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41"/>
  </p:notesMasterIdLst>
  <p:sldIdLst>
    <p:sldId id="256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40" r:id="rId12"/>
    <p:sldId id="446" r:id="rId13"/>
    <p:sldId id="439" r:id="rId14"/>
    <p:sldId id="441" r:id="rId15"/>
    <p:sldId id="447" r:id="rId16"/>
    <p:sldId id="442" r:id="rId17"/>
    <p:sldId id="443" r:id="rId18"/>
    <p:sldId id="445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CBCB5-AD2F-4B40-865E-77C0A819D52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08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K-NN </a:t>
            </a:r>
            <a:r>
              <a:rPr lang="en-US" dirty="0" smtClean="0"/>
              <a:t>Classifier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Rule Based Classifier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 of Nearest Neighbor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18914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Nearest Neighbor Classification…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1"/>
            <a:ext cx="805815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Choosing the value of k:</a:t>
            </a:r>
          </a:p>
          <a:p>
            <a:pPr lvl="1" eaLnBrk="1" hangingPunct="1">
              <a:defRPr/>
            </a:pPr>
            <a:r>
              <a:rPr lang="en-US" sz="2400" dirty="0" smtClean="0"/>
              <a:t>If k is too small, sensitive to noise points</a:t>
            </a:r>
          </a:p>
          <a:p>
            <a:pPr lvl="1" eaLnBrk="1" hangingPunct="1">
              <a:defRPr/>
            </a:pPr>
            <a:r>
              <a:rPr lang="en-US" sz="2400" dirty="0" smtClean="0"/>
              <a:t>If k is too large, neighborhood may include points from other classes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62400" y="3505200"/>
          <a:ext cx="3738563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3738563" cy="317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1201"/>
            <a:ext cx="7886700" cy="31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5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Nearest Neighbor Classification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 distance between two points:</a:t>
            </a:r>
          </a:p>
          <a:p>
            <a:pPr lvl="1" eaLnBrk="1" hangingPunct="1">
              <a:defRPr/>
            </a:pPr>
            <a:r>
              <a:rPr lang="en-US" dirty="0" smtClean="0"/>
              <a:t>Euclidean distance 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Determine the class from nearest neighbor list</a:t>
            </a:r>
          </a:p>
          <a:p>
            <a:pPr lvl="1" eaLnBrk="1" hangingPunct="1">
              <a:defRPr/>
            </a:pPr>
            <a:r>
              <a:rPr lang="en-US" dirty="0" smtClean="0"/>
              <a:t>take the majority vote of class labels among the k-nearest neighbors</a:t>
            </a:r>
          </a:p>
          <a:p>
            <a:pPr lvl="1" eaLnBrk="1" hangingPunct="1">
              <a:defRPr/>
            </a:pPr>
            <a:r>
              <a:rPr lang="en-US" dirty="0" smtClean="0"/>
              <a:t>Weigh the vote according to distance</a:t>
            </a:r>
          </a:p>
          <a:p>
            <a:pPr lvl="2" eaLnBrk="1" hangingPunct="1">
              <a:defRPr/>
            </a:pPr>
            <a:r>
              <a:rPr lang="en-US" dirty="0" smtClean="0"/>
              <a:t> </a:t>
            </a:r>
            <a:r>
              <a:rPr lang="en-US" sz="2000" dirty="0" smtClean="0"/>
              <a:t>weight factor, w = 1/d</a:t>
            </a:r>
            <a:r>
              <a:rPr lang="en-US" sz="2000" baseline="30000" dirty="0" smtClean="0"/>
              <a:t>2</a:t>
            </a:r>
            <a:endParaRPr lang="en-US" baseline="30000" dirty="0" smtClean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/>
          </p:nvPr>
        </p:nvGraphicFramePr>
        <p:xfrm>
          <a:off x="1905000" y="23622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Distance-Weighted Nearest Neighbor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Assign weights to the neighbors based on their ‘distance’ from the query point</a:t>
            </a:r>
          </a:p>
          <a:p>
            <a:pPr lvl="1"/>
            <a:r>
              <a:rPr lang="en-US" altLang="en-US" dirty="0"/>
              <a:t>Weight ‘may’ be inverse square of the distances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 dirty="0"/>
              <a:t>All training points may influence a particular </a:t>
            </a:r>
            <a:r>
              <a:rPr lang="en-US" altLang="en-US" dirty="0" smtClean="0"/>
              <a:t>instance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12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00400"/>
            <a:ext cx="7886700" cy="2743200"/>
          </a:xfrm>
        </p:spPr>
        <p:txBody>
          <a:bodyPr/>
          <a:lstStyle/>
          <a:p>
            <a:pPr marL="457200" indent="-457200">
              <a:buAutoNum type="alphaLcParenBoth"/>
            </a:pPr>
            <a:r>
              <a:rPr lang="en-US" dirty="0" smtClean="0"/>
              <a:t>Classify </a:t>
            </a:r>
            <a:r>
              <a:rPr lang="en-US" dirty="0"/>
              <a:t>the data point </a:t>
            </a:r>
            <a:r>
              <a:rPr lang="en-US" i="1" dirty="0"/>
              <a:t>x </a:t>
            </a:r>
            <a:r>
              <a:rPr lang="en-US" dirty="0"/>
              <a:t>= 5</a:t>
            </a:r>
            <a:r>
              <a:rPr lang="en-US" i="1" dirty="0"/>
              <a:t>.</a:t>
            </a:r>
            <a:r>
              <a:rPr lang="en-US" dirty="0"/>
              <a:t>0 according to its 1-, 3-, 5-, and </a:t>
            </a:r>
            <a:r>
              <a:rPr lang="en-US" dirty="0" smtClean="0"/>
              <a:t>9-nearest neighbors </a:t>
            </a:r>
            <a:r>
              <a:rPr lang="en-US" dirty="0"/>
              <a:t>(using majority vote</a:t>
            </a:r>
            <a:r>
              <a:rPr lang="en-US" dirty="0" smtClean="0"/>
              <a:t>).</a:t>
            </a:r>
          </a:p>
          <a:p>
            <a:pPr marL="457200" indent="-457200">
              <a:buAutoNum type="alphaLcParenBoth"/>
            </a:pPr>
            <a:r>
              <a:rPr lang="en-US" dirty="0"/>
              <a:t>Repeat the previous analysis using the distance-weighted voting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565093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Nearest Neighbor Classification…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05815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Scaling issues</a:t>
            </a:r>
          </a:p>
          <a:p>
            <a:pPr lvl="1" eaLnBrk="1" hangingPunct="1">
              <a:defRPr/>
            </a:pPr>
            <a:r>
              <a:rPr lang="en-US" sz="2400" dirty="0" smtClean="0"/>
              <a:t>Attributes may have to be scaled to prevent distance measures from being dominated by one of the attributes</a:t>
            </a:r>
          </a:p>
          <a:p>
            <a:pPr lvl="1" eaLnBrk="1" hangingPunct="1">
              <a:defRPr/>
            </a:pPr>
            <a:r>
              <a:rPr lang="en-US" sz="2400" dirty="0" smtClean="0"/>
              <a:t>Example:</a:t>
            </a:r>
          </a:p>
          <a:p>
            <a:pPr lvl="2" eaLnBrk="1" hangingPunct="1">
              <a:defRPr/>
            </a:pPr>
            <a:r>
              <a:rPr lang="en-US" sz="2000" dirty="0" smtClean="0"/>
              <a:t> height of a person may vary from 1.5m to 1.8m</a:t>
            </a:r>
          </a:p>
          <a:p>
            <a:pPr lvl="2" eaLnBrk="1" hangingPunct="1">
              <a:defRPr/>
            </a:pPr>
            <a:r>
              <a:rPr lang="en-US" sz="2000" dirty="0" smtClean="0"/>
              <a:t> weight of a person may vary from 90lb to 300lb</a:t>
            </a:r>
          </a:p>
          <a:p>
            <a:pPr lvl="2" eaLnBrk="1" hangingPunct="1">
              <a:defRPr/>
            </a:pPr>
            <a:r>
              <a:rPr lang="en-US" sz="2000" dirty="0" smtClean="0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19025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Nearest Neighbor Classification…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Problem with Euclidean measure:</a:t>
            </a:r>
          </a:p>
          <a:p>
            <a:pPr lvl="1" eaLnBrk="1" hangingPunct="1">
              <a:defRPr/>
            </a:pPr>
            <a:r>
              <a:rPr lang="en-US" smtClean="0"/>
              <a:t>High dimensional data </a:t>
            </a:r>
          </a:p>
          <a:p>
            <a:pPr lvl="2" eaLnBrk="1" hangingPunct="1"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curse of dimensionality</a:t>
            </a:r>
          </a:p>
          <a:p>
            <a:pPr lvl="1" eaLnBrk="1" hangingPunct="1">
              <a:defRPr/>
            </a:pPr>
            <a:r>
              <a:rPr lang="en-US" smtClean="0"/>
              <a:t>Can produce counter-intuitive results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1 1 1 1 1 1 1 1 1 1 1 0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0 1 1 1 1 1 1 1 1 1 1 1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876800" y="3594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1 0 0 0 0 0 0 0 0 0 0 0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876800" y="4279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0 0 0 0 0 0 0 0 0 0 0 1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898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vs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1295400" y="4876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 = 1.4142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5715000" y="4876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 = 1.4142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457200" y="5334000"/>
            <a:ext cx="83185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143000" lvl="2" indent="-22860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36194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3" grpId="0" autoUpdateAnimBg="0"/>
      <p:bldP spid="303114" grpId="0" autoUpdateAnimBg="0"/>
      <p:bldP spid="3031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k-NN classifiers are </a:t>
            </a:r>
            <a:r>
              <a:rPr lang="en-US" dirty="0">
                <a:solidFill>
                  <a:srgbClr val="FF0000"/>
                </a:solidFill>
              </a:rPr>
              <a:t>lazy learners </a:t>
            </a:r>
          </a:p>
          <a:p>
            <a:pPr lvl="1"/>
            <a:r>
              <a:rPr lang="en-US" dirty="0"/>
              <a:t>It does not build models explicitly</a:t>
            </a:r>
          </a:p>
          <a:p>
            <a:pPr lvl="1"/>
            <a:r>
              <a:rPr lang="en-US" dirty="0"/>
              <a:t>Unlike </a:t>
            </a:r>
            <a:r>
              <a:rPr lang="en-US" dirty="0">
                <a:solidFill>
                  <a:srgbClr val="0070C0"/>
                </a:solidFill>
              </a:rPr>
              <a:t>eager learners </a:t>
            </a:r>
            <a:r>
              <a:rPr lang="en-US" dirty="0"/>
              <a:t>such as decision tree induction and rule-based systems</a:t>
            </a:r>
          </a:p>
          <a:p>
            <a:r>
              <a:rPr lang="en-US" dirty="0"/>
              <a:t>Classifying unknown records are relatively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Naïve algorithm: O(n)</a:t>
            </a:r>
          </a:p>
          <a:p>
            <a:pPr lvl="1"/>
            <a:r>
              <a:rPr lang="en-US" dirty="0" smtClean="0"/>
              <a:t>Need for structures to retrieve nearest neighbors fast.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Nearest Neighbor Search </a:t>
            </a:r>
            <a:r>
              <a:rPr lang="en-US" dirty="0" smtClean="0"/>
              <a:t>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Rule-Based Classifier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Classify records by using a collection of “if…then…” rules</a:t>
            </a:r>
          </a:p>
          <a:p>
            <a:pPr lvl="4" eaLnBrk="1" hangingPunct="1">
              <a:defRPr/>
            </a:pPr>
            <a:endParaRPr lang="en-US" sz="1000" dirty="0" smtClean="0"/>
          </a:p>
          <a:p>
            <a:pPr eaLnBrk="1" hangingPunct="1">
              <a:defRPr/>
            </a:pPr>
            <a:r>
              <a:rPr lang="en-US" dirty="0" smtClean="0"/>
              <a:t>Rule:    (</a:t>
            </a:r>
            <a:r>
              <a:rPr lang="en-US" i="1" dirty="0" smtClean="0"/>
              <a:t>Condition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y</a:t>
            </a:r>
          </a:p>
          <a:p>
            <a:pPr lvl="1" eaLnBrk="1" hangingPunct="1">
              <a:defRPr/>
            </a:pPr>
            <a:r>
              <a:rPr lang="en-US" sz="2400" dirty="0" smtClean="0"/>
              <a:t>where </a:t>
            </a:r>
          </a:p>
          <a:p>
            <a:pPr lvl="2" eaLnBrk="1" hangingPunct="1">
              <a:defRPr/>
            </a:pPr>
            <a:r>
              <a:rPr lang="en-US" sz="2000" i="1" dirty="0" smtClean="0"/>
              <a:t> Condition</a:t>
            </a:r>
            <a:r>
              <a:rPr lang="en-US" sz="2000" dirty="0" smtClean="0"/>
              <a:t> is a conjunctions of attributes </a:t>
            </a:r>
          </a:p>
          <a:p>
            <a:pPr lvl="2" eaLnBrk="1" hangingPunct="1">
              <a:defRPr/>
            </a:pPr>
            <a:r>
              <a:rPr lang="en-US" sz="2000" i="1" dirty="0" smtClean="0"/>
              <a:t> y</a:t>
            </a:r>
            <a:r>
              <a:rPr lang="en-US" sz="2000" dirty="0" smtClean="0"/>
              <a:t> is the class label</a:t>
            </a:r>
          </a:p>
          <a:p>
            <a:pPr lvl="1" eaLnBrk="1" hangingPunct="1">
              <a:defRPr/>
            </a:pPr>
            <a:r>
              <a:rPr lang="en-US" sz="2400" i="1" dirty="0" smtClean="0"/>
              <a:t>LHS</a:t>
            </a:r>
            <a:r>
              <a:rPr lang="en-US" sz="2400" dirty="0" smtClean="0"/>
              <a:t>: rule antecedent or condition</a:t>
            </a:r>
          </a:p>
          <a:p>
            <a:pPr lvl="1" eaLnBrk="1" hangingPunct="1">
              <a:defRPr/>
            </a:pPr>
            <a:r>
              <a:rPr lang="en-US" sz="2400" i="1" dirty="0" smtClean="0"/>
              <a:t>RHS</a:t>
            </a:r>
            <a:r>
              <a:rPr lang="en-US" sz="2400" dirty="0" smtClean="0"/>
              <a:t>: rule consequent</a:t>
            </a:r>
          </a:p>
          <a:p>
            <a:pPr lvl="1" eaLnBrk="1" hangingPunct="1">
              <a:defRPr/>
            </a:pPr>
            <a:r>
              <a:rPr lang="en-US" sz="2400" dirty="0" smtClean="0"/>
              <a:t>Examples of classification rules:</a:t>
            </a:r>
          </a:p>
          <a:p>
            <a:pPr lvl="2" eaLnBrk="1" hangingPunct="1">
              <a:defRPr/>
            </a:pPr>
            <a:r>
              <a:rPr lang="en-US" sz="2000" dirty="0" smtClean="0"/>
              <a:t> (Blood Type=Warm)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(Lay Eggs=Yes) </a:t>
            </a:r>
            <a:r>
              <a:rPr lang="en-US" sz="2000" dirty="0" smtClean="0">
                <a:sym typeface="Symbol" pitchFamily="18" charset="2"/>
              </a:rPr>
              <a:t> Birds</a:t>
            </a:r>
          </a:p>
          <a:p>
            <a:pPr lvl="2" eaLnBrk="1" hangingPunct="1">
              <a:defRPr/>
            </a:pPr>
            <a:r>
              <a:rPr lang="en-US" sz="2000" dirty="0" smtClean="0">
                <a:sym typeface="Symbol" pitchFamily="18" charset="2"/>
              </a:rPr>
              <a:t> (Taxable Income &lt; 50K)  (Refund=Yes)  Evade=No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Different Learning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Eager Learning</a:t>
            </a:r>
          </a:p>
          <a:p>
            <a:pPr lvl="1"/>
            <a:r>
              <a:rPr lang="en-US" altLang="en-US"/>
              <a:t>Explicit description of target function on the whole training set</a:t>
            </a:r>
          </a:p>
          <a:p>
            <a:r>
              <a:rPr lang="en-US" altLang="en-US"/>
              <a:t>Instance-based Learning</a:t>
            </a:r>
          </a:p>
          <a:p>
            <a:pPr lvl="1"/>
            <a:r>
              <a:rPr lang="en-US" altLang="en-US"/>
              <a:t>Learning=storing all training instances</a:t>
            </a:r>
          </a:p>
          <a:p>
            <a:pPr lvl="1"/>
            <a:r>
              <a:rPr lang="en-US" altLang="en-US"/>
              <a:t>Classification=assigning target function to a new instance</a:t>
            </a:r>
          </a:p>
          <a:p>
            <a:pPr lvl="1"/>
            <a:r>
              <a:rPr lang="en-US" altLang="en-US"/>
              <a:t>Referred to as “Lazy” learning</a:t>
            </a:r>
          </a:p>
        </p:txBody>
      </p:sp>
    </p:spTree>
    <p:extLst>
      <p:ext uri="{BB962C8B-B14F-4D97-AF65-F5344CB8AC3E}">
        <p14:creationId xmlns:p14="http://schemas.microsoft.com/office/powerpoint/2010/main" val="33597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Rule-based Classifier (Example)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4572000"/>
            <a:ext cx="8534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smtClean="0"/>
              <a:t>R1: (Give Birth = no) </a:t>
            </a:r>
            <a:r>
              <a:rPr lang="en-US" sz="2400" smtClean="0">
                <a:sym typeface="Symbol" pitchFamily="18" charset="2"/>
              </a:rPr>
              <a:t> (Can Fly = yes)  Birds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smtClean="0"/>
              <a:t>R2: (Give Birth = no) </a:t>
            </a:r>
            <a:r>
              <a:rPr lang="en-US" sz="2400" smtClean="0">
                <a:sym typeface="Symbol" pitchFamily="18" charset="2"/>
              </a:rPr>
              <a:t> (Live in Water = yes)  Fishes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smtClean="0"/>
              <a:t>R3: (Give Birth = yes) </a:t>
            </a:r>
            <a:r>
              <a:rPr lang="en-US" sz="2400" smtClean="0">
                <a:sym typeface="Symbol" pitchFamily="18" charset="2"/>
              </a:rPr>
              <a:t> (Blood Type = warm)  Mammals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smtClean="0"/>
              <a:t>R4: (Give Birth = no) </a:t>
            </a:r>
            <a:r>
              <a:rPr lang="en-US" sz="2400" smtClean="0">
                <a:sym typeface="Symbol" pitchFamily="18" charset="2"/>
              </a:rPr>
              <a:t> (Can Fly = no)  Reptiles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smtClean="0"/>
              <a:t>R5: (Live in Water</a:t>
            </a:r>
            <a:r>
              <a:rPr lang="en-US" sz="2400" smtClean="0">
                <a:sym typeface="Symbol" pitchFamily="18" charset="2"/>
              </a:rPr>
              <a:t> = sometimes)  Amphibians</a:t>
            </a:r>
            <a:endParaRPr lang="en-US" sz="2000" smtClean="0">
              <a:sym typeface="Symbol" pitchFamily="18" charset="2"/>
            </a:endParaRP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Application of Rule-Based Classifier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 rule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covers</a:t>
            </a:r>
            <a:r>
              <a:rPr lang="en-US" smtClean="0"/>
              <a:t> an instance </a:t>
            </a:r>
            <a:r>
              <a:rPr lang="en-US" b="1" smtClean="0"/>
              <a:t>x </a:t>
            </a:r>
            <a:r>
              <a:rPr lang="en-US" smtClean="0"/>
              <a:t>if the attributes of the instance satisfy the condition of the rule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85800" y="2438400"/>
            <a:ext cx="7543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R1: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yes)  Birds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R2: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(Live in Water = yes)  Fishes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R3: (Give Birth = yes)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(Blood Type = warm)  Mammals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R4: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no)  Reptiles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R5: (Live in Water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= sometimes)  Amphibians 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838200" y="5791200"/>
            <a:ext cx="7391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rule R1 covers a hawk =&gt; Bird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rule R3 covers the grizzly bear =&gt; Mammal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pic>
        <p:nvPicPr>
          <p:cNvPr id="52230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627789"/>
            <a:ext cx="8458200" cy="733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6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10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How does Rule-based Classifier Work?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838200" y="1143000"/>
            <a:ext cx="7543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R1: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yes)  Birds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R2: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(Live in Water = yes)  Fishes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R3: (Give Birth = yes)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(Blood Type = warm)  Mammals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R4: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no)  Reptiles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R5: (Live in Water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= sometimes)  Amphibians 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85800" y="4724400"/>
            <a:ext cx="7467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 lemur triggers rule R3, so it is classified as a mammal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 turtle triggers both R4 and R5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 dogfish shark triggers none of the rules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352800"/>
            <a:ext cx="8296275" cy="96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 Coverage and Accuracy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6388" cy="4530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Coverage of a rule:</a:t>
            </a:r>
          </a:p>
          <a:p>
            <a:pPr lvl="1" eaLnBrk="1" hangingPunct="1">
              <a:defRPr/>
            </a:pPr>
            <a:r>
              <a:rPr lang="en-US" sz="2400" dirty="0" smtClean="0"/>
              <a:t>Fraction of records that satisfy the antecedent of a rule</a:t>
            </a:r>
          </a:p>
          <a:p>
            <a:pPr eaLnBrk="1" hangingPunct="1">
              <a:defRPr/>
            </a:pPr>
            <a:r>
              <a:rPr lang="en-US" sz="2800" dirty="0" smtClean="0"/>
              <a:t>Accuracy of a rule:</a:t>
            </a:r>
          </a:p>
          <a:p>
            <a:pPr lvl="1" eaLnBrk="1" hangingPunct="1">
              <a:defRPr/>
            </a:pPr>
            <a:r>
              <a:rPr lang="en-US" sz="2400" dirty="0" smtClean="0"/>
              <a:t>Fraction of records that satisfy both the antecedent and consequent of a rule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5029200" y="1177925"/>
          <a:ext cx="3890963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Document" r:id="rId3" imgW="5415994" imgH="5778378" progId="Word.Document.8">
                  <p:embed/>
                </p:oleObj>
              </mc:Choice>
              <mc:Fallback>
                <p:oleObj name="Document" r:id="rId3" imgW="5415994" imgH="5778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77925"/>
                        <a:ext cx="3890963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4572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(Status=Single)  No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    Coverage = 40%,  Accuracy = 50%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Characteristics of Rule-Based Classifier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1"/>
            <a:ext cx="8134350" cy="495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Mutually exclusive rules</a:t>
            </a:r>
          </a:p>
          <a:p>
            <a:pPr lvl="1" eaLnBrk="1" hangingPunct="1">
              <a:defRPr/>
            </a:pPr>
            <a:r>
              <a:rPr lang="en-US" sz="2400" dirty="0" smtClean="0"/>
              <a:t>Classifier contains mutually exclusive rules if the rules are independent of each other</a:t>
            </a:r>
          </a:p>
          <a:p>
            <a:pPr lvl="1" eaLnBrk="1" hangingPunct="1">
              <a:defRPr/>
            </a:pPr>
            <a:r>
              <a:rPr lang="en-US" sz="2400" dirty="0" smtClean="0"/>
              <a:t>Every record is covered by at most one rule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/>
              <a:t>Exhaustive rules</a:t>
            </a:r>
          </a:p>
          <a:p>
            <a:pPr lvl="1" eaLnBrk="1" hangingPunct="1">
              <a:defRPr/>
            </a:pPr>
            <a:r>
              <a:rPr lang="en-US" sz="2400" dirty="0" smtClean="0"/>
              <a:t>Classifier has exhaustive coverage if it accounts for every possible combination of attribute values</a:t>
            </a:r>
          </a:p>
          <a:p>
            <a:pPr lvl="1" eaLnBrk="1" hangingPunct="1">
              <a:defRPr/>
            </a:pPr>
            <a:r>
              <a:rPr lang="en-US" sz="2400" dirty="0" smtClean="0"/>
              <a:t>Each record is covered by at least one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2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From Decision Trees To Rules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6200" y="1905000"/>
          <a:ext cx="406082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VISIO" r:id="rId3" imgW="4062984" imgH="3247644" progId="Visio.Drawing.6">
                  <p:embed/>
                </p:oleObj>
              </mc:Choice>
              <mc:Fallback>
                <p:oleObj name="VISIO" r:id="rId3" imgW="4062984" imgH="32476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05000"/>
                        <a:ext cx="406082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5029200" y="1295400"/>
          <a:ext cx="39449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VISIO" r:id="rId5" imgW="5090160" imgH="3710940" progId="Visio.Drawing.6">
                  <p:embed/>
                </p:oleObj>
              </mc:Choice>
              <mc:Fallback>
                <p:oleObj name="VISIO" r:id="rId5" imgW="5090160" imgH="37109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4493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4191000" y="2667000"/>
            <a:ext cx="609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810000" y="4876800"/>
            <a:ext cx="51816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Rules are mutually exclusive and exhaustive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Rule set contains as much information as the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Rules Can Be Simplified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57200" y="1447800"/>
          <a:ext cx="406082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VISIO" r:id="rId3" imgW="4062984" imgH="3247644" progId="Visio.Drawing.6">
                  <p:embed/>
                </p:oleObj>
              </mc:Choice>
              <mc:Fallback>
                <p:oleObj name="VISIO" r:id="rId3" imgW="4062984" imgH="32476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406082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800600" y="1143000"/>
          <a:ext cx="3894138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Document" r:id="rId5" imgW="5405628" imgH="5780532" progId="Word.Document.8">
                  <p:embed/>
                </p:oleObj>
              </mc:Choice>
              <mc:Fallback>
                <p:oleObj name="Document" r:id="rId5" imgW="5405628" imgH="578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3894138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001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Initial Rule:           (Refund=No)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(Status=Married)  No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Simplified Rule:   (Status=Married)  No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3200400" y="3048000"/>
            <a:ext cx="990600" cy="838200"/>
          </a:xfrm>
          <a:prstGeom prst="ellipse">
            <a:avLst/>
          </a:prstGeom>
          <a:noFill/>
          <a:ln w="31750">
            <a:solidFill>
              <a:srgbClr val="0C6D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2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Effect of Rule Simplification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51837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Rules are no longer mutually exclusive</a:t>
            </a:r>
          </a:p>
          <a:p>
            <a:pPr lvl="1" eaLnBrk="1" hangingPunct="1">
              <a:defRPr/>
            </a:pPr>
            <a:r>
              <a:rPr lang="en-US" smtClean="0"/>
              <a:t>A record may trigger more than one rule </a:t>
            </a:r>
          </a:p>
          <a:p>
            <a:pPr lvl="1" eaLnBrk="1" hangingPunct="1">
              <a:defRPr/>
            </a:pPr>
            <a:r>
              <a:rPr lang="en-US" smtClean="0"/>
              <a:t>Solution?</a:t>
            </a:r>
          </a:p>
          <a:p>
            <a:pPr lvl="2" eaLnBrk="1" hangingPunct="1">
              <a:defRPr/>
            </a:pPr>
            <a:r>
              <a:rPr lang="en-US" smtClean="0"/>
              <a:t> Ordered rule set</a:t>
            </a:r>
          </a:p>
          <a:p>
            <a:pPr lvl="2" eaLnBrk="1" hangingPunct="1">
              <a:defRPr/>
            </a:pPr>
            <a:r>
              <a:rPr lang="en-US" smtClean="0"/>
              <a:t> Unordered rule set – use voting schemes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Rules are no longer exhaustive</a:t>
            </a:r>
          </a:p>
          <a:p>
            <a:pPr lvl="1" eaLnBrk="1" hangingPunct="1">
              <a:defRPr/>
            </a:pPr>
            <a:r>
              <a:rPr lang="en-US" smtClean="0"/>
              <a:t>A record may not trigger any rules</a:t>
            </a:r>
          </a:p>
          <a:p>
            <a:pPr lvl="1" eaLnBrk="1" hangingPunct="1">
              <a:defRPr/>
            </a:pPr>
            <a:r>
              <a:rPr lang="en-US" smtClean="0"/>
              <a:t>Solution?</a:t>
            </a:r>
          </a:p>
          <a:p>
            <a:pPr lvl="2" eaLnBrk="1" hangingPunct="1">
              <a:defRPr/>
            </a:pPr>
            <a:r>
              <a:rPr lang="en-US" smtClean="0"/>
              <a:t> Use a default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0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Ordered Rule Set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Rules are rank ordered according to their priority</a:t>
            </a:r>
          </a:p>
          <a:p>
            <a:pPr lvl="1" eaLnBrk="1" hangingPunct="1">
              <a:defRPr/>
            </a:pPr>
            <a:r>
              <a:rPr lang="en-US" sz="2000" smtClean="0"/>
              <a:t>An ordered rule set is known as a decision list</a:t>
            </a:r>
          </a:p>
          <a:p>
            <a:pPr eaLnBrk="1" hangingPunct="1">
              <a:defRPr/>
            </a:pPr>
            <a:r>
              <a:rPr lang="en-US" smtClean="0"/>
              <a:t>When a test record is presented to the classifier </a:t>
            </a:r>
          </a:p>
          <a:p>
            <a:pPr lvl="1" eaLnBrk="1" hangingPunct="1">
              <a:defRPr/>
            </a:pPr>
            <a:r>
              <a:rPr lang="en-US" sz="2000" smtClean="0"/>
              <a:t>It is assigned to the class label of the highest ranked rule it has triggered</a:t>
            </a:r>
          </a:p>
          <a:p>
            <a:pPr lvl="1" eaLnBrk="1" hangingPunct="1">
              <a:defRPr/>
            </a:pPr>
            <a:r>
              <a:rPr lang="en-US" sz="2000" smtClean="0"/>
              <a:t>If none of the rules fired, it is assigned to the default class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371600" y="4038600"/>
            <a:ext cx="71628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R1: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yes)  Birds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R2: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(Live in Water = yes)  Fishes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R3: (Give Birth = yes)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(Blood Type = warm)  Mammals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R4: (Give Birth = no)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(Can Fly = no)  Reptiles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R5: (Live in Water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= sometimes)  Amphibians </a:t>
            </a:r>
          </a:p>
        </p:txBody>
      </p:sp>
      <p:pic>
        <p:nvPicPr>
          <p:cNvPr id="5939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6096000"/>
            <a:ext cx="7915275" cy="40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8" name="Line 6"/>
          <p:cNvSpPr>
            <a:spLocks noChangeShapeType="1"/>
          </p:cNvSpPr>
          <p:nvPr/>
        </p:nvSpPr>
        <p:spPr bwMode="auto">
          <a:xfrm flipH="1">
            <a:off x="838200" y="5334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838200" y="5334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1066800" y="5715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066800" y="5715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3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Rule Ordering Schemes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10550" cy="51816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Rule-based ordering</a:t>
            </a:r>
          </a:p>
          <a:p>
            <a:pPr lvl="1" eaLnBrk="1" hangingPunct="1">
              <a:defRPr/>
            </a:pPr>
            <a:r>
              <a:rPr lang="en-US" sz="2000" dirty="0" smtClean="0"/>
              <a:t>Individual rules are ranked based on their quality</a:t>
            </a:r>
          </a:p>
          <a:p>
            <a:pPr eaLnBrk="1" hangingPunct="1">
              <a:defRPr/>
            </a:pPr>
            <a:r>
              <a:rPr lang="en-US" dirty="0" smtClean="0"/>
              <a:t>Class-based ordering</a:t>
            </a:r>
          </a:p>
          <a:p>
            <a:pPr lvl="1" eaLnBrk="1" hangingPunct="1">
              <a:defRPr/>
            </a:pPr>
            <a:r>
              <a:rPr lang="en-US" sz="2000" dirty="0" smtClean="0"/>
              <a:t>Rules that belong to the same class appear together</a:t>
            </a:r>
            <a:endParaRPr lang="en-US" dirty="0" smtClean="0"/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93477" y="2743200"/>
          <a:ext cx="811236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77" y="2743200"/>
                        <a:ext cx="8112369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9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Different Learning Methods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Eager Learning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0200" y="3352800"/>
            <a:ext cx="1444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2895600" y="2590800"/>
            <a:ext cx="4267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Any random movement</a:t>
            </a:r>
          </a:p>
          <a:p>
            <a:pPr algn="ctr"/>
            <a:r>
              <a:rPr lang="en-US" altLang="en-US" sz="2000"/>
              <a:t>=&gt;It’s a mouse</a:t>
            </a: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2133600" y="3276600"/>
            <a:ext cx="762000" cy="685800"/>
          </a:xfrm>
          <a:custGeom>
            <a:avLst/>
            <a:gdLst>
              <a:gd name="T0" fmla="*/ 0 w 720"/>
              <a:gd name="T1" fmla="*/ 288 h 288"/>
              <a:gd name="T2" fmla="*/ 528 w 720"/>
              <a:gd name="T3" fmla="*/ 192 h 288"/>
              <a:gd name="T4" fmla="*/ 288 w 720"/>
              <a:gd name="T5" fmla="*/ 144 h 288"/>
              <a:gd name="T6" fmla="*/ 720 w 72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288">
                <a:moveTo>
                  <a:pt x="0" y="288"/>
                </a:moveTo>
                <a:cubicBezTo>
                  <a:pt x="240" y="252"/>
                  <a:pt x="480" y="216"/>
                  <a:pt x="528" y="192"/>
                </a:cubicBezTo>
                <a:cubicBezTo>
                  <a:pt x="576" y="168"/>
                  <a:pt x="256" y="176"/>
                  <a:pt x="288" y="144"/>
                </a:cubicBezTo>
                <a:cubicBezTo>
                  <a:pt x="320" y="112"/>
                  <a:pt x="648" y="24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3429000" y="46482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4495800" y="4267200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 saw a mouse!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2590800" y="39624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animBg="1" autoUpdateAnimBg="0"/>
      <p:bldP spid="1038" grpId="0" animBg="1"/>
      <p:bldP spid="1040" grpId="0" animBg="1"/>
      <p:bldP spid="1041" grpId="0" animBg="1" autoUpdateAnimBg="0"/>
      <p:bldP spid="10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Building Classification Rules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1"/>
            <a:ext cx="798195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Direct Method: </a:t>
            </a:r>
          </a:p>
          <a:p>
            <a:pPr lvl="2" eaLnBrk="1" hangingPunct="1">
              <a:defRPr/>
            </a:pPr>
            <a:r>
              <a:rPr lang="en-US" sz="2400" dirty="0" smtClean="0"/>
              <a:t> Extract rules directly from data</a:t>
            </a:r>
          </a:p>
          <a:p>
            <a:pPr lvl="2" eaLnBrk="1" hangingPunct="1">
              <a:defRPr/>
            </a:pPr>
            <a:r>
              <a:rPr lang="en-US" sz="2400" dirty="0" smtClean="0"/>
              <a:t> e.g.: RIPPER, CN2, </a:t>
            </a:r>
            <a:r>
              <a:rPr lang="en-US" sz="2400" dirty="0" err="1" smtClean="0"/>
              <a:t>Holte’s</a:t>
            </a:r>
            <a:r>
              <a:rPr lang="en-US" sz="2400" dirty="0" smtClean="0"/>
              <a:t> 1R</a:t>
            </a:r>
          </a:p>
          <a:p>
            <a:pPr lvl="1"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3200" dirty="0" smtClean="0"/>
              <a:t>Indirect Method:</a:t>
            </a:r>
          </a:p>
          <a:p>
            <a:pPr lvl="2" eaLnBrk="1" hangingPunct="1">
              <a:defRPr/>
            </a:pPr>
            <a:r>
              <a:rPr lang="en-US" sz="2400" dirty="0" smtClean="0"/>
              <a:t> Extract rules from other classification models (e.g. </a:t>
            </a:r>
            <a:br>
              <a:rPr lang="en-US" sz="2400" dirty="0" smtClean="0"/>
            </a:br>
            <a:r>
              <a:rPr lang="en-US" sz="2400" dirty="0" smtClean="0"/>
              <a:t>   decision trees, neural networks, </a:t>
            </a:r>
            <a:r>
              <a:rPr lang="en-US" sz="2400" dirty="0" err="1" smtClean="0"/>
              <a:t>etc</a:t>
            </a:r>
            <a:r>
              <a:rPr lang="en-US" sz="2400" dirty="0" smtClean="0"/>
              <a:t>).</a:t>
            </a:r>
          </a:p>
          <a:p>
            <a:pPr lvl="2" eaLnBrk="1" hangingPunct="1"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e.g</a:t>
            </a:r>
            <a:r>
              <a:rPr lang="en-US" sz="2400" dirty="0" smtClean="0"/>
              <a:t>: C4.5rules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 Method: Sequential Covering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Start from an empty rule</a:t>
            </a:r>
          </a:p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Grow a rule using the Learn-One-Rule function</a:t>
            </a:r>
          </a:p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Remove training records covered by the rule</a:t>
            </a:r>
          </a:p>
          <a:p>
            <a:pPr marL="533400" indent="-533400" eaLnBrk="1" hangingPunct="1">
              <a:buFont typeface="Monotype Sorts" pitchFamily="2" charset="2"/>
              <a:buAutoNum type="arabicPeriod"/>
              <a:defRPr/>
            </a:pPr>
            <a:r>
              <a:rPr lang="en-US" smtClean="0"/>
              <a:t>Repeat Step (2) and (3) until stopping criterion is met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Sequential Covering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84338"/>
                        <a:ext cx="3235325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VISIO" r:id="rId5" imgW="3236976" imgH="3643884" progId="Visio.Drawing.6">
                  <p:embed/>
                </p:oleObj>
              </mc:Choice>
              <mc:Fallback>
                <p:oleObj name="VISIO" r:id="rId5" imgW="3236976" imgH="36438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323532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5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of Sequential Covering…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VISIO" r:id="rId3" imgW="3261360" imgH="3578352" progId="Visio.Drawing.6">
                  <p:embed/>
                </p:oleObj>
              </mc:Choice>
              <mc:Fallback>
                <p:oleObj name="VISIO" r:id="rId3" imgW="3261360" imgH="35783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591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2845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6" y="533400"/>
            <a:ext cx="8509607" cy="5715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5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2" y="609600"/>
            <a:ext cx="8526574" cy="5562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773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2" y="457200"/>
            <a:ext cx="8363235" cy="59435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4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8" y="533400"/>
            <a:ext cx="8194030" cy="5715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507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Stop Building a Rule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447800"/>
            <a:ext cx="7448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NewRomanPSMT"/>
              </a:rPr>
              <a:t>When the rule is perfect, i.e. accuracy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NewRomanPSMT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increase in accuracy gets below a </a:t>
            </a:r>
            <a:r>
              <a:rPr lang="en-US" sz="2800" dirty="0" smtClean="0">
                <a:solidFill>
                  <a:srgbClr val="000000"/>
                </a:solidFill>
                <a:latin typeface="TimesNewRomanPSMT"/>
              </a:rPr>
              <a:t>given threshold</a:t>
            </a:r>
            <a:endParaRPr lang="en-US" sz="2800" dirty="0">
              <a:solidFill>
                <a:srgbClr val="000000"/>
              </a:solidFill>
              <a:latin typeface="TimesNewRomanPSM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NewRomanPSMT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the training set cannot be split any further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842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3048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Aspects of Sequential Covering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2954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Rule Growing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Instance Elimination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Rule Evaluation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Stopping Criterion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Rule Pruning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2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Instance-based Learning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3000" y="3962400"/>
            <a:ext cx="1341438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</a:extLst>
        </p:spPr>
      </p:pic>
      <p:pic>
        <p:nvPicPr>
          <p:cNvPr id="8205" name="Picture 13" descr="graphic_prodserv_palm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dim_b_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1430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67000" y="2743200"/>
            <a:ext cx="495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53000" y="5029200"/>
            <a:ext cx="1066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86400" y="2971800"/>
            <a:ext cx="91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2819400" y="3733800"/>
            <a:ext cx="3048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Its very similar to a</a:t>
            </a:r>
          </a:p>
          <a:p>
            <a:pPr algn="ctr"/>
            <a:r>
              <a:rPr lang="en-US" altLang="en-US" sz="2000"/>
              <a:t>Desktop!!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1981200" y="4267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nimBg="1" autoUpdateAnimBg="0"/>
      <p:bldP spid="82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Instance-Based Classifiers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28600" y="1447800"/>
          <a:ext cx="4572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VISIO" r:id="rId3" imgW="4564380" imgH="5306568" progId="Visio.Drawing.6">
                  <p:embed/>
                </p:oleObj>
              </mc:Choice>
              <mc:Fallback>
                <p:oleObj name="VISIO" r:id="rId3" imgW="4564380" imgH="53065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4572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114800" y="3370263"/>
          <a:ext cx="22098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VISIO" r:id="rId5" imgW="2784348" imgH="2633472" progId="Visio.Drawing.6">
                  <p:embed/>
                </p:oleObj>
              </mc:Choice>
              <mc:Fallback>
                <p:oleObj name="VISIO" r:id="rId5" imgW="2784348" imgH="26334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0263"/>
                        <a:ext cx="2209800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096000" y="3733800"/>
          <a:ext cx="28956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VISIO" r:id="rId7" imgW="3229356" imgH="2029968" progId="Visio.Drawing.6">
                  <p:embed/>
                </p:oleObj>
              </mc:Choice>
              <mc:Fallback>
                <p:oleObj name="VISIO" r:id="rId7" imgW="3229356" imgH="20299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28956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34000" y="1752600"/>
            <a:ext cx="35814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Store the training records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Use training records to 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   predict the class label of 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   unseen cases</a:t>
            </a:r>
          </a:p>
        </p:txBody>
      </p:sp>
    </p:spTree>
    <p:extLst>
      <p:ext uri="{BB962C8B-B14F-4D97-AF65-F5344CB8AC3E}">
        <p14:creationId xmlns:p14="http://schemas.microsoft.com/office/powerpoint/2010/main" val="1159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Instance Based Classifiers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798195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Examples:</a:t>
            </a:r>
          </a:p>
          <a:p>
            <a:pPr lvl="1" eaLnBrk="1" hangingPunct="1">
              <a:defRPr/>
            </a:pPr>
            <a:r>
              <a:rPr lang="en-US" sz="2400" dirty="0" smtClean="0"/>
              <a:t>Rote-learner</a:t>
            </a:r>
          </a:p>
          <a:p>
            <a:pPr lvl="2" eaLnBrk="1" hangingPunct="1">
              <a:defRPr/>
            </a:pPr>
            <a:r>
              <a:rPr lang="en-US" sz="2000" dirty="0" smtClean="0"/>
              <a:t> </a:t>
            </a:r>
            <a:r>
              <a:rPr lang="en-US" sz="2200" dirty="0" smtClean="0"/>
              <a:t>Memorizes entire training data and performs classification only if attributes of record match one of the training examples exactly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Nearest neighbor</a:t>
            </a:r>
          </a:p>
          <a:p>
            <a:pPr lvl="2" eaLnBrk="1" hangingPunct="1">
              <a:defRPr/>
            </a:pPr>
            <a:r>
              <a:rPr lang="en-US" sz="2200" dirty="0" smtClean="0"/>
              <a:t> Uses k “closest” points (nearest neighbors) for performing classification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48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Nearest Neighbor Classifiers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idea:</a:t>
            </a:r>
          </a:p>
          <a:p>
            <a:pPr lvl="1" eaLnBrk="1" hangingPunct="1">
              <a:defRPr/>
            </a:pPr>
            <a:r>
              <a:rPr 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186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" y="2267"/>
              <a:ext cx="5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" y="2687"/>
              <a:ext cx="71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" y="2099"/>
              <a:ext cx="43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2981"/>
              <a:ext cx="36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" y="2519"/>
              <a:ext cx="71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193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179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7180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181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175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717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177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04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1 nearest-neighbor</a:t>
            </a:r>
          </a:p>
        </p:txBody>
      </p:sp>
      <p:pic>
        <p:nvPicPr>
          <p:cNvPr id="1057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870857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b="0" dirty="0" err="1">
                <a:latin typeface="Arial" panose="020B0604020202020204" pitchFamily="34" charset="0"/>
              </a:rPr>
              <a:t>Voronoi</a:t>
            </a:r>
            <a:r>
              <a:rPr lang="en-US" altLang="en-US" b="0" dirty="0">
                <a:latin typeface="Arial" panose="020B0604020202020204" pitchFamily="34" charset="0"/>
              </a:rPr>
              <a:t> </a:t>
            </a:r>
            <a:r>
              <a:rPr lang="en-US" altLang="en-US" b="0" dirty="0" smtClean="0">
                <a:latin typeface="Arial" panose="020B0604020202020204" pitchFamily="34" charset="0"/>
              </a:rPr>
              <a:t>Diagram : </a:t>
            </a:r>
            <a:r>
              <a:rPr lang="en-US" altLang="en-US" dirty="0" smtClean="0"/>
              <a:t>Decision </a:t>
            </a:r>
            <a:r>
              <a:rPr lang="en-US" altLang="en-US" dirty="0"/>
              <a:t>surface formed by the training examples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Nearest-Neighbor Classifiers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800600" y="1143000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>
                <a:latin typeface="Arial" panose="020B0604020202020204" pitchFamily="34" charset="0"/>
              </a:rPr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latin typeface="Arial" panose="020B0604020202020204" pitchFamily="34" charset="0"/>
              </a:rPr>
              <a:t>The set of stored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latin typeface="Arial" panose="020B0604020202020204" pitchFamily="34" charset="0"/>
              </a:rPr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latin typeface="Arial" panose="020B0604020202020204" pitchFamily="34" charset="0"/>
              </a:rPr>
              <a:t>The value of </a:t>
            </a:r>
            <a:r>
              <a:rPr lang="en-US" altLang="en-US" sz="2000" i="1">
                <a:latin typeface="Arial" panose="020B0604020202020204" pitchFamily="34" charset="0"/>
              </a:rPr>
              <a:t>k</a:t>
            </a:r>
            <a:r>
              <a:rPr lang="en-US" altLang="en-US" sz="2000">
                <a:latin typeface="Arial" panose="020B0604020202020204" pitchFamily="34" charset="0"/>
              </a:rPr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>
                <a:latin typeface="Arial" panose="020B0604020202020204" pitchFamily="34" charset="0"/>
              </a:rPr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latin typeface="Arial" panose="020B0604020202020204" pitchFamily="34" charset="0"/>
              </a:rPr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latin typeface="Arial" panose="020B0604020202020204" pitchFamily="34" charset="0"/>
              </a:rPr>
              <a:t>Identify </a:t>
            </a:r>
            <a:r>
              <a:rPr lang="en-US" altLang="en-US" sz="2000" i="1">
                <a:latin typeface="Arial" panose="020B0604020202020204" pitchFamily="34" charset="0"/>
              </a:rPr>
              <a:t>k</a:t>
            </a:r>
            <a:r>
              <a:rPr lang="en-US" altLang="en-US" sz="2000">
                <a:latin typeface="Arial" panose="020B0604020202020204" pitchFamily="34" charset="0"/>
              </a:rPr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0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6245</TotalTime>
  <Words>1510</Words>
  <Application>Microsoft Office PowerPoint</Application>
  <PresentationFormat>On-screen Show (4:3)</PresentationFormat>
  <Paragraphs>233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Monotype Sorts</vt:lpstr>
      <vt:lpstr>Symbol</vt:lpstr>
      <vt:lpstr>Tahoma</vt:lpstr>
      <vt:lpstr>Times New Roman</vt:lpstr>
      <vt:lpstr>TimesNewRomanPSMT</vt:lpstr>
      <vt:lpstr>Wingdings</vt:lpstr>
      <vt:lpstr>Blank</vt:lpstr>
      <vt:lpstr>VISIO</vt:lpstr>
      <vt:lpstr>Visio</vt:lpstr>
      <vt:lpstr>Equation</vt:lpstr>
      <vt:lpstr>Document</vt:lpstr>
      <vt:lpstr>Classification</vt:lpstr>
      <vt:lpstr>Different Learning Methods</vt:lpstr>
      <vt:lpstr>Different Learning Methods</vt:lpstr>
      <vt:lpstr>Instance-based Learning</vt:lpstr>
      <vt:lpstr>Instance-Based Classifiers</vt:lpstr>
      <vt:lpstr>Instance Based Classifiers</vt:lpstr>
      <vt:lpstr>Nearest Neighbor Classifiers</vt:lpstr>
      <vt:lpstr>1 nearest-neighbor</vt:lpstr>
      <vt:lpstr>Nearest-Neighbor Classifiers</vt:lpstr>
      <vt:lpstr>Definition of Nearest Neighbor</vt:lpstr>
      <vt:lpstr>Nearest Neighbor Classification…</vt:lpstr>
      <vt:lpstr>PowerPoint Presentation</vt:lpstr>
      <vt:lpstr>Nearest Neighbor Classification</vt:lpstr>
      <vt:lpstr>Distance-Weighted Nearest Neighbor Algorithm</vt:lpstr>
      <vt:lpstr>PowerPoint Presentation</vt:lpstr>
      <vt:lpstr>Nearest Neighbor Classification…</vt:lpstr>
      <vt:lpstr>Nearest Neighbor Classification…</vt:lpstr>
      <vt:lpstr>Nearest neighbor Classification…</vt:lpstr>
      <vt:lpstr>Rule-Based Classifier</vt:lpstr>
      <vt:lpstr>Rule-based Classifier (Example)</vt:lpstr>
      <vt:lpstr>Application of Rule-Based Classifier</vt:lpstr>
      <vt:lpstr>How does Rule-based Classifier Work?</vt:lpstr>
      <vt:lpstr>Rule Coverage and Accuracy</vt:lpstr>
      <vt:lpstr>Characteristics of Rule-Based Classifier</vt:lpstr>
      <vt:lpstr>From Decision Trees To Rules</vt:lpstr>
      <vt:lpstr>Rules Can Be Simplified</vt:lpstr>
      <vt:lpstr>Effect of Rule Simplification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PowerPoint Presentation</vt:lpstr>
      <vt:lpstr>PowerPoint Presentation</vt:lpstr>
      <vt:lpstr>PowerPoint Presentation</vt:lpstr>
      <vt:lpstr>PowerPoint Presentation</vt:lpstr>
      <vt:lpstr>When to Stop Building a Rule</vt:lpstr>
      <vt:lpstr>Aspects of Sequential Covering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252</cp:revision>
  <cp:lastPrinted>1601-01-01T00:00:00Z</cp:lastPrinted>
  <dcterms:created xsi:type="dcterms:W3CDTF">1601-01-01T00:00:00Z</dcterms:created>
  <dcterms:modified xsi:type="dcterms:W3CDTF">2019-02-20T10:20:34Z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