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9" r:id="rId1"/>
  </p:sldMasterIdLst>
  <p:notesMasterIdLst>
    <p:notesMasterId r:id="rId38"/>
  </p:notesMasterIdLst>
  <p:sldIdLst>
    <p:sldId id="256" r:id="rId2"/>
    <p:sldId id="513" r:id="rId3"/>
    <p:sldId id="514" r:id="rId4"/>
    <p:sldId id="515" r:id="rId5"/>
    <p:sldId id="467" r:id="rId6"/>
    <p:sldId id="468" r:id="rId7"/>
    <p:sldId id="469" r:id="rId8"/>
    <p:sldId id="470" r:id="rId9"/>
    <p:sldId id="511" r:id="rId10"/>
    <p:sldId id="471" r:id="rId11"/>
    <p:sldId id="472" r:id="rId12"/>
    <p:sldId id="473" r:id="rId13"/>
    <p:sldId id="474" r:id="rId14"/>
    <p:sldId id="475" r:id="rId15"/>
    <p:sldId id="476" r:id="rId16"/>
    <p:sldId id="477" r:id="rId17"/>
    <p:sldId id="478" r:id="rId18"/>
    <p:sldId id="479" r:id="rId19"/>
    <p:sldId id="491" r:id="rId20"/>
    <p:sldId id="512" r:id="rId21"/>
    <p:sldId id="492" r:id="rId22"/>
    <p:sldId id="481" r:id="rId23"/>
    <p:sldId id="482" r:id="rId24"/>
    <p:sldId id="483" r:id="rId25"/>
    <p:sldId id="484" r:id="rId26"/>
    <p:sldId id="493" r:id="rId27"/>
    <p:sldId id="494" r:id="rId28"/>
    <p:sldId id="486" r:id="rId29"/>
    <p:sldId id="487" r:id="rId30"/>
    <p:sldId id="495" r:id="rId31"/>
    <p:sldId id="496" r:id="rId32"/>
    <p:sldId id="497" r:id="rId33"/>
    <p:sldId id="490" r:id="rId34"/>
    <p:sldId id="498" r:id="rId35"/>
    <p:sldId id="488" r:id="rId36"/>
    <p:sldId id="489" r:id="rId37"/>
  </p:sldIdLst>
  <p:sldSz cx="9144000" cy="6858000" type="screen4x3"/>
  <p:notesSz cx="7302500" cy="9588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8E2635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71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B7CBCB5-AD2F-4B40-865E-77C0A819D5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73771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44F4E-2C72-4152-887A-3D43B5DE43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93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20840-1552-4FE9-A273-06437259782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786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3BE88-9395-4C19-B7FB-C3D637D97B4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20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CC8C7-7C88-446F-9F52-28592DBDF7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8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26DFB-E8E7-48FB-8F75-F7E5366A12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4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DEC12-5F10-4113-B84E-03EF1309E23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622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9CA3F4-4238-430B-87CE-577B9175E4F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871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DC1B73-D32C-4321-9BBF-954A8D3FF08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0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993D44-90D9-4320-8616-48C84A8F550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946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871072-3085-4697-854F-610669DD139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529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26231F-AE74-4592-B491-F5FC77EC005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013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2E0B5-74EE-4158-8226-5C46F623953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311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6B6A00-779D-4AD5-BC72-98EADCD1953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33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D601AF9-070E-4758-9256-B5E4926B0AF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617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  <p:sldLayoutId id="2147484071" r:id="rId12"/>
    <p:sldLayoutId id="2147484072" r:id="rId13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1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2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838200"/>
            <a:ext cx="4419600" cy="1828800"/>
          </a:xfrm>
        </p:spPr>
        <p:txBody>
          <a:bodyPr/>
          <a:lstStyle/>
          <a:p>
            <a:pPr eaLnBrk="1" hangingPunct="1">
              <a:defRPr/>
            </a:pPr>
            <a:r>
              <a:rPr lang="en-US" sz="5400" smtClean="0"/>
              <a:t>Classification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43000" y="3124200"/>
            <a:ext cx="6858000" cy="27432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Rule Based Classifier</a:t>
            </a:r>
          </a:p>
          <a:p>
            <a:pPr marL="8001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Rule Ordering Schemes</a:t>
            </a:r>
          </a:p>
          <a:p>
            <a:pPr marL="8001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Building Classification </a:t>
            </a:r>
            <a:r>
              <a:rPr lang="en-US" dirty="0" smtClean="0"/>
              <a:t>Rules</a:t>
            </a:r>
          </a:p>
          <a:p>
            <a:pPr marL="800100" lvl="1" indent="-457200" algn="l">
              <a:buFont typeface="Arial" panose="020B0604020202020204" pitchFamily="34" charset="0"/>
              <a:buChar char="•"/>
            </a:pPr>
            <a:r>
              <a:rPr lang="en-US" altLang="en-US" dirty="0"/>
              <a:t>Direct Method </a:t>
            </a:r>
            <a:r>
              <a:rPr lang="en-US" altLang="en-US" dirty="0" smtClean="0"/>
              <a:t>: </a:t>
            </a:r>
            <a:r>
              <a:rPr lang="en-US" dirty="0" smtClean="0"/>
              <a:t>Sequential </a:t>
            </a:r>
            <a:r>
              <a:rPr lang="en-US" dirty="0"/>
              <a:t>Covering algorithm</a:t>
            </a:r>
          </a:p>
          <a:p>
            <a:pPr marL="800100" lvl="1" indent="-457200" algn="l">
              <a:buFont typeface="Arial" panose="020B0604020202020204" pitchFamily="34" charset="0"/>
              <a:buChar char="•"/>
            </a:pPr>
            <a:r>
              <a:rPr lang="en-US" altLang="en-US" dirty="0"/>
              <a:t>Direct Method </a:t>
            </a:r>
            <a:r>
              <a:rPr lang="en-US" altLang="en-US" dirty="0" smtClean="0"/>
              <a:t>: </a:t>
            </a:r>
            <a:r>
              <a:rPr lang="en-US" dirty="0" smtClean="0"/>
              <a:t>RIPPER Algorithm</a:t>
            </a:r>
          </a:p>
          <a:p>
            <a:pPr marL="8001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Rule Evaluation</a:t>
            </a:r>
          </a:p>
          <a:p>
            <a:pPr marL="8001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Indirect Method : Decision Tree</a:t>
            </a:r>
          </a:p>
          <a:p>
            <a:pPr marL="800100" lvl="1" indent="-4572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100" lvl="1" indent="-4572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 of Sequential Covering</a:t>
            </a:r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609600" y="1684338"/>
          <a:ext cx="3235325" cy="364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2" name="Visio" r:id="rId3" imgW="3195422" imgH="3527050" progId="Visio.Drawing.6">
                  <p:embed/>
                </p:oleObj>
              </mc:Choice>
              <mc:Fallback>
                <p:oleObj name="Visio" r:id="rId3" imgW="3195422" imgH="352705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84338"/>
                        <a:ext cx="3235325" cy="364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0" name="Object 4"/>
          <p:cNvGraphicFramePr>
            <a:graphicFrameLocks noChangeAspect="1"/>
          </p:cNvGraphicFramePr>
          <p:nvPr/>
        </p:nvGraphicFramePr>
        <p:xfrm>
          <a:off x="5070475" y="1676400"/>
          <a:ext cx="3235325" cy="364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3" name="VISIO" r:id="rId5" imgW="3236976" imgH="3643884" progId="Visio.Drawing.6">
                  <p:embed/>
                </p:oleObj>
              </mc:Choice>
              <mc:Fallback>
                <p:oleObj name="VISIO" r:id="rId5" imgW="3236976" imgH="364388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475" y="1676400"/>
                        <a:ext cx="3235325" cy="364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871072-3085-4697-854F-610669DD1396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263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 of Sequential Covering…</a:t>
            </a:r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609600" y="1676400"/>
          <a:ext cx="3259138" cy="358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6" name="VISIO" r:id="rId3" imgW="3261360" imgH="3578352" progId="Visio.Drawing.6">
                  <p:embed/>
                </p:oleObj>
              </mc:Choice>
              <mc:Fallback>
                <p:oleObj name="VISIO" r:id="rId3" imgW="3261360" imgH="357835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76400"/>
                        <a:ext cx="3259138" cy="358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04" name="Object 4"/>
          <p:cNvGraphicFramePr>
            <a:graphicFrameLocks noChangeAspect="1"/>
          </p:cNvGraphicFramePr>
          <p:nvPr/>
        </p:nvGraphicFramePr>
        <p:xfrm>
          <a:off x="5029200" y="1676400"/>
          <a:ext cx="3284538" cy="358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7" name="VISIO" r:id="rId5" imgW="3285744" imgH="3578352" progId="Visio.Drawing.6">
                  <p:embed/>
                </p:oleObj>
              </mc:Choice>
              <mc:Fallback>
                <p:oleObj name="VISIO" r:id="rId5" imgW="3285744" imgH="357835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676400"/>
                        <a:ext cx="3284538" cy="358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871072-3085-4697-854F-610669DD1396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562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66" y="533400"/>
            <a:ext cx="8509607" cy="5715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871072-3085-4697-854F-610669DD1396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382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12" y="609600"/>
            <a:ext cx="8526574" cy="55626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871072-3085-4697-854F-610669DD1396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0549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82" y="457200"/>
            <a:ext cx="8363235" cy="594359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871072-3085-4697-854F-610669DD1396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42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58" y="533400"/>
            <a:ext cx="8194030" cy="5715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871072-3085-4697-854F-610669DD1396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86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When to Stop Building a Rule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8650" y="1447800"/>
            <a:ext cx="74485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NewRomanPSMT"/>
              </a:rPr>
              <a:t>When the rule is perfect, i.e. accuracy =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imesNewRomanPSMT"/>
              </a:rPr>
              <a:t>When </a:t>
            </a:r>
            <a:r>
              <a:rPr lang="en-US" sz="2800" dirty="0">
                <a:solidFill>
                  <a:srgbClr val="000000"/>
                </a:solidFill>
                <a:latin typeface="TimesNewRomanPSMT"/>
              </a:rPr>
              <a:t>increase in accuracy gets below a </a:t>
            </a:r>
            <a:r>
              <a:rPr lang="en-US" sz="2800" dirty="0" smtClean="0">
                <a:solidFill>
                  <a:srgbClr val="000000"/>
                </a:solidFill>
                <a:latin typeface="TimesNewRomanPSMT"/>
              </a:rPr>
              <a:t>given threshold</a:t>
            </a:r>
            <a:endParaRPr lang="en-US" sz="2800" dirty="0">
              <a:solidFill>
                <a:srgbClr val="000000"/>
              </a:solidFill>
              <a:latin typeface="TimesNewRomanPSM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imesNewRomanPSMT"/>
              </a:rPr>
              <a:t>When </a:t>
            </a:r>
            <a:r>
              <a:rPr lang="en-US" sz="2800" dirty="0">
                <a:solidFill>
                  <a:srgbClr val="000000"/>
                </a:solidFill>
                <a:latin typeface="TimesNewRomanPSMT"/>
              </a:rPr>
              <a:t>the training set cannot be split any further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871072-3085-4697-854F-610669DD1396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4764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5138" y="30480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Aspects of Sequential Covering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138" y="1295400"/>
            <a:ext cx="8229600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Rule Growing</a:t>
            </a:r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Instance Elimination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Rule Evaluation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Stopping Criterion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Rule Pruning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DEC12-5F10-4113-B84E-03EF1309E230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93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Rule Growing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9530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/>
              <a:t>Two common strategies </a:t>
            </a:r>
          </a:p>
        </p:txBody>
      </p:sp>
      <p:graphicFrame>
        <p:nvGraphicFramePr>
          <p:cNvPr id="6656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0" y="2743200"/>
          <a:ext cx="48006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0" name="Visio" r:id="rId3" imgW="7115912" imgH="4291667" progId="Visio.Drawing.6">
                  <p:embed/>
                </p:oleObj>
              </mc:Choice>
              <mc:Fallback>
                <p:oleObj name="Visio" r:id="rId3" imgW="7115912" imgH="4291667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743200"/>
                        <a:ext cx="4800600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105400" y="2895600"/>
          <a:ext cx="3833813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1" name="Visio" r:id="rId5" imgW="5450637" imgH="3574360" progId="Visio.Drawing.6">
                  <p:embed/>
                </p:oleObj>
              </mc:Choice>
              <mc:Fallback>
                <p:oleObj name="Visio" r:id="rId5" imgW="5450637" imgH="3574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895600"/>
                        <a:ext cx="3833813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93CC8C7-7C88-446F-9F52-28592DBDF72C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238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22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11138"/>
            <a:ext cx="7773987" cy="643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213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From Decision Trees To Rules</a:t>
            </a:r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76200" y="1905000"/>
          <a:ext cx="4060825" cy="325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0" name="VISIO" r:id="rId3" imgW="4062984" imgH="3247644" progId="Visio.Drawing.6">
                  <p:embed/>
                </p:oleObj>
              </mc:Choice>
              <mc:Fallback>
                <p:oleObj name="VISIO" r:id="rId3" imgW="4062984" imgH="324764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905000"/>
                        <a:ext cx="4060825" cy="325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4"/>
          <p:cNvGraphicFramePr>
            <a:graphicFrameLocks noChangeAspect="1"/>
          </p:cNvGraphicFramePr>
          <p:nvPr/>
        </p:nvGraphicFramePr>
        <p:xfrm>
          <a:off x="5029200" y="1295400"/>
          <a:ext cx="3944938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1" name="VISIO" r:id="rId5" imgW="5090160" imgH="3710940" progId="Visio.Drawing.6">
                  <p:embed/>
                </p:oleObj>
              </mc:Choice>
              <mc:Fallback>
                <p:oleObj name="VISIO" r:id="rId5" imgW="5090160" imgH="37109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295400"/>
                        <a:ext cx="3944938" cy="287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Line 5"/>
          <p:cNvSpPr>
            <a:spLocks noChangeShapeType="1"/>
          </p:cNvSpPr>
          <p:nvPr/>
        </p:nvSpPr>
        <p:spPr bwMode="auto">
          <a:xfrm>
            <a:off x="4191000" y="2667000"/>
            <a:ext cx="6096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3810000" y="4876800"/>
            <a:ext cx="51816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Rules are mutually exclusive and exhaustive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Rule set contains as much information as the tree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871072-3085-4697-854F-610669DD1396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582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Evaluation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673" y="1820863"/>
            <a:ext cx="7284653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43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Instance Elimination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40188" cy="45307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Why do we need to eliminate instances?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Otherwise, the next rule is identical to previous rule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Why do we remove positive instances?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Ensure that the next rule is different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Why do we remove negative instances?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Prevent underestimating accuracy of rule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Compare rules R2 and R3 in the diagram</a:t>
            </a:r>
          </a:p>
        </p:txBody>
      </p:sp>
      <p:graphicFrame>
        <p:nvGraphicFramePr>
          <p:cNvPr id="7066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646613" y="2133600"/>
          <a:ext cx="4040187" cy="284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6" name="Visio" r:id="rId3" imgW="7043369" imgH="5606614" progId="Visio.Drawing.6">
                  <p:embed/>
                </p:oleObj>
              </mc:Choice>
              <mc:Fallback>
                <p:oleObj name="Visio" r:id="rId3" imgW="7043369" imgH="560661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6613" y="2133600"/>
                        <a:ext cx="4040187" cy="284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326DFB-E8E7-48FB-8F75-F7E5366A124B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627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9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Stopping Criterion and Rule Pruning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Stopping criterion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Compute the gain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If gain is not significant, discard the new rule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Rule Pruning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Similar to post-pruning of decision trees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Reduced Error Pruning: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 Remove one of the conjuncts in the rule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 Compare error rate on validation set before and after pruning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 If error improves, prune the conjunct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DEC12-5F10-4113-B84E-03EF1309E230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039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6" name="Rectangle 4"/>
          <p:cNvSpPr>
            <a:spLocks noChangeArrowheads="1"/>
          </p:cNvSpPr>
          <p:nvPr/>
        </p:nvSpPr>
        <p:spPr bwMode="auto">
          <a:xfrm>
            <a:off x="381000" y="304800"/>
            <a:ext cx="8280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ctr" eaLnBrk="1" hangingPunct="1">
              <a:defRPr/>
            </a:pPr>
            <a:r>
              <a:rPr 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Direct Method: RIPPER</a:t>
            </a:r>
          </a:p>
        </p:txBody>
      </p:sp>
      <p:sp>
        <p:nvSpPr>
          <p:cNvPr id="371717" name="Rectangle 5"/>
          <p:cNvSpPr>
            <a:spLocks noChangeArrowheads="1"/>
          </p:cNvSpPr>
          <p:nvPr/>
        </p:nvSpPr>
        <p:spPr bwMode="auto">
          <a:xfrm>
            <a:off x="457200" y="1066800"/>
            <a:ext cx="83185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For 2-class problem, choose one of the classes as positive class, and the other as negative class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Majority 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class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will be default 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class (Positive)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Learn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rules for 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minority class (Negative)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For 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multi-class problem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Order the classes according to increasing class prevalence (fraction of instances that belong to a particular class)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Learn the rule set for smallest class first, treat the rest as negative class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Repeat with next smallest class as positive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DEC12-5F10-4113-B84E-03EF1309E230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0120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40" name="Rectangle 4"/>
          <p:cNvSpPr>
            <a:spLocks noChangeArrowheads="1"/>
          </p:cNvSpPr>
          <p:nvPr/>
        </p:nvSpPr>
        <p:spPr bwMode="auto">
          <a:xfrm>
            <a:off x="304800" y="304800"/>
            <a:ext cx="8280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ctr" eaLnBrk="1" hangingPunct="1">
              <a:defRPr/>
            </a:pPr>
            <a:r>
              <a:rPr lang="en-US" sz="4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Direct Method: RIPPER</a:t>
            </a:r>
          </a:p>
        </p:txBody>
      </p:sp>
      <p:sp>
        <p:nvSpPr>
          <p:cNvPr id="372741" name="Rectangle 5"/>
          <p:cNvSpPr>
            <a:spLocks noChangeArrowheads="1"/>
          </p:cNvSpPr>
          <p:nvPr/>
        </p:nvSpPr>
        <p:spPr bwMode="auto">
          <a:xfrm>
            <a:off x="381000" y="1371600"/>
            <a:ext cx="83185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Growing a rule: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Start from empty rule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Add conjuncts as long as they improve FOIL’s information gain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Stop when rule no longer covers negative examples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Prune the rule immediately using incremental reduced error pruning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Measure for pruning:   v = (p-n)/(p+n)</a:t>
            </a: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p: number of positive examples covered by the rule in</a:t>
            </a:r>
            <a:b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       the validation set</a:t>
            </a: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n: number of negative examples covered by the rule in</a:t>
            </a:r>
            <a:b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       the validation set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Pruning method: delete any final sequence of conditions that maximizes v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DEC12-5F10-4113-B84E-03EF1309E230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983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74638"/>
            <a:ext cx="7886700" cy="4873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Rule Growing (Examples)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210550" cy="5410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CN2 Algorithm: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Start from an empty conjunct:  {}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Add conjuncts that minimizes the entropy measure:     {A}, {A,B}, …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Determine the rule consequent by taking majority class of instances covered by the rule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RIPPER Algorithm: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200" dirty="0" smtClean="0"/>
              <a:t>Start from an empty rule: {} =&gt; class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200" dirty="0" smtClean="0"/>
              <a:t>Add conjuncts that maximizes FOIL’s information gain measure: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 R0:  {} =&gt; class   (initial rule)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 R1:  {A} =&gt; class (rule after adding conjunct)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 Gain(R0, R1) = t [  log (p1/(p1+n1)) – log (p0/(p0 + n0)) ]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 where   t: number of positive instances covered by both R0 and R1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 smtClean="0"/>
              <a:t>	p0: number of positive instances covered by R0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 smtClean="0"/>
              <a:t>	n0: number of negative instances covered by R0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 smtClean="0"/>
              <a:t>	p1: number of positive instances covered by R1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 smtClean="0"/>
              <a:t>	n1: number of negative instances covered by R1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DEC12-5F10-4113-B84E-03EF1309E230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605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 Method: RIPPER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1"/>
            <a:ext cx="8058150" cy="46482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Building a Rule Set:</a:t>
            </a:r>
          </a:p>
          <a:p>
            <a:pPr lvl="1"/>
            <a:r>
              <a:rPr lang="en-US" altLang="en-US" sz="2400" dirty="0"/>
              <a:t>Use sequential covering algorithm</a:t>
            </a:r>
          </a:p>
          <a:p>
            <a:pPr lvl="2"/>
            <a:r>
              <a:rPr lang="en-US" altLang="en-US" sz="2000" dirty="0"/>
              <a:t> Finds the best rule that covers the current set of positive examples</a:t>
            </a:r>
          </a:p>
          <a:p>
            <a:pPr lvl="2"/>
            <a:r>
              <a:rPr lang="en-US" altLang="en-US" sz="2000" dirty="0"/>
              <a:t> Eliminate both positive and negative examples covered by the rule</a:t>
            </a:r>
          </a:p>
          <a:p>
            <a:pPr lvl="1"/>
            <a:r>
              <a:rPr lang="en-US" altLang="en-US" sz="2400" dirty="0"/>
              <a:t>Each time a rule is added to the rule set, compute the new description length</a:t>
            </a:r>
          </a:p>
          <a:p>
            <a:pPr lvl="2"/>
            <a:r>
              <a:rPr lang="en-US" altLang="en-US" sz="2000" dirty="0"/>
              <a:t> stop adding new rules when the new description length is d bits longer than the smallest description length obtained so far</a:t>
            </a:r>
          </a:p>
        </p:txBody>
      </p:sp>
    </p:spTree>
    <p:extLst>
      <p:ext uri="{BB962C8B-B14F-4D97-AF65-F5344CB8AC3E}">
        <p14:creationId xmlns:p14="http://schemas.microsoft.com/office/powerpoint/2010/main" val="183185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Direct Method: RIPPER</a:t>
            </a:r>
          </a:p>
        </p:txBody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1"/>
            <a:ext cx="8058150" cy="472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Optimize the rule set:</a:t>
            </a:r>
          </a:p>
          <a:p>
            <a:pPr lvl="1"/>
            <a:r>
              <a:rPr lang="en-US" altLang="en-US" sz="2400" dirty="0"/>
              <a:t>For each rule </a:t>
            </a:r>
            <a:r>
              <a:rPr lang="en-US" altLang="en-US" sz="2400" i="1" dirty="0"/>
              <a:t>r</a:t>
            </a:r>
            <a:r>
              <a:rPr lang="en-US" altLang="en-US" sz="2400" dirty="0"/>
              <a:t> in the rule set </a:t>
            </a:r>
            <a:r>
              <a:rPr lang="en-US" altLang="en-US" sz="2400" b="1" i="1" dirty="0"/>
              <a:t>R</a:t>
            </a:r>
          </a:p>
          <a:p>
            <a:pPr lvl="2"/>
            <a:r>
              <a:rPr lang="en-US" altLang="en-US" sz="2000" b="1" i="1" dirty="0"/>
              <a:t> </a:t>
            </a:r>
            <a:r>
              <a:rPr lang="en-US" altLang="en-US" sz="2000" dirty="0"/>
              <a:t>Consider 2 alternative rules:</a:t>
            </a:r>
          </a:p>
          <a:p>
            <a:pPr lvl="3"/>
            <a:r>
              <a:rPr lang="en-US" altLang="en-US" sz="1600" dirty="0"/>
              <a:t>Replacement rule (r*): grow new rule from scratch</a:t>
            </a:r>
          </a:p>
          <a:p>
            <a:pPr lvl="3"/>
            <a:r>
              <a:rPr lang="en-US" altLang="en-US" sz="1600" dirty="0"/>
              <a:t>Revised rule(r’): add conjuncts to extend the rule </a:t>
            </a:r>
            <a:r>
              <a:rPr lang="en-US" altLang="en-US" sz="1600" i="1" dirty="0"/>
              <a:t>r </a:t>
            </a:r>
          </a:p>
          <a:p>
            <a:pPr lvl="2"/>
            <a:r>
              <a:rPr lang="en-US" altLang="en-US" sz="2000" i="1" dirty="0"/>
              <a:t> </a:t>
            </a:r>
            <a:r>
              <a:rPr lang="en-US" altLang="en-US" sz="2000" dirty="0"/>
              <a:t>Compare the rule set for </a:t>
            </a:r>
            <a:r>
              <a:rPr lang="en-US" altLang="en-US" sz="2000" i="1" dirty="0"/>
              <a:t>r </a:t>
            </a:r>
            <a:r>
              <a:rPr lang="en-US" altLang="en-US" sz="2000" dirty="0"/>
              <a:t>against the rule set for r* </a:t>
            </a:r>
            <a:br>
              <a:rPr lang="en-US" altLang="en-US" sz="2000" dirty="0"/>
            </a:br>
            <a:r>
              <a:rPr lang="en-US" altLang="en-US" sz="2000" dirty="0"/>
              <a:t>    and r’ </a:t>
            </a:r>
          </a:p>
          <a:p>
            <a:pPr lvl="2"/>
            <a:r>
              <a:rPr lang="en-US" altLang="en-US" sz="2000" dirty="0"/>
              <a:t> Choose rule set that minimizes MDL principle</a:t>
            </a:r>
          </a:p>
          <a:p>
            <a:pPr lvl="1"/>
            <a:r>
              <a:rPr lang="en-US" altLang="en-US" sz="2400" dirty="0"/>
              <a:t>Repeat rule generation and rule optimization for the remaining positive examples</a:t>
            </a:r>
          </a:p>
        </p:txBody>
      </p:sp>
    </p:spTree>
    <p:extLst>
      <p:ext uri="{BB962C8B-B14F-4D97-AF65-F5344CB8AC3E}">
        <p14:creationId xmlns:p14="http://schemas.microsoft.com/office/powerpoint/2010/main" val="76635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Summary of Direct Method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Grow a single rule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Remove Instances from rule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Prune the rule (if necessary)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Add rule to Current Rule Set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Repeat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DEC12-5F10-4113-B84E-03EF1309E230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09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Indirect Method: C4.5rules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1"/>
            <a:ext cx="7981950" cy="4572000"/>
          </a:xfrm>
        </p:spPr>
        <p:txBody>
          <a:bodyPr/>
          <a:lstStyle/>
          <a:p>
            <a:r>
              <a:rPr lang="en-US" dirty="0" smtClean="0"/>
              <a:t>Extract </a:t>
            </a:r>
            <a:r>
              <a:rPr lang="en-US" dirty="0"/>
              <a:t>rules from an unpruned decision tree</a:t>
            </a:r>
          </a:p>
          <a:p>
            <a:r>
              <a:rPr lang="en-US" dirty="0" smtClean="0"/>
              <a:t>For </a:t>
            </a:r>
            <a:r>
              <a:rPr lang="en-US" dirty="0"/>
              <a:t>each rule, r: RHS → c, consider pruning the rule</a:t>
            </a:r>
          </a:p>
          <a:p>
            <a:r>
              <a:rPr lang="en-US" dirty="0" smtClean="0"/>
              <a:t>Use </a:t>
            </a:r>
            <a:r>
              <a:rPr lang="en-US" dirty="0"/>
              <a:t>class ordering</a:t>
            </a:r>
          </a:p>
          <a:p>
            <a:pPr marL="642937" lvl="2" indent="0">
              <a:buNone/>
            </a:pPr>
            <a:r>
              <a:rPr lang="en-US" sz="2000" dirty="0"/>
              <a:t>– Each subset is a collection of rules with the same rule </a:t>
            </a:r>
            <a:r>
              <a:rPr lang="en-US" sz="2000" dirty="0" smtClean="0"/>
              <a:t>consequent (class</a:t>
            </a:r>
            <a:r>
              <a:rPr lang="en-US" sz="2000" dirty="0"/>
              <a:t>)</a:t>
            </a:r>
          </a:p>
          <a:p>
            <a:pPr marL="300038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– </a:t>
            </a:r>
            <a:r>
              <a:rPr lang="en-US" sz="2000" dirty="0"/>
              <a:t>Classes described by simpler sets of rules tend to appear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DEC12-5F10-4113-B84E-03EF1309E230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450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Rules Can Be Simplified</a:t>
            </a:r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457200" y="1447800"/>
          <a:ext cx="4060825" cy="325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4" name="VISIO" r:id="rId3" imgW="4062984" imgH="3247644" progId="Visio.Drawing.6">
                  <p:embed/>
                </p:oleObj>
              </mc:Choice>
              <mc:Fallback>
                <p:oleObj name="VISIO" r:id="rId3" imgW="4062984" imgH="324764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47800"/>
                        <a:ext cx="4060825" cy="325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4800600" y="1143000"/>
          <a:ext cx="3894138" cy="417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5" name="Document" r:id="rId5" imgW="5405628" imgH="5780532" progId="Word.Document.8">
                  <p:embed/>
                </p:oleObj>
              </mc:Choice>
              <mc:Fallback>
                <p:oleObj name="Document" r:id="rId5" imgW="5405628" imgH="57805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143000"/>
                        <a:ext cx="3894138" cy="417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533400" y="5486400"/>
            <a:ext cx="8001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Initial Rule:           (Refund=No) </a:t>
            </a:r>
            <a:r>
              <a:rPr lang="en-US" altLang="en-US" sz="2000">
                <a:latin typeface="Arial" panose="020B0604020202020204" pitchFamily="34" charset="0"/>
                <a:sym typeface="Symbol" panose="05050102010706020507" pitchFamily="18" charset="2"/>
              </a:rPr>
              <a:t> </a:t>
            </a:r>
            <a:r>
              <a:rPr lang="en-US" altLang="en-US" sz="2000" b="1">
                <a:latin typeface="Arial" panose="020B0604020202020204" pitchFamily="34" charset="0"/>
                <a:sym typeface="Symbol" panose="05050102010706020507" pitchFamily="18" charset="2"/>
              </a:rPr>
              <a:t>(Status=Married)  No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  <a:sym typeface="Symbol" panose="05050102010706020507" pitchFamily="18" charset="2"/>
              </a:rPr>
              <a:t>Simplified Rule:   (Status=Married)  No</a:t>
            </a:r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3200400" y="3048000"/>
            <a:ext cx="990600" cy="838200"/>
          </a:xfrm>
          <a:prstGeom prst="ellipse">
            <a:avLst/>
          </a:prstGeom>
          <a:noFill/>
          <a:ln w="31750">
            <a:solidFill>
              <a:srgbClr val="0C6D9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871072-3085-4697-854F-610669DD1396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32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42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1571625"/>
            <a:ext cx="6732587" cy="371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6952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Indirect Method: C4.5rules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Extract rules from an unpruned decision tree</a:t>
            </a:r>
          </a:p>
          <a:p>
            <a:pPr>
              <a:lnSpc>
                <a:spcPct val="90000"/>
              </a:lnSpc>
            </a:pPr>
            <a:r>
              <a:rPr lang="en-US" altLang="en-US"/>
              <a:t>For each rule, r: A </a:t>
            </a:r>
            <a:r>
              <a:rPr lang="en-US" altLang="en-US" b="1">
                <a:sym typeface="Symbol" panose="05050102010706020507" pitchFamily="18" charset="2"/>
              </a:rPr>
              <a:t> </a:t>
            </a:r>
            <a:r>
              <a:rPr lang="en-US" altLang="en-US">
                <a:sym typeface="Symbol" panose="05050102010706020507" pitchFamily="18" charset="2"/>
              </a:rPr>
              <a:t>y, 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consider an alternative rule r’: </a:t>
            </a:r>
            <a:r>
              <a:rPr lang="en-US" altLang="en-US"/>
              <a:t>A’ </a:t>
            </a:r>
            <a:r>
              <a:rPr lang="en-US" altLang="en-US" b="1">
                <a:sym typeface="Symbol" panose="05050102010706020507" pitchFamily="18" charset="2"/>
              </a:rPr>
              <a:t> </a:t>
            </a:r>
            <a:r>
              <a:rPr lang="en-US" altLang="en-US">
                <a:sym typeface="Symbol" panose="05050102010706020507" pitchFamily="18" charset="2"/>
              </a:rPr>
              <a:t>y where A’ is obtained by removing one of the conjuncts in A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Compare the pessimistic error rate for r against all r’s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Prune if one of the r’s has lower pessimistic error rate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Repeat until we can no longer improve generalization error</a:t>
            </a:r>
          </a:p>
        </p:txBody>
      </p:sp>
    </p:spTree>
    <p:extLst>
      <p:ext uri="{BB962C8B-B14F-4D97-AF65-F5344CB8AC3E}">
        <p14:creationId xmlns:p14="http://schemas.microsoft.com/office/powerpoint/2010/main" val="314086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Indirect Method: C4.5rules</a:t>
            </a:r>
          </a:p>
        </p:txBody>
      </p:sp>
      <p:sp>
        <p:nvSpPr>
          <p:cNvPr id="98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Instead of ordering the rules, order subsets of rules</a:t>
            </a:r>
            <a:r>
              <a:rPr lang="en-US" altLang="en-US">
                <a:solidFill>
                  <a:srgbClr val="FF0000"/>
                </a:solidFill>
              </a:rPr>
              <a:t> (class ordering)</a:t>
            </a:r>
          </a:p>
          <a:p>
            <a:pPr lvl="1"/>
            <a:r>
              <a:rPr lang="en-US" altLang="en-US"/>
              <a:t>Each subset is a collection of rules with the same rule consequent (class)</a:t>
            </a:r>
          </a:p>
          <a:p>
            <a:pPr lvl="1"/>
            <a:r>
              <a:rPr lang="en-US" altLang="en-US"/>
              <a:t>Compute description length of each subset</a:t>
            </a:r>
          </a:p>
          <a:p>
            <a:pPr lvl="2"/>
            <a:r>
              <a:rPr lang="en-US" altLang="en-US"/>
              <a:t> Description length = L(error) + g L(model)</a:t>
            </a:r>
          </a:p>
          <a:p>
            <a:pPr lvl="2"/>
            <a:r>
              <a:rPr lang="en-US" altLang="en-US"/>
              <a:t> g is a parameter that takes into account the presence of redundant attributes in a rule set </a:t>
            </a:r>
            <a:br>
              <a:rPr lang="en-US" altLang="en-US"/>
            </a:br>
            <a:r>
              <a:rPr lang="en-US" altLang="en-US"/>
              <a:t>(default value = 0.5)</a:t>
            </a:r>
          </a:p>
        </p:txBody>
      </p:sp>
    </p:spTree>
    <p:extLst>
      <p:ext uri="{BB962C8B-B14F-4D97-AF65-F5344CB8AC3E}">
        <p14:creationId xmlns:p14="http://schemas.microsoft.com/office/powerpoint/2010/main" val="8707958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Advantages of Rule-Based Classifiers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As highly expressive as decision trees</a:t>
            </a:r>
          </a:p>
          <a:p>
            <a:pPr eaLnBrk="1" hangingPunct="1">
              <a:defRPr/>
            </a:pPr>
            <a:r>
              <a:rPr lang="en-US" smtClean="0"/>
              <a:t>Easy to interpret</a:t>
            </a:r>
          </a:p>
          <a:p>
            <a:pPr eaLnBrk="1" hangingPunct="1">
              <a:defRPr/>
            </a:pPr>
            <a:r>
              <a:rPr lang="en-US" smtClean="0"/>
              <a:t>Easy to generate</a:t>
            </a:r>
          </a:p>
          <a:p>
            <a:pPr eaLnBrk="1" hangingPunct="1">
              <a:defRPr/>
            </a:pPr>
            <a:r>
              <a:rPr lang="en-US" smtClean="0"/>
              <a:t>Can classify new instances rapidly</a:t>
            </a:r>
          </a:p>
          <a:p>
            <a:pPr eaLnBrk="1" hangingPunct="1">
              <a:defRPr/>
            </a:pPr>
            <a:r>
              <a:rPr lang="en-US" smtClean="0"/>
              <a:t>Performance comparable to decision trees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DEC12-5F10-4113-B84E-03EF1309E230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290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74638"/>
            <a:ext cx="7886700" cy="56356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</a:p>
        </p:txBody>
      </p:sp>
      <p:graphicFrame>
        <p:nvGraphicFramePr>
          <p:cNvPr id="998403" name="Object 3"/>
          <p:cNvGraphicFramePr>
            <a:graphicFrameLocks noChangeAspect="1"/>
          </p:cNvGraphicFramePr>
          <p:nvPr/>
        </p:nvGraphicFramePr>
        <p:xfrm>
          <a:off x="685800" y="1104900"/>
          <a:ext cx="7620000" cy="510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4" name="Worksheet" r:id="rId3" imgW="7144131" imgH="4782109" progId="Excel.Sheet.8">
                  <p:embed/>
                </p:oleObj>
              </mc:Choice>
              <mc:Fallback>
                <p:oleObj name="Worksheet" r:id="rId3" imgW="7144131" imgH="478210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04900"/>
                        <a:ext cx="7620000" cy="510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6718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C4.5 versus C4.5 rules versus RIPPER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3810000" y="1066800"/>
            <a:ext cx="5181600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C4.5rules: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(Give Birth=No, Can Fly=Yes) </a:t>
            </a:r>
            <a:r>
              <a:rPr lang="en-US" altLang="en-US" sz="1400">
                <a:latin typeface="Arial" panose="020B0604020202020204" pitchFamily="34" charset="0"/>
                <a:sym typeface="Symbol" panose="05050102010706020507" pitchFamily="18" charset="2"/>
              </a:rPr>
              <a:t> Birds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sym typeface="Symbol" panose="05050102010706020507" pitchFamily="18" charset="2"/>
              </a:rPr>
              <a:t>(Give Birth=No, Live in Water=Yes)  Fishes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sym typeface="Symbol" panose="05050102010706020507" pitchFamily="18" charset="2"/>
              </a:rPr>
              <a:t>(Give Birth=Yes)  Mammals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sym typeface="Symbol" panose="05050102010706020507" pitchFamily="18" charset="2"/>
              </a:rPr>
              <a:t>(Give Birth=No, Can Fly=No, Live in Water=No)  Reptiles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sym typeface="Symbol" panose="05050102010706020507" pitchFamily="18" charset="2"/>
              </a:rPr>
              <a:t>( )  Amphibians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400">
              <a:latin typeface="Arial" panose="020B0604020202020204" pitchFamily="34" charset="0"/>
            </a:endParaRPr>
          </a:p>
        </p:txBody>
      </p:sp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161925" y="1066800"/>
          <a:ext cx="4943475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8" name="VISIO" r:id="rId3" imgW="7467600" imgH="6882384" progId="Visio.Drawing.6">
                  <p:embed/>
                </p:oleObj>
              </mc:Choice>
              <mc:Fallback>
                <p:oleObj name="VISIO" r:id="rId3" imgW="7467600" imgH="688238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" y="1066800"/>
                        <a:ext cx="4943475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5181600" y="3200400"/>
            <a:ext cx="3962400" cy="214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RIPPER: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(Live in Water=Yes) </a:t>
            </a:r>
            <a:r>
              <a:rPr lang="en-US" altLang="en-US" sz="1400">
                <a:latin typeface="Arial" panose="020B0604020202020204" pitchFamily="34" charset="0"/>
                <a:sym typeface="Symbol" panose="05050102010706020507" pitchFamily="18" charset="2"/>
              </a:rPr>
              <a:t> Fishes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sym typeface="Symbol" panose="05050102010706020507" pitchFamily="18" charset="2"/>
              </a:rPr>
              <a:t>(Have Legs=No)  Reptiles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sym typeface="Symbol" panose="05050102010706020507" pitchFamily="18" charset="2"/>
              </a:rPr>
              <a:t>(Give Birth=No, Can Fly=No, Live In Water=No) </a:t>
            </a:r>
            <a:br>
              <a:rPr lang="en-US" altLang="en-US" sz="140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en-US" sz="1400">
                <a:latin typeface="Arial" panose="020B0604020202020204" pitchFamily="34" charset="0"/>
                <a:sym typeface="Symbol" panose="05050102010706020507" pitchFamily="18" charset="2"/>
              </a:rPr>
              <a:t>	 Reptiles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sym typeface="Symbol" panose="05050102010706020507" pitchFamily="18" charset="2"/>
              </a:rPr>
              <a:t>(Can Fly=Yes,Give Birth=No)  Birds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sym typeface="Symbol" panose="05050102010706020507" pitchFamily="18" charset="2"/>
              </a:rPr>
              <a:t>()  Mammals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871072-3085-4697-854F-610669DD1396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216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C4.5 versus C4.5rules versus RIPPER</a:t>
            </a:r>
          </a:p>
        </p:txBody>
      </p:sp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1143000" y="4000500"/>
          <a:ext cx="7334250" cy="182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0" name="Worksheet" r:id="rId3" imgW="6467856" imgH="1610157" progId="Excel.Sheet.8">
                  <p:embed/>
                </p:oleObj>
              </mc:Choice>
              <mc:Fallback>
                <p:oleObj name="Worksheet" r:id="rId3" imgW="6467856" imgH="161015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000500"/>
                        <a:ext cx="7334250" cy="182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1109663" y="1687513"/>
          <a:ext cx="7334250" cy="182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1" name="Worksheet" r:id="rId5" imgW="6467856" imgH="1610157" progId="Excel.Sheet.8">
                  <p:embed/>
                </p:oleObj>
              </mc:Choice>
              <mc:Fallback>
                <p:oleObj name="Worksheet" r:id="rId5" imgW="6467856" imgH="161015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1687513"/>
                        <a:ext cx="7334250" cy="182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533400" y="1219200"/>
            <a:ext cx="320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C4.5 and C4.5rules: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533400" y="3581400"/>
            <a:ext cx="320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RIPPER: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871072-3085-4697-854F-610669DD1396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32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Effect of Rule Simplification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51837" cy="5181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Rules are no longer mutually exclusive</a:t>
            </a:r>
          </a:p>
          <a:p>
            <a:pPr lvl="1" eaLnBrk="1" hangingPunct="1">
              <a:defRPr/>
            </a:pPr>
            <a:r>
              <a:rPr lang="en-US" smtClean="0"/>
              <a:t>A record may trigger more than one rule </a:t>
            </a:r>
          </a:p>
          <a:p>
            <a:pPr lvl="1" eaLnBrk="1" hangingPunct="1">
              <a:defRPr/>
            </a:pPr>
            <a:r>
              <a:rPr lang="en-US" smtClean="0"/>
              <a:t>Solution?</a:t>
            </a:r>
          </a:p>
          <a:p>
            <a:pPr lvl="2" eaLnBrk="1" hangingPunct="1">
              <a:defRPr/>
            </a:pPr>
            <a:r>
              <a:rPr lang="en-US" smtClean="0"/>
              <a:t> Ordered rule set</a:t>
            </a:r>
          </a:p>
          <a:p>
            <a:pPr lvl="2" eaLnBrk="1" hangingPunct="1">
              <a:defRPr/>
            </a:pPr>
            <a:r>
              <a:rPr lang="en-US" smtClean="0"/>
              <a:t> Unordered rule set – use voting schemes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Rules are no longer exhaustive</a:t>
            </a:r>
          </a:p>
          <a:p>
            <a:pPr lvl="1" eaLnBrk="1" hangingPunct="1">
              <a:defRPr/>
            </a:pPr>
            <a:r>
              <a:rPr lang="en-US" smtClean="0"/>
              <a:t>A record may not trigger any rules</a:t>
            </a:r>
          </a:p>
          <a:p>
            <a:pPr lvl="1" eaLnBrk="1" hangingPunct="1">
              <a:defRPr/>
            </a:pPr>
            <a:r>
              <a:rPr lang="en-US" smtClean="0"/>
              <a:t>Solution?</a:t>
            </a:r>
          </a:p>
          <a:p>
            <a:pPr lvl="2" eaLnBrk="1" hangingPunct="1">
              <a:defRPr/>
            </a:pPr>
            <a:r>
              <a:rPr lang="en-US" smtClean="0"/>
              <a:t> Use a default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DEC12-5F10-4113-B84E-03EF1309E23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511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Ordered Rule Set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Rules are rank ordered according to their priority</a:t>
            </a:r>
          </a:p>
          <a:p>
            <a:pPr lvl="1" eaLnBrk="1" hangingPunct="1">
              <a:defRPr/>
            </a:pPr>
            <a:r>
              <a:rPr lang="en-US" sz="2000" dirty="0" smtClean="0"/>
              <a:t>An ordered rule set is known as a </a:t>
            </a:r>
            <a:r>
              <a:rPr lang="en-US" sz="2000" dirty="0" smtClean="0">
                <a:solidFill>
                  <a:srgbClr val="FF0000"/>
                </a:solidFill>
              </a:rPr>
              <a:t>decision list</a:t>
            </a:r>
          </a:p>
          <a:p>
            <a:pPr eaLnBrk="1" hangingPunct="1">
              <a:defRPr/>
            </a:pPr>
            <a:r>
              <a:rPr lang="en-US" dirty="0" smtClean="0"/>
              <a:t>When a test record is presented to the classifier </a:t>
            </a:r>
          </a:p>
          <a:p>
            <a:pPr lvl="1" eaLnBrk="1" hangingPunct="1">
              <a:defRPr/>
            </a:pPr>
            <a:r>
              <a:rPr lang="en-US" sz="2000" dirty="0" smtClean="0"/>
              <a:t>It is assigned to the class label of the highest ranked rule it has triggered</a:t>
            </a:r>
          </a:p>
          <a:p>
            <a:pPr lvl="1" eaLnBrk="1" hangingPunct="1">
              <a:defRPr/>
            </a:pPr>
            <a:r>
              <a:rPr lang="en-US" sz="2000" dirty="0" smtClean="0"/>
              <a:t>If none of the rules fired, it is assigned to the default class</a:t>
            </a:r>
          </a:p>
        </p:txBody>
      </p:sp>
      <p:sp>
        <p:nvSpPr>
          <p:cNvPr id="353284" name="Rectangle 4"/>
          <p:cNvSpPr>
            <a:spLocks noChangeArrowheads="1"/>
          </p:cNvSpPr>
          <p:nvPr/>
        </p:nvSpPr>
        <p:spPr bwMode="auto">
          <a:xfrm>
            <a:off x="1371600" y="4038600"/>
            <a:ext cx="7162800" cy="18288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R1: (Give Birth = no)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 (Can Fly = yes)  Birds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R2: (Give Birth = no)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 (Live in Water = yes)  Fishes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R3: (Give Birth = yes)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 (Blood Type = warm)  Mammals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R4: (Give Birth = no)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 (Can Fly = no)  Reptiles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R5: (Live in Water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= sometimes)  Amphibians </a:t>
            </a:r>
          </a:p>
        </p:txBody>
      </p:sp>
      <p:pic>
        <p:nvPicPr>
          <p:cNvPr id="59397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6096000"/>
            <a:ext cx="7915275" cy="403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398" name="Line 6"/>
          <p:cNvSpPr>
            <a:spLocks noChangeShapeType="1"/>
          </p:cNvSpPr>
          <p:nvPr/>
        </p:nvSpPr>
        <p:spPr bwMode="auto">
          <a:xfrm flipH="1">
            <a:off x="838200" y="53340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>
            <a:off x="838200" y="53340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 flipH="1">
            <a:off x="1066800" y="57150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1066800" y="5715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DEC12-5F10-4113-B84E-03EF1309E23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24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74638"/>
            <a:ext cx="7886700" cy="4873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Rule Ordering Schemes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210550" cy="5181601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Rule-based ordering</a:t>
            </a:r>
          </a:p>
          <a:p>
            <a:pPr lvl="1" eaLnBrk="1" hangingPunct="1">
              <a:defRPr/>
            </a:pPr>
            <a:r>
              <a:rPr lang="en-US" sz="2000" dirty="0" smtClean="0"/>
              <a:t>Individual rules are ranked based on their quality</a:t>
            </a:r>
          </a:p>
          <a:p>
            <a:pPr eaLnBrk="1" hangingPunct="1">
              <a:defRPr/>
            </a:pPr>
            <a:r>
              <a:rPr lang="en-US" dirty="0" smtClean="0"/>
              <a:t>Class-based ordering</a:t>
            </a:r>
          </a:p>
          <a:p>
            <a:pPr lvl="1" eaLnBrk="1" hangingPunct="1">
              <a:defRPr/>
            </a:pPr>
            <a:r>
              <a:rPr lang="en-US" sz="2000" dirty="0" smtClean="0"/>
              <a:t>Rules that belong to the same class appear together</a:t>
            </a:r>
            <a:endParaRPr lang="en-US" dirty="0" smtClean="0"/>
          </a:p>
        </p:txBody>
      </p:sp>
      <p:graphicFrame>
        <p:nvGraphicFramePr>
          <p:cNvPr id="60420" name="Object 4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393477" y="2743200"/>
          <a:ext cx="8112369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5" name="Visio" r:id="rId3" imgW="9753041" imgH="3576795" progId="Visio.Drawing.6">
                  <p:embed/>
                </p:oleObj>
              </mc:Choice>
              <mc:Fallback>
                <p:oleObj name="Visio" r:id="rId3" imgW="9753041" imgH="357679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477" y="2743200"/>
                        <a:ext cx="8112369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DEC12-5F10-4113-B84E-03EF1309E23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902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Building Classification Rules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1"/>
            <a:ext cx="7981950" cy="4572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dirty="0" smtClean="0"/>
              <a:t>Direct Method: </a:t>
            </a:r>
          </a:p>
          <a:p>
            <a:pPr lvl="2" eaLnBrk="1" hangingPunct="1">
              <a:defRPr/>
            </a:pPr>
            <a:r>
              <a:rPr lang="en-US" sz="2400" dirty="0" smtClean="0"/>
              <a:t> Extract rules directly from data</a:t>
            </a:r>
          </a:p>
          <a:p>
            <a:pPr lvl="2" eaLnBrk="1" hangingPunct="1">
              <a:defRPr/>
            </a:pPr>
            <a:r>
              <a:rPr lang="en-US" sz="2400" dirty="0" smtClean="0"/>
              <a:t> e.g.: RIPPER, CN2, </a:t>
            </a:r>
            <a:r>
              <a:rPr lang="en-US" sz="2400" dirty="0" err="1" smtClean="0"/>
              <a:t>Holte’s</a:t>
            </a:r>
            <a:r>
              <a:rPr lang="en-US" sz="2400" dirty="0" smtClean="0"/>
              <a:t> 1R</a:t>
            </a:r>
          </a:p>
          <a:p>
            <a:pPr lvl="1" eaLnBrk="1" hangingPunct="1">
              <a:defRPr/>
            </a:pPr>
            <a:endParaRPr lang="en-US" sz="2800" dirty="0" smtClean="0"/>
          </a:p>
          <a:p>
            <a:pPr eaLnBrk="1" hangingPunct="1">
              <a:defRPr/>
            </a:pPr>
            <a:r>
              <a:rPr lang="en-US" sz="3200" dirty="0" smtClean="0"/>
              <a:t>Indirect Method:</a:t>
            </a:r>
          </a:p>
          <a:p>
            <a:pPr lvl="2" eaLnBrk="1" hangingPunct="1">
              <a:defRPr/>
            </a:pPr>
            <a:r>
              <a:rPr lang="en-US" sz="2400" dirty="0" smtClean="0"/>
              <a:t> Extract rules from other classification models (e.g. </a:t>
            </a:r>
            <a:br>
              <a:rPr lang="en-US" sz="2400" dirty="0" smtClean="0"/>
            </a:br>
            <a:r>
              <a:rPr lang="en-US" sz="2400" dirty="0" smtClean="0"/>
              <a:t>   decision trees, neural networks, </a:t>
            </a:r>
            <a:r>
              <a:rPr lang="en-US" sz="2400" dirty="0" err="1" smtClean="0"/>
              <a:t>etc</a:t>
            </a:r>
            <a:r>
              <a:rPr lang="en-US" sz="2400" dirty="0" smtClean="0"/>
              <a:t>).</a:t>
            </a:r>
          </a:p>
          <a:p>
            <a:pPr lvl="2" eaLnBrk="1" hangingPunct="1">
              <a:defRPr/>
            </a:pPr>
            <a:r>
              <a:rPr lang="en-US" sz="2400" dirty="0" smtClean="0"/>
              <a:t> </a:t>
            </a:r>
            <a:r>
              <a:rPr lang="en-US" sz="2400" dirty="0" err="1" smtClean="0"/>
              <a:t>e.g</a:t>
            </a:r>
            <a:r>
              <a:rPr lang="en-US" sz="2400" dirty="0" smtClean="0"/>
              <a:t>: C4.5rules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DEC12-5F10-4113-B84E-03EF1309E23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915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Direct Method: Sequential Covering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 typeface="Monotype Sorts" pitchFamily="2" charset="2"/>
              <a:buAutoNum type="arabicPeriod"/>
              <a:defRPr/>
            </a:pPr>
            <a:r>
              <a:rPr lang="en-US" smtClean="0"/>
              <a:t>Start from an empty rule</a:t>
            </a:r>
          </a:p>
          <a:p>
            <a:pPr marL="533400" indent="-533400" eaLnBrk="1" hangingPunct="1">
              <a:buFont typeface="Monotype Sorts" pitchFamily="2" charset="2"/>
              <a:buAutoNum type="arabicPeriod"/>
              <a:defRPr/>
            </a:pPr>
            <a:r>
              <a:rPr lang="en-US" smtClean="0"/>
              <a:t>Grow a rule using the Learn-One-Rule function</a:t>
            </a:r>
          </a:p>
          <a:p>
            <a:pPr marL="533400" indent="-533400" eaLnBrk="1" hangingPunct="1">
              <a:buFont typeface="Monotype Sorts" pitchFamily="2" charset="2"/>
              <a:buAutoNum type="arabicPeriod"/>
              <a:defRPr/>
            </a:pPr>
            <a:r>
              <a:rPr lang="en-US" smtClean="0"/>
              <a:t>Remove training records covered by the rule</a:t>
            </a:r>
          </a:p>
          <a:p>
            <a:pPr marL="533400" indent="-533400" eaLnBrk="1" hangingPunct="1">
              <a:buFont typeface="Monotype Sorts" pitchFamily="2" charset="2"/>
              <a:buAutoNum type="arabicPeriod"/>
              <a:defRPr/>
            </a:pPr>
            <a:r>
              <a:rPr lang="en-US" smtClean="0"/>
              <a:t>Repeat Step (2) and (3) until stopping criterion is met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DEC12-5F10-4113-B84E-03EF1309E23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421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28800"/>
            <a:ext cx="7886700" cy="386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8569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6726</TotalTime>
  <Words>1295</Words>
  <Application>Microsoft Office PowerPoint</Application>
  <PresentationFormat>On-screen Show (4:3)</PresentationFormat>
  <Paragraphs>220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Arial</vt:lpstr>
      <vt:lpstr>Calibri</vt:lpstr>
      <vt:lpstr>Monotype Sorts</vt:lpstr>
      <vt:lpstr>Symbol</vt:lpstr>
      <vt:lpstr>Tahoma</vt:lpstr>
      <vt:lpstr>TimesNewRomanPSMT</vt:lpstr>
      <vt:lpstr>Wingdings</vt:lpstr>
      <vt:lpstr>Blank</vt:lpstr>
      <vt:lpstr>VISIO</vt:lpstr>
      <vt:lpstr>Document</vt:lpstr>
      <vt:lpstr>Visio</vt:lpstr>
      <vt:lpstr>Worksheet</vt:lpstr>
      <vt:lpstr>Classification</vt:lpstr>
      <vt:lpstr>From Decision Trees To Rules</vt:lpstr>
      <vt:lpstr>Rules Can Be Simplified</vt:lpstr>
      <vt:lpstr>Effect of Rule Simplification</vt:lpstr>
      <vt:lpstr>Ordered Rule Set</vt:lpstr>
      <vt:lpstr>Rule Ordering Schemes</vt:lpstr>
      <vt:lpstr>Building Classification Rules</vt:lpstr>
      <vt:lpstr>Direct Method: Sequential Covering</vt:lpstr>
      <vt:lpstr>PowerPoint Presentation</vt:lpstr>
      <vt:lpstr>Example of Sequential Covering</vt:lpstr>
      <vt:lpstr>Example of Sequential Covering…</vt:lpstr>
      <vt:lpstr>PowerPoint Presentation</vt:lpstr>
      <vt:lpstr>PowerPoint Presentation</vt:lpstr>
      <vt:lpstr>PowerPoint Presentation</vt:lpstr>
      <vt:lpstr>PowerPoint Presentation</vt:lpstr>
      <vt:lpstr>When to Stop Building a Rule</vt:lpstr>
      <vt:lpstr>Aspects of Sequential Covering</vt:lpstr>
      <vt:lpstr>Rule Growing</vt:lpstr>
      <vt:lpstr>PowerPoint Presentation</vt:lpstr>
      <vt:lpstr>Rule Evaluation</vt:lpstr>
      <vt:lpstr>Instance Elimination</vt:lpstr>
      <vt:lpstr>Stopping Criterion and Rule Pruning</vt:lpstr>
      <vt:lpstr>PowerPoint Presentation</vt:lpstr>
      <vt:lpstr>PowerPoint Presentation</vt:lpstr>
      <vt:lpstr>Rule Growing (Examples)</vt:lpstr>
      <vt:lpstr>Direct Method: RIPPER</vt:lpstr>
      <vt:lpstr>Direct Method: RIPPER</vt:lpstr>
      <vt:lpstr>Summary of Direct Method</vt:lpstr>
      <vt:lpstr>Indirect Method: C4.5rules</vt:lpstr>
      <vt:lpstr>PowerPoint Presentation</vt:lpstr>
      <vt:lpstr>Indirect Method: C4.5rules</vt:lpstr>
      <vt:lpstr>Indirect Method: C4.5rules</vt:lpstr>
      <vt:lpstr>Advantages of Rule-Based Classifiers</vt:lpstr>
      <vt:lpstr>Example</vt:lpstr>
      <vt:lpstr>C4.5 versus C4.5 rules versus RIPPER</vt:lpstr>
      <vt:lpstr>C4.5 versus C4.5rules versus RIPPER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Sharma</dc:creator>
  <cp:lastModifiedBy>user</cp:lastModifiedBy>
  <cp:revision>265</cp:revision>
  <cp:lastPrinted>1601-01-01T00:00:00Z</cp:lastPrinted>
  <dcterms:created xsi:type="dcterms:W3CDTF">1601-01-01T00:00:00Z</dcterms:created>
  <dcterms:modified xsi:type="dcterms:W3CDTF">2019-02-22T10:21:52Z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