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50"/>
  </p:notesMasterIdLst>
  <p:sldIdLst>
    <p:sldId id="256" r:id="rId2"/>
    <p:sldId id="492" r:id="rId3"/>
    <p:sldId id="481" r:id="rId4"/>
    <p:sldId id="482" r:id="rId5"/>
    <p:sldId id="483" r:id="rId6"/>
    <p:sldId id="530" r:id="rId7"/>
    <p:sldId id="493" r:id="rId8"/>
    <p:sldId id="494" r:id="rId9"/>
    <p:sldId id="486" r:id="rId10"/>
    <p:sldId id="487" r:id="rId11"/>
    <p:sldId id="495" r:id="rId12"/>
    <p:sldId id="496" r:id="rId13"/>
    <p:sldId id="497" r:id="rId14"/>
    <p:sldId id="498" r:id="rId15"/>
    <p:sldId id="488" r:id="rId16"/>
    <p:sldId id="489" r:id="rId17"/>
    <p:sldId id="490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AB77E0-A4D2-469B-ACA9-D1E10C50678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7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FCE098-CD6D-48B8-A44C-E891898DB64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91AD5C-63A2-4CA0-BB00-F3DDAC05A30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0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46096C-829E-43B5-945B-66516C42163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1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1A6C1B-BAF7-4990-8EE6-A13A4454B18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4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117338-AEF4-42A2-ACF9-CA9941BF0EB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0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78392B-8FF2-48E3-9784-91589A7AC3F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5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DBC560-FA14-4E76-A03A-0D7AC026448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8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8A107-FB13-4600-B1F1-EAA152CBA36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1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26DFB-E8E7-48FB-8F75-F7E5366A1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2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6858000" cy="27432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Rule Based Classifier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altLang="en-US" dirty="0" smtClean="0"/>
              <a:t>Direct </a:t>
            </a:r>
            <a:r>
              <a:rPr lang="en-US" altLang="en-US" dirty="0"/>
              <a:t>Method </a:t>
            </a:r>
            <a:r>
              <a:rPr lang="en-US" altLang="en-US" dirty="0" smtClean="0"/>
              <a:t>: </a:t>
            </a:r>
            <a:r>
              <a:rPr lang="en-US" dirty="0" smtClean="0"/>
              <a:t>RIPPER Algorithm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Indirect Method : Decision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Naïve Bayes Classifier</a:t>
            </a:r>
            <a:endParaRPr lang="en-US" dirty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Indirect Method: C4.5rules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7981950" cy="4572000"/>
          </a:xfrm>
        </p:spPr>
        <p:txBody>
          <a:bodyPr/>
          <a:lstStyle/>
          <a:p>
            <a:r>
              <a:rPr lang="en-US" dirty="0" smtClean="0"/>
              <a:t>Extract </a:t>
            </a:r>
            <a:r>
              <a:rPr lang="en-US" dirty="0"/>
              <a:t>rules from an unpruned decision tree</a:t>
            </a:r>
          </a:p>
          <a:p>
            <a:r>
              <a:rPr lang="en-US" dirty="0" smtClean="0"/>
              <a:t>For </a:t>
            </a:r>
            <a:r>
              <a:rPr lang="en-US" dirty="0"/>
              <a:t>each rule, </a:t>
            </a:r>
            <a:r>
              <a:rPr lang="en-US" altLang="en-US" dirty="0" smtClean="0"/>
              <a:t>r</a:t>
            </a:r>
            <a:r>
              <a:rPr lang="en-US" altLang="en-US" dirty="0"/>
              <a:t>: A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dirty="0" smtClean="0"/>
              <a:t>, </a:t>
            </a:r>
            <a:r>
              <a:rPr lang="en-US" dirty="0"/>
              <a:t>consider pruning the rule</a:t>
            </a:r>
          </a:p>
          <a:p>
            <a:r>
              <a:rPr lang="en-US" dirty="0" smtClean="0"/>
              <a:t>Use </a:t>
            </a:r>
            <a:r>
              <a:rPr lang="en-US" dirty="0"/>
              <a:t>class ordering</a:t>
            </a:r>
          </a:p>
          <a:p>
            <a:pPr marL="642937" lvl="2" indent="0">
              <a:buNone/>
            </a:pPr>
            <a:r>
              <a:rPr lang="en-US" sz="2000" dirty="0"/>
              <a:t>– Each subset is a collection of rules with the same rule </a:t>
            </a:r>
            <a:r>
              <a:rPr lang="en-US" sz="2000" dirty="0" smtClean="0"/>
              <a:t>consequent (class</a:t>
            </a:r>
            <a:r>
              <a:rPr lang="en-US" sz="2000" dirty="0"/>
              <a:t>)</a:t>
            </a:r>
          </a:p>
          <a:p>
            <a:pPr marL="300038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– </a:t>
            </a:r>
            <a:r>
              <a:rPr lang="en-US" sz="2000" dirty="0"/>
              <a:t>Classes described by simpler sets of rules tend to appear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50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6732587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95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Indirect Method: C4.5rules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Extract rules from an unpruned decision tree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each rule, r: A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ym typeface="Symbol" panose="05050102010706020507" pitchFamily="18" charset="2"/>
              </a:rPr>
              <a:t>y,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consider an alternative rule r’: </a:t>
            </a:r>
            <a:r>
              <a:rPr lang="en-US" altLang="en-US" dirty="0"/>
              <a:t>A’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ym typeface="Symbol" panose="05050102010706020507" pitchFamily="18" charset="2"/>
              </a:rPr>
              <a:t>y where A’ is obtained by removing one of the conjuncts in A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Compare the pessimistic error rate for r against all r’s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Prune if one of the r’s has lower pessimistic error rate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Repeat until we can no longer improve generalization error</a:t>
            </a:r>
          </a:p>
        </p:txBody>
      </p:sp>
    </p:spTree>
    <p:extLst>
      <p:ext uri="{BB962C8B-B14F-4D97-AF65-F5344CB8AC3E}">
        <p14:creationId xmlns:p14="http://schemas.microsoft.com/office/powerpoint/2010/main" val="31408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Indirect Method: C4.5rules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lvl="1"/>
            <a:r>
              <a:rPr lang="en-US" altLang="en-US"/>
              <a:t>Each subset is a collection of rules with the same rule consequent (class)</a:t>
            </a:r>
          </a:p>
          <a:p>
            <a:pPr lvl="1"/>
            <a:r>
              <a:rPr lang="en-US" altLang="en-US"/>
              <a:t>Compute description length of each subset</a:t>
            </a:r>
          </a:p>
          <a:p>
            <a:pPr lvl="2"/>
            <a:r>
              <a:rPr lang="en-US" altLang="en-US"/>
              <a:t> Description length = L(error) + g L(model)</a:t>
            </a:r>
          </a:p>
          <a:p>
            <a:pPr lvl="2"/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  <p:extLst>
      <p:ext uri="{BB962C8B-B14F-4D97-AF65-F5344CB8AC3E}">
        <p14:creationId xmlns:p14="http://schemas.microsoft.com/office/powerpoint/2010/main" val="87079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638"/>
            <a:ext cx="7886700" cy="5635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</a:p>
        </p:txBody>
      </p:sp>
      <p:graphicFrame>
        <p:nvGraphicFramePr>
          <p:cNvPr id="998403" name="Object 3"/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Worksheet" r:id="rId3" imgW="7144131" imgH="4782109" progId="Excel.Sheet.8">
                  <p:embed/>
                </p:oleObj>
              </mc:Choice>
              <mc:Fallback>
                <p:oleObj name="Worksheet" r:id="rId3" imgW="7144131" imgH="4782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71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C4.5 rules versus RIPPER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810000" y="1066800"/>
            <a:ext cx="51816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 Birds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(Give Birth=No, Live in Water=Yes)  Fishes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(Give Birth=Yes)  Mammals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(Give Birth=No, Can Fly=No, Live in Water=No)  Reptiles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 )  Amphibians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61925" y="1066800"/>
          <a:ext cx="494347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VISIO" r:id="rId3" imgW="7467600" imgH="6882384" progId="Visio.Drawing.6">
                  <p:embed/>
                </p:oleObj>
              </mc:Choice>
              <mc:Fallback>
                <p:oleObj name="VISIO" r:id="rId3" imgW="7467600" imgH="68823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181600" y="3200400"/>
            <a:ext cx="39624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 Fishes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(Have Legs=No)  Reptiles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	 Reptiles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(Can Fly=Yes,Give Birth=No)  Birds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()  Mammals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1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C4.5rules versus RIPPER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Worksheet" r:id="rId3" imgW="6467856" imgH="1610157" progId="Excel.Sheet.8">
                  <p:embed/>
                </p:oleObj>
              </mc:Choice>
              <mc:Fallback>
                <p:oleObj name="Worksheet" r:id="rId3" imgW="6467856" imgH="16101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09663" y="1687513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name="Worksheet" r:id="rId5" imgW="6467856" imgH="1610157" progId="Excel.Sheet.8">
                  <p:embed/>
                </p:oleObj>
              </mc:Choice>
              <mc:Fallback>
                <p:oleObj name="Worksheet" r:id="rId5" imgW="6467856" imgH="161015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687513"/>
                        <a:ext cx="73342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latin typeface="Arial" panose="020B0604020202020204" pitchFamily="34" charset="0"/>
              </a:rPr>
              <a:t>C4.5rules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581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Advantages of Rule-Based Classifiers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 highly expressive as decision trees</a:t>
            </a:r>
          </a:p>
          <a:p>
            <a:pPr eaLnBrk="1" hangingPunct="1">
              <a:defRPr/>
            </a:pPr>
            <a:r>
              <a:rPr lang="en-US" smtClean="0"/>
              <a:t>Easy to interpret</a:t>
            </a:r>
          </a:p>
          <a:p>
            <a:pPr eaLnBrk="1" hangingPunct="1">
              <a:defRPr/>
            </a:pPr>
            <a:r>
              <a:rPr lang="en-US" smtClean="0"/>
              <a:t>Easy to generate</a:t>
            </a:r>
          </a:p>
          <a:p>
            <a:pPr eaLnBrk="1" hangingPunct="1">
              <a:defRPr/>
            </a:pPr>
            <a:r>
              <a:rPr lang="en-US" smtClean="0"/>
              <a:t>Can classify new instances rapidly</a:t>
            </a:r>
          </a:p>
          <a:p>
            <a:pPr eaLnBrk="1" hangingPunct="1">
              <a:defRPr/>
            </a:pPr>
            <a:r>
              <a:rPr lang="en-US" smtClean="0"/>
              <a:t>Performance comparable to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9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0" y="1485900"/>
            <a:ext cx="33147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85950" y="3257550"/>
            <a:ext cx="5257800" cy="15430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Bayesian Classifier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0972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1500" y="1257300"/>
            <a:ext cx="5600700" cy="521494"/>
          </a:xfrm>
          <a:prstGeom prst="rect">
            <a:avLst/>
          </a:prstGeom>
        </p:spPr>
        <p:txBody>
          <a:bodyPr vert="horz" lIns="69056" tIns="34529" rIns="69056" bIns="34529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300"/>
              <a:t>Bayesian Classification</a:t>
            </a:r>
            <a:endParaRPr lang="en-US" sz="33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1500" y="2000250"/>
            <a:ext cx="6172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</a:rPr>
              <a:t>What are Bayesian Classifiers?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Statistical Classifiers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Predict class membership probabilities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Based on Bayes Theorem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Naïve Bayesian Classifier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Computationally Simple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Comparable performance with DT and NN classifiers</a:t>
            </a:r>
          </a:p>
        </p:txBody>
      </p:sp>
    </p:spTree>
    <p:extLst>
      <p:ext uri="{BB962C8B-B14F-4D97-AF65-F5344CB8AC3E}">
        <p14:creationId xmlns:p14="http://schemas.microsoft.com/office/powerpoint/2010/main" val="158996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Instance Elimination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Why do we need to eliminate instances?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Otherwise, the next rule is identical to previous rule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Why do we remove positive instances?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Ensure that the next rule is different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Why do we remove negative instances?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Prevent underestimating accuracy of rule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Compare rules R2 and R3 in the diagram</a:t>
            </a:r>
          </a:p>
        </p:txBody>
      </p:sp>
      <p:graphicFrame>
        <p:nvGraphicFramePr>
          <p:cNvPr id="706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6613" y="2133600"/>
          <a:ext cx="4040187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Visio" r:id="rId3" imgW="7043369" imgH="5606614" progId="Visio.Drawing.6">
                  <p:embed/>
                </p:oleObj>
              </mc:Choice>
              <mc:Fallback>
                <p:oleObj name="Visio" r:id="rId3" imgW="7043369" imgH="560661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2133600"/>
                        <a:ext cx="4040187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26DFB-E8E7-48FB-8F75-F7E5366A124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2447925"/>
            <a:ext cx="6743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b="1" dirty="0">
                <a:solidFill>
                  <a:srgbClr val="000066"/>
                </a:solidFill>
              </a:rPr>
              <a:t>Probabilistic learning:</a:t>
            </a:r>
            <a:r>
              <a:rPr lang="en-US" altLang="en-US" sz="2100" dirty="0">
                <a:solidFill>
                  <a:srgbClr val="000000"/>
                </a:solidFill>
              </a:rPr>
              <a:t>  Calculate explicit probabilities for hypothesis, among the most practical approaches to certain types of learning problems</a:t>
            </a:r>
          </a:p>
          <a:p>
            <a:pPr eaLnBrk="1" hangingPunct="1"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b="1" dirty="0">
                <a:solidFill>
                  <a:srgbClr val="000066"/>
                </a:solidFill>
              </a:rPr>
              <a:t>Incremental:</a:t>
            </a:r>
            <a:r>
              <a:rPr lang="en-US" altLang="en-US" sz="2100" dirty="0">
                <a:solidFill>
                  <a:srgbClr val="000000"/>
                </a:solidFill>
              </a:rPr>
              <a:t> Each training example can incrementally increase/decrease the probability that a hypothesis is correct.  Prior knowledge can be combined with observed data.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1350169"/>
            <a:ext cx="6172200" cy="570310"/>
          </a:xfrm>
        </p:spPr>
        <p:txBody>
          <a:bodyPr vert="horz" lIns="69056" tIns="34529" rIns="69056" bIns="34529" rtlCol="0" anchor="b" anchorCtr="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Bayesian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9334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407319"/>
            <a:ext cx="5990035" cy="463154"/>
          </a:xfrm>
        </p:spPr>
        <p:txBody>
          <a:bodyPr vert="horz" lIns="69056" tIns="34529" rIns="69056" bIns="34529" rtlCol="0" anchor="b" anchorCtr="0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Bayes Theorem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1450" y="2057400"/>
            <a:ext cx="7534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Let X be a data sample whose class label is unknown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Let H be some hypothesis that X belongs to a class C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For classification determine P(H|X)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P(H|X) is the probability that H holds given the observed data sample X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P(H|X) is posterior probability of H conditioned on X</a:t>
            </a:r>
          </a:p>
        </p:txBody>
      </p:sp>
    </p:spTree>
    <p:extLst>
      <p:ext uri="{BB962C8B-B14F-4D97-AF65-F5344CB8AC3E}">
        <p14:creationId xmlns:p14="http://schemas.microsoft.com/office/powerpoint/2010/main" val="145047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5750" y="2000250"/>
            <a:ext cx="6572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100" b="1" dirty="0">
                <a:solidFill>
                  <a:srgbClr val="000066"/>
                </a:solidFill>
              </a:rPr>
              <a:t>Example:</a:t>
            </a:r>
            <a:r>
              <a:rPr lang="en-US" altLang="en-US" sz="2100" b="1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FF3300"/>
                </a:solidFill>
              </a:rPr>
              <a:t>Sample space: All Fruits described by their color and shape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100" dirty="0">
                <a:solidFill>
                  <a:srgbClr val="000000"/>
                </a:solidFill>
              </a:rPr>
              <a:t>X is “round” and “red”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100" dirty="0">
                <a:solidFill>
                  <a:srgbClr val="000000"/>
                </a:solidFill>
              </a:rPr>
              <a:t>H= hypothesis that X is an Apple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100" dirty="0">
                <a:solidFill>
                  <a:srgbClr val="000000"/>
                </a:solidFill>
              </a:rPr>
              <a:t>	P(H|X) is our confidence that X is an apple given that X is “round” and “red”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P(H) is Prior Probability of H, i.e. the probability that any given data sample is an apple regardless of how it looks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P(H|X) is based on more information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Note that P(H) is independent of X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50" y="1200150"/>
            <a:ext cx="565785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tx2"/>
                </a:solidFill>
              </a:rPr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3575449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2286000"/>
            <a:ext cx="60579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100" dirty="0">
                <a:solidFill>
                  <a:srgbClr val="000066"/>
                </a:solidFill>
              </a:rPr>
              <a:t>Example: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FF3300"/>
                </a:solidFill>
              </a:rPr>
              <a:t>Sample space: All Fruits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P(X|H) ?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It is the probability that X is round and red given that we know that it is true that X is an apple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Here P(X) is prior probability = 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100" dirty="0">
                <a:solidFill>
                  <a:srgbClr val="000000"/>
                </a:solidFill>
              </a:rPr>
              <a:t>	P(data sample from our set of fruits is red and round)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1450" y="1543050"/>
            <a:ext cx="565785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tx2"/>
                </a:solidFill>
              </a:rPr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194406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464469"/>
            <a:ext cx="5990035" cy="348854"/>
          </a:xfrm>
        </p:spPr>
        <p:txBody>
          <a:bodyPr vert="horz" lIns="69056" tIns="34529" rIns="69056" bIns="34529" rtlCol="0" anchor="b" anchorCtr="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Estimating Probabilities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1925" y="2254448"/>
            <a:ext cx="7010400" cy="32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P(X), P(H), and P(X|H) may be estimated from given data</a:t>
            </a: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Bayes Theorem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Use of Bayes Theorem in Naïve Bayesian Classifier!!	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628650" y="3429001"/>
          <a:ext cx="3552825" cy="79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3" imgW="4737100" imgH="1058863" progId="Equation.3">
                  <p:embed/>
                </p:oleObj>
              </mc:Choice>
              <mc:Fallback>
                <p:oleObj name="Equation" r:id="rId3" imgW="4737100" imgH="10588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429001"/>
                        <a:ext cx="3552825" cy="7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53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1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Bayesian Classifiers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90675"/>
            <a:ext cx="8105775" cy="38957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Consider each attribute and class label as random variables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Given a record with attributes 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pPr lvl="1" eaLnBrk="1" hangingPunct="1">
              <a:defRPr/>
            </a:pPr>
            <a:r>
              <a:rPr lang="en-US" dirty="0"/>
              <a:t>Goal is to predict class C</a:t>
            </a:r>
          </a:p>
          <a:p>
            <a:pPr lvl="1" eaLnBrk="1" hangingPunct="1">
              <a:defRPr/>
            </a:pPr>
            <a:r>
              <a:rPr lang="en-US" dirty="0"/>
              <a:t>Specifically, we want to find the value of C that maximizes             P(C|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 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Can we estimate P(C|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 </a:t>
            </a:r>
            <a:r>
              <a:rPr lang="en-US" dirty="0"/>
              <a:t>) directly from data?</a:t>
            </a:r>
          </a:p>
        </p:txBody>
      </p:sp>
    </p:spTree>
    <p:extLst>
      <p:ext uri="{BB962C8B-B14F-4D97-AF65-F5344CB8AC3E}">
        <p14:creationId xmlns:p14="http://schemas.microsoft.com/office/powerpoint/2010/main" val="39046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Application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Digit Recognition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sz="1500" b="1" dirty="0"/>
          </a:p>
          <a:p>
            <a:pPr eaLnBrk="1" hangingPunct="1"/>
            <a:endParaRPr lang="en-US" altLang="en-US" sz="1500" b="1" dirty="0"/>
          </a:p>
          <a:p>
            <a:pPr eaLnBrk="1" hangingPunct="1"/>
            <a:r>
              <a:rPr lang="en-US" altLang="en-US" sz="1500" b="1" dirty="0"/>
              <a:t>X</a:t>
            </a:r>
            <a:r>
              <a:rPr lang="en-US" altLang="en-US" sz="1500" b="1" baseline="-25000" dirty="0"/>
              <a:t>1</a:t>
            </a:r>
            <a:r>
              <a:rPr lang="en-US" altLang="en-US" sz="1500" b="1" dirty="0"/>
              <a:t>,…,</a:t>
            </a:r>
            <a:r>
              <a:rPr lang="en-US" altLang="en-US" sz="1500" b="1" dirty="0" err="1"/>
              <a:t>X</a:t>
            </a:r>
            <a:r>
              <a:rPr lang="en-US" altLang="en-US" sz="1500" b="1" baseline="-25000" dirty="0" err="1"/>
              <a:t>n</a:t>
            </a:r>
            <a:r>
              <a:rPr lang="en-US" altLang="en-US" sz="1500" b="1" dirty="0"/>
              <a:t> </a:t>
            </a:r>
            <a:r>
              <a:rPr lang="en-US" altLang="en-US" sz="1500" b="1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500" b="1" dirty="0"/>
              <a:t> {0,1} (Black vs. White pixels)</a:t>
            </a:r>
          </a:p>
          <a:p>
            <a:pPr eaLnBrk="1" hangingPunct="1"/>
            <a:r>
              <a:rPr lang="en-US" altLang="en-US" sz="1500" b="1" dirty="0"/>
              <a:t>Y </a:t>
            </a:r>
            <a:r>
              <a:rPr lang="en-US" altLang="en-US" sz="1500" b="1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500" b="1" dirty="0"/>
              <a:t> {5,6} (predict whether a digit is a 5 or a 6)</a:t>
            </a:r>
          </a:p>
          <a:p>
            <a:pPr eaLnBrk="1" hangingPunct="1"/>
            <a:endParaRPr lang="en-US" altLang="en-US" b="1" dirty="0" smtClean="0"/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4629150" y="3314700"/>
            <a:ext cx="17145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Classifier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7143750" y="3486150"/>
            <a:ext cx="5143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300"/>
              <a:t>5</a:t>
            </a: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4000500" y="3657600"/>
            <a:ext cx="571500" cy="2286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AutoShape 11"/>
          <p:cNvSpPr>
            <a:spLocks noChangeArrowheads="1"/>
          </p:cNvSpPr>
          <p:nvPr/>
        </p:nvSpPr>
        <p:spPr bwMode="auto">
          <a:xfrm>
            <a:off x="6400800" y="3657600"/>
            <a:ext cx="571500" cy="2286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7176" name="Picture 12" descr="fi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800350"/>
            <a:ext cx="25717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28700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In class, we saw that a good strategy is to predict: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(for example: what is the probability that the image represents a 5 given its pixels?)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1800"/>
              <a:t>So … How do we compute that?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743200"/>
            <a:ext cx="28575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2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Use Bayes Rule!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Why </a:t>
            </a:r>
            <a:r>
              <a:rPr lang="en-US" altLang="en-US" sz="1800" dirty="0"/>
              <a:t>did this help?  Well, we think that we might be able to specify how features are “generated” by the class label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890837"/>
            <a:ext cx="50863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914900" y="3976688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hlink"/>
                </a:solidFill>
              </a:rPr>
              <a:t>Normalization Constant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4514850" y="2662238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FF"/>
                </a:solidFill>
              </a:rPr>
              <a:t>Likelihood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6915150" y="2662238"/>
            <a:ext cx="1085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800080"/>
                </a:solidFill>
              </a:rPr>
              <a:t>Prior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 flipH="1">
            <a:off x="7086600" y="2890838"/>
            <a:ext cx="57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4914900" y="2890838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 flipV="1">
            <a:off x="5772150" y="3862388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1"/>
            <a:ext cx="805815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Let’s expand this for our digit recognition task: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To classify, we’ll simply compute these two probabilities and predict based on which one is greater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810841" cy="125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1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Stopping Criterion and Rule Pruning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Stopping criterion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Compute the gain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If gain is not significant, discard the new rule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Rule Pruning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Similar to post-pruning of decision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Reduced Error Pruning: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 Remove one of the conjuncts in the rule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 Compare error rate on validation set before and after pruning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 If error improves, prune the conjunct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3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Parameters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For the Bayes classifier, we need to “learn” two functions, the likelihood and the prior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How many parameters are required to specify the prior for our digit recognition example?</a:t>
            </a:r>
          </a:p>
        </p:txBody>
      </p:sp>
    </p:spTree>
    <p:extLst>
      <p:ext uri="{BB962C8B-B14F-4D97-AF65-F5344CB8AC3E}">
        <p14:creationId xmlns:p14="http://schemas.microsoft.com/office/powerpoint/2010/main" val="2749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How many parameters are required to specify the likelihood?</a:t>
            </a:r>
          </a:p>
          <a:p>
            <a:pPr lvl="1" eaLnBrk="1" hangingPunct="1"/>
            <a:r>
              <a:rPr lang="en-US" altLang="en-US"/>
              <a:t>(Supposing that each image is 30x30 pixels)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7200"/>
              <a:t>					?</a:t>
            </a:r>
          </a:p>
        </p:txBody>
      </p:sp>
    </p:spTree>
    <p:extLst>
      <p:ext uri="{BB962C8B-B14F-4D97-AF65-F5344CB8AC3E}">
        <p14:creationId xmlns:p14="http://schemas.microsoft.com/office/powerpoint/2010/main" val="6618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Parameters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The problem with explicitly modeling P(X</a:t>
            </a:r>
            <a:r>
              <a:rPr lang="en-US" altLang="en-US" sz="1800" baseline="-25000"/>
              <a:t>1</a:t>
            </a:r>
            <a:r>
              <a:rPr lang="en-US" altLang="en-US" sz="1800"/>
              <a:t>,…,X</a:t>
            </a:r>
            <a:r>
              <a:rPr lang="en-US" altLang="en-US" sz="1800" baseline="-25000"/>
              <a:t>n</a:t>
            </a:r>
            <a:r>
              <a:rPr lang="en-US" altLang="en-US" sz="1800"/>
              <a:t>|Y) is that there are usually way too many parameters:</a:t>
            </a:r>
          </a:p>
          <a:p>
            <a:pPr lvl="1" eaLnBrk="1" hangingPunct="1"/>
            <a:r>
              <a:rPr lang="en-US" altLang="en-US"/>
              <a:t>We’ll run out of space</a:t>
            </a:r>
          </a:p>
          <a:p>
            <a:pPr lvl="1" eaLnBrk="1" hangingPunct="1"/>
            <a:r>
              <a:rPr lang="en-US" altLang="en-US"/>
              <a:t>We’ll run out of time</a:t>
            </a:r>
          </a:p>
          <a:p>
            <a:pPr lvl="1" eaLnBrk="1" hangingPunct="1"/>
            <a:r>
              <a:rPr lang="en-US" altLang="en-US"/>
              <a:t>And we’ll need tons of training data (which is usually not available)</a:t>
            </a:r>
          </a:p>
        </p:txBody>
      </p:sp>
    </p:spTree>
    <p:extLst>
      <p:ext uri="{BB962C8B-B14F-4D97-AF65-F5344CB8AC3E}">
        <p14:creationId xmlns:p14="http://schemas.microsoft.com/office/powerpoint/2010/main" val="2136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Naïve Bayes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i="1" dirty="0"/>
              <a:t>Naïve Bayes Assumption</a:t>
            </a:r>
            <a:r>
              <a:rPr lang="en-US" altLang="en-US" dirty="0"/>
              <a:t>: Assume that all features are independent </a:t>
            </a:r>
            <a:r>
              <a:rPr lang="en-US" altLang="en-US" b="1" dirty="0"/>
              <a:t>given the class label Y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Equationally</a:t>
            </a:r>
            <a:r>
              <a:rPr lang="en-US" altLang="en-US" dirty="0"/>
              <a:t> speaking: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86" y="3436145"/>
            <a:ext cx="3450431" cy="9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5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is this useful?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# of parameters for modeling P(X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 err="1"/>
              <a:t>|Y</a:t>
            </a:r>
            <a:r>
              <a:rPr lang="en-US" altLang="en-US" dirty="0"/>
              <a:t>):</a:t>
            </a:r>
          </a:p>
          <a:p>
            <a:pPr eaLnBrk="1" hangingPunct="1"/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/>
              <a:t>2(2</a:t>
            </a:r>
            <a:r>
              <a:rPr lang="en-US" altLang="en-US" sz="1800" baseline="30000" dirty="0"/>
              <a:t>n</a:t>
            </a:r>
            <a:r>
              <a:rPr lang="en-US" altLang="en-US" sz="1800" dirty="0"/>
              <a:t>-1)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of parameters for modeling P(X</a:t>
            </a:r>
            <a:r>
              <a:rPr lang="en-US" altLang="en-US" baseline="-25000" dirty="0"/>
              <a:t>1</a:t>
            </a:r>
            <a:r>
              <a:rPr lang="en-US" altLang="en-US" dirty="0"/>
              <a:t>|Y),…,P(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 err="1"/>
              <a:t>|Y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/>
              <a:t>2n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42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285875"/>
            <a:ext cx="6572250" cy="571500"/>
          </a:xfrm>
        </p:spPr>
        <p:txBody>
          <a:bodyPr vert="horz" lIns="69056" tIns="34529" rIns="69056" bIns="34529" rtlCol="0" anchor="b" anchorCtr="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Naïve Bayesian Classification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38200" y="2124075"/>
            <a:ext cx="7391400" cy="270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 Also called Simple </a:t>
            </a:r>
            <a:r>
              <a:rPr lang="en-US" sz="2400" dirty="0"/>
              <a:t>Bayesian Classification</a:t>
            </a:r>
            <a:endParaRPr lang="en-US" altLang="en-US" sz="21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solidFill>
                  <a:srgbClr val="000000"/>
                </a:solidFill>
              </a:rPr>
              <a:t>Why Naïve/Simple??</a:t>
            </a:r>
          </a:p>
          <a:p>
            <a:pPr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 smtClean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00"/>
                </a:solidFill>
              </a:rPr>
              <a:t>Class Conditional Independence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i="1" dirty="0">
                <a:solidFill>
                  <a:srgbClr val="000000"/>
                </a:solidFill>
              </a:rPr>
              <a:t>	Effect of an attribute values on a given class 	is independent of the values of other attributes</a:t>
            </a:r>
          </a:p>
          <a:p>
            <a:pPr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rgbClr val="000000"/>
                </a:solidFill>
              </a:rPr>
              <a:t> This assumption simplifies computations</a:t>
            </a:r>
          </a:p>
        </p:txBody>
      </p:sp>
    </p:spTree>
    <p:extLst>
      <p:ext uri="{BB962C8B-B14F-4D97-AF65-F5344CB8AC3E}">
        <p14:creationId xmlns:p14="http://schemas.microsoft.com/office/powerpoint/2010/main" val="3404300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1028700"/>
            <a:ext cx="5915025" cy="53697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Bayesian Classifiers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1373" y="1714500"/>
            <a:ext cx="6435328" cy="3886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Approach: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compute the posterior probability P(C 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) for all values of C using the Bayes theorem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Choose value of C that maximizes </a:t>
            </a:r>
            <a:br>
              <a:rPr lang="en-US" dirty="0"/>
            </a:br>
            <a:r>
              <a:rPr lang="en-US" dirty="0"/>
              <a:t>		P(C 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Equivalent to choosing value of C that maximizes</a:t>
            </a:r>
            <a:br>
              <a:rPr lang="en-US" dirty="0"/>
            </a:br>
            <a:r>
              <a:rPr lang="en-US" dirty="0"/>
              <a:t>     	P(A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|C</a:t>
            </a:r>
            <a:r>
              <a:rPr lang="en-US" dirty="0"/>
              <a:t>) P(C)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How to estimate P(A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 </a:t>
            </a:r>
            <a:r>
              <a:rPr lang="en-US" dirty="0"/>
              <a:t>| C )?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14600" y="2717007"/>
          <a:ext cx="4343400" cy="59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Equation" r:id="rId3" imgW="4864100" imgH="800100" progId="Equation.3">
                  <p:embed/>
                </p:oleObj>
              </mc:Choice>
              <mc:Fallback>
                <p:oleObj name="Equation" r:id="rId3" imgW="48641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17007"/>
                        <a:ext cx="4343400" cy="597694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7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Naïve Bayes Classifier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Assume independence among attributes A</a:t>
            </a:r>
            <a:r>
              <a:rPr lang="en-US" baseline="-25000" dirty="0" smtClean="0"/>
              <a:t>i</a:t>
            </a:r>
            <a:r>
              <a:rPr lang="en-US" dirty="0"/>
              <a:t> when class is given:    </a:t>
            </a:r>
          </a:p>
          <a:p>
            <a:pPr lvl="1" eaLnBrk="1" hangingPunct="1">
              <a:defRPr/>
            </a:pPr>
            <a:r>
              <a:rPr lang="en-US" dirty="0"/>
              <a:t>P(A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 </a:t>
            </a:r>
            <a:r>
              <a:rPr lang="en-US" dirty="0"/>
              <a:t>|C) = P(A</a:t>
            </a:r>
            <a:r>
              <a:rPr lang="en-US" baseline="-25000" dirty="0"/>
              <a:t>1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 P(A</a:t>
            </a:r>
            <a:r>
              <a:rPr lang="en-US" baseline="-25000" dirty="0"/>
              <a:t>2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)… P(A</a:t>
            </a:r>
            <a:r>
              <a:rPr lang="en-US" baseline="-25000" dirty="0"/>
              <a:t>n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Can estimate P(A</a:t>
            </a:r>
            <a:r>
              <a:rPr lang="en-US" baseline="-25000" dirty="0" smtClean="0"/>
              <a:t>i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 smtClean="0"/>
              <a:t>j</a:t>
            </a:r>
            <a:r>
              <a:rPr lang="en-US" dirty="0"/>
              <a:t>) for all A</a:t>
            </a:r>
            <a:r>
              <a:rPr lang="en-US" baseline="-25000" dirty="0" smtClean="0"/>
              <a:t>i</a:t>
            </a:r>
            <a:r>
              <a:rPr lang="en-US" dirty="0"/>
              <a:t> and </a:t>
            </a:r>
            <a:r>
              <a:rPr lang="en-US" dirty="0" err="1"/>
              <a:t>C</a:t>
            </a:r>
            <a:r>
              <a:rPr lang="en-US" baseline="-25000" dirty="0" err="1" smtClean="0"/>
              <a:t>j</a:t>
            </a:r>
            <a:r>
              <a:rPr lang="en-US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New point is classified to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if  P(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</a:t>
            </a:r>
            <a:r>
              <a:rPr lang="en-US" dirty="0"/>
              <a:t> P(A</a:t>
            </a:r>
            <a:r>
              <a:rPr lang="en-US" baseline="-25000" dirty="0"/>
              <a:t>i</a:t>
            </a:r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)  is maximal.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61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1085850"/>
            <a:ext cx="6572250" cy="800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How to Estimate Probabilities from Data?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1950" y="2114550"/>
            <a:ext cx="3657600" cy="3600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Class:  P(C)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/N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500" dirty="0"/>
              <a:t>e.g.,  P(No) = 7/10, </a:t>
            </a:r>
            <a:br>
              <a:rPr lang="en-US" sz="1500" dirty="0"/>
            </a:br>
            <a:r>
              <a:rPr lang="en-US" sz="1500" dirty="0"/>
              <a:t>	        P(Yes) = 3/10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For discrete attributes:</a:t>
            </a:r>
            <a:br>
              <a:rPr lang="en-US" dirty="0" smtClean="0"/>
            </a:br>
            <a:r>
              <a:rPr lang="en-US" sz="675" dirty="0"/>
              <a:t>  </a:t>
            </a:r>
            <a:br>
              <a:rPr lang="en-US" sz="675" dirty="0"/>
            </a:br>
            <a:r>
              <a:rPr lang="en-US" dirty="0" smtClean="0"/>
              <a:t>     P(A</a:t>
            </a:r>
            <a:r>
              <a:rPr lang="en-US" baseline="-25000" dirty="0" smtClean="0"/>
              <a:t>i</a:t>
            </a:r>
            <a:r>
              <a:rPr lang="en-US" dirty="0" smtClean="0"/>
              <a:t> | C</a:t>
            </a:r>
            <a:r>
              <a:rPr lang="en-US" baseline="-25000" dirty="0" smtClean="0"/>
              <a:t>k</a:t>
            </a:r>
            <a:r>
              <a:rPr lang="en-US" dirty="0" smtClean="0"/>
              <a:t>) = |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ik</a:t>
            </a:r>
            <a:r>
              <a:rPr lang="en-US" dirty="0" smtClean="0"/>
              <a:t>|/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baseline="-25000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6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where |</a:t>
            </a:r>
            <a:r>
              <a:rPr lang="en-US" dirty="0" err="1"/>
              <a:t>A</a:t>
            </a:r>
            <a:r>
              <a:rPr lang="en-US" baseline="-25000" dirty="0" err="1"/>
              <a:t>ik</a:t>
            </a:r>
            <a:r>
              <a:rPr lang="en-US" dirty="0"/>
              <a:t>| is number of instances having attribute A</a:t>
            </a:r>
            <a:r>
              <a:rPr lang="en-US" baseline="-25000" dirty="0"/>
              <a:t>i</a:t>
            </a:r>
            <a:r>
              <a:rPr lang="en-US" dirty="0"/>
              <a:t> and belongs to class C</a:t>
            </a:r>
            <a:r>
              <a:rPr lang="en-US" baseline="-25000" dirty="0"/>
              <a:t>k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Examples:</a:t>
            </a:r>
            <a:br>
              <a:rPr lang="en-US" dirty="0"/>
            </a:br>
            <a:endParaRPr lang="en-US" sz="6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500" dirty="0"/>
              <a:t>	P(Status=</a:t>
            </a:r>
            <a:r>
              <a:rPr lang="en-US" sz="1500" dirty="0" err="1"/>
              <a:t>Married|No</a:t>
            </a:r>
            <a:r>
              <a:rPr lang="en-US" sz="1500" dirty="0"/>
              <a:t>) = 4/7</a:t>
            </a:r>
            <a:r>
              <a:rPr lang="en-US" sz="1500" baseline="-25000" dirty="0"/>
              <a:t/>
            </a:r>
            <a:br>
              <a:rPr lang="en-US" sz="1500" baseline="-25000" dirty="0"/>
            </a:br>
            <a:r>
              <a:rPr lang="en-US" sz="1500" dirty="0"/>
              <a:t>P(Refund=</a:t>
            </a:r>
            <a:r>
              <a:rPr lang="en-US" sz="1500" dirty="0" err="1"/>
              <a:t>Yes|Yes</a:t>
            </a:r>
            <a:r>
              <a:rPr lang="en-US" sz="1500" dirty="0"/>
              <a:t>)=0</a:t>
            </a:r>
            <a:endParaRPr lang="en-US" sz="1500" baseline="-250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206854" y="3603427"/>
            <a:ext cx="171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 dirty="0">
                <a:latin typeface="Arial" panose="020B0604020202020204" pitchFamily="34" charset="0"/>
              </a:rPr>
              <a:t>k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314450" y="2000250"/>
          <a:ext cx="3120629" cy="320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314450" y="2000250"/>
                        <a:ext cx="3120629" cy="3206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71550"/>
            <a:ext cx="67818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How to Estimate Probabilities from Data?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85951"/>
            <a:ext cx="7981950" cy="36040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For continuous attributes: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Discretize</a:t>
            </a:r>
            <a:r>
              <a:rPr lang="en-US" dirty="0"/>
              <a:t> the range into bins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Two-way split:</a:t>
            </a:r>
            <a:r>
              <a:rPr lang="en-US" dirty="0"/>
              <a:t>  (A &lt; v) or (A &gt; v)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choose only one of the two splits as new attribute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Assume attribute follows a normal distribution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Once probability distribution is known, can use it to estimate the conditional probability P(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|c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1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81000" y="3048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 eaLnBrk="1" hangingPunct="1">
              <a:defRPr/>
            </a:pPr>
            <a:r>
              <a:rPr 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 Method: RIPPER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457200" y="10668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2-class problem, choose one of the classes as positive class, and the other as negative class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Majority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will be default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 (Positive)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Learn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rules for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minority class (Negative)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multi-class problem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Order the classes according to increasing class prevalence (fraction of instances that belong to a particular class)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Learn the rule set for smallest class first, treat the rest as negative class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Repeat with next smallest class as positive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12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3705"/>
            <a:ext cx="7772400" cy="49589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How to Estimate Probabilities from Data?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676400"/>
            <a:ext cx="3886200" cy="36385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Normal distribution: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sz="750" dirty="0"/>
          </a:p>
          <a:p>
            <a:pPr lvl="1" eaLnBrk="1" hangingPunct="1">
              <a:defRPr/>
            </a:pPr>
            <a:r>
              <a:rPr lang="en-US" dirty="0"/>
              <a:t>One for each 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,c</a:t>
            </a:r>
            <a:r>
              <a:rPr lang="en-US" baseline="-25000" dirty="0" err="1"/>
              <a:t>i</a:t>
            </a:r>
            <a:r>
              <a:rPr lang="en-US" dirty="0"/>
              <a:t>) pair</a:t>
            </a:r>
          </a:p>
          <a:p>
            <a:pPr lvl="1" eaLnBrk="1" hangingPunct="1">
              <a:defRPr/>
            </a:pPr>
            <a:endParaRPr lang="en-US" sz="600" dirty="0"/>
          </a:p>
          <a:p>
            <a:pPr eaLnBrk="1" hangingPunct="1">
              <a:defRPr/>
            </a:pPr>
            <a:r>
              <a:rPr lang="en-US" dirty="0"/>
              <a:t>For (Income, class=No):</a:t>
            </a:r>
          </a:p>
          <a:p>
            <a:pPr lvl="1" eaLnBrk="1" hangingPunct="1">
              <a:defRPr/>
            </a:pPr>
            <a:r>
              <a:rPr lang="en-US" dirty="0"/>
              <a:t>If Class=No</a:t>
            </a:r>
          </a:p>
          <a:p>
            <a:pPr lvl="2" eaLnBrk="1" hangingPunct="1">
              <a:defRPr/>
            </a:pPr>
            <a:r>
              <a:rPr lang="en-US" dirty="0"/>
              <a:t> sample mean = 110</a:t>
            </a:r>
          </a:p>
          <a:p>
            <a:pPr lvl="2" eaLnBrk="1" hangingPunct="1">
              <a:defRPr/>
            </a:pPr>
            <a:r>
              <a:rPr lang="en-US" dirty="0"/>
              <a:t> sample variance = 2975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3703"/>
              </p:ext>
            </p:extLst>
          </p:nvPr>
        </p:nvGraphicFramePr>
        <p:xfrm>
          <a:off x="767369" y="1635967"/>
          <a:ext cx="3604023" cy="34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767369" y="1635967"/>
                        <a:ext cx="3604023" cy="34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03804"/>
              </p:ext>
            </p:extLst>
          </p:nvPr>
        </p:nvGraphicFramePr>
        <p:xfrm>
          <a:off x="4893979" y="2133600"/>
          <a:ext cx="284609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name="Equation" r:id="rId5" imgW="1739900" imgH="558800" progId="Equation.3">
                  <p:embed/>
                </p:oleObj>
              </mc:Choice>
              <mc:Fallback>
                <p:oleObj name="Equation" r:id="rId5" imgW="1739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979" y="2133600"/>
                        <a:ext cx="284609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314451" y="5208986"/>
          <a:ext cx="6390085" cy="79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name="Equation" r:id="rId7" imgW="6350000" imgH="787400" progId="Equation.3">
                  <p:embed/>
                </p:oleObj>
              </mc:Choice>
              <mc:Fallback>
                <p:oleObj name="Equation" r:id="rId7" imgW="63500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1" y="5208986"/>
                        <a:ext cx="6390085" cy="79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8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6118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Naïve Bayes Classifier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59339"/>
              </p:ext>
            </p:extLst>
          </p:nvPr>
        </p:nvGraphicFramePr>
        <p:xfrm>
          <a:off x="381000" y="2057400"/>
          <a:ext cx="3448050" cy="425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VISIO" r:id="rId3" imgW="9057132" imgH="5539740" progId="Visio.Drawing.6">
                  <p:embed/>
                </p:oleObj>
              </mc:Choice>
              <mc:Fallback>
                <p:oleObj name="VISIO" r:id="rId3" imgW="9057132" imgH="55397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3448050" cy="4259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85463"/>
              </p:ext>
            </p:extLst>
          </p:nvPr>
        </p:nvGraphicFramePr>
        <p:xfrm>
          <a:off x="1628775" y="1221125"/>
          <a:ext cx="4857750" cy="305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3" name="Equation" r:id="rId5" imgW="5448300" imgH="342900" progId="Equation.3">
                  <p:embed/>
                </p:oleObj>
              </mc:Choice>
              <mc:Fallback>
                <p:oleObj name="Equation" r:id="rId5" imgW="5448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221125"/>
                        <a:ext cx="4857750" cy="305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714750" y="2436475"/>
            <a:ext cx="4514850" cy="36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292100" indent="-2921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500" dirty="0">
                <a:latin typeface="Arial" panose="020B0604020202020204" pitchFamily="34" charset="0"/>
              </a:rPr>
              <a:t>P(</a:t>
            </a:r>
            <a:r>
              <a:rPr lang="en-US" altLang="en-US" sz="1500" dirty="0" err="1">
                <a:latin typeface="Arial" panose="020B0604020202020204" pitchFamily="34" charset="0"/>
              </a:rPr>
              <a:t>X|Class</a:t>
            </a:r>
            <a:r>
              <a:rPr lang="en-US" altLang="en-US" sz="1500" dirty="0">
                <a:latin typeface="Arial" panose="020B0604020202020204" pitchFamily="34" charset="0"/>
              </a:rPr>
              <a:t>=No) = P(Refund=</a:t>
            </a:r>
            <a:r>
              <a:rPr lang="en-US" altLang="en-US" sz="1500" dirty="0" err="1">
                <a:latin typeface="Arial" panose="020B0604020202020204" pitchFamily="34" charset="0"/>
              </a:rPr>
              <a:t>No|Class</a:t>
            </a:r>
            <a:r>
              <a:rPr lang="en-US" altLang="en-US" sz="1500" dirty="0">
                <a:latin typeface="Arial" panose="020B0604020202020204" pitchFamily="34" charset="0"/>
              </a:rPr>
              <a:t>=No)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		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 P(Married| </a:t>
            </a:r>
            <a:r>
              <a:rPr lang="en-US" altLang="en-US" sz="1500" dirty="0">
                <a:latin typeface="Arial" panose="020B0604020202020204" pitchFamily="34" charset="0"/>
              </a:rPr>
              <a:t>Class=No)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		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1500" dirty="0">
                <a:latin typeface="Arial" panose="020B0604020202020204" pitchFamily="34" charset="0"/>
              </a:rPr>
              <a:t> P(Income=120K| Class=No)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	              = 4/7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 4/7  0.0072 = 0.0024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P(</a:t>
            </a:r>
            <a:r>
              <a:rPr lang="en-US" altLang="en-US" sz="1500" dirty="0" err="1">
                <a:latin typeface="Arial" panose="020B0604020202020204" pitchFamily="34" charset="0"/>
              </a:rPr>
              <a:t>X|Class</a:t>
            </a:r>
            <a:r>
              <a:rPr lang="en-US" altLang="en-US" sz="1500" dirty="0">
                <a:latin typeface="Arial" panose="020B0604020202020204" pitchFamily="34" charset="0"/>
              </a:rPr>
              <a:t>=Yes) = P(Refund=No| Class=Yes)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   	                 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 P(Married| </a:t>
            </a:r>
            <a:r>
              <a:rPr lang="en-US" altLang="en-US" sz="1500" dirty="0">
                <a:latin typeface="Arial" panose="020B0604020202020204" pitchFamily="34" charset="0"/>
              </a:rPr>
              <a:t>Class=Yes)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   	                 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1500" dirty="0">
                <a:latin typeface="Arial" panose="020B0604020202020204" pitchFamily="34" charset="0"/>
              </a:rPr>
              <a:t> P(</a:t>
            </a:r>
            <a:r>
              <a:rPr lang="en-US" altLang="en-US" sz="1500" dirty="0" err="1">
                <a:latin typeface="Arial" panose="020B0604020202020204" pitchFamily="34" charset="0"/>
              </a:rPr>
              <a:t>Incm</a:t>
            </a:r>
            <a:r>
              <a:rPr lang="en-US" altLang="en-US" sz="1500" dirty="0">
                <a:latin typeface="Arial" panose="020B0604020202020204" pitchFamily="34" charset="0"/>
              </a:rPr>
              <a:t>=120K| Class=Yes)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	               = 1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 0  1.2  10</a:t>
            </a:r>
            <a:r>
              <a:rPr lang="en-US" altLang="en-US" sz="15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-9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 = 0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Since P(</a:t>
            </a:r>
            <a:r>
              <a:rPr lang="en-US" altLang="en-US" sz="1500" dirty="0" err="1">
                <a:latin typeface="Arial" panose="020B0604020202020204" pitchFamily="34" charset="0"/>
              </a:rPr>
              <a:t>X|No</a:t>
            </a:r>
            <a:r>
              <a:rPr lang="en-US" altLang="en-US" sz="1500" dirty="0">
                <a:latin typeface="Arial" panose="020B0604020202020204" pitchFamily="34" charset="0"/>
              </a:rPr>
              <a:t>)P(No) &gt; P(</a:t>
            </a:r>
            <a:r>
              <a:rPr lang="en-US" altLang="en-US" sz="1500" dirty="0" err="1">
                <a:latin typeface="Arial" panose="020B0604020202020204" pitchFamily="34" charset="0"/>
              </a:rPr>
              <a:t>X|Yes</a:t>
            </a:r>
            <a:r>
              <a:rPr lang="en-US" altLang="en-US" sz="1500" dirty="0">
                <a:latin typeface="Arial" panose="020B0604020202020204" pitchFamily="34" charset="0"/>
              </a:rPr>
              <a:t>)P(Yes)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buNone/>
            </a:pPr>
            <a:r>
              <a:rPr lang="en-US" altLang="en-US" sz="1500" dirty="0">
                <a:latin typeface="Arial" panose="020B0604020202020204" pitchFamily="34" charset="0"/>
              </a:rPr>
              <a:t>Therefore P(</a:t>
            </a:r>
            <a:r>
              <a:rPr lang="en-US" altLang="en-US" sz="1500" dirty="0" err="1">
                <a:latin typeface="Arial" panose="020B0604020202020204" pitchFamily="34" charset="0"/>
              </a:rPr>
              <a:t>No|X</a:t>
            </a:r>
            <a:r>
              <a:rPr lang="en-US" altLang="en-US" sz="1500" dirty="0">
                <a:latin typeface="Arial" panose="020B0604020202020204" pitchFamily="34" charset="0"/>
              </a:rPr>
              <a:t>) &gt; P(</a:t>
            </a:r>
            <a:r>
              <a:rPr lang="en-US" altLang="en-US" sz="1500" dirty="0" err="1">
                <a:latin typeface="Arial" panose="020B0604020202020204" pitchFamily="34" charset="0"/>
              </a:rPr>
              <a:t>Yes|X</a:t>
            </a:r>
            <a:r>
              <a:rPr lang="en-US" altLang="en-US" sz="1500" dirty="0">
                <a:latin typeface="Arial" panose="020B0604020202020204" pitchFamily="34" charset="0"/>
              </a:rPr>
              <a:t>)</a:t>
            </a:r>
            <a:br>
              <a:rPr lang="en-US" altLang="en-US" sz="1500" dirty="0">
                <a:latin typeface="Arial" panose="020B0604020202020204" pitchFamily="34" charset="0"/>
              </a:rPr>
            </a:br>
            <a:r>
              <a:rPr lang="en-US" altLang="en-US" sz="1500" dirty="0">
                <a:latin typeface="Arial" panose="020B0604020202020204" pitchFamily="34" charset="0"/>
              </a:rPr>
              <a:t>      </a:t>
            </a:r>
            <a:r>
              <a:rPr lang="en-US" altLang="en-US" sz="1500" dirty="0">
                <a:latin typeface="Arial" panose="020B0604020202020204" pitchFamily="34" charset="0"/>
                <a:sym typeface="Symbol" panose="05050102010706020507" pitchFamily="18" charset="2"/>
              </a:rPr>
              <a:t>=&gt; Class = No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85800" y="847959"/>
            <a:ext cx="2057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1">
                <a:solidFill>
                  <a:srgbClr val="FF0000"/>
                </a:solidFill>
                <a:latin typeface="Arial" panose="020B0604020202020204" pitchFamily="34" charset="0"/>
              </a:rPr>
              <a:t>Given a Test Record:</a:t>
            </a:r>
          </a:p>
        </p:txBody>
      </p:sp>
    </p:spTree>
    <p:extLst>
      <p:ext uri="{BB962C8B-B14F-4D97-AF65-F5344CB8AC3E}">
        <p14:creationId xmlns:p14="http://schemas.microsoft.com/office/powerpoint/2010/main" val="3322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1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Naïve Bayes Classifier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If one of the conditional probability is zero, then the entire expression becomes zero</a:t>
            </a:r>
          </a:p>
          <a:p>
            <a:pPr eaLnBrk="1" hangingPunct="1">
              <a:defRPr/>
            </a:pPr>
            <a:r>
              <a:rPr lang="en-US" dirty="0" smtClean="0"/>
              <a:t>Probability estimation: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714500" y="3600451"/>
          <a:ext cx="3257550" cy="202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name="Equation" r:id="rId3" imgW="2120900" imgH="1320800" progId="Equation.3">
                  <p:embed/>
                </p:oleObj>
              </mc:Choice>
              <mc:Fallback>
                <p:oleObj name="Equation" r:id="rId3" imgW="21209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600451"/>
                        <a:ext cx="3257550" cy="2027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657850" y="3543301"/>
            <a:ext cx="2057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c: number of classes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p: prior probability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</a:rPr>
              <a:t>m: parameter</a:t>
            </a:r>
          </a:p>
        </p:txBody>
      </p:sp>
    </p:spTree>
    <p:extLst>
      <p:ext uri="{BB962C8B-B14F-4D97-AF65-F5344CB8AC3E}">
        <p14:creationId xmlns:p14="http://schemas.microsoft.com/office/powerpoint/2010/main" val="23548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of Naïve Bayes Classifier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76543"/>
              </p:ext>
            </p:extLst>
          </p:nvPr>
        </p:nvGraphicFramePr>
        <p:xfrm>
          <a:off x="120520" y="1295400"/>
          <a:ext cx="502298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Worksheet" r:id="rId3" imgW="6401181" imgH="4782109" progId="Excel.Sheet.8">
                  <p:embed/>
                </p:oleObj>
              </mc:Choice>
              <mc:Fallback>
                <p:oleObj name="Worksheet" r:id="rId3" imgW="6401181" imgH="478210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20" y="1295400"/>
                        <a:ext cx="5022980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314451" y="5429250"/>
          <a:ext cx="3864769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Worksheet" r:id="rId5" imgW="5153406" imgH="438506" progId="Excel.Sheet.8">
                  <p:embed/>
                </p:oleObj>
              </mc:Choice>
              <mc:Fallback>
                <p:oleObj name="Worksheet" r:id="rId5" imgW="5153406" imgH="43850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1" y="5429250"/>
                        <a:ext cx="3864769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258991" y="2743200"/>
          <a:ext cx="2742009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8" name="Equation" r:id="rId7" imgW="4457700" imgH="3149600" progId="Equation.3">
                  <p:embed/>
                </p:oleObj>
              </mc:Choice>
              <mc:Fallback>
                <p:oleObj name="Equation" r:id="rId7" imgW="4457700" imgH="314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991" y="2743200"/>
                        <a:ext cx="2742009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543550" y="1828801"/>
            <a:ext cx="2057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486400" y="5029200"/>
            <a:ext cx="2057400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50" b="1">
                <a:latin typeface="Arial" panose="020B0604020202020204" pitchFamily="34" charset="0"/>
              </a:rPr>
              <a:t>=&gt; Mammals</a:t>
            </a:r>
          </a:p>
        </p:txBody>
      </p:sp>
    </p:spTree>
    <p:extLst>
      <p:ext uri="{BB962C8B-B14F-4D97-AF65-F5344CB8AC3E}">
        <p14:creationId xmlns:p14="http://schemas.microsoft.com/office/powerpoint/2010/main" val="35681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028700"/>
            <a:ext cx="6686550" cy="578644"/>
          </a:xfrm>
        </p:spPr>
        <p:txBody>
          <a:bodyPr vert="horz" lIns="69056" tIns="34529" rIns="69056" bIns="34529" rtlCol="0" anchor="b" anchorCtr="0">
            <a:normAutofit/>
          </a:bodyPr>
          <a:lstStyle/>
          <a:p>
            <a:pPr eaLnBrk="1" hangingPunct="1">
              <a:defRPr/>
            </a:pPr>
            <a:r>
              <a:rPr lang="en-US" smtClean="0"/>
              <a:t>Naïve Bayesian Classification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7175" y="1657350"/>
            <a:ext cx="1485900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100" b="1">
                <a:solidFill>
                  <a:srgbClr val="000066"/>
                </a:solidFill>
              </a:rPr>
              <a:t>Example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85825" y="2228850"/>
            <a:ext cx="5735241" cy="3411141"/>
            <a:chOff x="655" y="1382"/>
            <a:chExt cx="4817" cy="286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351" y="4057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429" y="4057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02" y="4057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581" y="4057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56" y="4057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351" y="3866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429" y="3866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502" y="3866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581" y="3866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56" y="3866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31….40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351" y="3675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429" y="3675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502" y="3675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581" y="3675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656" y="3675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31….40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351" y="3484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429" y="3484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02" y="3484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581" y="3484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656" y="3484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51" y="3293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429" y="3293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502" y="3293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581" y="3293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56" y="3293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351" y="3102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29" y="3102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502" y="3102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581" y="3102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656" y="3102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351" y="2911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3429" y="2911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502" y="2911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581" y="2911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56" y="2911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351" y="2720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3429" y="2720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502" y="2720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581" y="2720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56" y="2720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31…..40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351" y="2529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3429" y="2529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2502" y="2529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1581" y="2529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656" y="2529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4351" y="2338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3429" y="2338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502" y="2338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581" y="2338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656" y="2338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4351" y="2147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3429" y="2147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502" y="2147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581" y="2147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MEDIUM</a:t>
              </a: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656" y="2147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&gt;40</a:t>
              </a: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4351" y="1956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3429" y="1956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2502" y="1956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581" y="1956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 dirty="0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656" y="1956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31…..40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4351" y="1765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3429" y="1765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EXCELLENT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2502" y="1765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1581" y="1765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56" y="1765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351" y="1574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3429" y="1574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FAIR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2502" y="1574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1581" y="1574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656" y="1574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&lt;=30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4351" y="1383"/>
              <a:ext cx="11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Class:Buys_comp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3429" y="1383"/>
              <a:ext cx="920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Credit_rating</a:t>
              </a: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502" y="1383"/>
              <a:ext cx="925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Student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581" y="1383"/>
              <a:ext cx="919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Income</a:t>
              </a: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656" y="1383"/>
              <a:ext cx="923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9056" tIns="34529" rIns="69056" bIns="34529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050" b="1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>
              <a:off x="655" y="1382"/>
              <a:ext cx="48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>
              <a:off x="655" y="1573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655" y="1764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655" y="1955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655" y="2146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655" y="2337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655" y="2528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655" y="2719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>
              <a:off x="655" y="2910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>
              <a:off x="655" y="3101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>
              <a:off x="655" y="3292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55" y="3483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55" y="3674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55" y="3865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55" y="4056"/>
              <a:ext cx="48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55" y="4247"/>
              <a:ext cx="48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655" y="1382"/>
              <a:ext cx="0" cy="28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1580" y="1382"/>
              <a:ext cx="0" cy="2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2501" y="1382"/>
              <a:ext cx="0" cy="2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3428" y="1382"/>
              <a:ext cx="0" cy="2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4350" y="1382"/>
              <a:ext cx="0" cy="2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5472" y="2719"/>
              <a:ext cx="0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5472" y="1382"/>
              <a:ext cx="0" cy="1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5472" y="2910"/>
              <a:ext cx="0" cy="1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888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085850"/>
            <a:ext cx="6457950" cy="521494"/>
          </a:xfrm>
        </p:spPr>
        <p:txBody>
          <a:bodyPr vert="horz" lIns="69056" tIns="34529" rIns="69056" bIns="34529" rtlCol="0" anchor="b" anchorCtr="0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Naïve Bayesian Classification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0050" y="1943101"/>
            <a:ext cx="5657850" cy="371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100" b="1" dirty="0">
                <a:solidFill>
                  <a:srgbClr val="000066"/>
                </a:solidFill>
              </a:rPr>
              <a:t>Example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A= (&lt;=30,MEDIUM, Y,FAIR, ???)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We need to max.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A|C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800" dirty="0">
                <a:solidFill>
                  <a:srgbClr val="000000"/>
                </a:solidFill>
              </a:rPr>
              <a:t>)P(</a:t>
            </a:r>
            <a:r>
              <a:rPr lang="en-US" altLang="en-US" sz="1800" dirty="0" err="1">
                <a:solidFill>
                  <a:srgbClr val="000000"/>
                </a:solidFill>
              </a:rPr>
              <a:t>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800" dirty="0">
                <a:solidFill>
                  <a:srgbClr val="000000"/>
                </a:solidFill>
              </a:rPr>
              <a:t>)  for j =1,2.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800" dirty="0">
                <a:solidFill>
                  <a:srgbClr val="000000"/>
                </a:solidFill>
              </a:rPr>
              <a:t>) is computed from training sample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=Y) = 9/14 = 0.643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=N) = 5/14 = 0.357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How to calculate P(</a:t>
            </a:r>
            <a:r>
              <a:rPr lang="en-US" altLang="en-US" sz="1800" dirty="0" err="1">
                <a:solidFill>
                  <a:srgbClr val="000000"/>
                </a:solidFill>
              </a:rPr>
              <a:t>X|C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i</a:t>
            </a:r>
            <a:r>
              <a:rPr lang="en-US" altLang="en-US" sz="1800" dirty="0">
                <a:solidFill>
                  <a:srgbClr val="000000"/>
                </a:solidFill>
              </a:rPr>
              <a:t>)P(C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i</a:t>
            </a:r>
            <a:r>
              <a:rPr lang="en-US" altLang="en-US" sz="1800" dirty="0">
                <a:solidFill>
                  <a:srgbClr val="000000"/>
                </a:solidFill>
              </a:rPr>
              <a:t>)  for </a:t>
            </a:r>
            <a:r>
              <a:rPr lang="en-US" altLang="en-US" sz="1800" dirty="0" err="1">
                <a:solidFill>
                  <a:srgbClr val="000000"/>
                </a:solidFill>
              </a:rPr>
              <a:t>i</a:t>
            </a:r>
            <a:r>
              <a:rPr lang="en-US" altLang="en-US" sz="1800" dirty="0">
                <a:solidFill>
                  <a:srgbClr val="000000"/>
                </a:solidFill>
              </a:rPr>
              <a:t>=1,2?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A|C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j</a:t>
            </a:r>
            <a:r>
              <a:rPr lang="en-US" altLang="en-US" sz="1800" dirty="0">
                <a:solidFill>
                  <a:srgbClr val="000000"/>
                </a:solidFill>
              </a:rPr>
              <a:t>) P(A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, 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, 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3</a:t>
            </a:r>
            <a:r>
              <a:rPr lang="en-US" altLang="en-US" sz="1800" dirty="0">
                <a:solidFill>
                  <a:srgbClr val="000000"/>
                </a:solidFill>
              </a:rPr>
              <a:t>, A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4</a:t>
            </a:r>
            <a:r>
              <a:rPr lang="en-US" altLang="en-US" sz="1800" dirty="0">
                <a:solidFill>
                  <a:srgbClr val="000000"/>
                </a:solidFill>
              </a:rPr>
              <a:t>|C) = </a:t>
            </a:r>
            <a:r>
              <a:rPr lang="en-US" altLang="en-US" sz="1800" dirty="0">
                <a:solidFill>
                  <a:srgbClr val="000000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A</a:t>
            </a:r>
            <a:r>
              <a:rPr lang="en-US" altLang="en-US" sz="1800" baseline="-25000" dirty="0" err="1">
                <a:solidFill>
                  <a:srgbClr val="000000"/>
                </a:solidFill>
              </a:rPr>
              <a:t>k</a:t>
            </a:r>
            <a:r>
              <a:rPr lang="en-US" altLang="en-US" sz="1800" dirty="0" err="1">
                <a:solidFill>
                  <a:srgbClr val="000000"/>
                </a:solidFill>
              </a:rPr>
              <a:t>|C</a:t>
            </a:r>
            <a:r>
              <a:rPr lang="en-US" altLang="en-US" sz="1800" dirty="0">
                <a:solidFill>
                  <a:srgbClr val="000000"/>
                </a:solidFill>
              </a:rPr>
              <a:t>)</a:t>
            </a:r>
            <a:endParaRPr lang="en-US" altLang="en-US" sz="1800" dirty="0">
              <a:solidFill>
                <a:schemeClr val="folHlink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chemeClr val="folHlink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28700"/>
            <a:ext cx="6457950" cy="578644"/>
          </a:xfrm>
        </p:spPr>
        <p:txBody>
          <a:bodyPr vert="horz" lIns="69056" tIns="34529" rIns="69056" bIns="34529" rtlCol="0" anchor="b" anchorCtr="0">
            <a:normAutofit/>
          </a:bodyPr>
          <a:lstStyle/>
          <a:p>
            <a:pPr eaLnBrk="1" hangingPunct="1">
              <a:defRPr/>
            </a:pPr>
            <a:r>
              <a:rPr lang="en-US" smtClean="0"/>
              <a:t>Naïve Bayesian Classification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50" y="2057400"/>
            <a:ext cx="6572250" cy="338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100" b="1" dirty="0">
                <a:solidFill>
                  <a:srgbClr val="000066"/>
                </a:solidFill>
              </a:rPr>
              <a:t>Example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P(age</a:t>
            </a:r>
            <a:r>
              <a:rPr lang="en-US" altLang="en-US" sz="1800" b="1" dirty="0">
                <a:solidFill>
                  <a:srgbClr val="000000"/>
                </a:solidFill>
              </a:rPr>
              <a:t>&lt;=30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)=2/9=0.222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P(age</a:t>
            </a:r>
            <a:r>
              <a:rPr lang="en-US" altLang="en-US" sz="1800" b="1" dirty="0">
                <a:solidFill>
                  <a:srgbClr val="000000"/>
                </a:solidFill>
              </a:rPr>
              <a:t>&lt;=30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)=3/5=0.600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P(income=</a:t>
            </a:r>
            <a:r>
              <a:rPr lang="en-US" altLang="en-US" sz="1800" b="1" dirty="0">
                <a:solidFill>
                  <a:srgbClr val="000000"/>
                </a:solidFill>
              </a:rPr>
              <a:t>medium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)=4/9=0.444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P(income=</a:t>
            </a:r>
            <a:r>
              <a:rPr lang="en-US" altLang="en-US" sz="1800" b="1" dirty="0">
                <a:solidFill>
                  <a:srgbClr val="000000"/>
                </a:solidFill>
              </a:rPr>
              <a:t>medium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)=2/5=0.400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P(student=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)=6/9=0.667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P(student=</a:t>
            </a:r>
            <a:r>
              <a:rPr lang="en-US" altLang="en-US" sz="1800" b="1" dirty="0">
                <a:solidFill>
                  <a:srgbClr val="000000"/>
                </a:solidFill>
              </a:rPr>
              <a:t>Y </a:t>
            </a:r>
            <a:r>
              <a:rPr lang="en-US" altLang="en-US" sz="1800" dirty="0">
                <a:solidFill>
                  <a:srgbClr val="000000"/>
                </a:solidFill>
              </a:rPr>
              <a:t>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)=1/5=0.200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credit_rating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FAIR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)=6/9=0.667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</a:t>
            </a:r>
            <a:r>
              <a:rPr lang="en-US" altLang="en-US" sz="1800" dirty="0" err="1">
                <a:solidFill>
                  <a:srgbClr val="000000"/>
                </a:solidFill>
              </a:rPr>
              <a:t>credit_rating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FAIR</a:t>
            </a:r>
            <a:r>
              <a:rPr lang="en-US" altLang="en-US" sz="1800" dirty="0">
                <a:solidFill>
                  <a:srgbClr val="000000"/>
                </a:solidFill>
              </a:rPr>
              <a:t>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)=2/5=0.400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62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85850"/>
            <a:ext cx="6515100" cy="578644"/>
          </a:xfrm>
        </p:spPr>
        <p:txBody>
          <a:bodyPr vert="horz" lIns="69056" tIns="34529" rIns="69056" bIns="34529" rtlCol="0" anchor="b" anchorCtr="0">
            <a:normAutofit/>
          </a:bodyPr>
          <a:lstStyle/>
          <a:p>
            <a:pPr eaLnBrk="1" hangingPunct="1">
              <a:defRPr/>
            </a:pPr>
            <a:r>
              <a:rPr lang="en-US" smtClean="0"/>
              <a:t>Naïve Bayesian Classification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4300" y="2228851"/>
            <a:ext cx="6743700" cy="271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100" b="1" dirty="0">
                <a:solidFill>
                  <a:srgbClr val="000066"/>
                </a:solidFill>
              </a:rPr>
              <a:t>Example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P(X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Y</a:t>
            </a:r>
            <a:r>
              <a:rPr lang="en-US" altLang="en-US" sz="1800" dirty="0">
                <a:solidFill>
                  <a:srgbClr val="000000"/>
                </a:solidFill>
              </a:rPr>
              <a:t>)=0.222*0.444*0.667*0.667=0.044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P(X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b="1" dirty="0">
                <a:solidFill>
                  <a:srgbClr val="000000"/>
                </a:solidFill>
              </a:rPr>
              <a:t>N</a:t>
            </a:r>
            <a:r>
              <a:rPr lang="en-US" altLang="en-US" sz="1800" dirty="0">
                <a:solidFill>
                  <a:srgbClr val="000000"/>
                </a:solidFill>
              </a:rPr>
              <a:t>)=0.600*0.400*0.200*0.400=0.019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P(X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=Y)P(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=Y) = 0.044*0.643=0.028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P(X | 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=N)P(</a:t>
            </a:r>
            <a:r>
              <a:rPr lang="en-US" altLang="en-US" sz="1800" dirty="0" err="1">
                <a:solidFill>
                  <a:srgbClr val="000000"/>
                </a:solidFill>
              </a:rPr>
              <a:t>buys_comp</a:t>
            </a:r>
            <a:r>
              <a:rPr lang="en-US" altLang="en-US" sz="1800" dirty="0">
                <a:solidFill>
                  <a:srgbClr val="000000"/>
                </a:solidFill>
              </a:rPr>
              <a:t>=N) = 0.019*0.357=0.007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CONCLUSION: </a:t>
            </a:r>
            <a:r>
              <a:rPr lang="en-US" altLang="en-US" sz="1800" b="1" i="1" dirty="0">
                <a:solidFill>
                  <a:srgbClr val="FF3300"/>
                </a:solidFill>
              </a:rPr>
              <a:t>A buys computer</a:t>
            </a:r>
          </a:p>
        </p:txBody>
      </p:sp>
    </p:spTree>
    <p:extLst>
      <p:ext uri="{BB962C8B-B14F-4D97-AF65-F5344CB8AC3E}">
        <p14:creationId xmlns:p14="http://schemas.microsoft.com/office/powerpoint/2010/main" val="3874821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57251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Naïve Bayes (Summary)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609725"/>
            <a:ext cx="7210425" cy="4162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Robust to isolated noise points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Handle missing values by ignoring the instance during probability estimate calculations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Robust to irrelevant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Independence assumption may not hold for some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Use other techniques such as Bayesian Belief Networks (BBN)</a:t>
            </a:r>
          </a:p>
        </p:txBody>
      </p:sp>
    </p:spTree>
    <p:extLst>
      <p:ext uri="{BB962C8B-B14F-4D97-AF65-F5344CB8AC3E}">
        <p14:creationId xmlns:p14="http://schemas.microsoft.com/office/powerpoint/2010/main" val="157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304800" y="3048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 eaLnBrk="1" hangingPunct="1">
              <a:defRPr/>
            </a:pPr>
            <a:r>
              <a:rPr lang="en-US" sz="4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 Method: RIPPER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381000" y="13716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Growing a rule: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Start from empty rule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Add conjuncts as long as they improve FOIL’s information gain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Stop when rule no longer covers negative examples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Prune the rule immediately using incremental reduced error pruning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Measure for pruning:   v = (p-n)/(p+n)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p: number of positive examples covered by the rule in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the validation set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n: number of negative examples covered by the rule in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the validation set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Pruning method: delete any final sequence of conditions that maximizes 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8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638"/>
            <a:ext cx="78867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Rule Growing (Examples)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10550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CN2 Algorithm: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Start from an empty conjunct:  {}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Add conjuncts that minimizes the entropy measure:     {A}, {A,B},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Determine the rule consequent by taking majority class of instances covered by the rule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RIPPER Algorithm: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Start from an empty rule: {} =&gt; class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Add conjuncts that maximizes FOIL’s information gain measure: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 R0:  {} =&gt; class   (initial rule)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 R1:  {A} =&gt; class (rule after adding conjunct)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 Gain(R0, R1) = t [  log (p1/(p1+n1)) – log (p0/(p0 + n0)) ]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 where   t: number of positive instances covered by both R0 and R1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p0: number of positive instances covered by R0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n0: number of negative instances covered by R0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p1: number of positive instances covered by R1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n1: number of negative instances covered by R1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Method: RIPPER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058150" cy="4648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Building a Rule Set:</a:t>
            </a:r>
          </a:p>
          <a:p>
            <a:pPr lvl="1"/>
            <a:r>
              <a:rPr lang="en-US" altLang="en-US" sz="2400" dirty="0"/>
              <a:t>Use sequential covering algorithm</a:t>
            </a:r>
          </a:p>
          <a:p>
            <a:pPr lvl="2"/>
            <a:r>
              <a:rPr lang="en-US" altLang="en-US" sz="2000" dirty="0"/>
              <a:t> Finds the best rule that covers the current set of positive examples</a:t>
            </a:r>
          </a:p>
          <a:p>
            <a:pPr lvl="2"/>
            <a:r>
              <a:rPr lang="en-US" altLang="en-US" sz="2000" dirty="0"/>
              <a:t> Eliminate both positive and negative examples covered by the rule</a:t>
            </a:r>
          </a:p>
          <a:p>
            <a:pPr lvl="1"/>
            <a:r>
              <a:rPr lang="en-US" altLang="en-US" sz="2400" dirty="0"/>
              <a:t>Each time a rule is added to the rule set, compute the new description length</a:t>
            </a:r>
          </a:p>
          <a:p>
            <a:pPr lvl="2"/>
            <a:r>
              <a:rPr lang="en-US" altLang="en-US" sz="2000" dirty="0"/>
              <a:t> stop adding new rules when the new description length is </a:t>
            </a:r>
            <a:r>
              <a:rPr lang="en-US" altLang="en-US" sz="2000" i="1" dirty="0"/>
              <a:t>d</a:t>
            </a:r>
            <a:r>
              <a:rPr lang="en-US" altLang="en-US" sz="2000" dirty="0"/>
              <a:t> bits longer than the smallest description length obtained so far</a:t>
            </a:r>
          </a:p>
        </p:txBody>
      </p:sp>
    </p:spTree>
    <p:extLst>
      <p:ext uri="{BB962C8B-B14F-4D97-AF65-F5344CB8AC3E}">
        <p14:creationId xmlns:p14="http://schemas.microsoft.com/office/powerpoint/2010/main" val="18318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Method: RIPPER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1"/>
            <a:ext cx="8058150" cy="472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Optimize the rule set:</a:t>
            </a:r>
          </a:p>
          <a:p>
            <a:pPr lvl="1"/>
            <a:r>
              <a:rPr lang="en-US" altLang="en-US" sz="2400" dirty="0"/>
              <a:t>For each rule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in the rule set </a:t>
            </a:r>
            <a:r>
              <a:rPr lang="en-US" altLang="en-US" sz="2400" b="1" i="1" dirty="0"/>
              <a:t>R</a:t>
            </a:r>
          </a:p>
          <a:p>
            <a:pPr lvl="2"/>
            <a:r>
              <a:rPr lang="en-US" altLang="en-US" sz="2000" b="1" i="1" dirty="0"/>
              <a:t> </a:t>
            </a:r>
            <a:r>
              <a:rPr lang="en-US" altLang="en-US" sz="2000" dirty="0"/>
              <a:t>Consider 2 alternative rules:</a:t>
            </a:r>
          </a:p>
          <a:p>
            <a:pPr lvl="3"/>
            <a:r>
              <a:rPr lang="en-US" altLang="en-US" sz="1600" dirty="0"/>
              <a:t>Replacement rule (r*): grow new rule from scratch</a:t>
            </a:r>
          </a:p>
          <a:p>
            <a:pPr lvl="3"/>
            <a:r>
              <a:rPr lang="en-US" altLang="en-US" sz="1600" dirty="0"/>
              <a:t>Revised rule(r’): add conjuncts to extend the rule </a:t>
            </a:r>
            <a:r>
              <a:rPr lang="en-US" altLang="en-US" sz="1600" i="1" dirty="0"/>
              <a:t>r </a:t>
            </a:r>
          </a:p>
          <a:p>
            <a:pPr lvl="2"/>
            <a:r>
              <a:rPr lang="en-US" altLang="en-US" sz="2000" i="1" dirty="0"/>
              <a:t> </a:t>
            </a:r>
            <a:r>
              <a:rPr lang="en-US" altLang="en-US" sz="2000" dirty="0"/>
              <a:t>Compare the rule set for </a:t>
            </a:r>
            <a:r>
              <a:rPr lang="en-US" altLang="en-US" sz="2000" i="1" dirty="0"/>
              <a:t>r </a:t>
            </a:r>
            <a:r>
              <a:rPr lang="en-US" altLang="en-US" sz="2000" dirty="0"/>
              <a:t>against the rule set for r* </a:t>
            </a:r>
            <a:br>
              <a:rPr lang="en-US" altLang="en-US" sz="2000" dirty="0"/>
            </a:br>
            <a:r>
              <a:rPr lang="en-US" altLang="en-US" sz="2000" dirty="0"/>
              <a:t>    and r’ </a:t>
            </a:r>
          </a:p>
          <a:p>
            <a:pPr lvl="2"/>
            <a:r>
              <a:rPr lang="en-US" altLang="en-US" sz="2000" dirty="0"/>
              <a:t> Choose rule set that minimizes MDL principle</a:t>
            </a:r>
          </a:p>
          <a:p>
            <a:pPr lvl="1"/>
            <a:r>
              <a:rPr lang="en-US" altLang="en-US" sz="2400" dirty="0"/>
              <a:t>Repeat rule generation and rule optimization for the remaining positive examples</a:t>
            </a:r>
          </a:p>
        </p:txBody>
      </p:sp>
    </p:spTree>
    <p:extLst>
      <p:ext uri="{BB962C8B-B14F-4D97-AF65-F5344CB8AC3E}">
        <p14:creationId xmlns:p14="http://schemas.microsoft.com/office/powerpoint/2010/main" val="7663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 of Direct Method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Grow a single rule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Remove Instances from rule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Prune the rule (if necessary)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Add rule to Current Rule Set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9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7094</TotalTime>
  <Words>2053</Words>
  <Application>Microsoft Office PowerPoint</Application>
  <PresentationFormat>On-screen Show (4:3)</PresentationFormat>
  <Paragraphs>456</Paragraphs>
  <Slides>48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Monotype Sorts</vt:lpstr>
      <vt:lpstr>Symbol</vt:lpstr>
      <vt:lpstr>Tahoma</vt:lpstr>
      <vt:lpstr>Times New Roman</vt:lpstr>
      <vt:lpstr>Wingdings</vt:lpstr>
      <vt:lpstr>Blank</vt:lpstr>
      <vt:lpstr>Visio</vt:lpstr>
      <vt:lpstr>Worksheet</vt:lpstr>
      <vt:lpstr>VISIO</vt:lpstr>
      <vt:lpstr>Equation</vt:lpstr>
      <vt:lpstr>Classification</vt:lpstr>
      <vt:lpstr>Instance Elimination</vt:lpstr>
      <vt:lpstr>Stopping Criterion and Rule Pruning</vt:lpstr>
      <vt:lpstr>PowerPoint Presentation</vt:lpstr>
      <vt:lpstr>PowerPoint Presentation</vt:lpstr>
      <vt:lpstr>Rule Growing (Examples)</vt:lpstr>
      <vt:lpstr>Direct Method: RIPPER</vt:lpstr>
      <vt:lpstr>Direct Method: RIPPER</vt:lpstr>
      <vt:lpstr>Summary of Direct Method</vt:lpstr>
      <vt:lpstr>Indirect Method: C4.5rules</vt:lpstr>
      <vt:lpstr>PowerPoint Presentation</vt:lpstr>
      <vt:lpstr>Indirect Method: C4.5rules</vt:lpstr>
      <vt:lpstr>Indirect Method: C4.5rules</vt:lpstr>
      <vt:lpstr>Example</vt:lpstr>
      <vt:lpstr>C4.5 rules versus RIPPER</vt:lpstr>
      <vt:lpstr>C4.5rules versus RIPPER</vt:lpstr>
      <vt:lpstr>Advantages of Rule-Based Classifiers</vt:lpstr>
      <vt:lpstr>Classification</vt:lpstr>
      <vt:lpstr>PowerPoint Presentation</vt:lpstr>
      <vt:lpstr>Bayesian Classification</vt:lpstr>
      <vt:lpstr>Bayes Theorem</vt:lpstr>
      <vt:lpstr>PowerPoint Presentation</vt:lpstr>
      <vt:lpstr>PowerPoint Presentation</vt:lpstr>
      <vt:lpstr>Estimating Probabilities</vt:lpstr>
      <vt:lpstr>Bayesian Classifiers</vt:lpstr>
      <vt:lpstr>Application</vt:lpstr>
      <vt:lpstr>The Bayes Classifier</vt:lpstr>
      <vt:lpstr>The Bayes Classifier</vt:lpstr>
      <vt:lpstr>The Bayes Classifier</vt:lpstr>
      <vt:lpstr>Model Parameters</vt:lpstr>
      <vt:lpstr>Model Parameters</vt:lpstr>
      <vt:lpstr>Model Parameters</vt:lpstr>
      <vt:lpstr>The Naïve Bayes Model</vt:lpstr>
      <vt:lpstr>Why is this useful?</vt:lpstr>
      <vt:lpstr>Naïve Bayesian Classification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Bayesian Classification</vt:lpstr>
      <vt:lpstr>Naïve Bayesian Classification</vt:lpstr>
      <vt:lpstr>Naïve Bayesian Classification</vt:lpstr>
      <vt:lpstr>Naïve Bayesian Classification</vt:lpstr>
      <vt:lpstr>Naïve Bayes (Summary)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269</cp:revision>
  <cp:lastPrinted>1601-01-01T00:00:00Z</cp:lastPrinted>
  <dcterms:created xsi:type="dcterms:W3CDTF">1601-01-01T00:00:00Z</dcterms:created>
  <dcterms:modified xsi:type="dcterms:W3CDTF">2019-02-25T10:21:49Z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