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54"/>
  </p:notesMasterIdLst>
  <p:sldIdLst>
    <p:sldId id="256" r:id="rId2"/>
    <p:sldId id="509" r:id="rId3"/>
    <p:sldId id="514" r:id="rId4"/>
    <p:sldId id="516" r:id="rId5"/>
    <p:sldId id="517" r:id="rId6"/>
    <p:sldId id="518" r:id="rId7"/>
    <p:sldId id="564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63" r:id="rId19"/>
    <p:sldId id="559" r:id="rId20"/>
    <p:sldId id="560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61" r:id="rId40"/>
    <p:sldId id="547" r:id="rId41"/>
    <p:sldId id="548" r:id="rId42"/>
    <p:sldId id="549" r:id="rId43"/>
    <p:sldId id="550" r:id="rId44"/>
    <p:sldId id="562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91AD5C-63A2-4CA0-BB00-F3DDAC05A30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0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005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738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012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132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959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821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5158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265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4838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571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DBC560-FA14-4E76-A03A-0D7AC026448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83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1291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618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7164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7434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693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89CDBC-1BF3-443E-885B-E814875CA17E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48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37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701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385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13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39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lyticsvidhya.com/wp-content/uploads/2015/08/Bayes_41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6858000" cy="27432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Naïve Bayes Classifier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Ensemble Classifiers</a:t>
            </a:r>
            <a:endParaRPr lang="en-US" dirty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3705"/>
            <a:ext cx="7772400" cy="49589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How to Estimate Probabilities from Data?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676400"/>
            <a:ext cx="3886200" cy="36385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Normal distribution: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sz="750" dirty="0"/>
          </a:p>
          <a:p>
            <a:pPr lvl="1" eaLnBrk="1" hangingPunct="1">
              <a:defRPr/>
            </a:pPr>
            <a:r>
              <a:rPr lang="en-US" dirty="0"/>
              <a:t>One for each 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,c</a:t>
            </a:r>
            <a:r>
              <a:rPr lang="en-US" baseline="-25000" dirty="0" err="1"/>
              <a:t>i</a:t>
            </a:r>
            <a:r>
              <a:rPr lang="en-US" dirty="0"/>
              <a:t>) pair</a:t>
            </a:r>
          </a:p>
          <a:p>
            <a:pPr lvl="1" eaLnBrk="1" hangingPunct="1">
              <a:defRPr/>
            </a:pPr>
            <a:endParaRPr lang="en-US" sz="600" dirty="0"/>
          </a:p>
          <a:p>
            <a:pPr eaLnBrk="1" hangingPunct="1">
              <a:defRPr/>
            </a:pPr>
            <a:r>
              <a:rPr lang="en-US" dirty="0"/>
              <a:t>For (Income, class=No):</a:t>
            </a:r>
          </a:p>
          <a:p>
            <a:pPr lvl="1" eaLnBrk="1" hangingPunct="1">
              <a:defRPr/>
            </a:pPr>
            <a:r>
              <a:rPr lang="en-US" dirty="0"/>
              <a:t>If Class=No</a:t>
            </a:r>
          </a:p>
          <a:p>
            <a:pPr lvl="2" eaLnBrk="1" hangingPunct="1">
              <a:defRPr/>
            </a:pPr>
            <a:r>
              <a:rPr lang="en-US" dirty="0"/>
              <a:t> sample mean = 110</a:t>
            </a:r>
          </a:p>
          <a:p>
            <a:pPr lvl="2" eaLnBrk="1" hangingPunct="1">
              <a:defRPr/>
            </a:pPr>
            <a:r>
              <a:rPr lang="en-US" dirty="0"/>
              <a:t> sample variance = 2975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3703"/>
              </p:ext>
            </p:extLst>
          </p:nvPr>
        </p:nvGraphicFramePr>
        <p:xfrm>
          <a:off x="767369" y="1635967"/>
          <a:ext cx="3604023" cy="34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9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767369" y="1635967"/>
                        <a:ext cx="3604023" cy="34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03804"/>
              </p:ext>
            </p:extLst>
          </p:nvPr>
        </p:nvGraphicFramePr>
        <p:xfrm>
          <a:off x="4893979" y="2133600"/>
          <a:ext cx="284609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5" imgW="1739900" imgH="558800" progId="Equation.3">
                  <p:embed/>
                </p:oleObj>
              </mc:Choice>
              <mc:Fallback>
                <p:oleObj name="Equation" r:id="rId5" imgW="1739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979" y="2133600"/>
                        <a:ext cx="284609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314451" y="5208986"/>
          <a:ext cx="6390085" cy="79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1" y="5208986"/>
                        <a:ext cx="6390085" cy="79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6118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Naïve Bayes Classifier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59339"/>
              </p:ext>
            </p:extLst>
          </p:nvPr>
        </p:nvGraphicFramePr>
        <p:xfrm>
          <a:off x="381000" y="2057400"/>
          <a:ext cx="3448050" cy="425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VISIO" r:id="rId3" imgW="9057132" imgH="5539740" progId="Visio.Drawing.6">
                  <p:embed/>
                </p:oleObj>
              </mc:Choice>
              <mc:Fallback>
                <p:oleObj name="VISIO" r:id="rId3" imgW="9057132" imgH="55397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448050" cy="425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85463"/>
              </p:ext>
            </p:extLst>
          </p:nvPr>
        </p:nvGraphicFramePr>
        <p:xfrm>
          <a:off x="1628775" y="1221125"/>
          <a:ext cx="4857750" cy="305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Equation" r:id="rId5" imgW="5448300" imgH="342900" progId="Equation.3">
                  <p:embed/>
                </p:oleObj>
              </mc:Choice>
              <mc:Fallback>
                <p:oleObj name="Equation" r:id="rId5" imgW="5448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221125"/>
                        <a:ext cx="4857750" cy="305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714750" y="2436475"/>
            <a:ext cx="4514850" cy="36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292100" indent="-2921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500" dirty="0">
                <a:latin typeface="Arial" panose="020B0604020202020204" pitchFamily="34" charset="0"/>
              </a:rPr>
              <a:t>P(</a:t>
            </a:r>
            <a:r>
              <a:rPr lang="en-US" altLang="en-US" sz="1500" dirty="0" err="1">
                <a:latin typeface="Arial" panose="020B0604020202020204" pitchFamily="34" charset="0"/>
              </a:rPr>
              <a:t>X|Class</a:t>
            </a:r>
            <a:r>
              <a:rPr lang="en-US" altLang="en-US" sz="1500" dirty="0">
                <a:latin typeface="Arial" panose="020B0604020202020204" pitchFamily="34" charset="0"/>
              </a:rPr>
              <a:t>=No) = P(Refund=</a:t>
            </a:r>
            <a:r>
              <a:rPr lang="en-US" altLang="en-US" sz="1500" dirty="0" err="1">
                <a:latin typeface="Arial" panose="020B0604020202020204" pitchFamily="34" charset="0"/>
              </a:rPr>
              <a:t>No|Class</a:t>
            </a:r>
            <a:r>
              <a:rPr lang="en-US" altLang="en-US" sz="1500" dirty="0">
                <a:latin typeface="Arial" panose="020B0604020202020204" pitchFamily="34" charset="0"/>
              </a:rPr>
              <a:t>=No)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	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P(Married| </a:t>
            </a:r>
            <a:r>
              <a:rPr lang="en-US" altLang="en-US" sz="1500" dirty="0">
                <a:latin typeface="Arial" panose="020B0604020202020204" pitchFamily="34" charset="0"/>
              </a:rPr>
              <a:t>Class=No)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	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1500" dirty="0">
                <a:latin typeface="Arial" panose="020B0604020202020204" pitchFamily="34" charset="0"/>
              </a:rPr>
              <a:t> P(Income=120K| Class=No)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              = 4/7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4/7  0.0072 = 0.0024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P(</a:t>
            </a:r>
            <a:r>
              <a:rPr lang="en-US" altLang="en-US" sz="1500" dirty="0" err="1">
                <a:latin typeface="Arial" panose="020B0604020202020204" pitchFamily="34" charset="0"/>
              </a:rPr>
              <a:t>X|Class</a:t>
            </a:r>
            <a:r>
              <a:rPr lang="en-US" altLang="en-US" sz="1500" dirty="0">
                <a:latin typeface="Arial" panose="020B0604020202020204" pitchFamily="34" charset="0"/>
              </a:rPr>
              <a:t>=Yes) = P(Refund=No| Class=Yes)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   	                 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P(Married| </a:t>
            </a:r>
            <a:r>
              <a:rPr lang="en-US" altLang="en-US" sz="1500" dirty="0">
                <a:latin typeface="Arial" panose="020B0604020202020204" pitchFamily="34" charset="0"/>
              </a:rPr>
              <a:t>Class=Yes)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   	                 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1500" dirty="0">
                <a:latin typeface="Arial" panose="020B0604020202020204" pitchFamily="34" charset="0"/>
              </a:rPr>
              <a:t> P(</a:t>
            </a:r>
            <a:r>
              <a:rPr lang="en-US" altLang="en-US" sz="1500" dirty="0" err="1">
                <a:latin typeface="Arial" panose="020B0604020202020204" pitchFamily="34" charset="0"/>
              </a:rPr>
              <a:t>Incm</a:t>
            </a:r>
            <a:r>
              <a:rPr lang="en-US" altLang="en-US" sz="1500" dirty="0">
                <a:latin typeface="Arial" panose="020B0604020202020204" pitchFamily="34" charset="0"/>
              </a:rPr>
              <a:t>=120K| Class=Yes)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               = 1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0  1.2  10</a:t>
            </a:r>
            <a:r>
              <a:rPr lang="en-US" altLang="en-US" sz="15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-9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 = 0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Since P(</a:t>
            </a:r>
            <a:r>
              <a:rPr lang="en-US" altLang="en-US" sz="1500" dirty="0" err="1">
                <a:latin typeface="Arial" panose="020B0604020202020204" pitchFamily="34" charset="0"/>
              </a:rPr>
              <a:t>X|No</a:t>
            </a:r>
            <a:r>
              <a:rPr lang="en-US" altLang="en-US" sz="1500" dirty="0">
                <a:latin typeface="Arial" panose="020B0604020202020204" pitchFamily="34" charset="0"/>
              </a:rPr>
              <a:t>)P(No) &gt; P(</a:t>
            </a:r>
            <a:r>
              <a:rPr lang="en-US" altLang="en-US" sz="1500" dirty="0" err="1">
                <a:latin typeface="Arial" panose="020B0604020202020204" pitchFamily="34" charset="0"/>
              </a:rPr>
              <a:t>X|Yes</a:t>
            </a:r>
            <a:r>
              <a:rPr lang="en-US" altLang="en-US" sz="1500" dirty="0">
                <a:latin typeface="Arial" panose="020B0604020202020204" pitchFamily="34" charset="0"/>
              </a:rPr>
              <a:t>)P(Yes)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Therefore P(</a:t>
            </a:r>
            <a:r>
              <a:rPr lang="en-US" altLang="en-US" sz="1500" dirty="0" err="1">
                <a:latin typeface="Arial" panose="020B0604020202020204" pitchFamily="34" charset="0"/>
              </a:rPr>
              <a:t>No|X</a:t>
            </a:r>
            <a:r>
              <a:rPr lang="en-US" altLang="en-US" sz="1500" dirty="0">
                <a:latin typeface="Arial" panose="020B0604020202020204" pitchFamily="34" charset="0"/>
              </a:rPr>
              <a:t>) &gt; P(</a:t>
            </a:r>
            <a:r>
              <a:rPr lang="en-US" altLang="en-US" sz="1500" dirty="0" err="1">
                <a:latin typeface="Arial" panose="020B0604020202020204" pitchFamily="34" charset="0"/>
              </a:rPr>
              <a:t>Yes|X</a:t>
            </a:r>
            <a:r>
              <a:rPr lang="en-US" altLang="en-US" sz="1500" dirty="0">
                <a:latin typeface="Arial" panose="020B0604020202020204" pitchFamily="34" charset="0"/>
              </a:rPr>
              <a:t>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     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=&gt; Class = No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85800" y="847959"/>
            <a:ext cx="2057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rgbClr val="FF0000"/>
                </a:solidFill>
                <a:latin typeface="Arial" panose="020B0604020202020204" pitchFamily="34" charset="0"/>
              </a:rPr>
              <a:t>Given a Test Record:</a:t>
            </a:r>
          </a:p>
        </p:txBody>
      </p:sp>
    </p:spTree>
    <p:extLst>
      <p:ext uri="{BB962C8B-B14F-4D97-AF65-F5344CB8AC3E}">
        <p14:creationId xmlns:p14="http://schemas.microsoft.com/office/powerpoint/2010/main" val="3322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1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Naïve Bayes Classifier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If one of the conditional probability is zero, then the entire expression becomes zero</a:t>
            </a:r>
          </a:p>
          <a:p>
            <a:pPr eaLnBrk="1" hangingPunct="1">
              <a:defRPr/>
            </a:pPr>
            <a:r>
              <a:rPr lang="en-US" dirty="0" smtClean="0"/>
              <a:t>Probability estimation: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714500" y="3600451"/>
          <a:ext cx="3257550" cy="202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Equation" r:id="rId3" imgW="2120900" imgH="1320800" progId="Equation.3">
                  <p:embed/>
                </p:oleObj>
              </mc:Choice>
              <mc:Fallback>
                <p:oleObj name="Equation" r:id="rId3" imgW="21209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600451"/>
                        <a:ext cx="3257550" cy="2027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657850" y="3543301"/>
            <a:ext cx="2057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c: number of classes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p: prior probability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m: parameter</a:t>
            </a:r>
          </a:p>
        </p:txBody>
      </p:sp>
    </p:spTree>
    <p:extLst>
      <p:ext uri="{BB962C8B-B14F-4D97-AF65-F5344CB8AC3E}">
        <p14:creationId xmlns:p14="http://schemas.microsoft.com/office/powerpoint/2010/main" val="23548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Naïve Bayes Classifier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76543"/>
              </p:ext>
            </p:extLst>
          </p:nvPr>
        </p:nvGraphicFramePr>
        <p:xfrm>
          <a:off x="120520" y="1295400"/>
          <a:ext cx="502298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1" name="Worksheet" r:id="rId3" imgW="6401181" imgH="4782109" progId="Excel.Sheet.8">
                  <p:embed/>
                </p:oleObj>
              </mc:Choice>
              <mc:Fallback>
                <p:oleObj name="Worksheet" r:id="rId3" imgW="6401181" imgH="4782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20" y="1295400"/>
                        <a:ext cx="502298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314451" y="5429250"/>
          <a:ext cx="3864769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2" name="Worksheet" r:id="rId5" imgW="5153406" imgH="438506" progId="Excel.Sheet.8">
                  <p:embed/>
                </p:oleObj>
              </mc:Choice>
              <mc:Fallback>
                <p:oleObj name="Worksheet" r:id="rId5" imgW="5153406" imgH="43850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1" y="5429250"/>
                        <a:ext cx="3864769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258991" y="2743200"/>
          <a:ext cx="2742009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3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991" y="2743200"/>
                        <a:ext cx="2742009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543550" y="1828801"/>
            <a:ext cx="2057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486400" y="5029200"/>
            <a:ext cx="2057400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=&gt; Mammals</a:t>
            </a:r>
          </a:p>
        </p:txBody>
      </p:sp>
    </p:spTree>
    <p:extLst>
      <p:ext uri="{BB962C8B-B14F-4D97-AF65-F5344CB8AC3E}">
        <p14:creationId xmlns:p14="http://schemas.microsoft.com/office/powerpoint/2010/main" val="35681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028700"/>
            <a:ext cx="6686550" cy="578644"/>
          </a:xfrm>
        </p:spPr>
        <p:txBody>
          <a:bodyPr vert="horz" lIns="69056" tIns="34529" rIns="69056" bIns="34529" rtlCol="0" anchor="b" anchorCtr="0">
            <a:normAutofit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7175" y="1657350"/>
            <a:ext cx="148590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>
                <a:solidFill>
                  <a:srgbClr val="000066"/>
                </a:solidFill>
              </a:rPr>
              <a:t>Example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85825" y="2228850"/>
            <a:ext cx="5735241" cy="3411141"/>
            <a:chOff x="655" y="1382"/>
            <a:chExt cx="4817" cy="286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351" y="4057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429" y="4057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02" y="4057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581" y="4057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56" y="4057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351" y="3866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429" y="3866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502" y="3866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581" y="3866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56" y="3866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31….40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351" y="3675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429" y="3675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502" y="3675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581" y="3675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56" y="3675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31….40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51" y="3484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429" y="3484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02" y="3484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581" y="3484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56" y="3484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51" y="3293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429" y="3293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502" y="3293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581" y="3293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56" y="3293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351" y="3102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29" y="3102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502" y="3102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581" y="3102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656" y="3102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351" y="2911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3429" y="2911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502" y="2911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581" y="2911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56" y="2911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351" y="2720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429" y="2720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502" y="2720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581" y="2720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56" y="2720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31…..40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351" y="2529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429" y="2529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2502" y="2529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1581" y="2529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656" y="2529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351" y="2338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3429" y="2338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502" y="2338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581" y="2338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656" y="2338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4351" y="2147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3429" y="2147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502" y="2147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581" y="2147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656" y="2147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351" y="1956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3429" y="1956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2502" y="1956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581" y="1956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 dirty="0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656" y="1956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31…..40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4351" y="1765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3429" y="1765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2502" y="1765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1581" y="1765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56" y="1765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351" y="1574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429" y="1574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2502" y="1574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1581" y="1574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656" y="1574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4351" y="1383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Class:Buys_comp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3429" y="1383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Credit_rating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502" y="1383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Student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581" y="1383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Income</a:t>
              </a: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656" y="1383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>
              <a:off x="655" y="1382"/>
              <a:ext cx="48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655" y="1573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655" y="1764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655" y="1955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655" y="2146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655" y="2337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655" y="2528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655" y="2719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655" y="2910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655" y="3101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>
              <a:off x="655" y="3292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55" y="3483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55" y="3674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55" y="3865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55" y="4056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55" y="4247"/>
              <a:ext cx="48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655" y="1382"/>
              <a:ext cx="0" cy="28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1580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2501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3428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4350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5472" y="2719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5472" y="1382"/>
              <a:ext cx="0" cy="1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5472" y="2910"/>
              <a:ext cx="0" cy="1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8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085850"/>
            <a:ext cx="6457950" cy="521494"/>
          </a:xfrm>
        </p:spPr>
        <p:txBody>
          <a:bodyPr vert="horz" lIns="69056" tIns="34529" rIns="69056" bIns="34529" rtlCol="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0050" y="1943101"/>
            <a:ext cx="5657850" cy="371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66"/>
                </a:solidFill>
              </a:rPr>
              <a:t>Example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A= (&lt;=30,MEDIUM, Y,FAIR, ???)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We need to max.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A|C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)P(</a:t>
            </a:r>
            <a:r>
              <a:rPr lang="en-US" altLang="en-US" sz="1800" dirty="0" err="1">
                <a:solidFill>
                  <a:srgbClr val="000000"/>
                </a:solidFill>
              </a:rPr>
              <a:t>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  for j =1,2.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 is computed from training sample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=Y) = 9/14 = 0.643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=N) = 5/14 = 0.357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How to calculate P(</a:t>
            </a:r>
            <a:r>
              <a:rPr lang="en-US" altLang="en-US" sz="1800" dirty="0" err="1">
                <a:solidFill>
                  <a:srgbClr val="000000"/>
                </a:solidFill>
              </a:rPr>
              <a:t>X|C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sz="1800" dirty="0">
                <a:solidFill>
                  <a:srgbClr val="000000"/>
                </a:solidFill>
              </a:rPr>
              <a:t>)P(C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i</a:t>
            </a:r>
            <a:r>
              <a:rPr lang="en-US" altLang="en-US" sz="1800" dirty="0">
                <a:solidFill>
                  <a:srgbClr val="000000"/>
                </a:solidFill>
              </a:rPr>
              <a:t>)  for </a:t>
            </a:r>
            <a:r>
              <a:rPr lang="en-US" altLang="en-US" sz="1800" dirty="0" err="1">
                <a:solidFill>
                  <a:srgbClr val="000000"/>
                </a:solidFill>
              </a:rPr>
              <a:t>i</a:t>
            </a:r>
            <a:r>
              <a:rPr lang="en-US" altLang="en-US" sz="1800" dirty="0">
                <a:solidFill>
                  <a:srgbClr val="000000"/>
                </a:solidFill>
              </a:rPr>
              <a:t>=1,2?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A|C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 P(A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, 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, 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3</a:t>
            </a:r>
            <a:r>
              <a:rPr lang="en-US" altLang="en-US" sz="1800" dirty="0">
                <a:solidFill>
                  <a:srgbClr val="000000"/>
                </a:solidFill>
              </a:rPr>
              <a:t>, 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4</a:t>
            </a:r>
            <a:r>
              <a:rPr lang="en-US" altLang="en-US" sz="1800" dirty="0">
                <a:solidFill>
                  <a:srgbClr val="000000"/>
                </a:solidFill>
              </a:rPr>
              <a:t>|C) = </a:t>
            </a: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A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k</a:t>
            </a:r>
            <a:r>
              <a:rPr lang="en-US" altLang="en-US" sz="1800" dirty="0" err="1">
                <a:solidFill>
                  <a:srgbClr val="000000"/>
                </a:solidFill>
              </a:rPr>
              <a:t>|C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  <a:endParaRPr lang="en-US" altLang="en-US" sz="1800" dirty="0">
              <a:solidFill>
                <a:schemeClr val="folHlink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chemeClr val="folHlink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28700"/>
            <a:ext cx="6457950" cy="578644"/>
          </a:xfrm>
        </p:spPr>
        <p:txBody>
          <a:bodyPr vert="horz" lIns="69056" tIns="34529" rIns="69056" bIns="34529" rtlCol="0" anchor="b" anchorCtr="0">
            <a:normAutofit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50" y="2057400"/>
            <a:ext cx="6572250" cy="33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66"/>
                </a:solidFill>
              </a:rPr>
              <a:t>Example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P(age</a:t>
            </a:r>
            <a:r>
              <a:rPr lang="en-US" altLang="en-US" sz="1800" b="1" dirty="0">
                <a:solidFill>
                  <a:srgbClr val="000000"/>
                </a:solidFill>
              </a:rPr>
              <a:t>&lt;=30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)=2/9=0.222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P(age</a:t>
            </a:r>
            <a:r>
              <a:rPr lang="en-US" altLang="en-US" sz="1800" b="1" dirty="0">
                <a:solidFill>
                  <a:srgbClr val="000000"/>
                </a:solidFill>
              </a:rPr>
              <a:t>&lt;=30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)=3/5=0.600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P(income=</a:t>
            </a:r>
            <a:r>
              <a:rPr lang="en-US" altLang="en-US" sz="1800" b="1" dirty="0">
                <a:solidFill>
                  <a:srgbClr val="000000"/>
                </a:solidFill>
              </a:rPr>
              <a:t>medium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)=4/9=0.444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P(income=</a:t>
            </a:r>
            <a:r>
              <a:rPr lang="en-US" altLang="en-US" sz="1800" b="1" dirty="0">
                <a:solidFill>
                  <a:srgbClr val="000000"/>
                </a:solidFill>
              </a:rPr>
              <a:t>medium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)=2/5=0.400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P(student=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)=6/9=0.667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P(student=</a:t>
            </a:r>
            <a:r>
              <a:rPr lang="en-US" altLang="en-US" sz="1800" b="1" dirty="0">
                <a:solidFill>
                  <a:srgbClr val="000000"/>
                </a:solidFill>
              </a:rPr>
              <a:t>Y </a:t>
            </a:r>
            <a:r>
              <a:rPr lang="en-US" altLang="en-US" sz="1800" dirty="0">
                <a:solidFill>
                  <a:srgbClr val="000000"/>
                </a:solidFill>
              </a:rPr>
              <a:t>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)=1/5=0.200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credit_rating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FAIR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)=6/9=0.667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credit_rating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FAIR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)=2/5=0.400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5850"/>
            <a:ext cx="6515100" cy="578644"/>
          </a:xfrm>
        </p:spPr>
        <p:txBody>
          <a:bodyPr vert="horz" lIns="69056" tIns="34529" rIns="69056" bIns="34529" rtlCol="0" anchor="b" anchorCtr="0">
            <a:normAutofit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" y="2228851"/>
            <a:ext cx="6743700" cy="271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66"/>
                </a:solidFill>
              </a:rPr>
              <a:t>Example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)=0.222*0.444*0.667*0.667=0.044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)=0.600*0.400*0.200*0.400=0.019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=Y)P(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=Y) = 0.044*0.643=0.028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=N)P(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=N) = 0.019*0.357=0.007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CONCLUSION: </a:t>
            </a:r>
            <a:r>
              <a:rPr lang="en-US" altLang="en-US" sz="1800" b="1" i="1" dirty="0">
                <a:solidFill>
                  <a:srgbClr val="FF3300"/>
                </a:solidFill>
              </a:rPr>
              <a:t>A buys computer</a:t>
            </a:r>
          </a:p>
        </p:txBody>
      </p:sp>
    </p:spTree>
    <p:extLst>
      <p:ext uri="{BB962C8B-B14F-4D97-AF65-F5344CB8AC3E}">
        <p14:creationId xmlns:p14="http://schemas.microsoft.com/office/powerpoint/2010/main" val="38748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5" y="1466850"/>
            <a:ext cx="4220776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476750" y="2032072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Estimate the conditional probabilities for 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P(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Red|Yes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), P(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SUV|Yes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), P(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Domestic|Yes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) ,P(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Red|No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) , P(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SUV|No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), and P(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Domestic|No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</a:rPr>
              <a:t>)using the m-estimate approach, with p=1/2 and m=3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Predict the class label for a test sample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(Red Domestic SUV) using Naïve Bayes approach.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457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5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Probability of Error </a:t>
            </a:r>
            <a:r>
              <a:rPr lang="en-US" dirty="0" smtClean="0"/>
              <a:t> - Bayes Error Rate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838200"/>
            <a:ext cx="6705600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Use Bayes Rule!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Why </a:t>
            </a:r>
            <a:r>
              <a:rPr lang="en-US" altLang="en-US" sz="1800" dirty="0"/>
              <a:t>did this help?  Well, we think that we might be able to specify how features are “generated” by the class label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890837"/>
            <a:ext cx="50863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914900" y="3976688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hlink"/>
                </a:solidFill>
              </a:rPr>
              <a:t>Normalization Constant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4514850" y="2662238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FF"/>
                </a:solidFill>
              </a:rPr>
              <a:t>Likelihood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6915150" y="2662238"/>
            <a:ext cx="1085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800080"/>
                </a:solidFill>
              </a:rPr>
              <a:t>Prior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 flipH="1">
            <a:off x="7086600" y="2890838"/>
            <a:ext cx="57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4914900" y="2890838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 flipV="1">
            <a:off x="5772150" y="3862388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Probability of Error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66800"/>
            <a:ext cx="8763000" cy="46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1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Naïve Bayes (Summary)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609725"/>
            <a:ext cx="7210425" cy="4162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Robust to isolated noise points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Handle missing values by ignoring the instance during probability estimate calculations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Robust to irrelevant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Independence assumption may not hold for some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Use other techniques such as Bayesian Belief Networks (BBN)</a:t>
            </a:r>
          </a:p>
        </p:txBody>
      </p:sp>
    </p:spTree>
    <p:extLst>
      <p:ext uri="{BB962C8B-B14F-4D97-AF65-F5344CB8AC3E}">
        <p14:creationId xmlns:p14="http://schemas.microsoft.com/office/powerpoint/2010/main" val="157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 b="1" smtClean="0"/>
              <a:t>Ensemble Classifiers</a:t>
            </a:r>
          </a:p>
        </p:txBody>
      </p:sp>
    </p:spTree>
    <p:extLst>
      <p:ext uri="{BB962C8B-B14F-4D97-AF65-F5344CB8AC3E}">
        <p14:creationId xmlns:p14="http://schemas.microsoft.com/office/powerpoint/2010/main" val="42330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58150" cy="47291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3600" dirty="0" smtClean="0">
                <a:solidFill>
                  <a:srgbClr val="000000"/>
                </a:solidFill>
              </a:rPr>
              <a:t>Introduction &amp; Motivation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3600" dirty="0" smtClean="0">
                <a:solidFill>
                  <a:srgbClr val="000000"/>
                </a:solidFill>
              </a:rPr>
              <a:t>Methods to create Ensemble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3600" dirty="0" err="1" smtClean="0">
                <a:solidFill>
                  <a:srgbClr val="000000"/>
                </a:solidFill>
              </a:rPr>
              <a:t>Bais</a:t>
            </a:r>
            <a:r>
              <a:rPr lang="en-US" altLang="en-US" sz="3600" dirty="0" smtClean="0">
                <a:solidFill>
                  <a:srgbClr val="000000"/>
                </a:solidFill>
              </a:rPr>
              <a:t> Variance Decomposition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3600" dirty="0" smtClean="0">
                <a:solidFill>
                  <a:srgbClr val="000000"/>
                </a:solidFill>
              </a:rPr>
              <a:t>Construction of Ensemble Classifiers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00000"/>
                </a:solidFill>
              </a:rPr>
              <a:t>Bagging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</a:rPr>
              <a:t>Boosting (Ada Boost)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00000"/>
                </a:solidFill>
              </a:rPr>
              <a:t>Random Forests</a:t>
            </a:r>
          </a:p>
          <a:p>
            <a:pPr eaLnBrk="1" hangingPunct="1">
              <a:spcBef>
                <a:spcPct val="0"/>
              </a:spcBef>
            </a:pPr>
            <a:endParaRPr lang="en-US" altLang="en-US" sz="3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Introduction &amp; Motivation</a:t>
            </a:r>
            <a:endParaRPr lang="en-US" altLang="en-US" sz="4000" b="1" smtClean="0">
              <a:solidFill>
                <a:schemeClr val="tx2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153400" cy="518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Suppose that you are a patient with a set of symptoms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Instead of taking opinion of just one doctor (classifier), you decide to take opinion of a few doctors!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Is this a good idea? Indeed it is.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Consult many doctors and then based on their diagnosis; you can get a fairly accurate idea of the diagnosis.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Majority voting -  ‘bagging’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More weightage to the opinion of some ‘good’ (accurate) doctors - ‘boosting’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ysClr val="windowText" lastClr="000000"/>
                </a:solidFill>
              </a:rPr>
              <a:t>In bagging, you give equal weightage to all classifiers, whereas in boosting you give weightage according to the accuracy of the classifier.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Methods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Construct a set of classifiers from the training data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Predict class label of previously unseen records by aggregating predictions made by multiple classifiers</a:t>
            </a:r>
          </a:p>
        </p:txBody>
      </p:sp>
    </p:spTree>
    <p:extLst>
      <p:ext uri="{BB962C8B-B14F-4D97-AF65-F5344CB8AC3E}">
        <p14:creationId xmlns:p14="http://schemas.microsoft.com/office/powerpoint/2010/main" val="2765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General Idea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447800"/>
          <a:ext cx="65913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Visio" r:id="rId4" imgW="9740951" imgH="7320219" progId="">
                  <p:embed/>
                </p:oleObj>
              </mc:Choice>
              <mc:Fallback>
                <p:oleObj name="Visio" r:id="rId4" imgW="9740951" imgH="732021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65913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609600" y="6553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Figure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12423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Rationale for 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10550" cy="518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Statistical </a:t>
            </a:r>
            <a:r>
              <a:rPr lang="en-US" sz="2800" dirty="0"/>
              <a:t>reasons</a:t>
            </a:r>
          </a:p>
          <a:p>
            <a:pPr marL="342900" lvl="1" indent="0">
              <a:buNone/>
            </a:pPr>
            <a:r>
              <a:rPr lang="en-US" sz="2400" dirty="0"/>
              <a:t>–A set of classifiers with similar training performances may have different generalization performances.</a:t>
            </a:r>
          </a:p>
          <a:p>
            <a:pPr marL="342900" lvl="1" indent="0">
              <a:buNone/>
            </a:pPr>
            <a:r>
              <a:rPr lang="en-US" sz="2400" dirty="0"/>
              <a:t>–Combining outputs of several classifiers </a:t>
            </a:r>
            <a:r>
              <a:rPr lang="en-US" sz="2400" i="1" dirty="0"/>
              <a:t>reduces the risk of selecting a poorly performing classifier</a:t>
            </a:r>
            <a:r>
              <a:rPr lang="en-US" sz="2400" dirty="0"/>
              <a:t>. </a:t>
            </a:r>
          </a:p>
          <a:p>
            <a:r>
              <a:rPr lang="en-US" sz="2800" dirty="0" smtClean="0"/>
              <a:t>Large </a:t>
            </a:r>
            <a:r>
              <a:rPr lang="en-US" sz="2800" dirty="0"/>
              <a:t>volumes of data</a:t>
            </a:r>
          </a:p>
          <a:p>
            <a:pPr marL="342900" lvl="1" indent="0">
              <a:buNone/>
            </a:pPr>
            <a:r>
              <a:rPr lang="en-US" sz="2400" dirty="0" smtClean="0"/>
              <a:t>–</a:t>
            </a:r>
            <a:r>
              <a:rPr lang="en-US" sz="2400" dirty="0"/>
              <a:t>If the amount of data to be analyzed is too large, a single classifier may not be able to handle it; train different classifiers on </a:t>
            </a:r>
            <a:r>
              <a:rPr lang="en-US" sz="2400" i="1" dirty="0"/>
              <a:t>different partitions of data</a:t>
            </a:r>
            <a:r>
              <a:rPr lang="en-US" sz="2400" dirty="0"/>
              <a:t>.</a:t>
            </a:r>
          </a:p>
          <a:p>
            <a:r>
              <a:rPr lang="en-US" sz="2800" dirty="0" smtClean="0"/>
              <a:t>Too </a:t>
            </a:r>
            <a:r>
              <a:rPr lang="en-US" sz="2800" dirty="0"/>
              <a:t>little data</a:t>
            </a:r>
          </a:p>
          <a:p>
            <a:pPr marL="342900" lvl="1" indent="0">
              <a:buNone/>
            </a:pPr>
            <a:r>
              <a:rPr lang="en-US" sz="2400" dirty="0"/>
              <a:t>–Ensemble systems can also be used when there is too little data; </a:t>
            </a:r>
            <a:r>
              <a:rPr lang="en-US" sz="2400" i="1" dirty="0"/>
              <a:t>resampling techniques</a:t>
            </a:r>
            <a:r>
              <a:rPr lang="en-US" sz="2400" dirty="0"/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9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Rationale for Ensemble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0"/>
            <a:ext cx="7886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Why does it work?</a:t>
            </a:r>
          </a:p>
        </p:txBody>
      </p:sp>
      <p:graphicFrame>
        <p:nvGraphicFramePr>
          <p:cNvPr id="109875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14600" y="3278188"/>
          <a:ext cx="36576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name="Equation" r:id="rId4" imgW="1638000" imgH="457200" progId="Equation.3">
                  <p:embed/>
                </p:oleObj>
              </mc:Choice>
              <mc:Fallback>
                <p:oleObj name="Equation" r:id="rId4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8188"/>
                        <a:ext cx="36576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Suppose there are 25 base classifiers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Each classifier has error rate, </a:t>
            </a:r>
            <a:r>
              <a:rPr lang="en-US" altLang="en-US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dirty="0" smtClean="0">
                <a:solidFill>
                  <a:srgbClr val="000000"/>
                </a:solidFill>
              </a:rPr>
              <a:t> = 0.35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Assume classifiers are independent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Probability that the ensemble classifier makes a wrong prediction: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CHK out yourself if it is correct!!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609600" y="6172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1980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Naïve Bayes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i="1" dirty="0"/>
              <a:t>Naïve Bayes Assumption</a:t>
            </a:r>
            <a:r>
              <a:rPr lang="en-US" altLang="en-US" dirty="0"/>
              <a:t>: Assume that all features are independent </a:t>
            </a:r>
            <a:r>
              <a:rPr lang="en-US" altLang="en-US" b="1" dirty="0"/>
              <a:t>given the class label Y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Equationally</a:t>
            </a:r>
            <a:r>
              <a:rPr lang="en-US" altLang="en-US" dirty="0"/>
              <a:t> speaking: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86" y="3436145"/>
            <a:ext cx="3450431" cy="9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5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38201"/>
            <a:ext cx="7856537" cy="47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58150" cy="48053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An ensemble classifier constructs a set of ‘base classifiers’ from the training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Methods for constructing an EC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training set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input features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class labels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Manipulating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8765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training set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Multiple training sets are created by resampling the data according to some sampling distribution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Sampling distribution determines how likely it is that an example will be selected for training – may vary from one trial to another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Classifier is built from each training set using a particular learning algorithm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Examples: Bagging &amp; Boosting</a:t>
            </a:r>
          </a:p>
        </p:txBody>
      </p:sp>
    </p:spTree>
    <p:extLst>
      <p:ext uri="{BB962C8B-B14F-4D97-AF65-F5344CB8AC3E}">
        <p14:creationId xmlns:p14="http://schemas.microsoft.com/office/powerpoint/2010/main" val="41329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input features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Subset of input features chosen to form each training set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Subset can be chosen randomly or based on inputs given by Domain Experts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Good for data that has redundant features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Random Forest is an example which uses DT as its base classifiers</a:t>
            </a:r>
          </a:p>
        </p:txBody>
      </p:sp>
    </p:spTree>
    <p:extLst>
      <p:ext uri="{BB962C8B-B14F-4D97-AF65-F5344CB8AC3E}">
        <p14:creationId xmlns:p14="http://schemas.microsoft.com/office/powerpoint/2010/main" val="6298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class labels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When no. of classes is sufficiently large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Training data is transformed into a binary class problem by randomly partitioning the class labels into 2 disjoint subsets, A0 &amp; A1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Re-labelled examples are used to train a base classifier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By repeating the class labeling and model building steps several times, and ensemble of base classifiers is obtained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How a new tuple is classified?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 – error correcting output coding (pp 307)</a:t>
            </a:r>
          </a:p>
        </p:txBody>
      </p:sp>
    </p:spTree>
    <p:extLst>
      <p:ext uri="{BB962C8B-B14F-4D97-AF65-F5344CB8AC3E}">
        <p14:creationId xmlns:p14="http://schemas.microsoft.com/office/powerpoint/2010/main" val="15878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Manipulating learning algorithm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Learning algorithms can be manipulated in such a way that applying the algorithm several times on the same training data may result in different models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 – ANN can produce different  models by changing network topology or the initial weights of links between neurons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 – ensemble of DTs can be constructed by introducing randomness into the tree growing procedure – instead of choosing the best split attribute at each node, we randomly choose one of the top k attributes</a:t>
            </a:r>
          </a:p>
        </p:txBody>
      </p:sp>
    </p:spTree>
    <p:extLst>
      <p:ext uri="{BB962C8B-B14F-4D97-AF65-F5344CB8AC3E}">
        <p14:creationId xmlns:p14="http://schemas.microsoft.com/office/powerpoint/2010/main" val="37463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 (EC)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First 3 approaches are generic – can be applied to any classifier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Fourth approach depends on the type of classifier used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Base classifiers can be generated sequentially or in parallel</a:t>
            </a:r>
          </a:p>
        </p:txBody>
      </p:sp>
    </p:spTree>
    <p:extLst>
      <p:ext uri="{BB962C8B-B14F-4D97-AF65-F5344CB8AC3E}">
        <p14:creationId xmlns:p14="http://schemas.microsoft.com/office/powerpoint/2010/main" val="39288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Typical Ensemble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18" y="1371600"/>
            <a:ext cx="7971132" cy="46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Ensemble Classifiers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Ensemble methods work better with ‘unstable classifiers’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Classifiers that are sensitive to minor perturbations in the training set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Decision trees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Rule-based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589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5257800"/>
            <a:ext cx="7034626" cy="892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966912"/>
            <a:ext cx="8124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285875"/>
            <a:ext cx="6572250" cy="571500"/>
          </a:xfrm>
        </p:spPr>
        <p:txBody>
          <a:bodyPr vert="horz" lIns="69056" tIns="34529" rIns="69056" bIns="34529" rtlCol="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Naïve Bayesian Classification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38200" y="2124075"/>
            <a:ext cx="7391400" cy="270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 Also called Simple </a:t>
            </a:r>
            <a:r>
              <a:rPr lang="en-US" sz="2400" dirty="0"/>
              <a:t>Bayesian Classification</a:t>
            </a:r>
            <a:endParaRPr lang="en-US" altLang="en-US" sz="21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solidFill>
                  <a:srgbClr val="000000"/>
                </a:solidFill>
              </a:rPr>
              <a:t>Why Naïve/Simple??</a:t>
            </a:r>
          </a:p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00"/>
                </a:solidFill>
              </a:rPr>
              <a:t>Class Conditional Independence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 dirty="0">
                <a:solidFill>
                  <a:srgbClr val="000000"/>
                </a:solidFill>
              </a:rPr>
              <a:t>	Effect of an attribute values on a given class 	is independent of the values of other attributes</a:t>
            </a:r>
          </a:p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 This assumption simplifies computations</a:t>
            </a:r>
          </a:p>
        </p:txBody>
      </p:sp>
    </p:spTree>
    <p:extLst>
      <p:ext uri="{BB962C8B-B14F-4D97-AF65-F5344CB8AC3E}">
        <p14:creationId xmlns:p14="http://schemas.microsoft.com/office/powerpoint/2010/main" val="34043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Bias Vs Variance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4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206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Bias: Example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363" y="990601"/>
            <a:ext cx="7915275" cy="5334000"/>
          </a:xfrm>
        </p:spPr>
      </p:pic>
    </p:spTree>
    <p:extLst>
      <p:ext uri="{BB962C8B-B14F-4D97-AF65-F5344CB8AC3E}">
        <p14:creationId xmlns:p14="http://schemas.microsoft.com/office/powerpoint/2010/main" val="29078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Examples of Ensemble Methods</a:t>
            </a:r>
          </a:p>
        </p:txBody>
      </p:sp>
      <p:sp>
        <p:nvSpPr>
          <p:cNvPr id="26626" name="Rectangle 1027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00000"/>
                </a:solidFill>
              </a:rPr>
              <a:t>How to generate an ensemble of classifiers?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Bagging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Boosting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Random Forests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</a:rPr>
              <a:t>Bagging</a:t>
            </a:r>
          </a:p>
        </p:txBody>
      </p:sp>
      <p:pic>
        <p:nvPicPr>
          <p:cNvPr id="2765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133600"/>
            <a:ext cx="7239000" cy="852488"/>
          </a:xfrm>
        </p:spPr>
      </p:pic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431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Also known as bootstrap aggregation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Sampling uniformly with replacement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Build classifier on each bootstrap sample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0.632 bootstrap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Each bootstrap sample D</a:t>
            </a:r>
            <a:r>
              <a:rPr lang="en-US" altLang="en-US" sz="2400" i="1" baseline="-25000" dirty="0" smtClean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 contains approx. 63.2% of the original training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Remaining (36.8%) are used as test set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9600" y="6172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3600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7886700" cy="34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D71E83-6AC3-41F4-A145-B7B4977019C8}" type="slidenum">
              <a:rPr lang="zh-CN" altLang="en-US"/>
              <a:pPr eaLnBrk="1" hangingPunct="1"/>
              <a:t>45</a:t>
            </a:fld>
            <a:endParaRPr lang="en-US" altLang="zh-CN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Bagging: Boostrap Aggregation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Training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Given a set D of </a:t>
            </a:r>
            <a:r>
              <a:rPr lang="en-US" altLang="zh-CN" sz="2000" i="1" smtClean="0">
                <a:ea typeface="宋体" panose="02010600030101010101" pitchFamily="2" charset="-122"/>
              </a:rPr>
              <a:t>d </a:t>
            </a:r>
            <a:r>
              <a:rPr lang="en-US" altLang="zh-CN" sz="2000" smtClean="0">
                <a:ea typeface="宋体" panose="02010600030101010101" pitchFamily="2" charset="-122"/>
              </a:rPr>
              <a:t>tuples, at each iteration </a:t>
            </a:r>
            <a:r>
              <a:rPr lang="en-US" altLang="zh-CN" sz="2000" i="1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, a training set D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 of </a:t>
            </a:r>
            <a:r>
              <a:rPr lang="en-US" altLang="zh-CN" sz="2000" i="1" smtClean="0"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ea typeface="宋体" panose="02010600030101010101" pitchFamily="2" charset="-122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A classifier model M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 is learned for each training set D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Classification: classify an unknown sample</a:t>
            </a:r>
            <a:r>
              <a:rPr lang="en-US" altLang="zh-CN" sz="2000" b="1" smtClean="0">
                <a:ea typeface="宋体" panose="02010600030101010101" pitchFamily="2" charset="-122"/>
              </a:rPr>
              <a:t> X</a:t>
            </a:r>
            <a:r>
              <a:rPr lang="en-US" altLang="zh-CN" sz="2000" smtClean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Each classifier M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2000" smtClean="0">
                <a:ea typeface="宋体" panose="02010600030101010101" pitchFamily="2" charset="-122"/>
              </a:rPr>
              <a:t> returns its class prediction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The bagged classifier M* counts the votes and assigns the class with the most votes to </a:t>
            </a:r>
            <a:r>
              <a:rPr lang="en-US" altLang="zh-CN" sz="2000" b="1" smtClean="0">
                <a:ea typeface="宋体" panose="02010600030101010101" pitchFamily="2" charset="-122"/>
              </a:rPr>
              <a:t>X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Accuracy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For noise data: not considerably worse, more robust 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Proved improved accuracy in prediction</a:t>
            </a:r>
          </a:p>
        </p:txBody>
      </p:sp>
    </p:spTree>
    <p:extLst>
      <p:ext uri="{BB962C8B-B14F-4D97-AF65-F5344CB8AC3E}">
        <p14:creationId xmlns:p14="http://schemas.microsoft.com/office/powerpoint/2010/main" val="36892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06513"/>
            <a:ext cx="8134350" cy="487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Accuracy of bagging: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Works well for small data sets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997598" y="1720057"/>
          <a:ext cx="73707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Equation" r:id="rId4" imgW="3797280" imgH="431640" progId="Equation.3">
                  <p:embed/>
                </p:oleObj>
              </mc:Choice>
              <mc:Fallback>
                <p:oleObj name="Equation" r:id="rId4" imgW="3797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598" y="1720057"/>
                        <a:ext cx="73707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648200"/>
          <a:ext cx="6096002" cy="74136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8" name="Bent Arrow 7"/>
          <p:cNvSpPr/>
          <p:nvPr/>
        </p:nvSpPr>
        <p:spPr>
          <a:xfrm>
            <a:off x="685800" y="5105400"/>
            <a:ext cx="5334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0" y="5486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Actual Class labels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3103" name="TextBox 9"/>
          <p:cNvSpPr txBox="1">
            <a:spLocks noChangeArrowheads="1"/>
          </p:cNvSpPr>
          <p:nvPr/>
        </p:nvSpPr>
        <p:spPr bwMode="auto">
          <a:xfrm>
            <a:off x="609600" y="6488113"/>
            <a:ext cx="701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32792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683250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106363" y="1274763"/>
            <a:ext cx="29718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Decision Stump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Single level decision binary tree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Entropy – x&lt;=0.35 or x&lt;=0.75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</a:rPr>
              <a:t> Accuracy at most 70%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4724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Actual Class labels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>
            <a:off x="2438400" y="4267200"/>
            <a:ext cx="5334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>
            <a:off x="2819400" y="3657600"/>
            <a:ext cx="1524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6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5943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Accuracy of ensemble classifier: 100% </a:t>
            </a:r>
            <a:r>
              <a:rPr lang="en-US" altLang="en-US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358063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609600" y="63246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4124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Bagging- Final Points</a:t>
            </a:r>
          </a:p>
        </p:txBody>
      </p:sp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134350" cy="48053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Works well if the base classifiers are unstable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Increased accuracy because it reduces the variance of the individual classifier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Does not focus on any particular instance of the training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Therefore, less susceptible to model over-fitting when applied to noisy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What if we want to focus on a particular instances of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4351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1028700"/>
            <a:ext cx="5915025" cy="5369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Bayesian Classifiers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373" y="1714500"/>
            <a:ext cx="6435328" cy="3886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Approach: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compute the posterior probability P(C 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) for all values of C using the Bayes theorem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Choose value of C that maximizes </a:t>
            </a:r>
            <a:br>
              <a:rPr lang="en-US" dirty="0"/>
            </a:br>
            <a:r>
              <a:rPr lang="en-US" dirty="0"/>
              <a:t>		P(C 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Equivalent to choosing value of C that maximizes</a:t>
            </a:r>
            <a:br>
              <a:rPr lang="en-US" dirty="0"/>
            </a:br>
            <a:r>
              <a:rPr lang="en-US" dirty="0"/>
              <a:t>     	P(A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|C</a:t>
            </a:r>
            <a:r>
              <a:rPr lang="en-US" dirty="0"/>
              <a:t>) P(C)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How to estimate P(A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 </a:t>
            </a:r>
            <a:r>
              <a:rPr lang="en-US" dirty="0"/>
              <a:t>| C )?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14600" y="2717007"/>
          <a:ext cx="4343400" cy="59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5" name="Equation" r:id="rId3" imgW="4864100" imgH="800100" progId="Equation.3">
                  <p:embed/>
                </p:oleObj>
              </mc:Choice>
              <mc:Fallback>
                <p:oleObj name="Equation" r:id="rId3" imgW="48641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17007"/>
                        <a:ext cx="4343400" cy="597694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7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Boosting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An iterative procedure to adaptively change distribution of training data by focusing more on previously misclassified records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Initially, all N records are assigned equal weights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Unlike bagging, weights may change at the end of a boosting round</a:t>
            </a:r>
          </a:p>
        </p:txBody>
      </p:sp>
    </p:spTree>
    <p:extLst>
      <p:ext uri="{BB962C8B-B14F-4D97-AF65-F5344CB8AC3E}">
        <p14:creationId xmlns:p14="http://schemas.microsoft.com/office/powerpoint/2010/main" val="38486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Boosting</a:t>
            </a:r>
          </a:p>
        </p:txBody>
      </p:sp>
      <p:pic>
        <p:nvPicPr>
          <p:cNvPr id="3277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6" y="3411832"/>
            <a:ext cx="7703734" cy="910264"/>
          </a:xfrm>
        </p:spPr>
      </p:pic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1751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Records that are wrongly classified will have their weights increased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>
                <a:solidFill>
                  <a:srgbClr val="000000"/>
                </a:solidFill>
              </a:rPr>
              <a:t>Records that are classified correctly will have their weights decreased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455506" y="4051319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066661" y="4085341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787382" y="4085341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915608" y="408787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7656787" y="406668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971800" y="4724400"/>
            <a:ext cx="5486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Example 4 is hard to classify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Its weight is increased, therefore it is more likely to be chosen again in subsequent rounds</a:t>
            </a: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609600" y="6172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 taken from Tan et. al. book “Introduction to Data Mining”</a:t>
            </a:r>
          </a:p>
        </p:txBody>
      </p:sp>
    </p:spTree>
    <p:extLst>
      <p:ext uri="{BB962C8B-B14F-4D97-AF65-F5344CB8AC3E}">
        <p14:creationId xmlns:p14="http://schemas.microsoft.com/office/powerpoint/2010/main" val="27479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Boosting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Equal weights are assigned to each training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tuple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(1/d for round 1)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After a classifier M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i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is learned, the weights are adjusted to allow the subsequent classifier M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i+1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to “pay more attention”  to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tuples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that were misclassified by M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i</a:t>
            </a:r>
            <a:r>
              <a:rPr lang="en-US" sz="2800" dirty="0" smtClean="0">
                <a:solidFill>
                  <a:sysClr val="windowText" lastClr="000000"/>
                </a:solidFill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Final boosted classifier M* combines the votes of each individual classifier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Weight of each classifier’s vote is a function of its accuracy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ysClr val="windowText" lastClr="000000"/>
                </a:solidFill>
              </a:rPr>
              <a:t>Adaboost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– popular boosting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018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Naïve Bayes Classifier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Assume independence among attributes A</a:t>
            </a:r>
            <a:r>
              <a:rPr lang="en-US" baseline="-25000" dirty="0" smtClean="0"/>
              <a:t>i</a:t>
            </a:r>
            <a:r>
              <a:rPr lang="en-US" dirty="0"/>
              <a:t> when class is given:    </a:t>
            </a:r>
          </a:p>
          <a:p>
            <a:pPr lvl="1" eaLnBrk="1" hangingPunct="1">
              <a:defRPr/>
            </a:pPr>
            <a:r>
              <a:rPr lang="en-US" dirty="0"/>
              <a:t>P(A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 </a:t>
            </a:r>
            <a:r>
              <a:rPr lang="en-US" dirty="0"/>
              <a:t>|C) = P(A</a:t>
            </a:r>
            <a:r>
              <a:rPr lang="en-US" baseline="-25000" dirty="0"/>
              <a:t>1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 P(A</a:t>
            </a:r>
            <a:r>
              <a:rPr lang="en-US" baseline="-25000" dirty="0"/>
              <a:t>2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)… P(A</a:t>
            </a:r>
            <a:r>
              <a:rPr lang="en-US" baseline="-25000" dirty="0"/>
              <a:t>n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Can estimate P(A</a:t>
            </a:r>
            <a:r>
              <a:rPr lang="en-US" baseline="-25000" dirty="0" smtClean="0"/>
              <a:t>i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 smtClean="0"/>
              <a:t>j</a:t>
            </a:r>
            <a:r>
              <a:rPr lang="en-US" dirty="0"/>
              <a:t>) for all A</a:t>
            </a:r>
            <a:r>
              <a:rPr lang="en-US" baseline="-25000" dirty="0" smtClean="0"/>
              <a:t>i</a:t>
            </a:r>
            <a:r>
              <a:rPr lang="en-US" dirty="0"/>
              <a:t> and </a:t>
            </a:r>
            <a:r>
              <a:rPr lang="en-US" dirty="0" err="1"/>
              <a:t>C</a:t>
            </a:r>
            <a:r>
              <a:rPr lang="en-US" baseline="-25000" dirty="0" err="1" smtClean="0"/>
              <a:t>j</a:t>
            </a:r>
            <a:r>
              <a:rPr lang="en-US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New point is classified to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if  P(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</a:t>
            </a:r>
            <a:r>
              <a:rPr lang="en-US" dirty="0"/>
              <a:t> P(A</a:t>
            </a:r>
            <a:r>
              <a:rPr lang="en-US" baseline="-25000" dirty="0"/>
              <a:t>i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  is maximal.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61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yes_4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886700" cy="40192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288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9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1085850"/>
            <a:ext cx="6572250" cy="800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How to Estimate Probabilities from Data?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1950" y="2114550"/>
            <a:ext cx="3657600" cy="3600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Class:  P(C)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/N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500" dirty="0"/>
              <a:t>e.g.,  P(No) = 7/10, </a:t>
            </a:r>
            <a:br>
              <a:rPr lang="en-US" sz="1500" dirty="0"/>
            </a:br>
            <a:r>
              <a:rPr lang="en-US" sz="1500" dirty="0"/>
              <a:t>	        P(Yes) = 3/10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For discrete attributes:</a:t>
            </a:r>
            <a:br>
              <a:rPr lang="en-US" dirty="0" smtClean="0"/>
            </a:br>
            <a:r>
              <a:rPr lang="en-US" sz="675" dirty="0"/>
              <a:t>  </a:t>
            </a:r>
            <a:br>
              <a:rPr lang="en-US" sz="675" dirty="0"/>
            </a:br>
            <a:r>
              <a:rPr lang="en-US" dirty="0" smtClean="0"/>
              <a:t>     P(A</a:t>
            </a:r>
            <a:r>
              <a:rPr lang="en-US" baseline="-25000" dirty="0" smtClean="0"/>
              <a:t>i</a:t>
            </a:r>
            <a:r>
              <a:rPr lang="en-US" dirty="0" smtClean="0"/>
              <a:t> | C</a:t>
            </a:r>
            <a:r>
              <a:rPr lang="en-US" baseline="-25000" dirty="0" smtClean="0"/>
              <a:t>k</a:t>
            </a:r>
            <a:r>
              <a:rPr lang="en-US" dirty="0" smtClean="0"/>
              <a:t>) = |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ik</a:t>
            </a:r>
            <a:r>
              <a:rPr lang="en-US" dirty="0" smtClean="0"/>
              <a:t>|/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baseline="-25000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6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where |</a:t>
            </a:r>
            <a:r>
              <a:rPr lang="en-US" dirty="0" err="1"/>
              <a:t>A</a:t>
            </a:r>
            <a:r>
              <a:rPr lang="en-US" baseline="-25000" dirty="0" err="1"/>
              <a:t>ik</a:t>
            </a:r>
            <a:r>
              <a:rPr lang="en-US" dirty="0"/>
              <a:t>| is number of instances having attribute A</a:t>
            </a:r>
            <a:r>
              <a:rPr lang="en-US" baseline="-25000" dirty="0"/>
              <a:t>i</a:t>
            </a:r>
            <a:r>
              <a:rPr lang="en-US" dirty="0"/>
              <a:t> and belongs to class C</a:t>
            </a:r>
            <a:r>
              <a:rPr lang="en-US" baseline="-25000" dirty="0"/>
              <a:t>k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Examples:</a:t>
            </a:r>
            <a:br>
              <a:rPr lang="en-US" dirty="0"/>
            </a:br>
            <a:endParaRPr lang="en-US" sz="6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500" dirty="0"/>
              <a:t>	P(Status=</a:t>
            </a:r>
            <a:r>
              <a:rPr lang="en-US" sz="1500" dirty="0" err="1"/>
              <a:t>Married|No</a:t>
            </a:r>
            <a:r>
              <a:rPr lang="en-US" sz="1500" dirty="0"/>
              <a:t>) = 4/7</a:t>
            </a:r>
            <a:r>
              <a:rPr lang="en-US" sz="1500" baseline="-25000" dirty="0"/>
              <a:t/>
            </a:r>
            <a:br>
              <a:rPr lang="en-US" sz="1500" baseline="-25000" dirty="0"/>
            </a:br>
            <a:r>
              <a:rPr lang="en-US" sz="1500" dirty="0"/>
              <a:t>P(Refund=</a:t>
            </a:r>
            <a:r>
              <a:rPr lang="en-US" sz="1500" dirty="0" err="1"/>
              <a:t>Yes|Yes</a:t>
            </a:r>
            <a:r>
              <a:rPr lang="en-US" sz="1500" dirty="0"/>
              <a:t>)=0</a:t>
            </a:r>
            <a:endParaRPr lang="en-US" sz="1500" baseline="-250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206854" y="3603427"/>
            <a:ext cx="171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 dirty="0">
                <a:latin typeface="Arial" panose="020B0604020202020204" pitchFamily="34" charset="0"/>
              </a:rPr>
              <a:t>k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314450" y="2000250"/>
          <a:ext cx="3120629" cy="320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314450" y="2000250"/>
                        <a:ext cx="3120629" cy="3206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71550"/>
            <a:ext cx="67818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How to Estimate Probabilities from Data?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85951"/>
            <a:ext cx="7981950" cy="36040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continuous attributes: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Two-way split:</a:t>
            </a:r>
            <a:r>
              <a:rPr lang="en-US" dirty="0"/>
              <a:t>  (A &lt; v) or (A &gt; v)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choose only one of the two splits as new attribute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Assume attribute follows a normal distribution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Once probability distribution is known, can use it to estimate the conditional probability P(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|c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1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7217</TotalTime>
  <Words>1986</Words>
  <Application>Microsoft Office PowerPoint</Application>
  <PresentationFormat>On-screen Show (4:3)</PresentationFormat>
  <Paragraphs>400</Paragraphs>
  <Slides>52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宋体</vt:lpstr>
      <vt:lpstr>Arial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Blank</vt:lpstr>
      <vt:lpstr>Equation</vt:lpstr>
      <vt:lpstr>VISIO</vt:lpstr>
      <vt:lpstr>Worksheet</vt:lpstr>
      <vt:lpstr>Visio</vt:lpstr>
      <vt:lpstr>Classification</vt:lpstr>
      <vt:lpstr>The Bayes Classifier</vt:lpstr>
      <vt:lpstr>The Naïve Bayes Model</vt:lpstr>
      <vt:lpstr>Naïve Bayesian Classification</vt:lpstr>
      <vt:lpstr>Bayesian Classifiers</vt:lpstr>
      <vt:lpstr>Naïve Bayes Classifier</vt:lpstr>
      <vt:lpstr>PowerPoint Presentation</vt:lpstr>
      <vt:lpstr>How to Estimate Probabilities from Data?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Bayesian Classification</vt:lpstr>
      <vt:lpstr>Naïve Bayesian Classification</vt:lpstr>
      <vt:lpstr>Naïve Bayesian Classification</vt:lpstr>
      <vt:lpstr>Naïve Bayesian Classification</vt:lpstr>
      <vt:lpstr>PowerPoint Presentation</vt:lpstr>
      <vt:lpstr> Probability of Error  - Bayes Error Rate</vt:lpstr>
      <vt:lpstr> Probability of Error </vt:lpstr>
      <vt:lpstr>Naïve Bayes (Summary)</vt:lpstr>
      <vt:lpstr>Ensemble Classifiers</vt:lpstr>
      <vt:lpstr>Ensemble Classifiers</vt:lpstr>
      <vt:lpstr>Introduction &amp; Motivation</vt:lpstr>
      <vt:lpstr>Ensemble Methods</vt:lpstr>
      <vt:lpstr>General Idea</vt:lpstr>
      <vt:lpstr> Rationale for Ensemble Methods</vt:lpstr>
      <vt:lpstr>Rationale for Ensemble Methods</vt:lpstr>
      <vt:lpstr>Why does it work?</vt:lpstr>
      <vt:lpstr>PowerPoint Presentation</vt:lpstr>
      <vt:lpstr>Ensemble Classifiers (EC)</vt:lpstr>
      <vt:lpstr>Ensemble Classifiers (EC)</vt:lpstr>
      <vt:lpstr>Ensemble Classifiers (EC)</vt:lpstr>
      <vt:lpstr>Ensemble Classifiers (EC)</vt:lpstr>
      <vt:lpstr>Ensemble Classifiers (EC)</vt:lpstr>
      <vt:lpstr>Ensemble Classifiers (EC)</vt:lpstr>
      <vt:lpstr> Typical Ensemble Procedure</vt:lpstr>
      <vt:lpstr>Ensemble Classifiers</vt:lpstr>
      <vt:lpstr>Bias-Variance Decomposition</vt:lpstr>
      <vt:lpstr>Bias Vs Variance</vt:lpstr>
      <vt:lpstr>Bias: Example</vt:lpstr>
      <vt:lpstr>Examples of Ensemble Methods</vt:lpstr>
      <vt:lpstr>Bagging</vt:lpstr>
      <vt:lpstr>PowerPoint Presentation</vt:lpstr>
      <vt:lpstr>Bagging: Boostrap Aggregation</vt:lpstr>
      <vt:lpstr>Bagging</vt:lpstr>
      <vt:lpstr>Bagging</vt:lpstr>
      <vt:lpstr>Bagging</vt:lpstr>
      <vt:lpstr>Bagging- Final Points</vt:lpstr>
      <vt:lpstr>Boosting</vt:lpstr>
      <vt:lpstr>Boosting</vt:lpstr>
      <vt:lpstr>Boosting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277</cp:revision>
  <cp:lastPrinted>1601-01-01T00:00:00Z</cp:lastPrinted>
  <dcterms:created xsi:type="dcterms:W3CDTF">1601-01-01T00:00:00Z</dcterms:created>
  <dcterms:modified xsi:type="dcterms:W3CDTF">2018-09-13T06:21:39Z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