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9" r:id="rId1"/>
  </p:sldMasterIdLst>
  <p:notesMasterIdLst>
    <p:notesMasterId r:id="rId49"/>
  </p:notesMasterIdLst>
  <p:sldIdLst>
    <p:sldId id="256" r:id="rId2"/>
    <p:sldId id="530" r:id="rId3"/>
    <p:sldId id="531" r:id="rId4"/>
    <p:sldId id="532" r:id="rId5"/>
    <p:sldId id="533" r:id="rId6"/>
    <p:sldId id="534" r:id="rId7"/>
    <p:sldId id="535" r:id="rId8"/>
    <p:sldId id="536" r:id="rId9"/>
    <p:sldId id="537" r:id="rId10"/>
    <p:sldId id="538" r:id="rId11"/>
    <p:sldId id="539" r:id="rId12"/>
    <p:sldId id="540" r:id="rId13"/>
    <p:sldId id="541" r:id="rId14"/>
    <p:sldId id="542" r:id="rId15"/>
    <p:sldId id="543" r:id="rId16"/>
    <p:sldId id="544" r:id="rId17"/>
    <p:sldId id="545" r:id="rId18"/>
    <p:sldId id="546" r:id="rId19"/>
    <p:sldId id="561" r:id="rId20"/>
    <p:sldId id="547" r:id="rId21"/>
    <p:sldId id="548" r:id="rId22"/>
    <p:sldId id="549" r:id="rId23"/>
    <p:sldId id="550" r:id="rId24"/>
    <p:sldId id="562" r:id="rId25"/>
    <p:sldId id="551" r:id="rId26"/>
    <p:sldId id="552" r:id="rId27"/>
    <p:sldId id="553" r:id="rId28"/>
    <p:sldId id="554" r:id="rId29"/>
    <p:sldId id="555" r:id="rId30"/>
    <p:sldId id="556" r:id="rId31"/>
    <p:sldId id="563" r:id="rId32"/>
    <p:sldId id="557" r:id="rId33"/>
    <p:sldId id="558" r:id="rId34"/>
    <p:sldId id="564" r:id="rId35"/>
    <p:sldId id="565" r:id="rId36"/>
    <p:sldId id="566" r:id="rId37"/>
    <p:sldId id="567" r:id="rId38"/>
    <p:sldId id="568" r:id="rId39"/>
    <p:sldId id="569" r:id="rId40"/>
    <p:sldId id="570" r:id="rId41"/>
    <p:sldId id="571" r:id="rId42"/>
    <p:sldId id="572" r:id="rId43"/>
    <p:sldId id="573" r:id="rId44"/>
    <p:sldId id="574" r:id="rId45"/>
    <p:sldId id="575" r:id="rId46"/>
    <p:sldId id="576" r:id="rId47"/>
    <p:sldId id="577" r:id="rId48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8E2635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71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B7CBCB5-AD2F-4B40-865E-77C0A819D5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3771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189CDBC-1BF3-443E-885B-E814875CA17E}" type="slidenum">
              <a:rPr lang="en-US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344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90126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61326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39594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18216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45158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8265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54838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157120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81291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95618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44859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67164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27434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669313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174656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51146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755314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667585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302963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997021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20968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03761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590719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962432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35887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97756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17019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43857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5613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1393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90055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47388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44F4E-2C72-4152-887A-3D43B5DE43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93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20840-1552-4FE9-A273-0643725978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86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3BE88-9395-4C19-B7FB-C3D637D97B4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20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3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DEC12-5F10-4113-B84E-03EF1309E23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622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9CA3F4-4238-430B-87CE-577B9175E4F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871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DC1B73-D32C-4321-9BBF-954A8D3FF08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0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993D44-90D9-4320-8616-48C84A8F550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46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71072-3085-4697-854F-610669DD139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529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26231F-AE74-4592-B491-F5FC77EC005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013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2E0B5-74EE-4158-8226-5C46F623953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311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6B6A00-779D-4AD5-BC72-98EADCD1953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33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D601AF9-070E-4758-9256-B5E4926B0AF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17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  <p:sldLayoutId id="2147484071" r:id="rId12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4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9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1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3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5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838200"/>
            <a:ext cx="4419600" cy="1828800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smtClean="0"/>
              <a:t>Classification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43000" y="3124200"/>
            <a:ext cx="6858000" cy="27432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Ensemble </a:t>
            </a:r>
            <a:r>
              <a:rPr lang="en-US" dirty="0" smtClean="0"/>
              <a:t>Classifiers</a:t>
            </a:r>
            <a:endParaRPr lang="en-US" dirty="0"/>
          </a:p>
          <a:p>
            <a:pPr marL="800100" lvl="1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4572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98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838201"/>
            <a:ext cx="7856537" cy="475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4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2"/>
                </a:solidFill>
              </a:rPr>
              <a:t>Ensemble Classifiers (EC)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058150" cy="4805363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An ensemble classifier constructs a set of ‘base classifiers’ from the training data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Methods for constructing an EC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</a:rPr>
              <a:t>Manipulating training set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</a:rPr>
              <a:t>Manipulating input features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</a:rPr>
              <a:t>Manipulating class labels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</a:rPr>
              <a:t>Manipulating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87657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2"/>
                </a:solidFill>
              </a:rPr>
              <a:t>Ensemble Classifiers (EC)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830763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Manipulating training set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</a:rPr>
              <a:t>Multiple training sets are created by resampling the data according to some sampling distribution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</a:rPr>
              <a:t>Sampling distribution determines how likely it is that an example will be selected for training – may vary from one trial to another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</a:rPr>
              <a:t>Classifier is built from each training set using a particular learning algorithm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</a:rPr>
              <a:t>Examples: Bagging &amp; Boosting</a:t>
            </a:r>
          </a:p>
        </p:txBody>
      </p:sp>
    </p:spTree>
    <p:extLst>
      <p:ext uri="{BB962C8B-B14F-4D97-AF65-F5344CB8AC3E}">
        <p14:creationId xmlns:p14="http://schemas.microsoft.com/office/powerpoint/2010/main" val="413295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2"/>
                </a:solidFill>
              </a:rPr>
              <a:t>Ensemble Classifiers (EC)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Manipulating input features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</a:rPr>
              <a:t>Subset of input features chosen to form each training set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</a:rPr>
              <a:t>Subset can be chosen randomly or based on inputs given by Domain Experts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</a:rPr>
              <a:t>Good for data that has redundant features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</a:rPr>
              <a:t>Random Forest is an example which uses DT as its base classifiers</a:t>
            </a:r>
          </a:p>
        </p:txBody>
      </p:sp>
    </p:spTree>
    <p:extLst>
      <p:ext uri="{BB962C8B-B14F-4D97-AF65-F5344CB8AC3E}">
        <p14:creationId xmlns:p14="http://schemas.microsoft.com/office/powerpoint/2010/main" val="62982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2"/>
                </a:solidFill>
              </a:rPr>
              <a:t>Ensemble Classifiers (EC)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Manipulating class labels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</a:rPr>
              <a:t>When no. of classes is sufficiently large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</a:rPr>
              <a:t>Training data is transformed into a binary class problem by randomly partitioning the class labels into 2 disjoint subsets, A0 &amp; A1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</a:rPr>
              <a:t>Re-labelled examples are used to train a base classifier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</a:rPr>
              <a:t>By repeating the class labeling and model building steps several times, and ensemble of base classifiers is obtained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</a:rPr>
              <a:t>How a new tuple is classified</a:t>
            </a:r>
            <a:r>
              <a:rPr lang="en-US" altLang="en-US" sz="2400" dirty="0" smtClean="0">
                <a:solidFill>
                  <a:srgbClr val="000000"/>
                </a:solidFill>
              </a:rPr>
              <a:t>?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</a:rPr>
              <a:t>Example – error correcting output coding (pp 307)</a:t>
            </a:r>
            <a:endParaRPr lang="en-US" alt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85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2"/>
                </a:solidFill>
              </a:rPr>
              <a:t>Ensemble Classifiers (EC)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Manipulating learning algorithm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</a:rPr>
              <a:t>Learning algorithms can be manipulated in such a way that applying the algorithm several times on the same training data may result in different models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</a:rPr>
              <a:t>Example – ANN can produce different  models by changing network topology or the initial weights of links between neurons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</a:rPr>
              <a:t>Example – ensemble of DTs can be constructed by introducing randomness into the tree growing procedure – instead of choosing the best split attribute at each node, we randomly choose one of the top k attributes</a:t>
            </a:r>
          </a:p>
        </p:txBody>
      </p:sp>
    </p:spTree>
    <p:extLst>
      <p:ext uri="{BB962C8B-B14F-4D97-AF65-F5344CB8AC3E}">
        <p14:creationId xmlns:p14="http://schemas.microsoft.com/office/powerpoint/2010/main" val="374639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2"/>
                </a:solidFill>
              </a:rPr>
              <a:t>Ensemble Classifiers (EC)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First 3 approaches are generic – can be applied to any classifier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Fourth approach depends on the type of classifier used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Base classifiers can be generated sequentially or in parallel</a:t>
            </a:r>
          </a:p>
        </p:txBody>
      </p:sp>
    </p:spTree>
    <p:extLst>
      <p:ext uri="{BB962C8B-B14F-4D97-AF65-F5344CB8AC3E}">
        <p14:creationId xmlns:p14="http://schemas.microsoft.com/office/powerpoint/2010/main" val="392888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9274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Typical Ensemble Procedure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218" y="1371600"/>
            <a:ext cx="7971132" cy="460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6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2"/>
                </a:solidFill>
              </a:rPr>
              <a:t>Ensemble Classifiers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Ensemble methods work better with ‘unstable classifiers’</a:t>
            </a:r>
          </a:p>
          <a:p>
            <a:pPr lvl="1">
              <a:spcBef>
                <a:spcPct val="0"/>
              </a:spcBef>
            </a:pPr>
            <a:r>
              <a:rPr lang="en-US" altLang="en-US" sz="2500" dirty="0" smtClean="0">
                <a:solidFill>
                  <a:srgbClr val="FF0000"/>
                </a:solidFill>
              </a:rPr>
              <a:t>Classifiers that are sensitive to minor perturbations in the training set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Examples: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Decision trees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Rule-based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5895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Bias-Variance Decomposition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5257800"/>
            <a:ext cx="7034626" cy="8922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" y="1966912"/>
            <a:ext cx="81248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6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5400" b="1" smtClean="0"/>
              <a:t>Ensemble Classifiers</a:t>
            </a:r>
          </a:p>
        </p:txBody>
      </p:sp>
    </p:spTree>
    <p:extLst>
      <p:ext uri="{BB962C8B-B14F-4D97-AF65-F5344CB8AC3E}">
        <p14:creationId xmlns:p14="http://schemas.microsoft.com/office/powerpoint/2010/main" val="423303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Bias Vs Variance</a:t>
            </a:r>
          </a:p>
        </p:txBody>
      </p:sp>
      <p:pic>
        <p:nvPicPr>
          <p:cNvPr id="481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305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142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20674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Bias: Example</a:t>
            </a:r>
          </a:p>
        </p:txBody>
      </p:sp>
      <p:pic>
        <p:nvPicPr>
          <p:cNvPr id="4915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4363" y="990601"/>
            <a:ext cx="7915275" cy="5334000"/>
          </a:xfrm>
        </p:spPr>
      </p:pic>
    </p:spTree>
    <p:extLst>
      <p:ext uri="{BB962C8B-B14F-4D97-AF65-F5344CB8AC3E}">
        <p14:creationId xmlns:p14="http://schemas.microsoft.com/office/powerpoint/2010/main" val="290783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543800" cy="874713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2"/>
                </a:solidFill>
              </a:rPr>
              <a:t>Examples of Ensemble Methods</a:t>
            </a:r>
          </a:p>
        </p:txBody>
      </p:sp>
      <p:sp>
        <p:nvSpPr>
          <p:cNvPr id="26626" name="Rectangle 1027"/>
          <p:cNvSpPr>
            <a:spLocks noGrp="1" noChangeArrowheads="1"/>
          </p:cNvSpPr>
          <p:nvPr>
            <p:ph idx="1"/>
          </p:nvPr>
        </p:nvSpPr>
        <p:spPr>
          <a:xfrm>
            <a:off x="628650" y="1219200"/>
            <a:ext cx="7886700" cy="4957763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3200" dirty="0" smtClean="0">
                <a:solidFill>
                  <a:srgbClr val="000000"/>
                </a:solidFill>
              </a:rPr>
              <a:t>How to generate an ensemble of classifiers?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Bagging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Boosting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Random Forests</a:t>
            </a: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endParaRPr lang="en-US" altLang="en-US" sz="32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83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54927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b="1" dirty="0" smtClean="0">
                <a:solidFill>
                  <a:schemeClr val="tx2"/>
                </a:solidFill>
              </a:rPr>
              <a:t>Bagging</a:t>
            </a:r>
          </a:p>
        </p:txBody>
      </p:sp>
      <p:pic>
        <p:nvPicPr>
          <p:cNvPr id="2765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133600"/>
            <a:ext cx="7239000" cy="852488"/>
          </a:xfrm>
        </p:spPr>
      </p:pic>
      <p:sp>
        <p:nvSpPr>
          <p:cNvPr id="276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94315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Also known as bootstrap aggregation</a:t>
            </a:r>
          </a:p>
          <a:p>
            <a:pPr eaLnBrk="1" hangingPunct="1">
              <a:spcBef>
                <a:spcPct val="0"/>
              </a:spcBef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en-US" sz="2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Sampling uniformly with replacement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Build classifier on each bootstrap sample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0.632 bootstrap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Each bootstrap sample D</a:t>
            </a:r>
            <a:r>
              <a:rPr lang="en-US" altLang="en-US" sz="2400" i="1" baseline="-25000" dirty="0" smtClean="0">
                <a:solidFill>
                  <a:srgbClr val="000000"/>
                </a:solidFill>
              </a:rPr>
              <a:t>i</a:t>
            </a:r>
            <a:r>
              <a:rPr lang="en-US" altLang="en-US" sz="2400" dirty="0" smtClean="0">
                <a:solidFill>
                  <a:srgbClr val="000000"/>
                </a:solidFill>
              </a:rPr>
              <a:t> contains approx. 63.2% of the original training data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Remaining (36.8%) are used as test set</a:t>
            </a:r>
          </a:p>
          <a:p>
            <a:pPr eaLnBrk="1" hangingPunct="1">
              <a:spcBef>
                <a:spcPct val="0"/>
              </a:spcBef>
            </a:pPr>
            <a:endParaRPr lang="en-US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609600" y="6172200"/>
            <a:ext cx="701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Example  taken from Tan et. al. book “Introduction to Data Mining”</a:t>
            </a:r>
          </a:p>
        </p:txBody>
      </p:sp>
    </p:spTree>
    <p:extLst>
      <p:ext uri="{BB962C8B-B14F-4D97-AF65-F5344CB8AC3E}">
        <p14:creationId xmlns:p14="http://schemas.microsoft.com/office/powerpoint/2010/main" val="360040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71600"/>
            <a:ext cx="7886700" cy="348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BD71E83-6AC3-41F4-A145-B7B4977019C8}" type="slidenum">
              <a:rPr lang="zh-CN" altLang="en-US"/>
              <a:pPr eaLnBrk="1" hangingPunct="1"/>
              <a:t>25</a:t>
            </a:fld>
            <a:endParaRPr lang="en-US" altLang="zh-CN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134350" cy="6096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Bagging: Boostrap Aggregation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334000"/>
          </a:xfrm>
        </p:spPr>
        <p:txBody>
          <a:bodyPr/>
          <a:lstStyle/>
          <a:p>
            <a:pPr eaLnBrk="1" hangingPunct="1"/>
            <a:r>
              <a:rPr lang="en-US" altLang="zh-CN" sz="2000" smtClean="0">
                <a:ea typeface="宋体" panose="02010600030101010101" pitchFamily="2" charset="-122"/>
              </a:rPr>
              <a:t>Analogy: Diagnosis based on multiple doctors’ majority vote</a:t>
            </a:r>
          </a:p>
          <a:p>
            <a:pPr eaLnBrk="1" hangingPunct="1"/>
            <a:r>
              <a:rPr lang="en-US" altLang="zh-CN" sz="2000" smtClean="0">
                <a:ea typeface="宋体" panose="02010600030101010101" pitchFamily="2" charset="-122"/>
              </a:rPr>
              <a:t>Training</a:t>
            </a:r>
          </a:p>
          <a:p>
            <a:pPr lvl="1" eaLnBrk="1" hangingPunct="1"/>
            <a:r>
              <a:rPr lang="en-US" altLang="zh-CN" sz="2000" smtClean="0">
                <a:ea typeface="宋体" panose="02010600030101010101" pitchFamily="2" charset="-122"/>
              </a:rPr>
              <a:t>Given a set D of </a:t>
            </a:r>
            <a:r>
              <a:rPr lang="en-US" altLang="zh-CN" sz="2000" i="1" smtClean="0">
                <a:ea typeface="宋体" panose="02010600030101010101" pitchFamily="2" charset="-122"/>
              </a:rPr>
              <a:t>d </a:t>
            </a:r>
            <a:r>
              <a:rPr lang="en-US" altLang="zh-CN" sz="2000" smtClean="0">
                <a:ea typeface="宋体" panose="02010600030101010101" pitchFamily="2" charset="-122"/>
              </a:rPr>
              <a:t>tuples, at each iteration </a:t>
            </a:r>
            <a:r>
              <a:rPr lang="en-US" altLang="zh-CN" sz="2000" i="1" smtClean="0">
                <a:ea typeface="宋体" panose="02010600030101010101" pitchFamily="2" charset="-122"/>
              </a:rPr>
              <a:t>i</a:t>
            </a:r>
            <a:r>
              <a:rPr lang="en-US" altLang="zh-CN" sz="2000" smtClean="0">
                <a:ea typeface="宋体" panose="02010600030101010101" pitchFamily="2" charset="-122"/>
              </a:rPr>
              <a:t>, a training set D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z="2000" smtClean="0">
                <a:ea typeface="宋体" panose="02010600030101010101" pitchFamily="2" charset="-122"/>
              </a:rPr>
              <a:t> of </a:t>
            </a:r>
            <a:r>
              <a:rPr lang="en-US" altLang="zh-CN" sz="2000" i="1" smtClean="0">
                <a:ea typeface="宋体" panose="02010600030101010101" pitchFamily="2" charset="-122"/>
              </a:rPr>
              <a:t>d</a:t>
            </a:r>
            <a:r>
              <a:rPr lang="en-US" altLang="zh-CN" sz="2000" smtClean="0">
                <a:ea typeface="宋体" panose="02010600030101010101" pitchFamily="2" charset="-122"/>
              </a:rPr>
              <a:t> tuples is sampled with replacement from D (i.e., boostrap)</a:t>
            </a:r>
          </a:p>
          <a:p>
            <a:pPr lvl="1" eaLnBrk="1" hangingPunct="1"/>
            <a:r>
              <a:rPr lang="en-US" altLang="zh-CN" sz="2000" smtClean="0">
                <a:ea typeface="宋体" panose="02010600030101010101" pitchFamily="2" charset="-122"/>
              </a:rPr>
              <a:t>A classifier model M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z="2000" smtClean="0">
                <a:ea typeface="宋体" panose="02010600030101010101" pitchFamily="2" charset="-122"/>
              </a:rPr>
              <a:t> is learned for each training set D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smtClean="0">
                <a:ea typeface="宋体" panose="02010600030101010101" pitchFamily="2" charset="-122"/>
              </a:rPr>
              <a:t>Classification: classify an unknown sample</a:t>
            </a:r>
            <a:r>
              <a:rPr lang="en-US" altLang="zh-CN" sz="2000" b="1" smtClean="0">
                <a:ea typeface="宋体" panose="02010600030101010101" pitchFamily="2" charset="-122"/>
              </a:rPr>
              <a:t> X</a:t>
            </a:r>
            <a:r>
              <a:rPr lang="en-US" altLang="zh-CN" sz="2000" smtClean="0">
                <a:ea typeface="宋体" panose="02010600030101010101" pitchFamily="2" charset="-122"/>
              </a:rPr>
              <a:t> </a:t>
            </a:r>
          </a:p>
          <a:p>
            <a:pPr lvl="1" eaLnBrk="1" hangingPunct="1"/>
            <a:r>
              <a:rPr lang="en-US" altLang="zh-CN" sz="2000" smtClean="0">
                <a:ea typeface="宋体" panose="02010600030101010101" pitchFamily="2" charset="-122"/>
              </a:rPr>
              <a:t>Each classifier M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z="2000" smtClean="0">
                <a:ea typeface="宋体" panose="02010600030101010101" pitchFamily="2" charset="-122"/>
              </a:rPr>
              <a:t> returns its class prediction</a:t>
            </a:r>
          </a:p>
          <a:p>
            <a:pPr lvl="1" eaLnBrk="1" hangingPunct="1"/>
            <a:r>
              <a:rPr lang="en-US" altLang="zh-CN" sz="2000" smtClean="0">
                <a:ea typeface="宋体" panose="02010600030101010101" pitchFamily="2" charset="-122"/>
              </a:rPr>
              <a:t>The bagged classifier M* counts the votes and assigns the class with the most votes to </a:t>
            </a:r>
            <a:r>
              <a:rPr lang="en-US" altLang="zh-CN" sz="2000" b="1" smtClean="0">
                <a:ea typeface="宋体" panose="02010600030101010101" pitchFamily="2" charset="-122"/>
              </a:rPr>
              <a:t>X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smtClean="0">
                <a:ea typeface="宋体" panose="02010600030101010101" pitchFamily="2" charset="-122"/>
              </a:rPr>
              <a:t>Prediction: can be applied to the prediction of continuous values by taking the average value of each prediction for a given test tuple</a:t>
            </a:r>
          </a:p>
          <a:p>
            <a:pPr eaLnBrk="1" hangingPunct="1"/>
            <a:r>
              <a:rPr lang="en-US" altLang="zh-CN" sz="2000" smtClean="0">
                <a:ea typeface="宋体" panose="02010600030101010101" pitchFamily="2" charset="-122"/>
              </a:rPr>
              <a:t>Accuracy</a:t>
            </a:r>
          </a:p>
          <a:p>
            <a:pPr lvl="1" eaLnBrk="1" hangingPunct="1"/>
            <a:r>
              <a:rPr lang="en-US" altLang="zh-CN" sz="2000" smtClean="0">
                <a:ea typeface="宋体" panose="02010600030101010101" pitchFamily="2" charset="-122"/>
              </a:rPr>
              <a:t>Often significant better than a single classifier derived from D</a:t>
            </a:r>
          </a:p>
          <a:p>
            <a:pPr lvl="1" eaLnBrk="1" hangingPunct="1"/>
            <a:r>
              <a:rPr lang="en-US" altLang="zh-CN" sz="2000" smtClean="0">
                <a:ea typeface="宋体" panose="02010600030101010101" pitchFamily="2" charset="-122"/>
              </a:rPr>
              <a:t>For noise data: not considerably worse, more robust </a:t>
            </a:r>
          </a:p>
          <a:p>
            <a:pPr lvl="1" eaLnBrk="1" hangingPunct="1"/>
            <a:r>
              <a:rPr lang="en-US" altLang="zh-CN" sz="2000" smtClean="0">
                <a:ea typeface="宋体" panose="02010600030101010101" pitchFamily="2" charset="-122"/>
              </a:rPr>
              <a:t>Proved improved accuracy in prediction</a:t>
            </a:r>
          </a:p>
        </p:txBody>
      </p:sp>
    </p:spTree>
    <p:extLst>
      <p:ext uri="{BB962C8B-B14F-4D97-AF65-F5344CB8AC3E}">
        <p14:creationId xmlns:p14="http://schemas.microsoft.com/office/powerpoint/2010/main" val="368921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2"/>
                </a:solidFill>
              </a:rPr>
              <a:t>Bagging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06513"/>
            <a:ext cx="8134350" cy="48704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Accuracy of bagging:</a:t>
            </a:r>
          </a:p>
          <a:p>
            <a:pPr eaLnBrk="1" hangingPunct="1">
              <a:spcBef>
                <a:spcPct val="0"/>
              </a:spcBef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Works well for small data sets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Example: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/>
          </p:nvPr>
        </p:nvGraphicFramePr>
        <p:xfrm>
          <a:off x="997598" y="1720057"/>
          <a:ext cx="73707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5" name="Equation" r:id="rId4" imgW="3797280" imgH="431640" progId="Equation.3">
                  <p:embed/>
                </p:oleObj>
              </mc:Choice>
              <mc:Fallback>
                <p:oleObj name="Equation" r:id="rId4" imgW="3797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598" y="1720057"/>
                        <a:ext cx="737076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95400" y="4648200"/>
          <a:ext cx="6096002" cy="741364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0.3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0.4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0.5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0.6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0.7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0.8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0.9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8" name="Bent Arrow 7"/>
          <p:cNvSpPr/>
          <p:nvPr/>
        </p:nvSpPr>
        <p:spPr>
          <a:xfrm>
            <a:off x="685800" y="5105400"/>
            <a:ext cx="533400" cy="304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0" y="5486400"/>
            <a:ext cx="1752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Actual Class labels</a:t>
            </a:r>
          </a:p>
          <a:p>
            <a:pPr algn="ctr">
              <a:defRPr/>
            </a:pPr>
            <a:endParaRPr lang="en-US" dirty="0"/>
          </a:p>
        </p:txBody>
      </p:sp>
      <p:sp>
        <p:nvSpPr>
          <p:cNvPr id="3103" name="TextBox 9"/>
          <p:cNvSpPr txBox="1">
            <a:spLocks noChangeArrowheads="1"/>
          </p:cNvSpPr>
          <p:nvPr/>
        </p:nvSpPr>
        <p:spPr bwMode="auto">
          <a:xfrm>
            <a:off x="609600" y="6488113"/>
            <a:ext cx="701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Example  taken from Tan et. al. book “Introduction to Data Mining”</a:t>
            </a:r>
          </a:p>
        </p:txBody>
      </p:sp>
    </p:spTree>
    <p:extLst>
      <p:ext uri="{BB962C8B-B14F-4D97-AF65-F5344CB8AC3E}">
        <p14:creationId xmlns:p14="http://schemas.microsoft.com/office/powerpoint/2010/main" val="327925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2"/>
                </a:solidFill>
              </a:rPr>
              <a:t>Bagging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52400"/>
            <a:ext cx="5683250" cy="653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Box 8"/>
          <p:cNvSpPr txBox="1">
            <a:spLocks noChangeArrowheads="1"/>
          </p:cNvSpPr>
          <p:nvPr/>
        </p:nvSpPr>
        <p:spPr bwMode="auto">
          <a:xfrm>
            <a:off x="106363" y="1274763"/>
            <a:ext cx="29718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latin typeface="Calibri" panose="020F0502020204030204" pitchFamily="34" charset="0"/>
              </a:rPr>
              <a:t> Decision Stump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latin typeface="Calibri" panose="020F0502020204030204" pitchFamily="34" charset="0"/>
              </a:rPr>
              <a:t> Single level decision binary tree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latin typeface="Calibri" panose="020F0502020204030204" pitchFamily="34" charset="0"/>
              </a:rPr>
              <a:t> Entropy – x&lt;=0.35 or x&lt;=0.75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latin typeface="Calibri" panose="020F0502020204030204" pitchFamily="34" charset="0"/>
              </a:rPr>
              <a:t> Accuracy at most 70%</a:t>
            </a:r>
          </a:p>
        </p:txBody>
      </p:sp>
      <p:sp>
        <p:nvSpPr>
          <p:cNvPr id="5" name="Oval 4"/>
          <p:cNvSpPr/>
          <p:nvPr/>
        </p:nvSpPr>
        <p:spPr>
          <a:xfrm>
            <a:off x="1219200" y="4724400"/>
            <a:ext cx="1752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Actual Class labels</a:t>
            </a:r>
          </a:p>
          <a:p>
            <a:pPr algn="ctr">
              <a:defRPr/>
            </a:pPr>
            <a:endParaRPr lang="en-US" dirty="0"/>
          </a:p>
        </p:txBody>
      </p:sp>
      <p:sp>
        <p:nvSpPr>
          <p:cNvPr id="6" name="Bent Arrow 5"/>
          <p:cNvSpPr/>
          <p:nvPr/>
        </p:nvSpPr>
        <p:spPr>
          <a:xfrm>
            <a:off x="2438400" y="4267200"/>
            <a:ext cx="533400" cy="304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/>
          <p:nvPr/>
        </p:nvSpPr>
        <p:spPr>
          <a:xfrm>
            <a:off x="2819400" y="3657600"/>
            <a:ext cx="1524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96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2"/>
                </a:solidFill>
              </a:rPr>
              <a:t>Bagging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667000" y="5943600"/>
            <a:ext cx="411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Accuracy of ensemble classifier: 100% </a:t>
            </a:r>
            <a:r>
              <a:rPr lang="en-US" altLang="en-US">
                <a:latin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en-US" altLang="en-US">
              <a:latin typeface="Calibri" panose="020F0502020204030204" pitchFamily="34" charset="0"/>
            </a:endParaRP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7358063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Box 4"/>
          <p:cNvSpPr txBox="1">
            <a:spLocks noChangeArrowheads="1"/>
          </p:cNvSpPr>
          <p:nvPr/>
        </p:nvSpPr>
        <p:spPr bwMode="auto">
          <a:xfrm>
            <a:off x="609600" y="6324600"/>
            <a:ext cx="701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Example  taken from Tan et. al. book “Introduction to Data Mining”</a:t>
            </a:r>
          </a:p>
        </p:txBody>
      </p:sp>
    </p:spTree>
    <p:extLst>
      <p:ext uri="{BB962C8B-B14F-4D97-AF65-F5344CB8AC3E}">
        <p14:creationId xmlns:p14="http://schemas.microsoft.com/office/powerpoint/2010/main" val="41244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543800" cy="874713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2"/>
                </a:solidFill>
              </a:rPr>
              <a:t>Bagging- Final Points</a:t>
            </a:r>
          </a:p>
        </p:txBody>
      </p:sp>
      <p:sp>
        <p:nvSpPr>
          <p:cNvPr id="30722" name="Rectangle 1027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134350" cy="4805363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Works well if the base classifiers are unstable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Increased accuracy because it reduces the variance of the individual classifier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Does not focus on any particular instance of the training data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Therefore, less susceptible to model over-fitting when applied to noisy data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What if we want to focus on a particular instances of training data?</a:t>
            </a:r>
          </a:p>
        </p:txBody>
      </p:sp>
    </p:spTree>
    <p:extLst>
      <p:ext uri="{BB962C8B-B14F-4D97-AF65-F5344CB8AC3E}">
        <p14:creationId xmlns:p14="http://schemas.microsoft.com/office/powerpoint/2010/main" val="43519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2"/>
                </a:solidFill>
              </a:rPr>
              <a:t>Ensemble Classifiers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058150" cy="4729163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3600" dirty="0" smtClean="0">
                <a:solidFill>
                  <a:srgbClr val="000000"/>
                </a:solidFill>
              </a:rPr>
              <a:t>Introduction &amp; Motivation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3600" dirty="0" smtClean="0">
                <a:solidFill>
                  <a:srgbClr val="000000"/>
                </a:solidFill>
              </a:rPr>
              <a:t>Methods to create Ensemble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3600" dirty="0" err="1" smtClean="0">
                <a:solidFill>
                  <a:srgbClr val="000000"/>
                </a:solidFill>
              </a:rPr>
              <a:t>Bais</a:t>
            </a:r>
            <a:r>
              <a:rPr lang="en-US" altLang="en-US" sz="3600" dirty="0" smtClean="0">
                <a:solidFill>
                  <a:srgbClr val="000000"/>
                </a:solidFill>
              </a:rPr>
              <a:t> Variance Decomposition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3600" dirty="0" smtClean="0">
                <a:solidFill>
                  <a:srgbClr val="000000"/>
                </a:solidFill>
              </a:rPr>
              <a:t>Construction of Ensemble Classifiers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3200" dirty="0" smtClean="0">
                <a:solidFill>
                  <a:srgbClr val="000000"/>
                </a:solidFill>
              </a:rPr>
              <a:t>Bagging</a:t>
            </a:r>
          </a:p>
          <a:p>
            <a:pPr lvl="1">
              <a:spcBef>
                <a:spcPct val="0"/>
              </a:spcBef>
            </a:pPr>
            <a:r>
              <a:rPr lang="en-US" altLang="en-US" sz="3200" dirty="0">
                <a:solidFill>
                  <a:srgbClr val="000000"/>
                </a:solidFill>
              </a:rPr>
              <a:t>Boosting (Ada Boost)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3200" dirty="0" smtClean="0">
                <a:solidFill>
                  <a:srgbClr val="000000"/>
                </a:solidFill>
              </a:rPr>
              <a:t>Random Forests</a:t>
            </a:r>
          </a:p>
          <a:p>
            <a:pPr eaLnBrk="1" hangingPunct="1">
              <a:spcBef>
                <a:spcPct val="0"/>
              </a:spcBef>
            </a:pPr>
            <a:endParaRPr lang="en-US" altLang="en-US" sz="36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12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2"/>
                </a:solidFill>
              </a:rPr>
              <a:t>Boosting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7886700" cy="4576763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An iterative procedure to adaptively change distribution of training data by focusing more on previously misclassified records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Initially, all N records are assigned equal weights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Unlike bagging, weights may change at the end of a boosting round</a:t>
            </a:r>
          </a:p>
        </p:txBody>
      </p:sp>
    </p:spTree>
    <p:extLst>
      <p:ext uri="{BB962C8B-B14F-4D97-AF65-F5344CB8AC3E}">
        <p14:creationId xmlns:p14="http://schemas.microsoft.com/office/powerpoint/2010/main" val="384865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9274"/>
          </a:xfrm>
        </p:spPr>
        <p:txBody>
          <a:bodyPr>
            <a:normAutofit fontScale="90000"/>
          </a:bodyPr>
          <a:lstStyle/>
          <a:p>
            <a:r>
              <a:rPr lang="en-US" dirty="0"/>
              <a:t>Boosting: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34350" cy="5110163"/>
          </a:xfrm>
        </p:spPr>
        <p:txBody>
          <a:bodyPr>
            <a:normAutofit/>
          </a:bodyPr>
          <a:lstStyle/>
          <a:p>
            <a:r>
              <a:rPr lang="en-US" sz="2400" dirty="0"/>
              <a:t>Hard to design accurate classifier which generalizes well</a:t>
            </a:r>
          </a:p>
          <a:p>
            <a:pPr marL="0" indent="0">
              <a:buNone/>
            </a:pPr>
            <a:r>
              <a:rPr lang="en-US" sz="2400" dirty="0"/>
              <a:t>• Easy to find many rule of thumb or weak classifiers</a:t>
            </a:r>
          </a:p>
          <a:p>
            <a:pPr marL="342900" lvl="1" indent="0">
              <a:buNone/>
            </a:pPr>
            <a:r>
              <a:rPr lang="en-US" sz="2000" dirty="0"/>
              <a:t>• a classifier is weak if it is slightly better than random guessing</a:t>
            </a:r>
          </a:p>
          <a:p>
            <a:pPr marL="342900" lvl="1" indent="0">
              <a:buNone/>
            </a:pPr>
            <a:r>
              <a:rPr lang="en-US" sz="2000" dirty="0"/>
              <a:t>• example: if an email has word “money” classify it as spam,</a:t>
            </a:r>
          </a:p>
          <a:p>
            <a:pPr marL="342900" lvl="1" indent="0">
              <a:buNone/>
            </a:pPr>
            <a:r>
              <a:rPr lang="en-US" sz="2000" dirty="0"/>
              <a:t>otherwise classify it as not spam</a:t>
            </a:r>
          </a:p>
          <a:p>
            <a:pPr marL="342900" lvl="1" indent="0">
              <a:buNone/>
            </a:pPr>
            <a:r>
              <a:rPr lang="en-US" sz="2000" dirty="0"/>
              <a:t>• likely to be better than random guessing</a:t>
            </a:r>
          </a:p>
          <a:p>
            <a:pPr marL="0" indent="0">
              <a:buNone/>
            </a:pPr>
            <a:r>
              <a:rPr lang="en-US" sz="2400" dirty="0"/>
              <a:t>• Can we combine several weak classifiers to produce an</a:t>
            </a:r>
          </a:p>
          <a:p>
            <a:pPr marL="0" indent="0">
              <a:buNone/>
            </a:pPr>
            <a:r>
              <a:rPr lang="en-US" sz="2400" dirty="0"/>
              <a:t>accurate classifier?</a:t>
            </a:r>
          </a:p>
          <a:p>
            <a:pPr marL="342900" lvl="1" indent="0">
              <a:buNone/>
            </a:pPr>
            <a:r>
              <a:rPr lang="en-US" sz="2000" dirty="0"/>
              <a:t>• </a:t>
            </a:r>
            <a:r>
              <a:rPr lang="en-US" sz="2000" dirty="0" smtClean="0"/>
              <a:t>• </a:t>
            </a:r>
            <a:r>
              <a:rPr lang="en-US" sz="2000" dirty="0"/>
              <a:t>Ada‐Boost (1996) was the first practical boosting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9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2"/>
                </a:solidFill>
              </a:rPr>
              <a:t>Boosting</a:t>
            </a:r>
          </a:p>
        </p:txBody>
      </p:sp>
      <p:pic>
        <p:nvPicPr>
          <p:cNvPr id="3277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66" y="3411832"/>
            <a:ext cx="7703734" cy="910264"/>
          </a:xfrm>
        </p:spPr>
      </p:pic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1751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Records that are wrongly classified will have their weights increased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Records that are classified correctly will have their weights decreased</a:t>
            </a: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2455506" y="4051319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3066661" y="4085341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4787382" y="4085341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5915608" y="4087870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2777" name="Oval 9"/>
          <p:cNvSpPr>
            <a:spLocks noChangeArrowheads="1"/>
          </p:cNvSpPr>
          <p:nvPr/>
        </p:nvSpPr>
        <p:spPr bwMode="auto">
          <a:xfrm>
            <a:off x="7656787" y="4066680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2971800" y="4724400"/>
            <a:ext cx="54864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latin typeface="Calibri" panose="020F0502020204030204" pitchFamily="34" charset="0"/>
              </a:rPr>
              <a:t> Example 4 is hard to classify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latin typeface="Calibri" panose="020F0502020204030204" pitchFamily="34" charset="0"/>
              </a:rPr>
              <a:t> Its weight is increased, therefore it is more likely to be chosen again in subsequent rounds</a:t>
            </a:r>
          </a:p>
        </p:txBody>
      </p:sp>
      <p:sp>
        <p:nvSpPr>
          <p:cNvPr id="32779" name="TextBox 10"/>
          <p:cNvSpPr txBox="1">
            <a:spLocks noChangeArrowheads="1"/>
          </p:cNvSpPr>
          <p:nvPr/>
        </p:nvSpPr>
        <p:spPr bwMode="auto">
          <a:xfrm>
            <a:off x="609600" y="6172200"/>
            <a:ext cx="701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Example  taken from Tan et. al. book “Introduction to Data Mining”</a:t>
            </a:r>
          </a:p>
        </p:txBody>
      </p:sp>
    </p:spTree>
    <p:extLst>
      <p:ext uri="{BB962C8B-B14F-4D97-AF65-F5344CB8AC3E}">
        <p14:creationId xmlns:p14="http://schemas.microsoft.com/office/powerpoint/2010/main" val="274796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625474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tx2"/>
                </a:solidFill>
              </a:rPr>
              <a:t>Boosting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906963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solidFill>
                  <a:sysClr val="windowText" lastClr="000000"/>
                </a:solidFill>
              </a:rPr>
              <a:t>Equal weights are assigned to each training </a:t>
            </a:r>
            <a:r>
              <a:rPr lang="en-US" sz="2800" dirty="0" err="1" smtClean="0">
                <a:solidFill>
                  <a:sysClr val="windowText" lastClr="000000"/>
                </a:solidFill>
              </a:rPr>
              <a:t>tuple</a:t>
            </a:r>
            <a:r>
              <a:rPr lang="en-US" sz="2800" dirty="0" smtClean="0">
                <a:solidFill>
                  <a:sysClr val="windowText" lastClr="000000"/>
                </a:solidFill>
              </a:rPr>
              <a:t> (1/d for round 1)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solidFill>
                  <a:sysClr val="windowText" lastClr="000000"/>
                </a:solidFill>
              </a:rPr>
              <a:t>After a classifier M</a:t>
            </a:r>
            <a:r>
              <a:rPr lang="en-US" sz="2800" baseline="-25000" dirty="0" smtClean="0">
                <a:solidFill>
                  <a:sysClr val="windowText" lastClr="000000"/>
                </a:solidFill>
              </a:rPr>
              <a:t>i </a:t>
            </a:r>
            <a:r>
              <a:rPr lang="en-US" sz="2800" dirty="0" smtClean="0">
                <a:solidFill>
                  <a:sysClr val="windowText" lastClr="000000"/>
                </a:solidFill>
              </a:rPr>
              <a:t>is learned, the weights are adjusted to allow the subsequent classifier M</a:t>
            </a:r>
            <a:r>
              <a:rPr lang="en-US" sz="2800" baseline="-25000" dirty="0" smtClean="0">
                <a:solidFill>
                  <a:sysClr val="windowText" lastClr="000000"/>
                </a:solidFill>
              </a:rPr>
              <a:t>i+1</a:t>
            </a:r>
            <a:r>
              <a:rPr lang="en-US" sz="2800" dirty="0" smtClean="0">
                <a:solidFill>
                  <a:sysClr val="windowText" lastClr="000000"/>
                </a:solidFill>
              </a:rPr>
              <a:t> to “pay more attention”  to </a:t>
            </a:r>
            <a:r>
              <a:rPr lang="en-US" sz="2800" dirty="0" err="1" smtClean="0">
                <a:solidFill>
                  <a:sysClr val="windowText" lastClr="000000"/>
                </a:solidFill>
              </a:rPr>
              <a:t>tuples</a:t>
            </a:r>
            <a:r>
              <a:rPr lang="en-US" sz="2800" dirty="0" smtClean="0">
                <a:solidFill>
                  <a:sysClr val="windowText" lastClr="000000"/>
                </a:solidFill>
              </a:rPr>
              <a:t> that were misclassified by M</a:t>
            </a:r>
            <a:r>
              <a:rPr lang="en-US" sz="2800" baseline="-25000" dirty="0" smtClean="0">
                <a:solidFill>
                  <a:sysClr val="windowText" lastClr="000000"/>
                </a:solidFill>
              </a:rPr>
              <a:t>i</a:t>
            </a:r>
            <a:r>
              <a:rPr lang="en-US" sz="2800" dirty="0" smtClean="0">
                <a:solidFill>
                  <a:sysClr val="windowText" lastClr="000000"/>
                </a:solidFill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solidFill>
                  <a:sysClr val="windowText" lastClr="000000"/>
                </a:solidFill>
              </a:rPr>
              <a:t>Final boosted classifier M* combines the votes of each individual classifier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solidFill>
                  <a:sysClr val="windowText" lastClr="000000"/>
                </a:solidFill>
              </a:rPr>
              <a:t>Weight of each classifier’s vote is a function of its accuracy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 smtClean="0">
                <a:solidFill>
                  <a:sysClr val="windowText" lastClr="000000"/>
                </a:solidFill>
              </a:rPr>
              <a:t>Adaboost</a:t>
            </a:r>
            <a:r>
              <a:rPr lang="en-US" sz="2800" dirty="0" smtClean="0">
                <a:solidFill>
                  <a:sysClr val="windowText" lastClr="000000"/>
                </a:solidFill>
              </a:rPr>
              <a:t> – popular boosting algorithm</a:t>
            </a:r>
          </a:p>
        </p:txBody>
      </p:sp>
    </p:spTree>
    <p:extLst>
      <p:ext uri="{BB962C8B-B14F-4D97-AF65-F5344CB8AC3E}">
        <p14:creationId xmlns:p14="http://schemas.microsoft.com/office/powerpoint/2010/main" val="201849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5492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 err="1" smtClean="0">
                <a:solidFill>
                  <a:schemeClr val="tx2"/>
                </a:solidFill>
              </a:rPr>
              <a:t>Adaboost</a:t>
            </a:r>
            <a:endParaRPr lang="en-US" altLang="en-US" b="1" dirty="0" smtClean="0">
              <a:solidFill>
                <a:schemeClr val="tx2"/>
              </a:solidFill>
            </a:endParaRP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830763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Input: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Training set D containing d tuples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k rounds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A classification learning scheme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Output: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A composite model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1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pPr eaLnBrk="1" hangingPunct="1"/>
            <a:r>
              <a:rPr lang="en-US" altLang="en-US" b="1" dirty="0" err="1" smtClean="0">
                <a:solidFill>
                  <a:schemeClr val="tx2"/>
                </a:solidFill>
              </a:rPr>
              <a:t>Adaboost</a:t>
            </a:r>
            <a:endParaRPr lang="en-US" altLang="en-US" b="1" dirty="0" smtClean="0">
              <a:solidFill>
                <a:schemeClr val="tx2"/>
              </a:solidFill>
            </a:endParaRP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830763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Data set D containing d class-labeled tuples (X1,y1), (X2,y2), (X3,y3),….(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Xd,yd</a:t>
            </a:r>
            <a:r>
              <a:rPr lang="en-US" altLang="en-US" sz="2800" dirty="0" smtClean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Initially assign equal weight 1/d to each tuple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To generate </a:t>
            </a:r>
            <a:r>
              <a:rPr lang="en-US" altLang="en-US" sz="2800" i="1" dirty="0" smtClean="0">
                <a:solidFill>
                  <a:srgbClr val="000000"/>
                </a:solidFill>
              </a:rPr>
              <a:t>k</a:t>
            </a:r>
            <a:r>
              <a:rPr lang="en-US" altLang="en-US" sz="2800" dirty="0" smtClean="0">
                <a:solidFill>
                  <a:srgbClr val="000000"/>
                </a:solidFill>
              </a:rPr>
              <a:t> base classifiers, we need </a:t>
            </a:r>
            <a:r>
              <a:rPr lang="en-US" altLang="en-US" sz="2800" i="1" dirty="0" smtClean="0">
                <a:solidFill>
                  <a:srgbClr val="000000"/>
                </a:solidFill>
              </a:rPr>
              <a:t>k</a:t>
            </a:r>
            <a:r>
              <a:rPr lang="en-US" altLang="en-US" sz="2800" dirty="0" smtClean="0">
                <a:solidFill>
                  <a:srgbClr val="000000"/>
                </a:solidFill>
              </a:rPr>
              <a:t> rounds or iterations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Round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i</a:t>
            </a:r>
            <a:r>
              <a:rPr lang="en-US" altLang="en-US" sz="2800" dirty="0" smtClean="0">
                <a:solidFill>
                  <a:srgbClr val="000000"/>
                </a:solidFill>
              </a:rPr>
              <a:t>, tuples from D are sampled with replacement , to form D</a:t>
            </a:r>
            <a:r>
              <a:rPr lang="en-US" altLang="en-US" sz="2800" baseline="-25000" dirty="0" smtClean="0">
                <a:solidFill>
                  <a:srgbClr val="000000"/>
                </a:solidFill>
              </a:rPr>
              <a:t>i</a:t>
            </a:r>
            <a:r>
              <a:rPr lang="en-US" altLang="en-US" sz="2800" dirty="0" smtClean="0">
                <a:solidFill>
                  <a:srgbClr val="000000"/>
                </a:solidFill>
              </a:rPr>
              <a:t> (size d)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Each tuple’s chance of being selected depends on its weight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 smtClean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2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pPr eaLnBrk="1" hangingPunct="1"/>
            <a:r>
              <a:rPr lang="en-US" altLang="en-US" b="1" dirty="0" err="1" smtClean="0">
                <a:solidFill>
                  <a:schemeClr val="tx2"/>
                </a:solidFill>
              </a:rPr>
              <a:t>Adaboost</a:t>
            </a:r>
            <a:endParaRPr lang="en-US" altLang="en-US" b="1" dirty="0" smtClean="0">
              <a:solidFill>
                <a:schemeClr val="tx2"/>
              </a:solidFill>
            </a:endParaRP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830763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Base classifier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M</a:t>
            </a:r>
            <a:r>
              <a:rPr lang="en-US" altLang="en-US" sz="2800" baseline="-25000" dirty="0" err="1" smtClean="0">
                <a:solidFill>
                  <a:srgbClr val="000000"/>
                </a:solidFill>
              </a:rPr>
              <a:t>i</a:t>
            </a:r>
            <a:r>
              <a:rPr lang="en-US" altLang="en-US" sz="2800" dirty="0" smtClean="0">
                <a:solidFill>
                  <a:srgbClr val="000000"/>
                </a:solidFill>
              </a:rPr>
              <a:t>, is derived from training tuples of D</a:t>
            </a:r>
            <a:r>
              <a:rPr lang="en-US" altLang="en-US" sz="2800" baseline="-25000" dirty="0" smtClean="0">
                <a:solidFill>
                  <a:srgbClr val="000000"/>
                </a:solidFill>
              </a:rPr>
              <a:t>i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Error of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M</a:t>
            </a:r>
            <a:r>
              <a:rPr lang="en-US" altLang="en-US" sz="2800" baseline="-25000" dirty="0" err="1" smtClean="0">
                <a:solidFill>
                  <a:srgbClr val="000000"/>
                </a:solidFill>
              </a:rPr>
              <a:t>i</a:t>
            </a:r>
            <a:r>
              <a:rPr lang="en-US" altLang="en-US" sz="2800" dirty="0" smtClean="0">
                <a:solidFill>
                  <a:srgbClr val="000000"/>
                </a:solidFill>
              </a:rPr>
              <a:t> is tested using D</a:t>
            </a:r>
            <a:r>
              <a:rPr lang="en-US" altLang="en-US" sz="2800" baseline="-25000" dirty="0" smtClean="0">
                <a:solidFill>
                  <a:srgbClr val="000000"/>
                </a:solidFill>
              </a:rPr>
              <a:t>i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Weights of training tuples are adjusted depending on how they were classified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Correctly classified: Decrease weight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Incorrectly classified: Increase weight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Weight of a tuple indicates how hard it is to classify it (directly proportional)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8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5492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 err="1" smtClean="0">
                <a:solidFill>
                  <a:schemeClr val="tx2"/>
                </a:solidFill>
              </a:rPr>
              <a:t>Adaboost</a:t>
            </a:r>
            <a:endParaRPr lang="en-US" altLang="en-US" b="1" dirty="0" smtClean="0">
              <a:solidFill>
                <a:schemeClr val="tx2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2"/>
            <a:ext cx="8305800" cy="5059362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Some classifiers may be better at classifying some “hard” tuples than others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We finally have a series of classifiers that complement each other!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Error rate of model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M</a:t>
            </a:r>
            <a:r>
              <a:rPr lang="en-US" altLang="en-US" sz="2800" baseline="-25000" dirty="0" err="1" smtClean="0">
                <a:solidFill>
                  <a:srgbClr val="000000"/>
                </a:solidFill>
              </a:rPr>
              <a:t>i</a:t>
            </a:r>
            <a:r>
              <a:rPr lang="en-US" altLang="en-US" sz="2800" dirty="0" smtClean="0">
                <a:solidFill>
                  <a:srgbClr val="000000"/>
                </a:solidFill>
              </a:rPr>
              <a:t>:</a:t>
            </a:r>
          </a:p>
          <a:p>
            <a:pPr eaLnBrk="1" hangingPunct="1">
              <a:spcBef>
                <a:spcPct val="0"/>
              </a:spcBef>
            </a:pPr>
            <a:endParaRPr lang="en-US" altLang="en-US" sz="28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en-US" sz="28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solidFill>
                  <a:srgbClr val="000000"/>
                </a:solidFill>
              </a:rPr>
              <a:t>	where err(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X</a:t>
            </a:r>
            <a:r>
              <a:rPr lang="en-US" altLang="en-US" sz="2800" baseline="-25000" dirty="0" err="1" smtClean="0">
                <a:solidFill>
                  <a:srgbClr val="000000"/>
                </a:solidFill>
              </a:rPr>
              <a:t>j</a:t>
            </a:r>
            <a:r>
              <a:rPr lang="en-US" altLang="en-US" sz="2800" dirty="0" smtClean="0">
                <a:solidFill>
                  <a:srgbClr val="000000"/>
                </a:solidFill>
              </a:rPr>
              <a:t>) is the misclassification error for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X</a:t>
            </a:r>
            <a:r>
              <a:rPr lang="en-US" altLang="en-US" sz="2800" baseline="-25000" dirty="0" err="1" smtClean="0">
                <a:solidFill>
                  <a:srgbClr val="000000"/>
                </a:solidFill>
              </a:rPr>
              <a:t>j</a:t>
            </a:r>
            <a:r>
              <a:rPr lang="en-US" altLang="en-US" sz="2800" dirty="0" smtClean="0">
                <a:solidFill>
                  <a:srgbClr val="000000"/>
                </a:solidFill>
              </a:rPr>
              <a:t>(=1)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If classifier error exceeds 0.5, we abandon it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Try again with a new D</a:t>
            </a:r>
            <a:r>
              <a:rPr lang="en-US" altLang="en-US" sz="2800" baseline="-25000" dirty="0" smtClean="0">
                <a:solidFill>
                  <a:srgbClr val="000000"/>
                </a:solidFill>
              </a:rPr>
              <a:t>i</a:t>
            </a:r>
            <a:r>
              <a:rPr lang="en-US" altLang="en-US" sz="2800" dirty="0" smtClean="0">
                <a:solidFill>
                  <a:srgbClr val="000000"/>
                </a:solidFill>
              </a:rPr>
              <a:t> and a new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M</a:t>
            </a:r>
            <a:r>
              <a:rPr lang="en-US" altLang="en-US" sz="2800" baseline="-25000" dirty="0" err="1" smtClean="0">
                <a:solidFill>
                  <a:srgbClr val="000000"/>
                </a:solidFill>
              </a:rPr>
              <a:t>i</a:t>
            </a:r>
            <a:r>
              <a:rPr lang="en-US" altLang="en-US" sz="2800" dirty="0" smtClean="0">
                <a:solidFill>
                  <a:srgbClr val="000000"/>
                </a:solidFill>
              </a:rPr>
              <a:t> derived from it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/>
          </p:nvPr>
        </p:nvGraphicFramePr>
        <p:xfrm>
          <a:off x="2667000" y="3124200"/>
          <a:ext cx="31019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1" name="Equation" r:id="rId4" imgW="1714320" imgH="444240" progId="Equation.3">
                  <p:embed/>
                </p:oleObj>
              </mc:Choice>
              <mc:Fallback>
                <p:oleObj name="Equation" r:id="rId4" imgW="17143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124200"/>
                        <a:ext cx="3101975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1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2"/>
                </a:solidFill>
              </a:rPr>
              <a:t>Adaboost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error (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Mi</a:t>
            </a:r>
            <a:r>
              <a:rPr lang="en-US" altLang="en-US" sz="2400" dirty="0" smtClean="0">
                <a:solidFill>
                  <a:srgbClr val="000000"/>
                </a:solidFill>
              </a:rPr>
              <a:t>) affects how the weights of training tuples are updated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If a tuple is correctly classified in round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i</a:t>
            </a:r>
            <a:r>
              <a:rPr lang="en-US" altLang="en-US" sz="2400" dirty="0" smtClean="0">
                <a:solidFill>
                  <a:srgbClr val="000000"/>
                </a:solidFill>
              </a:rPr>
              <a:t>, its weight is multiplied by </a:t>
            </a:r>
          </a:p>
          <a:p>
            <a:pPr eaLnBrk="1" hangingPunct="1">
              <a:spcBef>
                <a:spcPct val="0"/>
              </a:spcBef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Adjust weights of all correctly classified tuples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Now weights of all tuples (including the misclassified tuples) are normalized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Normalization factor = </a:t>
            </a:r>
          </a:p>
          <a:p>
            <a:pPr eaLnBrk="1" hangingPunct="1">
              <a:spcBef>
                <a:spcPct val="0"/>
              </a:spcBef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Weight of a classifier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M</a:t>
            </a:r>
            <a:r>
              <a:rPr lang="en-US" altLang="en-US" sz="2400" baseline="-25000" dirty="0" err="1" smtClean="0">
                <a:solidFill>
                  <a:srgbClr val="000000"/>
                </a:solidFill>
              </a:rPr>
              <a:t>i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’s</a:t>
            </a:r>
            <a:r>
              <a:rPr lang="en-US" altLang="en-US" sz="2400" dirty="0" smtClean="0">
                <a:solidFill>
                  <a:srgbClr val="000000"/>
                </a:solidFill>
              </a:rPr>
              <a:t> weight is 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>
            <p:extLst/>
          </p:nvPr>
        </p:nvGraphicFramePr>
        <p:xfrm>
          <a:off x="2947986" y="2513806"/>
          <a:ext cx="15462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1" name="Equation" r:id="rId4" imgW="876240" imgH="431640" progId="Equation.3">
                  <p:embed/>
                </p:oleObj>
              </mc:Choice>
              <mc:Fallback>
                <p:oleObj name="Equation" r:id="rId4" imgW="876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6" y="2513806"/>
                        <a:ext cx="1546225" cy="762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4"/>
          <p:cNvGraphicFramePr>
            <a:graphicFrameLocks noChangeAspect="1"/>
          </p:cNvGraphicFramePr>
          <p:nvPr>
            <p:extLst/>
          </p:nvPr>
        </p:nvGraphicFramePr>
        <p:xfrm>
          <a:off x="3674445" y="4167981"/>
          <a:ext cx="25765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2" name="Equation" r:id="rId6" imgW="1574640" imgH="419040" progId="Equation.3">
                  <p:embed/>
                </p:oleObj>
              </mc:Choice>
              <mc:Fallback>
                <p:oleObj name="Equation" r:id="rId6" imgW="15746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4445" y="4167981"/>
                        <a:ext cx="25765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5"/>
          <p:cNvGraphicFramePr>
            <a:graphicFrameLocks noChangeAspect="1"/>
          </p:cNvGraphicFramePr>
          <p:nvPr>
            <p:extLst/>
          </p:nvPr>
        </p:nvGraphicFramePr>
        <p:xfrm>
          <a:off x="5181600" y="4962979"/>
          <a:ext cx="19272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3" name="Equation" r:id="rId8" imgW="1091880" imgH="431640" progId="Equation.3">
                  <p:embed/>
                </p:oleObj>
              </mc:Choice>
              <mc:Fallback>
                <p:oleObj name="Equation" r:id="rId8" imgW="1091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962979"/>
                        <a:ext cx="192722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6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2"/>
                </a:solidFill>
              </a:rPr>
              <a:t>Adaboost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The lower a classifier error rate, the more accurate it is, and therefore, the higher its weight for voting should be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Weight of a classifier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M</a:t>
            </a:r>
            <a:r>
              <a:rPr lang="en-US" altLang="en-US" sz="2400" baseline="-25000" dirty="0" err="1" smtClean="0">
                <a:solidFill>
                  <a:srgbClr val="000000"/>
                </a:solidFill>
              </a:rPr>
              <a:t>i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’s</a:t>
            </a:r>
            <a:r>
              <a:rPr lang="en-US" altLang="en-US" sz="2400" dirty="0" smtClean="0">
                <a:solidFill>
                  <a:srgbClr val="000000"/>
                </a:solidFill>
              </a:rPr>
              <a:t> vote is </a:t>
            </a:r>
          </a:p>
          <a:p>
            <a:pPr eaLnBrk="1" hangingPunct="1">
              <a:spcBef>
                <a:spcPct val="0"/>
              </a:spcBef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For each class c, sum the weights of each classifier that assigned class c to X (unseen tuple)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The class with the highest sum is the WINNER!</a:t>
            </a:r>
          </a:p>
          <a:p>
            <a:pPr eaLnBrk="1" hangingPunct="1">
              <a:spcBef>
                <a:spcPct val="0"/>
              </a:spcBef>
            </a:pPr>
            <a:endParaRPr lang="en-US" altLang="en-US" sz="24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>
            <p:extLst/>
          </p:nvPr>
        </p:nvGraphicFramePr>
        <p:xfrm>
          <a:off x="3200400" y="2667000"/>
          <a:ext cx="19272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9" name="Equation" r:id="rId4" imgW="1091880" imgH="431640" progId="Equation.3">
                  <p:embed/>
                </p:oleObj>
              </mc:Choice>
              <mc:Fallback>
                <p:oleObj name="Equation" r:id="rId4" imgW="1091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667000"/>
                        <a:ext cx="192722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7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2"/>
                </a:solidFill>
              </a:rPr>
              <a:t>Introduction &amp; Motivation</a:t>
            </a:r>
            <a:endParaRPr lang="en-US" altLang="en-US" sz="4000" b="1" smtClean="0">
              <a:solidFill>
                <a:schemeClr val="tx2"/>
              </a:solidFill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153400" cy="51816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 smtClean="0">
                <a:solidFill>
                  <a:sysClr val="windowText" lastClr="000000"/>
                </a:solidFill>
              </a:rPr>
              <a:t>Suppose that you are a patient with a set of symptoms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 smtClean="0">
                <a:solidFill>
                  <a:sysClr val="windowText" lastClr="000000"/>
                </a:solidFill>
              </a:rPr>
              <a:t>Instead of taking opinion of just one doctor (classifier), you decide to take opinion of a few doctors!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 smtClean="0">
                <a:solidFill>
                  <a:sysClr val="windowText" lastClr="000000"/>
                </a:solidFill>
              </a:rPr>
              <a:t>Is this a good idea? Indeed it is.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 smtClean="0">
                <a:solidFill>
                  <a:sysClr val="windowText" lastClr="000000"/>
                </a:solidFill>
              </a:rPr>
              <a:t>Consult many doctors and then based on their diagnosis; you can get a fairly accurate idea of the diagnosis.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 smtClean="0">
                <a:solidFill>
                  <a:sysClr val="windowText" lastClr="000000"/>
                </a:solidFill>
              </a:rPr>
              <a:t>Majority voting -  ‘bagging’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 smtClean="0">
                <a:solidFill>
                  <a:sysClr val="windowText" lastClr="000000"/>
                </a:solidFill>
              </a:rPr>
              <a:t>More weightage to the opinion of some ‘good’ (accurate) doctors - ‘boosting’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 smtClean="0">
                <a:solidFill>
                  <a:sysClr val="windowText" lastClr="000000"/>
                </a:solidFill>
              </a:rPr>
              <a:t>In bagging, you give equal weightage to all classifiers, whereas in boosting you give weightage according to the accuracy of the classifier.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18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533400"/>
            <a:ext cx="82804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smtClean="0">
                <a:solidFill>
                  <a:schemeClr val="tx2"/>
                </a:solidFill>
              </a:rPr>
              <a:t>Example: AdaBoost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95400"/>
            <a:ext cx="4770438" cy="5181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Base classifiers: C</a:t>
            </a:r>
            <a:r>
              <a:rPr lang="en-US" altLang="en-US" sz="2400" baseline="-25000" dirty="0" smtClean="0">
                <a:solidFill>
                  <a:srgbClr val="000000"/>
                </a:solidFill>
              </a:rPr>
              <a:t>1</a:t>
            </a:r>
            <a:r>
              <a:rPr lang="en-US" altLang="en-US" sz="2400" dirty="0" smtClean="0">
                <a:solidFill>
                  <a:srgbClr val="000000"/>
                </a:solidFill>
              </a:rPr>
              <a:t>, C</a:t>
            </a:r>
            <a:r>
              <a:rPr lang="en-US" altLang="en-US" sz="2400" baseline="-25000" dirty="0" smtClean="0">
                <a:solidFill>
                  <a:srgbClr val="000000"/>
                </a:solidFill>
              </a:rPr>
              <a:t>2</a:t>
            </a:r>
            <a:r>
              <a:rPr lang="en-US" altLang="en-US" sz="2400" dirty="0" smtClean="0">
                <a:solidFill>
                  <a:srgbClr val="000000"/>
                </a:solidFill>
              </a:rPr>
              <a:t>, …, C</a:t>
            </a:r>
            <a:r>
              <a:rPr lang="en-US" altLang="en-US" sz="2400" baseline="-25000" dirty="0" smtClean="0">
                <a:solidFill>
                  <a:srgbClr val="000000"/>
                </a:solidFill>
              </a:rPr>
              <a:t>T</a:t>
            </a:r>
          </a:p>
          <a:p>
            <a:pPr lvl="4" eaLnBrk="1" hangingPunct="1">
              <a:spcBef>
                <a:spcPct val="0"/>
              </a:spcBef>
            </a:pPr>
            <a:endParaRPr lang="en-US" altLang="en-US" sz="18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Error rate:</a:t>
            </a:r>
          </a:p>
          <a:p>
            <a:pPr eaLnBrk="1" hangingPunct="1">
              <a:spcBef>
                <a:spcPct val="0"/>
              </a:spcBef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lvl="4" eaLnBrk="1" hangingPunct="1">
              <a:spcBef>
                <a:spcPct val="0"/>
              </a:spcBef>
            </a:pPr>
            <a:endParaRPr lang="en-US" altLang="en-US" sz="18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Importance of a classifier: </a:t>
            </a:r>
          </a:p>
          <a:p>
            <a:pPr lvl="4" eaLnBrk="1" hangingPunct="1">
              <a:spcBef>
                <a:spcPct val="0"/>
              </a:spcBef>
            </a:pPr>
            <a:endParaRPr lang="en-US" alt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7174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3" y="2078706"/>
            <a:ext cx="4083050" cy="3310187"/>
          </a:xfrm>
        </p:spPr>
      </p:pic>
      <p:graphicFrame>
        <p:nvGraphicFramePr>
          <p:cNvPr id="7170" name="Object 2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14288" y="2667000"/>
          <a:ext cx="39338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6" name="Equation" r:id="rId5" imgW="1663560" imgH="444240" progId="Equation.3">
                  <p:embed/>
                </p:oleObj>
              </mc:Choice>
              <mc:Fallback>
                <p:oleObj name="Equation" r:id="rId5" imgW="1663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8" y="2667000"/>
                        <a:ext cx="3933825" cy="105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219200" y="4724400"/>
          <a:ext cx="249237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7" name="Equation" r:id="rId7" imgW="1054080" imgH="482400" progId="Equation.3">
                  <p:embed/>
                </p:oleObj>
              </mc:Choice>
              <mc:Fallback>
                <p:oleObj name="Equation" r:id="rId7" imgW="10540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724400"/>
                        <a:ext cx="2492375" cy="1141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819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2"/>
                </a:solidFill>
              </a:rPr>
              <a:t>Example: AdaBoost</a:t>
            </a:r>
          </a:p>
        </p:txBody>
      </p:sp>
      <p:graphicFrame>
        <p:nvGraphicFramePr>
          <p:cNvPr id="819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363788" y="1905000"/>
          <a:ext cx="4949825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0" name="Equation" r:id="rId4" imgW="2298600" imgH="787320" progId="Equation.3">
                  <p:embed/>
                </p:oleObj>
              </mc:Choice>
              <mc:Fallback>
                <p:oleObj name="Equation" r:id="rId4" imgW="229860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1905000"/>
                        <a:ext cx="4949825" cy="169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600200"/>
            <a:ext cx="82296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ysClr val="windowText" lastClr="000000"/>
                </a:solidFill>
              </a:rPr>
              <a:t>Weight update: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>
              <a:solidFill>
                <a:sysClr val="windowText" lastClr="00000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>
              <a:solidFill>
                <a:sysClr val="windowText" lastClr="00000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>
              <a:solidFill>
                <a:sysClr val="windowText" lastClr="00000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>
              <a:solidFill>
                <a:sysClr val="windowText" lastClr="000000"/>
              </a:solidFill>
            </a:endParaRPr>
          </a:p>
          <a:p>
            <a:pPr lvl="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 smtClean="0">
              <a:solidFill>
                <a:sysClr val="windowText" lastClr="000000"/>
              </a:solidFill>
            </a:endParaRPr>
          </a:p>
          <a:p>
            <a:pPr lvl="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 smtClean="0">
              <a:solidFill>
                <a:sysClr val="windowText" lastClr="00000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>
              <a:solidFill>
                <a:sysClr val="windowText" lastClr="00000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ysClr val="windowText" lastClr="00000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ysClr val="windowText" lastClr="000000"/>
                </a:solidFill>
              </a:rPr>
              <a:t>If any intermediate rounds produce error rate higher than 50%, the weights are reverted back to 1/n and the re-sampling procedure is repeated</a:t>
            </a:r>
          </a:p>
        </p:txBody>
      </p:sp>
      <p:graphicFrame>
        <p:nvGraphicFramePr>
          <p:cNvPr id="8195" name="Object 3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3009900" y="3357563"/>
          <a:ext cx="5391150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1" name="Equation" r:id="rId6" imgW="2171520" imgH="444240" progId="Equation.3">
                  <p:embed/>
                </p:oleObj>
              </mc:Choice>
              <mc:Fallback>
                <p:oleObj name="Equation" r:id="rId6" imgW="21715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3357563"/>
                        <a:ext cx="5391150" cy="1103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3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87" y="838200"/>
            <a:ext cx="7286625" cy="524906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592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22" name="Object 2"/>
          <p:cNvGraphicFramePr>
            <a:graphicFrameLocks noChangeAspect="1"/>
          </p:cNvGraphicFramePr>
          <p:nvPr/>
        </p:nvGraphicFramePr>
        <p:xfrm>
          <a:off x="228600" y="3657600"/>
          <a:ext cx="876300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4" name="Visio" r:id="rId4" imgW="6986829" imgH="1311120" progId="">
                  <p:embed/>
                </p:oleObj>
              </mc:Choice>
              <mc:Fallback>
                <p:oleObj name="Visio" r:id="rId4" imgW="6986829" imgH="13111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657600"/>
                        <a:ext cx="8763000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792161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tx2"/>
                </a:solidFill>
              </a:rPr>
              <a:t>Illustrating </a:t>
            </a:r>
            <a:r>
              <a:rPr lang="en-US" altLang="en-US" b="1" dirty="0" err="1" smtClean="0">
                <a:solidFill>
                  <a:schemeClr val="tx2"/>
                </a:solidFill>
              </a:rPr>
              <a:t>AdaBoost</a:t>
            </a:r>
            <a:endParaRPr lang="en-US" alt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28800" y="1295400"/>
            <a:ext cx="6781800" cy="1752600"/>
            <a:chOff x="1152" y="816"/>
            <a:chExt cx="4272" cy="1104"/>
          </a:xfrm>
        </p:grpSpPr>
        <p:grpSp>
          <p:nvGrpSpPr>
            <p:cNvPr id="9234" name="Group 5"/>
            <p:cNvGrpSpPr>
              <a:grpSpLocks/>
            </p:cNvGrpSpPr>
            <p:nvPr/>
          </p:nvGrpSpPr>
          <p:grpSpPr bwMode="auto">
            <a:xfrm>
              <a:off x="1152" y="1584"/>
              <a:ext cx="2784" cy="336"/>
              <a:chOff x="1152" y="1584"/>
              <a:chExt cx="2784" cy="336"/>
            </a:xfrm>
          </p:grpSpPr>
          <p:sp>
            <p:nvSpPr>
              <p:cNvPr id="9237" name="Rectangle 6"/>
              <p:cNvSpPr>
                <a:spLocks noChangeArrowheads="1"/>
              </p:cNvSpPr>
              <p:nvPr/>
            </p:nvSpPr>
            <p:spPr bwMode="auto">
              <a:xfrm>
                <a:off x="1152" y="1584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9238" name="Rectangle 7"/>
              <p:cNvSpPr>
                <a:spLocks noChangeArrowheads="1"/>
              </p:cNvSpPr>
              <p:nvPr/>
            </p:nvSpPr>
            <p:spPr bwMode="auto">
              <a:xfrm>
                <a:off x="1632" y="1584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9239" name="Rectangle 8"/>
              <p:cNvSpPr>
                <a:spLocks noChangeArrowheads="1"/>
              </p:cNvSpPr>
              <p:nvPr/>
            </p:nvSpPr>
            <p:spPr bwMode="auto">
              <a:xfrm>
                <a:off x="2352" y="1584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9240" name="Rectangle 9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9241" name="Rectangle 10"/>
              <p:cNvSpPr>
                <a:spLocks noChangeArrowheads="1"/>
              </p:cNvSpPr>
              <p:nvPr/>
            </p:nvSpPr>
            <p:spPr bwMode="auto">
              <a:xfrm>
                <a:off x="3072" y="1584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9242" name="Rectangle 11"/>
              <p:cNvSpPr>
                <a:spLocks noChangeArrowheads="1"/>
              </p:cNvSpPr>
              <p:nvPr/>
            </p:nvSpPr>
            <p:spPr bwMode="auto">
              <a:xfrm>
                <a:off x="3696" y="1584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9235" name="Line 12"/>
            <p:cNvSpPr>
              <a:spLocks noChangeShapeType="1"/>
            </p:cNvSpPr>
            <p:nvPr/>
          </p:nvSpPr>
          <p:spPr bwMode="auto">
            <a:xfrm flipV="1">
              <a:off x="3936" y="1152"/>
              <a:ext cx="48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6" name="Text Box 13"/>
            <p:cNvSpPr txBox="1">
              <a:spLocks noChangeArrowheads="1"/>
            </p:cNvSpPr>
            <p:nvPr/>
          </p:nvSpPr>
          <p:spPr bwMode="auto">
            <a:xfrm>
              <a:off x="4464" y="816"/>
              <a:ext cx="9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alibri" panose="020F0502020204030204" pitchFamily="34" charset="0"/>
                </a:rPr>
                <a:t>Data points for training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04800" y="1295400"/>
            <a:ext cx="6781800" cy="1752600"/>
            <a:chOff x="192" y="816"/>
            <a:chExt cx="4272" cy="1104"/>
          </a:xfrm>
        </p:grpSpPr>
        <p:sp>
          <p:nvSpPr>
            <p:cNvPr id="9232" name="AutoShape 15"/>
            <p:cNvSpPr>
              <a:spLocks/>
            </p:cNvSpPr>
            <p:nvPr/>
          </p:nvSpPr>
          <p:spPr bwMode="auto">
            <a:xfrm rot="-5400000">
              <a:off x="2520" y="-15"/>
              <a:ext cx="240" cy="2496"/>
            </a:xfrm>
            <a:prstGeom prst="rightBrace">
              <a:avLst>
                <a:gd name="adj1" fmla="val 8666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9233" name="Text Box 16"/>
            <p:cNvSpPr txBox="1">
              <a:spLocks noChangeArrowheads="1"/>
            </p:cNvSpPr>
            <p:nvPr/>
          </p:nvSpPr>
          <p:spPr bwMode="auto">
            <a:xfrm>
              <a:off x="1488" y="816"/>
              <a:ext cx="24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alibri" panose="020F0502020204030204" pitchFamily="34" charset="0"/>
                </a:rPr>
                <a:t>Initial weights for each data point</a:t>
              </a:r>
            </a:p>
          </p:txBody>
        </p:sp>
        <p:graphicFrame>
          <p:nvGraphicFramePr>
            <p:cNvPr id="9219" name="Object 3"/>
            <p:cNvGraphicFramePr>
              <a:graphicFrameLocks noChangeAspect="1"/>
            </p:cNvGraphicFramePr>
            <p:nvPr/>
          </p:nvGraphicFramePr>
          <p:xfrm>
            <a:off x="192" y="1373"/>
            <a:ext cx="4272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45" name="Visio" r:id="rId6" imgW="5441391" imgH="704436" progId="">
                    <p:embed/>
                  </p:oleObj>
                </mc:Choice>
                <mc:Fallback>
                  <p:oleObj name="Visio" r:id="rId6" imgW="5441391" imgH="70443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373"/>
                          <a:ext cx="4272" cy="5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209800" y="2057400"/>
            <a:ext cx="5486400" cy="2895600"/>
            <a:chOff x="1392" y="1296"/>
            <a:chExt cx="3456" cy="1824"/>
          </a:xfrm>
        </p:grpSpPr>
        <p:grpSp>
          <p:nvGrpSpPr>
            <p:cNvPr id="9224" name="Group 19"/>
            <p:cNvGrpSpPr>
              <a:grpSpLocks/>
            </p:cNvGrpSpPr>
            <p:nvPr/>
          </p:nvGrpSpPr>
          <p:grpSpPr bwMode="auto">
            <a:xfrm>
              <a:off x="1392" y="2784"/>
              <a:ext cx="2544" cy="336"/>
              <a:chOff x="1392" y="2496"/>
              <a:chExt cx="2544" cy="336"/>
            </a:xfrm>
          </p:grpSpPr>
          <p:sp>
            <p:nvSpPr>
              <p:cNvPr id="9226" name="Rectangle 20"/>
              <p:cNvSpPr>
                <a:spLocks noChangeArrowheads="1"/>
              </p:cNvSpPr>
              <p:nvPr/>
            </p:nvSpPr>
            <p:spPr bwMode="auto">
              <a:xfrm>
                <a:off x="3456" y="2496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9227" name="Rectangle 21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9228" name="Rectangle 22"/>
              <p:cNvSpPr>
                <a:spLocks noChangeArrowheads="1"/>
              </p:cNvSpPr>
              <p:nvPr/>
            </p:nvSpPr>
            <p:spPr bwMode="auto">
              <a:xfrm>
                <a:off x="2592" y="2496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9229" name="Rectangle 23"/>
              <p:cNvSpPr>
                <a:spLocks noChangeArrowheads="1"/>
              </p:cNvSpPr>
              <p:nvPr/>
            </p:nvSpPr>
            <p:spPr bwMode="auto">
              <a:xfrm>
                <a:off x="3072" y="2496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9230" name="Rectangle 24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9231" name="Rectangle 25"/>
              <p:cNvSpPr>
                <a:spLocks noChangeArrowheads="1"/>
              </p:cNvSpPr>
              <p:nvPr/>
            </p:nvSpPr>
            <p:spPr bwMode="auto">
              <a:xfrm>
                <a:off x="1392" y="2496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9225" name="Line 26"/>
            <p:cNvSpPr>
              <a:spLocks noChangeShapeType="1"/>
            </p:cNvSpPr>
            <p:nvPr/>
          </p:nvSpPr>
          <p:spPr bwMode="auto">
            <a:xfrm flipV="1">
              <a:off x="3936" y="1296"/>
              <a:ext cx="912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2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tx2"/>
                </a:solidFill>
              </a:rPr>
              <a:t>Illustrating </a:t>
            </a:r>
            <a:r>
              <a:rPr lang="en-US" altLang="en-US" b="1" dirty="0" err="1" smtClean="0">
                <a:solidFill>
                  <a:schemeClr val="tx2"/>
                </a:solidFill>
              </a:rPr>
              <a:t>AdaBoost</a:t>
            </a:r>
            <a:endParaRPr lang="en-US" altLang="en-US" b="1" dirty="0" smtClean="0">
              <a:solidFill>
                <a:schemeClr val="tx2"/>
              </a:solidFill>
            </a:endParaRPr>
          </a:p>
        </p:txBody>
      </p:sp>
      <p:graphicFrame>
        <p:nvGraphicFramePr>
          <p:cNvPr id="10242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066800" y="1066800"/>
          <a:ext cx="6961188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5" name="Visio" r:id="rId4" imgW="7014921" imgH="5220826" progId="">
                  <p:embed/>
                </p:oleObj>
              </mc:Choice>
              <mc:Fallback>
                <p:oleObj name="Visio" r:id="rId4" imgW="7014921" imgH="522082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66800"/>
                        <a:ext cx="6961188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590800" y="1600200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4114800" y="1600200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5181600" y="1600200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4724400" y="1600200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5486400" y="1600200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505200" y="1600200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2286000" y="2971800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2590800" y="2971800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2895600" y="2971800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5181600" y="2971800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5486400" y="2971800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4114800" y="2971800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3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06513"/>
            <a:ext cx="8134350" cy="48704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Example: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492896" y="3276600"/>
          <a:ext cx="6096002" cy="741364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0.3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0.4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0.5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0.6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0.7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0.8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0.9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8" name="Bent Arrow 7"/>
          <p:cNvSpPr/>
          <p:nvPr/>
        </p:nvSpPr>
        <p:spPr>
          <a:xfrm>
            <a:off x="876300" y="3713164"/>
            <a:ext cx="533400" cy="304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0" y="4027295"/>
            <a:ext cx="1752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Actual Class labels</a:t>
            </a:r>
          </a:p>
          <a:p>
            <a:pPr algn="ctr">
              <a:defRPr/>
            </a:pPr>
            <a:endParaRPr lang="en-US" dirty="0"/>
          </a:p>
        </p:txBody>
      </p:sp>
      <p:sp>
        <p:nvSpPr>
          <p:cNvPr id="3103" name="TextBox 9"/>
          <p:cNvSpPr txBox="1">
            <a:spLocks noChangeArrowheads="1"/>
          </p:cNvSpPr>
          <p:nvPr/>
        </p:nvSpPr>
        <p:spPr bwMode="auto">
          <a:xfrm>
            <a:off x="609600" y="6488113"/>
            <a:ext cx="701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Example  taken from Tan et. al. book “Introduction to Data Mining”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6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721" y="990600"/>
            <a:ext cx="7231271" cy="518636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173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67" y="762000"/>
            <a:ext cx="7855011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02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2"/>
                </a:solidFill>
              </a:rPr>
              <a:t>Ensemble Methods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Construct a set of classifiers from the training data</a:t>
            </a:r>
          </a:p>
          <a:p>
            <a:pPr eaLnBrk="1" hangingPunct="1">
              <a:spcBef>
                <a:spcPct val="0"/>
              </a:spcBef>
            </a:pPr>
            <a:endParaRPr lang="en-US" altLang="en-US" sz="28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Predict class label of previously unseen records by aggregating predictions made by multiple classifiers</a:t>
            </a:r>
          </a:p>
        </p:txBody>
      </p:sp>
    </p:spTree>
    <p:extLst>
      <p:ext uri="{BB962C8B-B14F-4D97-AF65-F5344CB8AC3E}">
        <p14:creationId xmlns:p14="http://schemas.microsoft.com/office/powerpoint/2010/main" val="27654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2"/>
                </a:solidFill>
              </a:rPr>
              <a:t>General Idea</a:t>
            </a:r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219200" y="1447800"/>
          <a:ext cx="65913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7" name="Visio" r:id="rId4" imgW="9740951" imgH="7320219" progId="">
                  <p:embed/>
                </p:oleObj>
              </mc:Choice>
              <mc:Fallback>
                <p:oleObj name="Visio" r:id="rId4" imgW="9740951" imgH="732021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447800"/>
                        <a:ext cx="65913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Box 3"/>
          <p:cNvSpPr txBox="1">
            <a:spLocks noChangeArrowheads="1"/>
          </p:cNvSpPr>
          <p:nvPr/>
        </p:nvSpPr>
        <p:spPr bwMode="auto">
          <a:xfrm>
            <a:off x="609600" y="6553200"/>
            <a:ext cx="701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Figure taken from Tan et. al. book “Introduction to Data Mining”</a:t>
            </a:r>
          </a:p>
        </p:txBody>
      </p:sp>
    </p:spTree>
    <p:extLst>
      <p:ext uri="{BB962C8B-B14F-4D97-AF65-F5344CB8AC3E}">
        <p14:creationId xmlns:p14="http://schemas.microsoft.com/office/powerpoint/2010/main" val="124237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96874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4000" dirty="0"/>
              <a:t>Rationale for Ensemble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10550" cy="5186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Statistical </a:t>
            </a:r>
            <a:r>
              <a:rPr lang="en-US" sz="2800" dirty="0"/>
              <a:t>reasons</a:t>
            </a:r>
          </a:p>
          <a:p>
            <a:pPr marL="342900" lvl="1" indent="0">
              <a:buNone/>
            </a:pPr>
            <a:r>
              <a:rPr lang="en-US" sz="2400" dirty="0"/>
              <a:t>–A set of classifiers with similar training performances may have different generalization performances.</a:t>
            </a:r>
          </a:p>
          <a:p>
            <a:pPr marL="342900" lvl="1" indent="0">
              <a:buNone/>
            </a:pPr>
            <a:r>
              <a:rPr lang="en-US" sz="2400" dirty="0"/>
              <a:t>–Combining outputs of several classifiers </a:t>
            </a:r>
            <a:r>
              <a:rPr lang="en-US" sz="2400" i="1" dirty="0"/>
              <a:t>reduces the risk of selecting a poorly performing classifier</a:t>
            </a:r>
            <a:r>
              <a:rPr lang="en-US" sz="2400" dirty="0"/>
              <a:t>. </a:t>
            </a:r>
          </a:p>
          <a:p>
            <a:r>
              <a:rPr lang="en-US" sz="2800" dirty="0" smtClean="0"/>
              <a:t>Large </a:t>
            </a:r>
            <a:r>
              <a:rPr lang="en-US" sz="2800" dirty="0"/>
              <a:t>volumes of data</a:t>
            </a:r>
          </a:p>
          <a:p>
            <a:pPr marL="342900" lvl="1" indent="0">
              <a:buNone/>
            </a:pPr>
            <a:r>
              <a:rPr lang="en-US" sz="2400" dirty="0" smtClean="0"/>
              <a:t>–</a:t>
            </a:r>
            <a:r>
              <a:rPr lang="en-US" sz="2400" dirty="0"/>
              <a:t>If the amount of data to be analyzed is too large, a single classifier may not be able to handle it; train different classifiers on </a:t>
            </a:r>
            <a:r>
              <a:rPr lang="en-US" sz="2400" i="1" dirty="0"/>
              <a:t>different partitions of data</a:t>
            </a:r>
            <a:r>
              <a:rPr lang="en-US" sz="2400" dirty="0"/>
              <a:t>.</a:t>
            </a:r>
          </a:p>
          <a:p>
            <a:r>
              <a:rPr lang="en-US" sz="2800" dirty="0" smtClean="0"/>
              <a:t>Too </a:t>
            </a:r>
            <a:r>
              <a:rPr lang="en-US" sz="2800" dirty="0"/>
              <a:t>little data</a:t>
            </a:r>
          </a:p>
          <a:p>
            <a:pPr marL="342900" lvl="1" indent="0">
              <a:buNone/>
            </a:pPr>
            <a:r>
              <a:rPr lang="en-US" sz="2400" dirty="0"/>
              <a:t>–Ensemble systems can also be used when there is too little data; </a:t>
            </a:r>
            <a:r>
              <a:rPr lang="en-US" sz="2400" i="1" dirty="0"/>
              <a:t>resampling techniques</a:t>
            </a:r>
            <a:r>
              <a:rPr lang="en-US" sz="2400" dirty="0"/>
              <a:t>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099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9687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Rationale for Ensemble Methods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43000"/>
            <a:ext cx="78867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3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2"/>
                </a:solidFill>
              </a:rPr>
              <a:t>Why does it work?</a:t>
            </a:r>
          </a:p>
        </p:txBody>
      </p:sp>
      <p:graphicFrame>
        <p:nvGraphicFramePr>
          <p:cNvPr id="109875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514600" y="3278188"/>
          <a:ext cx="365760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1" name="Equation" r:id="rId4" imgW="1638000" imgH="457200" progId="Equation.3">
                  <p:embed/>
                </p:oleObj>
              </mc:Choice>
              <mc:Fallback>
                <p:oleObj name="Equation" r:id="rId4" imgW="163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78188"/>
                        <a:ext cx="3657600" cy="1020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4478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Suppose there are 25 base classifiers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Each classifier has error rate, </a:t>
            </a:r>
            <a:r>
              <a:rPr lang="en-US" altLang="en-US" sz="2400" dirty="0" smtClean="0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  <a:r>
              <a:rPr lang="en-US" altLang="en-US" sz="2400" dirty="0" smtClean="0">
                <a:solidFill>
                  <a:srgbClr val="000000"/>
                </a:solidFill>
              </a:rPr>
              <a:t> = 0.35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Assume classifiers are independent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Probability that the ensemble classifier makes a wrong prediction:</a:t>
            </a:r>
          </a:p>
          <a:p>
            <a:pPr lvl="1" eaLnBrk="1" hangingPunct="1">
              <a:spcBef>
                <a:spcPct val="0"/>
              </a:spcBef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lvl="1" eaLnBrk="1" hangingPunct="1">
              <a:spcBef>
                <a:spcPct val="0"/>
              </a:spcBef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lvl="1" eaLnBrk="1" hangingPunct="1">
              <a:spcBef>
                <a:spcPct val="0"/>
              </a:spcBef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lvl="1" eaLnBrk="1" hangingPunct="1">
              <a:spcBef>
                <a:spcPct val="0"/>
              </a:spcBef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CHK out yourself if it is correct!!</a:t>
            </a:r>
          </a:p>
        </p:txBody>
      </p:sp>
      <p:sp>
        <p:nvSpPr>
          <p:cNvPr id="2053" name="TextBox 4"/>
          <p:cNvSpPr txBox="1">
            <a:spLocks noChangeArrowheads="1"/>
          </p:cNvSpPr>
          <p:nvPr/>
        </p:nvSpPr>
        <p:spPr bwMode="auto">
          <a:xfrm>
            <a:off x="609600" y="6172200"/>
            <a:ext cx="701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Example  taken from Tan et. al. book “Introduction to Data Mining”</a:t>
            </a:r>
          </a:p>
        </p:txBody>
      </p:sp>
    </p:spTree>
    <p:extLst>
      <p:ext uri="{BB962C8B-B14F-4D97-AF65-F5344CB8AC3E}">
        <p14:creationId xmlns:p14="http://schemas.microsoft.com/office/powerpoint/2010/main" val="19803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7398</TotalTime>
  <Words>1788</Words>
  <Application>Microsoft Office PowerPoint</Application>
  <PresentationFormat>On-screen Show (4:3)</PresentationFormat>
  <Paragraphs>293</Paragraphs>
  <Slides>47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宋体</vt:lpstr>
      <vt:lpstr>Arial</vt:lpstr>
      <vt:lpstr>Calibri</vt:lpstr>
      <vt:lpstr>Monotype Sorts</vt:lpstr>
      <vt:lpstr>Symbol</vt:lpstr>
      <vt:lpstr>Tahoma</vt:lpstr>
      <vt:lpstr>Wingdings</vt:lpstr>
      <vt:lpstr>Blank</vt:lpstr>
      <vt:lpstr>Visio</vt:lpstr>
      <vt:lpstr>Equation</vt:lpstr>
      <vt:lpstr>Classification</vt:lpstr>
      <vt:lpstr>Ensemble Classifiers</vt:lpstr>
      <vt:lpstr>Ensemble Classifiers</vt:lpstr>
      <vt:lpstr>Introduction &amp; Motivation</vt:lpstr>
      <vt:lpstr>Ensemble Methods</vt:lpstr>
      <vt:lpstr>General Idea</vt:lpstr>
      <vt:lpstr> Rationale for Ensemble Methods</vt:lpstr>
      <vt:lpstr>Rationale for Ensemble Methods</vt:lpstr>
      <vt:lpstr>Why does it work?</vt:lpstr>
      <vt:lpstr>PowerPoint Presentation</vt:lpstr>
      <vt:lpstr>Ensemble Classifiers (EC)</vt:lpstr>
      <vt:lpstr>Ensemble Classifiers (EC)</vt:lpstr>
      <vt:lpstr>Ensemble Classifiers (EC)</vt:lpstr>
      <vt:lpstr>Ensemble Classifiers (EC)</vt:lpstr>
      <vt:lpstr>Ensemble Classifiers (EC)</vt:lpstr>
      <vt:lpstr>Ensemble Classifiers (EC)</vt:lpstr>
      <vt:lpstr> Typical Ensemble Procedure</vt:lpstr>
      <vt:lpstr>Ensemble Classifiers</vt:lpstr>
      <vt:lpstr>Bias-Variance Decomposition</vt:lpstr>
      <vt:lpstr>Bias Vs Variance</vt:lpstr>
      <vt:lpstr>Bias: Example</vt:lpstr>
      <vt:lpstr>Examples of Ensemble Methods</vt:lpstr>
      <vt:lpstr>Bagging</vt:lpstr>
      <vt:lpstr>PowerPoint Presentation</vt:lpstr>
      <vt:lpstr>Bagging: Boostrap Aggregation</vt:lpstr>
      <vt:lpstr>Bagging</vt:lpstr>
      <vt:lpstr>Bagging</vt:lpstr>
      <vt:lpstr>Bagging</vt:lpstr>
      <vt:lpstr>Bagging- Final Points</vt:lpstr>
      <vt:lpstr>Boosting</vt:lpstr>
      <vt:lpstr>Boosting: Motivation</vt:lpstr>
      <vt:lpstr>Boosting</vt:lpstr>
      <vt:lpstr>Boosting</vt:lpstr>
      <vt:lpstr>Adaboost</vt:lpstr>
      <vt:lpstr>Adaboost</vt:lpstr>
      <vt:lpstr>Adaboost</vt:lpstr>
      <vt:lpstr>Adaboost</vt:lpstr>
      <vt:lpstr>Adaboost</vt:lpstr>
      <vt:lpstr>Adaboost</vt:lpstr>
      <vt:lpstr>Example: AdaBoost</vt:lpstr>
      <vt:lpstr>Example: AdaBoost</vt:lpstr>
      <vt:lpstr>PowerPoint Presentation</vt:lpstr>
      <vt:lpstr>Illustrating AdaBoost</vt:lpstr>
      <vt:lpstr>Illustrating AdaBoost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Sharma</dc:creator>
  <cp:lastModifiedBy>user</cp:lastModifiedBy>
  <cp:revision>278</cp:revision>
  <cp:lastPrinted>1601-01-01T00:00:00Z</cp:lastPrinted>
  <dcterms:created xsi:type="dcterms:W3CDTF">1601-01-01T00:00:00Z</dcterms:created>
  <dcterms:modified xsi:type="dcterms:W3CDTF">2019-03-01T10:17:42Z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