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35"/>
  </p:notesMasterIdLst>
  <p:handoutMasterIdLst>
    <p:handoutMasterId r:id="rId36"/>
  </p:handout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112" d="100"/>
          <a:sy n="112" d="100"/>
        </p:scale>
        <p:origin x="26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46CB8-2939-4328-A02D-99F3E6A6D046}" type="datetimeFigureOut">
              <a:rPr lang="en-US" smtClean="0"/>
              <a:t>1/16/2019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FBDEDA-E45B-4E72-A9D1-B2012FFB377F}" type="slidenum">
              <a:rPr lang="en-US" smtClean="0"/>
              <a:t>‹#›</a:t>
            </a:fld>
            <a:endParaRPr lang="en-US"/>
          </a:p>
        </p:txBody>
      </p:sp>
    </p:spTree>
    <p:extLst>
      <p:ext uri="{BB962C8B-B14F-4D97-AF65-F5344CB8AC3E}">
        <p14:creationId xmlns:p14="http://schemas.microsoft.com/office/powerpoint/2010/main" val="258780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533B1-ABAD-4103-B8A0-D2B6277FAC4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6DEC1-8E65-4C55-915F-73857AE24B53}" type="slidenum">
              <a:rPr lang="en-US" smtClean="0"/>
              <a:t>‹#›</a:t>
            </a:fld>
            <a:endParaRPr lang="en-US"/>
          </a:p>
        </p:txBody>
      </p:sp>
    </p:spTree>
    <p:extLst>
      <p:ext uri="{BB962C8B-B14F-4D97-AF65-F5344CB8AC3E}">
        <p14:creationId xmlns:p14="http://schemas.microsoft.com/office/powerpoint/2010/main" val="124166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66DEC1-8E65-4C55-915F-73857AE24B53}" type="slidenum">
              <a:rPr lang="en-US" smtClean="0"/>
              <a:t>1</a:t>
            </a:fld>
            <a:endParaRPr lang="en-US"/>
          </a:p>
        </p:txBody>
      </p:sp>
    </p:spTree>
    <p:extLst>
      <p:ext uri="{BB962C8B-B14F-4D97-AF65-F5344CB8AC3E}">
        <p14:creationId xmlns:p14="http://schemas.microsoft.com/office/powerpoint/2010/main" val="203541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36E9079-ED79-4959-8E6F-B67E19C8B83B}" type="slidenum">
              <a:rPr lang="en-US" altLang="en-US" smtClean="0">
                <a:latin typeface="Arial" panose="020B0604020202020204" pitchFamily="34" charset="0"/>
              </a:rPr>
              <a:pPr/>
              <a:t>22</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387350" y="687388"/>
            <a:ext cx="6091238" cy="3427412"/>
          </a:xfrm>
          <a:ln/>
        </p:spPr>
      </p:sp>
      <p:sp>
        <p:nvSpPr>
          <p:cNvPr id="3482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8948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F854DEB-40CD-4E6B-B656-1909E093A7BE}" type="slidenum">
              <a:rPr lang="en-US" altLang="en-US" smtClean="0">
                <a:latin typeface="Arial" panose="020B0604020202020204" pitchFamily="34" charset="0"/>
              </a:rPr>
              <a:pPr/>
              <a:t>26</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387350" y="687388"/>
            <a:ext cx="6091238" cy="3427412"/>
          </a:xfrm>
          <a:ln/>
        </p:spPr>
      </p:sp>
      <p:sp>
        <p:nvSpPr>
          <p:cNvPr id="3994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8469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7203127-124B-4BBA-9076-938E154BBA73}" type="slidenum">
              <a:rPr lang="en-US" altLang="en-US" smtClean="0">
                <a:latin typeface="Arial" panose="020B0604020202020204" pitchFamily="34" charset="0"/>
              </a:rPr>
              <a:pPr/>
              <a:t>28</a:t>
            </a:fld>
            <a:endParaRPr lang="en-US" altLang="en-US"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387350" y="687388"/>
            <a:ext cx="6091238" cy="3427412"/>
          </a:xfrm>
          <a:ln/>
        </p:spPr>
      </p:sp>
      <p:sp>
        <p:nvSpPr>
          <p:cNvPr id="43012"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3603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D9920AD-ACD6-46AC-BD15-F9A57F8C1BD6}" type="slidenum">
              <a:rPr lang="en-US" altLang="en-US" smtClean="0">
                <a:latin typeface="Arial" panose="020B0604020202020204" pitchFamily="34" charset="0"/>
              </a:rPr>
              <a:pPr/>
              <a:t>31</a:t>
            </a:fld>
            <a:endParaRPr lang="en-US" altLang="en-US"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387350" y="687388"/>
            <a:ext cx="6091238" cy="3427412"/>
          </a:xfrm>
          <a:ln/>
        </p:spPr>
      </p:sp>
      <p:sp>
        <p:nvSpPr>
          <p:cNvPr id="4710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0040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2496184-E9B8-4250-8877-793E142BB2A2}" type="slidenum">
              <a:rPr lang="en-US" altLang="en-US" smtClean="0">
                <a:latin typeface="Arial" panose="020B0604020202020204" pitchFamily="34" charset="0"/>
              </a:rPr>
              <a:pPr/>
              <a:t>32</a:t>
            </a:fld>
            <a:endParaRPr lang="en-US" altLang="en-US"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387350" y="687388"/>
            <a:ext cx="6091238" cy="3427412"/>
          </a:xfrm>
          <a:ln/>
        </p:spPr>
      </p:sp>
      <p:sp>
        <p:nvSpPr>
          <p:cNvPr id="49156"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65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28E504B-89BA-4FA3-873F-8E70CD8B8CBF}" type="slidenum">
              <a:rPr lang="en-US" altLang="en-US" smtClean="0">
                <a:latin typeface="Arial" panose="020B0604020202020204" pitchFamily="34" charset="0"/>
              </a:rPr>
              <a:pPr/>
              <a:t>33</a:t>
            </a:fld>
            <a:endParaRPr lang="en-US" altLang="en-US"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387350" y="687388"/>
            <a:ext cx="6091238" cy="3427412"/>
          </a:xfrm>
          <a:ln/>
        </p:spPr>
      </p:sp>
      <p:sp>
        <p:nvSpPr>
          <p:cNvPr id="51204"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536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66DEC1-8E65-4C55-915F-73857AE24B53}" type="slidenum">
              <a:rPr lang="en-US" smtClean="0"/>
              <a:t>2</a:t>
            </a:fld>
            <a:endParaRPr lang="en-US"/>
          </a:p>
        </p:txBody>
      </p:sp>
    </p:spTree>
    <p:extLst>
      <p:ext uri="{BB962C8B-B14F-4D97-AF65-F5344CB8AC3E}">
        <p14:creationId xmlns:p14="http://schemas.microsoft.com/office/powerpoint/2010/main" val="391975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26BE4AF-2759-43BD-814D-E2892801EC31}" type="slidenum">
              <a:rPr lang="en-US" altLang="en-US" smtClean="0">
                <a:latin typeface="Arial" panose="020B0604020202020204" pitchFamily="34" charset="0"/>
              </a:rPr>
              <a:pPr/>
              <a:t>3</a:t>
            </a:fld>
            <a:endParaRPr lang="en-US" altLang="en-US"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a:xfrm>
            <a:off x="385763" y="687388"/>
            <a:ext cx="6091237" cy="3427412"/>
          </a:xfrm>
          <a:ln/>
        </p:spPr>
      </p:sp>
      <p:sp>
        <p:nvSpPr>
          <p:cNvPr id="1638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156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A9B7972-6219-4389-B1AE-4E6273B1F6E2}" type="slidenum">
              <a:rPr lang="en-US" altLang="en-US" smtClean="0">
                <a:latin typeface="Arial" panose="020B0604020202020204" pitchFamily="34" charset="0"/>
              </a:rPr>
              <a:pPr/>
              <a:t>4</a:t>
            </a:fld>
            <a:endParaRPr lang="en-US" altLang="en-US"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a:xfrm>
            <a:off x="385763" y="687388"/>
            <a:ext cx="6091237" cy="3427412"/>
          </a:xfrm>
          <a:ln/>
        </p:spPr>
      </p:sp>
      <p:sp>
        <p:nvSpPr>
          <p:cNvPr id="18436"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9330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AD1624-21AC-46C6-8174-3A691A3DAD6F}" type="slidenum">
              <a:rPr lang="en-US" altLang="en-US" smtClean="0">
                <a:latin typeface="Arial" panose="020B0604020202020204" pitchFamily="34" charset="0"/>
              </a:rPr>
              <a:pPr/>
              <a:t>12</a:t>
            </a:fld>
            <a:endParaRPr lang="en-US" altLang="en-US" smtClean="0">
              <a:latin typeface="Arial" panose="020B0604020202020204" pitchFamily="34" charset="0"/>
            </a:endParaRPr>
          </a:p>
        </p:txBody>
      </p:sp>
      <p:sp>
        <p:nvSpPr>
          <p:cNvPr id="21507" name="Rectangle 2"/>
          <p:cNvSpPr>
            <a:spLocks noGrp="1" noRot="1" noChangeAspect="1" noChangeArrowheads="1" noTextEdit="1"/>
          </p:cNvSpPr>
          <p:nvPr>
            <p:ph type="sldImg"/>
          </p:nvPr>
        </p:nvSpPr>
        <p:spPr>
          <a:xfrm>
            <a:off x="385763" y="687388"/>
            <a:ext cx="6091237" cy="3427412"/>
          </a:xfrm>
          <a:ln/>
        </p:spPr>
      </p:sp>
      <p:sp>
        <p:nvSpPr>
          <p:cNvPr id="2150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2642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658422D-4DAC-4588-B4A9-920F4D165ABD}" type="slidenum">
              <a:rPr lang="en-US" altLang="en-US" smtClean="0">
                <a:latin typeface="Arial" panose="020B0604020202020204" pitchFamily="34" charset="0"/>
              </a:rPr>
              <a:pPr/>
              <a:t>14</a:t>
            </a:fld>
            <a:endParaRPr lang="en-US" altLang="en-US"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385763" y="687388"/>
            <a:ext cx="6091237" cy="3427412"/>
          </a:xfrm>
          <a:ln/>
        </p:spPr>
      </p:sp>
      <p:sp>
        <p:nvSpPr>
          <p:cNvPr id="2458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3521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D79303-4B9E-4087-B00A-EF71DBFA94D8}" type="slidenum">
              <a:rPr lang="en-US" altLang="en-US" smtClean="0">
                <a:latin typeface="Arial" panose="020B0604020202020204" pitchFamily="34" charset="0"/>
              </a:rPr>
              <a:pPr/>
              <a:t>15</a:t>
            </a:fld>
            <a:endParaRPr lang="en-US" altLang="en-US"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385763" y="687388"/>
            <a:ext cx="6091237" cy="3427412"/>
          </a:xfrm>
          <a:ln/>
        </p:spPr>
      </p:sp>
      <p:sp>
        <p:nvSpPr>
          <p:cNvPr id="26628"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561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7757475-BEF0-4375-81AB-7AD5D250D07D}" type="slidenum">
              <a:rPr lang="en-US" altLang="en-US" smtClean="0">
                <a:latin typeface="Arial" panose="020B0604020202020204" pitchFamily="34" charset="0"/>
              </a:rPr>
              <a:pPr/>
              <a:t>16</a:t>
            </a:fld>
            <a:endParaRPr lang="en-US" altLang="en-US"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xfrm>
            <a:off x="385763" y="687388"/>
            <a:ext cx="6091237" cy="3427412"/>
          </a:xfrm>
          <a:ln/>
        </p:spPr>
      </p:sp>
      <p:sp>
        <p:nvSpPr>
          <p:cNvPr id="60420"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4" tIns="44946" rIns="89894" bIns="44946"/>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3302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67AE78-6260-48D1-9F09-F90A7FEF0573}" type="slidenum">
              <a:rPr lang="en-US" altLang="en-US" smtClean="0">
                <a:latin typeface="Arial" panose="020B0604020202020204" pitchFamily="34" charset="0"/>
              </a:rPr>
              <a:pPr/>
              <a:t>19</a:t>
            </a:fld>
            <a:endParaRPr lang="en-US" altLang="en-US"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387350" y="687388"/>
            <a:ext cx="6091238" cy="3427412"/>
          </a:xfrm>
          <a:ln/>
        </p:spPr>
      </p:sp>
      <p:sp>
        <p:nvSpPr>
          <p:cNvPr id="30724"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86" tIns="44943" rIns="89886" bIns="4494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3078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921FFE-9448-4AE5-BF61-BF2E8358C45D}"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68453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A0794-1318-48DF-A04B-A3EA20D653EF}"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30380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DE71-71AB-466B-A573-1C8BDF95F0CF}"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97716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A5E88-BFC4-489A-A37F-0C0A1AD60582}"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18773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81133-B7F3-4D1F-B950-C13C63888A01}"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80871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1C11BF-86E5-474C-8BF8-C0DD4C4DF757}" type="datetime5">
              <a:rPr lang="en-US" smtClean="0"/>
              <a:t>16-Jan-19</a:t>
            </a:fld>
            <a:endParaRPr lang="en-US"/>
          </a:p>
        </p:txBody>
      </p:sp>
      <p:sp>
        <p:nvSpPr>
          <p:cNvPr id="6" name="Footer Placeholder 5"/>
          <p:cNvSpPr>
            <a:spLocks noGrp="1"/>
          </p:cNvSpPr>
          <p:nvPr>
            <p:ph type="ftr" sz="quarter" idx="11"/>
          </p:nvPr>
        </p:nvSpPr>
        <p:spPr/>
        <p:txBody>
          <a:bodyPr/>
          <a:lstStyle/>
          <a:p>
            <a:r>
              <a:rPr lang="en-US" smtClean="0"/>
              <a:t>CS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10801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8D6EB-7B28-486D-A2F0-B994DEAC60B5}" type="datetime5">
              <a:rPr lang="en-US" smtClean="0"/>
              <a:t>16-Jan-19</a:t>
            </a:fld>
            <a:endParaRPr lang="en-US"/>
          </a:p>
        </p:txBody>
      </p:sp>
      <p:sp>
        <p:nvSpPr>
          <p:cNvPr id="8" name="Footer Placeholder 7"/>
          <p:cNvSpPr>
            <a:spLocks noGrp="1"/>
          </p:cNvSpPr>
          <p:nvPr>
            <p:ph type="ftr" sz="quarter" idx="11"/>
          </p:nvPr>
        </p:nvSpPr>
        <p:spPr/>
        <p:txBody>
          <a:bodyPr/>
          <a:lstStyle/>
          <a:p>
            <a:r>
              <a:rPr lang="en-US" smtClean="0"/>
              <a:t>CS F415</a:t>
            </a:r>
            <a:endParaRPr lang="en-US"/>
          </a:p>
        </p:txBody>
      </p:sp>
      <p:sp>
        <p:nvSpPr>
          <p:cNvPr id="9" name="Slide Number Placeholder 8"/>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289885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F0B7E7-A623-44C5-B1D6-69FC50B50C45}" type="datetime5">
              <a:rPr lang="en-US" smtClean="0"/>
              <a:t>16-Jan-19</a:t>
            </a:fld>
            <a:endParaRPr lang="en-US"/>
          </a:p>
        </p:txBody>
      </p:sp>
      <p:sp>
        <p:nvSpPr>
          <p:cNvPr id="4" name="Footer Placeholder 3"/>
          <p:cNvSpPr>
            <a:spLocks noGrp="1"/>
          </p:cNvSpPr>
          <p:nvPr>
            <p:ph type="ftr" sz="quarter" idx="11"/>
          </p:nvPr>
        </p:nvSpPr>
        <p:spPr/>
        <p:txBody>
          <a:bodyPr/>
          <a:lstStyle/>
          <a:p>
            <a:r>
              <a:rPr lang="en-US" smtClean="0"/>
              <a:t>CS F415</a:t>
            </a:r>
            <a:endParaRPr lang="en-US"/>
          </a:p>
        </p:txBody>
      </p:sp>
      <p:sp>
        <p:nvSpPr>
          <p:cNvPr id="5" name="Slide Number Placeholder 4"/>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2005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B0307-FAE6-443A-94B3-9ACF74FC5DD2}"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07900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B3400C-2945-4F3B-A74F-E14E9740FF22}" type="datetime5">
              <a:rPr lang="en-US" smtClean="0"/>
              <a:t>16-Jan-19</a:t>
            </a:fld>
            <a:endParaRPr lang="en-US"/>
          </a:p>
        </p:txBody>
      </p:sp>
      <p:sp>
        <p:nvSpPr>
          <p:cNvPr id="6" name="Footer Placeholder 5"/>
          <p:cNvSpPr>
            <a:spLocks noGrp="1"/>
          </p:cNvSpPr>
          <p:nvPr>
            <p:ph type="ftr" sz="quarter" idx="11"/>
          </p:nvPr>
        </p:nvSpPr>
        <p:spPr/>
        <p:txBody>
          <a:bodyPr/>
          <a:lstStyle/>
          <a:p>
            <a:r>
              <a:rPr lang="en-US" smtClean="0"/>
              <a:t>CS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9960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49397-C3E9-437C-81B2-CC30A72FC33F}" type="datetime5">
              <a:rPr lang="en-US" smtClean="0"/>
              <a:t>16-Jan-19</a:t>
            </a:fld>
            <a:endParaRPr lang="en-US"/>
          </a:p>
        </p:txBody>
      </p:sp>
      <p:sp>
        <p:nvSpPr>
          <p:cNvPr id="6" name="Footer Placeholder 5"/>
          <p:cNvSpPr>
            <a:spLocks noGrp="1"/>
          </p:cNvSpPr>
          <p:nvPr>
            <p:ph type="ftr" sz="quarter" idx="11"/>
          </p:nvPr>
        </p:nvSpPr>
        <p:spPr/>
        <p:txBody>
          <a:bodyPr/>
          <a:lstStyle/>
          <a:p>
            <a:r>
              <a:rPr lang="en-US" smtClean="0"/>
              <a:t>CS F415</a:t>
            </a:r>
            <a:endParaRPr lang="en-US"/>
          </a:p>
        </p:txBody>
      </p:sp>
      <p:sp>
        <p:nvSpPr>
          <p:cNvPr id="7" name="Slide Number Placeholder 6"/>
          <p:cNvSpPr>
            <a:spLocks noGrp="1"/>
          </p:cNvSpPr>
          <p:nvPr>
            <p:ph type="sldNum" sz="quarter" idx="12"/>
          </p:nvPr>
        </p:nvSpPr>
        <p:spPr/>
        <p:txBody>
          <a:bodyPr/>
          <a:lstStyle/>
          <a:p>
            <a:fld id="{A5A87883-77EE-4E3D-88BB-C9B24793C6D0}" type="slidenum">
              <a:rPr lang="en-US" smtClean="0"/>
              <a:t>‹#›</a:t>
            </a:fld>
            <a:endParaRPr lang="en-US"/>
          </a:p>
        </p:txBody>
      </p:sp>
    </p:spTree>
    <p:extLst>
      <p:ext uri="{BB962C8B-B14F-4D97-AF65-F5344CB8AC3E}">
        <p14:creationId xmlns:p14="http://schemas.microsoft.com/office/powerpoint/2010/main" val="381357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2B5E4-53D9-45F3-8265-50DCE2E51D3C}" type="datetime5">
              <a:rPr lang="en-US" smtClean="0"/>
              <a:t>16-Jan-19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F415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87883-77EE-4E3D-88BB-C9B24793C6D0}" type="slidenum">
              <a:rPr lang="en-US" smtClean="0"/>
              <a:t>‹#›</a:t>
            </a:fld>
            <a:endParaRPr lang="en-US"/>
          </a:p>
        </p:txBody>
      </p:sp>
    </p:spTree>
    <p:extLst>
      <p:ext uri="{BB962C8B-B14F-4D97-AF65-F5344CB8AC3E}">
        <p14:creationId xmlns:p14="http://schemas.microsoft.com/office/powerpoint/2010/main" val="3051097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3.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oleObject" Target="../embeddings/oleObject4.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png"/><Relationship Id="rId10" Type="http://schemas.openxmlformats.org/officeDocument/2006/relationships/image" Target="../media/image10.jpeg"/><Relationship Id="rId4" Type="http://schemas.openxmlformats.org/officeDocument/2006/relationships/image" Target="../media/image8.png"/><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65237"/>
          </a:xfrm>
        </p:spPr>
        <p:txBody>
          <a:bodyPr>
            <a:noAutofit/>
          </a:bodyPr>
          <a:lstStyle/>
          <a:p>
            <a:r>
              <a:rPr lang="en-US" sz="4000" dirty="0" smtClean="0"/>
              <a:t>CS F415: Data Mining</a:t>
            </a:r>
            <a:endParaRPr lang="en-US" sz="4000" dirty="0"/>
          </a:p>
        </p:txBody>
      </p:sp>
      <p:sp>
        <p:nvSpPr>
          <p:cNvPr id="3" name="Subtitle 2"/>
          <p:cNvSpPr>
            <a:spLocks noGrp="1"/>
          </p:cNvSpPr>
          <p:nvPr>
            <p:ph type="subTitle" idx="1"/>
          </p:nvPr>
        </p:nvSpPr>
        <p:spPr>
          <a:xfrm>
            <a:off x="773112" y="3619500"/>
            <a:ext cx="8689976" cy="1371599"/>
          </a:xfrm>
        </p:spPr>
        <p:txBody>
          <a:bodyPr>
            <a:normAutofit/>
          </a:bodyPr>
          <a:lstStyle/>
          <a:p>
            <a:pPr algn="r"/>
            <a:endParaRPr lang="en-US" sz="4000" dirty="0" smtClean="0">
              <a:solidFill>
                <a:srgbClr val="0070C0"/>
              </a:solidFill>
            </a:endParaRPr>
          </a:p>
          <a:p>
            <a:pPr algn="r"/>
            <a:r>
              <a:rPr lang="en-US" sz="4000" dirty="0" err="1" smtClean="0">
                <a:solidFill>
                  <a:srgbClr val="0070C0"/>
                </a:solidFill>
              </a:rPr>
              <a:t>Yashvardhan</a:t>
            </a:r>
            <a:r>
              <a:rPr lang="en-US" sz="4000" dirty="0" smtClean="0">
                <a:solidFill>
                  <a:srgbClr val="0070C0"/>
                </a:solidFill>
              </a:rPr>
              <a:t> Sharma</a:t>
            </a:r>
            <a:endParaRPr lang="en-US" sz="4000" dirty="0">
              <a:solidFill>
                <a:srgbClr val="0070C0"/>
              </a:solidFill>
            </a:endParaRPr>
          </a:p>
        </p:txBody>
      </p:sp>
      <p:sp>
        <p:nvSpPr>
          <p:cNvPr id="4" name="Date Placeholder 3"/>
          <p:cNvSpPr>
            <a:spLocks noGrp="1"/>
          </p:cNvSpPr>
          <p:nvPr>
            <p:ph type="dt" sz="half" idx="10"/>
          </p:nvPr>
        </p:nvSpPr>
        <p:spPr/>
        <p:txBody>
          <a:bodyPr/>
          <a:lstStyle/>
          <a:p>
            <a:fld id="{D4787C42-0F91-4BD9-8151-10A7F17D69CC}"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dirty="0"/>
          </a:p>
        </p:txBody>
      </p:sp>
      <p:sp>
        <p:nvSpPr>
          <p:cNvPr id="6" name="Slide Number Placeholder 5"/>
          <p:cNvSpPr>
            <a:spLocks noGrp="1"/>
          </p:cNvSpPr>
          <p:nvPr>
            <p:ph type="sldNum" sz="quarter" idx="12"/>
          </p:nvPr>
        </p:nvSpPr>
        <p:spPr/>
        <p:txBody>
          <a:bodyPr/>
          <a:lstStyle/>
          <a:p>
            <a:fld id="{A5A87883-77EE-4E3D-88BB-C9B24793C6D0}" type="slidenum">
              <a:rPr lang="en-US" smtClean="0"/>
              <a:t>1</a:t>
            </a:fld>
            <a:endParaRPr lang="en-US"/>
          </a:p>
        </p:txBody>
      </p:sp>
    </p:spTree>
    <p:extLst>
      <p:ext uri="{BB962C8B-B14F-4D97-AF65-F5344CB8AC3E}">
        <p14:creationId xmlns:p14="http://schemas.microsoft.com/office/powerpoint/2010/main" val="141452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13315"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smtClean="0">
                <a:solidFill>
                  <a:schemeClr val="tx2"/>
                </a:solidFill>
                <a:effectLst/>
              </a:rPr>
              <a:t>Needs and Tools:</a:t>
            </a:r>
          </a:p>
          <a:p>
            <a:pPr eaLnBrk="1" hangingPunct="1">
              <a:lnSpc>
                <a:spcPct val="80000"/>
              </a:lnSpc>
              <a:buFont typeface="Wingdings" panose="05000000000000000000" pitchFamily="2" charset="2"/>
              <a:buNone/>
            </a:pPr>
            <a:r>
              <a:rPr lang="en-US" altLang="en-US" sz="2000"/>
              <a:t>	</a:t>
            </a:r>
            <a:r>
              <a:rPr lang="en-US" altLang="en-US" smtClean="0">
                <a:effectLst/>
              </a:rPr>
              <a:t>Tactical decisions → aggregated queries:</a:t>
            </a:r>
          </a:p>
          <a:p>
            <a:pPr lvl="1" eaLnBrk="1" hangingPunct="1">
              <a:lnSpc>
                <a:spcPct val="80000"/>
              </a:lnSpc>
              <a:buFont typeface="Wingdings" panose="05000000000000000000" pitchFamily="2" charset="2"/>
              <a:buNone/>
            </a:pPr>
            <a:r>
              <a:rPr lang="en-US" altLang="en-US" sz="3200">
                <a:solidFill>
                  <a:schemeClr val="tx2"/>
                </a:solidFill>
              </a:rPr>
              <a:t>Requirement Example:</a:t>
            </a:r>
          </a:p>
          <a:p>
            <a:pPr lvl="1" eaLnBrk="1" hangingPunct="1">
              <a:lnSpc>
                <a:spcPct val="80000"/>
              </a:lnSpc>
            </a:pPr>
            <a:r>
              <a:rPr lang="en-US" altLang="en-US" smtClean="0">
                <a:solidFill>
                  <a:schemeClr val="tx2"/>
                </a:solidFill>
                <a:effectLst/>
              </a:rPr>
              <a:t>“Top ten sellers in the sales department during the last year”.</a:t>
            </a:r>
          </a:p>
          <a:p>
            <a:pPr lvl="2" eaLnBrk="1" hangingPunct="1">
              <a:lnSpc>
                <a:spcPct val="80000"/>
              </a:lnSpc>
              <a:buFont typeface="Wingdings" panose="05000000000000000000" pitchFamily="2" charset="2"/>
              <a:buNone/>
            </a:pPr>
            <a:r>
              <a:rPr lang="en-US" altLang="en-US" sz="3200">
                <a:solidFill>
                  <a:schemeClr val="tx2"/>
                </a:solidFill>
              </a:rPr>
              <a:t>» TOOL: SQL, OLAP tools, data warehouses</a:t>
            </a:r>
          </a:p>
          <a:p>
            <a:pPr lvl="1" eaLnBrk="1" hangingPunct="1">
              <a:lnSpc>
                <a:spcPct val="80000"/>
              </a:lnSpc>
              <a:buSzPct val="120000"/>
            </a:pPr>
            <a:r>
              <a:rPr lang="en-US" altLang="en-US" sz="1800">
                <a:solidFill>
                  <a:schemeClr val="tx2"/>
                </a:solidFill>
              </a:rPr>
              <a:t> </a:t>
            </a:r>
            <a:r>
              <a:rPr lang="en-US" altLang="en-US" smtClean="0">
                <a:solidFill>
                  <a:schemeClr val="tx2"/>
                </a:solidFill>
                <a:effectLst/>
              </a:rPr>
              <a:t>“Total sales of seaside supermarkets in the second quarter of 2005 vs. total sales of interior supermarkets”.</a:t>
            </a:r>
          </a:p>
          <a:p>
            <a:pPr lvl="2" eaLnBrk="1" hangingPunct="1">
              <a:lnSpc>
                <a:spcPct val="80000"/>
              </a:lnSpc>
              <a:buSzTx/>
              <a:buFontTx/>
              <a:buNone/>
            </a:pPr>
            <a:r>
              <a:rPr lang="en-US" altLang="en-US" sz="3200">
                <a:solidFill>
                  <a:schemeClr val="tx2"/>
                </a:solidFill>
              </a:rPr>
              <a:t>» TOOL: DSS, OLAP tools, data warehouses</a:t>
            </a:r>
          </a:p>
        </p:txBody>
      </p:sp>
      <p:sp>
        <p:nvSpPr>
          <p:cNvPr id="2" name="Date Placeholder 1"/>
          <p:cNvSpPr>
            <a:spLocks noGrp="1"/>
          </p:cNvSpPr>
          <p:nvPr>
            <p:ph type="dt" sz="half" idx="10"/>
          </p:nvPr>
        </p:nvSpPr>
        <p:spPr/>
        <p:txBody>
          <a:bodyPr/>
          <a:lstStyle/>
          <a:p>
            <a:fld id="{86318EEF-104E-43F6-A1DC-A89AD4C913DE}"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10</a:t>
            </a:fld>
            <a:endParaRPr lang="en-US"/>
          </a:p>
        </p:txBody>
      </p:sp>
    </p:spTree>
    <p:extLst>
      <p:ext uri="{BB962C8B-B14F-4D97-AF65-F5344CB8AC3E}">
        <p14:creationId xmlns:p14="http://schemas.microsoft.com/office/powerpoint/2010/main" val="2807019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14339"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smtClean="0">
                <a:solidFill>
                  <a:schemeClr val="tx2"/>
                </a:solidFill>
                <a:effectLst/>
              </a:rPr>
              <a:t>Needs and Tools:</a:t>
            </a:r>
          </a:p>
          <a:p>
            <a:pPr eaLnBrk="1" hangingPunct="1">
              <a:lnSpc>
                <a:spcPct val="80000"/>
              </a:lnSpc>
              <a:buFont typeface="Wingdings" panose="05000000000000000000" pitchFamily="2" charset="2"/>
              <a:buNone/>
            </a:pPr>
            <a:r>
              <a:rPr lang="en-US" altLang="en-US" sz="2000"/>
              <a:t>	</a:t>
            </a:r>
            <a:r>
              <a:rPr lang="en-US" altLang="en-US" smtClean="0">
                <a:effectLst/>
              </a:rPr>
              <a:t>Planning → descriptive or predictive models:</a:t>
            </a:r>
          </a:p>
          <a:p>
            <a:pPr eaLnBrk="1" hangingPunct="1">
              <a:lnSpc>
                <a:spcPct val="80000"/>
              </a:lnSpc>
              <a:buFont typeface="Wingdings" panose="05000000000000000000" pitchFamily="2" charset="2"/>
              <a:buNone/>
            </a:pPr>
            <a:r>
              <a:rPr lang="en-US" altLang="en-US" smtClean="0">
                <a:effectLst/>
              </a:rPr>
              <a:t>	  </a:t>
            </a:r>
            <a:r>
              <a:rPr lang="en-US" altLang="en-US" smtClean="0">
                <a:solidFill>
                  <a:schemeClr val="tx2"/>
                </a:solidFill>
                <a:effectLst/>
              </a:rPr>
              <a:t>Requirement Examples:</a:t>
            </a:r>
          </a:p>
          <a:p>
            <a:pPr lvl="1" eaLnBrk="1" hangingPunct="1">
              <a:lnSpc>
                <a:spcPct val="80000"/>
              </a:lnSpc>
            </a:pPr>
            <a:r>
              <a:rPr lang="en-US" altLang="en-US" sz="2400"/>
              <a:t>“</a:t>
            </a:r>
            <a:r>
              <a:rPr lang="en-US" altLang="en-US" sz="2400">
                <a:solidFill>
                  <a:schemeClr val="tx2"/>
                </a:solidFill>
              </a:rPr>
              <a:t>Products which are sold together frequently in seaside supermarkets”.</a:t>
            </a:r>
          </a:p>
          <a:p>
            <a:pPr eaLnBrk="1" hangingPunct="1">
              <a:lnSpc>
                <a:spcPct val="80000"/>
              </a:lnSpc>
              <a:buFont typeface="Wingdings" panose="05000000000000000000" pitchFamily="2" charset="2"/>
              <a:buNone/>
            </a:pPr>
            <a:r>
              <a:rPr lang="en-US" altLang="en-US" smtClean="0">
                <a:solidFill>
                  <a:schemeClr val="tx2"/>
                </a:solidFill>
                <a:effectLst/>
              </a:rPr>
              <a:t>		</a:t>
            </a:r>
            <a:r>
              <a:rPr lang="en-US" altLang="en-US" sz="2800">
                <a:solidFill>
                  <a:schemeClr val="tx2"/>
                </a:solidFill>
              </a:rPr>
              <a:t>» TOOL: Descriptive Data Mining </a:t>
            </a:r>
          </a:p>
          <a:p>
            <a:pPr lvl="1" eaLnBrk="1" hangingPunct="1">
              <a:lnSpc>
                <a:spcPct val="80000"/>
              </a:lnSpc>
            </a:pPr>
            <a:r>
              <a:rPr lang="en-US" altLang="en-US" sz="2400">
                <a:solidFill>
                  <a:schemeClr val="tx2"/>
                </a:solidFill>
              </a:rPr>
              <a:t>“Sales expected for next quarter for all products in category “multimedia”.</a:t>
            </a:r>
          </a:p>
          <a:p>
            <a:pPr lvl="2" eaLnBrk="1" hangingPunct="1">
              <a:lnSpc>
                <a:spcPct val="80000"/>
              </a:lnSpc>
              <a:buFont typeface="Wingdings" panose="05000000000000000000" pitchFamily="2" charset="2"/>
              <a:buNone/>
            </a:pPr>
            <a:r>
              <a:rPr lang="en-US" altLang="en-US" sz="2800">
                <a:solidFill>
                  <a:schemeClr val="tx2"/>
                </a:solidFill>
              </a:rPr>
              <a:t>» TOOL: Predictive Data Mining</a:t>
            </a:r>
          </a:p>
          <a:p>
            <a:pPr lvl="1" eaLnBrk="1" hangingPunct="1">
              <a:lnSpc>
                <a:spcPct val="80000"/>
              </a:lnSpc>
            </a:pPr>
            <a:r>
              <a:rPr lang="en-US" altLang="en-US" sz="2400">
                <a:solidFill>
                  <a:schemeClr val="tx2"/>
                </a:solidFill>
              </a:rPr>
              <a:t>“Expected penetration rates of offer 1 after offer 2 in interior supermarkets”.</a:t>
            </a:r>
          </a:p>
          <a:p>
            <a:pPr eaLnBrk="1" hangingPunct="1">
              <a:lnSpc>
                <a:spcPct val="80000"/>
              </a:lnSpc>
              <a:buFont typeface="Wingdings" panose="05000000000000000000" pitchFamily="2" charset="2"/>
              <a:buNone/>
            </a:pPr>
            <a:r>
              <a:rPr lang="en-US" altLang="en-US" smtClean="0">
                <a:solidFill>
                  <a:schemeClr val="tx2"/>
                </a:solidFill>
                <a:effectLst/>
              </a:rPr>
              <a:t>		</a:t>
            </a:r>
            <a:r>
              <a:rPr lang="en-US" altLang="en-US" sz="2800">
                <a:solidFill>
                  <a:schemeClr val="tx2"/>
                </a:solidFill>
              </a:rPr>
              <a:t>» TOOL: Predictive Data Mining + Simulation</a:t>
            </a:r>
          </a:p>
        </p:txBody>
      </p:sp>
      <p:sp>
        <p:nvSpPr>
          <p:cNvPr id="2" name="Date Placeholder 1"/>
          <p:cNvSpPr>
            <a:spLocks noGrp="1"/>
          </p:cNvSpPr>
          <p:nvPr>
            <p:ph type="dt" sz="half" idx="10"/>
          </p:nvPr>
        </p:nvSpPr>
        <p:spPr/>
        <p:txBody>
          <a:bodyPr/>
          <a:lstStyle/>
          <a:p>
            <a:fld id="{2570B2A2-6C8B-42F6-9497-D4C687B37406}"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11</a:t>
            </a:fld>
            <a:endParaRPr lang="en-US"/>
          </a:p>
        </p:txBody>
      </p:sp>
    </p:spTree>
    <p:extLst>
      <p:ext uri="{BB962C8B-B14F-4D97-AF65-F5344CB8AC3E}">
        <p14:creationId xmlns:p14="http://schemas.microsoft.com/office/powerpoint/2010/main" val="199307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l="5333" b="2116"/>
          <a:stretch>
            <a:fillRect/>
          </a:stretch>
        </p:blipFill>
        <p:spPr bwMode="auto">
          <a:xfrm>
            <a:off x="5829300" y="2854803"/>
            <a:ext cx="6134100" cy="372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title"/>
          </p:nvPr>
        </p:nvSpPr>
        <p:spPr>
          <a:xfrm>
            <a:off x="1727200" y="228600"/>
            <a:ext cx="8280400" cy="533400"/>
          </a:xfrm>
        </p:spPr>
        <p:txBody>
          <a:bodyPr>
            <a:normAutofit fontScale="90000"/>
          </a:bodyPr>
          <a:lstStyle/>
          <a:p>
            <a:pPr eaLnBrk="1" hangingPunct="1"/>
            <a:r>
              <a:rPr lang="en-US" altLang="en-US" smtClean="0">
                <a:effectLst/>
              </a:rPr>
              <a:t>What is Data Mining?</a:t>
            </a:r>
          </a:p>
        </p:txBody>
      </p:sp>
      <p:sp>
        <p:nvSpPr>
          <p:cNvPr id="20484" name="Rectangle 4"/>
          <p:cNvSpPr>
            <a:spLocks noGrp="1" noChangeArrowheads="1"/>
          </p:cNvSpPr>
          <p:nvPr>
            <p:ph idx="1"/>
          </p:nvPr>
        </p:nvSpPr>
        <p:spPr>
          <a:xfrm>
            <a:off x="342900" y="876300"/>
            <a:ext cx="10248900" cy="5143500"/>
          </a:xfrm>
        </p:spPr>
        <p:txBody>
          <a:bodyPr/>
          <a:lstStyle/>
          <a:p>
            <a:pPr marL="285750" indent="-285750">
              <a:lnSpc>
                <a:spcPct val="95000"/>
              </a:lnSpc>
            </a:pPr>
            <a:r>
              <a:rPr lang="en-US" altLang="en-US" sz="3600" dirty="0">
                <a:solidFill>
                  <a:schemeClr val="tx2"/>
                </a:solidFill>
              </a:rPr>
              <a:t>Many Definitions</a:t>
            </a:r>
          </a:p>
          <a:p>
            <a:pPr marL="800100" lvl="1" indent="-342900">
              <a:lnSpc>
                <a:spcPct val="95000"/>
              </a:lnSpc>
            </a:pPr>
            <a:r>
              <a:rPr lang="en-US" altLang="en-US" sz="3200" dirty="0">
                <a:solidFill>
                  <a:schemeClr val="tx2"/>
                </a:solidFill>
              </a:rPr>
              <a:t>Non-trivial extraction of implicit, previously unknown and potentially useful information from data</a:t>
            </a:r>
          </a:p>
          <a:p>
            <a:pPr marL="800100" lvl="1" indent="-342900">
              <a:lnSpc>
                <a:spcPct val="95000"/>
              </a:lnSpc>
            </a:pPr>
            <a:r>
              <a:rPr lang="en-US" altLang="en-US" sz="3200" dirty="0">
                <a:solidFill>
                  <a:schemeClr val="tx2"/>
                </a:solidFill>
              </a:rPr>
              <a:t>Exploration &amp; analysis, by automatic or </a:t>
            </a:r>
            <a:br>
              <a:rPr lang="en-US" altLang="en-US" sz="3200" dirty="0">
                <a:solidFill>
                  <a:schemeClr val="tx2"/>
                </a:solidFill>
              </a:rPr>
            </a:br>
            <a:r>
              <a:rPr lang="en-US" altLang="en-US" sz="3200" dirty="0">
                <a:solidFill>
                  <a:schemeClr val="tx2"/>
                </a:solidFill>
              </a:rPr>
              <a:t>semi-automatic means, of </a:t>
            </a:r>
            <a:br>
              <a:rPr lang="en-US" altLang="en-US" sz="3200" dirty="0">
                <a:solidFill>
                  <a:schemeClr val="tx2"/>
                </a:solidFill>
              </a:rPr>
            </a:br>
            <a:r>
              <a:rPr lang="en-US" altLang="en-US" sz="3200" dirty="0">
                <a:solidFill>
                  <a:schemeClr val="tx2"/>
                </a:solidFill>
              </a:rPr>
              <a:t>large quantities of data </a:t>
            </a:r>
            <a:br>
              <a:rPr lang="en-US" altLang="en-US" sz="3200" dirty="0">
                <a:solidFill>
                  <a:schemeClr val="tx2"/>
                </a:solidFill>
              </a:rPr>
            </a:br>
            <a:r>
              <a:rPr lang="en-US" altLang="en-US" sz="3200" dirty="0">
                <a:solidFill>
                  <a:schemeClr val="tx2"/>
                </a:solidFill>
              </a:rPr>
              <a:t>in order to discover </a:t>
            </a:r>
            <a:br>
              <a:rPr lang="en-US" altLang="en-US" sz="3200" dirty="0">
                <a:solidFill>
                  <a:schemeClr val="tx2"/>
                </a:solidFill>
              </a:rPr>
            </a:br>
            <a:r>
              <a:rPr lang="en-US" altLang="en-US" sz="3200" dirty="0">
                <a:solidFill>
                  <a:schemeClr val="tx2"/>
                </a:solidFill>
              </a:rPr>
              <a:t>meaningful patterns </a:t>
            </a:r>
            <a:br>
              <a:rPr lang="en-US" altLang="en-US" sz="3200" dirty="0">
                <a:solidFill>
                  <a:schemeClr val="tx2"/>
                </a:solidFill>
              </a:rPr>
            </a:br>
            <a:endParaRPr lang="en-US" altLang="en-US" sz="3200" dirty="0">
              <a:solidFill>
                <a:schemeClr val="tx2"/>
              </a:solidFill>
            </a:endParaRPr>
          </a:p>
        </p:txBody>
      </p:sp>
      <p:sp>
        <p:nvSpPr>
          <p:cNvPr id="2" name="Date Placeholder 1"/>
          <p:cNvSpPr>
            <a:spLocks noGrp="1"/>
          </p:cNvSpPr>
          <p:nvPr>
            <p:ph type="dt" sz="half" idx="10"/>
          </p:nvPr>
        </p:nvSpPr>
        <p:spPr/>
        <p:txBody>
          <a:bodyPr/>
          <a:lstStyle/>
          <a:p>
            <a:fld id="{7FD5C4E3-3F38-410A-A8EF-7736021719DB}"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12</a:t>
            </a:fld>
            <a:endParaRPr lang="en-US"/>
          </a:p>
        </p:txBody>
      </p:sp>
    </p:spTree>
    <p:extLst>
      <p:ext uri="{BB962C8B-B14F-4D97-AF65-F5344CB8AC3E}">
        <p14:creationId xmlns:p14="http://schemas.microsoft.com/office/powerpoint/2010/main" val="170709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57400" y="228600"/>
            <a:ext cx="8458200" cy="838200"/>
          </a:xfrm>
        </p:spPr>
        <p:txBody>
          <a:bodyPr/>
          <a:lstStyle/>
          <a:p>
            <a:pPr eaLnBrk="1" hangingPunct="1"/>
            <a:r>
              <a:rPr lang="en-US" altLang="en-US" smtClean="0">
                <a:effectLst/>
              </a:rPr>
              <a:t>What is NOT Data Mining?</a:t>
            </a:r>
          </a:p>
        </p:txBody>
      </p:sp>
      <p:sp>
        <p:nvSpPr>
          <p:cNvPr id="22531" name="Rectangle 3"/>
          <p:cNvSpPr>
            <a:spLocks noGrp="1" noChangeArrowheads="1"/>
          </p:cNvSpPr>
          <p:nvPr>
            <p:ph idx="1"/>
          </p:nvPr>
        </p:nvSpPr>
        <p:spPr>
          <a:xfrm>
            <a:off x="596900" y="1066801"/>
            <a:ext cx="9893300" cy="4543426"/>
          </a:xfrm>
        </p:spPr>
        <p:txBody>
          <a:bodyPr>
            <a:normAutofit lnSpcReduction="10000"/>
          </a:bodyPr>
          <a:lstStyle/>
          <a:p>
            <a:pPr eaLnBrk="1" hangingPunct="1">
              <a:lnSpc>
                <a:spcPct val="80000"/>
              </a:lnSpc>
            </a:pPr>
            <a:r>
              <a:rPr lang="en-US" altLang="en-US" b="1" dirty="0">
                <a:solidFill>
                  <a:schemeClr val="tx2"/>
                </a:solidFill>
              </a:rPr>
              <a:t>Originally a “statistician” term</a:t>
            </a:r>
          </a:p>
          <a:p>
            <a:pPr eaLnBrk="1" hangingPunct="1">
              <a:lnSpc>
                <a:spcPct val="80000"/>
              </a:lnSpc>
            </a:pPr>
            <a:r>
              <a:rPr lang="en-US" altLang="en-US" i="1" dirty="0">
                <a:solidFill>
                  <a:schemeClr val="tx2"/>
                </a:solidFill>
              </a:rPr>
              <a:t>Overusing of data to draw invalid inferences</a:t>
            </a:r>
          </a:p>
          <a:p>
            <a:pPr eaLnBrk="1" hangingPunct="1">
              <a:lnSpc>
                <a:spcPct val="80000"/>
              </a:lnSpc>
            </a:pPr>
            <a:r>
              <a:rPr lang="en-US" altLang="en-US" b="1" dirty="0">
                <a:solidFill>
                  <a:schemeClr val="tx2"/>
                </a:solidFill>
              </a:rPr>
              <a:t>Bonferroni's theorem warns us that if there are too many possible conclusions to draw, some will be true for purely statistical reasons, with no physical validity.</a:t>
            </a:r>
          </a:p>
          <a:p>
            <a:pPr eaLnBrk="1" hangingPunct="1">
              <a:lnSpc>
                <a:spcPct val="80000"/>
              </a:lnSpc>
            </a:pPr>
            <a:r>
              <a:rPr lang="en-US" altLang="en-US" dirty="0">
                <a:solidFill>
                  <a:schemeClr val="tx2"/>
                </a:solidFill>
              </a:rPr>
              <a:t>Famous example: David Rhine, a “parapsychologist" at Duke in the 1950's tested students for </a:t>
            </a:r>
            <a:r>
              <a:rPr lang="en-US" altLang="en-US" dirty="0" smtClean="0">
                <a:solidFill>
                  <a:schemeClr val="tx2"/>
                </a:solidFill>
              </a:rPr>
              <a:t>Extra Sensory Perception(ESP) </a:t>
            </a:r>
            <a:r>
              <a:rPr lang="en-US" altLang="en-US" dirty="0">
                <a:solidFill>
                  <a:schemeClr val="tx2"/>
                </a:solidFill>
              </a:rPr>
              <a:t>by asking them to guess 10 cards - red or black. He found about 1/1000 of them guessed all 10, and instead of realizing that is what you'd expect from random guessing, declared them to have ESP. When he retested them, he found they did no better than average.</a:t>
            </a:r>
            <a:r>
              <a:rPr lang="en-US" altLang="en-US" dirty="0"/>
              <a:t> 	</a:t>
            </a:r>
          </a:p>
        </p:txBody>
      </p:sp>
      <p:sp>
        <p:nvSpPr>
          <p:cNvPr id="29700" name="Text Box 4"/>
          <p:cNvSpPr txBox="1">
            <a:spLocks noChangeArrowheads="1"/>
          </p:cNvSpPr>
          <p:nvPr/>
        </p:nvSpPr>
        <p:spPr bwMode="auto">
          <a:xfrm>
            <a:off x="1193800" y="5715000"/>
            <a:ext cx="99568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90000"/>
              </a:lnSpc>
              <a:buClrTx/>
              <a:buSzTx/>
              <a:buFontTx/>
              <a:buNone/>
            </a:pPr>
            <a:r>
              <a:rPr kumimoji="1" lang="en-US" altLang="en-US" sz="2400" b="1" i="1" dirty="0">
                <a:latin typeface="Arial" panose="020B0604020202020204" pitchFamily="34" charset="0"/>
              </a:rPr>
              <a:t>His conclusion</a:t>
            </a:r>
            <a:r>
              <a:rPr kumimoji="1" lang="en-US" altLang="en-US" sz="2400" i="1" dirty="0">
                <a:latin typeface="Arial" panose="020B0604020202020204" pitchFamily="34" charset="0"/>
              </a:rPr>
              <a:t>: telling people they have ESP causes them </a:t>
            </a:r>
            <a:r>
              <a:rPr kumimoji="1" lang="en-US" altLang="en-US" sz="2400" i="1" dirty="0" smtClean="0">
                <a:latin typeface="Arial" panose="020B0604020202020204" pitchFamily="34" charset="0"/>
              </a:rPr>
              <a:t>to </a:t>
            </a:r>
            <a:r>
              <a:rPr kumimoji="1" lang="en-US" altLang="en-US" sz="2400" i="1" dirty="0">
                <a:latin typeface="Arial" panose="020B0604020202020204" pitchFamily="34" charset="0"/>
              </a:rPr>
              <a:t>lose it!</a:t>
            </a:r>
          </a:p>
          <a:p>
            <a:pPr>
              <a:spcBef>
                <a:spcPct val="0"/>
              </a:spcBef>
              <a:buClrTx/>
              <a:buSzTx/>
              <a:buFontTx/>
              <a:buNone/>
            </a:pPr>
            <a:endParaRPr lang="en-US" altLang="en-US" sz="2400" dirty="0">
              <a:latin typeface="Arial" panose="020B0604020202020204" pitchFamily="34" charset="0"/>
            </a:endParaRPr>
          </a:p>
        </p:txBody>
      </p:sp>
      <p:sp>
        <p:nvSpPr>
          <p:cNvPr id="2" name="Date Placeholder 1"/>
          <p:cNvSpPr>
            <a:spLocks noGrp="1"/>
          </p:cNvSpPr>
          <p:nvPr>
            <p:ph type="dt" sz="half" idx="10"/>
          </p:nvPr>
        </p:nvSpPr>
        <p:spPr/>
        <p:txBody>
          <a:bodyPr/>
          <a:lstStyle/>
          <a:p>
            <a:fld id="{7865EF33-4D87-4A72-BBB2-A5D0C772FFC1}"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13</a:t>
            </a:fld>
            <a:endParaRPr lang="en-US"/>
          </a:p>
        </p:txBody>
      </p:sp>
    </p:spTree>
    <p:extLst>
      <p:ext uri="{BB962C8B-B14F-4D97-AF65-F5344CB8AC3E}">
        <p14:creationId xmlns:p14="http://schemas.microsoft.com/office/powerpoint/2010/main" val="389782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in)">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2600" y="228600"/>
            <a:ext cx="8585200" cy="685800"/>
          </a:xfrm>
        </p:spPr>
        <p:txBody>
          <a:bodyPr>
            <a:normAutofit fontScale="90000"/>
          </a:bodyPr>
          <a:lstStyle/>
          <a:p>
            <a:pPr eaLnBrk="1" hangingPunct="1"/>
            <a:r>
              <a:rPr lang="en-US" altLang="en-US" smtClean="0">
                <a:effectLst/>
              </a:rPr>
              <a:t>What is (not) Data Mining?</a:t>
            </a:r>
          </a:p>
        </p:txBody>
      </p:sp>
      <p:sp>
        <p:nvSpPr>
          <p:cNvPr id="23555" name="Text Box 3"/>
          <p:cNvSpPr txBox="1">
            <a:spLocks noChangeArrowheads="1"/>
          </p:cNvSpPr>
          <p:nvPr/>
        </p:nvSpPr>
        <p:spPr bwMode="auto">
          <a:xfrm>
            <a:off x="5486400" y="1233488"/>
            <a:ext cx="4953000" cy="4578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lvl="1">
              <a:lnSpc>
                <a:spcPct val="95000"/>
              </a:lnSpc>
              <a:spcAft>
                <a:spcPts val="400"/>
              </a:spcAft>
              <a:buClr>
                <a:srgbClr val="0C7B9C"/>
              </a:buClr>
              <a:buSzPct val="75000"/>
              <a:buFont typeface="Monotype Sorts" pitchFamily="2" charset="2"/>
              <a:buChar char="l"/>
            </a:pPr>
            <a:r>
              <a:rPr lang="en-US" altLang="en-US" b="1">
                <a:solidFill>
                  <a:schemeClr val="tx2"/>
                </a:solidFill>
                <a:latin typeface="Arial" panose="020B0604020202020204" pitchFamily="34" charset="0"/>
              </a:rPr>
              <a:t> What is Data Mining?</a:t>
            </a:r>
          </a:p>
          <a:p>
            <a:pPr lvl="2">
              <a:lnSpc>
                <a:spcPct val="95000"/>
              </a:lnSpc>
              <a:spcAft>
                <a:spcPts val="400"/>
              </a:spcAft>
              <a:buClr>
                <a:srgbClr val="0C7B9C"/>
              </a:buClr>
              <a:buSzPct val="100000"/>
              <a:buNone/>
            </a:pPr>
            <a:r>
              <a:rPr lang="en-US" altLang="en-US" sz="2800">
                <a:solidFill>
                  <a:schemeClr val="tx2"/>
                </a:solidFill>
                <a:latin typeface="Arial" panose="020B0604020202020204" pitchFamily="34" charset="0"/>
              </a:rPr>
              <a:t>  </a:t>
            </a:r>
          </a:p>
          <a:p>
            <a:pPr lvl="1">
              <a:lnSpc>
                <a:spcPct val="95000"/>
              </a:lnSpc>
              <a:spcAft>
                <a:spcPts val="400"/>
              </a:spcAft>
              <a:buClr>
                <a:srgbClr val="0C7B9C"/>
              </a:buClr>
              <a:buSzPct val="100000"/>
              <a:buFont typeface="Arial" panose="020B0604020202020204" pitchFamily="34" charset="0"/>
              <a:buChar char="–"/>
            </a:pPr>
            <a:r>
              <a:rPr lang="en-US" altLang="en-US">
                <a:solidFill>
                  <a:schemeClr val="tx2"/>
                </a:solidFill>
                <a:latin typeface="Arial" panose="020B0604020202020204" pitchFamily="34" charset="0"/>
              </a:rPr>
              <a:t> Group together similar documents returned by search engine according to their context (e.g. Amazon rainforest, Amazon.com,)</a:t>
            </a:r>
          </a:p>
          <a:p>
            <a:pPr lvl="1">
              <a:lnSpc>
                <a:spcPct val="95000"/>
              </a:lnSpc>
              <a:spcAft>
                <a:spcPts val="400"/>
              </a:spcAft>
              <a:buClr>
                <a:srgbClr val="0C7B9C"/>
              </a:buClr>
              <a:buSzPct val="100000"/>
              <a:buFont typeface="Arial" panose="020B0604020202020204" pitchFamily="34" charset="0"/>
              <a:buChar char="–"/>
            </a:pPr>
            <a:r>
              <a:rPr lang="en-US" altLang="en-US">
                <a:solidFill>
                  <a:schemeClr val="tx2"/>
                </a:solidFill>
                <a:latin typeface="Arial" panose="020B0604020202020204" pitchFamily="34" charset="0"/>
              </a:rPr>
              <a:t> </a:t>
            </a:r>
            <a:r>
              <a:rPr lang="en-US" altLang="zh-CN">
                <a:solidFill>
                  <a:schemeClr val="tx2"/>
                </a:solidFill>
                <a:latin typeface="Arial" panose="020B0604020202020204" pitchFamily="34" charset="0"/>
                <a:ea typeface="SimSun" panose="02010600030101010101" pitchFamily="2" charset="-122"/>
              </a:rPr>
              <a:t>customers who buy diapers are more likely to buy beer</a:t>
            </a:r>
            <a:endParaRPr lang="en-US" altLang="en-US">
              <a:solidFill>
                <a:schemeClr val="tx2"/>
              </a:solidFill>
              <a:latin typeface="Arial" panose="020B0604020202020204" pitchFamily="34" charset="0"/>
            </a:endParaRPr>
          </a:p>
        </p:txBody>
      </p:sp>
      <p:sp>
        <p:nvSpPr>
          <p:cNvPr id="23556" name="Text Box 4"/>
          <p:cNvSpPr txBox="1">
            <a:spLocks noChangeArrowheads="1"/>
          </p:cNvSpPr>
          <p:nvPr/>
        </p:nvSpPr>
        <p:spPr bwMode="auto">
          <a:xfrm>
            <a:off x="1828800" y="1231900"/>
            <a:ext cx="3429000" cy="4745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95000"/>
              </a:lnSpc>
              <a:spcAft>
                <a:spcPts val="400"/>
              </a:spcAft>
              <a:buClr>
                <a:srgbClr val="0C7B9C"/>
              </a:buClr>
              <a:buSzPct val="75000"/>
              <a:buFont typeface="Monotype Sorts" pitchFamily="2" charset="2"/>
              <a:buChar char="l"/>
            </a:pPr>
            <a:r>
              <a:rPr lang="en-US" altLang="en-US" sz="2800" b="1" dirty="0">
                <a:solidFill>
                  <a:schemeClr val="tx2"/>
                </a:solidFill>
                <a:latin typeface="Arial" panose="020B0604020202020204" pitchFamily="34" charset="0"/>
              </a:rPr>
              <a:t> What is not Data Mining?</a:t>
            </a:r>
          </a:p>
          <a:p>
            <a:pPr lvl="1">
              <a:lnSpc>
                <a:spcPct val="95000"/>
              </a:lnSpc>
              <a:spcBef>
                <a:spcPct val="60000"/>
              </a:spcBef>
              <a:spcAft>
                <a:spcPts val="400"/>
              </a:spcAft>
              <a:buClr>
                <a:srgbClr val="0C7B9C"/>
              </a:buClr>
              <a:buSzPct val="100000"/>
              <a:buFont typeface="Arial" panose="020B0604020202020204" pitchFamily="34" charset="0"/>
              <a:buChar char="–"/>
            </a:pPr>
            <a:r>
              <a:rPr lang="en-US" altLang="en-US" dirty="0">
                <a:solidFill>
                  <a:schemeClr val="tx2"/>
                </a:solidFill>
                <a:latin typeface="Arial" panose="020B0604020202020204" pitchFamily="34" charset="0"/>
              </a:rPr>
              <a:t> Look up phone number in phone directory</a:t>
            </a:r>
          </a:p>
          <a:p>
            <a:pPr lvl="1">
              <a:lnSpc>
                <a:spcPct val="95000"/>
              </a:lnSpc>
              <a:spcBef>
                <a:spcPct val="60000"/>
              </a:spcBef>
              <a:spcAft>
                <a:spcPts val="400"/>
              </a:spcAft>
              <a:buClr>
                <a:srgbClr val="0C7B9C"/>
              </a:buClr>
              <a:buSzPct val="100000"/>
              <a:buFont typeface="Arial" panose="020B0604020202020204" pitchFamily="34" charset="0"/>
              <a:buChar char="–"/>
            </a:pPr>
            <a:r>
              <a:rPr lang="en-US" altLang="en-US" dirty="0">
                <a:solidFill>
                  <a:schemeClr val="tx2"/>
                </a:solidFill>
                <a:latin typeface="Arial" panose="020B0604020202020204" pitchFamily="34" charset="0"/>
              </a:rPr>
              <a:t> Query a Web search engine for information about “Amazon”</a:t>
            </a:r>
          </a:p>
          <a:p>
            <a:pPr>
              <a:spcBef>
                <a:spcPct val="50000"/>
              </a:spcBef>
              <a:buClrTx/>
              <a:buSzTx/>
              <a:buFontTx/>
              <a:buNone/>
            </a:pPr>
            <a:endParaRPr lang="en-US" altLang="en-US" sz="1400" b="1" dirty="0">
              <a:solidFill>
                <a:schemeClr val="tx2"/>
              </a:solidFill>
              <a:latin typeface="Arial" panose="020B0604020202020204" pitchFamily="34" charset="0"/>
            </a:endParaRPr>
          </a:p>
        </p:txBody>
      </p:sp>
      <p:sp>
        <p:nvSpPr>
          <p:cNvPr id="2" name="Date Placeholder 1"/>
          <p:cNvSpPr>
            <a:spLocks noGrp="1"/>
          </p:cNvSpPr>
          <p:nvPr>
            <p:ph type="dt" sz="half" idx="10"/>
          </p:nvPr>
        </p:nvSpPr>
        <p:spPr/>
        <p:txBody>
          <a:bodyPr/>
          <a:lstStyle/>
          <a:p>
            <a:fld id="{81586460-1AA7-472E-B058-66EC95362A25}"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14</a:t>
            </a:fld>
            <a:endParaRPr lang="en-US"/>
          </a:p>
        </p:txBody>
      </p:sp>
    </p:spTree>
    <p:extLst>
      <p:ext uri="{BB962C8B-B14F-4D97-AF65-F5344CB8AC3E}">
        <p14:creationId xmlns:p14="http://schemas.microsoft.com/office/powerpoint/2010/main" val="1258759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p:nvPr>
        </p:nvSpPr>
        <p:spPr>
          <a:xfrm>
            <a:off x="2057400" y="228600"/>
            <a:ext cx="7353300" cy="685800"/>
          </a:xfrm>
        </p:spPr>
        <p:txBody>
          <a:bodyPr vert="horz" lIns="0" tIns="45720" rIns="0" bIns="45720" rtlCol="0" anchor="ctr">
            <a:normAutofit fontScale="90000"/>
          </a:bodyPr>
          <a:lstStyle/>
          <a:p>
            <a:pPr eaLnBrk="1" hangingPunct="1"/>
            <a:r>
              <a:rPr lang="en-US" altLang="en-US" smtClean="0">
                <a:effectLst/>
              </a:rPr>
              <a:t>Origins of Data Mining</a:t>
            </a:r>
          </a:p>
        </p:txBody>
      </p:sp>
      <p:sp>
        <p:nvSpPr>
          <p:cNvPr id="25602" name="Rectangle 2"/>
          <p:cNvSpPr>
            <a:spLocks noGrp="1" noChangeArrowheads="1"/>
          </p:cNvSpPr>
          <p:nvPr>
            <p:ph idx="1"/>
          </p:nvPr>
        </p:nvSpPr>
        <p:spPr>
          <a:xfrm>
            <a:off x="647700" y="914400"/>
            <a:ext cx="10020300" cy="5638800"/>
          </a:xfrm>
        </p:spPr>
        <p:txBody>
          <a:bodyPr>
            <a:normAutofit/>
          </a:bodyPr>
          <a:lstStyle/>
          <a:p>
            <a:pPr eaLnBrk="1" hangingPunct="1"/>
            <a:r>
              <a:rPr lang="en-US" altLang="en-US" sz="3200" dirty="0" smtClean="0">
                <a:solidFill>
                  <a:schemeClr val="tx2"/>
                </a:solidFill>
                <a:effectLst/>
              </a:rPr>
              <a:t>Draws ideas from machine learning/AI, pattern recognition, statistics, and database systems, parallel computing and Distributed Computing</a:t>
            </a:r>
          </a:p>
          <a:p>
            <a:pPr eaLnBrk="1" hangingPunct="1"/>
            <a:r>
              <a:rPr lang="en-US" altLang="en-US" sz="3200" dirty="0">
                <a:solidFill>
                  <a:schemeClr val="tx2"/>
                </a:solidFill>
              </a:rPr>
              <a:t>Traditional Techniques</a:t>
            </a:r>
            <a:br>
              <a:rPr lang="en-US" altLang="en-US" sz="3200" dirty="0">
                <a:solidFill>
                  <a:schemeClr val="tx2"/>
                </a:solidFill>
              </a:rPr>
            </a:br>
            <a:r>
              <a:rPr lang="en-US" altLang="en-US" sz="3200" dirty="0">
                <a:solidFill>
                  <a:schemeClr val="tx2"/>
                </a:solidFill>
              </a:rPr>
              <a:t>may be unsuitable due to </a:t>
            </a:r>
          </a:p>
          <a:p>
            <a:pPr lvl="1" eaLnBrk="1" hangingPunct="1"/>
            <a:r>
              <a:rPr lang="en-US" altLang="en-US" sz="2800" dirty="0" smtClean="0">
                <a:solidFill>
                  <a:schemeClr val="tx2"/>
                </a:solidFill>
                <a:effectLst/>
              </a:rPr>
              <a:t>Enormity of data</a:t>
            </a:r>
          </a:p>
          <a:p>
            <a:pPr lvl="1" eaLnBrk="1" hangingPunct="1"/>
            <a:r>
              <a:rPr lang="en-US" altLang="en-US" sz="2800" dirty="0" smtClean="0">
                <a:solidFill>
                  <a:schemeClr val="tx2"/>
                </a:solidFill>
                <a:effectLst/>
              </a:rPr>
              <a:t>High dimensionality </a:t>
            </a:r>
            <a:br>
              <a:rPr lang="en-US" altLang="en-US" sz="2800" dirty="0" smtClean="0">
                <a:solidFill>
                  <a:schemeClr val="tx2"/>
                </a:solidFill>
                <a:effectLst/>
              </a:rPr>
            </a:br>
            <a:r>
              <a:rPr lang="en-US" altLang="en-US" sz="2800" dirty="0" smtClean="0">
                <a:solidFill>
                  <a:schemeClr val="tx2"/>
                </a:solidFill>
                <a:effectLst/>
              </a:rPr>
              <a:t>of data</a:t>
            </a:r>
          </a:p>
          <a:p>
            <a:pPr lvl="1" eaLnBrk="1" hangingPunct="1"/>
            <a:r>
              <a:rPr lang="en-US" altLang="en-US" sz="2800" dirty="0" smtClean="0">
                <a:solidFill>
                  <a:schemeClr val="tx2"/>
                </a:solidFill>
                <a:effectLst/>
              </a:rPr>
              <a:t>Heterogeneous, </a:t>
            </a:r>
            <a:br>
              <a:rPr lang="en-US" altLang="en-US" sz="2800" dirty="0" smtClean="0">
                <a:solidFill>
                  <a:schemeClr val="tx2"/>
                </a:solidFill>
                <a:effectLst/>
              </a:rPr>
            </a:br>
            <a:r>
              <a:rPr lang="en-US" altLang="en-US" sz="2800" dirty="0" smtClean="0">
                <a:solidFill>
                  <a:schemeClr val="tx2"/>
                </a:solidFill>
                <a:effectLst/>
              </a:rPr>
              <a:t>distributed nature </a:t>
            </a:r>
            <a:br>
              <a:rPr lang="en-US" altLang="en-US" sz="2800" dirty="0" smtClean="0">
                <a:solidFill>
                  <a:schemeClr val="tx2"/>
                </a:solidFill>
                <a:effectLst/>
              </a:rPr>
            </a:br>
            <a:r>
              <a:rPr lang="en-US" altLang="en-US" sz="2800" dirty="0" smtClean="0">
                <a:solidFill>
                  <a:schemeClr val="tx2"/>
                </a:solidFill>
                <a:effectLst/>
              </a:rPr>
              <a:t>of data</a:t>
            </a:r>
          </a:p>
        </p:txBody>
      </p:sp>
      <p:sp>
        <p:nvSpPr>
          <p:cNvPr id="25603" name="Oval 3"/>
          <p:cNvSpPr>
            <a:spLocks noChangeArrowheads="1"/>
          </p:cNvSpPr>
          <p:nvPr/>
        </p:nvSpPr>
        <p:spPr bwMode="auto">
          <a:xfrm>
            <a:off x="7505700" y="4029075"/>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4" name="Oval 4"/>
          <p:cNvSpPr>
            <a:spLocks noChangeArrowheads="1"/>
          </p:cNvSpPr>
          <p:nvPr/>
        </p:nvSpPr>
        <p:spPr bwMode="auto">
          <a:xfrm>
            <a:off x="6819900" y="2352675"/>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6" name="Oval 6"/>
          <p:cNvSpPr>
            <a:spLocks noChangeArrowheads="1"/>
          </p:cNvSpPr>
          <p:nvPr/>
        </p:nvSpPr>
        <p:spPr bwMode="auto">
          <a:xfrm>
            <a:off x="8496300" y="2428875"/>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7" name="Text Box 7"/>
          <p:cNvSpPr txBox="1">
            <a:spLocks noChangeArrowheads="1"/>
          </p:cNvSpPr>
          <p:nvPr/>
        </p:nvSpPr>
        <p:spPr bwMode="auto">
          <a:xfrm>
            <a:off x="8585200" y="2960688"/>
            <a:ext cx="21336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Arial" panose="020B0604020202020204" pitchFamily="34" charset="0"/>
              </a:rPr>
              <a:t>Machine Learning/</a:t>
            </a:r>
          </a:p>
          <a:p>
            <a:pPr algn="ctr">
              <a:spcBef>
                <a:spcPct val="15000"/>
              </a:spcBef>
              <a:buClrTx/>
              <a:buSzTx/>
              <a:buFontTx/>
              <a:buNone/>
            </a:pPr>
            <a:r>
              <a:rPr lang="en-US" altLang="en-US" sz="1800">
                <a:latin typeface="Arial" panose="020B0604020202020204" pitchFamily="34" charset="0"/>
              </a:rPr>
              <a:t>Pattern </a:t>
            </a:r>
            <a:br>
              <a:rPr lang="en-US" altLang="en-US" sz="1800">
                <a:latin typeface="Arial" panose="020B0604020202020204" pitchFamily="34" charset="0"/>
              </a:rPr>
            </a:br>
            <a:r>
              <a:rPr lang="en-US" altLang="en-US" sz="1800">
                <a:latin typeface="Arial" panose="020B0604020202020204" pitchFamily="34" charset="0"/>
              </a:rPr>
              <a:t> Recognition</a:t>
            </a:r>
          </a:p>
        </p:txBody>
      </p:sp>
      <p:sp>
        <p:nvSpPr>
          <p:cNvPr id="25608" name="Text Box 8"/>
          <p:cNvSpPr txBox="1">
            <a:spLocks noChangeArrowheads="1"/>
          </p:cNvSpPr>
          <p:nvPr/>
        </p:nvSpPr>
        <p:spPr bwMode="auto">
          <a:xfrm>
            <a:off x="7048500" y="294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50000"/>
              </a:spcBef>
              <a:buClrTx/>
              <a:buSzTx/>
              <a:buFontTx/>
              <a:buNone/>
            </a:pPr>
            <a:r>
              <a:rPr lang="en-US" altLang="en-US" sz="1800">
                <a:latin typeface="Arial" panose="020B0604020202020204" pitchFamily="34" charset="0"/>
              </a:rPr>
              <a:t>Statistics/</a:t>
            </a:r>
            <a:br>
              <a:rPr lang="en-US" altLang="en-US" sz="1800">
                <a:latin typeface="Arial" panose="020B0604020202020204" pitchFamily="34" charset="0"/>
              </a:rPr>
            </a:br>
            <a:r>
              <a:rPr lang="en-US" altLang="en-US" sz="1800">
                <a:latin typeface="Arial" panose="020B0604020202020204" pitchFamily="34" charset="0"/>
              </a:rPr>
              <a:t>AI</a:t>
            </a:r>
          </a:p>
        </p:txBody>
      </p:sp>
      <p:sp>
        <p:nvSpPr>
          <p:cNvPr id="25609" name="Oval 9"/>
          <p:cNvSpPr>
            <a:spLocks noChangeArrowheads="1"/>
          </p:cNvSpPr>
          <p:nvPr/>
        </p:nvSpPr>
        <p:spPr bwMode="auto">
          <a:xfrm>
            <a:off x="7810500" y="3571875"/>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b="1">
                <a:latin typeface="Arial" panose="020B0604020202020204" pitchFamily="34" charset="0"/>
              </a:rPr>
              <a:t>Data Mining</a:t>
            </a:r>
          </a:p>
        </p:txBody>
      </p:sp>
      <p:sp>
        <p:nvSpPr>
          <p:cNvPr id="25610" name="Text Box 10"/>
          <p:cNvSpPr txBox="1">
            <a:spLocks noChangeArrowheads="1"/>
          </p:cNvSpPr>
          <p:nvPr/>
        </p:nvSpPr>
        <p:spPr bwMode="auto">
          <a:xfrm>
            <a:off x="7962900" y="5172075"/>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Arial" panose="020B0604020202020204" pitchFamily="34" charset="0"/>
              </a:rPr>
              <a:t>Database systems</a:t>
            </a:r>
          </a:p>
        </p:txBody>
      </p:sp>
      <p:sp>
        <p:nvSpPr>
          <p:cNvPr id="2" name="Date Placeholder 1"/>
          <p:cNvSpPr>
            <a:spLocks noGrp="1"/>
          </p:cNvSpPr>
          <p:nvPr>
            <p:ph type="dt" sz="half" idx="10"/>
          </p:nvPr>
        </p:nvSpPr>
        <p:spPr/>
        <p:txBody>
          <a:bodyPr/>
          <a:lstStyle/>
          <a:p>
            <a:fld id="{3D0E03B7-9904-4AD8-B8D8-BDEEC7452257}"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15</a:t>
            </a:fld>
            <a:endParaRPr lang="en-US"/>
          </a:p>
        </p:txBody>
      </p:sp>
    </p:spTree>
    <p:extLst>
      <p:ext uri="{BB962C8B-B14F-4D97-AF65-F5344CB8AC3E}">
        <p14:creationId xmlns:p14="http://schemas.microsoft.com/office/powerpoint/2010/main" val="1707755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365125"/>
            <a:ext cx="10515600" cy="498475"/>
          </a:xfrm>
        </p:spPr>
        <p:txBody>
          <a:bodyPr>
            <a:normAutofit fontScale="90000"/>
          </a:bodyPr>
          <a:lstStyle/>
          <a:p>
            <a:pPr eaLnBrk="1" hangingPunct="1">
              <a:defRPr/>
            </a:pPr>
            <a:r>
              <a:rPr lang="en-US" dirty="0" smtClean="0"/>
              <a:t>Challenges of Data Mining</a:t>
            </a:r>
          </a:p>
        </p:txBody>
      </p:sp>
      <p:sp>
        <p:nvSpPr>
          <p:cNvPr id="67587" name="Rectangle 3"/>
          <p:cNvSpPr>
            <a:spLocks noGrp="1" noChangeArrowheads="1"/>
          </p:cNvSpPr>
          <p:nvPr>
            <p:ph type="body" idx="1"/>
          </p:nvPr>
        </p:nvSpPr>
        <p:spPr>
          <a:xfrm>
            <a:off x="1905000" y="1219200"/>
            <a:ext cx="8229600" cy="4286250"/>
          </a:xfrm>
        </p:spPr>
        <p:txBody>
          <a:bodyPr/>
          <a:lstStyle/>
          <a:p>
            <a:pPr eaLnBrk="1" hangingPunct="1">
              <a:defRPr/>
            </a:pPr>
            <a:r>
              <a:rPr lang="en-US" dirty="0" smtClean="0"/>
              <a:t>Scalability</a:t>
            </a:r>
          </a:p>
          <a:p>
            <a:pPr eaLnBrk="1" hangingPunct="1">
              <a:defRPr/>
            </a:pPr>
            <a:r>
              <a:rPr lang="en-US" dirty="0" smtClean="0"/>
              <a:t>Dimensionality</a:t>
            </a:r>
          </a:p>
          <a:p>
            <a:pPr eaLnBrk="1" hangingPunct="1">
              <a:defRPr/>
            </a:pPr>
            <a:r>
              <a:rPr lang="en-US" dirty="0" smtClean="0"/>
              <a:t>Complex and Heterogeneous Data</a:t>
            </a:r>
          </a:p>
          <a:p>
            <a:pPr eaLnBrk="1" hangingPunct="1">
              <a:defRPr/>
            </a:pPr>
            <a:r>
              <a:rPr lang="en-US" dirty="0" smtClean="0"/>
              <a:t>Data Quality</a:t>
            </a:r>
          </a:p>
          <a:p>
            <a:pPr eaLnBrk="1" hangingPunct="1">
              <a:defRPr/>
            </a:pPr>
            <a:r>
              <a:rPr lang="en-US" dirty="0" smtClean="0"/>
              <a:t>Data Ownership and Distribution</a:t>
            </a:r>
          </a:p>
          <a:p>
            <a:pPr eaLnBrk="1" hangingPunct="1">
              <a:defRPr/>
            </a:pPr>
            <a:r>
              <a:rPr lang="en-US" dirty="0" smtClean="0"/>
              <a:t>Privacy Preservation</a:t>
            </a:r>
          </a:p>
          <a:p>
            <a:pPr eaLnBrk="1" hangingPunct="1">
              <a:defRPr/>
            </a:pPr>
            <a:r>
              <a:rPr lang="en-US" dirty="0" smtClean="0"/>
              <a:t>Streaming Data</a:t>
            </a:r>
          </a:p>
          <a:p>
            <a:pPr eaLnBrk="1" hangingPunct="1">
              <a:defRPr/>
            </a:pPr>
            <a:endParaRPr lang="en-US" dirty="0" smtClean="0"/>
          </a:p>
        </p:txBody>
      </p:sp>
      <p:sp>
        <p:nvSpPr>
          <p:cNvPr id="2" name="Date Placeholder 1"/>
          <p:cNvSpPr>
            <a:spLocks noGrp="1"/>
          </p:cNvSpPr>
          <p:nvPr>
            <p:ph type="dt" sz="half" idx="10"/>
          </p:nvPr>
        </p:nvSpPr>
        <p:spPr/>
        <p:txBody>
          <a:bodyPr/>
          <a:lstStyle/>
          <a:p>
            <a:fld id="{A60940DF-C234-4225-9F87-9BE1976C3D69}"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16</a:t>
            </a:fld>
            <a:endParaRPr lang="en-US"/>
          </a:p>
        </p:txBody>
      </p:sp>
    </p:spTree>
    <p:extLst>
      <p:ext uri="{BB962C8B-B14F-4D97-AF65-F5344CB8AC3E}">
        <p14:creationId xmlns:p14="http://schemas.microsoft.com/office/powerpoint/2010/main" val="367614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57400" y="381000"/>
            <a:ext cx="3124200" cy="838200"/>
          </a:xfrm>
        </p:spPr>
        <p:txBody>
          <a:bodyPr/>
          <a:lstStyle/>
          <a:p>
            <a:pPr eaLnBrk="1" hangingPunct="1"/>
            <a:r>
              <a:rPr lang="en-US" altLang="en-US" sz="3800" dirty="0"/>
              <a:t> Data Mining</a:t>
            </a:r>
          </a:p>
        </p:txBody>
      </p:sp>
      <p:sp>
        <p:nvSpPr>
          <p:cNvPr id="27651" name="Rectangle 3"/>
          <p:cNvSpPr>
            <a:spLocks noChangeArrowheads="1"/>
          </p:cNvSpPr>
          <p:nvPr/>
        </p:nvSpPr>
        <p:spPr bwMode="auto">
          <a:xfrm>
            <a:off x="5029200" y="18288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dirty="0">
                <a:solidFill>
                  <a:schemeClr val="tx2"/>
                </a:solidFill>
              </a:rPr>
              <a:t>Learning</a:t>
            </a:r>
          </a:p>
        </p:txBody>
      </p:sp>
      <p:sp>
        <p:nvSpPr>
          <p:cNvPr id="27652" name="Rectangle 4"/>
          <p:cNvSpPr>
            <a:spLocks noChangeArrowheads="1"/>
          </p:cNvSpPr>
          <p:nvPr/>
        </p:nvSpPr>
        <p:spPr bwMode="auto">
          <a:xfrm>
            <a:off x="6324600" y="5638800"/>
            <a:ext cx="2362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latin typeface="Arial" panose="020B0604020202020204" pitchFamily="34" charset="0"/>
              </a:rPr>
              <a:t>Association Rules</a:t>
            </a:r>
          </a:p>
        </p:txBody>
      </p:sp>
      <p:sp>
        <p:nvSpPr>
          <p:cNvPr id="27653" name="Rectangle 5"/>
          <p:cNvSpPr>
            <a:spLocks noChangeArrowheads="1"/>
          </p:cNvSpPr>
          <p:nvPr/>
        </p:nvSpPr>
        <p:spPr bwMode="auto">
          <a:xfrm>
            <a:off x="8077200" y="5029200"/>
            <a:ext cx="2362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Sequence Discovery</a:t>
            </a:r>
            <a:endParaRPr lang="en-US" altLang="en-US" sz="2000">
              <a:solidFill>
                <a:schemeClr val="tx2"/>
              </a:solidFill>
              <a:latin typeface="Arial" panose="020B0604020202020204" pitchFamily="34" charset="0"/>
            </a:endParaRPr>
          </a:p>
        </p:txBody>
      </p:sp>
      <p:sp>
        <p:nvSpPr>
          <p:cNvPr id="27654" name="Line 6"/>
          <p:cNvSpPr>
            <a:spLocks noChangeShapeType="1"/>
          </p:cNvSpPr>
          <p:nvPr/>
        </p:nvSpPr>
        <p:spPr bwMode="auto">
          <a:xfrm>
            <a:off x="4343400" y="2743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5867400" y="228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8"/>
          <p:cNvSpPr>
            <a:spLocks noChangeShapeType="1"/>
          </p:cNvSpPr>
          <p:nvPr/>
        </p:nvSpPr>
        <p:spPr bwMode="auto">
          <a:xfrm>
            <a:off x="4343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9"/>
          <p:cNvSpPr>
            <a:spLocks noChangeShapeType="1"/>
          </p:cNvSpPr>
          <p:nvPr/>
        </p:nvSpPr>
        <p:spPr bwMode="auto">
          <a:xfrm>
            <a:off x="76200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Rectangle 10"/>
          <p:cNvSpPr>
            <a:spLocks noChangeArrowheads="1"/>
          </p:cNvSpPr>
          <p:nvPr/>
        </p:nvSpPr>
        <p:spPr bwMode="auto">
          <a:xfrm>
            <a:off x="8915400" y="4267200"/>
            <a:ext cx="1752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Summarization</a:t>
            </a:r>
          </a:p>
        </p:txBody>
      </p:sp>
      <p:sp>
        <p:nvSpPr>
          <p:cNvPr id="27659" name="Rectangle 11"/>
          <p:cNvSpPr>
            <a:spLocks noChangeArrowheads="1"/>
          </p:cNvSpPr>
          <p:nvPr/>
        </p:nvSpPr>
        <p:spPr bwMode="auto">
          <a:xfrm>
            <a:off x="5867400" y="4876800"/>
            <a:ext cx="1447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Clustering</a:t>
            </a:r>
          </a:p>
        </p:txBody>
      </p:sp>
      <p:sp>
        <p:nvSpPr>
          <p:cNvPr id="27660" name="Rectangle 12"/>
          <p:cNvSpPr>
            <a:spLocks noChangeArrowheads="1"/>
          </p:cNvSpPr>
          <p:nvPr/>
        </p:nvSpPr>
        <p:spPr bwMode="auto">
          <a:xfrm>
            <a:off x="3581400" y="5638800"/>
            <a:ext cx="1524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Regression</a:t>
            </a:r>
          </a:p>
        </p:txBody>
      </p:sp>
      <p:sp>
        <p:nvSpPr>
          <p:cNvPr id="27661" name="Rectangle 13"/>
          <p:cNvSpPr>
            <a:spLocks noChangeArrowheads="1"/>
          </p:cNvSpPr>
          <p:nvPr/>
        </p:nvSpPr>
        <p:spPr bwMode="auto">
          <a:xfrm>
            <a:off x="1752600" y="5029200"/>
            <a:ext cx="2514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Time Series Analysis</a:t>
            </a:r>
          </a:p>
        </p:txBody>
      </p:sp>
      <p:sp>
        <p:nvSpPr>
          <p:cNvPr id="27662" name="Rectangle 14"/>
          <p:cNvSpPr>
            <a:spLocks noChangeArrowheads="1"/>
          </p:cNvSpPr>
          <p:nvPr/>
        </p:nvSpPr>
        <p:spPr bwMode="auto">
          <a:xfrm>
            <a:off x="4495800" y="4267200"/>
            <a:ext cx="1524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Prediction</a:t>
            </a:r>
          </a:p>
        </p:txBody>
      </p:sp>
      <p:sp>
        <p:nvSpPr>
          <p:cNvPr id="27663" name="Rectangle 15"/>
          <p:cNvSpPr>
            <a:spLocks noChangeArrowheads="1"/>
          </p:cNvSpPr>
          <p:nvPr/>
        </p:nvSpPr>
        <p:spPr bwMode="auto">
          <a:xfrm>
            <a:off x="1752600" y="4267200"/>
            <a:ext cx="1600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Classification</a:t>
            </a:r>
          </a:p>
        </p:txBody>
      </p:sp>
      <p:sp>
        <p:nvSpPr>
          <p:cNvPr id="27664" name="Rectangle 16"/>
          <p:cNvSpPr>
            <a:spLocks noChangeArrowheads="1"/>
          </p:cNvSpPr>
          <p:nvPr/>
        </p:nvSpPr>
        <p:spPr bwMode="auto">
          <a:xfrm>
            <a:off x="7010400" y="31242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a:solidFill>
                  <a:schemeClr val="tx2"/>
                </a:solidFill>
              </a:rPr>
              <a:t>Descriptive</a:t>
            </a:r>
          </a:p>
        </p:txBody>
      </p:sp>
      <p:sp>
        <p:nvSpPr>
          <p:cNvPr id="27665" name="Rectangle 17"/>
          <p:cNvSpPr>
            <a:spLocks noChangeArrowheads="1"/>
          </p:cNvSpPr>
          <p:nvPr/>
        </p:nvSpPr>
        <p:spPr bwMode="auto">
          <a:xfrm>
            <a:off x="3581400" y="3124200"/>
            <a:ext cx="1676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a:solidFill>
                  <a:schemeClr val="tx2"/>
                </a:solidFill>
              </a:rPr>
              <a:t>Predictive</a:t>
            </a:r>
          </a:p>
        </p:txBody>
      </p:sp>
      <p:sp>
        <p:nvSpPr>
          <p:cNvPr id="27666" name="Line 18"/>
          <p:cNvSpPr>
            <a:spLocks noChangeShapeType="1"/>
          </p:cNvSpPr>
          <p:nvPr/>
        </p:nvSpPr>
        <p:spPr bwMode="auto">
          <a:xfrm>
            <a:off x="4495800" y="3581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19"/>
          <p:cNvSpPr>
            <a:spLocks noChangeShapeType="1"/>
          </p:cNvSpPr>
          <p:nvPr/>
        </p:nvSpPr>
        <p:spPr bwMode="auto">
          <a:xfrm>
            <a:off x="2743200" y="3962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0"/>
          <p:cNvSpPr>
            <a:spLocks noChangeShapeType="1"/>
          </p:cNvSpPr>
          <p:nvPr/>
        </p:nvSpPr>
        <p:spPr bwMode="auto">
          <a:xfrm>
            <a:off x="27432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1"/>
          <p:cNvSpPr>
            <a:spLocks noChangeShapeType="1"/>
          </p:cNvSpPr>
          <p:nvPr/>
        </p:nvSpPr>
        <p:spPr bwMode="auto">
          <a:xfrm>
            <a:off x="3581400" y="3962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2"/>
          <p:cNvSpPr>
            <a:spLocks noChangeShapeType="1"/>
          </p:cNvSpPr>
          <p:nvPr/>
        </p:nvSpPr>
        <p:spPr bwMode="auto">
          <a:xfrm>
            <a:off x="4343400" y="3962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3"/>
          <p:cNvSpPr>
            <a:spLocks noChangeShapeType="1"/>
          </p:cNvSpPr>
          <p:nvPr/>
        </p:nvSpPr>
        <p:spPr bwMode="auto">
          <a:xfrm>
            <a:off x="5181600" y="3962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4"/>
          <p:cNvSpPr>
            <a:spLocks noChangeShapeType="1"/>
          </p:cNvSpPr>
          <p:nvPr/>
        </p:nvSpPr>
        <p:spPr bwMode="auto">
          <a:xfrm>
            <a:off x="7848600" y="3581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5"/>
          <p:cNvSpPr>
            <a:spLocks noChangeShapeType="1"/>
          </p:cNvSpPr>
          <p:nvPr/>
        </p:nvSpPr>
        <p:spPr bwMode="auto">
          <a:xfrm>
            <a:off x="6553200" y="3886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6"/>
          <p:cNvSpPr>
            <a:spLocks noChangeShapeType="1"/>
          </p:cNvSpPr>
          <p:nvPr/>
        </p:nvSpPr>
        <p:spPr bwMode="auto">
          <a:xfrm>
            <a:off x="6553200" y="3886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27"/>
          <p:cNvSpPr>
            <a:spLocks noChangeShapeType="1"/>
          </p:cNvSpPr>
          <p:nvPr/>
        </p:nvSpPr>
        <p:spPr bwMode="auto">
          <a:xfrm>
            <a:off x="7467600" y="38862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28"/>
          <p:cNvSpPr>
            <a:spLocks noChangeShapeType="1"/>
          </p:cNvSpPr>
          <p:nvPr/>
        </p:nvSpPr>
        <p:spPr bwMode="auto">
          <a:xfrm>
            <a:off x="8305800" y="3886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29"/>
          <p:cNvSpPr>
            <a:spLocks noChangeShapeType="1"/>
          </p:cNvSpPr>
          <p:nvPr/>
        </p:nvSpPr>
        <p:spPr bwMode="auto">
          <a:xfrm>
            <a:off x="9296400" y="3886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DC87F00B-326E-4B22-A79D-1BBB446CC0C4}"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17</a:t>
            </a:fld>
            <a:endParaRPr lang="en-US"/>
          </a:p>
        </p:txBody>
      </p:sp>
    </p:spTree>
    <p:extLst>
      <p:ext uri="{BB962C8B-B14F-4D97-AF65-F5344CB8AC3E}">
        <p14:creationId xmlns:p14="http://schemas.microsoft.com/office/powerpoint/2010/main" val="409708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81200" y="277814"/>
            <a:ext cx="5562600" cy="1139825"/>
          </a:xfrm>
        </p:spPr>
        <p:txBody>
          <a:bodyPr/>
          <a:lstStyle/>
          <a:p>
            <a:pPr eaLnBrk="1" hangingPunct="1"/>
            <a:r>
              <a:rPr lang="en-US" altLang="en-US" smtClean="0">
                <a:effectLst/>
              </a:rPr>
              <a:t>Data Mining Tasks</a:t>
            </a:r>
          </a:p>
        </p:txBody>
      </p:sp>
      <p:sp>
        <p:nvSpPr>
          <p:cNvPr id="28675" name="Rectangle 3"/>
          <p:cNvSpPr>
            <a:spLocks noGrp="1" noChangeArrowheads="1"/>
          </p:cNvSpPr>
          <p:nvPr>
            <p:ph type="body" idx="1"/>
          </p:nvPr>
        </p:nvSpPr>
        <p:spPr>
          <a:xfrm>
            <a:off x="990601" y="1417639"/>
            <a:ext cx="9128126" cy="3963987"/>
          </a:xfrm>
        </p:spPr>
        <p:txBody>
          <a:bodyPr>
            <a:normAutofit/>
          </a:bodyPr>
          <a:lstStyle/>
          <a:p>
            <a:pPr eaLnBrk="1" hangingPunct="1"/>
            <a:r>
              <a:rPr lang="en-US" altLang="en-US" sz="3600" dirty="0" smtClean="0">
                <a:solidFill>
                  <a:schemeClr val="tx2"/>
                </a:solidFill>
                <a:effectLst/>
              </a:rPr>
              <a:t>Prediction Methods</a:t>
            </a:r>
          </a:p>
          <a:p>
            <a:pPr lvl="1" eaLnBrk="1" hangingPunct="1"/>
            <a:r>
              <a:rPr lang="en-US" altLang="en-US" sz="3200" dirty="0" smtClean="0">
                <a:solidFill>
                  <a:schemeClr val="tx2"/>
                </a:solidFill>
                <a:effectLst/>
              </a:rPr>
              <a:t>Use some variables to predict unknown or future values of other variables.</a:t>
            </a:r>
          </a:p>
          <a:p>
            <a:pPr lvl="2" eaLnBrk="1" hangingPunct="1">
              <a:buFont typeface="Wingdings" panose="05000000000000000000" pitchFamily="2" charset="2"/>
              <a:buNone/>
            </a:pPr>
            <a:endParaRPr lang="en-US" altLang="en-US" sz="2800" dirty="0" smtClean="0">
              <a:solidFill>
                <a:schemeClr val="tx2"/>
              </a:solidFill>
              <a:effectLst/>
            </a:endParaRPr>
          </a:p>
          <a:p>
            <a:pPr eaLnBrk="1" hangingPunct="1"/>
            <a:r>
              <a:rPr lang="en-US" altLang="en-US" sz="3600" dirty="0" smtClean="0">
                <a:solidFill>
                  <a:schemeClr val="tx2"/>
                </a:solidFill>
                <a:effectLst/>
              </a:rPr>
              <a:t>Description Methods</a:t>
            </a:r>
          </a:p>
          <a:p>
            <a:pPr lvl="1" eaLnBrk="1" hangingPunct="1"/>
            <a:r>
              <a:rPr lang="en-US" altLang="en-US" sz="3200" dirty="0" smtClean="0">
                <a:solidFill>
                  <a:schemeClr val="tx2"/>
                </a:solidFill>
                <a:effectLst/>
              </a:rPr>
              <a:t>Find human-interpretable patterns that describe the data.</a:t>
            </a:r>
          </a:p>
          <a:p>
            <a:pPr lvl="2" eaLnBrk="1" hangingPunct="1">
              <a:buFont typeface="Wingdings" panose="05000000000000000000" pitchFamily="2" charset="2"/>
              <a:buNone/>
            </a:pPr>
            <a:endParaRPr lang="en-US" altLang="en-US" sz="2800" dirty="0" smtClean="0">
              <a:solidFill>
                <a:schemeClr val="tx2"/>
              </a:solidFill>
              <a:effectLst/>
            </a:endParaRPr>
          </a:p>
        </p:txBody>
      </p:sp>
      <p:sp>
        <p:nvSpPr>
          <p:cNvPr id="2" name="Date Placeholder 1"/>
          <p:cNvSpPr>
            <a:spLocks noGrp="1"/>
          </p:cNvSpPr>
          <p:nvPr>
            <p:ph type="dt" sz="half" idx="10"/>
          </p:nvPr>
        </p:nvSpPr>
        <p:spPr/>
        <p:txBody>
          <a:bodyPr/>
          <a:lstStyle/>
          <a:p>
            <a:fld id="{6716AFA3-FFB9-4F96-ABE8-5AC2EC762400}"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18</a:t>
            </a:fld>
            <a:endParaRPr lang="en-US"/>
          </a:p>
        </p:txBody>
      </p:sp>
    </p:spTree>
    <p:extLst>
      <p:ext uri="{BB962C8B-B14F-4D97-AF65-F5344CB8AC3E}">
        <p14:creationId xmlns:p14="http://schemas.microsoft.com/office/powerpoint/2010/main" val="1580164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effectLst/>
              </a:rPr>
              <a:t>Classification: Definition</a:t>
            </a:r>
          </a:p>
        </p:txBody>
      </p:sp>
      <p:sp>
        <p:nvSpPr>
          <p:cNvPr id="29699" name="Rectangle 3"/>
          <p:cNvSpPr>
            <a:spLocks noGrp="1" noChangeArrowheads="1"/>
          </p:cNvSpPr>
          <p:nvPr>
            <p:ph type="body" idx="1"/>
          </p:nvPr>
        </p:nvSpPr>
        <p:spPr>
          <a:xfrm>
            <a:off x="749300" y="1460500"/>
            <a:ext cx="10210800" cy="4902200"/>
          </a:xfrm>
        </p:spPr>
        <p:txBody>
          <a:bodyPr>
            <a:noAutofit/>
          </a:bodyPr>
          <a:lstStyle/>
          <a:p>
            <a:pPr eaLnBrk="1" hangingPunct="1">
              <a:lnSpc>
                <a:spcPct val="90000"/>
              </a:lnSpc>
            </a:pPr>
            <a:r>
              <a:rPr lang="en-US" altLang="en-US" sz="3200" dirty="0" smtClean="0">
                <a:solidFill>
                  <a:schemeClr val="tx2"/>
                </a:solidFill>
                <a:effectLst/>
              </a:rPr>
              <a:t>Given a collection of records (</a:t>
            </a:r>
            <a:r>
              <a:rPr lang="en-US" altLang="en-US" sz="3200" i="1" dirty="0" smtClean="0">
                <a:effectLst/>
              </a:rPr>
              <a:t>training set</a:t>
            </a:r>
            <a:r>
              <a:rPr lang="en-US" altLang="en-US" sz="3200" i="1" dirty="0" smtClean="0">
                <a:solidFill>
                  <a:schemeClr val="tx2"/>
                </a:solidFill>
                <a:effectLst/>
              </a:rPr>
              <a:t> </a:t>
            </a:r>
            <a:r>
              <a:rPr lang="en-US" altLang="en-US" sz="3200" dirty="0" smtClean="0">
                <a:solidFill>
                  <a:schemeClr val="tx2"/>
                </a:solidFill>
                <a:effectLst/>
              </a:rPr>
              <a:t>)</a:t>
            </a:r>
          </a:p>
          <a:p>
            <a:pPr lvl="1" eaLnBrk="1" hangingPunct="1">
              <a:lnSpc>
                <a:spcPct val="90000"/>
              </a:lnSpc>
            </a:pPr>
            <a:r>
              <a:rPr lang="en-US" altLang="en-US" sz="2800" dirty="0">
                <a:solidFill>
                  <a:schemeClr val="tx2"/>
                </a:solidFill>
              </a:rPr>
              <a:t>Each record contains a set of </a:t>
            </a:r>
            <a:r>
              <a:rPr lang="en-US" altLang="en-US" sz="2800" i="1" dirty="0">
                <a:solidFill>
                  <a:schemeClr val="tx2"/>
                </a:solidFill>
              </a:rPr>
              <a:t>attributes</a:t>
            </a:r>
            <a:r>
              <a:rPr lang="en-US" altLang="en-US" sz="2800" dirty="0">
                <a:solidFill>
                  <a:schemeClr val="tx2"/>
                </a:solidFill>
              </a:rPr>
              <a:t>, one of the attributes is the </a:t>
            </a:r>
            <a:r>
              <a:rPr lang="en-US" altLang="en-US" sz="2800" i="1" dirty="0"/>
              <a:t>class</a:t>
            </a:r>
            <a:r>
              <a:rPr lang="en-US" altLang="en-US" sz="2800" dirty="0">
                <a:solidFill>
                  <a:schemeClr val="tx2"/>
                </a:solidFill>
              </a:rPr>
              <a:t>.</a:t>
            </a:r>
            <a:endParaRPr lang="en-US" altLang="en-US" sz="2800" dirty="0" smtClean="0">
              <a:solidFill>
                <a:schemeClr val="tx2"/>
              </a:solidFill>
              <a:effectLst/>
            </a:endParaRPr>
          </a:p>
          <a:p>
            <a:pPr eaLnBrk="1" hangingPunct="1">
              <a:lnSpc>
                <a:spcPct val="90000"/>
              </a:lnSpc>
            </a:pPr>
            <a:r>
              <a:rPr lang="en-US" altLang="en-US" sz="3200" dirty="0" smtClean="0">
                <a:solidFill>
                  <a:schemeClr val="tx2"/>
                </a:solidFill>
                <a:effectLst/>
              </a:rPr>
              <a:t>Find a </a:t>
            </a:r>
            <a:r>
              <a:rPr lang="en-US" altLang="en-US" sz="3200" i="1" dirty="0" smtClean="0">
                <a:effectLst/>
              </a:rPr>
              <a:t>model</a:t>
            </a:r>
            <a:r>
              <a:rPr lang="en-US" altLang="en-US" sz="3200" dirty="0" smtClean="0">
                <a:effectLst/>
              </a:rPr>
              <a:t> </a:t>
            </a:r>
            <a:r>
              <a:rPr lang="en-US" altLang="en-US" sz="3200" dirty="0" smtClean="0">
                <a:solidFill>
                  <a:schemeClr val="tx2"/>
                </a:solidFill>
                <a:effectLst/>
              </a:rPr>
              <a:t> for class attribute as a function of the values of other attributes.</a:t>
            </a:r>
          </a:p>
          <a:p>
            <a:pPr eaLnBrk="1" hangingPunct="1">
              <a:lnSpc>
                <a:spcPct val="90000"/>
              </a:lnSpc>
            </a:pPr>
            <a:r>
              <a:rPr lang="en-US" altLang="en-US" sz="3200" dirty="0" smtClean="0">
                <a:solidFill>
                  <a:schemeClr val="tx2"/>
                </a:solidFill>
                <a:effectLst/>
              </a:rPr>
              <a:t>Goal: </a:t>
            </a:r>
            <a:r>
              <a:rPr lang="en-US" altLang="en-US" sz="3200" u="sng" dirty="0" smtClean="0">
                <a:solidFill>
                  <a:schemeClr val="tx2"/>
                </a:solidFill>
                <a:effectLst/>
              </a:rPr>
              <a:t>previously unseen</a:t>
            </a:r>
            <a:r>
              <a:rPr lang="en-US" altLang="en-US" sz="3200" dirty="0" smtClean="0">
                <a:solidFill>
                  <a:schemeClr val="tx2"/>
                </a:solidFill>
                <a:effectLst/>
              </a:rPr>
              <a:t> records should be assigned a class as accurately as possible.</a:t>
            </a:r>
          </a:p>
          <a:p>
            <a:pPr lvl="1" eaLnBrk="1" hangingPunct="1">
              <a:lnSpc>
                <a:spcPct val="90000"/>
              </a:lnSpc>
            </a:pPr>
            <a:r>
              <a:rPr lang="en-US" altLang="en-US" sz="2800" dirty="0">
                <a:solidFill>
                  <a:schemeClr val="tx2"/>
                </a:solidFill>
              </a:rPr>
              <a:t>A </a:t>
            </a:r>
            <a:r>
              <a:rPr lang="en-US" altLang="en-US" sz="2800" i="1" dirty="0"/>
              <a:t>test set</a:t>
            </a:r>
            <a:r>
              <a:rPr lang="en-US" altLang="en-US" sz="2800" dirty="0">
                <a:solidFill>
                  <a:schemeClr val="tx2"/>
                </a:solidFill>
              </a:rPr>
              <a:t> is used to determine the accuracy of the model. Usually, the given data set is divided into training and test sets, with training set used to build the model and test set used to validate it.</a:t>
            </a:r>
            <a:endParaRPr lang="en-US" altLang="en-US" sz="2800" dirty="0" smtClean="0">
              <a:solidFill>
                <a:schemeClr val="tx2"/>
              </a:solidFill>
              <a:effectLst/>
            </a:endParaRPr>
          </a:p>
        </p:txBody>
      </p:sp>
      <p:sp>
        <p:nvSpPr>
          <p:cNvPr id="2" name="Date Placeholder 1"/>
          <p:cNvSpPr>
            <a:spLocks noGrp="1"/>
          </p:cNvSpPr>
          <p:nvPr>
            <p:ph type="dt" sz="half" idx="10"/>
          </p:nvPr>
        </p:nvSpPr>
        <p:spPr/>
        <p:txBody>
          <a:bodyPr/>
          <a:lstStyle/>
          <a:p>
            <a:fld id="{11A6A223-D6AA-46A4-94E7-F55E3108DA93}"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19</a:t>
            </a:fld>
            <a:endParaRPr lang="en-US"/>
          </a:p>
        </p:txBody>
      </p:sp>
    </p:spTree>
    <p:extLst>
      <p:ext uri="{BB962C8B-B14F-4D97-AF65-F5344CB8AC3E}">
        <p14:creationId xmlns:p14="http://schemas.microsoft.com/office/powerpoint/2010/main" val="633607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10515600" cy="1325563"/>
          </a:xfrm>
        </p:spPr>
        <p:txBody>
          <a:bodyPr/>
          <a:lstStyle/>
          <a:p>
            <a:r>
              <a:rPr lang="en-US" dirty="0" smtClean="0"/>
              <a:t>Today’s Outline</a:t>
            </a:r>
            <a:endParaRPr lang="en-US" dirty="0"/>
          </a:p>
        </p:txBody>
      </p:sp>
      <p:sp>
        <p:nvSpPr>
          <p:cNvPr id="3" name="Content Placeholder 2"/>
          <p:cNvSpPr>
            <a:spLocks noGrp="1"/>
          </p:cNvSpPr>
          <p:nvPr>
            <p:ph idx="1"/>
          </p:nvPr>
        </p:nvSpPr>
        <p:spPr>
          <a:xfrm>
            <a:off x="838200" y="2286000"/>
            <a:ext cx="8534400" cy="3615267"/>
          </a:xfrm>
        </p:spPr>
        <p:txBody>
          <a:bodyPr>
            <a:normAutofit/>
          </a:bodyPr>
          <a:lstStyle/>
          <a:p>
            <a:r>
              <a:rPr lang="en-US" sz="4000" dirty="0" smtClean="0"/>
              <a:t>Introduction</a:t>
            </a:r>
            <a:endParaRPr lang="en-US" sz="4000" dirty="0"/>
          </a:p>
          <a:p>
            <a:pPr lvl="1"/>
            <a:r>
              <a:rPr lang="en-US" sz="3600" dirty="0" smtClean="0"/>
              <a:t>Motivation</a:t>
            </a:r>
          </a:p>
          <a:p>
            <a:pPr lvl="1"/>
            <a:r>
              <a:rPr lang="en-US" sz="3600" dirty="0" smtClean="0"/>
              <a:t>What is Data Mining</a:t>
            </a:r>
          </a:p>
          <a:p>
            <a:pPr lvl="1"/>
            <a:r>
              <a:rPr lang="en-US" sz="3600" dirty="0" smtClean="0"/>
              <a:t>Origins of Data Mining</a:t>
            </a:r>
          </a:p>
          <a:p>
            <a:endParaRPr lang="en-US" sz="4000" dirty="0" smtClean="0"/>
          </a:p>
          <a:p>
            <a:endParaRPr lang="en-US" sz="4000" dirty="0"/>
          </a:p>
        </p:txBody>
      </p:sp>
      <p:sp>
        <p:nvSpPr>
          <p:cNvPr id="4" name="Date Placeholder 3"/>
          <p:cNvSpPr>
            <a:spLocks noGrp="1"/>
          </p:cNvSpPr>
          <p:nvPr>
            <p:ph type="dt" sz="half" idx="10"/>
          </p:nvPr>
        </p:nvSpPr>
        <p:spPr/>
        <p:txBody>
          <a:bodyPr/>
          <a:lstStyle/>
          <a:p>
            <a:fld id="{FED9AA12-285E-4F85-9893-09DBE29A934C}" type="datetime5">
              <a:rPr lang="en-US" smtClean="0"/>
              <a:t>16-Jan-19</a:t>
            </a:fld>
            <a:endParaRPr lang="en-US"/>
          </a:p>
        </p:txBody>
      </p:sp>
      <p:sp>
        <p:nvSpPr>
          <p:cNvPr id="5" name="Footer Placeholder 4"/>
          <p:cNvSpPr>
            <a:spLocks noGrp="1"/>
          </p:cNvSpPr>
          <p:nvPr>
            <p:ph type="ftr" sz="quarter" idx="11"/>
          </p:nvPr>
        </p:nvSpPr>
        <p:spPr/>
        <p:txBody>
          <a:bodyPr/>
          <a:lstStyle/>
          <a:p>
            <a:r>
              <a:rPr lang="en-US" smtClean="0"/>
              <a:t>CS F415</a:t>
            </a:r>
            <a:endParaRPr lang="en-US"/>
          </a:p>
        </p:txBody>
      </p:sp>
      <p:sp>
        <p:nvSpPr>
          <p:cNvPr id="6" name="Slide Number Placeholder 5"/>
          <p:cNvSpPr>
            <a:spLocks noGrp="1"/>
          </p:cNvSpPr>
          <p:nvPr>
            <p:ph type="sldNum" sz="quarter" idx="12"/>
          </p:nvPr>
        </p:nvSpPr>
        <p:spPr/>
        <p:txBody>
          <a:bodyPr/>
          <a:lstStyle/>
          <a:p>
            <a:fld id="{A5A87883-77EE-4E3D-88BB-C9B24793C6D0}" type="slidenum">
              <a:rPr lang="en-US" smtClean="0"/>
              <a:t>2</a:t>
            </a:fld>
            <a:endParaRPr lang="en-US"/>
          </a:p>
        </p:txBody>
      </p:sp>
    </p:spTree>
    <p:extLst>
      <p:ext uri="{BB962C8B-B14F-4D97-AF65-F5344CB8AC3E}">
        <p14:creationId xmlns:p14="http://schemas.microsoft.com/office/powerpoint/2010/main" val="3587733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65125"/>
            <a:ext cx="10515600" cy="487665"/>
          </a:xfrm>
        </p:spPr>
        <p:txBody>
          <a:bodyPr>
            <a:normAutofit fontScale="90000"/>
          </a:bodyPr>
          <a:lstStyle/>
          <a:p>
            <a:pPr eaLnBrk="1" hangingPunct="1"/>
            <a:r>
              <a:rPr lang="en-US" altLang="en-US" dirty="0" smtClean="0">
                <a:effectLst/>
              </a:rPr>
              <a:t>Classification Example</a:t>
            </a:r>
          </a:p>
        </p:txBody>
      </p:sp>
      <p:graphicFrame>
        <p:nvGraphicFramePr>
          <p:cNvPr id="31747" name="Object 3"/>
          <p:cNvGraphicFramePr>
            <a:graphicFrameLocks noChangeAspect="1"/>
          </p:cNvGraphicFramePr>
          <p:nvPr/>
        </p:nvGraphicFramePr>
        <p:xfrm>
          <a:off x="1752601" y="2057401"/>
          <a:ext cx="3565525" cy="3687763"/>
        </p:xfrm>
        <a:graphic>
          <a:graphicData uri="http://schemas.openxmlformats.org/presentationml/2006/ole">
            <mc:AlternateContent xmlns:mc="http://schemas.openxmlformats.org/markup-compatibility/2006">
              <mc:Choice xmlns:v="urn:schemas-microsoft-com:vml" Requires="v">
                <p:oleObj spid="_x0000_s3076" name="Document" r:id="rId3" imgW="5405628" imgH="5782056" progId="Word.Document.8">
                  <p:embed/>
                </p:oleObj>
              </mc:Choice>
              <mc:Fallback>
                <p:oleObj name="Document" r:id="rId3" imgW="5405628" imgH="578205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205740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Text Box 4"/>
          <p:cNvSpPr txBox="1">
            <a:spLocks noChangeArrowheads="1"/>
          </p:cNvSpPr>
          <p:nvPr/>
        </p:nvSpPr>
        <p:spPr bwMode="auto">
          <a:xfrm rot="-2416809">
            <a:off x="2362200" y="14335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31749" name="Text Box 5"/>
          <p:cNvSpPr txBox="1">
            <a:spLocks noChangeArrowheads="1"/>
          </p:cNvSpPr>
          <p:nvPr/>
        </p:nvSpPr>
        <p:spPr bwMode="auto">
          <a:xfrm rot="-2416809">
            <a:off x="3124200" y="14335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31750" name="Text Box 6"/>
          <p:cNvSpPr txBox="1">
            <a:spLocks noChangeArrowheads="1"/>
          </p:cNvSpPr>
          <p:nvPr/>
        </p:nvSpPr>
        <p:spPr bwMode="auto">
          <a:xfrm rot="-2416809">
            <a:off x="3886200" y="14335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31751" name="Text Box 7"/>
          <p:cNvSpPr txBox="1">
            <a:spLocks noChangeArrowheads="1"/>
          </p:cNvSpPr>
          <p:nvPr/>
        </p:nvSpPr>
        <p:spPr bwMode="auto">
          <a:xfrm rot="-2416809">
            <a:off x="4648200" y="16621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graphicFrame>
        <p:nvGraphicFramePr>
          <p:cNvPr id="31752" name="Object 8"/>
          <p:cNvGraphicFramePr>
            <a:graphicFrameLocks noChangeAspect="1"/>
          </p:cNvGraphicFramePr>
          <p:nvPr/>
        </p:nvGraphicFramePr>
        <p:xfrm>
          <a:off x="5791201" y="2043113"/>
          <a:ext cx="2994025" cy="2646362"/>
        </p:xfrm>
        <a:graphic>
          <a:graphicData uri="http://schemas.openxmlformats.org/presentationml/2006/ole">
            <mc:AlternateContent xmlns:mc="http://schemas.openxmlformats.org/markup-compatibility/2006">
              <mc:Choice xmlns:v="urn:schemas-microsoft-com:vml" Requires="v">
                <p:oleObj spid="_x0000_s3077" name="Document" r:id="rId5" imgW="4614672" imgH="4076700" progId="Word.Document.8">
                  <p:embed/>
                </p:oleObj>
              </mc:Choice>
              <mc:Fallback>
                <p:oleObj name="Document" r:id="rId5" imgW="4614672" imgH="40767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3" name="Group 9"/>
          <p:cNvGrpSpPr>
            <a:grpSpLocks/>
          </p:cNvGrpSpPr>
          <p:nvPr/>
        </p:nvGrpSpPr>
        <p:grpSpPr bwMode="auto">
          <a:xfrm>
            <a:off x="9220200" y="3948113"/>
            <a:ext cx="990600" cy="685800"/>
            <a:chOff x="4944" y="2736"/>
            <a:chExt cx="624" cy="432"/>
          </a:xfrm>
        </p:grpSpPr>
        <p:sp>
          <p:nvSpPr>
            <p:cNvPr id="31766"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7" name="Text Box 11"/>
            <p:cNvSpPr txBox="1">
              <a:spLocks noChangeArrowheads="1"/>
            </p:cNvSpPr>
            <p:nvPr/>
          </p:nvSpPr>
          <p:spPr bwMode="auto">
            <a:xfrm>
              <a:off x="5089" y="2856"/>
              <a:ext cx="339" cy="302"/>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1400" b="1">
                  <a:solidFill>
                    <a:srgbClr val="0000CC"/>
                  </a:solidFill>
                  <a:latin typeface="Arial" panose="020B0604020202020204" pitchFamily="34" charset="0"/>
                </a:rPr>
                <a:t>Test</a:t>
              </a:r>
            </a:p>
            <a:p>
              <a:pPr algn="ctr">
                <a:lnSpc>
                  <a:spcPct val="80000"/>
                </a:lnSpc>
                <a:buClr>
                  <a:schemeClr val="accent2"/>
                </a:buClr>
                <a:buSzPct val="75000"/>
                <a:buFont typeface="Monotype Sorts" pitchFamily="2" charset="2"/>
                <a:buNone/>
              </a:pPr>
              <a:r>
                <a:rPr lang="en-US" altLang="en-US" sz="1400" b="1">
                  <a:solidFill>
                    <a:srgbClr val="0000CC"/>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sp>
        <p:nvSpPr>
          <p:cNvPr id="31754" name="AutoShape 12"/>
          <p:cNvSpPr>
            <a:spLocks noChangeArrowheads="1"/>
          </p:cNvSpPr>
          <p:nvPr/>
        </p:nvSpPr>
        <p:spPr bwMode="auto">
          <a:xfrm>
            <a:off x="5410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55" name="Text Box 13"/>
          <p:cNvSpPr txBox="1">
            <a:spLocks noChangeArrowheads="1"/>
          </p:cNvSpPr>
          <p:nvPr/>
        </p:nvSpPr>
        <p:spPr bwMode="auto">
          <a:xfrm>
            <a:off x="5410200" y="5238751"/>
            <a:ext cx="10429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1600" b="1">
                <a:solidFill>
                  <a:schemeClr val="tx2"/>
                </a:solidFill>
                <a:latin typeface="Arial" panose="020B0604020202020204" pitchFamily="34" charset="0"/>
              </a:rPr>
              <a:t>Training </a:t>
            </a:r>
          </a:p>
          <a:p>
            <a:pPr algn="ctr">
              <a:lnSpc>
                <a:spcPct val="80000"/>
              </a:lnSpc>
              <a:buClr>
                <a:schemeClr val="accent2"/>
              </a:buClr>
              <a:buSzPct val="75000"/>
              <a:buFont typeface="Monotype Sorts" pitchFamily="2" charset="2"/>
              <a:buNone/>
            </a:pPr>
            <a:r>
              <a:rPr lang="en-US" altLang="en-US" sz="1600" b="1">
                <a:solidFill>
                  <a:schemeClr val="tx2"/>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nvGrpSpPr>
          <p:cNvPr id="31756" name="Group 14"/>
          <p:cNvGrpSpPr>
            <a:grpSpLocks/>
          </p:cNvGrpSpPr>
          <p:nvPr/>
        </p:nvGrpSpPr>
        <p:grpSpPr bwMode="auto">
          <a:xfrm>
            <a:off x="9161464" y="5086351"/>
            <a:ext cx="1125537" cy="690563"/>
            <a:chOff x="3360" y="2880"/>
            <a:chExt cx="672" cy="415"/>
          </a:xfrm>
        </p:grpSpPr>
        <p:sp>
          <p:nvSpPr>
            <p:cNvPr id="31764"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5" name="Text Box 16"/>
            <p:cNvSpPr txBox="1">
              <a:spLocks noChangeArrowheads="1"/>
            </p:cNvSpPr>
            <p:nvPr/>
          </p:nvSpPr>
          <p:spPr bwMode="auto">
            <a:xfrm>
              <a:off x="3387" y="2978"/>
              <a:ext cx="5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2000" b="1">
                  <a:solidFill>
                    <a:srgbClr val="CC0000"/>
                  </a:solidFill>
                  <a:latin typeface="Arial" panose="020B0604020202020204" pitchFamily="34" charset="0"/>
                </a:rPr>
                <a:t>Model</a:t>
              </a:r>
              <a:endParaRPr lang="en-US" altLang="en-US" sz="1400">
                <a:solidFill>
                  <a:schemeClr val="bg2"/>
                </a:solidFill>
                <a:latin typeface="Arial" panose="020B0604020202020204" pitchFamily="34" charset="0"/>
              </a:endParaRPr>
            </a:p>
          </p:txBody>
        </p:sp>
      </p:grpSp>
      <p:sp>
        <p:nvSpPr>
          <p:cNvPr id="31757" name="AutoShape 17"/>
          <p:cNvSpPr>
            <a:spLocks noChangeArrowheads="1"/>
          </p:cNvSpPr>
          <p:nvPr/>
        </p:nvSpPr>
        <p:spPr bwMode="auto">
          <a:xfrm>
            <a:off x="7010400" y="4938713"/>
            <a:ext cx="1447800" cy="995362"/>
          </a:xfrm>
          <a:prstGeom prst="bevel">
            <a:avLst>
              <a:gd name="adj" fmla="val 12500"/>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58" name="Text Box 18"/>
          <p:cNvSpPr txBox="1">
            <a:spLocks noChangeArrowheads="1"/>
          </p:cNvSpPr>
          <p:nvPr/>
        </p:nvSpPr>
        <p:spPr bwMode="auto">
          <a:xfrm>
            <a:off x="7086601" y="5014913"/>
            <a:ext cx="13255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2000" b="1">
                <a:solidFill>
                  <a:srgbClr val="000000"/>
                </a:solidFill>
                <a:latin typeface="Arial" panose="020B0604020202020204" pitchFamily="34" charset="0"/>
              </a:rPr>
              <a:t>Learn </a:t>
            </a:r>
          </a:p>
          <a:p>
            <a:pPr algn="ctr">
              <a:buClr>
                <a:schemeClr val="accent2"/>
              </a:buClr>
              <a:buSzPct val="75000"/>
              <a:buFont typeface="Monotype Sorts" pitchFamily="2" charset="2"/>
              <a:buNone/>
            </a:pPr>
            <a:r>
              <a:rPr lang="en-US" altLang="en-US" sz="2000" b="1">
                <a:solidFill>
                  <a:srgbClr val="000000"/>
                </a:solidFill>
                <a:latin typeface="Arial" panose="020B0604020202020204" pitchFamily="34" charset="0"/>
              </a:rPr>
              <a:t>Classifier</a:t>
            </a:r>
            <a:endParaRPr lang="en-US" altLang="en-US" sz="1400">
              <a:solidFill>
                <a:srgbClr val="00E0CB"/>
              </a:solidFill>
              <a:latin typeface="Arial" panose="020B0604020202020204" pitchFamily="34" charset="0"/>
            </a:endParaRPr>
          </a:p>
        </p:txBody>
      </p:sp>
      <p:sp>
        <p:nvSpPr>
          <p:cNvPr id="31759" name="AutoShape 19"/>
          <p:cNvSpPr>
            <a:spLocks noChangeArrowheads="1"/>
          </p:cNvSpPr>
          <p:nvPr/>
        </p:nvSpPr>
        <p:spPr bwMode="auto">
          <a:xfrm>
            <a:off x="6511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0" name="AutoShape 20"/>
          <p:cNvSpPr>
            <a:spLocks noChangeArrowheads="1"/>
          </p:cNvSpPr>
          <p:nvPr/>
        </p:nvSpPr>
        <p:spPr bwMode="auto">
          <a:xfrm>
            <a:off x="8534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1" name="AutoShape 21"/>
          <p:cNvSpPr>
            <a:spLocks noChangeArrowheads="1"/>
          </p:cNvSpPr>
          <p:nvPr/>
        </p:nvSpPr>
        <p:spPr bwMode="auto">
          <a:xfrm rot="5400000">
            <a:off x="9597232"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1762" name="Line 22"/>
          <p:cNvSpPr>
            <a:spLocks noChangeShapeType="1"/>
          </p:cNvSpPr>
          <p:nvPr/>
        </p:nvSpPr>
        <p:spPr bwMode="auto">
          <a:xfrm>
            <a:off x="5181600" y="44815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23"/>
          <p:cNvSpPr>
            <a:spLocks noChangeShapeType="1"/>
          </p:cNvSpPr>
          <p:nvPr/>
        </p:nvSpPr>
        <p:spPr bwMode="auto">
          <a:xfrm>
            <a:off x="8839200" y="34147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p:cNvSpPr>
            <a:spLocks noGrp="1"/>
          </p:cNvSpPr>
          <p:nvPr>
            <p:ph type="dt" sz="half" idx="10"/>
          </p:nvPr>
        </p:nvSpPr>
        <p:spPr/>
        <p:txBody>
          <a:bodyPr/>
          <a:lstStyle/>
          <a:p>
            <a:fld id="{A7D8A2E8-68FF-4CB4-9721-A779FB8F7980}"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20</a:t>
            </a:fld>
            <a:endParaRPr lang="en-US"/>
          </a:p>
        </p:txBody>
      </p:sp>
    </p:spTree>
    <p:extLst>
      <p:ext uri="{BB962C8B-B14F-4D97-AF65-F5344CB8AC3E}">
        <p14:creationId xmlns:p14="http://schemas.microsoft.com/office/powerpoint/2010/main" val="1089328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effectLst/>
              </a:rPr>
              <a:t>Classification: Application 1</a:t>
            </a:r>
          </a:p>
        </p:txBody>
      </p:sp>
      <p:sp>
        <p:nvSpPr>
          <p:cNvPr id="32771" name="Rectangle 3"/>
          <p:cNvSpPr>
            <a:spLocks noGrp="1" noChangeArrowheads="1"/>
          </p:cNvSpPr>
          <p:nvPr>
            <p:ph type="body" idx="1"/>
          </p:nvPr>
        </p:nvSpPr>
        <p:spPr>
          <a:xfrm>
            <a:off x="977900" y="1447800"/>
            <a:ext cx="10769600" cy="4762500"/>
          </a:xfrm>
        </p:spPr>
        <p:txBody>
          <a:bodyPr>
            <a:normAutofit/>
          </a:bodyPr>
          <a:lstStyle/>
          <a:p>
            <a:pPr eaLnBrk="1" hangingPunct="1"/>
            <a:r>
              <a:rPr lang="en-US" altLang="en-US" sz="3200" dirty="0">
                <a:solidFill>
                  <a:schemeClr val="tx2"/>
                </a:solidFill>
              </a:rPr>
              <a:t>Direct Marketing</a:t>
            </a:r>
          </a:p>
          <a:p>
            <a:pPr lvl="1" eaLnBrk="1" hangingPunct="1"/>
            <a:r>
              <a:rPr lang="en-US" altLang="en-US" sz="2800" dirty="0">
                <a:solidFill>
                  <a:schemeClr val="tx2"/>
                </a:solidFill>
              </a:rPr>
              <a:t>Goal: Reduce cost of mailing by </a:t>
            </a:r>
            <a:r>
              <a:rPr lang="en-US" altLang="en-US" sz="2800" i="1" dirty="0"/>
              <a:t>targeting</a:t>
            </a:r>
            <a:r>
              <a:rPr lang="en-US" altLang="en-US" sz="2800" dirty="0">
                <a:solidFill>
                  <a:schemeClr val="tx2"/>
                </a:solidFill>
              </a:rPr>
              <a:t> a set of consumers likely to buy a new cell-phone product.</a:t>
            </a:r>
          </a:p>
          <a:p>
            <a:pPr lvl="1" eaLnBrk="1" hangingPunct="1"/>
            <a:r>
              <a:rPr lang="en-US" altLang="en-US" sz="2800" dirty="0">
                <a:solidFill>
                  <a:schemeClr val="tx2"/>
                </a:solidFill>
              </a:rPr>
              <a:t>Approach:</a:t>
            </a:r>
          </a:p>
          <a:p>
            <a:pPr lvl="2" eaLnBrk="1" hangingPunct="1"/>
            <a:r>
              <a:rPr lang="en-US" altLang="en-US" sz="2400" dirty="0">
                <a:solidFill>
                  <a:schemeClr val="tx2"/>
                </a:solidFill>
              </a:rPr>
              <a:t>Use the data for a similar product introduced before. </a:t>
            </a:r>
          </a:p>
          <a:p>
            <a:pPr lvl="2" eaLnBrk="1" hangingPunct="1"/>
            <a:r>
              <a:rPr lang="en-US" altLang="en-US" sz="2400" dirty="0">
                <a:solidFill>
                  <a:schemeClr val="tx2"/>
                </a:solidFill>
              </a:rPr>
              <a:t>We know which customers decided to buy and which decided otherwise. This </a:t>
            </a:r>
            <a:r>
              <a:rPr lang="en-US" altLang="en-US" sz="2400" i="1" dirty="0">
                <a:solidFill>
                  <a:schemeClr val="folHlink"/>
                </a:solidFill>
              </a:rPr>
              <a:t>{buy, don’t buy}</a:t>
            </a:r>
            <a:r>
              <a:rPr lang="en-US" altLang="en-US" sz="2400" dirty="0">
                <a:solidFill>
                  <a:schemeClr val="tx2"/>
                </a:solidFill>
              </a:rPr>
              <a:t> decision forms the </a:t>
            </a:r>
            <a:r>
              <a:rPr lang="en-US" altLang="en-US" sz="2400" i="1" dirty="0">
                <a:solidFill>
                  <a:schemeClr val="folHlink"/>
                </a:solidFill>
              </a:rPr>
              <a:t>class attribute</a:t>
            </a:r>
            <a:r>
              <a:rPr lang="en-US" altLang="en-US" sz="2400" dirty="0">
                <a:solidFill>
                  <a:schemeClr val="folHlink"/>
                </a:solidFill>
              </a:rPr>
              <a:t>.</a:t>
            </a:r>
          </a:p>
          <a:p>
            <a:pPr lvl="2" eaLnBrk="1" hangingPunct="1"/>
            <a:r>
              <a:rPr lang="en-US" altLang="en-US" sz="2400" dirty="0">
                <a:solidFill>
                  <a:schemeClr val="tx2"/>
                </a:solidFill>
              </a:rPr>
              <a:t>Collect various demographic, lifestyle, and company-interaction related information about all such customers.</a:t>
            </a:r>
          </a:p>
          <a:p>
            <a:pPr lvl="3" eaLnBrk="1" hangingPunct="1"/>
            <a:r>
              <a:rPr lang="en-US" altLang="en-US" sz="2000" dirty="0">
                <a:solidFill>
                  <a:schemeClr val="tx2"/>
                </a:solidFill>
              </a:rPr>
              <a:t>Type of business, where they stay, how much they earn, etc.</a:t>
            </a:r>
          </a:p>
          <a:p>
            <a:pPr lvl="2" eaLnBrk="1" hangingPunct="1"/>
            <a:r>
              <a:rPr lang="en-US" altLang="en-US" sz="2400" dirty="0">
                <a:solidFill>
                  <a:schemeClr val="tx2"/>
                </a:solidFill>
              </a:rPr>
              <a:t>Use this information as input attributes to learn a classifier model.</a:t>
            </a:r>
          </a:p>
        </p:txBody>
      </p:sp>
      <p:sp>
        <p:nvSpPr>
          <p:cNvPr id="2" name="Date Placeholder 1"/>
          <p:cNvSpPr>
            <a:spLocks noGrp="1"/>
          </p:cNvSpPr>
          <p:nvPr>
            <p:ph type="dt" sz="half" idx="10"/>
          </p:nvPr>
        </p:nvSpPr>
        <p:spPr/>
        <p:txBody>
          <a:bodyPr/>
          <a:lstStyle/>
          <a:p>
            <a:fld id="{9E383729-57A3-4866-894D-1E9EB6711468}" type="datetime5">
              <a:rPr lang="en-US" smtClean="0"/>
              <a:t>16-Jan-19</a:t>
            </a:fld>
            <a:endParaRPr lang="en-US" dirty="0"/>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21</a:t>
            </a:fld>
            <a:endParaRPr lang="en-US"/>
          </a:p>
        </p:txBody>
      </p:sp>
    </p:spTree>
    <p:extLst>
      <p:ext uri="{BB962C8B-B14F-4D97-AF65-F5344CB8AC3E}">
        <p14:creationId xmlns:p14="http://schemas.microsoft.com/office/powerpoint/2010/main" val="1521092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effectLst/>
              </a:rPr>
              <a:t>Classification: Application 2</a:t>
            </a:r>
          </a:p>
        </p:txBody>
      </p:sp>
      <p:sp>
        <p:nvSpPr>
          <p:cNvPr id="33795" name="Rectangle 3"/>
          <p:cNvSpPr>
            <a:spLocks noGrp="1" noChangeArrowheads="1"/>
          </p:cNvSpPr>
          <p:nvPr>
            <p:ph type="body" idx="1"/>
          </p:nvPr>
        </p:nvSpPr>
        <p:spPr>
          <a:xfrm>
            <a:off x="406400" y="1524000"/>
            <a:ext cx="11303000" cy="4533900"/>
          </a:xfrm>
        </p:spPr>
        <p:txBody>
          <a:bodyPr>
            <a:normAutofit/>
          </a:bodyPr>
          <a:lstStyle/>
          <a:p>
            <a:pPr eaLnBrk="1" hangingPunct="1">
              <a:lnSpc>
                <a:spcPct val="90000"/>
              </a:lnSpc>
            </a:pPr>
            <a:r>
              <a:rPr lang="en-US" altLang="en-US" sz="3200" dirty="0">
                <a:solidFill>
                  <a:schemeClr val="tx2"/>
                </a:solidFill>
              </a:rPr>
              <a:t>Fraud Detection</a:t>
            </a:r>
          </a:p>
          <a:p>
            <a:pPr lvl="1" eaLnBrk="1" hangingPunct="1">
              <a:lnSpc>
                <a:spcPct val="90000"/>
              </a:lnSpc>
            </a:pPr>
            <a:r>
              <a:rPr lang="en-US" altLang="en-US" sz="2800" dirty="0">
                <a:solidFill>
                  <a:schemeClr val="tx2"/>
                </a:solidFill>
              </a:rPr>
              <a:t>Goal: Predict fraudulent cases in credit card transactions.</a:t>
            </a:r>
          </a:p>
          <a:p>
            <a:pPr lvl="1" eaLnBrk="1" hangingPunct="1">
              <a:lnSpc>
                <a:spcPct val="90000"/>
              </a:lnSpc>
            </a:pPr>
            <a:r>
              <a:rPr lang="en-US" altLang="en-US" sz="2800" dirty="0">
                <a:solidFill>
                  <a:schemeClr val="tx2"/>
                </a:solidFill>
              </a:rPr>
              <a:t>Approach:</a:t>
            </a:r>
          </a:p>
          <a:p>
            <a:pPr lvl="2" eaLnBrk="1" hangingPunct="1">
              <a:lnSpc>
                <a:spcPct val="90000"/>
              </a:lnSpc>
            </a:pPr>
            <a:r>
              <a:rPr lang="en-US" altLang="en-US" sz="2400" dirty="0">
                <a:solidFill>
                  <a:schemeClr val="tx2"/>
                </a:solidFill>
              </a:rPr>
              <a:t>Use credit card transactions and the information on its account-holder as attributes.</a:t>
            </a:r>
          </a:p>
          <a:p>
            <a:pPr lvl="3" eaLnBrk="1" hangingPunct="1">
              <a:lnSpc>
                <a:spcPct val="90000"/>
              </a:lnSpc>
            </a:pPr>
            <a:r>
              <a:rPr lang="en-US" altLang="en-US" sz="2000" dirty="0">
                <a:solidFill>
                  <a:schemeClr val="tx2"/>
                </a:solidFill>
              </a:rPr>
              <a:t>When does a customer buy, what does he buy, how often he pays on time, </a:t>
            </a:r>
            <a:r>
              <a:rPr lang="en-US" altLang="en-US" sz="2000" dirty="0" smtClean="0">
                <a:solidFill>
                  <a:schemeClr val="tx2"/>
                </a:solidFill>
              </a:rPr>
              <a:t>etc.</a:t>
            </a:r>
            <a:endParaRPr lang="en-US" altLang="en-US" sz="2000" dirty="0">
              <a:solidFill>
                <a:schemeClr val="tx2"/>
              </a:solidFill>
            </a:endParaRPr>
          </a:p>
          <a:p>
            <a:pPr lvl="2" eaLnBrk="1" hangingPunct="1">
              <a:lnSpc>
                <a:spcPct val="90000"/>
              </a:lnSpc>
            </a:pPr>
            <a:r>
              <a:rPr lang="en-US" altLang="en-US" sz="2400" dirty="0">
                <a:solidFill>
                  <a:schemeClr val="tx2"/>
                </a:solidFill>
              </a:rPr>
              <a:t>Label past transactions as fraud or fair transactions. This forms the class attribute.</a:t>
            </a:r>
          </a:p>
          <a:p>
            <a:pPr lvl="2" eaLnBrk="1" hangingPunct="1">
              <a:lnSpc>
                <a:spcPct val="90000"/>
              </a:lnSpc>
            </a:pPr>
            <a:r>
              <a:rPr lang="en-US" altLang="en-US" sz="2400" dirty="0">
                <a:solidFill>
                  <a:schemeClr val="tx2"/>
                </a:solidFill>
              </a:rPr>
              <a:t>Learn a model for the class of the transactions.</a:t>
            </a:r>
          </a:p>
          <a:p>
            <a:pPr lvl="2" eaLnBrk="1" hangingPunct="1">
              <a:lnSpc>
                <a:spcPct val="90000"/>
              </a:lnSpc>
            </a:pPr>
            <a:r>
              <a:rPr lang="en-US" altLang="en-US" sz="2400" dirty="0">
                <a:solidFill>
                  <a:schemeClr val="tx2"/>
                </a:solidFill>
              </a:rPr>
              <a:t>Use this model to detect fraud by observing credit card transactions on an account.</a:t>
            </a:r>
          </a:p>
        </p:txBody>
      </p:sp>
      <p:sp>
        <p:nvSpPr>
          <p:cNvPr id="2" name="Date Placeholder 1"/>
          <p:cNvSpPr>
            <a:spLocks noGrp="1"/>
          </p:cNvSpPr>
          <p:nvPr>
            <p:ph type="dt" sz="half" idx="10"/>
          </p:nvPr>
        </p:nvSpPr>
        <p:spPr/>
        <p:txBody>
          <a:bodyPr/>
          <a:lstStyle/>
          <a:p>
            <a:fld id="{32E94779-B96C-4B5A-9425-33C5F2D79195}" type="datetime5">
              <a:rPr lang="en-US" smtClean="0"/>
              <a:t>16-Jan-19</a:t>
            </a:fld>
            <a:endParaRPr lang="en-US" dirty="0"/>
          </a:p>
        </p:txBody>
      </p:sp>
      <p:sp>
        <p:nvSpPr>
          <p:cNvPr id="3" name="Footer Placeholder 2"/>
          <p:cNvSpPr>
            <a:spLocks noGrp="1"/>
          </p:cNvSpPr>
          <p:nvPr>
            <p:ph type="ftr" sz="quarter" idx="11"/>
          </p:nvPr>
        </p:nvSpPr>
        <p:spPr/>
        <p:txBody>
          <a:bodyPr/>
          <a:lstStyle/>
          <a:p>
            <a:r>
              <a:rPr lang="en-US" dirty="0" smtClean="0"/>
              <a:t>C1S F415</a:t>
            </a:r>
            <a:endParaRPr lang="en-US" dirty="0"/>
          </a:p>
        </p:txBody>
      </p:sp>
      <p:sp>
        <p:nvSpPr>
          <p:cNvPr id="4" name="Slide Number Placeholder 3"/>
          <p:cNvSpPr>
            <a:spLocks noGrp="1"/>
          </p:cNvSpPr>
          <p:nvPr>
            <p:ph type="sldNum" sz="quarter" idx="12"/>
          </p:nvPr>
        </p:nvSpPr>
        <p:spPr/>
        <p:txBody>
          <a:bodyPr/>
          <a:lstStyle/>
          <a:p>
            <a:fld id="{A5A87883-77EE-4E3D-88BB-C9B24793C6D0}" type="slidenum">
              <a:rPr lang="en-US" smtClean="0"/>
              <a:t>22</a:t>
            </a:fld>
            <a:endParaRPr lang="en-US"/>
          </a:p>
        </p:txBody>
      </p:sp>
    </p:spTree>
    <p:extLst>
      <p:ext uri="{BB962C8B-B14F-4D97-AF65-F5344CB8AC3E}">
        <p14:creationId xmlns:p14="http://schemas.microsoft.com/office/powerpoint/2010/main" val="2523364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effectLst/>
              </a:rPr>
              <a:t>Classification: Application 3</a:t>
            </a:r>
          </a:p>
        </p:txBody>
      </p:sp>
      <p:sp>
        <p:nvSpPr>
          <p:cNvPr id="35843" name="Rectangle 3"/>
          <p:cNvSpPr>
            <a:spLocks noGrp="1" noChangeArrowheads="1"/>
          </p:cNvSpPr>
          <p:nvPr>
            <p:ph type="body" idx="1"/>
          </p:nvPr>
        </p:nvSpPr>
        <p:spPr>
          <a:xfrm>
            <a:off x="660400" y="1600200"/>
            <a:ext cx="11061700" cy="4508500"/>
          </a:xfrm>
        </p:spPr>
        <p:txBody>
          <a:bodyPr>
            <a:normAutofit/>
          </a:bodyPr>
          <a:lstStyle/>
          <a:p>
            <a:pPr eaLnBrk="1" hangingPunct="1"/>
            <a:r>
              <a:rPr lang="en-US" altLang="en-US" sz="3200" dirty="0" smtClean="0">
                <a:solidFill>
                  <a:schemeClr val="tx2"/>
                </a:solidFill>
                <a:effectLst/>
              </a:rPr>
              <a:t>Customer Attrition/Churn:</a:t>
            </a:r>
          </a:p>
          <a:p>
            <a:pPr lvl="1" eaLnBrk="1" hangingPunct="1"/>
            <a:r>
              <a:rPr lang="en-US" altLang="en-US" sz="2800" dirty="0" smtClean="0">
                <a:solidFill>
                  <a:schemeClr val="tx2"/>
                </a:solidFill>
                <a:effectLst/>
              </a:rPr>
              <a:t>Goal: To predict whether a customer is likely to be lost to a competitor.</a:t>
            </a:r>
          </a:p>
          <a:p>
            <a:pPr lvl="1" eaLnBrk="1" hangingPunct="1"/>
            <a:r>
              <a:rPr lang="en-US" altLang="en-US" sz="2800" dirty="0" smtClean="0">
                <a:solidFill>
                  <a:schemeClr val="tx2"/>
                </a:solidFill>
                <a:effectLst/>
              </a:rPr>
              <a:t>Approach:</a:t>
            </a:r>
          </a:p>
          <a:p>
            <a:pPr lvl="2" eaLnBrk="1" hangingPunct="1"/>
            <a:r>
              <a:rPr lang="en-US" altLang="en-US" sz="2400" dirty="0" smtClean="0">
                <a:solidFill>
                  <a:schemeClr val="tx2"/>
                </a:solidFill>
                <a:effectLst/>
              </a:rPr>
              <a:t>Use detailed record of transactions with each of the past and present customers, to find attributes.</a:t>
            </a:r>
          </a:p>
          <a:p>
            <a:pPr lvl="3" eaLnBrk="1" hangingPunct="1"/>
            <a:r>
              <a:rPr lang="en-US" altLang="en-US" sz="2200" dirty="0" smtClean="0">
                <a:solidFill>
                  <a:schemeClr val="tx2"/>
                </a:solidFill>
                <a:effectLst/>
              </a:rPr>
              <a:t>How often the customer calls, where he calls, what time-of-the day he calls most, his financial status, marital status, etc. </a:t>
            </a:r>
          </a:p>
          <a:p>
            <a:pPr lvl="2" eaLnBrk="1" hangingPunct="1"/>
            <a:r>
              <a:rPr lang="en-US" altLang="en-US" sz="2400" dirty="0" smtClean="0">
                <a:solidFill>
                  <a:schemeClr val="tx2"/>
                </a:solidFill>
                <a:effectLst/>
              </a:rPr>
              <a:t>Label the customers as loyal or disloyal.</a:t>
            </a:r>
          </a:p>
          <a:p>
            <a:pPr lvl="2" eaLnBrk="1" hangingPunct="1"/>
            <a:r>
              <a:rPr lang="en-US" altLang="en-US" sz="2400" dirty="0" smtClean="0">
                <a:solidFill>
                  <a:schemeClr val="tx2"/>
                </a:solidFill>
                <a:effectLst/>
              </a:rPr>
              <a:t>Find a model for loyalty.</a:t>
            </a:r>
          </a:p>
        </p:txBody>
      </p:sp>
      <p:sp>
        <p:nvSpPr>
          <p:cNvPr id="2" name="Date Placeholder 1"/>
          <p:cNvSpPr>
            <a:spLocks noGrp="1"/>
          </p:cNvSpPr>
          <p:nvPr>
            <p:ph type="dt" sz="half" idx="10"/>
          </p:nvPr>
        </p:nvSpPr>
        <p:spPr/>
        <p:txBody>
          <a:bodyPr/>
          <a:lstStyle/>
          <a:p>
            <a:fld id="{DF20A03A-7FE0-4DA5-A222-C8C0B1163802}"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23</a:t>
            </a:fld>
            <a:endParaRPr lang="en-US"/>
          </a:p>
        </p:txBody>
      </p:sp>
    </p:spTree>
    <p:extLst>
      <p:ext uri="{BB962C8B-B14F-4D97-AF65-F5344CB8AC3E}">
        <p14:creationId xmlns:p14="http://schemas.microsoft.com/office/powerpoint/2010/main" val="4171638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effectLst/>
              </a:rPr>
              <a:t>Classification: Application 4</a:t>
            </a:r>
          </a:p>
        </p:txBody>
      </p:sp>
      <p:sp>
        <p:nvSpPr>
          <p:cNvPr id="36867" name="Rectangle 3"/>
          <p:cNvSpPr>
            <a:spLocks noGrp="1" noChangeArrowheads="1"/>
          </p:cNvSpPr>
          <p:nvPr>
            <p:ph type="body" idx="1"/>
          </p:nvPr>
        </p:nvSpPr>
        <p:spPr>
          <a:xfrm>
            <a:off x="546100" y="1320800"/>
            <a:ext cx="10807700" cy="4856163"/>
          </a:xfrm>
        </p:spPr>
        <p:txBody>
          <a:bodyPr/>
          <a:lstStyle/>
          <a:p>
            <a:pPr eaLnBrk="1" hangingPunct="1"/>
            <a:r>
              <a:rPr lang="en-US" altLang="en-US" dirty="0">
                <a:solidFill>
                  <a:schemeClr val="tx2"/>
                </a:solidFill>
              </a:rPr>
              <a:t>Sky Survey Cataloging</a:t>
            </a:r>
          </a:p>
          <a:p>
            <a:pPr lvl="1" eaLnBrk="1" hangingPunct="1"/>
            <a:r>
              <a:rPr lang="en-US" altLang="en-US" dirty="0">
                <a:solidFill>
                  <a:schemeClr val="tx2"/>
                </a:solidFill>
              </a:rPr>
              <a:t>Goal: To predict class (star or galaxy) of sky objects, especially visually faint ones, based on the telescopic survey images (from Palomar Observatory).</a:t>
            </a:r>
          </a:p>
          <a:p>
            <a:pPr lvl="3" eaLnBrk="1" hangingPunct="1"/>
            <a:r>
              <a:rPr lang="en-US" altLang="en-US" sz="2200" dirty="0">
                <a:solidFill>
                  <a:schemeClr val="tx2"/>
                </a:solidFill>
              </a:rPr>
              <a:t>3000 images with 23,040 x 23,040 pixels per image.</a:t>
            </a:r>
          </a:p>
          <a:p>
            <a:pPr lvl="1" eaLnBrk="1" hangingPunct="1"/>
            <a:r>
              <a:rPr lang="en-US" altLang="en-US" dirty="0">
                <a:solidFill>
                  <a:schemeClr val="tx2"/>
                </a:solidFill>
              </a:rPr>
              <a:t>Approach:</a:t>
            </a:r>
          </a:p>
          <a:p>
            <a:pPr lvl="2" eaLnBrk="1" hangingPunct="1"/>
            <a:r>
              <a:rPr lang="en-US" altLang="en-US" sz="2200" dirty="0">
                <a:solidFill>
                  <a:schemeClr val="tx2"/>
                </a:solidFill>
              </a:rPr>
              <a:t>Segment the image. </a:t>
            </a:r>
          </a:p>
          <a:p>
            <a:pPr lvl="2" eaLnBrk="1" hangingPunct="1"/>
            <a:r>
              <a:rPr lang="en-US" altLang="en-US" sz="2200" dirty="0">
                <a:solidFill>
                  <a:schemeClr val="tx2"/>
                </a:solidFill>
              </a:rPr>
              <a:t>Measure image attributes (features) - 40 of them per object.</a:t>
            </a:r>
          </a:p>
          <a:p>
            <a:pPr lvl="2" eaLnBrk="1" hangingPunct="1"/>
            <a:r>
              <a:rPr lang="en-US" altLang="en-US" sz="2200" dirty="0">
                <a:solidFill>
                  <a:schemeClr val="tx2"/>
                </a:solidFill>
              </a:rPr>
              <a:t>Model the class based on these features.</a:t>
            </a:r>
          </a:p>
          <a:p>
            <a:pPr lvl="2" eaLnBrk="1" hangingPunct="1"/>
            <a:r>
              <a:rPr lang="en-US" altLang="en-US" sz="2200" dirty="0">
                <a:solidFill>
                  <a:schemeClr val="tx2"/>
                </a:solidFill>
              </a:rPr>
              <a:t>Success Story: Could find 16 new high red-shift quasars, some of the farthest objects that are difficult to find!</a:t>
            </a:r>
          </a:p>
        </p:txBody>
      </p:sp>
      <p:sp>
        <p:nvSpPr>
          <p:cNvPr id="2" name="Date Placeholder 1"/>
          <p:cNvSpPr>
            <a:spLocks noGrp="1"/>
          </p:cNvSpPr>
          <p:nvPr>
            <p:ph type="dt" sz="half" idx="10"/>
          </p:nvPr>
        </p:nvSpPr>
        <p:spPr/>
        <p:txBody>
          <a:bodyPr/>
          <a:lstStyle/>
          <a:p>
            <a:fld id="{B7E71BF8-F5BD-4314-B22F-B0844762BCDE}" type="datetime5">
              <a:rPr lang="en-US" smtClean="0"/>
              <a:t>16-Jan-19</a:t>
            </a:fld>
            <a:endParaRPr lang="en-US"/>
          </a:p>
        </p:txBody>
      </p:sp>
      <p:sp>
        <p:nvSpPr>
          <p:cNvPr id="3" name="Footer Placeholder 2"/>
          <p:cNvSpPr>
            <a:spLocks noGrp="1"/>
          </p:cNvSpPr>
          <p:nvPr>
            <p:ph type="ftr" sz="quarter" idx="11"/>
          </p:nvPr>
        </p:nvSpPr>
        <p:spPr/>
        <p:txBody>
          <a:bodyPr/>
          <a:lstStyle/>
          <a:p>
            <a:r>
              <a:rPr lang="en-US" dirty="0" smtClean="0"/>
              <a:t>C1S F415</a:t>
            </a:r>
            <a:endParaRPr lang="en-US" dirty="0"/>
          </a:p>
        </p:txBody>
      </p:sp>
      <p:sp>
        <p:nvSpPr>
          <p:cNvPr id="4" name="Slide Number Placeholder 3"/>
          <p:cNvSpPr>
            <a:spLocks noGrp="1"/>
          </p:cNvSpPr>
          <p:nvPr>
            <p:ph type="sldNum" sz="quarter" idx="12"/>
          </p:nvPr>
        </p:nvSpPr>
        <p:spPr/>
        <p:txBody>
          <a:bodyPr/>
          <a:lstStyle/>
          <a:p>
            <a:fld id="{A5A87883-77EE-4E3D-88BB-C9B24793C6D0}" type="slidenum">
              <a:rPr lang="en-US" smtClean="0"/>
              <a:t>24</a:t>
            </a:fld>
            <a:endParaRPr lang="en-US"/>
          </a:p>
        </p:txBody>
      </p:sp>
    </p:spTree>
    <p:extLst>
      <p:ext uri="{BB962C8B-B14F-4D97-AF65-F5344CB8AC3E}">
        <p14:creationId xmlns:p14="http://schemas.microsoft.com/office/powerpoint/2010/main" val="1327484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effectLst/>
              </a:rPr>
              <a:t>Classifying Galaxies</a:t>
            </a:r>
          </a:p>
        </p:txBody>
      </p:sp>
      <p:pic>
        <p:nvPicPr>
          <p:cNvPr id="37891" name="Picture 3" descr="ear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2590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intermedi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4200"/>
            <a:ext cx="2590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098926"/>
            <a:ext cx="2643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6"/>
          <p:cNvSpPr txBox="1">
            <a:spLocks noChangeArrowheads="1"/>
          </p:cNvSpPr>
          <p:nvPr/>
        </p:nvSpPr>
        <p:spPr bwMode="auto">
          <a:xfrm>
            <a:off x="2971800" y="167640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Early</a:t>
            </a:r>
            <a:endParaRPr lang="en-US" altLang="en-US" sz="2800" b="1">
              <a:latin typeface="Arial" panose="020B0604020202020204" pitchFamily="34" charset="0"/>
            </a:endParaRPr>
          </a:p>
        </p:txBody>
      </p:sp>
      <p:sp>
        <p:nvSpPr>
          <p:cNvPr id="37895" name="Text Box 7"/>
          <p:cNvSpPr txBox="1">
            <a:spLocks noChangeArrowheads="1"/>
          </p:cNvSpPr>
          <p:nvPr/>
        </p:nvSpPr>
        <p:spPr bwMode="auto">
          <a:xfrm>
            <a:off x="5410200" y="2743201"/>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Intermediate</a:t>
            </a:r>
            <a:endParaRPr lang="en-US" altLang="en-US" sz="2400" b="1" i="1">
              <a:latin typeface="Arial" panose="020B0604020202020204" pitchFamily="34" charset="0"/>
            </a:endParaRPr>
          </a:p>
        </p:txBody>
      </p:sp>
      <p:sp>
        <p:nvSpPr>
          <p:cNvPr id="37896" name="Text Box 8"/>
          <p:cNvSpPr txBox="1">
            <a:spLocks noChangeArrowheads="1"/>
          </p:cNvSpPr>
          <p:nvPr/>
        </p:nvSpPr>
        <p:spPr bwMode="auto">
          <a:xfrm>
            <a:off x="8686800" y="373380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i="1">
                <a:latin typeface="Arial" panose="020B0604020202020204" pitchFamily="34" charset="0"/>
              </a:rPr>
              <a:t>Late</a:t>
            </a:r>
            <a:endParaRPr lang="en-US" altLang="en-US" sz="2800" b="1">
              <a:latin typeface="Arial" panose="020B0604020202020204" pitchFamily="34" charset="0"/>
            </a:endParaRPr>
          </a:p>
        </p:txBody>
      </p:sp>
      <p:sp>
        <p:nvSpPr>
          <p:cNvPr id="37897" name="Text Box 9"/>
          <p:cNvSpPr txBox="1">
            <a:spLocks noChangeArrowheads="1"/>
          </p:cNvSpPr>
          <p:nvPr/>
        </p:nvSpPr>
        <p:spPr bwMode="auto">
          <a:xfrm>
            <a:off x="1905001" y="5029200"/>
            <a:ext cx="39862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Data Size: </a:t>
            </a:r>
          </a:p>
          <a:p>
            <a:pPr>
              <a:spcBef>
                <a:spcPct val="0"/>
              </a:spcBef>
              <a:buClrTx/>
              <a:buSzTx/>
              <a:buFontTx/>
              <a:buChar char="•"/>
            </a:pPr>
            <a:r>
              <a:rPr lang="en-US" altLang="en-US" sz="1600" b="1">
                <a:solidFill>
                  <a:schemeClr val="tx2"/>
                </a:solidFill>
              </a:rPr>
              <a:t>72 million stars, 20 million galaxies</a:t>
            </a:r>
          </a:p>
          <a:p>
            <a:pPr>
              <a:spcBef>
                <a:spcPct val="0"/>
              </a:spcBef>
              <a:buClrTx/>
              <a:buSzTx/>
              <a:buFontTx/>
              <a:buChar char="•"/>
            </a:pPr>
            <a:r>
              <a:rPr lang="en-US" altLang="en-US" sz="1600" b="1">
                <a:solidFill>
                  <a:schemeClr val="tx2"/>
                </a:solidFill>
              </a:rPr>
              <a:t>Object Catalog: 9 GB</a:t>
            </a:r>
          </a:p>
          <a:p>
            <a:pPr>
              <a:spcBef>
                <a:spcPct val="0"/>
              </a:spcBef>
              <a:buClrTx/>
              <a:buSzTx/>
              <a:buFontTx/>
              <a:buChar char="•"/>
            </a:pPr>
            <a:r>
              <a:rPr lang="en-US" altLang="en-US" sz="1600" b="1">
                <a:solidFill>
                  <a:schemeClr val="tx2"/>
                </a:solidFill>
              </a:rPr>
              <a:t>Image Database: 150 GB</a:t>
            </a:r>
            <a:r>
              <a:rPr lang="en-US" altLang="en-US" sz="1800" b="1">
                <a:solidFill>
                  <a:schemeClr val="tx2"/>
                </a:solidFill>
              </a:rPr>
              <a:t> </a:t>
            </a:r>
            <a:endParaRPr lang="en-US" altLang="en-US" sz="2400" b="1">
              <a:solidFill>
                <a:schemeClr val="tx2"/>
              </a:solidFill>
            </a:endParaRPr>
          </a:p>
        </p:txBody>
      </p:sp>
      <p:sp>
        <p:nvSpPr>
          <p:cNvPr id="37898" name="Text Box 10"/>
          <p:cNvSpPr txBox="1">
            <a:spLocks noChangeArrowheads="1"/>
          </p:cNvSpPr>
          <p:nvPr/>
        </p:nvSpPr>
        <p:spPr bwMode="auto">
          <a:xfrm>
            <a:off x="5105400" y="1676400"/>
            <a:ext cx="25161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Class: </a:t>
            </a:r>
          </a:p>
          <a:p>
            <a:pPr>
              <a:spcBef>
                <a:spcPct val="0"/>
              </a:spcBef>
              <a:buClrTx/>
              <a:buSzTx/>
              <a:buFontTx/>
              <a:buChar char="•"/>
            </a:pPr>
            <a:r>
              <a:rPr lang="en-US" altLang="en-US" sz="1600" b="1">
                <a:solidFill>
                  <a:schemeClr val="tx2"/>
                </a:solidFill>
              </a:rPr>
              <a:t>Stages of Formation</a:t>
            </a:r>
            <a:endParaRPr lang="en-US" altLang="en-US" sz="1800" b="1">
              <a:solidFill>
                <a:schemeClr val="tx2"/>
              </a:solidFill>
            </a:endParaRPr>
          </a:p>
        </p:txBody>
      </p:sp>
      <p:sp>
        <p:nvSpPr>
          <p:cNvPr id="37899" name="Text Box 11"/>
          <p:cNvSpPr txBox="1">
            <a:spLocks noChangeArrowheads="1"/>
          </p:cNvSpPr>
          <p:nvPr/>
        </p:nvSpPr>
        <p:spPr bwMode="auto">
          <a:xfrm>
            <a:off x="7777164" y="1671639"/>
            <a:ext cx="28908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tx2"/>
                </a:solidFill>
              </a:rPr>
              <a:t>Attributes:</a:t>
            </a:r>
          </a:p>
          <a:p>
            <a:pPr>
              <a:spcBef>
                <a:spcPct val="0"/>
              </a:spcBef>
              <a:buClrTx/>
              <a:buSzTx/>
              <a:buFontTx/>
              <a:buChar char="•"/>
            </a:pPr>
            <a:r>
              <a:rPr lang="en-US" altLang="en-US" sz="1600" b="1">
                <a:solidFill>
                  <a:schemeClr val="tx2"/>
                </a:solidFill>
              </a:rPr>
              <a:t>Image features, </a:t>
            </a:r>
          </a:p>
          <a:p>
            <a:pPr>
              <a:spcBef>
                <a:spcPct val="0"/>
              </a:spcBef>
              <a:buClrTx/>
              <a:buSzTx/>
              <a:buFontTx/>
              <a:buChar char="•"/>
            </a:pPr>
            <a:r>
              <a:rPr lang="en-US" altLang="en-US" sz="1600" b="1">
                <a:solidFill>
                  <a:schemeClr val="tx2"/>
                </a:solidFill>
              </a:rPr>
              <a:t>Characteristics of light waves received, etc.</a:t>
            </a:r>
          </a:p>
        </p:txBody>
      </p:sp>
      <p:sp>
        <p:nvSpPr>
          <p:cNvPr id="37900" name="Text Box 12"/>
          <p:cNvSpPr txBox="1">
            <a:spLocks noChangeArrowheads="1"/>
          </p:cNvSpPr>
          <p:nvPr/>
        </p:nvSpPr>
        <p:spPr bwMode="auto">
          <a:xfrm>
            <a:off x="7923214" y="6521450"/>
            <a:ext cx="2744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chemeClr val="tx2"/>
                </a:solidFill>
                <a:latin typeface="Times New Roman" panose="02020603050405020304" pitchFamily="18" charset="0"/>
              </a:rPr>
              <a:t>Courtesy: http://aps.umn.edu</a:t>
            </a:r>
          </a:p>
        </p:txBody>
      </p:sp>
      <p:sp>
        <p:nvSpPr>
          <p:cNvPr id="2" name="Date Placeholder 1"/>
          <p:cNvSpPr>
            <a:spLocks noGrp="1"/>
          </p:cNvSpPr>
          <p:nvPr>
            <p:ph type="dt" sz="half" idx="10"/>
          </p:nvPr>
        </p:nvSpPr>
        <p:spPr/>
        <p:txBody>
          <a:bodyPr/>
          <a:lstStyle/>
          <a:p>
            <a:fld id="{F154C4E4-0959-4AD7-83F4-90953BFBD517}"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25</a:t>
            </a:fld>
            <a:endParaRPr lang="en-US"/>
          </a:p>
        </p:txBody>
      </p:sp>
    </p:spTree>
    <p:extLst>
      <p:ext uri="{BB962C8B-B14F-4D97-AF65-F5344CB8AC3E}">
        <p14:creationId xmlns:p14="http://schemas.microsoft.com/office/powerpoint/2010/main" val="553046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effectLst/>
              </a:rPr>
              <a:t>Clustering Definition</a:t>
            </a:r>
          </a:p>
        </p:txBody>
      </p:sp>
      <p:sp>
        <p:nvSpPr>
          <p:cNvPr id="38915" name="Rectangle 3"/>
          <p:cNvSpPr>
            <a:spLocks noGrp="1" noChangeArrowheads="1"/>
          </p:cNvSpPr>
          <p:nvPr>
            <p:ph type="body" idx="1"/>
          </p:nvPr>
        </p:nvSpPr>
        <p:spPr>
          <a:xfrm>
            <a:off x="723900" y="1485900"/>
            <a:ext cx="10629900" cy="4691063"/>
          </a:xfrm>
        </p:spPr>
        <p:txBody>
          <a:bodyPr/>
          <a:lstStyle/>
          <a:p>
            <a:pPr eaLnBrk="1" hangingPunct="1">
              <a:lnSpc>
                <a:spcPct val="90000"/>
              </a:lnSpc>
            </a:pPr>
            <a:r>
              <a:rPr lang="en-US" altLang="en-US" dirty="0" smtClean="0">
                <a:solidFill>
                  <a:schemeClr val="tx2"/>
                </a:solidFill>
                <a:effectLst/>
              </a:rPr>
              <a:t>Given a set of data points, each having a set of attributes, and a similarity measure among them, find clusters such that</a:t>
            </a:r>
          </a:p>
          <a:p>
            <a:pPr lvl="1" eaLnBrk="1" hangingPunct="1">
              <a:lnSpc>
                <a:spcPct val="90000"/>
              </a:lnSpc>
            </a:pPr>
            <a:r>
              <a:rPr lang="en-US" altLang="en-US" dirty="0" smtClean="0">
                <a:solidFill>
                  <a:schemeClr val="tx2"/>
                </a:solidFill>
                <a:effectLst/>
              </a:rPr>
              <a:t>Data points in one cluster are more similar to one another.</a:t>
            </a:r>
          </a:p>
          <a:p>
            <a:pPr lvl="1" eaLnBrk="1" hangingPunct="1">
              <a:lnSpc>
                <a:spcPct val="90000"/>
              </a:lnSpc>
            </a:pPr>
            <a:r>
              <a:rPr lang="en-US" altLang="en-US" dirty="0" smtClean="0">
                <a:solidFill>
                  <a:schemeClr val="tx2"/>
                </a:solidFill>
                <a:effectLst/>
              </a:rPr>
              <a:t>Data points in separate clusters are less similar to one another.</a:t>
            </a:r>
          </a:p>
          <a:p>
            <a:pPr eaLnBrk="1" hangingPunct="1">
              <a:lnSpc>
                <a:spcPct val="90000"/>
              </a:lnSpc>
            </a:pPr>
            <a:r>
              <a:rPr lang="en-US" altLang="en-US" dirty="0" smtClean="0">
                <a:solidFill>
                  <a:schemeClr val="tx2"/>
                </a:solidFill>
                <a:effectLst/>
              </a:rPr>
              <a:t>Similarity Measures:</a:t>
            </a:r>
          </a:p>
          <a:p>
            <a:pPr lvl="1" eaLnBrk="1" hangingPunct="1">
              <a:lnSpc>
                <a:spcPct val="90000"/>
              </a:lnSpc>
            </a:pPr>
            <a:r>
              <a:rPr lang="en-US" altLang="en-US" dirty="0" smtClean="0">
                <a:solidFill>
                  <a:schemeClr val="tx2"/>
                </a:solidFill>
                <a:effectLst/>
              </a:rPr>
              <a:t>Euclidean Distance if attributes are continuous.</a:t>
            </a:r>
          </a:p>
          <a:p>
            <a:pPr lvl="1" eaLnBrk="1" hangingPunct="1">
              <a:lnSpc>
                <a:spcPct val="90000"/>
              </a:lnSpc>
            </a:pPr>
            <a:r>
              <a:rPr lang="en-US" altLang="en-US" dirty="0" smtClean="0">
                <a:solidFill>
                  <a:schemeClr val="tx2"/>
                </a:solidFill>
                <a:effectLst/>
              </a:rPr>
              <a:t>Other Problem-specific Measures.</a:t>
            </a:r>
          </a:p>
        </p:txBody>
      </p:sp>
      <p:sp>
        <p:nvSpPr>
          <p:cNvPr id="2" name="Date Placeholder 1"/>
          <p:cNvSpPr>
            <a:spLocks noGrp="1"/>
          </p:cNvSpPr>
          <p:nvPr>
            <p:ph type="dt" sz="half" idx="10"/>
          </p:nvPr>
        </p:nvSpPr>
        <p:spPr/>
        <p:txBody>
          <a:bodyPr/>
          <a:lstStyle/>
          <a:p>
            <a:fld id="{FEF1F350-F980-4F92-AEAD-92844F77ED4B}"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26</a:t>
            </a:fld>
            <a:endParaRPr lang="en-US" dirty="0"/>
          </a:p>
        </p:txBody>
      </p:sp>
    </p:spTree>
    <p:extLst>
      <p:ext uri="{BB962C8B-B14F-4D97-AF65-F5344CB8AC3E}">
        <p14:creationId xmlns:p14="http://schemas.microsoft.com/office/powerpoint/2010/main" val="1117811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effectLst/>
              </a:rPr>
              <a:t>Illustrating Clustering</a:t>
            </a:r>
          </a:p>
        </p:txBody>
      </p:sp>
      <p:sp>
        <p:nvSpPr>
          <p:cNvPr id="40963" name="Text Box 3"/>
          <p:cNvSpPr txBox="1">
            <a:spLocks noChangeArrowheads="1"/>
          </p:cNvSpPr>
          <p:nvPr/>
        </p:nvSpPr>
        <p:spPr bwMode="auto">
          <a:xfrm>
            <a:off x="1905001" y="1295400"/>
            <a:ext cx="58399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8275" indent="-168275">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buClr>
                <a:schemeClr val="accent2"/>
              </a:buClr>
              <a:buSzTx/>
              <a:buFont typeface="Monotype Sorts" pitchFamily="2" charset="2"/>
              <a:buNone/>
            </a:pPr>
            <a:r>
              <a:rPr kumimoji="1" lang="en-US" altLang="en-US" sz="2000">
                <a:solidFill>
                  <a:schemeClr val="tx2"/>
                </a:solidFill>
              </a:rPr>
              <a:t>Euclidean Distance Based Clustering in 3-D space.</a:t>
            </a:r>
          </a:p>
        </p:txBody>
      </p:sp>
      <p:sp>
        <p:nvSpPr>
          <p:cNvPr id="40964" name="Text Box 4"/>
          <p:cNvSpPr txBox="1">
            <a:spLocks noChangeArrowheads="1"/>
          </p:cNvSpPr>
          <p:nvPr/>
        </p:nvSpPr>
        <p:spPr bwMode="auto">
          <a:xfrm>
            <a:off x="28065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tx2"/>
                </a:solidFill>
                <a:latin typeface="Times New Roman" panose="02020603050405020304" pitchFamily="18" charset="0"/>
              </a:rPr>
              <a:t>Intracluster distances</a:t>
            </a:r>
          </a:p>
          <a:p>
            <a:pPr algn="ctr">
              <a:spcBef>
                <a:spcPct val="0"/>
              </a:spcBef>
              <a:buClrTx/>
              <a:buSzTx/>
              <a:buFontTx/>
              <a:buNone/>
            </a:pPr>
            <a:r>
              <a:rPr lang="en-US" altLang="en-US" sz="2400">
                <a:solidFill>
                  <a:schemeClr val="tx2"/>
                </a:solidFill>
                <a:latin typeface="Times New Roman" panose="02020603050405020304" pitchFamily="18" charset="0"/>
              </a:rPr>
              <a:t>are minimized</a:t>
            </a:r>
          </a:p>
        </p:txBody>
      </p:sp>
      <p:sp>
        <p:nvSpPr>
          <p:cNvPr id="40965" name="Text Box 5"/>
          <p:cNvSpPr txBox="1">
            <a:spLocks noChangeArrowheads="1"/>
          </p:cNvSpPr>
          <p:nvPr/>
        </p:nvSpPr>
        <p:spPr bwMode="auto">
          <a:xfrm>
            <a:off x="66927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tx2"/>
                </a:solidFill>
                <a:latin typeface="Times New Roman" panose="02020603050405020304" pitchFamily="18" charset="0"/>
              </a:rPr>
              <a:t>Intercluster distances</a:t>
            </a:r>
          </a:p>
          <a:p>
            <a:pPr algn="ctr">
              <a:spcBef>
                <a:spcPct val="0"/>
              </a:spcBef>
              <a:buClrTx/>
              <a:buSzTx/>
              <a:buFontTx/>
              <a:buNone/>
            </a:pPr>
            <a:r>
              <a:rPr lang="en-US" altLang="en-US" sz="2400">
                <a:solidFill>
                  <a:schemeClr val="tx2"/>
                </a:solidFill>
                <a:latin typeface="Times New Roman" panose="02020603050405020304" pitchFamily="18" charset="0"/>
              </a:rPr>
              <a:t>are maximized</a:t>
            </a:r>
          </a:p>
        </p:txBody>
      </p:sp>
      <p:grpSp>
        <p:nvGrpSpPr>
          <p:cNvPr id="40966" name="Group 6"/>
          <p:cNvGrpSpPr>
            <a:grpSpLocks/>
          </p:cNvGrpSpPr>
          <p:nvPr/>
        </p:nvGrpSpPr>
        <p:grpSpPr bwMode="auto">
          <a:xfrm>
            <a:off x="4800600" y="3200401"/>
            <a:ext cx="3048000" cy="2678113"/>
            <a:chOff x="2160" y="2544"/>
            <a:chExt cx="1920" cy="1687"/>
          </a:xfrm>
        </p:grpSpPr>
        <p:sp>
          <p:nvSpPr>
            <p:cNvPr id="40967"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0" name="AutoShape 10"/>
            <p:cNvSpPr>
              <a:spLocks noChangeArrowheads="1"/>
            </p:cNvSpPr>
            <p:nvPr/>
          </p:nvSpPr>
          <p:spPr bwMode="auto">
            <a:xfrm>
              <a:off x="3264"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1" name="AutoShape 11"/>
            <p:cNvSpPr>
              <a:spLocks noChangeArrowheads="1"/>
            </p:cNvSpPr>
            <p:nvPr/>
          </p:nvSpPr>
          <p:spPr bwMode="auto">
            <a:xfrm>
              <a:off x="3408"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2" name="AutoShape 12"/>
            <p:cNvSpPr>
              <a:spLocks noChangeArrowheads="1"/>
            </p:cNvSpPr>
            <p:nvPr/>
          </p:nvSpPr>
          <p:spPr bwMode="auto">
            <a:xfrm>
              <a:off x="3360" y="273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3" name="AutoShape 13"/>
            <p:cNvSpPr>
              <a:spLocks noChangeArrowheads="1"/>
            </p:cNvSpPr>
            <p:nvPr/>
          </p:nvSpPr>
          <p:spPr bwMode="auto">
            <a:xfrm>
              <a:off x="3360" y="3024"/>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4" name="AutoShape 14"/>
            <p:cNvSpPr>
              <a:spLocks noChangeArrowheads="1"/>
            </p:cNvSpPr>
            <p:nvPr/>
          </p:nvSpPr>
          <p:spPr bwMode="auto">
            <a:xfrm>
              <a:off x="3600" y="2880"/>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5" name="AutoShape 15"/>
            <p:cNvSpPr>
              <a:spLocks noChangeArrowheads="1"/>
            </p:cNvSpPr>
            <p:nvPr/>
          </p:nvSpPr>
          <p:spPr bwMode="auto">
            <a:xfrm>
              <a:off x="3504" y="2784"/>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6" name="AutoShape 16"/>
            <p:cNvSpPr>
              <a:spLocks noChangeArrowheads="1"/>
            </p:cNvSpPr>
            <p:nvPr/>
          </p:nvSpPr>
          <p:spPr bwMode="auto">
            <a:xfrm>
              <a:off x="3168" y="273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7" name="AutoShape 17"/>
            <p:cNvSpPr>
              <a:spLocks noChangeArrowheads="1"/>
            </p:cNvSpPr>
            <p:nvPr/>
          </p:nvSpPr>
          <p:spPr bwMode="auto">
            <a:xfrm>
              <a:off x="3504" y="297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8" name="AutoShape 18"/>
            <p:cNvSpPr>
              <a:spLocks noChangeArrowheads="1"/>
            </p:cNvSpPr>
            <p:nvPr/>
          </p:nvSpPr>
          <p:spPr bwMode="auto">
            <a:xfrm>
              <a:off x="3168" y="2976"/>
              <a:ext cx="96" cy="96"/>
            </a:xfrm>
            <a:prstGeom prst="octagon">
              <a:avLst>
                <a:gd name="adj" fmla="val 29287"/>
              </a:avLst>
            </a:prstGeom>
            <a:solidFill>
              <a:srgbClr val="8E2635"/>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7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6" name="AutoShape 26"/>
            <p:cNvSpPr>
              <a:spLocks noChangeArrowheads="1"/>
            </p:cNvSpPr>
            <p:nvPr/>
          </p:nvSpPr>
          <p:spPr bwMode="auto">
            <a:xfrm>
              <a:off x="3504" y="355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7" name="AutoShape 27"/>
            <p:cNvSpPr>
              <a:spLocks noChangeArrowheads="1"/>
            </p:cNvSpPr>
            <p:nvPr/>
          </p:nvSpPr>
          <p:spPr bwMode="auto">
            <a:xfrm>
              <a:off x="3792" y="3600"/>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8" name="AutoShape 28"/>
            <p:cNvSpPr>
              <a:spLocks noChangeArrowheads="1"/>
            </p:cNvSpPr>
            <p:nvPr/>
          </p:nvSpPr>
          <p:spPr bwMode="auto">
            <a:xfrm>
              <a:off x="3648" y="3696"/>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89" name="AutoShape 29"/>
            <p:cNvSpPr>
              <a:spLocks noChangeArrowheads="1"/>
            </p:cNvSpPr>
            <p:nvPr/>
          </p:nvSpPr>
          <p:spPr bwMode="auto">
            <a:xfrm>
              <a:off x="3504" y="379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0" name="AutoShape 30"/>
            <p:cNvSpPr>
              <a:spLocks noChangeArrowheads="1"/>
            </p:cNvSpPr>
            <p:nvPr/>
          </p:nvSpPr>
          <p:spPr bwMode="auto">
            <a:xfrm>
              <a:off x="3696" y="3792"/>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1" name="AutoShape 31"/>
            <p:cNvSpPr>
              <a:spLocks noChangeArrowheads="1"/>
            </p:cNvSpPr>
            <p:nvPr/>
          </p:nvSpPr>
          <p:spPr bwMode="auto">
            <a:xfrm flipV="1">
              <a:off x="3504" y="3648"/>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40992" name="AutoShape 32"/>
            <p:cNvSpPr>
              <a:spLocks noChangeArrowheads="1"/>
            </p:cNvSpPr>
            <p:nvPr/>
          </p:nvSpPr>
          <p:spPr bwMode="auto">
            <a:xfrm>
              <a:off x="3696" y="3504"/>
              <a:ext cx="96" cy="96"/>
            </a:xfrm>
            <a:prstGeom prst="octagon">
              <a:avLst>
                <a:gd name="adj" fmla="val 29287"/>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2" name="Date Placeholder 1"/>
          <p:cNvSpPr>
            <a:spLocks noGrp="1"/>
          </p:cNvSpPr>
          <p:nvPr>
            <p:ph type="dt" sz="half" idx="10"/>
          </p:nvPr>
        </p:nvSpPr>
        <p:spPr/>
        <p:txBody>
          <a:bodyPr/>
          <a:lstStyle/>
          <a:p>
            <a:fld id="{1D7ECAC2-641E-4BDD-BC88-3FC5FC56B289}"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27</a:t>
            </a:fld>
            <a:endParaRPr lang="en-US"/>
          </a:p>
        </p:txBody>
      </p:sp>
    </p:spTree>
    <p:extLst>
      <p:ext uri="{BB962C8B-B14F-4D97-AF65-F5344CB8AC3E}">
        <p14:creationId xmlns:p14="http://schemas.microsoft.com/office/powerpoint/2010/main" val="4014138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152401"/>
            <a:ext cx="8229600" cy="1139825"/>
          </a:xfrm>
        </p:spPr>
        <p:txBody>
          <a:bodyPr/>
          <a:lstStyle/>
          <a:p>
            <a:pPr eaLnBrk="1" hangingPunct="1"/>
            <a:r>
              <a:rPr lang="en-US" altLang="en-US" smtClean="0">
                <a:effectLst/>
              </a:rPr>
              <a:t>Clustering: Application</a:t>
            </a:r>
          </a:p>
        </p:txBody>
      </p:sp>
      <p:sp>
        <p:nvSpPr>
          <p:cNvPr id="41987" name="Rectangle 3"/>
          <p:cNvSpPr>
            <a:spLocks noGrp="1" noChangeArrowheads="1"/>
          </p:cNvSpPr>
          <p:nvPr>
            <p:ph type="body" idx="1"/>
          </p:nvPr>
        </p:nvSpPr>
        <p:spPr>
          <a:xfrm>
            <a:off x="469900" y="1292226"/>
            <a:ext cx="9817100" cy="5184774"/>
          </a:xfrm>
        </p:spPr>
        <p:txBody>
          <a:bodyPr>
            <a:normAutofit/>
          </a:bodyPr>
          <a:lstStyle/>
          <a:p>
            <a:pPr eaLnBrk="1" hangingPunct="1"/>
            <a:r>
              <a:rPr lang="en-US" altLang="en-US" sz="3200" dirty="0" smtClean="0">
                <a:solidFill>
                  <a:schemeClr val="tx2"/>
                </a:solidFill>
                <a:effectLst/>
              </a:rPr>
              <a:t>Document Clustering:</a:t>
            </a:r>
          </a:p>
          <a:p>
            <a:pPr lvl="1" eaLnBrk="1" hangingPunct="1"/>
            <a:r>
              <a:rPr lang="en-US" altLang="en-US" sz="2800" dirty="0" smtClean="0">
                <a:solidFill>
                  <a:schemeClr val="tx2"/>
                </a:solidFill>
                <a:effectLst/>
              </a:rPr>
              <a:t>Goal: To find groups of documents that are similar to each other based on the important terms appearing in them.</a:t>
            </a:r>
          </a:p>
          <a:p>
            <a:pPr lvl="1" eaLnBrk="1" hangingPunct="1"/>
            <a:r>
              <a:rPr lang="en-US" altLang="en-US" sz="2800" dirty="0" smtClean="0">
                <a:solidFill>
                  <a:schemeClr val="tx2"/>
                </a:solidFill>
                <a:effectLst/>
              </a:rPr>
              <a:t>Approach: To identify frequently occurring terms in each document. Form a similarity measure based on the frequencies of different terms. Use it to cluster.</a:t>
            </a:r>
          </a:p>
          <a:p>
            <a:pPr lvl="1" eaLnBrk="1" hangingPunct="1"/>
            <a:r>
              <a:rPr lang="en-US" altLang="en-US" sz="2800" dirty="0" smtClean="0">
                <a:solidFill>
                  <a:schemeClr val="tx2"/>
                </a:solidFill>
                <a:effectLst/>
              </a:rPr>
              <a:t>Gain: Information Retrieval can utilize the clusters to relate a new document or search term to clustered documents.</a:t>
            </a:r>
            <a:endParaRPr lang="en-US" altLang="en-US" sz="3600" dirty="0">
              <a:solidFill>
                <a:schemeClr val="tx2"/>
              </a:solidFill>
            </a:endParaRPr>
          </a:p>
        </p:txBody>
      </p:sp>
      <p:sp>
        <p:nvSpPr>
          <p:cNvPr id="2" name="Date Placeholder 1"/>
          <p:cNvSpPr>
            <a:spLocks noGrp="1"/>
          </p:cNvSpPr>
          <p:nvPr>
            <p:ph type="dt" sz="half" idx="10"/>
          </p:nvPr>
        </p:nvSpPr>
        <p:spPr/>
        <p:txBody>
          <a:bodyPr/>
          <a:lstStyle/>
          <a:p>
            <a:fld id="{8328FE78-E505-4A1A-A7BC-4D12FD55FAFC}"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28</a:t>
            </a:fld>
            <a:endParaRPr lang="en-US"/>
          </a:p>
        </p:txBody>
      </p:sp>
    </p:spTree>
    <p:extLst>
      <p:ext uri="{BB962C8B-B14F-4D97-AF65-F5344CB8AC3E}">
        <p14:creationId xmlns:p14="http://schemas.microsoft.com/office/powerpoint/2010/main" val="2265964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1"/>
            <a:ext cx="8229600" cy="1139825"/>
          </a:xfrm>
        </p:spPr>
        <p:txBody>
          <a:bodyPr/>
          <a:lstStyle/>
          <a:p>
            <a:pPr eaLnBrk="1" hangingPunct="1"/>
            <a:r>
              <a:rPr lang="en-US" altLang="en-US" smtClean="0">
                <a:effectLst/>
              </a:rPr>
              <a:t>Illustrating Document Clustering</a:t>
            </a:r>
          </a:p>
        </p:txBody>
      </p:sp>
      <p:sp>
        <p:nvSpPr>
          <p:cNvPr id="44035" name="Rectangle 3"/>
          <p:cNvSpPr>
            <a:spLocks noGrp="1" noChangeArrowheads="1"/>
          </p:cNvSpPr>
          <p:nvPr>
            <p:ph type="body" idx="1"/>
          </p:nvPr>
        </p:nvSpPr>
        <p:spPr>
          <a:xfrm>
            <a:off x="1905000" y="1219200"/>
            <a:ext cx="8610600" cy="1295400"/>
          </a:xfrm>
        </p:spPr>
        <p:txBody>
          <a:bodyPr>
            <a:normAutofit lnSpcReduction="10000"/>
          </a:bodyPr>
          <a:lstStyle/>
          <a:p>
            <a:pPr eaLnBrk="1" hangingPunct="1"/>
            <a:r>
              <a:rPr lang="en-US" altLang="en-US" dirty="0">
                <a:solidFill>
                  <a:schemeClr val="tx2"/>
                </a:solidFill>
              </a:rPr>
              <a:t>Clustering Points: 3204 Articles of Los Angeles Times.</a:t>
            </a:r>
          </a:p>
          <a:p>
            <a:pPr eaLnBrk="1" hangingPunct="1"/>
            <a:r>
              <a:rPr lang="en-US" altLang="en-US" dirty="0">
                <a:solidFill>
                  <a:schemeClr val="tx2"/>
                </a:solidFill>
              </a:rPr>
              <a:t>Similarity Measure: How many words are common in these documents (after some word filtering).</a:t>
            </a:r>
            <a:endParaRPr lang="en-US" altLang="en-US" sz="2400" dirty="0">
              <a:solidFill>
                <a:schemeClr val="tx2"/>
              </a:solidFill>
            </a:endParaRPr>
          </a:p>
        </p:txBody>
      </p:sp>
      <p:graphicFrame>
        <p:nvGraphicFramePr>
          <p:cNvPr id="44036" name="Object 4"/>
          <p:cNvGraphicFramePr>
            <a:graphicFrameLocks noChangeAspect="1"/>
          </p:cNvGraphicFramePr>
          <p:nvPr>
            <p:extLst/>
          </p:nvPr>
        </p:nvGraphicFramePr>
        <p:xfrm>
          <a:off x="4368801" y="2809875"/>
          <a:ext cx="4576763" cy="3546475"/>
        </p:xfrm>
        <a:graphic>
          <a:graphicData uri="http://schemas.openxmlformats.org/presentationml/2006/ole">
            <mc:AlternateContent xmlns:mc="http://schemas.openxmlformats.org/markup-compatibility/2006">
              <mc:Choice xmlns:v="urn:schemas-microsoft-com:vml" Requires="v">
                <p:oleObj spid="_x0000_s4099" name="Document" r:id="rId3" imgW="6108192" imgH="5064252" progId="Word.Document.8">
                  <p:embed/>
                </p:oleObj>
              </mc:Choice>
              <mc:Fallback>
                <p:oleObj name="Document" r:id="rId3" imgW="6108192" imgH="50642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1" y="2809875"/>
                        <a:ext cx="4576763" cy="354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F0ABA086-95A9-46B4-9128-B071FC44A6DD}"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29</a:t>
            </a:fld>
            <a:endParaRPr lang="en-US"/>
          </a:p>
        </p:txBody>
      </p:sp>
    </p:spTree>
    <p:extLst>
      <p:ext uri="{BB962C8B-B14F-4D97-AF65-F5344CB8AC3E}">
        <p14:creationId xmlns:p14="http://schemas.microsoft.com/office/powerpoint/2010/main" val="109764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1752600" y="152400"/>
            <a:ext cx="8686800" cy="990600"/>
          </a:xfrm>
        </p:spPr>
        <p:txBody>
          <a:bodyPr vert="horz" lIns="0" tIns="45720" rIns="0" bIns="45720" rtlCol="0" anchor="ctr">
            <a:normAutofit/>
          </a:bodyPr>
          <a:lstStyle/>
          <a:p>
            <a:pPr eaLnBrk="1" hangingPunct="1">
              <a:defRPr/>
            </a:pPr>
            <a:r>
              <a:rPr lang="en-US" sz="4000" dirty="0" smtClean="0">
                <a:latin typeface="Arial" charset="0"/>
              </a:rPr>
              <a:t>Motivation: Commercial Viewpoint</a:t>
            </a:r>
          </a:p>
        </p:txBody>
      </p:sp>
      <p:sp>
        <p:nvSpPr>
          <p:cNvPr id="10242" name="Rectangle 2"/>
          <p:cNvSpPr>
            <a:spLocks noGrp="1" noChangeArrowheads="1"/>
          </p:cNvSpPr>
          <p:nvPr>
            <p:ph idx="1"/>
          </p:nvPr>
        </p:nvSpPr>
        <p:spPr>
          <a:xfrm>
            <a:off x="800100" y="1143000"/>
            <a:ext cx="9639300" cy="5422900"/>
          </a:xfrm>
        </p:spPr>
        <p:txBody>
          <a:bodyPr>
            <a:normAutofit/>
          </a:bodyPr>
          <a:lstStyle/>
          <a:p>
            <a:pPr eaLnBrk="1" hangingPunct="1">
              <a:defRPr/>
            </a:pPr>
            <a:r>
              <a:rPr lang="en-US" sz="2800" dirty="0">
                <a:solidFill>
                  <a:schemeClr val="tx2"/>
                </a:solidFill>
              </a:rPr>
              <a:t>Lots of data is being collected </a:t>
            </a:r>
            <a:br>
              <a:rPr lang="en-US" sz="2800" dirty="0">
                <a:solidFill>
                  <a:schemeClr val="tx2"/>
                </a:solidFill>
              </a:rPr>
            </a:br>
            <a:r>
              <a:rPr lang="en-US" sz="2800" dirty="0">
                <a:solidFill>
                  <a:schemeClr val="tx2"/>
                </a:solidFill>
              </a:rPr>
              <a:t>and warehoused </a:t>
            </a:r>
          </a:p>
          <a:p>
            <a:pPr lvl="1" eaLnBrk="1" hangingPunct="1">
              <a:defRPr/>
            </a:pPr>
            <a:r>
              <a:rPr lang="en-US" sz="2400" dirty="0">
                <a:solidFill>
                  <a:schemeClr val="tx2"/>
                </a:solidFill>
              </a:rPr>
              <a:t>Web data, e-commerce</a:t>
            </a:r>
          </a:p>
          <a:p>
            <a:pPr lvl="1" eaLnBrk="1" hangingPunct="1">
              <a:defRPr/>
            </a:pPr>
            <a:r>
              <a:rPr lang="en-US" sz="2400" dirty="0">
                <a:solidFill>
                  <a:schemeClr val="tx2"/>
                </a:solidFill>
              </a:rPr>
              <a:t>purchases at department/</a:t>
            </a:r>
            <a:br>
              <a:rPr lang="en-US" sz="2400" dirty="0">
                <a:solidFill>
                  <a:schemeClr val="tx2"/>
                </a:solidFill>
              </a:rPr>
            </a:br>
            <a:r>
              <a:rPr lang="en-US" sz="2400" dirty="0">
                <a:solidFill>
                  <a:schemeClr val="tx2"/>
                </a:solidFill>
              </a:rPr>
              <a:t>grocery stores</a:t>
            </a:r>
          </a:p>
          <a:p>
            <a:pPr lvl="1" eaLnBrk="1" hangingPunct="1">
              <a:defRPr/>
            </a:pPr>
            <a:r>
              <a:rPr lang="en-US" sz="2400" dirty="0">
                <a:solidFill>
                  <a:schemeClr val="tx2"/>
                </a:solidFill>
              </a:rPr>
              <a:t>Bank/Credit Card </a:t>
            </a:r>
            <a:br>
              <a:rPr lang="en-US" sz="2400" dirty="0">
                <a:solidFill>
                  <a:schemeClr val="tx2"/>
                </a:solidFill>
              </a:rPr>
            </a:br>
            <a:r>
              <a:rPr lang="en-US" sz="2400" dirty="0">
                <a:solidFill>
                  <a:schemeClr val="tx2"/>
                </a:solidFill>
              </a:rPr>
              <a:t>transactions</a:t>
            </a:r>
          </a:p>
          <a:p>
            <a:pPr eaLnBrk="1" hangingPunct="1">
              <a:spcBef>
                <a:spcPct val="75000"/>
              </a:spcBef>
              <a:defRPr/>
            </a:pPr>
            <a:endParaRPr lang="en-US" sz="2800" dirty="0" smtClean="0">
              <a:solidFill>
                <a:schemeClr val="tx2"/>
              </a:solidFill>
            </a:endParaRPr>
          </a:p>
          <a:p>
            <a:pPr eaLnBrk="1" hangingPunct="1">
              <a:spcBef>
                <a:spcPct val="75000"/>
              </a:spcBef>
              <a:defRPr/>
            </a:pPr>
            <a:r>
              <a:rPr lang="en-US" sz="2800" dirty="0" smtClean="0">
                <a:solidFill>
                  <a:schemeClr val="tx2"/>
                </a:solidFill>
              </a:rPr>
              <a:t>Computers </a:t>
            </a:r>
            <a:r>
              <a:rPr lang="en-US" sz="2800" dirty="0">
                <a:solidFill>
                  <a:schemeClr val="tx2"/>
                </a:solidFill>
              </a:rPr>
              <a:t>have become cheaper and more powerful</a:t>
            </a:r>
          </a:p>
          <a:p>
            <a:pPr eaLnBrk="1" hangingPunct="1">
              <a:spcBef>
                <a:spcPct val="40000"/>
              </a:spcBef>
              <a:defRPr/>
            </a:pPr>
            <a:r>
              <a:rPr lang="en-US" sz="2800" dirty="0">
                <a:solidFill>
                  <a:schemeClr val="tx2"/>
                </a:solidFill>
              </a:rPr>
              <a:t>Competitive Pressure is Strong </a:t>
            </a:r>
          </a:p>
          <a:p>
            <a:pPr lvl="1" eaLnBrk="1" hangingPunct="1">
              <a:defRPr/>
            </a:pPr>
            <a:r>
              <a:rPr lang="en-US" sz="2400" dirty="0">
                <a:solidFill>
                  <a:schemeClr val="tx2"/>
                </a:solidFill>
              </a:rPr>
              <a:t>Provide better, customized services for an </a:t>
            </a:r>
            <a:r>
              <a:rPr lang="en-US" sz="2400" i="1" dirty="0">
                <a:solidFill>
                  <a:schemeClr val="tx2"/>
                </a:solidFill>
              </a:rPr>
              <a:t>edge </a:t>
            </a:r>
            <a:r>
              <a:rPr lang="en-US" sz="2400" dirty="0">
                <a:solidFill>
                  <a:schemeClr val="tx2"/>
                </a:solidFill>
              </a:rPr>
              <a:t>(e.g. in Customer Relationship Management)</a:t>
            </a:r>
          </a:p>
          <a:p>
            <a:pPr lvl="1" eaLnBrk="1" hangingPunct="1">
              <a:buFont typeface="Wingdings" panose="05000000000000000000" pitchFamily="2" charset="2"/>
              <a:buNone/>
              <a:defRPr/>
            </a:pPr>
            <a:endParaRPr lang="en-US" sz="2000" dirty="0">
              <a:solidFill>
                <a:schemeClr val="tx2"/>
              </a:solidFill>
            </a:endParaRPr>
          </a:p>
        </p:txBody>
      </p:sp>
      <p:graphicFrame>
        <p:nvGraphicFramePr>
          <p:cNvPr id="15363" name="Object 3"/>
          <p:cNvGraphicFramePr>
            <a:graphicFrameLocks noChangeAspect="1"/>
          </p:cNvGraphicFramePr>
          <p:nvPr/>
        </p:nvGraphicFramePr>
        <p:xfrm>
          <a:off x="8229600" y="1981201"/>
          <a:ext cx="2146300" cy="2341563"/>
        </p:xfrm>
        <a:graphic>
          <a:graphicData uri="http://schemas.openxmlformats.org/presentationml/2006/ole">
            <mc:AlternateContent xmlns:mc="http://schemas.openxmlformats.org/markup-compatibility/2006">
              <mc:Choice xmlns:v="urn:schemas-microsoft-com:vml" Requires="v">
                <p:oleObj spid="_x0000_s1042" name="VISIO" r:id="rId4" imgW="2142744" imgH="2343912" progId="Visio.Drawing.6">
                  <p:embed/>
                </p:oleObj>
              </mc:Choice>
              <mc:Fallback>
                <p:oleObj name="VISIO" r:id="rId4" imgW="2142744" imgH="234391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1981201"/>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descr="story-3dimensiona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076" y="1219200"/>
            <a:ext cx="19653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6" name="Object 6"/>
          <p:cNvGraphicFramePr>
            <a:graphicFrameLocks noChangeAspect="1"/>
          </p:cNvGraphicFramePr>
          <p:nvPr/>
        </p:nvGraphicFramePr>
        <p:xfrm>
          <a:off x="6873875" y="1833564"/>
          <a:ext cx="685800" cy="681037"/>
        </p:xfrm>
        <a:graphic>
          <a:graphicData uri="http://schemas.openxmlformats.org/presentationml/2006/ole">
            <mc:AlternateContent xmlns:mc="http://schemas.openxmlformats.org/markup-compatibility/2006">
              <mc:Choice xmlns:v="urn:schemas-microsoft-com:vml" Requires="v">
                <p:oleObj spid="_x0000_s1043" name="VISIO" r:id="rId7" imgW="617220" imgH="615696" progId="Visio.Drawing.6">
                  <p:embed/>
                </p:oleObj>
              </mc:Choice>
              <mc:Fallback>
                <p:oleObj name="VISIO" r:id="rId7" imgW="617220" imgH="615696"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75" y="1833564"/>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7"/>
          <p:cNvGraphicFramePr>
            <a:graphicFrameLocks noChangeAspect="1"/>
          </p:cNvGraphicFramePr>
          <p:nvPr/>
        </p:nvGraphicFramePr>
        <p:xfrm>
          <a:off x="6858000" y="1447801"/>
          <a:ext cx="685800" cy="563563"/>
        </p:xfrm>
        <a:graphic>
          <a:graphicData uri="http://schemas.openxmlformats.org/presentationml/2006/ole">
            <mc:AlternateContent xmlns:mc="http://schemas.openxmlformats.org/markup-compatibility/2006">
              <mc:Choice xmlns:v="urn:schemas-microsoft-com:vml" Requires="v">
                <p:oleObj spid="_x0000_s1044" name="VISIO" r:id="rId9" imgW="806196" imgH="662940" progId="Visio.Drawing.6">
                  <p:embed/>
                </p:oleObj>
              </mc:Choice>
              <mc:Fallback>
                <p:oleObj name="VISIO" r:id="rId9" imgW="806196" imgH="6629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1447801"/>
                        <a:ext cx="685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8"/>
          <p:cNvGraphicFramePr>
            <a:graphicFrameLocks noChangeAspect="1"/>
          </p:cNvGraphicFramePr>
          <p:nvPr/>
        </p:nvGraphicFramePr>
        <p:xfrm>
          <a:off x="6705600" y="2667001"/>
          <a:ext cx="1485900" cy="1558925"/>
        </p:xfrm>
        <a:graphic>
          <a:graphicData uri="http://schemas.openxmlformats.org/presentationml/2006/ole">
            <mc:AlternateContent xmlns:mc="http://schemas.openxmlformats.org/markup-compatibility/2006">
              <mc:Choice xmlns:v="urn:schemas-microsoft-com:vml" Requires="v">
                <p:oleObj spid="_x0000_s1045" name="VISIO" r:id="rId11" imgW="1661160" imgH="1748028" progId="Visio.Drawing.6">
                  <p:embed/>
                </p:oleObj>
              </mc:Choice>
              <mc:Fallback>
                <p:oleObj name="VISIO" r:id="rId11" imgW="1661160" imgH="1748028"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2667001"/>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D4185892-BD03-45C8-9709-943B3F0A7A67}"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a:t>
            </a:fld>
            <a:endParaRPr lang="en-US"/>
          </a:p>
        </p:txBody>
      </p:sp>
    </p:spTree>
    <p:extLst>
      <p:ext uri="{BB962C8B-B14F-4D97-AF65-F5344CB8AC3E}">
        <p14:creationId xmlns:p14="http://schemas.microsoft.com/office/powerpoint/2010/main" val="2780752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0" y="277814"/>
            <a:ext cx="9144000" cy="1139825"/>
          </a:xfrm>
        </p:spPr>
        <p:txBody>
          <a:bodyPr/>
          <a:lstStyle/>
          <a:p>
            <a:pPr eaLnBrk="1" hangingPunct="1">
              <a:defRPr/>
            </a:pPr>
            <a:r>
              <a:rPr lang="en-US" smtClean="0"/>
              <a:t>Association Rule Discovery: Definition</a:t>
            </a:r>
          </a:p>
        </p:txBody>
      </p:sp>
      <p:sp>
        <p:nvSpPr>
          <p:cNvPr id="45059" name="Rectangle 3"/>
          <p:cNvSpPr>
            <a:spLocks noGrp="1" noChangeArrowheads="1"/>
          </p:cNvSpPr>
          <p:nvPr>
            <p:ph type="body" idx="1"/>
          </p:nvPr>
        </p:nvSpPr>
        <p:spPr/>
        <p:txBody>
          <a:bodyPr/>
          <a:lstStyle/>
          <a:p>
            <a:pPr eaLnBrk="1" hangingPunct="1"/>
            <a:r>
              <a:rPr lang="en-US" altLang="en-US" dirty="0">
                <a:solidFill>
                  <a:schemeClr val="tx2"/>
                </a:solidFill>
              </a:rPr>
              <a:t>Given a set of records each of which contain some number of items from a given collection;</a:t>
            </a:r>
          </a:p>
          <a:p>
            <a:pPr lvl="1" eaLnBrk="1" hangingPunct="1"/>
            <a:r>
              <a:rPr lang="en-US" altLang="en-US" dirty="0">
                <a:solidFill>
                  <a:schemeClr val="tx2"/>
                </a:solidFill>
              </a:rPr>
              <a:t>Produce dependency rules which will predict occurrence of an item based on occurrences of other items.</a:t>
            </a:r>
            <a:endParaRPr lang="en-US" altLang="en-US" dirty="0" smtClean="0">
              <a:solidFill>
                <a:schemeClr val="tx2"/>
              </a:solidFill>
              <a:effectLst/>
            </a:endParaRPr>
          </a:p>
        </p:txBody>
      </p:sp>
      <p:graphicFrame>
        <p:nvGraphicFramePr>
          <p:cNvPr id="45060" name="Object 4"/>
          <p:cNvGraphicFramePr>
            <a:graphicFrameLocks noChangeAspect="1"/>
          </p:cNvGraphicFramePr>
          <p:nvPr/>
        </p:nvGraphicFramePr>
        <p:xfrm>
          <a:off x="2209801" y="4038600"/>
          <a:ext cx="4181475" cy="2152650"/>
        </p:xfrm>
        <a:graphic>
          <a:graphicData uri="http://schemas.openxmlformats.org/presentationml/2006/ole">
            <mc:AlternateContent xmlns:mc="http://schemas.openxmlformats.org/markup-compatibility/2006">
              <mc:Choice xmlns:v="urn:schemas-microsoft-com:vml" Requires="v">
                <p:oleObj spid="_x0000_s5123" name="Document" r:id="rId3" imgW="3823716" imgH="1999488" progId="Word.Document.8">
                  <p:embed/>
                </p:oleObj>
              </mc:Choice>
              <mc:Fallback>
                <p:oleObj name="Document" r:id="rId3" imgW="3823716" imgH="19994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4038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5"/>
          <p:cNvSpPr txBox="1">
            <a:spLocks noChangeArrowheads="1"/>
          </p:cNvSpPr>
          <p:nvPr/>
        </p:nvSpPr>
        <p:spPr bwMode="auto">
          <a:xfrm>
            <a:off x="6553200" y="4114801"/>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Rules Discovered:</a:t>
            </a:r>
          </a:p>
          <a:p>
            <a:pPr>
              <a:spcBef>
                <a:spcPct val="0"/>
              </a:spcBef>
              <a:buClrTx/>
              <a:buSzTx/>
              <a:buFontTx/>
              <a:buNone/>
            </a:pPr>
            <a:r>
              <a:rPr lang="en-US" altLang="en-US" sz="2000">
                <a:latin typeface="Times New Roman" panose="02020603050405020304" pitchFamily="18" charset="0"/>
              </a:rPr>
              <a:t>    </a:t>
            </a:r>
            <a:r>
              <a:rPr lang="en-US" altLang="en-US" sz="1800" b="1">
                <a:solidFill>
                  <a:srgbClr val="CC0000"/>
                </a:solidFill>
              </a:rPr>
              <a:t>{Milk} --&gt; {Coke}</a:t>
            </a:r>
          </a:p>
          <a:p>
            <a:pPr>
              <a:spcBef>
                <a:spcPct val="0"/>
              </a:spcBef>
              <a:buClrTx/>
              <a:buSzTx/>
              <a:buFontTx/>
              <a:buNone/>
            </a:pPr>
            <a:r>
              <a:rPr lang="en-US" altLang="en-US" sz="1800" b="1">
                <a:solidFill>
                  <a:srgbClr val="CC0000"/>
                </a:solidFill>
              </a:rPr>
              <a:t>    {Diaper, Milk} --&gt; {Beer}</a:t>
            </a:r>
            <a:endParaRPr lang="en-US" altLang="en-US" sz="2400">
              <a:latin typeface="Times New Roman" panose="02020603050405020304" pitchFamily="18" charset="0"/>
            </a:endParaRPr>
          </a:p>
        </p:txBody>
      </p:sp>
      <p:sp>
        <p:nvSpPr>
          <p:cNvPr id="2" name="Date Placeholder 1"/>
          <p:cNvSpPr>
            <a:spLocks noGrp="1"/>
          </p:cNvSpPr>
          <p:nvPr>
            <p:ph type="dt" sz="half" idx="10"/>
          </p:nvPr>
        </p:nvSpPr>
        <p:spPr/>
        <p:txBody>
          <a:bodyPr/>
          <a:lstStyle/>
          <a:p>
            <a:fld id="{8F485EF5-3731-4B5C-9868-78896D530CEE}"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30</a:t>
            </a:fld>
            <a:endParaRPr lang="en-US"/>
          </a:p>
        </p:txBody>
      </p:sp>
    </p:spTree>
    <p:extLst>
      <p:ext uri="{BB962C8B-B14F-4D97-AF65-F5344CB8AC3E}">
        <p14:creationId xmlns:p14="http://schemas.microsoft.com/office/powerpoint/2010/main" val="3593689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277814"/>
            <a:ext cx="9144000" cy="1139825"/>
          </a:xfrm>
        </p:spPr>
        <p:txBody>
          <a:bodyPr/>
          <a:lstStyle/>
          <a:p>
            <a:pPr eaLnBrk="1" hangingPunct="1"/>
            <a:r>
              <a:rPr lang="en-US" altLang="en-US" sz="3800"/>
              <a:t>Association Rule Discovery: Application 1</a:t>
            </a:r>
          </a:p>
        </p:txBody>
      </p:sp>
      <p:sp>
        <p:nvSpPr>
          <p:cNvPr id="46083" name="Rectangle 3"/>
          <p:cNvSpPr>
            <a:spLocks noGrp="1" noChangeArrowheads="1"/>
          </p:cNvSpPr>
          <p:nvPr>
            <p:ph type="body" idx="1"/>
          </p:nvPr>
        </p:nvSpPr>
        <p:spPr>
          <a:xfrm>
            <a:off x="838200" y="1417639"/>
            <a:ext cx="9245600" cy="4659311"/>
          </a:xfrm>
        </p:spPr>
        <p:txBody>
          <a:bodyPr/>
          <a:lstStyle/>
          <a:p>
            <a:pPr eaLnBrk="1" hangingPunct="1">
              <a:lnSpc>
                <a:spcPct val="90000"/>
              </a:lnSpc>
            </a:pPr>
            <a:r>
              <a:rPr lang="en-US" altLang="en-US" dirty="0">
                <a:solidFill>
                  <a:schemeClr val="tx2"/>
                </a:solidFill>
              </a:rPr>
              <a:t>Marketing and Sales Promotion:</a:t>
            </a:r>
            <a:endParaRPr lang="en-US" altLang="en-US" sz="2400" dirty="0">
              <a:solidFill>
                <a:schemeClr val="tx2"/>
              </a:solidFill>
            </a:endParaRPr>
          </a:p>
          <a:p>
            <a:pPr lvl="1" eaLnBrk="1" hangingPunct="1">
              <a:lnSpc>
                <a:spcPct val="90000"/>
              </a:lnSpc>
            </a:pPr>
            <a:r>
              <a:rPr lang="en-US" altLang="en-US" dirty="0">
                <a:solidFill>
                  <a:srgbClr val="FF0066"/>
                </a:solidFill>
              </a:rPr>
              <a:t>Let the rule discovered be</a:t>
            </a:r>
            <a:r>
              <a:rPr lang="en-US" altLang="en-US" i="1" dirty="0">
                <a:solidFill>
                  <a:srgbClr val="FF0066"/>
                </a:solidFill>
              </a:rPr>
              <a:t> </a:t>
            </a:r>
          </a:p>
          <a:p>
            <a:pPr lvl="1" eaLnBrk="1" hangingPunct="1">
              <a:lnSpc>
                <a:spcPct val="90000"/>
              </a:lnSpc>
              <a:buFont typeface="Wingdings" panose="05000000000000000000" pitchFamily="2" charset="2"/>
              <a:buNone/>
            </a:pPr>
            <a:r>
              <a:rPr lang="en-US" altLang="en-US" i="1" dirty="0">
                <a:solidFill>
                  <a:srgbClr val="FF0066"/>
                </a:solidFill>
              </a:rPr>
              <a:t> 			{Bagels, … } --&gt; {Potato Chips}</a:t>
            </a:r>
            <a:endParaRPr lang="en-US" altLang="en-US" dirty="0"/>
          </a:p>
          <a:p>
            <a:pPr lvl="1" eaLnBrk="1" hangingPunct="1">
              <a:lnSpc>
                <a:spcPct val="90000"/>
              </a:lnSpc>
            </a:pPr>
            <a:r>
              <a:rPr lang="en-US" altLang="en-US" u="sng" dirty="0"/>
              <a:t>Potato Chips as consequent</a:t>
            </a:r>
            <a:r>
              <a:rPr lang="en-US" altLang="en-US" sz="2000" dirty="0"/>
              <a:t> </a:t>
            </a:r>
            <a:r>
              <a:rPr lang="en-US" altLang="en-US" sz="2000" dirty="0">
                <a:solidFill>
                  <a:schemeClr val="tx2"/>
                </a:solidFill>
              </a:rPr>
              <a:t>=&gt; </a:t>
            </a:r>
            <a:r>
              <a:rPr lang="en-US" altLang="en-US" dirty="0">
                <a:solidFill>
                  <a:schemeClr val="tx2"/>
                </a:solidFill>
              </a:rPr>
              <a:t>Can be used to determine what should be done to boost its sales.</a:t>
            </a:r>
          </a:p>
          <a:p>
            <a:pPr lvl="1" eaLnBrk="1" hangingPunct="1">
              <a:lnSpc>
                <a:spcPct val="90000"/>
              </a:lnSpc>
            </a:pPr>
            <a:r>
              <a:rPr lang="en-US" altLang="en-US" u="sng" dirty="0"/>
              <a:t>Bagels in the antecedent</a:t>
            </a:r>
            <a:r>
              <a:rPr lang="en-US" altLang="en-US" sz="2000" dirty="0"/>
              <a:t> </a:t>
            </a:r>
            <a:r>
              <a:rPr lang="en-US" altLang="en-US" sz="2000" dirty="0">
                <a:solidFill>
                  <a:schemeClr val="tx2"/>
                </a:solidFill>
              </a:rPr>
              <a:t>=&gt; C</a:t>
            </a:r>
            <a:r>
              <a:rPr lang="en-US" altLang="en-US" dirty="0">
                <a:solidFill>
                  <a:schemeClr val="tx2"/>
                </a:solidFill>
              </a:rPr>
              <a:t>an be used to see which products would be affected if the store discontinues selling bagels.</a:t>
            </a:r>
          </a:p>
          <a:p>
            <a:pPr lvl="1" eaLnBrk="1" hangingPunct="1">
              <a:lnSpc>
                <a:spcPct val="90000"/>
              </a:lnSpc>
            </a:pPr>
            <a:r>
              <a:rPr lang="en-US" altLang="en-US" u="sng" dirty="0"/>
              <a:t>Bagels in antecedent </a:t>
            </a:r>
            <a:r>
              <a:rPr lang="en-US" altLang="en-US" i="1" u="sng" dirty="0"/>
              <a:t>and</a:t>
            </a:r>
            <a:r>
              <a:rPr lang="en-US" altLang="en-US" u="sng" dirty="0"/>
              <a:t> Potato chips in consequent</a:t>
            </a:r>
            <a:r>
              <a:rPr lang="en-US" altLang="en-US" sz="2000" u="sng" dirty="0">
                <a:solidFill>
                  <a:srgbClr val="0000FF"/>
                </a:solidFill>
              </a:rPr>
              <a:t> </a:t>
            </a:r>
            <a:r>
              <a:rPr lang="en-US" altLang="en-US" sz="2000" dirty="0">
                <a:solidFill>
                  <a:schemeClr val="tx2"/>
                </a:solidFill>
              </a:rPr>
              <a:t>=&gt; </a:t>
            </a:r>
            <a:r>
              <a:rPr lang="en-US" altLang="en-US" dirty="0">
                <a:solidFill>
                  <a:schemeClr val="tx2"/>
                </a:solidFill>
              </a:rPr>
              <a:t>Can be used to see what products should be sold with Bagels to promote sale of Potato chips!</a:t>
            </a:r>
            <a:endParaRPr lang="en-US" altLang="en-US" dirty="0" smtClean="0">
              <a:solidFill>
                <a:schemeClr val="tx2"/>
              </a:solidFill>
              <a:effectLst/>
            </a:endParaRPr>
          </a:p>
        </p:txBody>
      </p:sp>
      <p:sp>
        <p:nvSpPr>
          <p:cNvPr id="2" name="Date Placeholder 1"/>
          <p:cNvSpPr>
            <a:spLocks noGrp="1"/>
          </p:cNvSpPr>
          <p:nvPr>
            <p:ph type="dt" sz="half" idx="10"/>
          </p:nvPr>
        </p:nvSpPr>
        <p:spPr/>
        <p:txBody>
          <a:bodyPr/>
          <a:lstStyle/>
          <a:p>
            <a:fld id="{DCAF83FC-420A-4746-846E-0CB5E07105B2}"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31</a:t>
            </a:fld>
            <a:endParaRPr lang="en-US"/>
          </a:p>
        </p:txBody>
      </p:sp>
    </p:spTree>
    <p:extLst>
      <p:ext uri="{BB962C8B-B14F-4D97-AF65-F5344CB8AC3E}">
        <p14:creationId xmlns:p14="http://schemas.microsoft.com/office/powerpoint/2010/main" val="2719696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277814"/>
            <a:ext cx="9144000" cy="1139825"/>
          </a:xfrm>
        </p:spPr>
        <p:txBody>
          <a:bodyPr/>
          <a:lstStyle/>
          <a:p>
            <a:pPr eaLnBrk="1" hangingPunct="1"/>
            <a:r>
              <a:rPr lang="en-US" altLang="en-US" sz="3800"/>
              <a:t>Association Rule Discovery: Application 2</a:t>
            </a:r>
          </a:p>
        </p:txBody>
      </p:sp>
      <p:sp>
        <p:nvSpPr>
          <p:cNvPr id="48131" name="Rectangle 3"/>
          <p:cNvSpPr>
            <a:spLocks noGrp="1" noChangeArrowheads="1"/>
          </p:cNvSpPr>
          <p:nvPr>
            <p:ph type="body" idx="1"/>
          </p:nvPr>
        </p:nvSpPr>
        <p:spPr>
          <a:xfrm>
            <a:off x="558800" y="1417639"/>
            <a:ext cx="10795000" cy="4759324"/>
          </a:xfrm>
        </p:spPr>
        <p:txBody>
          <a:bodyPr>
            <a:normAutofit/>
          </a:bodyPr>
          <a:lstStyle/>
          <a:p>
            <a:pPr eaLnBrk="1" hangingPunct="1"/>
            <a:r>
              <a:rPr lang="en-US" altLang="en-US" sz="3200" dirty="0" smtClean="0">
                <a:solidFill>
                  <a:schemeClr val="tx2"/>
                </a:solidFill>
                <a:effectLst/>
              </a:rPr>
              <a:t>Supermarket shelf management.</a:t>
            </a:r>
          </a:p>
          <a:p>
            <a:pPr lvl="1" eaLnBrk="1" hangingPunct="1"/>
            <a:r>
              <a:rPr lang="en-US" altLang="en-US" sz="2800" dirty="0" smtClean="0">
                <a:solidFill>
                  <a:schemeClr val="tx2"/>
                </a:solidFill>
                <a:effectLst/>
              </a:rPr>
              <a:t>Goal: To identify items that are bought together by sufficiently many customers.</a:t>
            </a:r>
          </a:p>
          <a:p>
            <a:pPr lvl="1" eaLnBrk="1" hangingPunct="1"/>
            <a:r>
              <a:rPr lang="en-US" altLang="en-US" sz="2800" dirty="0" smtClean="0">
                <a:solidFill>
                  <a:schemeClr val="tx2"/>
                </a:solidFill>
                <a:effectLst/>
              </a:rPr>
              <a:t>Approach: Process the point-of-sale data collected with barcode scanners to find dependencies among items.</a:t>
            </a:r>
          </a:p>
          <a:p>
            <a:pPr lvl="1" eaLnBrk="1" hangingPunct="1"/>
            <a:r>
              <a:rPr lang="en-US" altLang="en-US" sz="2800" dirty="0" smtClean="0">
                <a:solidFill>
                  <a:schemeClr val="tx2"/>
                </a:solidFill>
                <a:effectLst/>
              </a:rPr>
              <a:t>A classic rule --</a:t>
            </a:r>
          </a:p>
          <a:p>
            <a:pPr lvl="2" eaLnBrk="1" hangingPunct="1"/>
            <a:r>
              <a:rPr lang="en-US" altLang="en-US" sz="2400" dirty="0" smtClean="0">
                <a:solidFill>
                  <a:schemeClr val="tx2"/>
                </a:solidFill>
                <a:effectLst/>
              </a:rPr>
              <a:t>If a customer buys diaper and milk, then he is very likely to buy beer.</a:t>
            </a:r>
          </a:p>
          <a:p>
            <a:pPr lvl="2" eaLnBrk="1" hangingPunct="1"/>
            <a:r>
              <a:rPr lang="en-US" altLang="en-US" sz="2400" dirty="0" smtClean="0">
                <a:solidFill>
                  <a:schemeClr val="tx2"/>
                </a:solidFill>
                <a:effectLst/>
              </a:rPr>
              <a:t>So, don’t be surprised if you find six-packs stacked next to diapers!</a:t>
            </a:r>
            <a:endParaRPr lang="en-US" altLang="en-US" sz="2400" dirty="0">
              <a:solidFill>
                <a:schemeClr val="tx2"/>
              </a:solidFill>
            </a:endParaRPr>
          </a:p>
        </p:txBody>
      </p:sp>
      <p:sp>
        <p:nvSpPr>
          <p:cNvPr id="2" name="Date Placeholder 1"/>
          <p:cNvSpPr>
            <a:spLocks noGrp="1"/>
          </p:cNvSpPr>
          <p:nvPr>
            <p:ph type="dt" sz="half" idx="10"/>
          </p:nvPr>
        </p:nvSpPr>
        <p:spPr/>
        <p:txBody>
          <a:bodyPr/>
          <a:lstStyle/>
          <a:p>
            <a:fld id="{6425D52F-7427-43BE-95F8-FCBC42C515C8}"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32</a:t>
            </a:fld>
            <a:endParaRPr lang="en-US"/>
          </a:p>
        </p:txBody>
      </p:sp>
    </p:spTree>
    <p:extLst>
      <p:ext uri="{BB962C8B-B14F-4D97-AF65-F5344CB8AC3E}">
        <p14:creationId xmlns:p14="http://schemas.microsoft.com/office/powerpoint/2010/main" val="3978845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152400"/>
            <a:ext cx="8991600" cy="1066800"/>
          </a:xfrm>
        </p:spPr>
        <p:txBody>
          <a:bodyPr/>
          <a:lstStyle/>
          <a:p>
            <a:pPr eaLnBrk="1" hangingPunct="1"/>
            <a:r>
              <a:rPr lang="en-US" altLang="en-US" sz="3800"/>
              <a:t>Association Rule Discovery: Application 3</a:t>
            </a:r>
          </a:p>
        </p:txBody>
      </p:sp>
      <p:sp>
        <p:nvSpPr>
          <p:cNvPr id="50179" name="Rectangle 3"/>
          <p:cNvSpPr>
            <a:spLocks noGrp="1" noChangeArrowheads="1"/>
          </p:cNvSpPr>
          <p:nvPr>
            <p:ph type="body" idx="1"/>
          </p:nvPr>
        </p:nvSpPr>
        <p:spPr>
          <a:xfrm>
            <a:off x="698500" y="1219200"/>
            <a:ext cx="10655300" cy="4957763"/>
          </a:xfrm>
        </p:spPr>
        <p:txBody>
          <a:bodyPr>
            <a:normAutofit/>
          </a:bodyPr>
          <a:lstStyle/>
          <a:p>
            <a:pPr eaLnBrk="1" hangingPunct="1"/>
            <a:r>
              <a:rPr lang="en-US" altLang="en-US" sz="3200" dirty="0">
                <a:solidFill>
                  <a:schemeClr val="tx2"/>
                </a:solidFill>
              </a:rPr>
              <a:t>Inventory Management:</a:t>
            </a:r>
          </a:p>
          <a:p>
            <a:pPr lvl="1" eaLnBrk="1" hangingPunct="1"/>
            <a:r>
              <a:rPr lang="en-US" altLang="en-US" sz="2800" dirty="0">
                <a:solidFill>
                  <a:schemeClr val="tx2"/>
                </a:solidFill>
              </a:rPr>
              <a:t>Goal: A consumer appliance repair company wants to anticipate the nature of repairs on its consumer products and keep the service vehicles equipped with right parts to reduce on number of visits to consumer households.</a:t>
            </a:r>
          </a:p>
          <a:p>
            <a:pPr lvl="1" eaLnBrk="1" hangingPunct="1"/>
            <a:r>
              <a:rPr lang="en-US" altLang="en-US" sz="2800" dirty="0">
                <a:solidFill>
                  <a:schemeClr val="tx2"/>
                </a:solidFill>
              </a:rPr>
              <a:t>Approach: Process the data on tools and parts required in previous repairs at different consumer locations and discover the co-occurrence patterns.</a:t>
            </a:r>
          </a:p>
        </p:txBody>
      </p:sp>
      <p:sp>
        <p:nvSpPr>
          <p:cNvPr id="2" name="Date Placeholder 1"/>
          <p:cNvSpPr>
            <a:spLocks noGrp="1"/>
          </p:cNvSpPr>
          <p:nvPr>
            <p:ph type="dt" sz="half" idx="10"/>
          </p:nvPr>
        </p:nvSpPr>
        <p:spPr/>
        <p:txBody>
          <a:bodyPr/>
          <a:lstStyle/>
          <a:p>
            <a:fld id="{D4EE0714-60A6-43D8-B547-5DEF349A43AC}"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C1S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33</a:t>
            </a:fld>
            <a:endParaRPr lang="en-US"/>
          </a:p>
        </p:txBody>
      </p:sp>
    </p:spTree>
    <p:extLst>
      <p:ext uri="{BB962C8B-B14F-4D97-AF65-F5344CB8AC3E}">
        <p14:creationId xmlns:p14="http://schemas.microsoft.com/office/powerpoint/2010/main" val="230177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8458200" y="5113338"/>
            <a:ext cx="2209800" cy="1744662"/>
            <a:chOff x="4240" y="3165"/>
            <a:chExt cx="1487" cy="1099"/>
          </a:xfrm>
        </p:grpSpPr>
        <p:sp>
          <p:nvSpPr>
            <p:cNvPr id="17417" name="Rectangle 3"/>
            <p:cNvSpPr>
              <a:spLocks noChangeArrowheads="1"/>
            </p:cNvSpPr>
            <p:nvPr/>
          </p:nvSpPr>
          <p:spPr bwMode="auto">
            <a:xfrm>
              <a:off x="4240" y="3165"/>
              <a:ext cx="1487" cy="10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18" name="Rectangle 4"/>
            <p:cNvSpPr>
              <a:spLocks noChangeArrowheads="1"/>
            </p:cNvSpPr>
            <p:nvPr/>
          </p:nvSpPr>
          <p:spPr bwMode="auto">
            <a:xfrm>
              <a:off x="4240" y="3165"/>
              <a:ext cx="1487" cy="1098"/>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741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 y="3165"/>
              <a:ext cx="1487"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Line 6"/>
            <p:cNvSpPr>
              <a:spLocks noChangeShapeType="1"/>
            </p:cNvSpPr>
            <p:nvPr/>
          </p:nvSpPr>
          <p:spPr bwMode="auto">
            <a:xfrm>
              <a:off x="4240" y="4263"/>
              <a:ext cx="1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Freeform 7"/>
            <p:cNvSpPr>
              <a:spLocks/>
            </p:cNvSpPr>
            <p:nvPr/>
          </p:nvSpPr>
          <p:spPr bwMode="auto">
            <a:xfrm>
              <a:off x="4240" y="3165"/>
              <a:ext cx="1487" cy="1098"/>
            </a:xfrm>
            <a:custGeom>
              <a:avLst/>
              <a:gdLst>
                <a:gd name="T0" fmla="*/ 0 w 744"/>
                <a:gd name="T1" fmla="*/ 0 h 586"/>
                <a:gd name="T2" fmla="*/ 47424 w 744"/>
                <a:gd name="T3" fmla="*/ 0 h 586"/>
                <a:gd name="T4" fmla="*/ 47424 w 744"/>
                <a:gd name="T5" fmla="*/ 25351 h 586"/>
                <a:gd name="T6" fmla="*/ 0 60000 65536"/>
                <a:gd name="T7" fmla="*/ 0 60000 65536"/>
                <a:gd name="T8" fmla="*/ 0 60000 65536"/>
                <a:gd name="T9" fmla="*/ 0 w 744"/>
                <a:gd name="T10" fmla="*/ 0 h 586"/>
                <a:gd name="T11" fmla="*/ 744 w 744"/>
                <a:gd name="T12" fmla="*/ 586 h 586"/>
              </a:gdLst>
              <a:ahLst/>
              <a:cxnLst>
                <a:cxn ang="T6">
                  <a:pos x="T0" y="T1"/>
                </a:cxn>
                <a:cxn ang="T7">
                  <a:pos x="T2" y="T3"/>
                </a:cxn>
                <a:cxn ang="T8">
                  <a:pos x="T4" y="T5"/>
                </a:cxn>
              </a:cxnLst>
              <a:rect l="T9" t="T10" r="T11" b="T12"/>
              <a:pathLst>
                <a:path w="744" h="586">
                  <a:moveTo>
                    <a:pt x="0" y="0"/>
                  </a:moveTo>
                  <a:lnTo>
                    <a:pt x="744" y="0"/>
                  </a:lnTo>
                  <a:lnTo>
                    <a:pt x="744" y="58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2" name="Freeform 8"/>
            <p:cNvSpPr>
              <a:spLocks/>
            </p:cNvSpPr>
            <p:nvPr/>
          </p:nvSpPr>
          <p:spPr bwMode="auto">
            <a:xfrm>
              <a:off x="4240" y="3165"/>
              <a:ext cx="1487" cy="1098"/>
            </a:xfrm>
            <a:custGeom>
              <a:avLst/>
              <a:gdLst>
                <a:gd name="T0" fmla="*/ 0 w 744"/>
                <a:gd name="T1" fmla="*/ 0 h 586"/>
                <a:gd name="T2" fmla="*/ 0 w 744"/>
                <a:gd name="T3" fmla="*/ 25351 h 586"/>
                <a:gd name="T4" fmla="*/ 47424 w 744"/>
                <a:gd name="T5" fmla="*/ 25351 h 586"/>
                <a:gd name="T6" fmla="*/ 0 60000 65536"/>
                <a:gd name="T7" fmla="*/ 0 60000 65536"/>
                <a:gd name="T8" fmla="*/ 0 60000 65536"/>
                <a:gd name="T9" fmla="*/ 0 w 744"/>
                <a:gd name="T10" fmla="*/ 0 h 586"/>
                <a:gd name="T11" fmla="*/ 744 w 744"/>
                <a:gd name="T12" fmla="*/ 586 h 586"/>
              </a:gdLst>
              <a:ahLst/>
              <a:cxnLst>
                <a:cxn ang="T6">
                  <a:pos x="T0" y="T1"/>
                </a:cxn>
                <a:cxn ang="T7">
                  <a:pos x="T2" y="T3"/>
                </a:cxn>
                <a:cxn ang="T8">
                  <a:pos x="T4" y="T5"/>
                </a:cxn>
              </a:cxnLst>
              <a:rect l="T9" t="T10" r="T11" b="T12"/>
              <a:pathLst>
                <a:path w="744" h="586">
                  <a:moveTo>
                    <a:pt x="0" y="0"/>
                  </a:moveTo>
                  <a:lnTo>
                    <a:pt x="0" y="586"/>
                  </a:lnTo>
                  <a:lnTo>
                    <a:pt x="744" y="58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3" name="Freeform 9"/>
            <p:cNvSpPr>
              <a:spLocks/>
            </p:cNvSpPr>
            <p:nvPr/>
          </p:nvSpPr>
          <p:spPr bwMode="auto">
            <a:xfrm>
              <a:off x="4240" y="3165"/>
              <a:ext cx="1487" cy="1098"/>
            </a:xfrm>
            <a:custGeom>
              <a:avLst/>
              <a:gdLst>
                <a:gd name="T0" fmla="*/ 0 w 744"/>
                <a:gd name="T1" fmla="*/ 0 h 586"/>
                <a:gd name="T2" fmla="*/ 0 w 744"/>
                <a:gd name="T3" fmla="*/ 25351 h 586"/>
                <a:gd name="T4" fmla="*/ 47424 w 744"/>
                <a:gd name="T5" fmla="*/ 25351 h 586"/>
                <a:gd name="T6" fmla="*/ 0 60000 65536"/>
                <a:gd name="T7" fmla="*/ 0 60000 65536"/>
                <a:gd name="T8" fmla="*/ 0 60000 65536"/>
                <a:gd name="T9" fmla="*/ 0 w 744"/>
                <a:gd name="T10" fmla="*/ 0 h 586"/>
                <a:gd name="T11" fmla="*/ 744 w 744"/>
                <a:gd name="T12" fmla="*/ 586 h 586"/>
              </a:gdLst>
              <a:ahLst/>
              <a:cxnLst>
                <a:cxn ang="T6">
                  <a:pos x="T0" y="T1"/>
                </a:cxn>
                <a:cxn ang="T7">
                  <a:pos x="T2" y="T3"/>
                </a:cxn>
                <a:cxn ang="T8">
                  <a:pos x="T4" y="T5"/>
                </a:cxn>
              </a:cxnLst>
              <a:rect l="T9" t="T10" r="T11" b="T12"/>
              <a:pathLst>
                <a:path w="744" h="586">
                  <a:moveTo>
                    <a:pt x="0" y="0"/>
                  </a:moveTo>
                  <a:lnTo>
                    <a:pt x="0" y="586"/>
                  </a:lnTo>
                  <a:lnTo>
                    <a:pt x="744" y="58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4" name="Freeform 10"/>
            <p:cNvSpPr>
              <a:spLocks/>
            </p:cNvSpPr>
            <p:nvPr/>
          </p:nvSpPr>
          <p:spPr bwMode="auto">
            <a:xfrm>
              <a:off x="4240" y="3165"/>
              <a:ext cx="1487" cy="1098"/>
            </a:xfrm>
            <a:custGeom>
              <a:avLst/>
              <a:gdLst>
                <a:gd name="T0" fmla="*/ 0 w 744"/>
                <a:gd name="T1" fmla="*/ 0 h 586"/>
                <a:gd name="T2" fmla="*/ 47424 w 744"/>
                <a:gd name="T3" fmla="*/ 0 h 586"/>
                <a:gd name="T4" fmla="*/ 47424 w 744"/>
                <a:gd name="T5" fmla="*/ 25351 h 586"/>
                <a:gd name="T6" fmla="*/ 0 60000 65536"/>
                <a:gd name="T7" fmla="*/ 0 60000 65536"/>
                <a:gd name="T8" fmla="*/ 0 60000 65536"/>
                <a:gd name="T9" fmla="*/ 0 w 744"/>
                <a:gd name="T10" fmla="*/ 0 h 586"/>
                <a:gd name="T11" fmla="*/ 744 w 744"/>
                <a:gd name="T12" fmla="*/ 586 h 586"/>
              </a:gdLst>
              <a:ahLst/>
              <a:cxnLst>
                <a:cxn ang="T6">
                  <a:pos x="T0" y="T1"/>
                </a:cxn>
                <a:cxn ang="T7">
                  <a:pos x="T2" y="T3"/>
                </a:cxn>
                <a:cxn ang="T8">
                  <a:pos x="T4" y="T5"/>
                </a:cxn>
              </a:cxnLst>
              <a:rect l="T9" t="T10" r="T11" b="T12"/>
              <a:pathLst>
                <a:path w="744" h="586">
                  <a:moveTo>
                    <a:pt x="0" y="0"/>
                  </a:moveTo>
                  <a:lnTo>
                    <a:pt x="744" y="0"/>
                  </a:lnTo>
                  <a:lnTo>
                    <a:pt x="744" y="58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5" name="Line 11"/>
            <p:cNvSpPr>
              <a:spLocks noChangeShapeType="1"/>
            </p:cNvSpPr>
            <p:nvPr/>
          </p:nvSpPr>
          <p:spPr bwMode="auto">
            <a:xfrm>
              <a:off x="4240" y="3165"/>
              <a:ext cx="1" cy="109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4" name="Rectangle 12"/>
          <p:cNvSpPr>
            <a:spLocks noGrp="1" noChangeArrowheads="1"/>
          </p:cNvSpPr>
          <p:nvPr>
            <p:ph type="title"/>
          </p:nvPr>
        </p:nvSpPr>
        <p:spPr>
          <a:xfrm>
            <a:off x="1676400" y="76200"/>
            <a:ext cx="8915400" cy="609600"/>
          </a:xfrm>
        </p:spPr>
        <p:txBody>
          <a:bodyPr vert="horz" lIns="0" tIns="45720" rIns="0" bIns="45720" rtlCol="0" anchor="ctr">
            <a:normAutofit fontScale="90000"/>
          </a:bodyPr>
          <a:lstStyle/>
          <a:p>
            <a:pPr eaLnBrk="1" hangingPunct="1">
              <a:defRPr/>
            </a:pPr>
            <a:r>
              <a:rPr lang="en-US" sz="3800"/>
              <a:t>Motivation: Scientific Viewpoint</a:t>
            </a:r>
          </a:p>
        </p:txBody>
      </p:sp>
      <p:sp>
        <p:nvSpPr>
          <p:cNvPr id="13325" name="Rectangle 13"/>
          <p:cNvSpPr>
            <a:spLocks noGrp="1" noChangeArrowheads="1"/>
          </p:cNvSpPr>
          <p:nvPr>
            <p:ph idx="1"/>
          </p:nvPr>
        </p:nvSpPr>
        <p:spPr>
          <a:xfrm>
            <a:off x="317500" y="762000"/>
            <a:ext cx="8826500" cy="6096000"/>
          </a:xfrm>
        </p:spPr>
        <p:txBody>
          <a:bodyPr>
            <a:normAutofit/>
          </a:bodyPr>
          <a:lstStyle/>
          <a:p>
            <a:pPr eaLnBrk="1" hangingPunct="1">
              <a:defRPr/>
            </a:pPr>
            <a:r>
              <a:rPr lang="en-US" sz="2800" dirty="0">
                <a:solidFill>
                  <a:schemeClr val="tx2"/>
                </a:solidFill>
              </a:rPr>
              <a:t>Data collected and stored at </a:t>
            </a:r>
            <a:br>
              <a:rPr lang="en-US" sz="2800" dirty="0">
                <a:solidFill>
                  <a:schemeClr val="tx2"/>
                </a:solidFill>
              </a:rPr>
            </a:br>
            <a:r>
              <a:rPr lang="en-US" sz="2800" dirty="0">
                <a:solidFill>
                  <a:schemeClr val="tx2"/>
                </a:solidFill>
              </a:rPr>
              <a:t>enormous speeds (GB/hour)</a:t>
            </a:r>
          </a:p>
          <a:p>
            <a:pPr lvl="1" eaLnBrk="1" hangingPunct="1">
              <a:spcBef>
                <a:spcPct val="40000"/>
              </a:spcBef>
              <a:defRPr/>
            </a:pPr>
            <a:r>
              <a:rPr lang="en-US" sz="2400" dirty="0">
                <a:solidFill>
                  <a:schemeClr val="tx2"/>
                </a:solidFill>
              </a:rPr>
              <a:t>remote sensors on a satellite</a:t>
            </a:r>
          </a:p>
          <a:p>
            <a:pPr lvl="1" eaLnBrk="1" hangingPunct="1">
              <a:spcBef>
                <a:spcPct val="40000"/>
              </a:spcBef>
              <a:defRPr/>
            </a:pPr>
            <a:r>
              <a:rPr lang="en-US" sz="2400" dirty="0">
                <a:solidFill>
                  <a:schemeClr val="tx2"/>
                </a:solidFill>
              </a:rPr>
              <a:t>telescopes scanning the skies</a:t>
            </a:r>
          </a:p>
          <a:p>
            <a:pPr lvl="1" eaLnBrk="1" hangingPunct="1">
              <a:spcBef>
                <a:spcPct val="40000"/>
              </a:spcBef>
              <a:defRPr/>
            </a:pPr>
            <a:r>
              <a:rPr lang="en-US" sz="2400" dirty="0">
                <a:solidFill>
                  <a:schemeClr val="tx2"/>
                </a:solidFill>
              </a:rPr>
              <a:t>microarrays generating gene </a:t>
            </a:r>
            <a:br>
              <a:rPr lang="en-US" sz="2400" dirty="0">
                <a:solidFill>
                  <a:schemeClr val="tx2"/>
                </a:solidFill>
              </a:rPr>
            </a:br>
            <a:r>
              <a:rPr lang="en-US" sz="2400" dirty="0">
                <a:solidFill>
                  <a:schemeClr val="tx2"/>
                </a:solidFill>
              </a:rPr>
              <a:t>expression data</a:t>
            </a:r>
          </a:p>
          <a:p>
            <a:pPr lvl="1" eaLnBrk="1" hangingPunct="1">
              <a:spcBef>
                <a:spcPct val="40000"/>
              </a:spcBef>
              <a:defRPr/>
            </a:pPr>
            <a:r>
              <a:rPr lang="en-US" sz="2400" dirty="0">
                <a:solidFill>
                  <a:schemeClr val="tx2"/>
                </a:solidFill>
              </a:rPr>
              <a:t>scientific simulations </a:t>
            </a:r>
            <a:br>
              <a:rPr lang="en-US" sz="2400" dirty="0">
                <a:solidFill>
                  <a:schemeClr val="tx2"/>
                </a:solidFill>
              </a:rPr>
            </a:br>
            <a:r>
              <a:rPr lang="en-US" sz="2400" dirty="0">
                <a:solidFill>
                  <a:schemeClr val="tx2"/>
                </a:solidFill>
              </a:rPr>
              <a:t>generating terabytes of data</a:t>
            </a:r>
          </a:p>
          <a:p>
            <a:pPr eaLnBrk="1" hangingPunct="1">
              <a:spcBef>
                <a:spcPct val="40000"/>
              </a:spcBef>
              <a:defRPr/>
            </a:pPr>
            <a:r>
              <a:rPr lang="en-US" sz="2800" dirty="0">
                <a:solidFill>
                  <a:schemeClr val="tx2"/>
                </a:solidFill>
              </a:rPr>
              <a:t>Traditional techniques infeasible for raw data</a:t>
            </a:r>
          </a:p>
          <a:p>
            <a:pPr eaLnBrk="1" hangingPunct="1">
              <a:defRPr/>
            </a:pPr>
            <a:r>
              <a:rPr lang="en-US" sz="2800" dirty="0">
                <a:solidFill>
                  <a:schemeClr val="tx2"/>
                </a:solidFill>
              </a:rPr>
              <a:t>Data mining may help scientists </a:t>
            </a:r>
          </a:p>
          <a:p>
            <a:pPr lvl="1" eaLnBrk="1" hangingPunct="1">
              <a:defRPr/>
            </a:pPr>
            <a:r>
              <a:rPr lang="en-US" sz="2400" dirty="0">
                <a:solidFill>
                  <a:schemeClr val="tx2"/>
                </a:solidFill>
              </a:rPr>
              <a:t>in classifying and segmenting data</a:t>
            </a:r>
          </a:p>
          <a:p>
            <a:pPr lvl="1" eaLnBrk="1" hangingPunct="1">
              <a:defRPr/>
            </a:pPr>
            <a:r>
              <a:rPr lang="en-US" sz="2400" dirty="0">
                <a:solidFill>
                  <a:schemeClr val="tx2"/>
                </a:solidFill>
              </a:rPr>
              <a:t>in Hypothesis Formation</a:t>
            </a:r>
            <a:endParaRPr lang="en-US" dirty="0" smtClean="0">
              <a:solidFill>
                <a:schemeClr val="tx2"/>
              </a:solidFill>
            </a:endParaRPr>
          </a:p>
        </p:txBody>
      </p:sp>
      <p:pic>
        <p:nvPicPr>
          <p:cNvPr id="17413" name="Picture 17"/>
          <p:cNvPicPr>
            <a:picLocks noChangeAspect="1" noChangeArrowheads="1"/>
          </p:cNvPicPr>
          <p:nvPr/>
        </p:nvPicPr>
        <p:blipFill>
          <a:blip r:embed="rId5">
            <a:clrChange>
              <a:clrFrom>
                <a:srgbClr val="FFFFFF"/>
              </a:clrFrom>
              <a:clrTo>
                <a:srgbClr val="FFFFFF">
                  <a:alpha val="0"/>
                </a:srgbClr>
              </a:clrTo>
            </a:clrChange>
            <a:lum contrast="12000"/>
            <a:extLst>
              <a:ext uri="{28A0092B-C50C-407E-A947-70E740481C1C}">
                <a14:useLocalDpi xmlns:a14="http://schemas.microsoft.com/office/drawing/2010/main" val="0"/>
              </a:ext>
            </a:extLst>
          </a:blip>
          <a:srcRect l="946" t="2650" r="946" b="2745"/>
          <a:stretch>
            <a:fillRect/>
          </a:stretch>
        </p:blipFill>
        <p:spPr bwMode="auto">
          <a:xfrm>
            <a:off x="6477001" y="914400"/>
            <a:ext cx="200501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4" name="Object 18"/>
          <p:cNvGraphicFramePr>
            <a:graphicFrameLocks noChangeAspect="1"/>
          </p:cNvGraphicFramePr>
          <p:nvPr/>
        </p:nvGraphicFramePr>
        <p:xfrm>
          <a:off x="8458200" y="846139"/>
          <a:ext cx="2209800" cy="1990725"/>
        </p:xfrm>
        <a:graphic>
          <a:graphicData uri="http://schemas.openxmlformats.org/presentationml/2006/ole">
            <mc:AlternateContent xmlns:mc="http://schemas.openxmlformats.org/markup-compatibility/2006">
              <mc:Choice xmlns:v="urn:schemas-microsoft-com:vml" Requires="v">
                <p:oleObj spid="_x0000_s2058" name="VISIO" r:id="rId6" imgW="2557272" imgH="1991868" progId="Visio.Drawing.6">
                  <p:embed/>
                </p:oleObj>
              </mc:Choice>
              <mc:Fallback>
                <p:oleObj name="VISIO" r:id="rId6" imgW="2557272" imgH="199186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8200" y="846139"/>
                        <a:ext cx="22098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19"/>
          <p:cNvGraphicFramePr>
            <a:graphicFrameLocks noChangeAspect="1"/>
          </p:cNvGraphicFramePr>
          <p:nvPr/>
        </p:nvGraphicFramePr>
        <p:xfrm>
          <a:off x="8458200" y="2827338"/>
          <a:ext cx="2209800" cy="1181100"/>
        </p:xfrm>
        <a:graphic>
          <a:graphicData uri="http://schemas.openxmlformats.org/presentationml/2006/ole">
            <mc:AlternateContent xmlns:mc="http://schemas.openxmlformats.org/markup-compatibility/2006">
              <mc:Choice xmlns:v="urn:schemas-microsoft-com:vml" Requires="v">
                <p:oleObj spid="_x0000_s2059" name="VISIO" r:id="rId8" imgW="2401824" imgH="1491996" progId="Visio.Drawing.6">
                  <p:embed/>
                </p:oleObj>
              </mc:Choice>
              <mc:Fallback>
                <p:oleObj name="VISIO" r:id="rId8" imgW="2401824" imgH="1491996"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200" y="2827338"/>
                        <a:ext cx="2209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16" name="Picture 20" descr="cro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7250" y="4011614"/>
            <a:ext cx="2166938"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6B7C584-D7AB-404D-8AB1-759AB2CF54B7}"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4</a:t>
            </a:fld>
            <a:endParaRPr lang="en-US"/>
          </a:p>
        </p:txBody>
      </p:sp>
    </p:spTree>
    <p:extLst>
      <p:ext uri="{BB962C8B-B14F-4D97-AF65-F5344CB8AC3E}">
        <p14:creationId xmlns:p14="http://schemas.microsoft.com/office/powerpoint/2010/main" val="158546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1981200" y="152401"/>
            <a:ext cx="2667000" cy="987425"/>
          </a:xfrm>
        </p:spPr>
        <p:txBody>
          <a:bodyPr>
            <a:normAutofit/>
          </a:bodyPr>
          <a:lstStyle/>
          <a:p>
            <a:pPr algn="l" eaLnBrk="1" hangingPunct="1">
              <a:defRPr/>
            </a:pPr>
            <a:r>
              <a:rPr lang="en-US" smtClean="0"/>
              <a:t>Motivation</a:t>
            </a:r>
          </a:p>
        </p:txBody>
      </p:sp>
      <p:sp>
        <p:nvSpPr>
          <p:cNvPr id="26627" name="Rectangle 3"/>
          <p:cNvSpPr>
            <a:spLocks noGrp="1" noChangeArrowheads="1"/>
          </p:cNvSpPr>
          <p:nvPr>
            <p:ph idx="1"/>
          </p:nvPr>
        </p:nvSpPr>
        <p:spPr>
          <a:xfrm>
            <a:off x="1752600" y="1447800"/>
            <a:ext cx="8686800" cy="5410200"/>
          </a:xfrm>
        </p:spPr>
        <p:txBody>
          <a:bodyPr/>
          <a:lstStyle/>
          <a:p>
            <a:pPr eaLnBrk="1" hangingPunct="1">
              <a:defRPr/>
            </a:pPr>
            <a:r>
              <a:rPr lang="en-US" dirty="0" smtClean="0">
                <a:solidFill>
                  <a:schemeClr val="tx2"/>
                </a:solidFill>
                <a:effectLst/>
              </a:rPr>
              <a:t>A (simplistic) view of Data Mining:</a:t>
            </a:r>
          </a:p>
          <a:p>
            <a:pPr eaLnBrk="1" hangingPunct="1">
              <a:defRPr/>
            </a:pPr>
            <a:endParaRPr lang="en-US" dirty="0" smtClean="0">
              <a:solidFill>
                <a:schemeClr val="tx2"/>
              </a:solidFill>
              <a:effectLst/>
            </a:endParaRPr>
          </a:p>
          <a:p>
            <a:pPr eaLnBrk="1" hangingPunct="1">
              <a:defRPr/>
            </a:pPr>
            <a:endParaRPr lang="en-US" dirty="0" smtClean="0">
              <a:effectLst/>
            </a:endParaRPr>
          </a:p>
          <a:p>
            <a:pPr eaLnBrk="1" hangingPunct="1">
              <a:defRPr/>
            </a:pPr>
            <a:endParaRPr lang="en-US" dirty="0" smtClean="0">
              <a:effectLst/>
            </a:endParaRPr>
          </a:p>
          <a:p>
            <a:pPr eaLnBrk="1" hangingPunct="1">
              <a:defRPr/>
            </a:pPr>
            <a:endParaRPr lang="en-US" dirty="0" smtClean="0">
              <a:effectLst/>
            </a:endParaRPr>
          </a:p>
          <a:p>
            <a:pPr eaLnBrk="1" hangingPunct="1">
              <a:defRPr/>
            </a:pPr>
            <a:r>
              <a:rPr lang="en-US" dirty="0" smtClean="0">
                <a:solidFill>
                  <a:schemeClr val="tx2"/>
                </a:solidFill>
                <a:effectLst/>
              </a:rPr>
              <a:t>Models are the “</a:t>
            </a:r>
            <a:r>
              <a:rPr lang="en-US" dirty="0" smtClean="0">
                <a:effectLst/>
              </a:rPr>
              <a:t>product</a:t>
            </a:r>
            <a:r>
              <a:rPr lang="en-US" dirty="0" smtClean="0">
                <a:solidFill>
                  <a:schemeClr val="tx2"/>
                </a:solidFill>
                <a:effectLst/>
              </a:rPr>
              <a:t>” of data mining</a:t>
            </a:r>
          </a:p>
          <a:p>
            <a:pPr eaLnBrk="1" hangingPunct="1">
              <a:buFont typeface="Wingdings" panose="05000000000000000000" pitchFamily="2" charset="2"/>
              <a:buNone/>
              <a:defRPr/>
            </a:pPr>
            <a:r>
              <a:rPr lang="en-US" sz="2800" dirty="0">
                <a:solidFill>
                  <a:schemeClr val="tx2"/>
                </a:solidFill>
              </a:rPr>
              <a:t>--Strategic decisions are supported on the inferred models</a:t>
            </a:r>
          </a:p>
          <a:p>
            <a:pPr eaLnBrk="1" hangingPunct="1">
              <a:defRPr/>
            </a:pPr>
            <a:endParaRPr lang="en-US" sz="2800" dirty="0">
              <a:solidFill>
                <a:schemeClr val="tx2"/>
              </a:solidFill>
            </a:endParaRPr>
          </a:p>
        </p:txBody>
      </p:sp>
      <p:sp>
        <p:nvSpPr>
          <p:cNvPr id="19460" name="Oval 5"/>
          <p:cNvSpPr>
            <a:spLocks noChangeArrowheads="1"/>
          </p:cNvSpPr>
          <p:nvPr/>
        </p:nvSpPr>
        <p:spPr bwMode="auto">
          <a:xfrm>
            <a:off x="2281238" y="2819400"/>
            <a:ext cx="2286000" cy="6858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b="1">
                <a:solidFill>
                  <a:schemeClr val="tx2"/>
                </a:solidFill>
              </a:rPr>
              <a:t>Data</a:t>
            </a:r>
          </a:p>
          <a:p>
            <a:pPr algn="ctr">
              <a:spcBef>
                <a:spcPct val="0"/>
              </a:spcBef>
              <a:buClrTx/>
              <a:buSzTx/>
              <a:buFontTx/>
              <a:buNone/>
            </a:pPr>
            <a:r>
              <a:rPr lang="en-US" altLang="en-US" sz="1800" b="1">
                <a:solidFill>
                  <a:schemeClr val="tx2"/>
                </a:solidFill>
              </a:rPr>
              <a:t>(Information)</a:t>
            </a:r>
          </a:p>
        </p:txBody>
      </p:sp>
      <p:sp>
        <p:nvSpPr>
          <p:cNvPr id="19461" name="Oval 6"/>
          <p:cNvSpPr>
            <a:spLocks noChangeArrowheads="1"/>
          </p:cNvSpPr>
          <p:nvPr/>
        </p:nvSpPr>
        <p:spPr bwMode="auto">
          <a:xfrm>
            <a:off x="7843838" y="2743200"/>
            <a:ext cx="2209800" cy="6858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b="1">
                <a:solidFill>
                  <a:schemeClr val="tx2"/>
                </a:solidFill>
              </a:rPr>
              <a:t>Models</a:t>
            </a:r>
          </a:p>
          <a:p>
            <a:pPr algn="ctr">
              <a:spcBef>
                <a:spcPct val="0"/>
              </a:spcBef>
              <a:buClrTx/>
              <a:buSzTx/>
              <a:buFontTx/>
              <a:buNone/>
            </a:pPr>
            <a:r>
              <a:rPr lang="en-US" altLang="en-US" sz="1800" b="1">
                <a:solidFill>
                  <a:schemeClr val="tx2"/>
                </a:solidFill>
              </a:rPr>
              <a:t>(Knowledge)</a:t>
            </a:r>
          </a:p>
        </p:txBody>
      </p:sp>
      <p:sp>
        <p:nvSpPr>
          <p:cNvPr id="19462" name="Rectangle 7"/>
          <p:cNvSpPr>
            <a:spLocks noChangeArrowheads="1"/>
          </p:cNvSpPr>
          <p:nvPr/>
        </p:nvSpPr>
        <p:spPr bwMode="auto">
          <a:xfrm>
            <a:off x="5257800" y="2590800"/>
            <a:ext cx="18288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b="1">
                <a:solidFill>
                  <a:schemeClr val="tx2"/>
                </a:solidFill>
              </a:rPr>
              <a:t>Data Mining</a:t>
            </a:r>
          </a:p>
        </p:txBody>
      </p:sp>
      <p:sp>
        <p:nvSpPr>
          <p:cNvPr id="19463" name="Line 8"/>
          <p:cNvSpPr>
            <a:spLocks noChangeShapeType="1"/>
          </p:cNvSpPr>
          <p:nvPr/>
        </p:nvSpPr>
        <p:spPr bwMode="auto">
          <a:xfrm>
            <a:off x="4567238"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Line 9"/>
          <p:cNvSpPr>
            <a:spLocks noChangeShapeType="1"/>
          </p:cNvSpPr>
          <p:nvPr/>
        </p:nvSpPr>
        <p:spPr bwMode="auto">
          <a:xfrm>
            <a:off x="7158038"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51B3BC89-7B61-4816-9576-E1BD3C9B2CA5}"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5</a:t>
            </a:fld>
            <a:endParaRPr lang="en-US"/>
          </a:p>
        </p:txBody>
      </p:sp>
    </p:spTree>
    <p:extLst>
      <p:ext uri="{BB962C8B-B14F-4D97-AF65-F5344CB8AC3E}">
        <p14:creationId xmlns:p14="http://schemas.microsoft.com/office/powerpoint/2010/main" val="492100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9219"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dirty="0" smtClean="0">
                <a:effectLst/>
              </a:rPr>
              <a:t>Problem</a:t>
            </a:r>
          </a:p>
          <a:p>
            <a:pPr eaLnBrk="1" hangingPunct="1">
              <a:lnSpc>
                <a:spcPct val="80000"/>
              </a:lnSpc>
              <a:buFont typeface="Wingdings" panose="05000000000000000000" pitchFamily="2" charset="2"/>
              <a:buNone/>
            </a:pPr>
            <a:r>
              <a:rPr lang="en-US" altLang="en-US" sz="2000" dirty="0">
                <a:solidFill>
                  <a:schemeClr val="tx2"/>
                </a:solidFill>
              </a:rPr>
              <a:t>	</a:t>
            </a:r>
            <a:r>
              <a:rPr lang="en-US" altLang="en-US" dirty="0" smtClean="0">
                <a:solidFill>
                  <a:schemeClr val="tx2"/>
                </a:solidFill>
                <a:effectLst/>
              </a:rPr>
              <a:t>IS’s and DB’s make it possible to convert data into information, but make it difficult to convert information into knowledge.</a:t>
            </a:r>
          </a:p>
          <a:p>
            <a:pPr eaLnBrk="1" hangingPunct="1">
              <a:lnSpc>
                <a:spcPct val="80000"/>
              </a:lnSpc>
              <a:buFont typeface="Wingdings" panose="05000000000000000000" pitchFamily="2" charset="2"/>
              <a:buNone/>
            </a:pPr>
            <a:endParaRPr lang="en-US" altLang="en-US" dirty="0" smtClean="0">
              <a:solidFill>
                <a:schemeClr val="tx2"/>
              </a:solidFill>
              <a:effectLst/>
            </a:endParaRPr>
          </a:p>
          <a:p>
            <a:pPr eaLnBrk="1" hangingPunct="1">
              <a:lnSpc>
                <a:spcPct val="80000"/>
              </a:lnSpc>
            </a:pPr>
            <a:r>
              <a:rPr lang="en-US" altLang="en-US" dirty="0" smtClean="0">
                <a:effectLst/>
              </a:rPr>
              <a:t>This cannot be done manually any more.</a:t>
            </a:r>
          </a:p>
        </p:txBody>
      </p:sp>
      <p:sp>
        <p:nvSpPr>
          <p:cNvPr id="2" name="Date Placeholder 1"/>
          <p:cNvSpPr>
            <a:spLocks noGrp="1"/>
          </p:cNvSpPr>
          <p:nvPr>
            <p:ph type="dt" sz="half" idx="10"/>
          </p:nvPr>
        </p:nvSpPr>
        <p:spPr/>
        <p:txBody>
          <a:bodyPr/>
          <a:lstStyle/>
          <a:p>
            <a:fld id="{1BEFC0AF-8D9E-4E6A-8575-EA0C2100C18F}"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6</a:t>
            </a:fld>
            <a:endParaRPr lang="en-US"/>
          </a:p>
        </p:txBody>
      </p:sp>
    </p:spTree>
    <p:extLst>
      <p:ext uri="{BB962C8B-B14F-4D97-AF65-F5344CB8AC3E}">
        <p14:creationId xmlns:p14="http://schemas.microsoft.com/office/powerpoint/2010/main" val="1598772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10243"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smtClean="0">
                <a:effectLst/>
              </a:rPr>
              <a:t>Old tools:</a:t>
            </a:r>
          </a:p>
          <a:p>
            <a:pPr eaLnBrk="1" hangingPunct="1">
              <a:lnSpc>
                <a:spcPct val="80000"/>
              </a:lnSpc>
              <a:buFont typeface="Wingdings" panose="05000000000000000000" pitchFamily="2" charset="2"/>
              <a:buNone/>
            </a:pPr>
            <a:r>
              <a:rPr lang="en-US" altLang="en-US" sz="2400">
                <a:solidFill>
                  <a:schemeClr val="tx2"/>
                </a:solidFill>
              </a:rPr>
              <a:t>	</a:t>
            </a:r>
            <a:r>
              <a:rPr lang="en-US" altLang="en-US" sz="2800">
                <a:solidFill>
                  <a:schemeClr val="tx2"/>
                </a:solidFill>
              </a:rPr>
              <a:t>Data Source:</a:t>
            </a:r>
          </a:p>
          <a:p>
            <a:pPr lvl="1" eaLnBrk="1" hangingPunct="1">
              <a:lnSpc>
                <a:spcPct val="80000"/>
              </a:lnSpc>
            </a:pPr>
            <a:r>
              <a:rPr lang="en-US" altLang="en-US" sz="2400">
                <a:solidFill>
                  <a:schemeClr val="tx2"/>
                </a:solidFill>
              </a:rPr>
              <a:t>Transactional Database:</a:t>
            </a:r>
          </a:p>
          <a:p>
            <a:pPr lvl="1" eaLnBrk="1" hangingPunct="1">
              <a:lnSpc>
                <a:spcPct val="80000"/>
              </a:lnSpc>
            </a:pPr>
            <a:r>
              <a:rPr lang="en-US" altLang="en-US" sz="2400">
                <a:solidFill>
                  <a:schemeClr val="tx2"/>
                </a:solidFill>
              </a:rPr>
              <a:t>Relational or Object-Relational Data Organisation</a:t>
            </a:r>
          </a:p>
          <a:p>
            <a:pPr eaLnBrk="1" hangingPunct="1">
              <a:lnSpc>
                <a:spcPct val="80000"/>
              </a:lnSpc>
              <a:buFont typeface="Wingdings" panose="05000000000000000000" pitchFamily="2" charset="2"/>
              <a:buNone/>
            </a:pPr>
            <a:r>
              <a:rPr lang="en-US" altLang="en-US" sz="2400">
                <a:solidFill>
                  <a:schemeClr val="tx2"/>
                </a:solidFill>
              </a:rPr>
              <a:t>	</a:t>
            </a:r>
            <a:r>
              <a:rPr lang="en-US" altLang="en-US" sz="2800">
                <a:solidFill>
                  <a:schemeClr val="tx2"/>
                </a:solidFill>
              </a:rPr>
              <a:t>Information Delivery (Exploitation) Tools:</a:t>
            </a:r>
          </a:p>
          <a:p>
            <a:pPr lvl="1" eaLnBrk="1" hangingPunct="1">
              <a:lnSpc>
                <a:spcPct val="80000"/>
              </a:lnSpc>
            </a:pPr>
            <a:r>
              <a:rPr lang="en-US" altLang="en-US" sz="2400">
                <a:solidFill>
                  <a:schemeClr val="tx2"/>
                </a:solidFill>
              </a:rPr>
              <a:t>Batch Reporting Tools</a:t>
            </a:r>
          </a:p>
          <a:p>
            <a:pPr lvl="1" eaLnBrk="1" hangingPunct="1">
              <a:lnSpc>
                <a:spcPct val="80000"/>
              </a:lnSpc>
            </a:pPr>
            <a:r>
              <a:rPr lang="en-US" altLang="en-US" sz="2400">
                <a:solidFill>
                  <a:schemeClr val="tx2"/>
                </a:solidFill>
              </a:rPr>
              <a:t>EIS (Executive Information Systems)</a:t>
            </a:r>
          </a:p>
          <a:p>
            <a:pPr lvl="1" eaLnBrk="1" hangingPunct="1">
              <a:lnSpc>
                <a:spcPct val="80000"/>
              </a:lnSpc>
            </a:pPr>
            <a:r>
              <a:rPr lang="en-US" altLang="en-US" sz="2400">
                <a:solidFill>
                  <a:schemeClr val="tx2"/>
                </a:solidFill>
              </a:rPr>
              <a:t>Traditional DSS (Decision Support Systems)</a:t>
            </a:r>
          </a:p>
          <a:p>
            <a:pPr lvl="1" eaLnBrk="1" hangingPunct="1">
              <a:lnSpc>
                <a:spcPct val="80000"/>
              </a:lnSpc>
            </a:pPr>
            <a:r>
              <a:rPr lang="en-US" altLang="en-US" sz="2400">
                <a:solidFill>
                  <a:schemeClr val="tx2"/>
                </a:solidFill>
              </a:rPr>
              <a:t>Desktop Reporting Tools (Spreadsheet Add-ins,…)</a:t>
            </a:r>
          </a:p>
        </p:txBody>
      </p:sp>
      <p:sp>
        <p:nvSpPr>
          <p:cNvPr id="2" name="Date Placeholder 1"/>
          <p:cNvSpPr>
            <a:spLocks noGrp="1"/>
          </p:cNvSpPr>
          <p:nvPr>
            <p:ph type="dt" sz="half" idx="10"/>
          </p:nvPr>
        </p:nvSpPr>
        <p:spPr/>
        <p:txBody>
          <a:bodyPr/>
          <a:lstStyle/>
          <a:p>
            <a:fld id="{AFBE2B01-8915-42BE-BB57-94DD44A316D2}"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7</a:t>
            </a:fld>
            <a:endParaRPr lang="en-US"/>
          </a:p>
        </p:txBody>
      </p:sp>
    </p:spTree>
    <p:extLst>
      <p:ext uri="{BB962C8B-B14F-4D97-AF65-F5344CB8AC3E}">
        <p14:creationId xmlns:p14="http://schemas.microsoft.com/office/powerpoint/2010/main" val="1385410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11267"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smtClean="0">
                <a:effectLst/>
              </a:rPr>
              <a:t>New tools:</a:t>
            </a:r>
          </a:p>
          <a:p>
            <a:pPr eaLnBrk="1" hangingPunct="1">
              <a:lnSpc>
                <a:spcPct val="80000"/>
              </a:lnSpc>
              <a:buFont typeface="Wingdings" panose="05000000000000000000" pitchFamily="2" charset="2"/>
              <a:buNone/>
            </a:pPr>
            <a:r>
              <a:rPr lang="en-US" altLang="en-US" sz="2000">
                <a:solidFill>
                  <a:schemeClr val="tx2"/>
                </a:solidFill>
              </a:rPr>
              <a:t>	</a:t>
            </a:r>
            <a:r>
              <a:rPr lang="en-US" altLang="en-US" sz="2800">
                <a:solidFill>
                  <a:schemeClr val="tx2"/>
                </a:solidFill>
              </a:rPr>
              <a:t>Data Source:</a:t>
            </a:r>
          </a:p>
          <a:p>
            <a:pPr lvl="1" eaLnBrk="1" hangingPunct="1">
              <a:lnSpc>
                <a:spcPct val="80000"/>
              </a:lnSpc>
            </a:pPr>
            <a:r>
              <a:rPr lang="en-US" altLang="en-US" sz="2400">
                <a:solidFill>
                  <a:schemeClr val="tx2"/>
                </a:solidFill>
              </a:rPr>
              <a:t>Data warehouses or operational data stores.</a:t>
            </a:r>
          </a:p>
          <a:p>
            <a:pPr lvl="2" eaLnBrk="1" hangingPunct="1">
              <a:lnSpc>
                <a:spcPct val="80000"/>
              </a:lnSpc>
            </a:pPr>
            <a:r>
              <a:rPr lang="en-US" altLang="en-US" sz="2000">
                <a:solidFill>
                  <a:schemeClr val="tx2"/>
                </a:solidFill>
              </a:rPr>
              <a:t>Other models: multidimensional</a:t>
            </a:r>
          </a:p>
          <a:p>
            <a:pPr lvl="2" eaLnBrk="1" hangingPunct="1">
              <a:lnSpc>
                <a:spcPct val="80000"/>
              </a:lnSpc>
            </a:pPr>
            <a:r>
              <a:rPr lang="en-US" altLang="en-US" sz="2000">
                <a:solidFill>
                  <a:schemeClr val="tx2"/>
                </a:solidFill>
              </a:rPr>
              <a:t>Other organisations: datamarts</a:t>
            </a:r>
          </a:p>
          <a:p>
            <a:pPr eaLnBrk="1" hangingPunct="1">
              <a:lnSpc>
                <a:spcPct val="80000"/>
              </a:lnSpc>
              <a:buFont typeface="Wingdings" panose="05000000000000000000" pitchFamily="2" charset="2"/>
              <a:buNone/>
            </a:pPr>
            <a:r>
              <a:rPr lang="en-US" altLang="en-US" sz="2000">
                <a:solidFill>
                  <a:schemeClr val="tx2"/>
                </a:solidFill>
              </a:rPr>
              <a:t>	</a:t>
            </a:r>
            <a:r>
              <a:rPr lang="en-US" altLang="en-US" sz="2800">
                <a:solidFill>
                  <a:schemeClr val="tx2"/>
                </a:solidFill>
              </a:rPr>
              <a:t>Exploitation tools:</a:t>
            </a:r>
          </a:p>
          <a:p>
            <a:pPr lvl="1" eaLnBrk="1" hangingPunct="1">
              <a:lnSpc>
                <a:spcPct val="80000"/>
              </a:lnSpc>
            </a:pPr>
            <a:r>
              <a:rPr lang="en-US" altLang="en-US" sz="2400">
                <a:solidFill>
                  <a:schemeClr val="tx2"/>
                </a:solidFill>
              </a:rPr>
              <a:t>OLAP (On-Line Analytical Processing) Tools.</a:t>
            </a:r>
          </a:p>
          <a:p>
            <a:pPr lvl="1" eaLnBrk="1" hangingPunct="1">
              <a:lnSpc>
                <a:spcPct val="80000"/>
              </a:lnSpc>
            </a:pPr>
            <a:r>
              <a:rPr lang="en-US" altLang="en-US" sz="2400">
                <a:solidFill>
                  <a:schemeClr val="tx2"/>
                </a:solidFill>
              </a:rPr>
              <a:t>Data Mining</a:t>
            </a:r>
          </a:p>
          <a:p>
            <a:pPr lvl="1" eaLnBrk="1" hangingPunct="1">
              <a:lnSpc>
                <a:spcPct val="80000"/>
              </a:lnSpc>
            </a:pPr>
            <a:r>
              <a:rPr lang="en-US" altLang="en-US" sz="2400">
                <a:solidFill>
                  <a:schemeClr val="tx2"/>
                </a:solidFill>
              </a:rPr>
              <a:t>Simulation</a:t>
            </a:r>
          </a:p>
        </p:txBody>
      </p:sp>
      <p:sp>
        <p:nvSpPr>
          <p:cNvPr id="2" name="Date Placeholder 1"/>
          <p:cNvSpPr>
            <a:spLocks noGrp="1"/>
          </p:cNvSpPr>
          <p:nvPr>
            <p:ph type="dt" sz="half" idx="10"/>
          </p:nvPr>
        </p:nvSpPr>
        <p:spPr/>
        <p:txBody>
          <a:bodyPr/>
          <a:lstStyle/>
          <a:p>
            <a:fld id="{12E72519-8A85-49D2-9CB1-BF6A8F1C97A7}"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8</a:t>
            </a:fld>
            <a:endParaRPr lang="en-US"/>
          </a:p>
        </p:txBody>
      </p:sp>
    </p:spTree>
    <p:extLst>
      <p:ext uri="{BB962C8B-B14F-4D97-AF65-F5344CB8AC3E}">
        <p14:creationId xmlns:p14="http://schemas.microsoft.com/office/powerpoint/2010/main" val="2553460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52600" y="381001"/>
            <a:ext cx="3352800" cy="1139825"/>
          </a:xfrm>
        </p:spPr>
        <p:txBody>
          <a:bodyPr/>
          <a:lstStyle/>
          <a:p>
            <a:pPr algn="l" eaLnBrk="1" hangingPunct="1">
              <a:defRPr/>
            </a:pPr>
            <a:r>
              <a:rPr lang="en-US" smtClean="0"/>
              <a:t>Motivation</a:t>
            </a:r>
          </a:p>
        </p:txBody>
      </p:sp>
      <p:sp>
        <p:nvSpPr>
          <p:cNvPr id="12291" name="Rectangle 3"/>
          <p:cNvSpPr>
            <a:spLocks noGrp="1" noChangeArrowheads="1"/>
          </p:cNvSpPr>
          <p:nvPr>
            <p:ph idx="1"/>
          </p:nvPr>
        </p:nvSpPr>
        <p:spPr>
          <a:xfrm>
            <a:off x="1981200" y="1600200"/>
            <a:ext cx="8686800" cy="5257800"/>
          </a:xfrm>
        </p:spPr>
        <p:txBody>
          <a:bodyPr/>
          <a:lstStyle/>
          <a:p>
            <a:pPr eaLnBrk="1" hangingPunct="1">
              <a:lnSpc>
                <a:spcPct val="80000"/>
              </a:lnSpc>
              <a:buFont typeface="Wingdings" panose="05000000000000000000" pitchFamily="2" charset="2"/>
              <a:buNone/>
            </a:pPr>
            <a:r>
              <a:rPr lang="en-US" altLang="en-US" smtClean="0">
                <a:solidFill>
                  <a:schemeClr val="tx2"/>
                </a:solidFill>
                <a:effectLst/>
              </a:rPr>
              <a:t>Needs and Tools:</a:t>
            </a:r>
          </a:p>
          <a:p>
            <a:pPr eaLnBrk="1" hangingPunct="1">
              <a:lnSpc>
                <a:spcPct val="80000"/>
              </a:lnSpc>
              <a:buFont typeface="Wingdings" panose="05000000000000000000" pitchFamily="2" charset="2"/>
              <a:buNone/>
            </a:pPr>
            <a:r>
              <a:rPr lang="en-US" altLang="en-US" smtClean="0">
                <a:effectLst/>
              </a:rPr>
              <a:t>Operational decisions → operational queries:</a:t>
            </a:r>
          </a:p>
          <a:p>
            <a:pPr eaLnBrk="1" hangingPunct="1">
              <a:lnSpc>
                <a:spcPct val="80000"/>
              </a:lnSpc>
              <a:buFont typeface="Wingdings" panose="05000000000000000000" pitchFamily="2" charset="2"/>
              <a:buNone/>
            </a:pPr>
            <a:r>
              <a:rPr lang="en-US" altLang="en-US" smtClean="0">
                <a:solidFill>
                  <a:schemeClr val="tx2"/>
                </a:solidFill>
                <a:effectLst/>
              </a:rPr>
              <a:t>	Requirement Examples:</a:t>
            </a:r>
          </a:p>
          <a:p>
            <a:pPr lvl="1" eaLnBrk="1" hangingPunct="1">
              <a:lnSpc>
                <a:spcPct val="80000"/>
              </a:lnSpc>
            </a:pPr>
            <a:r>
              <a:rPr lang="en-US" altLang="en-US" sz="3200">
                <a:solidFill>
                  <a:schemeClr val="tx2"/>
                </a:solidFill>
              </a:rPr>
              <a:t> </a:t>
            </a:r>
            <a:r>
              <a:rPr lang="en-US" altLang="en-US" smtClean="0">
                <a:solidFill>
                  <a:schemeClr val="tx2"/>
                </a:solidFill>
                <a:effectLst/>
              </a:rPr>
              <a:t>“Are there available seats for flight IB-2323?”.</a:t>
            </a:r>
          </a:p>
          <a:p>
            <a:pPr eaLnBrk="1" hangingPunct="1">
              <a:lnSpc>
                <a:spcPct val="80000"/>
              </a:lnSpc>
              <a:buFont typeface="Wingdings" panose="05000000000000000000" pitchFamily="2" charset="2"/>
              <a:buNone/>
            </a:pPr>
            <a:r>
              <a:rPr lang="en-US" altLang="en-US" smtClean="0">
                <a:solidFill>
                  <a:schemeClr val="tx2"/>
                </a:solidFill>
                <a:effectLst/>
              </a:rPr>
              <a:t>		» TOOL: SQL.</a:t>
            </a:r>
          </a:p>
          <a:p>
            <a:pPr lvl="1" eaLnBrk="1" hangingPunct="1">
              <a:lnSpc>
                <a:spcPct val="80000"/>
              </a:lnSpc>
            </a:pPr>
            <a:r>
              <a:rPr lang="en-US" altLang="en-US" sz="3200">
                <a:solidFill>
                  <a:schemeClr val="tx2"/>
                </a:solidFill>
              </a:rPr>
              <a:t>“</a:t>
            </a:r>
            <a:r>
              <a:rPr lang="en-US" altLang="en-US" smtClean="0">
                <a:solidFill>
                  <a:schemeClr val="tx2"/>
                </a:solidFill>
                <a:effectLst/>
              </a:rPr>
              <a:t>List the products which currently have a special offer”.</a:t>
            </a:r>
          </a:p>
          <a:p>
            <a:pPr lvl="2" eaLnBrk="1" hangingPunct="1">
              <a:lnSpc>
                <a:spcPct val="80000"/>
              </a:lnSpc>
              <a:buFont typeface="Wingdings" panose="05000000000000000000" pitchFamily="2" charset="2"/>
              <a:buNone/>
            </a:pPr>
            <a:r>
              <a:rPr lang="en-US" altLang="en-US" sz="3200">
                <a:solidFill>
                  <a:schemeClr val="tx2"/>
                </a:solidFill>
              </a:rPr>
              <a:t>» TOOL: SQL/Reporting tools.</a:t>
            </a:r>
          </a:p>
        </p:txBody>
      </p:sp>
      <p:sp>
        <p:nvSpPr>
          <p:cNvPr id="2" name="Date Placeholder 1"/>
          <p:cNvSpPr>
            <a:spLocks noGrp="1"/>
          </p:cNvSpPr>
          <p:nvPr>
            <p:ph type="dt" sz="half" idx="10"/>
          </p:nvPr>
        </p:nvSpPr>
        <p:spPr/>
        <p:txBody>
          <a:bodyPr/>
          <a:lstStyle/>
          <a:p>
            <a:fld id="{F64F5E5C-9A78-425E-8A3C-DC9BC088819D}" type="datetime5">
              <a:rPr lang="en-US" smtClean="0"/>
              <a:t>16-Jan-19</a:t>
            </a:fld>
            <a:endParaRPr lang="en-US"/>
          </a:p>
        </p:txBody>
      </p:sp>
      <p:sp>
        <p:nvSpPr>
          <p:cNvPr id="3" name="Footer Placeholder 2"/>
          <p:cNvSpPr>
            <a:spLocks noGrp="1"/>
          </p:cNvSpPr>
          <p:nvPr>
            <p:ph type="ftr" sz="quarter" idx="11"/>
          </p:nvPr>
        </p:nvSpPr>
        <p:spPr/>
        <p:txBody>
          <a:bodyPr/>
          <a:lstStyle/>
          <a:p>
            <a:r>
              <a:rPr lang="en-US" smtClean="0"/>
              <a:t>CS F415</a:t>
            </a:r>
            <a:endParaRPr lang="en-US"/>
          </a:p>
        </p:txBody>
      </p:sp>
      <p:sp>
        <p:nvSpPr>
          <p:cNvPr id="4" name="Slide Number Placeholder 3"/>
          <p:cNvSpPr>
            <a:spLocks noGrp="1"/>
          </p:cNvSpPr>
          <p:nvPr>
            <p:ph type="sldNum" sz="quarter" idx="12"/>
          </p:nvPr>
        </p:nvSpPr>
        <p:spPr/>
        <p:txBody>
          <a:bodyPr/>
          <a:lstStyle/>
          <a:p>
            <a:fld id="{A5A87883-77EE-4E3D-88BB-C9B24793C6D0}" type="slidenum">
              <a:rPr lang="en-US" smtClean="0"/>
              <a:t>9</a:t>
            </a:fld>
            <a:endParaRPr lang="en-US"/>
          </a:p>
        </p:txBody>
      </p:sp>
    </p:spTree>
    <p:extLst>
      <p:ext uri="{BB962C8B-B14F-4D97-AF65-F5344CB8AC3E}">
        <p14:creationId xmlns:p14="http://schemas.microsoft.com/office/powerpoint/2010/main" val="1953635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1545</Words>
  <Application>Microsoft Office PowerPoint</Application>
  <PresentationFormat>Widescreen</PresentationFormat>
  <Paragraphs>372</Paragraphs>
  <Slides>33</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4" baseType="lpstr">
      <vt:lpstr>SimSun</vt:lpstr>
      <vt:lpstr>Arial</vt:lpstr>
      <vt:lpstr>Calibri</vt:lpstr>
      <vt:lpstr>Calibri Light</vt:lpstr>
      <vt:lpstr>Monotype Sorts</vt:lpstr>
      <vt:lpstr>Tahoma</vt:lpstr>
      <vt:lpstr>Times New Roman</vt:lpstr>
      <vt:lpstr>Wingdings</vt:lpstr>
      <vt:lpstr>Office Theme</vt:lpstr>
      <vt:lpstr>VISIO</vt:lpstr>
      <vt:lpstr>Document</vt:lpstr>
      <vt:lpstr>CS F415: Data Mining</vt:lpstr>
      <vt:lpstr>Today’s Outline</vt:lpstr>
      <vt:lpstr>Motivation: Commercial Viewpoint</vt:lpstr>
      <vt:lpstr>Motivation: Scientific Viewpoint</vt:lpstr>
      <vt:lpstr>Motivation</vt:lpstr>
      <vt:lpstr>Motivation</vt:lpstr>
      <vt:lpstr>Motivation</vt:lpstr>
      <vt:lpstr>Motivation</vt:lpstr>
      <vt:lpstr>Motivation</vt:lpstr>
      <vt:lpstr>Motivation</vt:lpstr>
      <vt:lpstr>Motivation</vt:lpstr>
      <vt:lpstr>What is Data Mining?</vt:lpstr>
      <vt:lpstr>What is NOT Data Mining?</vt:lpstr>
      <vt:lpstr>What is (not) Data Mining?</vt:lpstr>
      <vt:lpstr>Origins of Data Mining</vt:lpstr>
      <vt:lpstr>Challenges of Data Mining</vt:lpstr>
      <vt:lpstr> Data Mining</vt:lpstr>
      <vt:lpstr>Data Mining Tasks</vt:lpstr>
      <vt:lpstr>Classification: Definition</vt:lpstr>
      <vt:lpstr>Classification Example</vt:lpstr>
      <vt:lpstr>Classification: Application 1</vt:lpstr>
      <vt:lpstr>Classification: Application 2</vt:lpstr>
      <vt:lpstr>Classification: Application 3</vt:lpstr>
      <vt:lpstr>Classification: Application 4</vt:lpstr>
      <vt:lpstr>Classifying Galaxies</vt:lpstr>
      <vt:lpstr>Clustering Definition</vt:lpstr>
      <vt:lpstr>Illustrating Clustering</vt:lpstr>
      <vt:lpstr>Clustering: Application</vt:lpstr>
      <vt:lpstr>Illustrating Document Clustering</vt:lpstr>
      <vt:lpstr>Association Rule Discovery: Definition</vt:lpstr>
      <vt:lpstr>Association Rule Discovery: Application 1</vt:lpstr>
      <vt:lpstr>Association Rule Discovery: Application 2</vt:lpstr>
      <vt:lpstr>Association Rule Discovery: Application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F415: Data Mining</dc:title>
  <dc:creator>yash Sharma</dc:creator>
  <cp:lastModifiedBy>user</cp:lastModifiedBy>
  <cp:revision>23</cp:revision>
  <dcterms:created xsi:type="dcterms:W3CDTF">2016-01-15T03:52:31Z</dcterms:created>
  <dcterms:modified xsi:type="dcterms:W3CDTF">2019-01-16T10:25:54Z</dcterms:modified>
</cp:coreProperties>
</file>