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notesMasterIdLst>
    <p:notesMasterId r:id="rId38"/>
  </p:notesMasterIdLst>
  <p:sldIdLst>
    <p:sldId id="256" r:id="rId2"/>
    <p:sldId id="549" r:id="rId3"/>
    <p:sldId id="550" r:id="rId4"/>
    <p:sldId id="562" r:id="rId5"/>
    <p:sldId id="551" r:id="rId6"/>
    <p:sldId id="552" r:id="rId7"/>
    <p:sldId id="553" r:id="rId8"/>
    <p:sldId id="554" r:id="rId9"/>
    <p:sldId id="555" r:id="rId10"/>
    <p:sldId id="556" r:id="rId11"/>
    <p:sldId id="563" r:id="rId12"/>
    <p:sldId id="557" r:id="rId13"/>
    <p:sldId id="558" r:id="rId14"/>
    <p:sldId id="564" r:id="rId15"/>
    <p:sldId id="565" r:id="rId16"/>
    <p:sldId id="566" r:id="rId17"/>
    <p:sldId id="570" r:id="rId18"/>
    <p:sldId id="571" r:id="rId19"/>
    <p:sldId id="572" r:id="rId20"/>
    <p:sldId id="573" r:id="rId21"/>
    <p:sldId id="574" r:id="rId22"/>
    <p:sldId id="575" r:id="rId23"/>
    <p:sldId id="576" r:id="rId24"/>
    <p:sldId id="577" r:id="rId25"/>
    <p:sldId id="578" r:id="rId26"/>
    <p:sldId id="579" r:id="rId27"/>
    <p:sldId id="580" r:id="rId28"/>
    <p:sldId id="581" r:id="rId29"/>
    <p:sldId id="582" r:id="rId30"/>
    <p:sldId id="583" r:id="rId31"/>
    <p:sldId id="584" r:id="rId32"/>
    <p:sldId id="585" r:id="rId33"/>
    <p:sldId id="586" r:id="rId34"/>
    <p:sldId id="587" r:id="rId35"/>
    <p:sldId id="588" r:id="rId36"/>
    <p:sldId id="589" r:id="rId37"/>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8E2635"/>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7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11267"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eaLnBrk="1" hangingPunct="1">
              <a:defRPr sz="13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eaLnBrk="1" hangingPunct="1">
              <a:defRPr sz="1300">
                <a:latin typeface="Arial" panose="020B0604020202020204" pitchFamily="34" charset="0"/>
              </a:defRPr>
            </a:lvl1pPr>
          </a:lstStyle>
          <a:p>
            <a:pPr>
              <a:defRPr/>
            </a:pPr>
            <a:fld id="{BB7CBCB5-AD2F-4B40-865E-77C0A819D52F}" type="slidenum">
              <a:rPr lang="en-US" altLang="en-US"/>
              <a:pPr>
                <a:defRPr/>
              </a:pPr>
              <a:t>‹#›</a:t>
            </a:fld>
            <a:endParaRPr lang="en-US" altLang="en-US"/>
          </a:p>
        </p:txBody>
      </p:sp>
    </p:spTree>
    <p:extLst>
      <p:ext uri="{BB962C8B-B14F-4D97-AF65-F5344CB8AC3E}">
        <p14:creationId xmlns:p14="http://schemas.microsoft.com/office/powerpoint/2010/main" val="3017377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94515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3873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35838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73294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63505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204300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185078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042943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555812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20279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42741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58265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56682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52409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90650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15483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1571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8129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19561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6716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2743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1154113" y="693738"/>
            <a:ext cx="455295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66931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41400"/>
            <a:ext cx="6858000" cy="2387600"/>
          </a:xfrm>
        </p:spPr>
        <p:txBody>
          <a:bodyPr anchor="b"/>
          <a:lstStyle>
            <a:lvl1pPr algn="ctr">
              <a:defRPr sz="405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144F4E-2C72-4152-887A-3D43B5DE4346}" type="slidenum">
              <a:rPr lang="en-US" altLang="en-US" smtClean="0"/>
              <a:pPr>
                <a:defRPr/>
              </a:pPr>
              <a:t>‹#›</a:t>
            </a:fld>
            <a:endParaRPr lang="en-US" altLang="en-US"/>
          </a:p>
        </p:txBody>
      </p:sp>
    </p:spTree>
    <p:extLst>
      <p:ext uri="{BB962C8B-B14F-4D97-AF65-F5344CB8AC3E}">
        <p14:creationId xmlns:p14="http://schemas.microsoft.com/office/powerpoint/2010/main" val="207893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420840-1552-4FE9-A273-064372597821}" type="slidenum">
              <a:rPr lang="en-US" altLang="en-US" smtClean="0"/>
              <a:pPr>
                <a:defRPr/>
              </a:pPr>
              <a:t>‹#›</a:t>
            </a:fld>
            <a:endParaRPr lang="en-US" altLang="en-US"/>
          </a:p>
        </p:txBody>
      </p:sp>
    </p:spTree>
    <p:extLst>
      <p:ext uri="{BB962C8B-B14F-4D97-AF65-F5344CB8AC3E}">
        <p14:creationId xmlns:p14="http://schemas.microsoft.com/office/powerpoint/2010/main" val="46786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93BE88-9395-4C19-B7FB-C3D637D97B4B}" type="slidenum">
              <a:rPr lang="en-US" altLang="en-US" smtClean="0"/>
              <a:pPr>
                <a:defRPr/>
              </a:pPr>
              <a:t>‹#›</a:t>
            </a:fld>
            <a:endParaRPr lang="en-US" altLang="en-US"/>
          </a:p>
        </p:txBody>
      </p:sp>
    </p:spTree>
    <p:extLst>
      <p:ext uri="{BB962C8B-B14F-4D97-AF65-F5344CB8AC3E}">
        <p14:creationId xmlns:p14="http://schemas.microsoft.com/office/powerpoint/2010/main" val="203420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05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71DEC12-5F10-4113-B84E-03EF1309E230}" type="slidenum">
              <a:rPr lang="en-US" altLang="en-US" smtClean="0"/>
              <a:pPr>
                <a:defRPr/>
              </a:pPr>
              <a:t>‹#›</a:t>
            </a:fld>
            <a:endParaRPr lang="en-US" altLang="en-US"/>
          </a:p>
        </p:txBody>
      </p:sp>
    </p:spTree>
    <p:extLst>
      <p:ext uri="{BB962C8B-B14F-4D97-AF65-F5344CB8AC3E}">
        <p14:creationId xmlns:p14="http://schemas.microsoft.com/office/powerpoint/2010/main" val="426622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n-US" smtClean="0"/>
              <a:t>Click to edit Master title style</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79CA3F4-4238-430B-87CE-577B9175E4F0}" type="slidenum">
              <a:rPr lang="en-US" altLang="en-US" smtClean="0"/>
              <a:pPr>
                <a:defRPr/>
              </a:pPr>
              <a:t>‹#›</a:t>
            </a:fld>
            <a:endParaRPr lang="en-US" altLang="en-US"/>
          </a:p>
        </p:txBody>
      </p:sp>
    </p:spTree>
    <p:extLst>
      <p:ext uri="{BB962C8B-B14F-4D97-AF65-F5344CB8AC3E}">
        <p14:creationId xmlns:p14="http://schemas.microsoft.com/office/powerpoint/2010/main" val="353871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DC1B73-D32C-4321-9BBF-954A8D3FF080}" type="slidenum">
              <a:rPr lang="en-US" altLang="en-US" smtClean="0"/>
              <a:pPr>
                <a:defRPr/>
              </a:pPr>
              <a:t>‹#›</a:t>
            </a:fld>
            <a:endParaRPr lang="en-US" altLang="en-US"/>
          </a:p>
        </p:txBody>
      </p:sp>
    </p:spTree>
    <p:extLst>
      <p:ext uri="{BB962C8B-B14F-4D97-AF65-F5344CB8AC3E}">
        <p14:creationId xmlns:p14="http://schemas.microsoft.com/office/powerpoint/2010/main" val="39020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F993D44-90D9-4320-8616-48C84A8F550C}" type="slidenum">
              <a:rPr lang="en-US" altLang="en-US" smtClean="0"/>
              <a:pPr>
                <a:defRPr/>
              </a:pPr>
              <a:t>‹#›</a:t>
            </a:fld>
            <a:endParaRPr lang="en-US" altLang="en-US"/>
          </a:p>
        </p:txBody>
      </p:sp>
    </p:spTree>
    <p:extLst>
      <p:ext uri="{BB962C8B-B14F-4D97-AF65-F5344CB8AC3E}">
        <p14:creationId xmlns:p14="http://schemas.microsoft.com/office/powerpoint/2010/main" val="309946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B871072-3085-4697-854F-610669DD1396}" type="slidenum">
              <a:rPr lang="en-US" altLang="en-US" smtClean="0"/>
              <a:pPr>
                <a:defRPr/>
              </a:pPr>
              <a:t>‹#›</a:t>
            </a:fld>
            <a:endParaRPr lang="en-US" altLang="en-US"/>
          </a:p>
        </p:txBody>
      </p:sp>
    </p:spTree>
    <p:extLst>
      <p:ext uri="{BB962C8B-B14F-4D97-AF65-F5344CB8AC3E}">
        <p14:creationId xmlns:p14="http://schemas.microsoft.com/office/powerpoint/2010/main" val="22452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526231F-AE74-4592-B491-F5FC77EC005D}" type="slidenum">
              <a:rPr lang="en-US" altLang="en-US" smtClean="0"/>
              <a:pPr>
                <a:defRPr/>
              </a:pPr>
              <a:t>‹#›</a:t>
            </a:fld>
            <a:endParaRPr lang="en-US" altLang="en-US"/>
          </a:p>
        </p:txBody>
      </p:sp>
    </p:spTree>
    <p:extLst>
      <p:ext uri="{BB962C8B-B14F-4D97-AF65-F5344CB8AC3E}">
        <p14:creationId xmlns:p14="http://schemas.microsoft.com/office/powerpoint/2010/main" val="264013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n-US" smtClean="0"/>
              <a:t>Click to edit Master title style</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322E0B5-74EE-4158-8226-5C46F6239538}" type="slidenum">
              <a:rPr lang="en-US" altLang="en-US" smtClean="0"/>
              <a:pPr>
                <a:defRPr/>
              </a:pPr>
              <a:t>‹#›</a:t>
            </a:fld>
            <a:endParaRPr lang="en-US" altLang="en-US"/>
          </a:p>
        </p:txBody>
      </p:sp>
    </p:spTree>
    <p:extLst>
      <p:ext uri="{BB962C8B-B14F-4D97-AF65-F5344CB8AC3E}">
        <p14:creationId xmlns:p14="http://schemas.microsoft.com/office/powerpoint/2010/main" val="365311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6B6A00-779D-4AD5-BC72-98EADCD19539}" type="slidenum">
              <a:rPr lang="en-US" altLang="en-US" smtClean="0"/>
              <a:pPr>
                <a:defRPr/>
              </a:pPr>
              <a:t>‹#›</a:t>
            </a:fld>
            <a:endParaRPr lang="en-US" altLang="en-US"/>
          </a:p>
        </p:txBody>
      </p:sp>
    </p:spTree>
    <p:extLst>
      <p:ext uri="{BB962C8B-B14F-4D97-AF65-F5344CB8AC3E}">
        <p14:creationId xmlns:p14="http://schemas.microsoft.com/office/powerpoint/2010/main" val="278833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D601AF9-070E-4758-9256-B5E4926B0AF3}" type="slidenum">
              <a:rPr lang="en-US" altLang="en-US" smtClean="0"/>
              <a:pPr>
                <a:defRPr/>
              </a:pPr>
              <a:t>‹#›</a:t>
            </a:fld>
            <a:endParaRPr lang="en-US" altLang="en-US"/>
          </a:p>
        </p:txBody>
      </p:sp>
    </p:spTree>
    <p:extLst>
      <p:ext uri="{BB962C8B-B14F-4D97-AF65-F5344CB8AC3E}">
        <p14:creationId xmlns:p14="http://schemas.microsoft.com/office/powerpoint/2010/main" val="274617036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3.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838200"/>
            <a:ext cx="4419600" cy="1828800"/>
          </a:xfrm>
        </p:spPr>
        <p:txBody>
          <a:bodyPr/>
          <a:lstStyle/>
          <a:p>
            <a:pPr eaLnBrk="1" hangingPunct="1">
              <a:defRPr/>
            </a:pPr>
            <a:r>
              <a:rPr lang="en-US" sz="5400" smtClean="0"/>
              <a:t>Classification</a:t>
            </a:r>
          </a:p>
        </p:txBody>
      </p:sp>
      <p:sp>
        <p:nvSpPr>
          <p:cNvPr id="2" name="Subtitle 1"/>
          <p:cNvSpPr>
            <a:spLocks noGrp="1"/>
          </p:cNvSpPr>
          <p:nvPr>
            <p:ph type="subTitle" idx="1"/>
          </p:nvPr>
        </p:nvSpPr>
        <p:spPr>
          <a:xfrm>
            <a:off x="1143000" y="3124200"/>
            <a:ext cx="6858000" cy="2743200"/>
          </a:xfrm>
        </p:spPr>
        <p:txBody>
          <a:bodyPr>
            <a:normAutofit/>
          </a:bodyPr>
          <a:lstStyle/>
          <a:p>
            <a:pPr marL="457200" indent="-457200" algn="l">
              <a:buFont typeface="Arial" panose="020B0604020202020204" pitchFamily="34" charset="0"/>
              <a:buChar char="•"/>
            </a:pPr>
            <a:r>
              <a:rPr lang="en-US" dirty="0" smtClean="0"/>
              <a:t>Ensemble Classifiers</a:t>
            </a:r>
            <a:endParaRPr lang="en-US" dirty="0"/>
          </a:p>
          <a:p>
            <a:pPr marL="800100" lvl="1" indent="-457200" algn="l">
              <a:buFont typeface="Arial" panose="020B0604020202020204" pitchFamily="34" charset="0"/>
              <a:buChar char="•"/>
            </a:pPr>
            <a:endParaRPr lang="en-US" dirty="0" smtClean="0"/>
          </a:p>
          <a:p>
            <a:pPr marL="800100" lvl="1" indent="-457200" algn="l">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457200"/>
            <a:ext cx="8229600" cy="914400"/>
          </a:xfrm>
        </p:spPr>
        <p:txBody>
          <a:bodyPr/>
          <a:lstStyle/>
          <a:p>
            <a:pPr eaLnBrk="1" hangingPunct="1"/>
            <a:r>
              <a:rPr lang="en-US" altLang="en-US" b="1" smtClean="0">
                <a:solidFill>
                  <a:schemeClr val="tx2"/>
                </a:solidFill>
              </a:rPr>
              <a:t>Boosting</a:t>
            </a:r>
          </a:p>
        </p:txBody>
      </p:sp>
      <p:sp>
        <p:nvSpPr>
          <p:cNvPr id="31746" name="Rectangle 3"/>
          <p:cNvSpPr>
            <a:spLocks noGrp="1" noChangeArrowheads="1"/>
          </p:cNvSpPr>
          <p:nvPr>
            <p:ph idx="1"/>
          </p:nvPr>
        </p:nvSpPr>
        <p:spPr>
          <a:xfrm>
            <a:off x="628650" y="1600200"/>
            <a:ext cx="7886700" cy="4576763"/>
          </a:xfrm>
        </p:spPr>
        <p:txBody>
          <a:bodyPr>
            <a:normAutofit/>
          </a:bodyPr>
          <a:lstStyle/>
          <a:p>
            <a:pPr eaLnBrk="1" hangingPunct="1">
              <a:spcBef>
                <a:spcPct val="0"/>
              </a:spcBef>
            </a:pPr>
            <a:r>
              <a:rPr lang="en-US" altLang="en-US" sz="2800" dirty="0" smtClean="0">
                <a:solidFill>
                  <a:srgbClr val="000000"/>
                </a:solidFill>
              </a:rPr>
              <a:t>An iterative procedure to adaptively change distribution of training data by focusing more on previously misclassified records</a:t>
            </a:r>
          </a:p>
          <a:p>
            <a:pPr lvl="1" eaLnBrk="1" hangingPunct="1">
              <a:spcBef>
                <a:spcPct val="0"/>
              </a:spcBef>
            </a:pPr>
            <a:r>
              <a:rPr lang="en-US" altLang="en-US" sz="2400" dirty="0" smtClean="0">
                <a:solidFill>
                  <a:srgbClr val="000000"/>
                </a:solidFill>
              </a:rPr>
              <a:t>Initially, all N records are assigned equal weights</a:t>
            </a:r>
          </a:p>
          <a:p>
            <a:pPr lvl="1" eaLnBrk="1" hangingPunct="1">
              <a:spcBef>
                <a:spcPct val="0"/>
              </a:spcBef>
            </a:pPr>
            <a:r>
              <a:rPr lang="en-US" altLang="en-US" sz="2400" dirty="0" smtClean="0">
                <a:solidFill>
                  <a:srgbClr val="000000"/>
                </a:solidFill>
              </a:rPr>
              <a:t>Unlike bagging, weights may change at the end of a boosting round</a:t>
            </a:r>
          </a:p>
        </p:txBody>
      </p:sp>
    </p:spTree>
    <p:extLst>
      <p:ext uri="{BB962C8B-B14F-4D97-AF65-F5344CB8AC3E}">
        <p14:creationId xmlns:p14="http://schemas.microsoft.com/office/powerpoint/2010/main" val="3848656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US" dirty="0"/>
              <a:t>Boosting: Motivation</a:t>
            </a:r>
          </a:p>
        </p:txBody>
      </p:sp>
      <p:sp>
        <p:nvSpPr>
          <p:cNvPr id="3" name="Content Placeholder 2"/>
          <p:cNvSpPr>
            <a:spLocks noGrp="1"/>
          </p:cNvSpPr>
          <p:nvPr>
            <p:ph idx="1"/>
          </p:nvPr>
        </p:nvSpPr>
        <p:spPr>
          <a:xfrm>
            <a:off x="381000" y="1066800"/>
            <a:ext cx="8134350" cy="5110163"/>
          </a:xfrm>
        </p:spPr>
        <p:txBody>
          <a:bodyPr>
            <a:normAutofit/>
          </a:bodyPr>
          <a:lstStyle/>
          <a:p>
            <a:r>
              <a:rPr lang="en-US" sz="2400" dirty="0"/>
              <a:t>Hard to design accurate classifier which generalizes well</a:t>
            </a:r>
          </a:p>
          <a:p>
            <a:pPr marL="0" indent="0">
              <a:buNone/>
            </a:pPr>
            <a:r>
              <a:rPr lang="en-US" sz="2400" dirty="0"/>
              <a:t>• Easy to find many rule of thumb or weak classifiers</a:t>
            </a:r>
          </a:p>
          <a:p>
            <a:pPr marL="342900" lvl="1" indent="0">
              <a:buNone/>
            </a:pPr>
            <a:r>
              <a:rPr lang="en-US" sz="2000" dirty="0"/>
              <a:t>• a classifier is weak if it is slightly better than random guessing</a:t>
            </a:r>
          </a:p>
          <a:p>
            <a:pPr marL="342900" lvl="1" indent="0">
              <a:buNone/>
            </a:pPr>
            <a:r>
              <a:rPr lang="en-US" sz="2000" dirty="0"/>
              <a:t>• example: if an email has word “money” classify it as spam,</a:t>
            </a:r>
          </a:p>
          <a:p>
            <a:pPr marL="342900" lvl="1" indent="0">
              <a:buNone/>
            </a:pPr>
            <a:r>
              <a:rPr lang="en-US" sz="2000" dirty="0"/>
              <a:t>otherwise classify it as not spam</a:t>
            </a:r>
          </a:p>
          <a:p>
            <a:pPr marL="342900" lvl="1" indent="0">
              <a:buNone/>
            </a:pPr>
            <a:r>
              <a:rPr lang="en-US" sz="2000" dirty="0"/>
              <a:t>• likely to be better than random guessing</a:t>
            </a:r>
          </a:p>
          <a:p>
            <a:pPr marL="0" indent="0">
              <a:buNone/>
            </a:pPr>
            <a:r>
              <a:rPr lang="en-US" sz="2400" dirty="0"/>
              <a:t>• Can we combine several weak classifiers to produce an</a:t>
            </a:r>
          </a:p>
          <a:p>
            <a:pPr marL="0" indent="0">
              <a:buNone/>
            </a:pPr>
            <a:r>
              <a:rPr lang="en-US" sz="2400" dirty="0"/>
              <a:t>accurate classifier?</a:t>
            </a:r>
          </a:p>
          <a:p>
            <a:pPr marL="342900" lvl="1" indent="0">
              <a:buNone/>
            </a:pPr>
            <a:r>
              <a:rPr lang="en-US" sz="2000" dirty="0"/>
              <a:t>• </a:t>
            </a:r>
            <a:r>
              <a:rPr lang="en-US" sz="2000" dirty="0" smtClean="0"/>
              <a:t> </a:t>
            </a:r>
            <a:r>
              <a:rPr lang="en-US" sz="2000" dirty="0"/>
              <a:t>Ada‐Boost (1996) was the first practical boosting algorithm</a:t>
            </a:r>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908474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533400" y="381000"/>
            <a:ext cx="8229600" cy="914400"/>
          </a:xfrm>
        </p:spPr>
        <p:txBody>
          <a:bodyPr/>
          <a:lstStyle/>
          <a:p>
            <a:pPr eaLnBrk="1" hangingPunct="1"/>
            <a:r>
              <a:rPr lang="en-US" altLang="en-US" b="1" smtClean="0">
                <a:solidFill>
                  <a:schemeClr val="tx2"/>
                </a:solidFill>
              </a:rPr>
              <a:t>Boosting</a:t>
            </a:r>
          </a:p>
        </p:txBody>
      </p:sp>
      <p:pic>
        <p:nvPicPr>
          <p:cNvPr id="32770"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3466" y="3411832"/>
            <a:ext cx="7703734" cy="910264"/>
          </a:xfrm>
        </p:spPr>
      </p:pic>
      <p:sp>
        <p:nvSpPr>
          <p:cNvPr id="32772" name="Rectangle 3"/>
          <p:cNvSpPr>
            <a:spLocks noGrp="1" noChangeArrowheads="1"/>
          </p:cNvSpPr>
          <p:nvPr>
            <p:ph type="body" idx="4294967295"/>
          </p:nvPr>
        </p:nvSpPr>
        <p:spPr>
          <a:xfrm>
            <a:off x="228600" y="1417510"/>
            <a:ext cx="8229600" cy="4525963"/>
          </a:xfrm>
        </p:spPr>
        <p:txBody>
          <a:bodyPr>
            <a:normAutofit/>
          </a:bodyPr>
          <a:lstStyle/>
          <a:p>
            <a:pPr eaLnBrk="1" hangingPunct="1">
              <a:spcBef>
                <a:spcPct val="0"/>
              </a:spcBef>
            </a:pPr>
            <a:r>
              <a:rPr lang="en-US" altLang="en-US" sz="2800" dirty="0" smtClean="0">
                <a:solidFill>
                  <a:srgbClr val="000000"/>
                </a:solidFill>
              </a:rPr>
              <a:t>Records that are wrongly classified will have their weights increased</a:t>
            </a:r>
          </a:p>
          <a:p>
            <a:pPr eaLnBrk="1" hangingPunct="1">
              <a:spcBef>
                <a:spcPct val="0"/>
              </a:spcBef>
            </a:pPr>
            <a:r>
              <a:rPr lang="en-US" altLang="en-US" sz="2800" dirty="0" smtClean="0">
                <a:solidFill>
                  <a:srgbClr val="000000"/>
                </a:solidFill>
              </a:rPr>
              <a:t>Records that are classified correctly will have their weights decreased</a:t>
            </a:r>
          </a:p>
        </p:txBody>
      </p:sp>
      <p:sp>
        <p:nvSpPr>
          <p:cNvPr id="32773" name="Oval 5"/>
          <p:cNvSpPr>
            <a:spLocks noChangeArrowheads="1"/>
          </p:cNvSpPr>
          <p:nvPr/>
        </p:nvSpPr>
        <p:spPr bwMode="auto">
          <a:xfrm>
            <a:off x="2455506" y="4051319"/>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4" name="Oval 6"/>
          <p:cNvSpPr>
            <a:spLocks noChangeArrowheads="1"/>
          </p:cNvSpPr>
          <p:nvPr/>
        </p:nvSpPr>
        <p:spPr bwMode="auto">
          <a:xfrm>
            <a:off x="3066661" y="4085341"/>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5" name="Oval 7"/>
          <p:cNvSpPr>
            <a:spLocks noChangeArrowheads="1"/>
          </p:cNvSpPr>
          <p:nvPr/>
        </p:nvSpPr>
        <p:spPr bwMode="auto">
          <a:xfrm>
            <a:off x="4787382" y="4085341"/>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6" name="Oval 8"/>
          <p:cNvSpPr>
            <a:spLocks noChangeArrowheads="1"/>
          </p:cNvSpPr>
          <p:nvPr/>
        </p:nvSpPr>
        <p:spPr bwMode="auto">
          <a:xfrm>
            <a:off x="5915608" y="4087870"/>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7" name="Oval 9"/>
          <p:cNvSpPr>
            <a:spLocks noChangeArrowheads="1"/>
          </p:cNvSpPr>
          <p:nvPr/>
        </p:nvSpPr>
        <p:spPr bwMode="auto">
          <a:xfrm>
            <a:off x="7656787" y="4066680"/>
            <a:ext cx="304800" cy="3048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8" name="Text Box 10"/>
          <p:cNvSpPr txBox="1">
            <a:spLocks noChangeArrowheads="1"/>
          </p:cNvSpPr>
          <p:nvPr/>
        </p:nvSpPr>
        <p:spPr bwMode="auto">
          <a:xfrm>
            <a:off x="2971800" y="4724400"/>
            <a:ext cx="5486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Char char="•"/>
            </a:pPr>
            <a:r>
              <a:rPr lang="en-US" altLang="en-US" sz="2000" dirty="0">
                <a:latin typeface="Calibri" panose="020F0502020204030204" pitchFamily="34" charset="0"/>
              </a:rPr>
              <a:t> Example 4 is hard to classify</a:t>
            </a:r>
          </a:p>
          <a:p>
            <a:pPr eaLnBrk="1" hangingPunct="1">
              <a:spcBef>
                <a:spcPct val="50000"/>
              </a:spcBef>
              <a:buFontTx/>
              <a:buChar char="•"/>
            </a:pPr>
            <a:r>
              <a:rPr lang="en-US" altLang="en-US" sz="2000" dirty="0">
                <a:latin typeface="Calibri" panose="020F0502020204030204" pitchFamily="34" charset="0"/>
              </a:rPr>
              <a:t> Its weight is increased, therefore it is more likely to be chosen again in subsequent rounds</a:t>
            </a:r>
          </a:p>
        </p:txBody>
      </p:sp>
      <p:sp>
        <p:nvSpPr>
          <p:cNvPr id="32779" name="TextBox 10"/>
          <p:cNvSpPr txBox="1">
            <a:spLocks noChangeArrowheads="1"/>
          </p:cNvSpPr>
          <p:nvPr/>
        </p:nvSpPr>
        <p:spPr bwMode="auto">
          <a:xfrm>
            <a:off x="609600" y="61722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taken from Tan et. al. book “Introduction to Data Mining”</a:t>
            </a:r>
          </a:p>
        </p:txBody>
      </p:sp>
    </p:spTree>
    <p:extLst>
      <p:ext uri="{BB962C8B-B14F-4D97-AF65-F5344CB8AC3E}">
        <p14:creationId xmlns:p14="http://schemas.microsoft.com/office/powerpoint/2010/main" val="2747966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28650" y="365127"/>
            <a:ext cx="7886700" cy="625474"/>
          </a:xfrm>
        </p:spPr>
        <p:txBody>
          <a:bodyPr/>
          <a:lstStyle/>
          <a:p>
            <a:pPr eaLnBrk="1" hangingPunct="1"/>
            <a:r>
              <a:rPr lang="en-US" altLang="en-US" b="1" dirty="0" smtClean="0">
                <a:solidFill>
                  <a:schemeClr val="tx2"/>
                </a:solidFill>
              </a:rPr>
              <a:t>Boosting</a:t>
            </a:r>
          </a:p>
        </p:txBody>
      </p:sp>
      <p:sp>
        <p:nvSpPr>
          <p:cNvPr id="49155" name="Rectangle 3"/>
          <p:cNvSpPr>
            <a:spLocks noGrp="1" noChangeArrowheads="1"/>
          </p:cNvSpPr>
          <p:nvPr>
            <p:ph idx="1"/>
          </p:nvPr>
        </p:nvSpPr>
        <p:spPr>
          <a:xfrm>
            <a:off x="457200" y="1066800"/>
            <a:ext cx="8229600" cy="4906963"/>
          </a:xfrm>
        </p:spPr>
        <p:txBody>
          <a:bodyPr rtlCol="0">
            <a:normAutofit/>
          </a:bodyPr>
          <a:lstStyle/>
          <a:p>
            <a:pPr eaLnBrk="1" fontAlgn="auto" hangingPunct="1">
              <a:spcBef>
                <a:spcPts val="0"/>
              </a:spcBef>
              <a:spcAft>
                <a:spcPts val="0"/>
              </a:spcAft>
              <a:defRPr/>
            </a:pPr>
            <a:r>
              <a:rPr lang="en-US" sz="2800" dirty="0" smtClean="0">
                <a:solidFill>
                  <a:sysClr val="windowText" lastClr="000000"/>
                </a:solidFill>
              </a:rPr>
              <a:t>Equal weights are assigned to each training </a:t>
            </a:r>
            <a:r>
              <a:rPr lang="en-US" sz="2800" dirty="0" err="1" smtClean="0">
                <a:solidFill>
                  <a:sysClr val="windowText" lastClr="000000"/>
                </a:solidFill>
              </a:rPr>
              <a:t>tuple</a:t>
            </a:r>
            <a:r>
              <a:rPr lang="en-US" sz="2800" dirty="0" smtClean="0">
                <a:solidFill>
                  <a:sysClr val="windowText" lastClr="000000"/>
                </a:solidFill>
              </a:rPr>
              <a:t> (1/d for round 1)</a:t>
            </a:r>
          </a:p>
          <a:p>
            <a:pPr eaLnBrk="1" fontAlgn="auto" hangingPunct="1">
              <a:spcBef>
                <a:spcPts val="0"/>
              </a:spcBef>
              <a:spcAft>
                <a:spcPts val="0"/>
              </a:spcAft>
              <a:defRPr/>
            </a:pPr>
            <a:r>
              <a:rPr lang="en-US" sz="2800" dirty="0" smtClean="0">
                <a:solidFill>
                  <a:sysClr val="windowText" lastClr="000000"/>
                </a:solidFill>
              </a:rPr>
              <a:t>After a classifier M</a:t>
            </a:r>
            <a:r>
              <a:rPr lang="en-US" sz="2800" baseline="-25000" dirty="0" smtClean="0">
                <a:solidFill>
                  <a:sysClr val="windowText" lastClr="000000"/>
                </a:solidFill>
              </a:rPr>
              <a:t>i </a:t>
            </a:r>
            <a:r>
              <a:rPr lang="en-US" sz="2800" dirty="0" smtClean="0">
                <a:solidFill>
                  <a:sysClr val="windowText" lastClr="000000"/>
                </a:solidFill>
              </a:rPr>
              <a:t>is learned, the weights are adjusted to allow the subsequent classifier M</a:t>
            </a:r>
            <a:r>
              <a:rPr lang="en-US" sz="2800" baseline="-25000" dirty="0" smtClean="0">
                <a:solidFill>
                  <a:sysClr val="windowText" lastClr="000000"/>
                </a:solidFill>
              </a:rPr>
              <a:t>i+1</a:t>
            </a:r>
            <a:r>
              <a:rPr lang="en-US" sz="2800" dirty="0" smtClean="0">
                <a:solidFill>
                  <a:sysClr val="windowText" lastClr="000000"/>
                </a:solidFill>
              </a:rPr>
              <a:t> to “pay more attention”  to </a:t>
            </a:r>
            <a:r>
              <a:rPr lang="en-US" sz="2800" dirty="0" err="1" smtClean="0">
                <a:solidFill>
                  <a:sysClr val="windowText" lastClr="000000"/>
                </a:solidFill>
              </a:rPr>
              <a:t>tuples</a:t>
            </a:r>
            <a:r>
              <a:rPr lang="en-US" sz="2800" dirty="0" smtClean="0">
                <a:solidFill>
                  <a:sysClr val="windowText" lastClr="000000"/>
                </a:solidFill>
              </a:rPr>
              <a:t> that were misclassified by M</a:t>
            </a:r>
            <a:r>
              <a:rPr lang="en-US" sz="2800" baseline="-25000" dirty="0" smtClean="0">
                <a:solidFill>
                  <a:sysClr val="windowText" lastClr="000000"/>
                </a:solidFill>
              </a:rPr>
              <a:t>i</a:t>
            </a:r>
            <a:r>
              <a:rPr lang="en-US" sz="2800" dirty="0" smtClean="0">
                <a:solidFill>
                  <a:sysClr val="windowText" lastClr="000000"/>
                </a:solidFill>
              </a:rPr>
              <a:t>.</a:t>
            </a:r>
          </a:p>
          <a:p>
            <a:pPr eaLnBrk="1" fontAlgn="auto" hangingPunct="1">
              <a:spcBef>
                <a:spcPts val="0"/>
              </a:spcBef>
              <a:spcAft>
                <a:spcPts val="0"/>
              </a:spcAft>
              <a:defRPr/>
            </a:pPr>
            <a:r>
              <a:rPr lang="en-US" sz="2800" dirty="0" smtClean="0">
                <a:solidFill>
                  <a:sysClr val="windowText" lastClr="000000"/>
                </a:solidFill>
              </a:rPr>
              <a:t>Final boosted classifier M* combines the votes of each individual classifier</a:t>
            </a:r>
          </a:p>
          <a:p>
            <a:pPr eaLnBrk="1" fontAlgn="auto" hangingPunct="1">
              <a:spcBef>
                <a:spcPts val="0"/>
              </a:spcBef>
              <a:spcAft>
                <a:spcPts val="0"/>
              </a:spcAft>
              <a:defRPr/>
            </a:pPr>
            <a:r>
              <a:rPr lang="en-US" sz="2800" dirty="0" smtClean="0">
                <a:solidFill>
                  <a:sysClr val="windowText" lastClr="000000"/>
                </a:solidFill>
              </a:rPr>
              <a:t>Weight of each classifier’s vote is a function of its accuracy</a:t>
            </a:r>
          </a:p>
          <a:p>
            <a:pPr eaLnBrk="1" fontAlgn="auto" hangingPunct="1">
              <a:spcBef>
                <a:spcPts val="0"/>
              </a:spcBef>
              <a:spcAft>
                <a:spcPts val="0"/>
              </a:spcAft>
              <a:defRPr/>
            </a:pPr>
            <a:r>
              <a:rPr lang="en-US" sz="2800" dirty="0" err="1" smtClean="0">
                <a:solidFill>
                  <a:sysClr val="windowText" lastClr="000000"/>
                </a:solidFill>
              </a:rPr>
              <a:t>Adaboost</a:t>
            </a:r>
            <a:r>
              <a:rPr lang="en-US" sz="2800" dirty="0" smtClean="0">
                <a:solidFill>
                  <a:sysClr val="windowText" lastClr="000000"/>
                </a:solidFill>
              </a:rPr>
              <a:t> – popular boosting algorithm</a:t>
            </a:r>
          </a:p>
        </p:txBody>
      </p:sp>
    </p:spTree>
    <p:extLst>
      <p:ext uri="{BB962C8B-B14F-4D97-AF65-F5344CB8AC3E}">
        <p14:creationId xmlns:p14="http://schemas.microsoft.com/office/powerpoint/2010/main" val="2018493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28650" y="365127"/>
            <a:ext cx="7886700" cy="549274"/>
          </a:xfrm>
        </p:spPr>
        <p:txBody>
          <a:bodyPr>
            <a:normAutofit fontScale="90000"/>
          </a:bodyPr>
          <a:lstStyle/>
          <a:p>
            <a:pPr eaLnBrk="1" hangingPunct="1"/>
            <a:r>
              <a:rPr lang="en-US" altLang="en-US" b="1" dirty="0" err="1" smtClean="0">
                <a:solidFill>
                  <a:schemeClr val="tx2"/>
                </a:solidFill>
              </a:rPr>
              <a:t>Adaboost</a:t>
            </a:r>
            <a:endParaRPr lang="en-US" altLang="en-US" b="1" dirty="0" smtClean="0">
              <a:solidFill>
                <a:schemeClr val="tx2"/>
              </a:solidFill>
            </a:endParaRPr>
          </a:p>
        </p:txBody>
      </p:sp>
      <p:sp>
        <p:nvSpPr>
          <p:cNvPr id="34818" name="Rectangle 3"/>
          <p:cNvSpPr>
            <a:spLocks noGrp="1" noChangeArrowheads="1"/>
          </p:cNvSpPr>
          <p:nvPr>
            <p:ph idx="1"/>
          </p:nvPr>
        </p:nvSpPr>
        <p:spPr>
          <a:xfrm>
            <a:off x="457200" y="1143000"/>
            <a:ext cx="8229600" cy="4830763"/>
          </a:xfrm>
        </p:spPr>
        <p:txBody>
          <a:bodyPr>
            <a:normAutofit/>
          </a:bodyPr>
          <a:lstStyle/>
          <a:p>
            <a:pPr eaLnBrk="1" hangingPunct="1">
              <a:spcBef>
                <a:spcPct val="0"/>
              </a:spcBef>
            </a:pPr>
            <a:r>
              <a:rPr lang="en-US" altLang="en-US" sz="2800" dirty="0" smtClean="0">
                <a:solidFill>
                  <a:srgbClr val="000000"/>
                </a:solidFill>
              </a:rPr>
              <a:t>Input:</a:t>
            </a:r>
          </a:p>
          <a:p>
            <a:pPr lvl="1" eaLnBrk="1" hangingPunct="1">
              <a:spcBef>
                <a:spcPct val="0"/>
              </a:spcBef>
            </a:pPr>
            <a:r>
              <a:rPr lang="en-US" altLang="en-US" sz="2400" dirty="0" smtClean="0">
                <a:solidFill>
                  <a:srgbClr val="000000"/>
                </a:solidFill>
              </a:rPr>
              <a:t>Training set D containing d tuples</a:t>
            </a:r>
          </a:p>
          <a:p>
            <a:pPr lvl="1" eaLnBrk="1" hangingPunct="1">
              <a:spcBef>
                <a:spcPct val="0"/>
              </a:spcBef>
            </a:pPr>
            <a:r>
              <a:rPr lang="en-US" altLang="en-US" sz="2400" dirty="0" smtClean="0">
                <a:solidFill>
                  <a:srgbClr val="000000"/>
                </a:solidFill>
              </a:rPr>
              <a:t>k rounds</a:t>
            </a:r>
          </a:p>
          <a:p>
            <a:pPr lvl="1" eaLnBrk="1" hangingPunct="1">
              <a:spcBef>
                <a:spcPct val="0"/>
              </a:spcBef>
            </a:pPr>
            <a:r>
              <a:rPr lang="en-US" altLang="en-US" sz="2400" dirty="0" smtClean="0">
                <a:solidFill>
                  <a:srgbClr val="000000"/>
                </a:solidFill>
              </a:rPr>
              <a:t>A classification learning scheme</a:t>
            </a:r>
          </a:p>
          <a:p>
            <a:pPr eaLnBrk="1" hangingPunct="1">
              <a:spcBef>
                <a:spcPct val="0"/>
              </a:spcBef>
            </a:pPr>
            <a:r>
              <a:rPr lang="en-US" altLang="en-US" sz="2800" dirty="0" smtClean="0">
                <a:solidFill>
                  <a:srgbClr val="000000"/>
                </a:solidFill>
              </a:rPr>
              <a:t>Output: </a:t>
            </a:r>
          </a:p>
          <a:p>
            <a:pPr lvl="1" eaLnBrk="1" hangingPunct="1">
              <a:spcBef>
                <a:spcPct val="0"/>
              </a:spcBef>
            </a:pPr>
            <a:r>
              <a:rPr lang="en-US" altLang="en-US" sz="2400" dirty="0" smtClean="0">
                <a:solidFill>
                  <a:srgbClr val="000000"/>
                </a:solidFill>
              </a:rPr>
              <a:t>A composite model</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22597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28650" y="365127"/>
            <a:ext cx="7886700" cy="701674"/>
          </a:xfrm>
        </p:spPr>
        <p:txBody>
          <a:bodyPr/>
          <a:lstStyle/>
          <a:p>
            <a:pPr eaLnBrk="1" hangingPunct="1"/>
            <a:r>
              <a:rPr lang="en-US" altLang="en-US" b="1" dirty="0" err="1" smtClean="0">
                <a:solidFill>
                  <a:schemeClr val="tx2"/>
                </a:solidFill>
              </a:rPr>
              <a:t>Adaboost</a:t>
            </a:r>
            <a:endParaRPr lang="en-US" altLang="en-US" b="1" dirty="0" smtClean="0">
              <a:solidFill>
                <a:schemeClr val="tx2"/>
              </a:solidFill>
            </a:endParaRPr>
          </a:p>
        </p:txBody>
      </p:sp>
      <p:sp>
        <p:nvSpPr>
          <p:cNvPr id="35842" name="Rectangle 3"/>
          <p:cNvSpPr>
            <a:spLocks noGrp="1" noChangeArrowheads="1"/>
          </p:cNvSpPr>
          <p:nvPr>
            <p:ph idx="1"/>
          </p:nvPr>
        </p:nvSpPr>
        <p:spPr>
          <a:xfrm>
            <a:off x="457200" y="1143000"/>
            <a:ext cx="8229600" cy="4830763"/>
          </a:xfrm>
        </p:spPr>
        <p:txBody>
          <a:bodyPr>
            <a:normAutofit/>
          </a:bodyPr>
          <a:lstStyle/>
          <a:p>
            <a:pPr eaLnBrk="1" hangingPunct="1">
              <a:spcBef>
                <a:spcPct val="0"/>
              </a:spcBef>
            </a:pPr>
            <a:r>
              <a:rPr lang="en-US" altLang="en-US" sz="2800" dirty="0" smtClean="0">
                <a:solidFill>
                  <a:srgbClr val="000000"/>
                </a:solidFill>
              </a:rPr>
              <a:t>Data set D containing </a:t>
            </a:r>
            <a:r>
              <a:rPr lang="en-US" altLang="en-US" sz="2800" i="1" dirty="0" smtClean="0">
                <a:solidFill>
                  <a:srgbClr val="000000"/>
                </a:solidFill>
              </a:rPr>
              <a:t>d</a:t>
            </a:r>
            <a:r>
              <a:rPr lang="en-US" altLang="en-US" sz="2800" dirty="0" smtClean="0">
                <a:solidFill>
                  <a:srgbClr val="000000"/>
                </a:solidFill>
              </a:rPr>
              <a:t> class-labeled tuples (X1,y1), (X2,y2), (X3,y3),….(</a:t>
            </a:r>
            <a:r>
              <a:rPr lang="en-US" altLang="en-US" sz="2800" dirty="0" err="1" smtClean="0">
                <a:solidFill>
                  <a:srgbClr val="000000"/>
                </a:solidFill>
              </a:rPr>
              <a:t>Xd,yd</a:t>
            </a:r>
            <a:r>
              <a:rPr lang="en-US" altLang="en-US" sz="2800" dirty="0" smtClean="0">
                <a:solidFill>
                  <a:srgbClr val="000000"/>
                </a:solidFill>
              </a:rPr>
              <a:t>)</a:t>
            </a:r>
          </a:p>
          <a:p>
            <a:pPr eaLnBrk="1" hangingPunct="1">
              <a:spcBef>
                <a:spcPct val="0"/>
              </a:spcBef>
            </a:pPr>
            <a:r>
              <a:rPr lang="en-US" altLang="en-US" sz="2800" dirty="0" smtClean="0">
                <a:solidFill>
                  <a:srgbClr val="000000"/>
                </a:solidFill>
              </a:rPr>
              <a:t>Initially assign equal weight 1/d to each tuple</a:t>
            </a:r>
          </a:p>
          <a:p>
            <a:pPr eaLnBrk="1" hangingPunct="1">
              <a:spcBef>
                <a:spcPct val="0"/>
              </a:spcBef>
            </a:pPr>
            <a:r>
              <a:rPr lang="en-US" altLang="en-US" sz="2800" dirty="0" smtClean="0">
                <a:solidFill>
                  <a:srgbClr val="000000"/>
                </a:solidFill>
              </a:rPr>
              <a:t>To generate </a:t>
            </a:r>
            <a:r>
              <a:rPr lang="en-US" altLang="en-US" sz="2800" i="1" dirty="0" smtClean="0">
                <a:solidFill>
                  <a:srgbClr val="000000"/>
                </a:solidFill>
              </a:rPr>
              <a:t>k</a:t>
            </a:r>
            <a:r>
              <a:rPr lang="en-US" altLang="en-US" sz="2800" dirty="0" smtClean="0">
                <a:solidFill>
                  <a:srgbClr val="000000"/>
                </a:solidFill>
              </a:rPr>
              <a:t> base classifiers, we need </a:t>
            </a:r>
            <a:r>
              <a:rPr lang="en-US" altLang="en-US" sz="2800" i="1" dirty="0" smtClean="0">
                <a:solidFill>
                  <a:srgbClr val="000000"/>
                </a:solidFill>
              </a:rPr>
              <a:t>k</a:t>
            </a:r>
            <a:r>
              <a:rPr lang="en-US" altLang="en-US" sz="2800" dirty="0" smtClean="0">
                <a:solidFill>
                  <a:srgbClr val="000000"/>
                </a:solidFill>
              </a:rPr>
              <a:t> rounds or iterations</a:t>
            </a:r>
          </a:p>
          <a:p>
            <a:pPr eaLnBrk="1" hangingPunct="1">
              <a:spcBef>
                <a:spcPct val="0"/>
              </a:spcBef>
            </a:pPr>
            <a:r>
              <a:rPr lang="en-US" altLang="en-US" sz="2800" dirty="0" smtClean="0">
                <a:solidFill>
                  <a:srgbClr val="000000"/>
                </a:solidFill>
              </a:rPr>
              <a:t>Round </a:t>
            </a:r>
            <a:r>
              <a:rPr lang="en-US" altLang="en-US" sz="2800" dirty="0" err="1" smtClean="0">
                <a:solidFill>
                  <a:srgbClr val="000000"/>
                </a:solidFill>
              </a:rPr>
              <a:t>i</a:t>
            </a:r>
            <a:r>
              <a:rPr lang="en-US" altLang="en-US" sz="2800" dirty="0" smtClean="0">
                <a:solidFill>
                  <a:srgbClr val="000000"/>
                </a:solidFill>
              </a:rPr>
              <a:t>, tuples from D are sampled with replacement , to form D</a:t>
            </a:r>
            <a:r>
              <a:rPr lang="en-US" altLang="en-US" sz="2800" baseline="-25000" dirty="0" smtClean="0">
                <a:solidFill>
                  <a:srgbClr val="000000"/>
                </a:solidFill>
              </a:rPr>
              <a:t>i</a:t>
            </a:r>
            <a:r>
              <a:rPr lang="en-US" altLang="en-US" sz="2800" dirty="0" smtClean="0">
                <a:solidFill>
                  <a:srgbClr val="000000"/>
                </a:solidFill>
              </a:rPr>
              <a:t> (size d)</a:t>
            </a:r>
          </a:p>
          <a:p>
            <a:pPr eaLnBrk="1" hangingPunct="1">
              <a:spcBef>
                <a:spcPct val="0"/>
              </a:spcBef>
            </a:pPr>
            <a:r>
              <a:rPr lang="en-US" altLang="en-US" sz="2800" dirty="0" smtClean="0">
                <a:solidFill>
                  <a:srgbClr val="000000"/>
                </a:solidFill>
              </a:rPr>
              <a:t>Each tuple’s chance of being selected depends on its weight</a:t>
            </a:r>
          </a:p>
          <a:p>
            <a:pPr eaLnBrk="1" hangingPunct="1">
              <a:spcBef>
                <a:spcPct val="0"/>
              </a:spcBef>
              <a:buFontTx/>
              <a:buNone/>
            </a:pPr>
            <a:endParaRPr lang="en-US" altLang="en-US" sz="2800" dirty="0" smtClean="0">
              <a:solidFill>
                <a:srgbClr val="000000"/>
              </a:solidFill>
            </a:endParaRP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458459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28650" y="365127"/>
            <a:ext cx="7886700" cy="701674"/>
          </a:xfrm>
        </p:spPr>
        <p:txBody>
          <a:bodyPr/>
          <a:lstStyle/>
          <a:p>
            <a:pPr eaLnBrk="1" hangingPunct="1"/>
            <a:r>
              <a:rPr lang="en-US" altLang="en-US" b="1" dirty="0" err="1" smtClean="0">
                <a:solidFill>
                  <a:schemeClr val="tx2"/>
                </a:solidFill>
              </a:rPr>
              <a:t>Adaboost</a:t>
            </a:r>
            <a:endParaRPr lang="en-US" altLang="en-US" b="1" dirty="0" smtClean="0">
              <a:solidFill>
                <a:schemeClr val="tx2"/>
              </a:solidFill>
            </a:endParaRPr>
          </a:p>
        </p:txBody>
      </p:sp>
      <p:sp>
        <p:nvSpPr>
          <p:cNvPr id="36866" name="Rectangle 3"/>
          <p:cNvSpPr>
            <a:spLocks noGrp="1" noChangeArrowheads="1"/>
          </p:cNvSpPr>
          <p:nvPr>
            <p:ph idx="1"/>
          </p:nvPr>
        </p:nvSpPr>
        <p:spPr>
          <a:xfrm>
            <a:off x="457200" y="1143000"/>
            <a:ext cx="8229600" cy="4830763"/>
          </a:xfrm>
        </p:spPr>
        <p:txBody>
          <a:bodyPr>
            <a:normAutofit/>
          </a:bodyPr>
          <a:lstStyle/>
          <a:p>
            <a:pPr eaLnBrk="1" hangingPunct="1">
              <a:spcBef>
                <a:spcPct val="0"/>
              </a:spcBef>
            </a:pPr>
            <a:r>
              <a:rPr lang="en-US" altLang="en-US" sz="2800" dirty="0" smtClean="0">
                <a:solidFill>
                  <a:srgbClr val="000000"/>
                </a:solidFill>
              </a:rPr>
              <a:t>Base classifier </a:t>
            </a:r>
            <a:r>
              <a:rPr lang="en-US" altLang="en-US" sz="2800" dirty="0" err="1" smtClean="0">
                <a:solidFill>
                  <a:srgbClr val="000000"/>
                </a:solidFill>
              </a:rPr>
              <a:t>M</a:t>
            </a:r>
            <a:r>
              <a:rPr lang="en-US" altLang="en-US" sz="2800" baseline="-25000" dirty="0" err="1" smtClean="0">
                <a:solidFill>
                  <a:srgbClr val="000000"/>
                </a:solidFill>
              </a:rPr>
              <a:t>i</a:t>
            </a:r>
            <a:r>
              <a:rPr lang="en-US" altLang="en-US" sz="2800" dirty="0" smtClean="0">
                <a:solidFill>
                  <a:srgbClr val="000000"/>
                </a:solidFill>
              </a:rPr>
              <a:t>, is derived from training tuples of D</a:t>
            </a:r>
            <a:r>
              <a:rPr lang="en-US" altLang="en-US" sz="2800" baseline="-25000" dirty="0" smtClean="0">
                <a:solidFill>
                  <a:srgbClr val="000000"/>
                </a:solidFill>
              </a:rPr>
              <a:t>i</a:t>
            </a:r>
          </a:p>
          <a:p>
            <a:pPr eaLnBrk="1" hangingPunct="1">
              <a:spcBef>
                <a:spcPct val="0"/>
              </a:spcBef>
            </a:pPr>
            <a:r>
              <a:rPr lang="en-US" altLang="en-US" sz="2800" dirty="0" smtClean="0">
                <a:solidFill>
                  <a:srgbClr val="000000"/>
                </a:solidFill>
              </a:rPr>
              <a:t>Error of </a:t>
            </a:r>
            <a:r>
              <a:rPr lang="en-US" altLang="en-US" sz="2800" dirty="0" err="1" smtClean="0">
                <a:solidFill>
                  <a:srgbClr val="000000"/>
                </a:solidFill>
              </a:rPr>
              <a:t>M</a:t>
            </a:r>
            <a:r>
              <a:rPr lang="en-US" altLang="en-US" sz="2800" baseline="-25000" dirty="0" err="1" smtClean="0">
                <a:solidFill>
                  <a:srgbClr val="000000"/>
                </a:solidFill>
              </a:rPr>
              <a:t>i</a:t>
            </a:r>
            <a:r>
              <a:rPr lang="en-US" altLang="en-US" sz="2800" dirty="0" smtClean="0">
                <a:solidFill>
                  <a:srgbClr val="000000"/>
                </a:solidFill>
              </a:rPr>
              <a:t> is tested using D</a:t>
            </a:r>
            <a:r>
              <a:rPr lang="en-US" altLang="en-US" sz="2800" baseline="-25000" dirty="0" smtClean="0">
                <a:solidFill>
                  <a:srgbClr val="000000"/>
                </a:solidFill>
              </a:rPr>
              <a:t>i</a:t>
            </a:r>
          </a:p>
          <a:p>
            <a:pPr eaLnBrk="1" hangingPunct="1">
              <a:spcBef>
                <a:spcPct val="0"/>
              </a:spcBef>
            </a:pPr>
            <a:r>
              <a:rPr lang="en-US" altLang="en-US" sz="2800" dirty="0" smtClean="0">
                <a:solidFill>
                  <a:srgbClr val="000000"/>
                </a:solidFill>
              </a:rPr>
              <a:t>Weights of training tuples are adjusted depending on how they were classified</a:t>
            </a:r>
          </a:p>
          <a:p>
            <a:pPr lvl="1" eaLnBrk="1" hangingPunct="1">
              <a:spcBef>
                <a:spcPct val="0"/>
              </a:spcBef>
            </a:pPr>
            <a:r>
              <a:rPr lang="en-US" altLang="en-US" sz="2400" dirty="0" smtClean="0">
                <a:solidFill>
                  <a:srgbClr val="000000"/>
                </a:solidFill>
              </a:rPr>
              <a:t>Correctly classified: Decrease weight</a:t>
            </a:r>
          </a:p>
          <a:p>
            <a:pPr lvl="1" eaLnBrk="1" hangingPunct="1">
              <a:spcBef>
                <a:spcPct val="0"/>
              </a:spcBef>
            </a:pPr>
            <a:r>
              <a:rPr lang="en-US" altLang="en-US" sz="2400" dirty="0" smtClean="0">
                <a:solidFill>
                  <a:srgbClr val="000000"/>
                </a:solidFill>
              </a:rPr>
              <a:t>Incorrectly classified: Increase weight</a:t>
            </a:r>
          </a:p>
          <a:p>
            <a:pPr eaLnBrk="1" hangingPunct="1">
              <a:spcBef>
                <a:spcPct val="0"/>
              </a:spcBef>
            </a:pPr>
            <a:r>
              <a:rPr lang="en-US" altLang="en-US" sz="2800" dirty="0" smtClean="0">
                <a:solidFill>
                  <a:srgbClr val="000000"/>
                </a:solidFill>
              </a:rPr>
              <a:t>Weight of a tuple indicates how hard it is to classify it (directly proportional)</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529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863600" y="533400"/>
            <a:ext cx="8280400" cy="533400"/>
          </a:xfrm>
        </p:spPr>
        <p:txBody>
          <a:bodyPr rtlCol="0">
            <a:normAutofit fontScale="90000"/>
          </a:bodyPr>
          <a:lstStyle/>
          <a:p>
            <a:pPr eaLnBrk="1" fontAlgn="auto" hangingPunct="1">
              <a:spcBef>
                <a:spcPts val="0"/>
              </a:spcBef>
              <a:spcAft>
                <a:spcPts val="0"/>
              </a:spcAft>
              <a:defRPr/>
            </a:pPr>
            <a:r>
              <a:rPr lang="en-US" b="1" smtClean="0">
                <a:solidFill>
                  <a:schemeClr val="tx2"/>
                </a:solidFill>
              </a:rPr>
              <a:t>Example: AdaBoost</a:t>
            </a:r>
          </a:p>
        </p:txBody>
      </p:sp>
      <p:sp>
        <p:nvSpPr>
          <p:cNvPr id="7173" name="Rectangle 3"/>
          <p:cNvSpPr>
            <a:spLocks noGrp="1" noChangeArrowheads="1"/>
          </p:cNvSpPr>
          <p:nvPr>
            <p:ph type="body" sz="half" idx="1"/>
          </p:nvPr>
        </p:nvSpPr>
        <p:spPr>
          <a:xfrm>
            <a:off x="381000" y="1295400"/>
            <a:ext cx="4770438" cy="5181600"/>
          </a:xfrm>
        </p:spPr>
        <p:txBody>
          <a:bodyPr/>
          <a:lstStyle/>
          <a:p>
            <a:pPr eaLnBrk="1" hangingPunct="1">
              <a:spcBef>
                <a:spcPct val="0"/>
              </a:spcBef>
            </a:pPr>
            <a:r>
              <a:rPr lang="en-US" altLang="en-US" sz="2400" dirty="0" smtClean="0">
                <a:solidFill>
                  <a:srgbClr val="000000"/>
                </a:solidFill>
              </a:rPr>
              <a:t>Base classifiers: C</a:t>
            </a:r>
            <a:r>
              <a:rPr lang="en-US" altLang="en-US" sz="2400" baseline="-25000" dirty="0" smtClean="0">
                <a:solidFill>
                  <a:srgbClr val="000000"/>
                </a:solidFill>
              </a:rPr>
              <a:t>1</a:t>
            </a:r>
            <a:r>
              <a:rPr lang="en-US" altLang="en-US" sz="2400" dirty="0" smtClean="0">
                <a:solidFill>
                  <a:srgbClr val="000000"/>
                </a:solidFill>
              </a:rPr>
              <a:t>, C</a:t>
            </a:r>
            <a:r>
              <a:rPr lang="en-US" altLang="en-US" sz="2400" baseline="-25000" dirty="0" smtClean="0">
                <a:solidFill>
                  <a:srgbClr val="000000"/>
                </a:solidFill>
              </a:rPr>
              <a:t>2</a:t>
            </a:r>
            <a:r>
              <a:rPr lang="en-US" altLang="en-US" sz="2400" dirty="0" smtClean="0">
                <a:solidFill>
                  <a:srgbClr val="000000"/>
                </a:solidFill>
              </a:rPr>
              <a:t>, …, C</a:t>
            </a:r>
            <a:r>
              <a:rPr lang="en-US" altLang="en-US" sz="2400" baseline="-25000" dirty="0" smtClean="0">
                <a:solidFill>
                  <a:srgbClr val="000000"/>
                </a:solidFill>
              </a:rPr>
              <a:t>T</a:t>
            </a:r>
          </a:p>
          <a:p>
            <a:pPr lvl="4" eaLnBrk="1" hangingPunct="1">
              <a:spcBef>
                <a:spcPct val="0"/>
              </a:spcBef>
            </a:pPr>
            <a:endParaRPr lang="en-US" altLang="en-US" sz="1800" dirty="0" smtClean="0">
              <a:solidFill>
                <a:srgbClr val="000000"/>
              </a:solidFill>
            </a:endParaRPr>
          </a:p>
          <a:p>
            <a:pPr eaLnBrk="1" hangingPunct="1">
              <a:spcBef>
                <a:spcPct val="0"/>
              </a:spcBef>
            </a:pPr>
            <a:r>
              <a:rPr lang="en-US" altLang="en-US" sz="2400" dirty="0" smtClean="0">
                <a:solidFill>
                  <a:srgbClr val="000000"/>
                </a:solidFill>
              </a:rPr>
              <a:t>Error rate:</a:t>
            </a:r>
          </a:p>
          <a:p>
            <a:pPr eaLnBrk="1" hangingPunct="1">
              <a:spcBef>
                <a:spcPct val="0"/>
              </a:spcBef>
            </a:pPr>
            <a:endParaRPr lang="en-US" altLang="en-US" sz="2400" dirty="0" smtClean="0">
              <a:solidFill>
                <a:srgbClr val="000000"/>
              </a:solidFill>
            </a:endParaRPr>
          </a:p>
          <a:p>
            <a:pPr eaLnBrk="1" hangingPunct="1">
              <a:spcBef>
                <a:spcPct val="0"/>
              </a:spcBef>
            </a:pPr>
            <a:endParaRPr lang="en-US" altLang="en-US" sz="2400" dirty="0" smtClean="0">
              <a:solidFill>
                <a:srgbClr val="000000"/>
              </a:solidFill>
            </a:endParaRPr>
          </a:p>
          <a:p>
            <a:pPr eaLnBrk="1" hangingPunct="1">
              <a:spcBef>
                <a:spcPct val="0"/>
              </a:spcBef>
            </a:pPr>
            <a:endParaRPr lang="en-US" altLang="en-US" sz="2400" dirty="0" smtClean="0">
              <a:solidFill>
                <a:srgbClr val="000000"/>
              </a:solidFill>
            </a:endParaRPr>
          </a:p>
          <a:p>
            <a:pPr lvl="4" eaLnBrk="1" hangingPunct="1">
              <a:spcBef>
                <a:spcPct val="0"/>
              </a:spcBef>
            </a:pPr>
            <a:endParaRPr lang="en-US" altLang="en-US" sz="1800" dirty="0" smtClean="0">
              <a:solidFill>
                <a:srgbClr val="000000"/>
              </a:solidFill>
            </a:endParaRPr>
          </a:p>
          <a:p>
            <a:pPr eaLnBrk="1" hangingPunct="1">
              <a:spcBef>
                <a:spcPct val="0"/>
              </a:spcBef>
            </a:pPr>
            <a:endParaRPr lang="en-US" altLang="en-US" sz="2400" dirty="0" smtClean="0">
              <a:solidFill>
                <a:srgbClr val="000000"/>
              </a:solidFill>
            </a:endParaRPr>
          </a:p>
          <a:p>
            <a:pPr eaLnBrk="1" hangingPunct="1">
              <a:spcBef>
                <a:spcPct val="0"/>
              </a:spcBef>
            </a:pPr>
            <a:r>
              <a:rPr lang="en-US" altLang="en-US" sz="2400" dirty="0" smtClean="0">
                <a:solidFill>
                  <a:srgbClr val="000000"/>
                </a:solidFill>
              </a:rPr>
              <a:t>Importance of a classifier: </a:t>
            </a:r>
          </a:p>
          <a:p>
            <a:pPr lvl="4" eaLnBrk="1" hangingPunct="1">
              <a:spcBef>
                <a:spcPct val="0"/>
              </a:spcBef>
            </a:pPr>
            <a:endParaRPr lang="en-US" altLang="en-US" sz="1800" dirty="0" smtClean="0">
              <a:solidFill>
                <a:srgbClr val="000000"/>
              </a:solidFill>
            </a:endParaRPr>
          </a:p>
        </p:txBody>
      </p:sp>
      <p:pic>
        <p:nvPicPr>
          <p:cNvPr id="7174" name="Picture 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a:xfrm>
            <a:off x="4646613" y="2078706"/>
            <a:ext cx="4083050" cy="3310187"/>
          </a:xfrm>
        </p:spPr>
      </p:pic>
      <p:graphicFrame>
        <p:nvGraphicFramePr>
          <p:cNvPr id="7170" name="Object 2"/>
          <p:cNvGraphicFramePr>
            <a:graphicFrameLocks noGrp="1" noChangeAspect="1"/>
          </p:cNvGraphicFramePr>
          <p:nvPr>
            <p:ph sz="half" idx="4294967295"/>
            <p:extLst/>
          </p:nvPr>
        </p:nvGraphicFramePr>
        <p:xfrm>
          <a:off x="14288" y="2667000"/>
          <a:ext cx="3933825" cy="1050925"/>
        </p:xfrm>
        <a:graphic>
          <a:graphicData uri="http://schemas.openxmlformats.org/presentationml/2006/ole">
            <mc:AlternateContent xmlns:mc="http://schemas.openxmlformats.org/markup-compatibility/2006">
              <mc:Choice xmlns:v="urn:schemas-microsoft-com:vml" Requires="v">
                <p:oleObj spid="_x0000_s114710" name="Equation" r:id="rId5" imgW="1663560" imgH="444240" progId="Equation.3">
                  <p:embed/>
                </p:oleObj>
              </mc:Choice>
              <mc:Fallback>
                <p:oleObj name="Equation" r:id="rId5" imgW="1663560" imgH="444240" progId="Equation.3">
                  <p:embed/>
                  <p:pic>
                    <p:nvPicPr>
                      <p:cNvPr id="0" name=""/>
                      <p:cNvPicPr>
                        <a:picLocks noChangeAspect="1" noChangeArrowheads="1"/>
                      </p:cNvPicPr>
                      <p:nvPr/>
                    </p:nvPicPr>
                    <p:blipFill>
                      <a:blip r:embed="rId6"/>
                      <a:srcRect/>
                      <a:stretch>
                        <a:fillRect/>
                      </a:stretch>
                    </p:blipFill>
                    <p:spPr bwMode="auto">
                      <a:xfrm>
                        <a:off x="14288" y="2667000"/>
                        <a:ext cx="3933825" cy="1050925"/>
                      </a:xfrm>
                      <a:prstGeom prst="rect">
                        <a:avLst/>
                      </a:prstGeom>
                    </p:spPr>
                  </p:pic>
                </p:oleObj>
              </mc:Fallback>
            </mc:AlternateContent>
          </a:graphicData>
        </a:graphic>
      </p:graphicFrame>
      <p:graphicFrame>
        <p:nvGraphicFramePr>
          <p:cNvPr id="7171" name="Object 3"/>
          <p:cNvGraphicFramePr>
            <a:graphicFrameLocks noChangeAspect="1"/>
          </p:cNvGraphicFramePr>
          <p:nvPr/>
        </p:nvGraphicFramePr>
        <p:xfrm>
          <a:off x="1219200" y="4724400"/>
          <a:ext cx="2492375" cy="1141413"/>
        </p:xfrm>
        <a:graphic>
          <a:graphicData uri="http://schemas.openxmlformats.org/presentationml/2006/ole">
            <mc:AlternateContent xmlns:mc="http://schemas.openxmlformats.org/markup-compatibility/2006">
              <mc:Choice xmlns:v="urn:schemas-microsoft-com:vml" Requires="v">
                <p:oleObj spid="_x0000_s114711" name="Equation" r:id="rId7" imgW="1054080" imgH="482400" progId="Equation.3">
                  <p:embed/>
                </p:oleObj>
              </mc:Choice>
              <mc:Fallback>
                <p:oleObj name="Equation" r:id="rId7" imgW="105408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724400"/>
                        <a:ext cx="249237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9312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b="1" smtClean="0">
                <a:solidFill>
                  <a:schemeClr val="tx2"/>
                </a:solidFill>
              </a:rPr>
              <a:t>Example: AdaBoost</a:t>
            </a:r>
          </a:p>
        </p:txBody>
      </p:sp>
      <p:graphicFrame>
        <p:nvGraphicFramePr>
          <p:cNvPr id="8194" name="Object 2"/>
          <p:cNvGraphicFramePr>
            <a:graphicFrameLocks noGrp="1" noChangeAspect="1"/>
          </p:cNvGraphicFramePr>
          <p:nvPr>
            <p:ph idx="1"/>
          </p:nvPr>
        </p:nvGraphicFramePr>
        <p:xfrm>
          <a:off x="2363788" y="1905000"/>
          <a:ext cx="4949825" cy="1695450"/>
        </p:xfrm>
        <a:graphic>
          <a:graphicData uri="http://schemas.openxmlformats.org/presentationml/2006/ole">
            <mc:AlternateContent xmlns:mc="http://schemas.openxmlformats.org/markup-compatibility/2006">
              <mc:Choice xmlns:v="urn:schemas-microsoft-com:vml" Requires="v">
                <p:oleObj spid="_x0000_s115734" name="Equation" r:id="rId4" imgW="2298600" imgH="787320" progId="Equation.3">
                  <p:embed/>
                </p:oleObj>
              </mc:Choice>
              <mc:Fallback>
                <p:oleObj name="Equation" r:id="rId4" imgW="2298600" imgH="787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788" y="1905000"/>
                        <a:ext cx="4949825" cy="1695450"/>
                      </a:xfrm>
                      <a:prstGeom prst="rect">
                        <a:avLst/>
                      </a:prstGeom>
                    </p:spPr>
                  </p:pic>
                </p:oleObj>
              </mc:Fallback>
            </mc:AlternateContent>
          </a:graphicData>
        </a:graphic>
      </p:graphicFrame>
      <p:sp>
        <p:nvSpPr>
          <p:cNvPr id="7173" name="Rectangle 3"/>
          <p:cNvSpPr>
            <a:spLocks noGrp="1" noChangeArrowheads="1"/>
          </p:cNvSpPr>
          <p:nvPr>
            <p:ph type="body" idx="4294967295"/>
          </p:nvPr>
        </p:nvSpPr>
        <p:spPr>
          <a:xfrm>
            <a:off x="152400" y="1600200"/>
            <a:ext cx="8229600" cy="4525963"/>
          </a:xfrm>
        </p:spPr>
        <p:txBody>
          <a:bodyPr rtlCol="0">
            <a:normAutofit/>
          </a:bodyPr>
          <a:lstStyle/>
          <a:p>
            <a:pPr eaLnBrk="1" fontAlgn="auto" hangingPunct="1">
              <a:spcBef>
                <a:spcPts val="0"/>
              </a:spcBef>
              <a:spcAft>
                <a:spcPts val="0"/>
              </a:spcAft>
              <a:defRPr/>
            </a:pPr>
            <a:r>
              <a:rPr lang="en-US" sz="2400" dirty="0" smtClean="0">
                <a:solidFill>
                  <a:sysClr val="windowText" lastClr="000000"/>
                </a:solidFill>
              </a:rPr>
              <a:t>Weight update:</a:t>
            </a:r>
          </a:p>
          <a:p>
            <a:pPr eaLnBrk="1" fontAlgn="auto" hangingPunct="1">
              <a:spcBef>
                <a:spcPts val="0"/>
              </a:spcBef>
              <a:spcAft>
                <a:spcPts val="0"/>
              </a:spcAft>
              <a:defRPr/>
            </a:pPr>
            <a:endParaRPr lang="en-US" sz="2400" dirty="0" smtClean="0">
              <a:solidFill>
                <a:sysClr val="windowText" lastClr="000000"/>
              </a:solidFill>
            </a:endParaRPr>
          </a:p>
          <a:p>
            <a:pPr eaLnBrk="1" fontAlgn="auto" hangingPunct="1">
              <a:spcBef>
                <a:spcPts val="0"/>
              </a:spcBef>
              <a:spcAft>
                <a:spcPts val="0"/>
              </a:spcAft>
              <a:defRPr/>
            </a:pPr>
            <a:endParaRPr lang="en-US" sz="2400" dirty="0" smtClean="0">
              <a:solidFill>
                <a:sysClr val="windowText" lastClr="000000"/>
              </a:solidFill>
            </a:endParaRPr>
          </a:p>
          <a:p>
            <a:pPr eaLnBrk="1" fontAlgn="auto" hangingPunct="1">
              <a:spcBef>
                <a:spcPts val="0"/>
              </a:spcBef>
              <a:spcAft>
                <a:spcPts val="0"/>
              </a:spcAft>
              <a:defRPr/>
            </a:pPr>
            <a:endParaRPr lang="en-US" sz="2400" dirty="0" smtClean="0">
              <a:solidFill>
                <a:sysClr val="windowText" lastClr="000000"/>
              </a:solidFill>
            </a:endParaRPr>
          </a:p>
          <a:p>
            <a:pPr eaLnBrk="1" fontAlgn="auto" hangingPunct="1">
              <a:spcBef>
                <a:spcPts val="0"/>
              </a:spcBef>
              <a:spcAft>
                <a:spcPts val="0"/>
              </a:spcAft>
              <a:defRPr/>
            </a:pPr>
            <a:endParaRPr lang="en-US" sz="2400" dirty="0" smtClean="0">
              <a:solidFill>
                <a:sysClr val="windowText" lastClr="000000"/>
              </a:solidFill>
            </a:endParaRPr>
          </a:p>
          <a:p>
            <a:pPr lvl="4" eaLnBrk="1" fontAlgn="auto" hangingPunct="1">
              <a:spcBef>
                <a:spcPts val="0"/>
              </a:spcBef>
              <a:spcAft>
                <a:spcPts val="0"/>
              </a:spcAft>
              <a:defRPr/>
            </a:pPr>
            <a:endParaRPr lang="en-US" sz="1400" dirty="0" smtClean="0">
              <a:solidFill>
                <a:sysClr val="windowText" lastClr="000000"/>
              </a:solidFill>
            </a:endParaRPr>
          </a:p>
          <a:p>
            <a:pPr lvl="4" eaLnBrk="1" fontAlgn="auto" hangingPunct="1">
              <a:spcBef>
                <a:spcPts val="0"/>
              </a:spcBef>
              <a:spcAft>
                <a:spcPts val="0"/>
              </a:spcAft>
              <a:defRPr/>
            </a:pPr>
            <a:endParaRPr lang="en-US" sz="1400" dirty="0" smtClean="0">
              <a:solidFill>
                <a:sysClr val="windowText" lastClr="000000"/>
              </a:solidFill>
            </a:endParaRPr>
          </a:p>
          <a:p>
            <a:pPr eaLnBrk="1" fontAlgn="auto" hangingPunct="1">
              <a:spcBef>
                <a:spcPts val="0"/>
              </a:spcBef>
              <a:spcAft>
                <a:spcPts val="0"/>
              </a:spcAft>
              <a:defRPr/>
            </a:pPr>
            <a:endParaRPr lang="en-US" sz="2400" dirty="0" smtClean="0">
              <a:solidFill>
                <a:sysClr val="windowText" lastClr="000000"/>
              </a:solidFill>
            </a:endParaRPr>
          </a:p>
          <a:p>
            <a:pPr eaLnBrk="1" fontAlgn="auto" hangingPunct="1">
              <a:spcBef>
                <a:spcPts val="0"/>
              </a:spcBef>
              <a:spcAft>
                <a:spcPts val="0"/>
              </a:spcAft>
              <a:defRPr/>
            </a:pPr>
            <a:endParaRPr lang="en-US" sz="2400" dirty="0">
              <a:solidFill>
                <a:sysClr val="windowText" lastClr="000000"/>
              </a:solidFill>
            </a:endParaRPr>
          </a:p>
          <a:p>
            <a:pPr eaLnBrk="1" fontAlgn="auto" hangingPunct="1">
              <a:spcBef>
                <a:spcPts val="0"/>
              </a:spcBef>
              <a:spcAft>
                <a:spcPts val="0"/>
              </a:spcAft>
              <a:defRPr/>
            </a:pPr>
            <a:r>
              <a:rPr lang="en-US" sz="2400" dirty="0" smtClean="0">
                <a:solidFill>
                  <a:sysClr val="windowText" lastClr="000000"/>
                </a:solidFill>
              </a:rPr>
              <a:t>If any intermediate rounds produce error rate higher than 50%, the weights are reverted back to 1/n and the re-sampling procedure is repeated</a:t>
            </a:r>
          </a:p>
        </p:txBody>
      </p:sp>
      <p:graphicFrame>
        <p:nvGraphicFramePr>
          <p:cNvPr id="8195" name="Object 3"/>
          <p:cNvGraphicFramePr>
            <a:graphicFrameLocks noGrp="1" noChangeAspect="1"/>
          </p:cNvGraphicFramePr>
          <p:nvPr>
            <p:ph sz="half" idx="4294967295"/>
            <p:extLst/>
          </p:nvPr>
        </p:nvGraphicFramePr>
        <p:xfrm>
          <a:off x="3009900" y="3357563"/>
          <a:ext cx="5391150" cy="1103312"/>
        </p:xfrm>
        <a:graphic>
          <a:graphicData uri="http://schemas.openxmlformats.org/presentationml/2006/ole">
            <mc:AlternateContent xmlns:mc="http://schemas.openxmlformats.org/markup-compatibility/2006">
              <mc:Choice xmlns:v="urn:schemas-microsoft-com:vml" Requires="v">
                <p:oleObj spid="_x0000_s115735" name="Equation" r:id="rId6" imgW="2171520" imgH="444240" progId="Equation.3">
                  <p:embed/>
                </p:oleObj>
              </mc:Choice>
              <mc:Fallback>
                <p:oleObj name="Equation" r:id="rId6" imgW="2171520" imgH="444240" progId="Equation.3">
                  <p:embed/>
                  <p:pic>
                    <p:nvPicPr>
                      <p:cNvPr id="0" name=""/>
                      <p:cNvPicPr>
                        <a:picLocks noChangeAspect="1" noChangeArrowheads="1"/>
                      </p:cNvPicPr>
                      <p:nvPr/>
                    </p:nvPicPr>
                    <p:blipFill>
                      <a:blip r:embed="rId7"/>
                      <a:srcRect/>
                      <a:stretch>
                        <a:fillRect/>
                      </a:stretch>
                    </p:blipFill>
                    <p:spPr bwMode="auto">
                      <a:xfrm>
                        <a:off x="3009900" y="3357563"/>
                        <a:ext cx="5391150" cy="1103312"/>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416270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28687" y="838200"/>
            <a:ext cx="7286625" cy="5249069"/>
          </a:xfrm>
          <a:prstGeom prst="rect">
            <a:avLst/>
          </a:prstGeom>
        </p:spPr>
      </p:pic>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11248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p:cNvSpPr>
            <a:spLocks noGrp="1" noChangeArrowheads="1"/>
          </p:cNvSpPr>
          <p:nvPr>
            <p:ph type="title"/>
          </p:nvPr>
        </p:nvSpPr>
        <p:spPr>
          <a:xfrm>
            <a:off x="990600" y="152400"/>
            <a:ext cx="7543800" cy="874713"/>
          </a:xfrm>
        </p:spPr>
        <p:txBody>
          <a:bodyPr/>
          <a:lstStyle/>
          <a:p>
            <a:pPr eaLnBrk="1" hangingPunct="1"/>
            <a:r>
              <a:rPr lang="en-US" altLang="en-US" b="1" smtClean="0">
                <a:solidFill>
                  <a:schemeClr val="tx2"/>
                </a:solidFill>
              </a:rPr>
              <a:t>Examples of Ensemble Methods</a:t>
            </a:r>
          </a:p>
        </p:txBody>
      </p:sp>
      <p:sp>
        <p:nvSpPr>
          <p:cNvPr id="26626" name="Rectangle 1027"/>
          <p:cNvSpPr>
            <a:spLocks noGrp="1" noChangeArrowheads="1"/>
          </p:cNvSpPr>
          <p:nvPr>
            <p:ph idx="1"/>
          </p:nvPr>
        </p:nvSpPr>
        <p:spPr>
          <a:xfrm>
            <a:off x="628650" y="1219200"/>
            <a:ext cx="7886700" cy="4957763"/>
          </a:xfrm>
        </p:spPr>
        <p:txBody>
          <a:bodyPr>
            <a:normAutofit/>
          </a:bodyPr>
          <a:lstStyle/>
          <a:p>
            <a:pPr eaLnBrk="1" hangingPunct="1">
              <a:spcBef>
                <a:spcPct val="0"/>
              </a:spcBef>
            </a:pPr>
            <a:r>
              <a:rPr lang="en-US" altLang="en-US" sz="3200" dirty="0" smtClean="0">
                <a:solidFill>
                  <a:srgbClr val="000000"/>
                </a:solidFill>
              </a:rPr>
              <a:t>How to generate an ensemble of classifiers?</a:t>
            </a:r>
          </a:p>
          <a:p>
            <a:pPr lvl="1" eaLnBrk="1" hangingPunct="1">
              <a:spcBef>
                <a:spcPct val="0"/>
              </a:spcBef>
            </a:pPr>
            <a:r>
              <a:rPr lang="en-US" altLang="en-US" sz="2800" dirty="0" smtClean="0">
                <a:solidFill>
                  <a:srgbClr val="000000"/>
                </a:solidFill>
              </a:rPr>
              <a:t>Bagging</a:t>
            </a:r>
          </a:p>
          <a:p>
            <a:pPr lvl="1" eaLnBrk="1" hangingPunct="1">
              <a:spcBef>
                <a:spcPct val="0"/>
              </a:spcBef>
            </a:pPr>
            <a:r>
              <a:rPr lang="en-US" altLang="en-US" sz="2800" dirty="0" smtClean="0">
                <a:solidFill>
                  <a:srgbClr val="000000"/>
                </a:solidFill>
              </a:rPr>
              <a:t>Boosting</a:t>
            </a:r>
          </a:p>
          <a:p>
            <a:pPr lvl="1" eaLnBrk="1" hangingPunct="1">
              <a:spcBef>
                <a:spcPct val="0"/>
              </a:spcBef>
            </a:pPr>
            <a:r>
              <a:rPr lang="en-US" altLang="en-US" sz="2800" dirty="0" smtClean="0">
                <a:solidFill>
                  <a:srgbClr val="000000"/>
                </a:solidFill>
              </a:rPr>
              <a:t>Random Forests</a:t>
            </a:r>
          </a:p>
          <a:p>
            <a:pPr eaLnBrk="1" hangingPunct="1">
              <a:spcBef>
                <a:spcPct val="0"/>
              </a:spcBef>
              <a:buFont typeface="Monotype Sorts"/>
              <a:buNone/>
            </a:pPr>
            <a:endParaRPr lang="en-US" altLang="en-US" sz="3200" dirty="0" smtClean="0">
              <a:solidFill>
                <a:srgbClr val="000000"/>
              </a:solidFill>
            </a:endParaRPr>
          </a:p>
        </p:txBody>
      </p:sp>
    </p:spTree>
    <p:extLst>
      <p:ext uri="{BB962C8B-B14F-4D97-AF65-F5344CB8AC3E}">
        <p14:creationId xmlns:p14="http://schemas.microsoft.com/office/powerpoint/2010/main" val="2116834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22" name="Object 2"/>
          <p:cNvGraphicFramePr>
            <a:graphicFrameLocks noChangeAspect="1"/>
          </p:cNvGraphicFramePr>
          <p:nvPr/>
        </p:nvGraphicFramePr>
        <p:xfrm>
          <a:off x="228600" y="3657600"/>
          <a:ext cx="8763000" cy="1644650"/>
        </p:xfrm>
        <a:graphic>
          <a:graphicData uri="http://schemas.openxmlformats.org/presentationml/2006/ole">
            <mc:AlternateContent xmlns:mc="http://schemas.openxmlformats.org/markup-compatibility/2006">
              <mc:Choice xmlns:v="urn:schemas-microsoft-com:vml" Requires="v">
                <p:oleObj spid="_x0000_s116758" name="Visio" r:id="rId4" imgW="6986829" imgH="1311120" progId="">
                  <p:embed/>
                </p:oleObj>
              </mc:Choice>
              <mc:Fallback>
                <p:oleObj name="Visio" r:id="rId4" imgW="6986829" imgH="13111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7630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3"/>
          <p:cNvSpPr>
            <a:spLocks noGrp="1" noChangeArrowheads="1"/>
          </p:cNvSpPr>
          <p:nvPr>
            <p:ph type="title"/>
          </p:nvPr>
        </p:nvSpPr>
        <p:spPr>
          <a:xfrm>
            <a:off x="628650" y="365126"/>
            <a:ext cx="7886700" cy="792161"/>
          </a:xfrm>
        </p:spPr>
        <p:txBody>
          <a:bodyPr/>
          <a:lstStyle/>
          <a:p>
            <a:pPr eaLnBrk="1" hangingPunct="1"/>
            <a:r>
              <a:rPr lang="en-US" altLang="en-US" b="1" dirty="0" smtClean="0">
                <a:solidFill>
                  <a:schemeClr val="tx2"/>
                </a:solidFill>
              </a:rPr>
              <a:t>Illustrating </a:t>
            </a:r>
            <a:r>
              <a:rPr lang="en-US" altLang="en-US" b="1" dirty="0" err="1" smtClean="0">
                <a:solidFill>
                  <a:schemeClr val="tx2"/>
                </a:solidFill>
              </a:rPr>
              <a:t>AdaBoost</a:t>
            </a:r>
            <a:endParaRPr lang="en-US" altLang="en-US" b="1" dirty="0" smtClean="0">
              <a:solidFill>
                <a:schemeClr val="tx2"/>
              </a:solidFill>
            </a:endParaRPr>
          </a:p>
        </p:txBody>
      </p:sp>
      <p:grpSp>
        <p:nvGrpSpPr>
          <p:cNvPr id="2" name="Group 4"/>
          <p:cNvGrpSpPr>
            <a:grpSpLocks/>
          </p:cNvGrpSpPr>
          <p:nvPr/>
        </p:nvGrpSpPr>
        <p:grpSpPr bwMode="auto">
          <a:xfrm>
            <a:off x="1828800" y="1295400"/>
            <a:ext cx="6781800" cy="1752600"/>
            <a:chOff x="1152" y="816"/>
            <a:chExt cx="4272" cy="1104"/>
          </a:xfrm>
        </p:grpSpPr>
        <p:grpSp>
          <p:nvGrpSpPr>
            <p:cNvPr id="9234" name="Group 5"/>
            <p:cNvGrpSpPr>
              <a:grpSpLocks/>
            </p:cNvGrpSpPr>
            <p:nvPr/>
          </p:nvGrpSpPr>
          <p:grpSpPr bwMode="auto">
            <a:xfrm>
              <a:off x="1152" y="1584"/>
              <a:ext cx="2784" cy="336"/>
              <a:chOff x="1152" y="1584"/>
              <a:chExt cx="2784" cy="336"/>
            </a:xfrm>
          </p:grpSpPr>
          <p:sp>
            <p:nvSpPr>
              <p:cNvPr id="9237" name="Rectangle 6"/>
              <p:cNvSpPr>
                <a:spLocks noChangeArrowheads="1"/>
              </p:cNvSpPr>
              <p:nvPr/>
            </p:nvSpPr>
            <p:spPr bwMode="auto">
              <a:xfrm>
                <a:off x="1152" y="1584"/>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38" name="Rectangle 7"/>
              <p:cNvSpPr>
                <a:spLocks noChangeArrowheads="1"/>
              </p:cNvSpPr>
              <p:nvPr/>
            </p:nvSpPr>
            <p:spPr bwMode="auto">
              <a:xfrm>
                <a:off x="1632" y="1584"/>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39" name="Rectangle 8"/>
              <p:cNvSpPr>
                <a:spLocks noChangeArrowheads="1"/>
              </p:cNvSpPr>
              <p:nvPr/>
            </p:nvSpPr>
            <p:spPr bwMode="auto">
              <a:xfrm>
                <a:off x="2352" y="1584"/>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40" name="Rectangle 9"/>
              <p:cNvSpPr>
                <a:spLocks noChangeArrowheads="1"/>
              </p:cNvSpPr>
              <p:nvPr/>
            </p:nvSpPr>
            <p:spPr bwMode="auto">
              <a:xfrm>
                <a:off x="2592" y="1584"/>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41" name="Rectangle 10"/>
              <p:cNvSpPr>
                <a:spLocks noChangeArrowheads="1"/>
              </p:cNvSpPr>
              <p:nvPr/>
            </p:nvSpPr>
            <p:spPr bwMode="auto">
              <a:xfrm>
                <a:off x="3072" y="1584"/>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42" name="Rectangle 11"/>
              <p:cNvSpPr>
                <a:spLocks noChangeArrowheads="1"/>
              </p:cNvSpPr>
              <p:nvPr/>
            </p:nvSpPr>
            <p:spPr bwMode="auto">
              <a:xfrm>
                <a:off x="3696" y="1584"/>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sp>
          <p:nvSpPr>
            <p:cNvPr id="9235" name="Line 12"/>
            <p:cNvSpPr>
              <a:spLocks noChangeShapeType="1"/>
            </p:cNvSpPr>
            <p:nvPr/>
          </p:nvSpPr>
          <p:spPr bwMode="auto">
            <a:xfrm flipV="1">
              <a:off x="3936" y="1152"/>
              <a:ext cx="48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6" name="Text Box 13"/>
            <p:cNvSpPr txBox="1">
              <a:spLocks noChangeArrowheads="1"/>
            </p:cNvSpPr>
            <p:nvPr/>
          </p:nvSpPr>
          <p:spPr bwMode="auto">
            <a:xfrm>
              <a:off x="4464" y="816"/>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panose="020F0502020204030204" pitchFamily="34" charset="0"/>
                </a:rPr>
                <a:t>Data points for training</a:t>
              </a:r>
            </a:p>
          </p:txBody>
        </p:sp>
      </p:grpSp>
      <p:grpSp>
        <p:nvGrpSpPr>
          <p:cNvPr id="4" name="Group 14"/>
          <p:cNvGrpSpPr>
            <a:grpSpLocks/>
          </p:cNvGrpSpPr>
          <p:nvPr/>
        </p:nvGrpSpPr>
        <p:grpSpPr bwMode="auto">
          <a:xfrm>
            <a:off x="304800" y="1295400"/>
            <a:ext cx="6781800" cy="1752600"/>
            <a:chOff x="192" y="816"/>
            <a:chExt cx="4272" cy="1104"/>
          </a:xfrm>
        </p:grpSpPr>
        <p:sp>
          <p:nvSpPr>
            <p:cNvPr id="9232" name="AutoShape 15"/>
            <p:cNvSpPr>
              <a:spLocks/>
            </p:cNvSpPr>
            <p:nvPr/>
          </p:nvSpPr>
          <p:spPr bwMode="auto">
            <a:xfrm rot="-5400000">
              <a:off x="2520" y="-15"/>
              <a:ext cx="240" cy="2496"/>
            </a:xfrm>
            <a:prstGeom prst="rightBrace">
              <a:avLst>
                <a:gd name="adj1" fmla="val 8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33" name="Text Box 16"/>
            <p:cNvSpPr txBox="1">
              <a:spLocks noChangeArrowheads="1"/>
            </p:cNvSpPr>
            <p:nvPr/>
          </p:nvSpPr>
          <p:spPr bwMode="auto">
            <a:xfrm>
              <a:off x="1488" y="816"/>
              <a:ext cx="2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alibri" panose="020F0502020204030204" pitchFamily="34" charset="0"/>
                </a:rPr>
                <a:t>Initial weights for each data point</a:t>
              </a:r>
            </a:p>
          </p:txBody>
        </p:sp>
        <p:graphicFrame>
          <p:nvGraphicFramePr>
            <p:cNvPr id="9219" name="Object 3"/>
            <p:cNvGraphicFramePr>
              <a:graphicFrameLocks noChangeAspect="1"/>
            </p:cNvGraphicFramePr>
            <p:nvPr/>
          </p:nvGraphicFramePr>
          <p:xfrm>
            <a:off x="192" y="1373"/>
            <a:ext cx="4272" cy="547"/>
          </p:xfrm>
          <a:graphic>
            <a:graphicData uri="http://schemas.openxmlformats.org/presentationml/2006/ole">
              <mc:AlternateContent xmlns:mc="http://schemas.openxmlformats.org/markup-compatibility/2006">
                <mc:Choice xmlns:v="urn:schemas-microsoft-com:vml" Requires="v">
                  <p:oleObj spid="_x0000_s116759" name="Visio" r:id="rId6" imgW="5441391" imgH="704436" progId="">
                    <p:embed/>
                  </p:oleObj>
                </mc:Choice>
                <mc:Fallback>
                  <p:oleObj name="Visio" r:id="rId6" imgW="5441391" imgH="70443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 y="1373"/>
                          <a:ext cx="4272" cy="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8"/>
          <p:cNvGrpSpPr>
            <a:grpSpLocks/>
          </p:cNvGrpSpPr>
          <p:nvPr/>
        </p:nvGrpSpPr>
        <p:grpSpPr bwMode="auto">
          <a:xfrm>
            <a:off x="2209800" y="2057400"/>
            <a:ext cx="5486400" cy="2895600"/>
            <a:chOff x="1392" y="1296"/>
            <a:chExt cx="3456" cy="1824"/>
          </a:xfrm>
        </p:grpSpPr>
        <p:grpSp>
          <p:nvGrpSpPr>
            <p:cNvPr id="9224" name="Group 19"/>
            <p:cNvGrpSpPr>
              <a:grpSpLocks/>
            </p:cNvGrpSpPr>
            <p:nvPr/>
          </p:nvGrpSpPr>
          <p:grpSpPr bwMode="auto">
            <a:xfrm>
              <a:off x="1392" y="2784"/>
              <a:ext cx="2544" cy="336"/>
              <a:chOff x="1392" y="2496"/>
              <a:chExt cx="2544" cy="336"/>
            </a:xfrm>
          </p:grpSpPr>
          <p:sp>
            <p:nvSpPr>
              <p:cNvPr id="9226" name="Rectangle 20"/>
              <p:cNvSpPr>
                <a:spLocks noChangeArrowheads="1"/>
              </p:cNvSpPr>
              <p:nvPr/>
            </p:nvSpPr>
            <p:spPr bwMode="auto">
              <a:xfrm>
                <a:off x="3456" y="2496"/>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27" name="Rectangle 21"/>
              <p:cNvSpPr>
                <a:spLocks noChangeArrowheads="1"/>
              </p:cNvSpPr>
              <p:nvPr/>
            </p:nvSpPr>
            <p:spPr bwMode="auto">
              <a:xfrm>
                <a:off x="3696" y="2496"/>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28" name="Rectangle 22"/>
              <p:cNvSpPr>
                <a:spLocks noChangeArrowheads="1"/>
              </p:cNvSpPr>
              <p:nvPr/>
            </p:nvSpPr>
            <p:spPr bwMode="auto">
              <a:xfrm>
                <a:off x="2592" y="2496"/>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29" name="Rectangle 23"/>
              <p:cNvSpPr>
                <a:spLocks noChangeArrowheads="1"/>
              </p:cNvSpPr>
              <p:nvPr/>
            </p:nvSpPr>
            <p:spPr bwMode="auto">
              <a:xfrm>
                <a:off x="3072" y="2496"/>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30" name="Rectangle 24"/>
              <p:cNvSpPr>
                <a:spLocks noChangeArrowheads="1"/>
              </p:cNvSpPr>
              <p:nvPr/>
            </p:nvSpPr>
            <p:spPr bwMode="auto">
              <a:xfrm>
                <a:off x="2112" y="2496"/>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231" name="Rectangle 25"/>
              <p:cNvSpPr>
                <a:spLocks noChangeArrowheads="1"/>
              </p:cNvSpPr>
              <p:nvPr/>
            </p:nvSpPr>
            <p:spPr bwMode="auto">
              <a:xfrm>
                <a:off x="1392" y="2496"/>
                <a:ext cx="240" cy="336"/>
              </a:xfrm>
              <a:prstGeom prst="rect">
                <a:avLst/>
              </a:prstGeom>
              <a:noFill/>
              <a:ln w="317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sp>
          <p:nvSpPr>
            <p:cNvPr id="9225" name="Line 26"/>
            <p:cNvSpPr>
              <a:spLocks noChangeShapeType="1"/>
            </p:cNvSpPr>
            <p:nvPr/>
          </p:nvSpPr>
          <p:spPr bwMode="auto">
            <a:xfrm flipV="1">
              <a:off x="3936" y="1296"/>
              <a:ext cx="912" cy="14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1040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059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28650" y="365127"/>
            <a:ext cx="7886700" cy="701674"/>
          </a:xfrm>
        </p:spPr>
        <p:txBody>
          <a:bodyPr/>
          <a:lstStyle/>
          <a:p>
            <a:pPr eaLnBrk="1" hangingPunct="1"/>
            <a:r>
              <a:rPr lang="en-US" altLang="en-US" b="1" dirty="0" smtClean="0">
                <a:solidFill>
                  <a:schemeClr val="tx2"/>
                </a:solidFill>
              </a:rPr>
              <a:t>Illustrating </a:t>
            </a:r>
            <a:r>
              <a:rPr lang="en-US" altLang="en-US" b="1" dirty="0" err="1" smtClean="0">
                <a:solidFill>
                  <a:schemeClr val="tx2"/>
                </a:solidFill>
              </a:rPr>
              <a:t>AdaBoost</a:t>
            </a:r>
            <a:endParaRPr lang="en-US" altLang="en-US" b="1" dirty="0" smtClean="0">
              <a:solidFill>
                <a:schemeClr val="tx2"/>
              </a:solidFill>
            </a:endParaRPr>
          </a:p>
        </p:txBody>
      </p:sp>
      <p:graphicFrame>
        <p:nvGraphicFramePr>
          <p:cNvPr id="10242" name="Object 2"/>
          <p:cNvGraphicFramePr>
            <a:graphicFrameLocks noGrp="1" noChangeAspect="1"/>
          </p:cNvGraphicFramePr>
          <p:nvPr>
            <p:ph idx="1"/>
          </p:nvPr>
        </p:nvGraphicFramePr>
        <p:xfrm>
          <a:off x="1066800" y="1066800"/>
          <a:ext cx="6961188" cy="5181600"/>
        </p:xfrm>
        <a:graphic>
          <a:graphicData uri="http://schemas.openxmlformats.org/presentationml/2006/ole">
            <mc:AlternateContent xmlns:mc="http://schemas.openxmlformats.org/markup-compatibility/2006">
              <mc:Choice xmlns:v="urn:schemas-microsoft-com:vml" Requires="v">
                <p:oleObj spid="_x0000_s117772" name="Visio" r:id="rId4" imgW="7014921" imgH="5220826" progId="">
                  <p:embed/>
                </p:oleObj>
              </mc:Choice>
              <mc:Fallback>
                <p:oleObj name="Visio" r:id="rId4" imgW="7014921" imgH="522082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066800"/>
                        <a:ext cx="696118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4"/>
          <p:cNvSpPr>
            <a:spLocks noChangeArrowheads="1"/>
          </p:cNvSpPr>
          <p:nvPr/>
        </p:nvSpPr>
        <p:spPr bwMode="auto">
          <a:xfrm>
            <a:off x="2590800" y="16002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45" name="Rectangle 5"/>
          <p:cNvSpPr>
            <a:spLocks noChangeArrowheads="1"/>
          </p:cNvSpPr>
          <p:nvPr/>
        </p:nvSpPr>
        <p:spPr bwMode="auto">
          <a:xfrm>
            <a:off x="4114800" y="16002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46" name="Rectangle 6"/>
          <p:cNvSpPr>
            <a:spLocks noChangeArrowheads="1"/>
          </p:cNvSpPr>
          <p:nvPr/>
        </p:nvSpPr>
        <p:spPr bwMode="auto">
          <a:xfrm>
            <a:off x="5181600" y="16002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47" name="Rectangle 7"/>
          <p:cNvSpPr>
            <a:spLocks noChangeArrowheads="1"/>
          </p:cNvSpPr>
          <p:nvPr/>
        </p:nvSpPr>
        <p:spPr bwMode="auto">
          <a:xfrm>
            <a:off x="4724400" y="16002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48" name="Rectangle 8"/>
          <p:cNvSpPr>
            <a:spLocks noChangeArrowheads="1"/>
          </p:cNvSpPr>
          <p:nvPr/>
        </p:nvSpPr>
        <p:spPr bwMode="auto">
          <a:xfrm>
            <a:off x="5486400" y="16002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49" name="Rectangle 9"/>
          <p:cNvSpPr>
            <a:spLocks noChangeArrowheads="1"/>
          </p:cNvSpPr>
          <p:nvPr/>
        </p:nvSpPr>
        <p:spPr bwMode="auto">
          <a:xfrm>
            <a:off x="3505200" y="16002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50" name="Rectangle 10"/>
          <p:cNvSpPr>
            <a:spLocks noChangeArrowheads="1"/>
          </p:cNvSpPr>
          <p:nvPr/>
        </p:nvSpPr>
        <p:spPr bwMode="auto">
          <a:xfrm>
            <a:off x="2286000" y="29718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51" name="Rectangle 11"/>
          <p:cNvSpPr>
            <a:spLocks noChangeArrowheads="1"/>
          </p:cNvSpPr>
          <p:nvPr/>
        </p:nvSpPr>
        <p:spPr bwMode="auto">
          <a:xfrm>
            <a:off x="2590800" y="29718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52" name="Rectangle 12"/>
          <p:cNvSpPr>
            <a:spLocks noChangeArrowheads="1"/>
          </p:cNvSpPr>
          <p:nvPr/>
        </p:nvSpPr>
        <p:spPr bwMode="auto">
          <a:xfrm>
            <a:off x="2895600" y="29718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53" name="Rectangle 13"/>
          <p:cNvSpPr>
            <a:spLocks noChangeArrowheads="1"/>
          </p:cNvSpPr>
          <p:nvPr/>
        </p:nvSpPr>
        <p:spPr bwMode="auto">
          <a:xfrm>
            <a:off x="5181600" y="29718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54" name="Rectangle 14"/>
          <p:cNvSpPr>
            <a:spLocks noChangeArrowheads="1"/>
          </p:cNvSpPr>
          <p:nvPr/>
        </p:nvSpPr>
        <p:spPr bwMode="auto">
          <a:xfrm>
            <a:off x="5486400" y="29718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255" name="Rectangle 15"/>
          <p:cNvSpPr>
            <a:spLocks noChangeArrowheads="1"/>
          </p:cNvSpPr>
          <p:nvPr/>
        </p:nvSpPr>
        <p:spPr bwMode="auto">
          <a:xfrm>
            <a:off x="4114800" y="2971800"/>
            <a:ext cx="304800" cy="3810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05416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381000" y="1306513"/>
            <a:ext cx="8134350" cy="4870450"/>
          </a:xfrm>
        </p:spPr>
        <p:txBody>
          <a:bodyPr/>
          <a:lstStyle/>
          <a:p>
            <a:pPr eaLnBrk="1" hangingPunct="1">
              <a:spcBef>
                <a:spcPct val="0"/>
              </a:spcBef>
            </a:pPr>
            <a:r>
              <a:rPr lang="en-US" altLang="en-US" sz="2400" dirty="0" smtClean="0">
                <a:solidFill>
                  <a:srgbClr val="000000"/>
                </a:solidFill>
              </a:rPr>
              <a:t>Example:</a:t>
            </a:r>
          </a:p>
          <a:p>
            <a:pPr eaLnBrk="1" hangingPunct="1">
              <a:spcBef>
                <a:spcPct val="0"/>
              </a:spcBef>
              <a:buFontTx/>
              <a:buNone/>
            </a:pPr>
            <a:endParaRPr lang="en-US" altLang="en-US" dirty="0" smtClean="0">
              <a:solidFill>
                <a:srgbClr val="000000"/>
              </a:solidFill>
            </a:endParaRPr>
          </a:p>
          <a:p>
            <a:pPr lvl="1" eaLnBrk="1" hangingPunct="1">
              <a:spcBef>
                <a:spcPct val="0"/>
              </a:spcBef>
              <a:buFontTx/>
              <a:buNone/>
            </a:pPr>
            <a:endParaRPr lang="en-US" altLang="en-US" dirty="0" smtClean="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43377377"/>
              </p:ext>
            </p:extLst>
          </p:nvPr>
        </p:nvGraphicFramePr>
        <p:xfrm>
          <a:off x="1492896" y="3276600"/>
          <a:ext cx="6096002" cy="741364"/>
        </p:xfrm>
        <a:graphic>
          <a:graphicData uri="http://schemas.openxmlformats.org/drawingml/2006/table">
            <a:tbl>
              <a:tblPr firstRow="1" bandRow="1">
                <a:tableStyleId>{125E5076-3810-47DD-B79F-674D7AD40C01}</a:tableStyleId>
              </a:tblPr>
              <a:tblGrid>
                <a:gridCol w="554182"/>
                <a:gridCol w="554182"/>
                <a:gridCol w="554182"/>
                <a:gridCol w="554182"/>
                <a:gridCol w="554182"/>
                <a:gridCol w="554182"/>
                <a:gridCol w="554182"/>
                <a:gridCol w="554182"/>
                <a:gridCol w="554182"/>
                <a:gridCol w="554182"/>
                <a:gridCol w="554182"/>
              </a:tblGrid>
              <a:tr h="370682">
                <a:tc>
                  <a:txBody>
                    <a:bodyPr/>
                    <a:lstStyle/>
                    <a:p>
                      <a:r>
                        <a:rPr lang="en-US" sz="1800" dirty="0" smtClean="0"/>
                        <a:t>X</a:t>
                      </a:r>
                      <a:endParaRPr lang="en-US" sz="1800" dirty="0"/>
                    </a:p>
                  </a:txBody>
                  <a:tcPr marT="45700" marB="45700"/>
                </a:tc>
                <a:tc>
                  <a:txBody>
                    <a:bodyPr/>
                    <a:lstStyle/>
                    <a:p>
                      <a:r>
                        <a:rPr lang="en-US" sz="1800" dirty="0" smtClean="0"/>
                        <a:t>0.1</a:t>
                      </a:r>
                      <a:endParaRPr lang="en-US" sz="1800" dirty="0"/>
                    </a:p>
                  </a:txBody>
                  <a:tcPr marT="45700" marB="45700"/>
                </a:tc>
                <a:tc>
                  <a:txBody>
                    <a:bodyPr/>
                    <a:lstStyle/>
                    <a:p>
                      <a:r>
                        <a:rPr lang="en-US" sz="1800" dirty="0" smtClean="0"/>
                        <a:t>0.2</a:t>
                      </a:r>
                      <a:endParaRPr lang="en-US" sz="1800" dirty="0"/>
                    </a:p>
                  </a:txBody>
                  <a:tcPr marT="45700" marB="45700"/>
                </a:tc>
                <a:tc>
                  <a:txBody>
                    <a:bodyPr/>
                    <a:lstStyle/>
                    <a:p>
                      <a:r>
                        <a:rPr lang="en-US" sz="1800" dirty="0" smtClean="0"/>
                        <a:t>0.3</a:t>
                      </a:r>
                      <a:endParaRPr lang="en-US" sz="1800" dirty="0"/>
                    </a:p>
                  </a:txBody>
                  <a:tcPr marT="45700" marB="45700"/>
                </a:tc>
                <a:tc>
                  <a:txBody>
                    <a:bodyPr/>
                    <a:lstStyle/>
                    <a:p>
                      <a:r>
                        <a:rPr lang="en-US" sz="1800" dirty="0" smtClean="0"/>
                        <a:t>0.4</a:t>
                      </a:r>
                      <a:endParaRPr lang="en-US" sz="1800" dirty="0"/>
                    </a:p>
                  </a:txBody>
                  <a:tcPr marT="45700" marB="45700"/>
                </a:tc>
                <a:tc>
                  <a:txBody>
                    <a:bodyPr/>
                    <a:lstStyle/>
                    <a:p>
                      <a:r>
                        <a:rPr lang="en-US" sz="1800" dirty="0" smtClean="0"/>
                        <a:t>0.5</a:t>
                      </a:r>
                      <a:endParaRPr lang="en-US" sz="1800" dirty="0"/>
                    </a:p>
                  </a:txBody>
                  <a:tcPr marT="45700" marB="45700"/>
                </a:tc>
                <a:tc>
                  <a:txBody>
                    <a:bodyPr/>
                    <a:lstStyle/>
                    <a:p>
                      <a:r>
                        <a:rPr lang="en-US" sz="1800" dirty="0" smtClean="0"/>
                        <a:t>0.6</a:t>
                      </a:r>
                      <a:endParaRPr lang="en-US" sz="1800" dirty="0"/>
                    </a:p>
                  </a:txBody>
                  <a:tcPr marT="45700" marB="45700"/>
                </a:tc>
                <a:tc>
                  <a:txBody>
                    <a:bodyPr/>
                    <a:lstStyle/>
                    <a:p>
                      <a:r>
                        <a:rPr lang="en-US" sz="1800" dirty="0" smtClean="0"/>
                        <a:t>0.7</a:t>
                      </a:r>
                      <a:endParaRPr lang="en-US" sz="1800" dirty="0"/>
                    </a:p>
                  </a:txBody>
                  <a:tcPr marT="45700" marB="45700"/>
                </a:tc>
                <a:tc>
                  <a:txBody>
                    <a:bodyPr/>
                    <a:lstStyle/>
                    <a:p>
                      <a:r>
                        <a:rPr lang="en-US" sz="1800" dirty="0" smtClean="0"/>
                        <a:t>0.8</a:t>
                      </a:r>
                      <a:endParaRPr lang="en-US" sz="1800" dirty="0"/>
                    </a:p>
                  </a:txBody>
                  <a:tcPr marT="45700" marB="45700"/>
                </a:tc>
                <a:tc>
                  <a:txBody>
                    <a:bodyPr/>
                    <a:lstStyle/>
                    <a:p>
                      <a:r>
                        <a:rPr lang="en-US" sz="1800" dirty="0" smtClean="0"/>
                        <a:t>0.9</a:t>
                      </a:r>
                      <a:endParaRPr lang="en-US" sz="1800" dirty="0"/>
                    </a:p>
                  </a:txBody>
                  <a:tcPr marT="45700" marB="45700"/>
                </a:tc>
                <a:tc>
                  <a:txBody>
                    <a:bodyPr/>
                    <a:lstStyle/>
                    <a:p>
                      <a:r>
                        <a:rPr lang="en-US" sz="1800" dirty="0" smtClean="0"/>
                        <a:t>1.0</a:t>
                      </a:r>
                      <a:endParaRPr lang="en-US" sz="1800" dirty="0"/>
                    </a:p>
                  </a:txBody>
                  <a:tcPr marT="45700" marB="45700"/>
                </a:tc>
              </a:tr>
              <a:tr h="370682">
                <a:tc>
                  <a:txBody>
                    <a:bodyPr/>
                    <a:lstStyle/>
                    <a:p>
                      <a:r>
                        <a:rPr lang="en-US" sz="1800" dirty="0" smtClean="0"/>
                        <a:t>y</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r>
            </a:tbl>
          </a:graphicData>
        </a:graphic>
      </p:graphicFrame>
      <p:sp>
        <p:nvSpPr>
          <p:cNvPr id="8" name="Bent Arrow 7"/>
          <p:cNvSpPr/>
          <p:nvPr/>
        </p:nvSpPr>
        <p:spPr>
          <a:xfrm>
            <a:off x="876300" y="3713164"/>
            <a:ext cx="533400" cy="304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9" name="Oval 8"/>
          <p:cNvSpPr/>
          <p:nvPr/>
        </p:nvSpPr>
        <p:spPr>
          <a:xfrm>
            <a:off x="0" y="4027295"/>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Actual Class labels</a:t>
            </a:r>
          </a:p>
          <a:p>
            <a:pPr algn="ctr">
              <a:defRPr/>
            </a:pPr>
            <a:endParaRPr lang="en-US" dirty="0"/>
          </a:p>
        </p:txBody>
      </p:sp>
      <p:sp>
        <p:nvSpPr>
          <p:cNvPr id="3103" name="TextBox 9"/>
          <p:cNvSpPr txBox="1">
            <a:spLocks noChangeArrowheads="1"/>
          </p:cNvSpPr>
          <p:nvPr/>
        </p:nvSpPr>
        <p:spPr bwMode="auto">
          <a:xfrm>
            <a:off x="609600" y="6488113"/>
            <a:ext cx="701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taken from Tan et. al. book “Introduction to Data Mining”</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29773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86721" y="990600"/>
            <a:ext cx="7231271" cy="5186363"/>
          </a:xfrm>
          <a:prstGeom prst="rect">
            <a:avLst/>
          </a:prstGeom>
        </p:spPr>
      </p:pic>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1087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2"/>
          <a:stretch>
            <a:fillRect/>
          </a:stretch>
        </p:blipFill>
        <p:spPr>
          <a:xfrm>
            <a:off x="322567" y="762000"/>
            <a:ext cx="7855011" cy="4648200"/>
          </a:xfrm>
          <a:prstGeom prst="rect">
            <a:avLst/>
          </a:prstGeom>
        </p:spPr>
      </p:pic>
    </p:spTree>
    <p:extLst>
      <p:ext uri="{BB962C8B-B14F-4D97-AF65-F5344CB8AC3E}">
        <p14:creationId xmlns:p14="http://schemas.microsoft.com/office/powerpoint/2010/main" val="1986671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b="1" smtClean="0">
                <a:solidFill>
                  <a:schemeClr val="tx2"/>
                </a:solidFill>
              </a:rPr>
              <a:t>Random Forests</a:t>
            </a:r>
          </a:p>
        </p:txBody>
      </p:sp>
      <p:sp>
        <p:nvSpPr>
          <p:cNvPr id="37890" name="Rectangle 3"/>
          <p:cNvSpPr>
            <a:spLocks noGrp="1" noChangeArrowheads="1"/>
          </p:cNvSpPr>
          <p:nvPr>
            <p:ph idx="1"/>
          </p:nvPr>
        </p:nvSpPr>
        <p:spPr>
          <a:xfrm>
            <a:off x="457200" y="1447800"/>
            <a:ext cx="8229600" cy="4525963"/>
          </a:xfrm>
        </p:spPr>
        <p:txBody>
          <a:bodyPr>
            <a:normAutofit fontScale="92500" lnSpcReduction="20000"/>
          </a:bodyPr>
          <a:lstStyle/>
          <a:p>
            <a:pPr eaLnBrk="1" hangingPunct="1">
              <a:spcBef>
                <a:spcPct val="0"/>
              </a:spcBef>
            </a:pPr>
            <a:r>
              <a:rPr lang="en-US" altLang="en-US" sz="2800" dirty="0" smtClean="0">
                <a:solidFill>
                  <a:srgbClr val="000000"/>
                </a:solidFill>
              </a:rPr>
              <a:t>Ensemble method specifically designed for decision tree classifiers</a:t>
            </a:r>
          </a:p>
          <a:p>
            <a:pPr eaLnBrk="1" hangingPunct="1">
              <a:spcBef>
                <a:spcPct val="0"/>
              </a:spcBef>
            </a:pPr>
            <a:r>
              <a:rPr lang="en-US" altLang="en-US" sz="2800" dirty="0" smtClean="0">
                <a:solidFill>
                  <a:srgbClr val="000000"/>
                </a:solidFill>
              </a:rPr>
              <a:t>Random Forests grows many classification trees (that is why the name!)</a:t>
            </a:r>
          </a:p>
          <a:p>
            <a:pPr>
              <a:spcBef>
                <a:spcPct val="0"/>
              </a:spcBef>
            </a:pPr>
            <a:r>
              <a:rPr lang="en-US" sz="2800" dirty="0"/>
              <a:t>Combines predictions made by many decision trees</a:t>
            </a:r>
            <a:r>
              <a:rPr lang="en-US" sz="2800" dirty="0" smtClean="0"/>
              <a:t>.</a:t>
            </a:r>
          </a:p>
          <a:p>
            <a:r>
              <a:rPr lang="en-US" sz="2800" dirty="0"/>
              <a:t>Each tree is generated based on a bootstrap sample </a:t>
            </a:r>
            <a:r>
              <a:rPr lang="en-US" sz="2800" dirty="0" smtClean="0"/>
              <a:t>and </a:t>
            </a:r>
            <a:r>
              <a:rPr lang="en-US" sz="2800" dirty="0"/>
              <a:t>the values of an independent set of random </a:t>
            </a:r>
            <a:r>
              <a:rPr lang="en-US" sz="2800" dirty="0" smtClean="0"/>
              <a:t>vectors</a:t>
            </a:r>
            <a:r>
              <a:rPr lang="en-US" sz="2800" dirty="0"/>
              <a:t>.</a:t>
            </a:r>
          </a:p>
          <a:p>
            <a:r>
              <a:rPr lang="en-US" sz="2800" dirty="0"/>
              <a:t>The random vectors are generated from a fixed </a:t>
            </a:r>
            <a:r>
              <a:rPr lang="en-US" sz="2800" dirty="0" smtClean="0"/>
              <a:t> probability </a:t>
            </a:r>
            <a:r>
              <a:rPr lang="en-US" sz="2800" dirty="0"/>
              <a:t>distribution</a:t>
            </a:r>
            <a:r>
              <a:rPr lang="en-US" sz="2400" dirty="0"/>
              <a:t>.</a:t>
            </a:r>
          </a:p>
          <a:p>
            <a:pPr eaLnBrk="1" hangingPunct="1">
              <a:spcBef>
                <a:spcPct val="0"/>
              </a:spcBef>
            </a:pPr>
            <a:r>
              <a:rPr lang="en-US" altLang="en-US" sz="2800" dirty="0" smtClean="0">
                <a:solidFill>
                  <a:srgbClr val="000000"/>
                </a:solidFill>
              </a:rPr>
              <a:t>Ensemble of unpruned decision trees</a:t>
            </a:r>
          </a:p>
          <a:p>
            <a:pPr eaLnBrk="1" hangingPunct="1">
              <a:spcBef>
                <a:spcPct val="0"/>
              </a:spcBef>
            </a:pPr>
            <a:r>
              <a:rPr lang="en-US" altLang="en-US" sz="2800" dirty="0" smtClean="0">
                <a:solidFill>
                  <a:srgbClr val="000000"/>
                </a:solidFill>
              </a:rPr>
              <a:t>Each base classifier classifies a “new” vector</a:t>
            </a:r>
          </a:p>
          <a:p>
            <a:pPr eaLnBrk="1" hangingPunct="1">
              <a:spcBef>
                <a:spcPct val="0"/>
              </a:spcBef>
            </a:pPr>
            <a:r>
              <a:rPr lang="en-US" altLang="en-US" sz="2800" dirty="0" smtClean="0">
                <a:solidFill>
                  <a:srgbClr val="000000"/>
                </a:solidFill>
              </a:rPr>
              <a:t>Forest chooses the classification having the most votes (over all the trees in the forest)</a:t>
            </a:r>
          </a:p>
          <a:p>
            <a:pPr eaLnBrk="1" hangingPunct="1">
              <a:spcBef>
                <a:spcPct val="0"/>
              </a:spcBef>
            </a:pPr>
            <a:endParaRPr lang="en-US" altLang="en-US" sz="2800" dirty="0" smtClean="0">
              <a:solidFill>
                <a:srgbClr val="000000"/>
              </a:solidFill>
            </a:endParaRP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59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b="1" smtClean="0">
                <a:solidFill>
                  <a:schemeClr val="tx2"/>
                </a:solidFill>
              </a:rPr>
              <a:t>Random Forests</a:t>
            </a:r>
          </a:p>
        </p:txBody>
      </p:sp>
      <p:sp>
        <p:nvSpPr>
          <p:cNvPr id="38914" name="Rectangle 3"/>
          <p:cNvSpPr>
            <a:spLocks noGrp="1" noChangeArrowheads="1"/>
          </p:cNvSpPr>
          <p:nvPr>
            <p:ph idx="1"/>
          </p:nvPr>
        </p:nvSpPr>
        <p:spPr>
          <a:xfrm>
            <a:off x="457200" y="1447800"/>
            <a:ext cx="8229600" cy="4525963"/>
          </a:xfrm>
        </p:spPr>
        <p:txBody>
          <a:bodyPr>
            <a:normAutofit/>
          </a:bodyPr>
          <a:lstStyle/>
          <a:p>
            <a:pPr eaLnBrk="1" hangingPunct="1">
              <a:spcBef>
                <a:spcPct val="0"/>
              </a:spcBef>
            </a:pPr>
            <a:r>
              <a:rPr lang="en-US" altLang="en-US" sz="2800" dirty="0" smtClean="0">
                <a:solidFill>
                  <a:srgbClr val="000000"/>
                </a:solidFill>
              </a:rPr>
              <a:t>Introduce two sources of randomness: “Bagging” and “Random input vectors”</a:t>
            </a:r>
          </a:p>
          <a:p>
            <a:pPr lvl="1" eaLnBrk="1" hangingPunct="1">
              <a:spcBef>
                <a:spcPct val="0"/>
              </a:spcBef>
            </a:pPr>
            <a:r>
              <a:rPr lang="en-US" altLang="en-US" sz="2400" dirty="0" smtClean="0">
                <a:solidFill>
                  <a:srgbClr val="000000"/>
                </a:solidFill>
              </a:rPr>
              <a:t>Each tree is grown using a bootstrap sample of training data</a:t>
            </a:r>
          </a:p>
          <a:p>
            <a:pPr lvl="1" eaLnBrk="1" hangingPunct="1">
              <a:spcBef>
                <a:spcPct val="0"/>
              </a:spcBef>
            </a:pPr>
            <a:r>
              <a:rPr lang="en-US" altLang="en-US" sz="2400" dirty="0" smtClean="0">
                <a:solidFill>
                  <a:srgbClr val="000000"/>
                </a:solidFill>
              </a:rPr>
              <a:t>At each node, best split is chosen from random sample of </a:t>
            </a:r>
            <a:r>
              <a:rPr lang="en-US" altLang="en-US" sz="2400" i="1" dirty="0" err="1" smtClean="0">
                <a:solidFill>
                  <a:srgbClr val="000000"/>
                </a:solidFill>
              </a:rPr>
              <a:t>m</a:t>
            </a:r>
            <a:r>
              <a:rPr lang="en-US" altLang="en-US" sz="2400" i="1" baseline="-25000" dirty="0" err="1" smtClean="0">
                <a:solidFill>
                  <a:srgbClr val="000000"/>
                </a:solidFill>
              </a:rPr>
              <a:t>try</a:t>
            </a:r>
            <a:r>
              <a:rPr lang="en-US" altLang="en-US" sz="2400" i="1" baseline="-25000" dirty="0" smtClean="0">
                <a:solidFill>
                  <a:srgbClr val="000000"/>
                </a:solidFill>
              </a:rPr>
              <a:t> </a:t>
            </a:r>
            <a:r>
              <a:rPr lang="en-US" altLang="en-US" sz="2400" dirty="0" smtClean="0">
                <a:solidFill>
                  <a:srgbClr val="000000"/>
                </a:solidFill>
              </a:rPr>
              <a:t>variables instead of all variables</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777915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28650" y="365127"/>
            <a:ext cx="7886700" cy="549274"/>
          </a:xfrm>
        </p:spPr>
        <p:txBody>
          <a:bodyPr>
            <a:normAutofit fontScale="90000"/>
          </a:bodyPr>
          <a:lstStyle/>
          <a:p>
            <a:pPr eaLnBrk="1" hangingPunct="1"/>
            <a:r>
              <a:rPr lang="en-US" altLang="en-US" b="1" dirty="0" smtClean="0">
                <a:solidFill>
                  <a:schemeClr val="tx2"/>
                </a:solidFill>
              </a:rPr>
              <a:t>Random Forests</a:t>
            </a:r>
          </a:p>
        </p:txBody>
      </p:sp>
      <p:pic>
        <p:nvPicPr>
          <p:cNvPr id="399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34893"/>
            <a:ext cx="6203950" cy="530240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703806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Randomizing Random Forests</a:t>
            </a:r>
          </a:p>
        </p:txBody>
      </p:sp>
      <p:sp>
        <p:nvSpPr>
          <p:cNvPr id="3" name="Content Placeholder 2"/>
          <p:cNvSpPr>
            <a:spLocks noGrp="1"/>
          </p:cNvSpPr>
          <p:nvPr>
            <p:ph idx="1"/>
          </p:nvPr>
        </p:nvSpPr>
        <p:spPr>
          <a:xfrm>
            <a:off x="457200" y="1447800"/>
            <a:ext cx="8058150" cy="4729163"/>
          </a:xfrm>
        </p:spPr>
        <p:txBody>
          <a:bodyPr>
            <a:normAutofit/>
          </a:bodyPr>
          <a:lstStyle/>
          <a:p>
            <a:r>
              <a:rPr lang="en-US" sz="2800" dirty="0"/>
              <a:t>Each decision tree uses a random vector that is </a:t>
            </a:r>
            <a:r>
              <a:rPr lang="en-US" sz="2800" dirty="0" smtClean="0"/>
              <a:t> generated </a:t>
            </a:r>
            <a:r>
              <a:rPr lang="en-US" sz="2800" dirty="0"/>
              <a:t>from some fixed probability distribution. </a:t>
            </a:r>
            <a:r>
              <a:rPr lang="en-US" sz="2800" dirty="0" smtClean="0"/>
              <a:t>This </a:t>
            </a:r>
            <a:r>
              <a:rPr lang="en-US" sz="2800" dirty="0"/>
              <a:t>randomness can be incorporated in many ways:</a:t>
            </a:r>
          </a:p>
          <a:p>
            <a:pPr marL="457200" indent="-457200">
              <a:buAutoNum type="arabicPeriod"/>
            </a:pPr>
            <a:r>
              <a:rPr lang="en-US" sz="2800" dirty="0" smtClean="0"/>
              <a:t>Randomly </a:t>
            </a:r>
            <a:r>
              <a:rPr lang="en-US" sz="2800" dirty="0"/>
              <a:t>select </a:t>
            </a:r>
            <a:r>
              <a:rPr lang="en-US" sz="2800" dirty="0" smtClean="0"/>
              <a:t>F</a:t>
            </a:r>
            <a:r>
              <a:rPr lang="ko-KR" altLang="en-US" sz="2800" dirty="0"/>
              <a:t> </a:t>
            </a:r>
            <a:r>
              <a:rPr lang="en-US" sz="2800" dirty="0" smtClean="0"/>
              <a:t>input </a:t>
            </a:r>
            <a:r>
              <a:rPr lang="en-US" sz="2800" dirty="0"/>
              <a:t>features to split at each </a:t>
            </a:r>
            <a:r>
              <a:rPr lang="en-US" sz="2800" dirty="0" smtClean="0"/>
              <a:t>node </a:t>
            </a:r>
            <a:r>
              <a:rPr lang="en-US" sz="2800" dirty="0"/>
              <a:t>(</a:t>
            </a:r>
            <a:r>
              <a:rPr lang="en-US" sz="2800" dirty="0" smtClean="0"/>
              <a:t>Forest-RI).</a:t>
            </a:r>
          </a:p>
          <a:p>
            <a:pPr marL="0" indent="0">
              <a:buNone/>
            </a:pPr>
            <a:r>
              <a:rPr lang="en-US" sz="2800" dirty="0" smtClean="0"/>
              <a:t>2. Create </a:t>
            </a:r>
            <a:r>
              <a:rPr lang="en-US" sz="2800" dirty="0"/>
              <a:t>linear combinations of the input features to </a:t>
            </a:r>
            <a:r>
              <a:rPr lang="en-US" sz="2800" dirty="0" smtClean="0"/>
              <a:t>split </a:t>
            </a:r>
            <a:r>
              <a:rPr lang="en-US" sz="2800" dirty="0"/>
              <a:t>at each node (</a:t>
            </a:r>
            <a:r>
              <a:rPr lang="en-US" sz="2800" dirty="0" smtClean="0"/>
              <a:t>Forest-RC).</a:t>
            </a:r>
          </a:p>
          <a:p>
            <a:pPr marL="0" indent="0">
              <a:buNone/>
            </a:pPr>
            <a:r>
              <a:rPr lang="en-US" sz="2800" dirty="0" smtClean="0"/>
              <a:t>3. Randomly </a:t>
            </a:r>
            <a:r>
              <a:rPr lang="en-US" sz="2800" dirty="0"/>
              <a:t>select one of the </a:t>
            </a:r>
            <a:r>
              <a:rPr lang="en-US" sz="2800" dirty="0" smtClean="0"/>
              <a:t>F</a:t>
            </a:r>
            <a:r>
              <a:rPr lang="ko-KR" altLang="en-US" sz="2800" dirty="0"/>
              <a:t> </a:t>
            </a:r>
            <a:r>
              <a:rPr lang="en-US" sz="2800" dirty="0" smtClean="0"/>
              <a:t>best </a:t>
            </a:r>
            <a:r>
              <a:rPr lang="en-US" sz="2800" dirty="0"/>
              <a:t>splits at each </a:t>
            </a:r>
            <a:r>
              <a:rPr lang="en-US" sz="2800" dirty="0" smtClean="0"/>
              <a:t>node</a:t>
            </a:r>
            <a:r>
              <a:rPr lang="en-US" sz="2800" dirty="0"/>
              <a:t>.</a:t>
            </a:r>
          </a:p>
          <a:p>
            <a:pPr marL="0" indent="0">
              <a:buNone/>
            </a:pPr>
            <a:endParaRPr lang="en-US" sz="2800" dirty="0"/>
          </a:p>
          <a:p>
            <a:pPr marL="0" indent="0">
              <a:buNone/>
            </a:pPr>
            <a:endParaRPr lang="en-US" sz="2800" dirty="0"/>
          </a:p>
          <a:p>
            <a:pPr marL="0" indent="0">
              <a:buNone/>
            </a:pPr>
            <a:endParaRPr lang="en-US" sz="2800"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0883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Random Vectors?</a:t>
            </a:r>
          </a:p>
        </p:txBody>
      </p:sp>
      <p:sp>
        <p:nvSpPr>
          <p:cNvPr id="3" name="Content Placeholder 2"/>
          <p:cNvSpPr>
            <a:spLocks noGrp="1"/>
          </p:cNvSpPr>
          <p:nvPr>
            <p:ph idx="1"/>
          </p:nvPr>
        </p:nvSpPr>
        <p:spPr/>
        <p:txBody>
          <a:bodyPr>
            <a:normAutofit/>
          </a:bodyPr>
          <a:lstStyle/>
          <a:p>
            <a:r>
              <a:rPr lang="en-US" sz="2800" dirty="0"/>
              <a:t>Recall that an underlying assumption of the ensemble </a:t>
            </a:r>
            <a:r>
              <a:rPr lang="en-US" sz="2800" dirty="0" smtClean="0"/>
              <a:t>process </a:t>
            </a:r>
            <a:r>
              <a:rPr lang="en-US" sz="2800" dirty="0"/>
              <a:t>is that the base learners are </a:t>
            </a:r>
            <a:r>
              <a:rPr lang="en-US" sz="2800" dirty="0" smtClean="0"/>
              <a:t>independent.</a:t>
            </a:r>
            <a:endParaRPr lang="en-US" sz="2800" dirty="0"/>
          </a:p>
          <a:p>
            <a:r>
              <a:rPr lang="en-US" sz="2800" dirty="0" smtClean="0"/>
              <a:t>As </a:t>
            </a:r>
            <a:r>
              <a:rPr lang="en-US" sz="2800" dirty="0"/>
              <a:t>the trees become more correlated (less </a:t>
            </a:r>
            <a:r>
              <a:rPr lang="en-US" sz="2800" dirty="0" smtClean="0"/>
              <a:t>independent</a:t>
            </a:r>
            <a:r>
              <a:rPr lang="en-US" sz="2800" dirty="0"/>
              <a:t>), the generalization error bound tends to </a:t>
            </a:r>
            <a:r>
              <a:rPr lang="en-US" sz="2800" dirty="0" smtClean="0"/>
              <a:t>increase</a:t>
            </a:r>
            <a:r>
              <a:rPr lang="en-US" sz="2800" dirty="0"/>
              <a:t>.</a:t>
            </a:r>
          </a:p>
          <a:p>
            <a:r>
              <a:rPr lang="en-US" sz="2800" dirty="0" smtClean="0"/>
              <a:t>Randomization </a:t>
            </a:r>
            <a:r>
              <a:rPr lang="en-US" sz="2800" dirty="0"/>
              <a:t>helps to reduce the correlation among </a:t>
            </a:r>
            <a:r>
              <a:rPr lang="en-US" sz="2800" dirty="0" smtClean="0"/>
              <a:t>decision </a:t>
            </a:r>
            <a:r>
              <a:rPr lang="en-US" sz="2800" dirty="0"/>
              <a:t>trees.</a:t>
            </a:r>
          </a:p>
          <a:p>
            <a:endParaRPr lang="en-US" sz="2800"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97585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28650" y="365127"/>
            <a:ext cx="7886700" cy="549274"/>
          </a:xfrm>
        </p:spPr>
        <p:txBody>
          <a:bodyPr>
            <a:noAutofit/>
          </a:bodyPr>
          <a:lstStyle/>
          <a:p>
            <a:pPr eaLnBrk="1" hangingPunct="1"/>
            <a:r>
              <a:rPr lang="en-US" altLang="en-US" sz="4000" b="1" dirty="0" smtClean="0">
                <a:solidFill>
                  <a:schemeClr val="tx2"/>
                </a:solidFill>
              </a:rPr>
              <a:t>Bagging</a:t>
            </a:r>
          </a:p>
        </p:txBody>
      </p:sp>
      <p:pic>
        <p:nvPicPr>
          <p:cNvPr id="27650"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38200" y="2133600"/>
            <a:ext cx="7239000" cy="852488"/>
          </a:xfrm>
        </p:spPr>
      </p:pic>
      <p:sp>
        <p:nvSpPr>
          <p:cNvPr id="27652" name="Rectangle 3"/>
          <p:cNvSpPr>
            <a:spLocks noGrp="1" noChangeArrowheads="1"/>
          </p:cNvSpPr>
          <p:nvPr>
            <p:ph type="body" idx="4294967295"/>
          </p:nvPr>
        </p:nvSpPr>
        <p:spPr>
          <a:xfrm>
            <a:off x="533400" y="1294315"/>
            <a:ext cx="8229600" cy="4525963"/>
          </a:xfrm>
        </p:spPr>
        <p:txBody>
          <a:bodyPr>
            <a:normAutofit/>
          </a:bodyPr>
          <a:lstStyle/>
          <a:p>
            <a:pPr eaLnBrk="1" hangingPunct="1">
              <a:spcBef>
                <a:spcPct val="0"/>
              </a:spcBef>
            </a:pPr>
            <a:r>
              <a:rPr lang="en-US" altLang="en-US" sz="2400" dirty="0" smtClean="0">
                <a:solidFill>
                  <a:srgbClr val="000000"/>
                </a:solidFill>
              </a:rPr>
              <a:t>Also known as bootstrap aggregation</a:t>
            </a:r>
          </a:p>
          <a:p>
            <a:pPr eaLnBrk="1" hangingPunct="1">
              <a:spcBef>
                <a:spcPct val="0"/>
              </a:spcBef>
            </a:pPr>
            <a:endParaRPr lang="en-US" altLang="en-US" sz="2400" dirty="0" smtClean="0">
              <a:solidFill>
                <a:srgbClr val="000000"/>
              </a:solidFill>
            </a:endParaRPr>
          </a:p>
          <a:p>
            <a:pPr eaLnBrk="1" hangingPunct="1">
              <a:spcBef>
                <a:spcPct val="0"/>
              </a:spcBef>
            </a:pPr>
            <a:endParaRPr lang="en-US" altLang="en-US" sz="2400" dirty="0" smtClean="0">
              <a:solidFill>
                <a:srgbClr val="000000"/>
              </a:solidFill>
            </a:endParaRPr>
          </a:p>
          <a:p>
            <a:pPr eaLnBrk="1" hangingPunct="1">
              <a:spcBef>
                <a:spcPct val="0"/>
              </a:spcBef>
            </a:pPr>
            <a:endParaRPr lang="en-US" altLang="en-US" sz="2400" dirty="0" smtClean="0">
              <a:solidFill>
                <a:srgbClr val="000000"/>
              </a:solidFill>
            </a:endParaRPr>
          </a:p>
          <a:p>
            <a:pPr eaLnBrk="1" hangingPunct="1">
              <a:spcBef>
                <a:spcPct val="0"/>
              </a:spcBef>
            </a:pPr>
            <a:endParaRPr lang="en-US" altLang="en-US" sz="2400" dirty="0">
              <a:solidFill>
                <a:srgbClr val="000000"/>
              </a:solidFill>
            </a:endParaRPr>
          </a:p>
          <a:p>
            <a:pPr eaLnBrk="1" hangingPunct="1">
              <a:spcBef>
                <a:spcPct val="0"/>
              </a:spcBef>
            </a:pPr>
            <a:endParaRPr lang="en-US" altLang="en-US" sz="2400" dirty="0" smtClean="0">
              <a:solidFill>
                <a:srgbClr val="000000"/>
              </a:solidFill>
            </a:endParaRPr>
          </a:p>
          <a:p>
            <a:pPr eaLnBrk="1" hangingPunct="1">
              <a:spcBef>
                <a:spcPct val="0"/>
              </a:spcBef>
            </a:pPr>
            <a:r>
              <a:rPr lang="en-US" altLang="en-US" sz="2400" dirty="0" smtClean="0">
                <a:solidFill>
                  <a:srgbClr val="000000"/>
                </a:solidFill>
              </a:rPr>
              <a:t>Sampling uniformly with replacement </a:t>
            </a:r>
          </a:p>
          <a:p>
            <a:pPr eaLnBrk="1" hangingPunct="1">
              <a:spcBef>
                <a:spcPct val="0"/>
              </a:spcBef>
            </a:pPr>
            <a:r>
              <a:rPr lang="en-US" altLang="en-US" sz="2400" dirty="0" smtClean="0">
                <a:solidFill>
                  <a:srgbClr val="000000"/>
                </a:solidFill>
              </a:rPr>
              <a:t>Build classifier on each bootstrap sample</a:t>
            </a:r>
          </a:p>
          <a:p>
            <a:pPr eaLnBrk="1" hangingPunct="1">
              <a:spcBef>
                <a:spcPct val="0"/>
              </a:spcBef>
            </a:pPr>
            <a:r>
              <a:rPr lang="en-US" altLang="en-US" sz="2400" dirty="0" smtClean="0">
                <a:solidFill>
                  <a:srgbClr val="000000"/>
                </a:solidFill>
              </a:rPr>
              <a:t>0.632 bootstrap</a:t>
            </a:r>
          </a:p>
          <a:p>
            <a:pPr eaLnBrk="1" hangingPunct="1">
              <a:spcBef>
                <a:spcPct val="0"/>
              </a:spcBef>
            </a:pPr>
            <a:r>
              <a:rPr lang="en-US" altLang="en-US" sz="2400" dirty="0" smtClean="0">
                <a:solidFill>
                  <a:srgbClr val="000000"/>
                </a:solidFill>
              </a:rPr>
              <a:t>Each bootstrap sample D</a:t>
            </a:r>
            <a:r>
              <a:rPr lang="en-US" altLang="en-US" sz="2400" i="1" baseline="-25000" dirty="0" smtClean="0">
                <a:solidFill>
                  <a:srgbClr val="000000"/>
                </a:solidFill>
              </a:rPr>
              <a:t>i</a:t>
            </a:r>
            <a:r>
              <a:rPr lang="en-US" altLang="en-US" sz="2400" dirty="0" smtClean="0">
                <a:solidFill>
                  <a:srgbClr val="000000"/>
                </a:solidFill>
              </a:rPr>
              <a:t> contains approx. 63.2% of the original training data</a:t>
            </a:r>
          </a:p>
          <a:p>
            <a:pPr eaLnBrk="1" hangingPunct="1">
              <a:spcBef>
                <a:spcPct val="0"/>
              </a:spcBef>
            </a:pPr>
            <a:r>
              <a:rPr lang="en-US" altLang="en-US" sz="2400" dirty="0" smtClean="0">
                <a:solidFill>
                  <a:srgbClr val="000000"/>
                </a:solidFill>
              </a:rPr>
              <a:t>Remaining (36.8%) are used as test set</a:t>
            </a:r>
          </a:p>
          <a:p>
            <a:pPr eaLnBrk="1" hangingPunct="1">
              <a:spcBef>
                <a:spcPct val="0"/>
              </a:spcBef>
            </a:pPr>
            <a:endParaRPr lang="en-US" altLang="en-US" sz="2400" dirty="0" smtClean="0">
              <a:solidFill>
                <a:srgbClr val="000000"/>
              </a:solidFill>
            </a:endParaRPr>
          </a:p>
        </p:txBody>
      </p:sp>
      <p:sp>
        <p:nvSpPr>
          <p:cNvPr id="27653" name="TextBox 4"/>
          <p:cNvSpPr txBox="1">
            <a:spLocks noChangeArrowheads="1"/>
          </p:cNvSpPr>
          <p:nvPr/>
        </p:nvSpPr>
        <p:spPr bwMode="auto">
          <a:xfrm>
            <a:off x="609600" y="61722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taken from Tan et. al. book “Introduction to Data Mining”</a:t>
            </a:r>
          </a:p>
        </p:txBody>
      </p:sp>
    </p:spTree>
    <p:extLst>
      <p:ext uri="{BB962C8B-B14F-4D97-AF65-F5344CB8AC3E}">
        <p14:creationId xmlns:p14="http://schemas.microsoft.com/office/powerpoint/2010/main" val="3600405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639762"/>
          </a:xfrm>
        </p:spPr>
        <p:txBody>
          <a:bodyPr/>
          <a:lstStyle/>
          <a:p>
            <a:r>
              <a:rPr lang="en-US" dirty="0"/>
              <a:t>Random Forests Error Bounds</a:t>
            </a:r>
          </a:p>
        </p:txBody>
      </p:sp>
      <p:sp>
        <p:nvSpPr>
          <p:cNvPr id="3" name="Content Placeholder 2"/>
          <p:cNvSpPr>
            <a:spLocks noGrp="1"/>
          </p:cNvSpPr>
          <p:nvPr>
            <p:ph idx="1"/>
          </p:nvPr>
        </p:nvSpPr>
        <p:spPr>
          <a:xfrm>
            <a:off x="381000" y="990600"/>
            <a:ext cx="8134350" cy="5186363"/>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The upper bound for generalization error of random </a:t>
            </a:r>
            <a:r>
              <a:rPr lang="en-US" sz="2800" dirty="0" smtClean="0">
                <a:latin typeface="Tahoma" panose="020B0604030504040204" pitchFamily="34" charset="0"/>
                <a:ea typeface="Tahoma" panose="020B0604030504040204" pitchFamily="34" charset="0"/>
                <a:cs typeface="Tahoma" panose="020B0604030504040204" pitchFamily="34" charset="0"/>
              </a:rPr>
              <a:t>forests </a:t>
            </a:r>
            <a:r>
              <a:rPr lang="en-US" sz="2800" dirty="0">
                <a:latin typeface="Tahoma" panose="020B0604030504040204" pitchFamily="34" charset="0"/>
                <a:ea typeface="Tahoma" panose="020B0604030504040204" pitchFamily="34" charset="0"/>
                <a:cs typeface="Tahoma" panose="020B0604030504040204" pitchFamily="34" charset="0"/>
              </a:rPr>
              <a:t>converges to the following expression, when the </a:t>
            </a:r>
            <a:r>
              <a:rPr lang="en-US" sz="2800" dirty="0" smtClean="0">
                <a:latin typeface="Tahoma" panose="020B0604030504040204" pitchFamily="34" charset="0"/>
                <a:ea typeface="Tahoma" panose="020B0604030504040204" pitchFamily="34" charset="0"/>
                <a:cs typeface="Tahoma" panose="020B0604030504040204" pitchFamily="34" charset="0"/>
              </a:rPr>
              <a:t>number </a:t>
            </a:r>
            <a:r>
              <a:rPr lang="en-US" sz="2800" dirty="0">
                <a:latin typeface="Tahoma" panose="020B0604030504040204" pitchFamily="34" charset="0"/>
                <a:ea typeface="Tahoma" panose="020B0604030504040204" pitchFamily="34" charset="0"/>
                <a:cs typeface="Tahoma" panose="020B0604030504040204" pitchFamily="34" charset="0"/>
              </a:rPr>
              <a:t>of trees is sufficiently large</a:t>
            </a:r>
          </a:p>
          <a:p>
            <a:endParaRPr lang="en-US" dirty="0" smtClean="0"/>
          </a:p>
          <a:p>
            <a:endParaRPr lang="en-US" dirty="0"/>
          </a:p>
          <a:p>
            <a:endParaRPr lang="en-US" dirty="0" smtClean="0"/>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2"/>
          <a:stretch>
            <a:fillRect/>
          </a:stretch>
        </p:blipFill>
        <p:spPr>
          <a:xfrm>
            <a:off x="381000" y="3048000"/>
            <a:ext cx="8014009" cy="2209800"/>
          </a:xfrm>
          <a:prstGeom prst="rect">
            <a:avLst/>
          </a:prstGeom>
        </p:spPr>
      </p:pic>
    </p:spTree>
    <p:extLst>
      <p:ext uri="{BB962C8B-B14F-4D97-AF65-F5344CB8AC3E}">
        <p14:creationId xmlns:p14="http://schemas.microsoft.com/office/powerpoint/2010/main" val="4207536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Random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smtClean="0"/>
                  <a:t>Random split selection does better than bagging; introduction </a:t>
                </a:r>
                <a:r>
                  <a:rPr lang="en-US" sz="2800" dirty="0"/>
                  <a:t>of </a:t>
                </a:r>
                <a:r>
                  <a:rPr lang="en-US" sz="2800" dirty="0" smtClean="0"/>
                  <a:t>random </a:t>
                </a:r>
                <a:r>
                  <a:rPr lang="en-US" sz="2800" dirty="0"/>
                  <a:t>noise into the outputs also does better.</a:t>
                </a:r>
                <a:endParaRPr lang="en-US" sz="2800" dirty="0" smtClean="0"/>
              </a:p>
              <a:p>
                <a:r>
                  <a:rPr lang="en-US" sz="2800" dirty="0"/>
                  <a:t>To improve accuracy, the randomness injected has to </a:t>
                </a:r>
                <a:r>
                  <a:rPr lang="en-US" sz="2800" dirty="0" smtClean="0"/>
                  <a:t>minimize </a:t>
                </a:r>
                <a:r>
                  <a:rPr lang="en-US" sz="2800" dirty="0"/>
                  <a:t>the </a:t>
                </a:r>
                <a:r>
                  <a:rPr lang="en-US" sz="2800" dirty="0" smtClean="0"/>
                  <a:t>correlation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𝜌</m:t>
                    </m:r>
                  </m:oMath>
                </a14:m>
                <a:r>
                  <a:rPr lang="en-US" sz="2800" dirty="0" smtClean="0"/>
                  <a:t> while maintaining strength.</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18399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b="1" smtClean="0">
                <a:solidFill>
                  <a:schemeClr val="tx2"/>
                </a:solidFill>
              </a:rPr>
              <a:t>Random Forest Algorithm</a:t>
            </a:r>
          </a:p>
        </p:txBody>
      </p:sp>
      <p:sp>
        <p:nvSpPr>
          <p:cNvPr id="40962" name="Rectangle 3"/>
          <p:cNvSpPr>
            <a:spLocks noGrp="1" noChangeArrowheads="1"/>
          </p:cNvSpPr>
          <p:nvPr>
            <p:ph idx="1"/>
          </p:nvPr>
        </p:nvSpPr>
        <p:spPr>
          <a:xfrm>
            <a:off x="457200" y="1447800"/>
            <a:ext cx="8229600" cy="4525963"/>
          </a:xfrm>
        </p:spPr>
        <p:txBody>
          <a:bodyPr/>
          <a:lstStyle/>
          <a:p>
            <a:pPr eaLnBrk="1" hangingPunct="1">
              <a:spcBef>
                <a:spcPct val="0"/>
              </a:spcBef>
            </a:pPr>
            <a:r>
              <a:rPr lang="en-US" altLang="en-US" sz="2400" dirty="0" smtClean="0">
                <a:solidFill>
                  <a:srgbClr val="000000"/>
                </a:solidFill>
              </a:rPr>
              <a:t>M input variables, a number m&lt;&lt;M is specified such that at each node, m variables are selected at random out of the M and the best split on these m is used to split the node. </a:t>
            </a:r>
          </a:p>
          <a:p>
            <a:pPr eaLnBrk="1" hangingPunct="1">
              <a:spcBef>
                <a:spcPct val="0"/>
              </a:spcBef>
            </a:pPr>
            <a:r>
              <a:rPr lang="en-US" altLang="en-US" sz="2400" dirty="0" smtClean="0">
                <a:solidFill>
                  <a:srgbClr val="000000"/>
                </a:solidFill>
              </a:rPr>
              <a:t>m is held constant during the forest growing</a:t>
            </a:r>
          </a:p>
          <a:p>
            <a:pPr eaLnBrk="1" hangingPunct="1">
              <a:spcBef>
                <a:spcPct val="0"/>
              </a:spcBef>
            </a:pPr>
            <a:r>
              <a:rPr lang="en-US" altLang="en-US" sz="2400" dirty="0" smtClean="0">
                <a:solidFill>
                  <a:srgbClr val="000000"/>
                </a:solidFill>
              </a:rPr>
              <a:t>Each tree is grown to the largest extent possible</a:t>
            </a:r>
          </a:p>
          <a:p>
            <a:pPr eaLnBrk="1" hangingPunct="1">
              <a:spcBef>
                <a:spcPct val="0"/>
              </a:spcBef>
            </a:pPr>
            <a:r>
              <a:rPr lang="en-US" altLang="en-US" sz="2400" dirty="0" smtClean="0">
                <a:solidFill>
                  <a:srgbClr val="000000"/>
                </a:solidFill>
              </a:rPr>
              <a:t>There is no pruning</a:t>
            </a:r>
          </a:p>
          <a:p>
            <a:pPr eaLnBrk="1" hangingPunct="1">
              <a:spcBef>
                <a:spcPct val="0"/>
              </a:spcBef>
            </a:pPr>
            <a:r>
              <a:rPr lang="en-US" altLang="en-US" sz="2400" dirty="0" smtClean="0">
                <a:solidFill>
                  <a:srgbClr val="000000"/>
                </a:solidFill>
              </a:rPr>
              <a:t>Bagging using decision trees is a special case of random forests when  </a:t>
            </a:r>
          </a:p>
        </p:txBody>
      </p:sp>
      <p:sp>
        <p:nvSpPr>
          <p:cNvPr id="4" name="TextBox 3"/>
          <p:cNvSpPr txBox="1">
            <a:spLocks noChangeArrowheads="1"/>
          </p:cNvSpPr>
          <p:nvPr/>
        </p:nvSpPr>
        <p:spPr bwMode="auto">
          <a:xfrm>
            <a:off x="1600200" y="4114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m=M</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717649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b="1" smtClean="0">
                <a:solidFill>
                  <a:schemeClr val="tx2"/>
                </a:solidFill>
              </a:rPr>
              <a:t>Random Forest Algorithm</a:t>
            </a:r>
          </a:p>
        </p:txBody>
      </p:sp>
      <p:sp>
        <p:nvSpPr>
          <p:cNvPr id="11267" name="Rectangle 3"/>
          <p:cNvSpPr>
            <a:spLocks noGrp="1" noChangeArrowheads="1"/>
          </p:cNvSpPr>
          <p:nvPr>
            <p:ph idx="1"/>
          </p:nvPr>
        </p:nvSpPr>
        <p:spPr>
          <a:xfrm>
            <a:off x="457200" y="1447800"/>
            <a:ext cx="8229600" cy="4525963"/>
          </a:xfrm>
        </p:spPr>
        <p:txBody>
          <a:bodyPr/>
          <a:lstStyle/>
          <a:p>
            <a:pPr eaLnBrk="1" hangingPunct="1">
              <a:spcBef>
                <a:spcPct val="0"/>
              </a:spcBef>
            </a:pPr>
            <a:r>
              <a:rPr lang="en-US" altLang="en-US" sz="2400" dirty="0" smtClean="0">
                <a:solidFill>
                  <a:srgbClr val="000000"/>
                </a:solidFill>
              </a:rPr>
              <a:t>Out-of-bag (OOB) error</a:t>
            </a:r>
          </a:p>
          <a:p>
            <a:pPr eaLnBrk="1" hangingPunct="1">
              <a:spcBef>
                <a:spcPct val="0"/>
              </a:spcBef>
            </a:pPr>
            <a:r>
              <a:rPr lang="en-US" altLang="en-US" sz="2400" dirty="0" smtClean="0">
                <a:solidFill>
                  <a:srgbClr val="000000"/>
                </a:solidFill>
              </a:rPr>
              <a:t>Good accuracy without over-fitting</a:t>
            </a:r>
          </a:p>
          <a:p>
            <a:pPr eaLnBrk="1" hangingPunct="1">
              <a:spcBef>
                <a:spcPct val="0"/>
              </a:spcBef>
            </a:pPr>
            <a:r>
              <a:rPr lang="en-US" altLang="en-US" sz="2400" dirty="0" smtClean="0">
                <a:solidFill>
                  <a:srgbClr val="000000"/>
                </a:solidFill>
              </a:rPr>
              <a:t>Fast algorithm (can be faster than growing/pruning a single tree); easily parallelized</a:t>
            </a:r>
          </a:p>
          <a:p>
            <a:pPr eaLnBrk="1" hangingPunct="1">
              <a:spcBef>
                <a:spcPct val="0"/>
              </a:spcBef>
            </a:pPr>
            <a:r>
              <a:rPr lang="en-US" altLang="en-US" sz="2400" dirty="0" smtClean="0">
                <a:solidFill>
                  <a:srgbClr val="000000"/>
                </a:solidFill>
              </a:rPr>
              <a:t>Handle high dimensional data without much problem</a:t>
            </a:r>
          </a:p>
          <a:p>
            <a:pPr eaLnBrk="1" hangingPunct="1">
              <a:spcBef>
                <a:spcPct val="0"/>
              </a:spcBef>
            </a:pPr>
            <a:r>
              <a:rPr lang="en-US" altLang="en-US" sz="2400" dirty="0" smtClean="0">
                <a:solidFill>
                  <a:srgbClr val="000000"/>
                </a:solidFill>
              </a:rPr>
              <a:t>Only one tuning parameter </a:t>
            </a:r>
            <a:r>
              <a:rPr lang="en-US" altLang="en-US" sz="2400" dirty="0" err="1" smtClean="0">
                <a:solidFill>
                  <a:srgbClr val="000000"/>
                </a:solidFill>
              </a:rPr>
              <a:t>m</a:t>
            </a:r>
            <a:r>
              <a:rPr lang="en-US" altLang="en-US" sz="2400" baseline="-25000" dirty="0" err="1" smtClean="0">
                <a:solidFill>
                  <a:srgbClr val="000000"/>
                </a:solidFill>
              </a:rPr>
              <a:t>try</a:t>
            </a:r>
            <a:r>
              <a:rPr lang="en-US" altLang="en-US" sz="2400" dirty="0" smtClean="0">
                <a:solidFill>
                  <a:srgbClr val="000000"/>
                </a:solidFill>
              </a:rPr>
              <a:t> =      , usually not sensitive to it</a:t>
            </a:r>
          </a:p>
        </p:txBody>
      </p:sp>
      <p:graphicFrame>
        <p:nvGraphicFramePr>
          <p:cNvPr id="11266" name="Object 2"/>
          <p:cNvGraphicFramePr>
            <a:graphicFrameLocks noChangeAspect="1"/>
          </p:cNvGraphicFramePr>
          <p:nvPr>
            <p:extLst>
              <p:ext uri="{D42A27DB-BD31-4B8C-83A1-F6EECF244321}">
                <p14:modId xmlns:p14="http://schemas.microsoft.com/office/powerpoint/2010/main" val="3898991259"/>
              </p:ext>
            </p:extLst>
          </p:nvPr>
        </p:nvGraphicFramePr>
        <p:xfrm>
          <a:off x="4800600" y="3336001"/>
          <a:ext cx="479425" cy="381000"/>
        </p:xfrm>
        <a:graphic>
          <a:graphicData uri="http://schemas.openxmlformats.org/presentationml/2006/ole">
            <mc:AlternateContent xmlns:mc="http://schemas.openxmlformats.org/markup-compatibility/2006">
              <mc:Choice xmlns:v="urn:schemas-microsoft-com:vml" Requires="v">
                <p:oleObj spid="_x0000_s118796" name="Equation" r:id="rId4" imgW="266400" imgH="253800" progId="Equation.3">
                  <p:embed/>
                </p:oleObj>
              </mc:Choice>
              <mc:Fallback>
                <p:oleObj name="Equation" r:id="rId4" imgW="26640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336001"/>
                        <a:ext cx="479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620725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Bag Error</a:t>
            </a:r>
            <a:endParaRPr lang="en-US" dirty="0"/>
          </a:p>
        </p:txBody>
      </p:sp>
      <p:pic>
        <p:nvPicPr>
          <p:cNvPr id="5" name="Content Placeholder 4"/>
          <p:cNvPicPr>
            <a:picLocks noGrp="1" noChangeAspect="1"/>
          </p:cNvPicPr>
          <p:nvPr>
            <p:ph idx="1"/>
          </p:nvPr>
        </p:nvPicPr>
        <p:blipFill>
          <a:blip r:embed="rId2"/>
          <a:stretch>
            <a:fillRect/>
          </a:stretch>
        </p:blipFill>
        <p:spPr>
          <a:xfrm>
            <a:off x="628650" y="2057400"/>
            <a:ext cx="7886700" cy="3389572"/>
          </a:xfrm>
          <a:prstGeom prst="rect">
            <a:avLst/>
          </a:prstGeom>
        </p:spPr>
      </p:pic>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37525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US" b="1" dirty="0" smtClean="0"/>
              <a:t>Features and Advantages</a:t>
            </a:r>
            <a:endParaRPr lang="en-US" dirty="0"/>
          </a:p>
        </p:txBody>
      </p:sp>
      <p:sp>
        <p:nvSpPr>
          <p:cNvPr id="3" name="Content Placeholder 2"/>
          <p:cNvSpPr>
            <a:spLocks noGrp="1"/>
          </p:cNvSpPr>
          <p:nvPr>
            <p:ph sz="quarter" idx="1"/>
          </p:nvPr>
        </p:nvSpPr>
        <p:spPr>
          <a:xfrm>
            <a:off x="228600" y="934617"/>
            <a:ext cx="8610600" cy="4729163"/>
          </a:xfrm>
        </p:spPr>
        <p:txBody>
          <a:bodyPr>
            <a:noAutofit/>
          </a:bodyPr>
          <a:lstStyle/>
          <a:p>
            <a:pPr>
              <a:buNone/>
            </a:pPr>
            <a:r>
              <a:rPr lang="en-US" sz="2400" dirty="0" smtClean="0"/>
              <a:t>The advantages of random forest are:</a:t>
            </a:r>
          </a:p>
          <a:p>
            <a:r>
              <a:rPr lang="en-US" sz="2400" dirty="0" smtClean="0"/>
              <a:t>It is one of the most accurate learning algorithms available. For many data sets, it produces a highly accurate classifier.</a:t>
            </a:r>
          </a:p>
          <a:p>
            <a:r>
              <a:rPr lang="en-US" sz="2400" dirty="0" smtClean="0"/>
              <a:t>It runs efficiently on large databases.</a:t>
            </a:r>
          </a:p>
          <a:p>
            <a:r>
              <a:rPr lang="en-US" sz="2400" dirty="0"/>
              <a:t>Simple and easily parallelized.</a:t>
            </a:r>
            <a:endParaRPr lang="en-US" sz="2400" dirty="0" smtClean="0"/>
          </a:p>
          <a:p>
            <a:r>
              <a:rPr lang="en-US" sz="2400" dirty="0" smtClean="0"/>
              <a:t>It can handle thousands of input variables without variable deletion.</a:t>
            </a:r>
          </a:p>
          <a:p>
            <a:r>
              <a:rPr lang="en-US" sz="2400" dirty="0" smtClean="0"/>
              <a:t>It gives estimates of what variables are important in the classification.</a:t>
            </a:r>
          </a:p>
          <a:p>
            <a:r>
              <a:rPr lang="en-US" sz="2400" dirty="0" smtClean="0"/>
              <a:t>It generates an internal unbiased estimate of the generalization error as the forest building progresses.</a:t>
            </a:r>
          </a:p>
          <a:p>
            <a:r>
              <a:rPr lang="en-US" sz="2400" dirty="0" smtClean="0"/>
              <a:t>It has an effective method for estimating missing data and maintains accuracy when a large proportion of the data are missing.</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61074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sz="quarter" idx="1"/>
          </p:nvPr>
        </p:nvSpPr>
        <p:spPr/>
        <p:txBody>
          <a:bodyPr/>
          <a:lstStyle/>
          <a:p>
            <a:r>
              <a:rPr lang="en-US" dirty="0" smtClean="0"/>
              <a:t>Random forests have been observed to </a:t>
            </a:r>
            <a:r>
              <a:rPr lang="en-US" dirty="0" err="1" smtClean="0"/>
              <a:t>overfit</a:t>
            </a:r>
            <a:r>
              <a:rPr lang="en-US" dirty="0" smtClean="0"/>
              <a:t> for some datasets with noisy classification/regression tasks.</a:t>
            </a:r>
            <a:endParaRPr lang="en-US" baseline="30000" dirty="0" smtClean="0"/>
          </a:p>
          <a:p>
            <a:r>
              <a:rPr lang="en-US" dirty="0" smtClean="0"/>
              <a:t>For data including categorical variables with different number of levels, random forests are biased in favor of those attributes with more levels. Therefore, the variable importance scores from random forest are not reliable for this type of data.</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4445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371600"/>
            <a:ext cx="7886700" cy="3486068"/>
          </a:xfrm>
          <a:prstGeom prst="rect">
            <a:avLst/>
          </a:prstGeom>
        </p:spPr>
      </p:pic>
    </p:spTree>
    <p:extLst>
      <p:ext uri="{BB962C8B-B14F-4D97-AF65-F5344CB8AC3E}">
        <p14:creationId xmlns:p14="http://schemas.microsoft.com/office/powerpoint/2010/main" val="207496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BD71E83-6AC3-41F4-A145-B7B4977019C8}" type="slidenum">
              <a:rPr lang="zh-CN" altLang="en-US"/>
              <a:pPr eaLnBrk="1" hangingPunct="1"/>
              <a:t>5</a:t>
            </a:fld>
            <a:endParaRPr lang="en-US" altLang="zh-CN"/>
          </a:p>
        </p:txBody>
      </p:sp>
      <p:sp>
        <p:nvSpPr>
          <p:cNvPr id="49157" name="Rectangle 2"/>
          <p:cNvSpPr>
            <a:spLocks noGrp="1" noChangeArrowheads="1"/>
          </p:cNvSpPr>
          <p:nvPr>
            <p:ph type="title"/>
          </p:nvPr>
        </p:nvSpPr>
        <p:spPr>
          <a:xfrm>
            <a:off x="304800" y="381000"/>
            <a:ext cx="8134350" cy="609600"/>
          </a:xfrm>
        </p:spPr>
        <p:txBody>
          <a:bodyPr/>
          <a:lstStyle/>
          <a:p>
            <a:pPr eaLnBrk="1" hangingPunct="1"/>
            <a:r>
              <a:rPr lang="en-US" altLang="zh-CN" smtClean="0">
                <a:ea typeface="宋体" panose="02010600030101010101" pitchFamily="2" charset="-122"/>
              </a:rPr>
              <a:t>Bagging: Boostrap Aggregation</a:t>
            </a:r>
          </a:p>
        </p:txBody>
      </p:sp>
      <p:sp>
        <p:nvSpPr>
          <p:cNvPr id="49158" name="Rectangle 3"/>
          <p:cNvSpPr>
            <a:spLocks noGrp="1" noChangeArrowheads="1"/>
          </p:cNvSpPr>
          <p:nvPr>
            <p:ph type="body" idx="1"/>
          </p:nvPr>
        </p:nvSpPr>
        <p:spPr>
          <a:xfrm>
            <a:off x="304800" y="1295400"/>
            <a:ext cx="8458200" cy="5334000"/>
          </a:xfrm>
        </p:spPr>
        <p:txBody>
          <a:bodyPr/>
          <a:lstStyle/>
          <a:p>
            <a:pPr eaLnBrk="1" hangingPunct="1"/>
            <a:r>
              <a:rPr lang="en-US" altLang="zh-CN" sz="2000" smtClean="0">
                <a:ea typeface="宋体" panose="02010600030101010101" pitchFamily="2" charset="-122"/>
              </a:rPr>
              <a:t>Analogy: Diagnosis based on multiple doctors’ majority vote</a:t>
            </a:r>
          </a:p>
          <a:p>
            <a:pPr eaLnBrk="1" hangingPunct="1"/>
            <a:r>
              <a:rPr lang="en-US" altLang="zh-CN" sz="2000" smtClean="0">
                <a:ea typeface="宋体" panose="02010600030101010101" pitchFamily="2" charset="-122"/>
              </a:rPr>
              <a:t>Training</a:t>
            </a:r>
          </a:p>
          <a:p>
            <a:pPr lvl="1" eaLnBrk="1" hangingPunct="1"/>
            <a:r>
              <a:rPr lang="en-US" altLang="zh-CN" sz="2000" smtClean="0">
                <a:ea typeface="宋体" panose="02010600030101010101" pitchFamily="2" charset="-122"/>
              </a:rPr>
              <a:t>Given a set D of </a:t>
            </a:r>
            <a:r>
              <a:rPr lang="en-US" altLang="zh-CN" sz="2000" i="1" smtClean="0">
                <a:ea typeface="宋体" panose="02010600030101010101" pitchFamily="2" charset="-122"/>
              </a:rPr>
              <a:t>d </a:t>
            </a:r>
            <a:r>
              <a:rPr lang="en-US" altLang="zh-CN" sz="2000" smtClean="0">
                <a:ea typeface="宋体" panose="02010600030101010101" pitchFamily="2" charset="-122"/>
              </a:rPr>
              <a:t>tuples, at each iteration </a:t>
            </a:r>
            <a:r>
              <a:rPr lang="en-US" altLang="zh-CN" sz="2000" i="1" smtClean="0">
                <a:ea typeface="宋体" panose="02010600030101010101" pitchFamily="2" charset="-122"/>
              </a:rPr>
              <a:t>i</a:t>
            </a:r>
            <a:r>
              <a:rPr lang="en-US" altLang="zh-CN" sz="2000" smtClean="0">
                <a:ea typeface="宋体" panose="02010600030101010101" pitchFamily="2" charset="-122"/>
              </a:rPr>
              <a:t>, a training set D</a:t>
            </a:r>
            <a:r>
              <a:rPr lang="en-US" altLang="zh-CN" sz="2000" baseline="-25000" smtClean="0">
                <a:ea typeface="宋体" panose="02010600030101010101" pitchFamily="2" charset="-122"/>
              </a:rPr>
              <a:t>i</a:t>
            </a:r>
            <a:r>
              <a:rPr lang="en-US" altLang="zh-CN" sz="2000" smtClean="0">
                <a:ea typeface="宋体" panose="02010600030101010101" pitchFamily="2" charset="-122"/>
              </a:rPr>
              <a:t> of </a:t>
            </a:r>
            <a:r>
              <a:rPr lang="en-US" altLang="zh-CN" sz="2000" i="1" smtClean="0">
                <a:ea typeface="宋体" panose="02010600030101010101" pitchFamily="2" charset="-122"/>
              </a:rPr>
              <a:t>d</a:t>
            </a:r>
            <a:r>
              <a:rPr lang="en-US" altLang="zh-CN" sz="2000" smtClean="0">
                <a:ea typeface="宋体" panose="02010600030101010101" pitchFamily="2" charset="-122"/>
              </a:rPr>
              <a:t> tuples is sampled with replacement from D (i.e., boostrap)</a:t>
            </a:r>
          </a:p>
          <a:p>
            <a:pPr lvl="1" eaLnBrk="1" hangingPunct="1"/>
            <a:r>
              <a:rPr lang="en-US" altLang="zh-CN" sz="2000" smtClean="0">
                <a:ea typeface="宋体" panose="02010600030101010101" pitchFamily="2" charset="-122"/>
              </a:rPr>
              <a:t>A classifier model M</a:t>
            </a:r>
            <a:r>
              <a:rPr lang="en-US" altLang="zh-CN" sz="2000" baseline="-25000" smtClean="0">
                <a:ea typeface="宋体" panose="02010600030101010101" pitchFamily="2" charset="-122"/>
              </a:rPr>
              <a:t>i</a:t>
            </a:r>
            <a:r>
              <a:rPr lang="en-US" altLang="zh-CN" sz="2000" smtClean="0">
                <a:ea typeface="宋体" panose="02010600030101010101" pitchFamily="2" charset="-122"/>
              </a:rPr>
              <a:t> is learned for each training set D</a:t>
            </a:r>
            <a:r>
              <a:rPr lang="en-US" altLang="zh-CN" sz="2000" baseline="-25000" smtClean="0">
                <a:ea typeface="宋体" panose="02010600030101010101" pitchFamily="2" charset="-122"/>
              </a:rPr>
              <a:t>i</a:t>
            </a:r>
            <a:endParaRPr lang="en-US" altLang="zh-CN" sz="2000" smtClean="0">
              <a:ea typeface="宋体" panose="02010600030101010101" pitchFamily="2" charset="-122"/>
            </a:endParaRPr>
          </a:p>
          <a:p>
            <a:pPr eaLnBrk="1" hangingPunct="1"/>
            <a:r>
              <a:rPr lang="en-US" altLang="zh-CN" sz="2000" smtClean="0">
                <a:ea typeface="宋体" panose="02010600030101010101" pitchFamily="2" charset="-122"/>
              </a:rPr>
              <a:t>Classification: classify an unknown sample</a:t>
            </a:r>
            <a:r>
              <a:rPr lang="en-US" altLang="zh-CN" sz="2000" b="1" smtClean="0">
                <a:ea typeface="宋体" panose="02010600030101010101" pitchFamily="2" charset="-122"/>
              </a:rPr>
              <a:t> X</a:t>
            </a:r>
            <a:r>
              <a:rPr lang="en-US" altLang="zh-CN" sz="2000" smtClean="0">
                <a:ea typeface="宋体" panose="02010600030101010101" pitchFamily="2" charset="-122"/>
              </a:rPr>
              <a:t> </a:t>
            </a:r>
          </a:p>
          <a:p>
            <a:pPr lvl="1" eaLnBrk="1" hangingPunct="1"/>
            <a:r>
              <a:rPr lang="en-US" altLang="zh-CN" sz="2000" smtClean="0">
                <a:ea typeface="宋体" panose="02010600030101010101" pitchFamily="2" charset="-122"/>
              </a:rPr>
              <a:t>Each classifier M</a:t>
            </a:r>
            <a:r>
              <a:rPr lang="en-US" altLang="zh-CN" sz="2000" baseline="-25000" smtClean="0">
                <a:ea typeface="宋体" panose="02010600030101010101" pitchFamily="2" charset="-122"/>
              </a:rPr>
              <a:t>i</a:t>
            </a:r>
            <a:r>
              <a:rPr lang="en-US" altLang="zh-CN" sz="2000" smtClean="0">
                <a:ea typeface="宋体" panose="02010600030101010101" pitchFamily="2" charset="-122"/>
              </a:rPr>
              <a:t> returns its class prediction</a:t>
            </a:r>
          </a:p>
          <a:p>
            <a:pPr lvl="1" eaLnBrk="1" hangingPunct="1"/>
            <a:r>
              <a:rPr lang="en-US" altLang="zh-CN" sz="2000" smtClean="0">
                <a:ea typeface="宋体" panose="02010600030101010101" pitchFamily="2" charset="-122"/>
              </a:rPr>
              <a:t>The bagged classifier M* counts the votes and assigns the class with the most votes to </a:t>
            </a:r>
            <a:r>
              <a:rPr lang="en-US" altLang="zh-CN" sz="2000" b="1" smtClean="0">
                <a:ea typeface="宋体" panose="02010600030101010101" pitchFamily="2" charset="-122"/>
              </a:rPr>
              <a:t>X</a:t>
            </a:r>
            <a:endParaRPr lang="en-US" altLang="zh-CN" sz="2000" smtClean="0">
              <a:ea typeface="宋体" panose="02010600030101010101" pitchFamily="2" charset="-122"/>
            </a:endParaRPr>
          </a:p>
          <a:p>
            <a:pPr eaLnBrk="1" hangingPunct="1"/>
            <a:r>
              <a:rPr lang="en-US" altLang="zh-CN" sz="2000" smtClean="0">
                <a:ea typeface="宋体" panose="02010600030101010101" pitchFamily="2" charset="-122"/>
              </a:rPr>
              <a:t>Prediction: can be applied to the prediction of continuous values by taking the average value of each prediction for a given test tuple</a:t>
            </a:r>
          </a:p>
          <a:p>
            <a:pPr eaLnBrk="1" hangingPunct="1"/>
            <a:r>
              <a:rPr lang="en-US" altLang="zh-CN" sz="2000" smtClean="0">
                <a:ea typeface="宋体" panose="02010600030101010101" pitchFamily="2" charset="-122"/>
              </a:rPr>
              <a:t>Accuracy</a:t>
            </a:r>
          </a:p>
          <a:p>
            <a:pPr lvl="1" eaLnBrk="1" hangingPunct="1"/>
            <a:r>
              <a:rPr lang="en-US" altLang="zh-CN" sz="2000" smtClean="0">
                <a:ea typeface="宋体" panose="02010600030101010101" pitchFamily="2" charset="-122"/>
              </a:rPr>
              <a:t>Often significant better than a single classifier derived from D</a:t>
            </a:r>
          </a:p>
          <a:p>
            <a:pPr lvl="1" eaLnBrk="1" hangingPunct="1"/>
            <a:r>
              <a:rPr lang="en-US" altLang="zh-CN" sz="2000" smtClean="0">
                <a:ea typeface="宋体" panose="02010600030101010101" pitchFamily="2" charset="-122"/>
              </a:rPr>
              <a:t>For noise data: not considerably worse, more robust </a:t>
            </a:r>
          </a:p>
          <a:p>
            <a:pPr lvl="1" eaLnBrk="1" hangingPunct="1"/>
            <a:r>
              <a:rPr lang="en-US" altLang="zh-CN" sz="2000" smtClean="0">
                <a:ea typeface="宋体" panose="02010600030101010101" pitchFamily="2" charset="-122"/>
              </a:rPr>
              <a:t>Proved improved accuracy in prediction</a:t>
            </a:r>
          </a:p>
        </p:txBody>
      </p:sp>
    </p:spTree>
    <p:extLst>
      <p:ext uri="{BB962C8B-B14F-4D97-AF65-F5344CB8AC3E}">
        <p14:creationId xmlns:p14="http://schemas.microsoft.com/office/powerpoint/2010/main" val="3689211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0"/>
            <a:ext cx="8229600" cy="1143000"/>
          </a:xfrm>
        </p:spPr>
        <p:txBody>
          <a:bodyPr/>
          <a:lstStyle/>
          <a:p>
            <a:pPr eaLnBrk="1" hangingPunct="1"/>
            <a:r>
              <a:rPr lang="en-US" altLang="en-US" b="1" smtClean="0">
                <a:solidFill>
                  <a:schemeClr val="tx2"/>
                </a:solidFill>
              </a:rPr>
              <a:t>Bagging</a:t>
            </a:r>
          </a:p>
        </p:txBody>
      </p:sp>
      <p:sp>
        <p:nvSpPr>
          <p:cNvPr id="3075" name="Rectangle 3"/>
          <p:cNvSpPr>
            <a:spLocks noGrp="1" noChangeArrowheads="1"/>
          </p:cNvSpPr>
          <p:nvPr>
            <p:ph idx="1"/>
          </p:nvPr>
        </p:nvSpPr>
        <p:spPr>
          <a:xfrm>
            <a:off x="381000" y="1306513"/>
            <a:ext cx="8134350" cy="4870450"/>
          </a:xfrm>
        </p:spPr>
        <p:txBody>
          <a:bodyPr/>
          <a:lstStyle/>
          <a:p>
            <a:pPr eaLnBrk="1" hangingPunct="1">
              <a:spcBef>
                <a:spcPct val="0"/>
              </a:spcBef>
            </a:pPr>
            <a:r>
              <a:rPr lang="en-US" altLang="en-US" sz="2400" dirty="0" smtClean="0">
                <a:solidFill>
                  <a:srgbClr val="000000"/>
                </a:solidFill>
              </a:rPr>
              <a:t>Accuracy of bagging:</a:t>
            </a:r>
          </a:p>
          <a:p>
            <a:pPr eaLnBrk="1" hangingPunct="1">
              <a:spcBef>
                <a:spcPct val="0"/>
              </a:spcBef>
            </a:pPr>
            <a:endParaRPr lang="en-US" altLang="en-US" sz="2400" dirty="0" smtClean="0">
              <a:solidFill>
                <a:srgbClr val="000000"/>
              </a:solidFill>
            </a:endParaRPr>
          </a:p>
          <a:p>
            <a:pPr eaLnBrk="1" hangingPunct="1">
              <a:spcBef>
                <a:spcPct val="0"/>
              </a:spcBef>
            </a:pPr>
            <a:endParaRPr lang="en-US" altLang="en-US" sz="2400" dirty="0" smtClean="0">
              <a:solidFill>
                <a:srgbClr val="000000"/>
              </a:solidFill>
            </a:endParaRPr>
          </a:p>
          <a:p>
            <a:pPr eaLnBrk="1" hangingPunct="1">
              <a:spcBef>
                <a:spcPct val="0"/>
              </a:spcBef>
            </a:pPr>
            <a:endParaRPr lang="en-US" altLang="en-US" sz="2400" dirty="0" smtClean="0">
              <a:solidFill>
                <a:srgbClr val="000000"/>
              </a:solidFill>
            </a:endParaRPr>
          </a:p>
          <a:p>
            <a:pPr eaLnBrk="1" hangingPunct="1">
              <a:spcBef>
                <a:spcPct val="0"/>
              </a:spcBef>
            </a:pPr>
            <a:r>
              <a:rPr lang="en-US" altLang="en-US" sz="2400" dirty="0" smtClean="0">
                <a:solidFill>
                  <a:srgbClr val="000000"/>
                </a:solidFill>
              </a:rPr>
              <a:t>Works well for small data sets</a:t>
            </a:r>
          </a:p>
          <a:p>
            <a:pPr eaLnBrk="1" hangingPunct="1">
              <a:spcBef>
                <a:spcPct val="0"/>
              </a:spcBef>
            </a:pPr>
            <a:r>
              <a:rPr lang="en-US" altLang="en-US" sz="2400" dirty="0" smtClean="0">
                <a:solidFill>
                  <a:srgbClr val="000000"/>
                </a:solidFill>
              </a:rPr>
              <a:t>Example:</a:t>
            </a:r>
          </a:p>
          <a:p>
            <a:pPr eaLnBrk="1" hangingPunct="1">
              <a:spcBef>
                <a:spcPct val="0"/>
              </a:spcBef>
              <a:buFontTx/>
              <a:buNone/>
            </a:pPr>
            <a:endParaRPr lang="en-US" altLang="en-US" dirty="0" smtClean="0">
              <a:solidFill>
                <a:srgbClr val="000000"/>
              </a:solidFill>
            </a:endParaRPr>
          </a:p>
          <a:p>
            <a:pPr lvl="1" eaLnBrk="1" hangingPunct="1">
              <a:spcBef>
                <a:spcPct val="0"/>
              </a:spcBef>
              <a:buFontTx/>
              <a:buNone/>
            </a:pPr>
            <a:endParaRPr lang="en-US" altLang="en-US" dirty="0" smtClean="0">
              <a:solidFill>
                <a:srgbClr val="000000"/>
              </a:solidFill>
            </a:endParaRPr>
          </a:p>
        </p:txBody>
      </p:sp>
      <p:graphicFrame>
        <p:nvGraphicFramePr>
          <p:cNvPr id="5" name="Object 2"/>
          <p:cNvGraphicFramePr>
            <a:graphicFrameLocks noChangeAspect="1"/>
          </p:cNvGraphicFramePr>
          <p:nvPr>
            <p:extLst/>
          </p:nvPr>
        </p:nvGraphicFramePr>
        <p:xfrm>
          <a:off x="997598" y="1720057"/>
          <a:ext cx="7370763" cy="838200"/>
        </p:xfrm>
        <a:graphic>
          <a:graphicData uri="http://schemas.openxmlformats.org/presentationml/2006/ole">
            <mc:AlternateContent xmlns:mc="http://schemas.openxmlformats.org/markup-compatibility/2006">
              <mc:Choice xmlns:v="urn:schemas-microsoft-com:vml" Requires="v">
                <p:oleObj spid="_x0000_s110610" name="Equation" r:id="rId4" imgW="3797280" imgH="431640" progId="Equation.3">
                  <p:embed/>
                </p:oleObj>
              </mc:Choice>
              <mc:Fallback>
                <p:oleObj name="Equation" r:id="rId4" imgW="37972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598" y="1720057"/>
                        <a:ext cx="73707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1295400" y="4648200"/>
          <a:ext cx="6096002" cy="741364"/>
        </p:xfrm>
        <a:graphic>
          <a:graphicData uri="http://schemas.openxmlformats.org/drawingml/2006/table">
            <a:tbl>
              <a:tblPr firstRow="1" bandRow="1">
                <a:tableStyleId>{125E5076-3810-47DD-B79F-674D7AD40C01}</a:tableStyleId>
              </a:tblPr>
              <a:tblGrid>
                <a:gridCol w="554182"/>
                <a:gridCol w="554182"/>
                <a:gridCol w="554182"/>
                <a:gridCol w="554182"/>
                <a:gridCol w="554182"/>
                <a:gridCol w="554182"/>
                <a:gridCol w="554182"/>
                <a:gridCol w="554182"/>
                <a:gridCol w="554182"/>
                <a:gridCol w="554182"/>
                <a:gridCol w="554182"/>
              </a:tblGrid>
              <a:tr h="370682">
                <a:tc>
                  <a:txBody>
                    <a:bodyPr/>
                    <a:lstStyle/>
                    <a:p>
                      <a:r>
                        <a:rPr lang="en-US" sz="1800" dirty="0" smtClean="0"/>
                        <a:t>X</a:t>
                      </a:r>
                      <a:endParaRPr lang="en-US" sz="1800" dirty="0"/>
                    </a:p>
                  </a:txBody>
                  <a:tcPr marT="45700" marB="45700"/>
                </a:tc>
                <a:tc>
                  <a:txBody>
                    <a:bodyPr/>
                    <a:lstStyle/>
                    <a:p>
                      <a:r>
                        <a:rPr lang="en-US" sz="1800" dirty="0" smtClean="0"/>
                        <a:t>0.1</a:t>
                      </a:r>
                      <a:endParaRPr lang="en-US" sz="1800" dirty="0"/>
                    </a:p>
                  </a:txBody>
                  <a:tcPr marT="45700" marB="45700"/>
                </a:tc>
                <a:tc>
                  <a:txBody>
                    <a:bodyPr/>
                    <a:lstStyle/>
                    <a:p>
                      <a:r>
                        <a:rPr lang="en-US" sz="1800" dirty="0" smtClean="0"/>
                        <a:t>0.2</a:t>
                      </a:r>
                      <a:endParaRPr lang="en-US" sz="1800" dirty="0"/>
                    </a:p>
                  </a:txBody>
                  <a:tcPr marT="45700" marB="45700"/>
                </a:tc>
                <a:tc>
                  <a:txBody>
                    <a:bodyPr/>
                    <a:lstStyle/>
                    <a:p>
                      <a:r>
                        <a:rPr lang="en-US" sz="1800" dirty="0" smtClean="0"/>
                        <a:t>0.3</a:t>
                      </a:r>
                      <a:endParaRPr lang="en-US" sz="1800" dirty="0"/>
                    </a:p>
                  </a:txBody>
                  <a:tcPr marT="45700" marB="45700"/>
                </a:tc>
                <a:tc>
                  <a:txBody>
                    <a:bodyPr/>
                    <a:lstStyle/>
                    <a:p>
                      <a:r>
                        <a:rPr lang="en-US" sz="1800" dirty="0" smtClean="0"/>
                        <a:t>0.4</a:t>
                      </a:r>
                      <a:endParaRPr lang="en-US" sz="1800" dirty="0"/>
                    </a:p>
                  </a:txBody>
                  <a:tcPr marT="45700" marB="45700"/>
                </a:tc>
                <a:tc>
                  <a:txBody>
                    <a:bodyPr/>
                    <a:lstStyle/>
                    <a:p>
                      <a:r>
                        <a:rPr lang="en-US" sz="1800" dirty="0" smtClean="0"/>
                        <a:t>0.5</a:t>
                      </a:r>
                      <a:endParaRPr lang="en-US" sz="1800" dirty="0"/>
                    </a:p>
                  </a:txBody>
                  <a:tcPr marT="45700" marB="45700"/>
                </a:tc>
                <a:tc>
                  <a:txBody>
                    <a:bodyPr/>
                    <a:lstStyle/>
                    <a:p>
                      <a:r>
                        <a:rPr lang="en-US" sz="1800" dirty="0" smtClean="0"/>
                        <a:t>0.6</a:t>
                      </a:r>
                      <a:endParaRPr lang="en-US" sz="1800" dirty="0"/>
                    </a:p>
                  </a:txBody>
                  <a:tcPr marT="45700" marB="45700"/>
                </a:tc>
                <a:tc>
                  <a:txBody>
                    <a:bodyPr/>
                    <a:lstStyle/>
                    <a:p>
                      <a:r>
                        <a:rPr lang="en-US" sz="1800" dirty="0" smtClean="0"/>
                        <a:t>0.7</a:t>
                      </a:r>
                      <a:endParaRPr lang="en-US" sz="1800" dirty="0"/>
                    </a:p>
                  </a:txBody>
                  <a:tcPr marT="45700" marB="45700"/>
                </a:tc>
                <a:tc>
                  <a:txBody>
                    <a:bodyPr/>
                    <a:lstStyle/>
                    <a:p>
                      <a:r>
                        <a:rPr lang="en-US" sz="1800" dirty="0" smtClean="0"/>
                        <a:t>0.8</a:t>
                      </a:r>
                      <a:endParaRPr lang="en-US" sz="1800" dirty="0"/>
                    </a:p>
                  </a:txBody>
                  <a:tcPr marT="45700" marB="45700"/>
                </a:tc>
                <a:tc>
                  <a:txBody>
                    <a:bodyPr/>
                    <a:lstStyle/>
                    <a:p>
                      <a:r>
                        <a:rPr lang="en-US" sz="1800" dirty="0" smtClean="0"/>
                        <a:t>0.9</a:t>
                      </a:r>
                      <a:endParaRPr lang="en-US" sz="1800" dirty="0"/>
                    </a:p>
                  </a:txBody>
                  <a:tcPr marT="45700" marB="45700"/>
                </a:tc>
                <a:tc>
                  <a:txBody>
                    <a:bodyPr/>
                    <a:lstStyle/>
                    <a:p>
                      <a:r>
                        <a:rPr lang="en-US" sz="1800" dirty="0" smtClean="0"/>
                        <a:t>1.0</a:t>
                      </a:r>
                      <a:endParaRPr lang="en-US" sz="1800" dirty="0"/>
                    </a:p>
                  </a:txBody>
                  <a:tcPr marT="45700" marB="45700"/>
                </a:tc>
              </a:tr>
              <a:tr h="370682">
                <a:tc>
                  <a:txBody>
                    <a:bodyPr/>
                    <a:lstStyle/>
                    <a:p>
                      <a:r>
                        <a:rPr lang="en-US" sz="1800" dirty="0" smtClean="0"/>
                        <a:t>y</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c>
                  <a:txBody>
                    <a:bodyPr/>
                    <a:lstStyle/>
                    <a:p>
                      <a:r>
                        <a:rPr lang="en-US" sz="1800" dirty="0" smtClean="0"/>
                        <a:t>1</a:t>
                      </a:r>
                      <a:endParaRPr lang="en-US" sz="1800" dirty="0"/>
                    </a:p>
                  </a:txBody>
                  <a:tcPr marT="45700" marB="45700"/>
                </a:tc>
              </a:tr>
            </a:tbl>
          </a:graphicData>
        </a:graphic>
      </p:graphicFrame>
      <p:sp>
        <p:nvSpPr>
          <p:cNvPr id="8" name="Bent Arrow 7"/>
          <p:cNvSpPr/>
          <p:nvPr/>
        </p:nvSpPr>
        <p:spPr>
          <a:xfrm>
            <a:off x="685800" y="5105400"/>
            <a:ext cx="533400" cy="304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9" name="Oval 8"/>
          <p:cNvSpPr/>
          <p:nvPr/>
        </p:nvSpPr>
        <p:spPr>
          <a:xfrm>
            <a:off x="0" y="54864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Actual Class labels</a:t>
            </a:r>
          </a:p>
          <a:p>
            <a:pPr algn="ctr">
              <a:defRPr/>
            </a:pPr>
            <a:endParaRPr lang="en-US" dirty="0"/>
          </a:p>
        </p:txBody>
      </p:sp>
      <p:sp>
        <p:nvSpPr>
          <p:cNvPr id="3103" name="TextBox 9"/>
          <p:cNvSpPr txBox="1">
            <a:spLocks noChangeArrowheads="1"/>
          </p:cNvSpPr>
          <p:nvPr/>
        </p:nvSpPr>
        <p:spPr bwMode="auto">
          <a:xfrm>
            <a:off x="609600" y="6488113"/>
            <a:ext cx="701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taken from Tan et. al. book “Introduction to Data Mining”</a:t>
            </a:r>
          </a:p>
        </p:txBody>
      </p:sp>
    </p:spTree>
    <p:extLst>
      <p:ext uri="{BB962C8B-B14F-4D97-AF65-F5344CB8AC3E}">
        <p14:creationId xmlns:p14="http://schemas.microsoft.com/office/powerpoint/2010/main" val="3279254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43000"/>
          </a:xfrm>
        </p:spPr>
        <p:txBody>
          <a:bodyPr/>
          <a:lstStyle/>
          <a:p>
            <a:pPr eaLnBrk="1" hangingPunct="1"/>
            <a:r>
              <a:rPr lang="en-US" altLang="en-US" b="1" smtClean="0">
                <a:solidFill>
                  <a:schemeClr val="tx2"/>
                </a:solidFill>
              </a:rPr>
              <a:t>Bagging</a:t>
            </a:r>
          </a:p>
        </p:txBody>
      </p:sp>
      <p:pic>
        <p:nvPicPr>
          <p:cNvPr id="28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400"/>
            <a:ext cx="5683250" cy="653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76" name="TextBox 8"/>
          <p:cNvSpPr txBox="1">
            <a:spLocks noChangeArrowheads="1"/>
          </p:cNvSpPr>
          <p:nvPr/>
        </p:nvSpPr>
        <p:spPr bwMode="auto">
          <a:xfrm>
            <a:off x="106363" y="1274763"/>
            <a:ext cx="29718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a:latin typeface="Calibri" panose="020F0502020204030204" pitchFamily="34" charset="0"/>
              </a:rPr>
              <a:t> Decision Stump</a:t>
            </a:r>
          </a:p>
          <a:p>
            <a:pPr eaLnBrk="1" hangingPunct="1">
              <a:buFont typeface="Arial" panose="020B0604020202020204" pitchFamily="34" charset="0"/>
              <a:buChar char="•"/>
            </a:pPr>
            <a:r>
              <a:rPr lang="en-US" altLang="en-US">
                <a:latin typeface="Calibri" panose="020F0502020204030204" pitchFamily="34" charset="0"/>
              </a:rPr>
              <a:t> Single level decision binary tree</a:t>
            </a:r>
          </a:p>
          <a:p>
            <a:pPr eaLnBrk="1" hangingPunct="1">
              <a:buFont typeface="Arial" panose="020B0604020202020204" pitchFamily="34" charset="0"/>
              <a:buChar char="•"/>
            </a:pPr>
            <a:r>
              <a:rPr lang="en-US" altLang="en-US">
                <a:latin typeface="Calibri" panose="020F0502020204030204" pitchFamily="34" charset="0"/>
              </a:rPr>
              <a:t> Entropy – x&lt;=0.35 or x&lt;=0.75</a:t>
            </a:r>
          </a:p>
          <a:p>
            <a:pPr eaLnBrk="1" hangingPunct="1">
              <a:buFont typeface="Arial" panose="020B0604020202020204" pitchFamily="34" charset="0"/>
              <a:buChar char="•"/>
            </a:pPr>
            <a:r>
              <a:rPr lang="en-US" altLang="en-US">
                <a:latin typeface="Calibri" panose="020F0502020204030204" pitchFamily="34" charset="0"/>
              </a:rPr>
              <a:t> Accuracy at most 70%</a:t>
            </a:r>
          </a:p>
        </p:txBody>
      </p:sp>
      <p:sp>
        <p:nvSpPr>
          <p:cNvPr id="5" name="Oval 4"/>
          <p:cNvSpPr/>
          <p:nvPr/>
        </p:nvSpPr>
        <p:spPr>
          <a:xfrm>
            <a:off x="1219200" y="47244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Actual Class labels</a:t>
            </a:r>
          </a:p>
          <a:p>
            <a:pPr algn="ctr">
              <a:defRPr/>
            </a:pPr>
            <a:endParaRPr lang="en-US" dirty="0"/>
          </a:p>
        </p:txBody>
      </p:sp>
      <p:sp>
        <p:nvSpPr>
          <p:cNvPr id="6" name="Bent Arrow 5"/>
          <p:cNvSpPr/>
          <p:nvPr/>
        </p:nvSpPr>
        <p:spPr>
          <a:xfrm>
            <a:off x="2438400" y="4267200"/>
            <a:ext cx="533400" cy="304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 name="Bent Arrow 6"/>
          <p:cNvSpPr/>
          <p:nvPr/>
        </p:nvSpPr>
        <p:spPr>
          <a:xfrm>
            <a:off x="2819400" y="3657600"/>
            <a:ext cx="152400" cy="121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2111960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lstStyle/>
          <a:p>
            <a:pPr eaLnBrk="1" hangingPunct="1"/>
            <a:r>
              <a:rPr lang="en-US" altLang="en-US" b="1" smtClean="0">
                <a:solidFill>
                  <a:schemeClr val="tx2"/>
                </a:solidFill>
              </a:rPr>
              <a:t>Bagging</a:t>
            </a:r>
          </a:p>
        </p:txBody>
      </p:sp>
      <p:sp>
        <p:nvSpPr>
          <p:cNvPr id="9" name="TextBox 8"/>
          <p:cNvSpPr txBox="1">
            <a:spLocks noChangeArrowheads="1"/>
          </p:cNvSpPr>
          <p:nvPr/>
        </p:nvSpPr>
        <p:spPr bwMode="auto">
          <a:xfrm>
            <a:off x="2667000" y="5943600"/>
            <a:ext cx="411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Accuracy of ensemble classifier: 100% </a:t>
            </a:r>
            <a:r>
              <a:rPr lang="en-US" altLang="en-US">
                <a:latin typeface="Calibri" panose="020F0502020204030204" pitchFamily="34" charset="0"/>
                <a:sym typeface="Wingdings" panose="05000000000000000000" pitchFamily="2" charset="2"/>
              </a:rPr>
              <a:t></a:t>
            </a:r>
            <a:endParaRPr lang="en-US" altLang="en-US">
              <a:latin typeface="Calibri" panose="020F0502020204030204" pitchFamily="34" charset="0"/>
            </a:endParaRP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7358063"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1" name="TextBox 4"/>
          <p:cNvSpPr txBox="1">
            <a:spLocks noChangeArrowheads="1"/>
          </p:cNvSpPr>
          <p:nvPr/>
        </p:nvSpPr>
        <p:spPr bwMode="auto">
          <a:xfrm>
            <a:off x="609600" y="63246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taken from Tan et. al. book “Introduction to Data Mining”</a:t>
            </a:r>
          </a:p>
        </p:txBody>
      </p:sp>
    </p:spTree>
    <p:extLst>
      <p:ext uri="{BB962C8B-B14F-4D97-AF65-F5344CB8AC3E}">
        <p14:creationId xmlns:p14="http://schemas.microsoft.com/office/powerpoint/2010/main" val="412442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a:xfrm>
            <a:off x="609600" y="381000"/>
            <a:ext cx="7543800" cy="874713"/>
          </a:xfrm>
        </p:spPr>
        <p:txBody>
          <a:bodyPr/>
          <a:lstStyle/>
          <a:p>
            <a:pPr eaLnBrk="1" hangingPunct="1"/>
            <a:r>
              <a:rPr lang="en-US" altLang="en-US" b="1" smtClean="0">
                <a:solidFill>
                  <a:schemeClr val="tx2"/>
                </a:solidFill>
              </a:rPr>
              <a:t>Bagging- Final Points</a:t>
            </a:r>
          </a:p>
        </p:txBody>
      </p:sp>
      <p:sp>
        <p:nvSpPr>
          <p:cNvPr id="30722" name="Rectangle 1027"/>
          <p:cNvSpPr>
            <a:spLocks noGrp="1" noChangeArrowheads="1"/>
          </p:cNvSpPr>
          <p:nvPr>
            <p:ph idx="1"/>
          </p:nvPr>
        </p:nvSpPr>
        <p:spPr>
          <a:xfrm>
            <a:off x="381000" y="1371600"/>
            <a:ext cx="8134350" cy="4805363"/>
          </a:xfrm>
        </p:spPr>
        <p:txBody>
          <a:bodyPr>
            <a:normAutofit/>
          </a:bodyPr>
          <a:lstStyle/>
          <a:p>
            <a:pPr eaLnBrk="1" hangingPunct="1">
              <a:spcBef>
                <a:spcPct val="0"/>
              </a:spcBef>
            </a:pPr>
            <a:r>
              <a:rPr lang="en-US" altLang="en-US" sz="2800" dirty="0" smtClean="0">
                <a:solidFill>
                  <a:srgbClr val="000000"/>
                </a:solidFill>
              </a:rPr>
              <a:t>Works well if the base classifiers are unstable</a:t>
            </a:r>
          </a:p>
          <a:p>
            <a:pPr eaLnBrk="1" hangingPunct="1">
              <a:spcBef>
                <a:spcPct val="0"/>
              </a:spcBef>
            </a:pPr>
            <a:r>
              <a:rPr lang="en-US" altLang="en-US" sz="2800" dirty="0" smtClean="0">
                <a:solidFill>
                  <a:srgbClr val="000000"/>
                </a:solidFill>
              </a:rPr>
              <a:t>Increased accuracy because it reduces the variance of the individual classifier</a:t>
            </a:r>
          </a:p>
          <a:p>
            <a:pPr eaLnBrk="1" hangingPunct="1">
              <a:spcBef>
                <a:spcPct val="0"/>
              </a:spcBef>
            </a:pPr>
            <a:r>
              <a:rPr lang="en-US" altLang="en-US" sz="2800" dirty="0" smtClean="0">
                <a:solidFill>
                  <a:srgbClr val="000000"/>
                </a:solidFill>
              </a:rPr>
              <a:t>Does not focus on any particular instance of the training data</a:t>
            </a:r>
          </a:p>
          <a:p>
            <a:pPr eaLnBrk="1" hangingPunct="1">
              <a:spcBef>
                <a:spcPct val="0"/>
              </a:spcBef>
            </a:pPr>
            <a:r>
              <a:rPr lang="en-US" altLang="en-US" sz="2800" dirty="0" smtClean="0">
                <a:solidFill>
                  <a:srgbClr val="000000"/>
                </a:solidFill>
              </a:rPr>
              <a:t>Therefore, less susceptible to model over-fitting when applied to noisy data</a:t>
            </a:r>
          </a:p>
          <a:p>
            <a:pPr eaLnBrk="1" hangingPunct="1">
              <a:spcBef>
                <a:spcPct val="0"/>
              </a:spcBef>
            </a:pPr>
            <a:r>
              <a:rPr lang="en-US" altLang="en-US" sz="2800" dirty="0" smtClean="0">
                <a:solidFill>
                  <a:srgbClr val="000000"/>
                </a:solidFill>
              </a:rPr>
              <a:t>What if we want to focus on a particular instances of training data?</a:t>
            </a:r>
          </a:p>
        </p:txBody>
      </p:sp>
    </p:spTree>
    <p:extLst>
      <p:ext uri="{BB962C8B-B14F-4D97-AF65-F5344CB8AC3E}">
        <p14:creationId xmlns:p14="http://schemas.microsoft.com/office/powerpoint/2010/main" val="435196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7610</TotalTime>
  <Words>1522</Words>
  <Application>Microsoft Office PowerPoint</Application>
  <PresentationFormat>On-screen Show (4:3)</PresentationFormat>
  <Paragraphs>232</Paragraphs>
  <Slides>36</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7" baseType="lpstr">
      <vt:lpstr>맑은 고딕</vt:lpstr>
      <vt:lpstr>宋体</vt:lpstr>
      <vt:lpstr>Arial</vt:lpstr>
      <vt:lpstr>Calibri</vt:lpstr>
      <vt:lpstr>Cambria Math</vt:lpstr>
      <vt:lpstr>Monotype Sorts</vt:lpstr>
      <vt:lpstr>Tahoma</vt:lpstr>
      <vt:lpstr>Wingdings</vt:lpstr>
      <vt:lpstr>Blank</vt:lpstr>
      <vt:lpstr>Equation</vt:lpstr>
      <vt:lpstr>Visio</vt:lpstr>
      <vt:lpstr>Classification</vt:lpstr>
      <vt:lpstr>Examples of Ensemble Methods</vt:lpstr>
      <vt:lpstr>Bagging</vt:lpstr>
      <vt:lpstr>PowerPoint Presentation</vt:lpstr>
      <vt:lpstr>Bagging: Boostrap Aggregation</vt:lpstr>
      <vt:lpstr>Bagging</vt:lpstr>
      <vt:lpstr>Bagging</vt:lpstr>
      <vt:lpstr>Bagging</vt:lpstr>
      <vt:lpstr>Bagging- Final Points</vt:lpstr>
      <vt:lpstr>Boosting</vt:lpstr>
      <vt:lpstr>Boosting: Motivation</vt:lpstr>
      <vt:lpstr>Boosting</vt:lpstr>
      <vt:lpstr>Boosting</vt:lpstr>
      <vt:lpstr>Adaboost</vt:lpstr>
      <vt:lpstr>Adaboost</vt:lpstr>
      <vt:lpstr>Adaboost</vt:lpstr>
      <vt:lpstr>Example: AdaBoost</vt:lpstr>
      <vt:lpstr>Example: AdaBoost</vt:lpstr>
      <vt:lpstr>PowerPoint Presentation</vt:lpstr>
      <vt:lpstr>Illustrating AdaBoost</vt:lpstr>
      <vt:lpstr>Illustrating AdaBoost</vt:lpstr>
      <vt:lpstr>PowerPoint Presentation</vt:lpstr>
      <vt:lpstr>PowerPoint Presentation</vt:lpstr>
      <vt:lpstr>PowerPoint Presentation</vt:lpstr>
      <vt:lpstr>Random Forests</vt:lpstr>
      <vt:lpstr>Random Forests</vt:lpstr>
      <vt:lpstr>Random Forests</vt:lpstr>
      <vt:lpstr>Randomizing Random Forests</vt:lpstr>
      <vt:lpstr>Why use Random Vectors?</vt:lpstr>
      <vt:lpstr>Random Forests Error Bounds</vt:lpstr>
      <vt:lpstr>Using Random Features</vt:lpstr>
      <vt:lpstr>Random Forest Algorithm</vt:lpstr>
      <vt:lpstr>Random Forest Algorithm</vt:lpstr>
      <vt:lpstr>Out of Bag Error</vt:lpstr>
      <vt:lpstr>Features and Advantages</vt:lpstr>
      <vt:lpstr>Disadvantages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user</cp:lastModifiedBy>
  <cp:revision>286</cp:revision>
  <cp:lastPrinted>1601-01-01T00:00:00Z</cp:lastPrinted>
  <dcterms:created xsi:type="dcterms:W3CDTF">1601-01-01T00:00:00Z</dcterms:created>
  <dcterms:modified xsi:type="dcterms:W3CDTF">2019-03-06T10:18:54Z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