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26"/>
  </p:notesMasterIdLst>
  <p:sldIdLst>
    <p:sldId id="256" r:id="rId2"/>
    <p:sldId id="5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867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691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206F33-DD1F-4607-8D05-DF858029EE1C}" type="datetime1">
              <a:rPr lang="en-US" altLang="en-US" sz="1200" b="0">
                <a:solidFill>
                  <a:schemeClr val="tx1"/>
                </a:solidFill>
              </a:rPr>
              <a:pPr eaLnBrk="1" hangingPunct="1"/>
              <a:t>3/8/2019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F6DE41-CE86-4F49-8FDA-827FD066FD46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072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20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419D75-7A84-4360-AA27-E9EE3A8FEB1B}" type="datetime1">
              <a:rPr lang="en-US" altLang="en-US" sz="1200" b="0">
                <a:solidFill>
                  <a:schemeClr val="tx1"/>
                </a:solidFill>
              </a:rPr>
              <a:pPr eaLnBrk="1" hangingPunct="1"/>
              <a:t>3/8/2019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814248-00DA-4A09-9990-323213C91F8B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75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361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2576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17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591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C1D9C8-9058-4EC8-B8BD-60A6328EA0C2}" type="datetime1">
              <a:rPr lang="en-US" altLang="en-US" sz="1200" b="0">
                <a:solidFill>
                  <a:schemeClr val="tx1"/>
                </a:solidFill>
              </a:rPr>
              <a:pPr eaLnBrk="1" hangingPunct="1"/>
              <a:t>3/8/2019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1D52CB-E908-4B48-AC94-D3B3B3761776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91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B2729E-F184-4D9F-BE53-6D1B603EE937}" type="datetime1">
              <a:rPr lang="en-US" altLang="en-US" sz="1200" b="0">
                <a:solidFill>
                  <a:schemeClr val="tx1"/>
                </a:solidFill>
              </a:rPr>
              <a:pPr eaLnBrk="1" hangingPunct="1"/>
              <a:t>3/8/2019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856B61-7A76-472F-8B05-A40BCB3E4D41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376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545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500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568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259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704850"/>
            <a:ext cx="4627562" cy="3471863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112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18AA8A-0988-4E76-9AE5-E4FD1A096980}" type="datetime1">
              <a:rPr lang="en-US" altLang="en-US" sz="1200" b="0">
                <a:solidFill>
                  <a:schemeClr val="tx1"/>
                </a:solidFill>
              </a:rPr>
              <a:pPr eaLnBrk="1" hangingPunct="1"/>
              <a:t>3/8/2019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51122" indent="-288893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55573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17802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80031" indent="-231115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D5CDF4-C968-427A-90A3-0FE987F20280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4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251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6858000" cy="27432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Classification Performance</a:t>
            </a:r>
            <a:endParaRPr lang="en-US" dirty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Metrics for Performance Evaluation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75438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Focus on the predictive capability of a model</a:t>
            </a:r>
          </a:p>
          <a:p>
            <a:pPr lvl="1" eaLnBrk="1" hangingPunct="1"/>
            <a:r>
              <a:rPr lang="en-US" altLang="en-US" sz="2400" dirty="0" smtClean="0"/>
              <a:t>Rather than how fast it takes to classify or build models, scalability, etc.</a:t>
            </a:r>
          </a:p>
          <a:p>
            <a:pPr eaLnBrk="1" hangingPunct="1"/>
            <a:r>
              <a:rPr lang="en-US" altLang="en-US" sz="2800" dirty="0" smtClean="0"/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>
            <p:extLst/>
          </p:nvPr>
        </p:nvGraphicFramePr>
        <p:xfrm>
          <a:off x="348343" y="3553927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477000" y="3962400"/>
            <a:ext cx="2667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a: TP (true positive)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b: FN (false negative)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c: FP (false positive)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28342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543800" cy="874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Metrics for Performance Evaluation…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447800"/>
            <a:ext cx="7543800" cy="4953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 smtClean="0"/>
              <a:t>Most widely-used metric: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600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73610"/>
              </p:ext>
            </p:extLst>
          </p:nvPr>
        </p:nvGraphicFramePr>
        <p:xfrm>
          <a:off x="2544763" y="5605463"/>
          <a:ext cx="42830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Equation" r:id="rId4" imgW="2920680" imgH="393480" progId="Equation.3">
                  <p:embed/>
                </p:oleObj>
              </mc:Choice>
              <mc:Fallback>
                <p:oleObj name="Equation" r:id="rId4" imgW="292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5605463"/>
                        <a:ext cx="4283075" cy="649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2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Limitation of Accuracy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1600"/>
            <a:ext cx="75438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Consider a 2-class problem</a:t>
            </a:r>
          </a:p>
          <a:p>
            <a:pPr lvl="1" eaLnBrk="1" hangingPunct="1"/>
            <a:r>
              <a:rPr lang="en-US" altLang="en-US" sz="2800" dirty="0" smtClean="0"/>
              <a:t>Number of Class 0 examples = 9990</a:t>
            </a:r>
          </a:p>
          <a:p>
            <a:pPr lvl="1" eaLnBrk="1" hangingPunct="1"/>
            <a:r>
              <a:rPr lang="en-US" altLang="en-US" sz="2800" dirty="0" smtClean="0"/>
              <a:t>Number of Class 1 examples = 10</a:t>
            </a:r>
          </a:p>
          <a:p>
            <a:pPr lvl="1" eaLnBrk="1" hangingPunct="1"/>
            <a:endParaRPr lang="en-US" altLang="en-US" sz="2800" dirty="0" smtClean="0"/>
          </a:p>
          <a:p>
            <a:pPr eaLnBrk="1" hangingPunct="1"/>
            <a:r>
              <a:rPr lang="en-US" altLang="en-US" sz="3200" dirty="0" smtClean="0"/>
              <a:t>If model predicts everything to be class 0, accuracy is 9990/10000 = 99.9 %</a:t>
            </a:r>
          </a:p>
          <a:p>
            <a:pPr lvl="1" eaLnBrk="1" hangingPunct="1"/>
            <a:r>
              <a:rPr lang="en-US" altLang="en-US" sz="2800" dirty="0" smtClean="0"/>
              <a:t>Accuracy is misleading because model does not detect any class 1 example</a:t>
            </a:r>
          </a:p>
          <a:p>
            <a:pPr eaLnBrk="1" hangingPunct="1"/>
            <a:endParaRPr lang="en-US" altLang="en-US" sz="3200" dirty="0" smtClean="0"/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769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C(i|j): Cost of misclassifying class j example as class i</a:t>
            </a:r>
          </a:p>
        </p:txBody>
      </p:sp>
    </p:spTree>
    <p:extLst>
      <p:ext uri="{BB962C8B-B14F-4D97-AF65-F5344CB8AC3E}">
        <p14:creationId xmlns:p14="http://schemas.microsoft.com/office/powerpoint/2010/main" val="37756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chemeClr val="tx1"/>
                </a:solidFill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524000"/>
          <a:ext cx="3581400" cy="1830789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0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505200"/>
          <a:ext cx="3581400" cy="1830789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0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505200"/>
          <a:ext cx="3581400" cy="1830789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0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12" name="Rectangle 1096"/>
          <p:cNvSpPr>
            <a:spLocks noChangeArrowheads="1"/>
          </p:cNvSpPr>
          <p:nvPr/>
        </p:nvSpPr>
        <p:spPr bwMode="auto">
          <a:xfrm>
            <a:off x="533400" y="5334000"/>
            <a:ext cx="419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None/>
            </a:pPr>
            <a:r>
              <a:rPr lang="en-US" altLang="en-US" sz="2400" b="0"/>
              <a:t>Accuracy = 80%</a:t>
            </a:r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None/>
            </a:pPr>
            <a:r>
              <a:rPr lang="en-US" altLang="en-US" sz="2400" b="0"/>
              <a:t>Cost = 150x-1+60x1+40x100    =3910</a:t>
            </a:r>
          </a:p>
        </p:txBody>
      </p:sp>
      <p:sp>
        <p:nvSpPr>
          <p:cNvPr id="35913" name="Rectangle 1097"/>
          <p:cNvSpPr>
            <a:spLocks noChangeArrowheads="1"/>
          </p:cNvSpPr>
          <p:nvPr/>
        </p:nvSpPr>
        <p:spPr bwMode="auto">
          <a:xfrm>
            <a:off x="4876800" y="53340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None/>
            </a:pPr>
            <a:r>
              <a:rPr lang="en-US" altLang="en-US" sz="2400" b="0"/>
              <a:t>Accuracy = 90%</a:t>
            </a:r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None/>
            </a:pPr>
            <a:r>
              <a:rPr lang="en-US" altLang="en-US" sz="2400" b="0"/>
              <a:t>Cost = 250x-1+5x1+45x100 =4255</a:t>
            </a:r>
          </a:p>
        </p:txBody>
      </p:sp>
    </p:spTree>
    <p:extLst>
      <p:ext uri="{BB962C8B-B14F-4D97-AF65-F5344CB8AC3E}">
        <p14:creationId xmlns:p14="http://schemas.microsoft.com/office/powerpoint/2010/main" val="13982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49325"/>
            <a:ext cx="8189913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0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69342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16764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/>
                <a:gridCol w="1098550"/>
                <a:gridCol w="1096963"/>
                <a:gridCol w="1096962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04800" y="43434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/>
                <a:gridCol w="1098550"/>
                <a:gridCol w="1096962"/>
                <a:gridCol w="1096963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029200" y="1524000"/>
            <a:ext cx="3733800" cy="4964113"/>
            <a:chOff x="3216" y="720"/>
            <a:chExt cx="2352" cy="3127"/>
          </a:xfrm>
        </p:grpSpPr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N = a + b + c + d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b="0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Accuracy = (a + d)/N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b="0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Cost = p (a + d) + q (b + c)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        = p (a + d) + q (N – a – d)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        = q N – (q – p)(a + d)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        = N [q – (q-p) </a:t>
              </a:r>
              <a:r>
                <a:rPr lang="en-US" altLang="en-US" sz="1800" b="0">
                  <a:sym typeface="Symbol" panose="05050102010706020507" pitchFamily="18" charset="2"/>
                </a:rPr>
                <a:t> </a:t>
              </a:r>
              <a:r>
                <a:rPr lang="en-US" altLang="en-US" sz="1800" b="0"/>
                <a:t>Accuracy] 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b="0"/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/>
                <a:t>Accuracy is proportional to cost if</a:t>
              </a:r>
              <a:br>
                <a:rPr lang="en-US" altLang="en-US" sz="1800" b="0"/>
              </a:br>
              <a:r>
                <a:rPr lang="en-US" altLang="en-US" sz="1800" b="0"/>
                <a:t>1. C(Yes|No)=C(No|Yes) = q </a:t>
              </a:r>
              <a:br>
                <a:rPr lang="en-US" altLang="en-US" sz="1800" b="0"/>
              </a:br>
              <a:r>
                <a:rPr lang="en-US" altLang="en-US" sz="1800" b="0"/>
                <a:t>2. C(Yes|Yes)=C(No|No) =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9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bg1"/>
                </a:solidFill>
              </a:rPr>
              <a:t>Cost-Sensitive Measures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81200" y="611981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Equation" r:id="rId4" imgW="4241520" imgH="2400120" progId="Equation.3">
                  <p:embed/>
                </p:oleObj>
              </mc:Choice>
              <mc:Fallback>
                <p:oleObj name="Equation" r:id="rId4" imgW="4241520" imgH="240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11981"/>
                        <a:ext cx="4800600" cy="271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" y="3962400"/>
            <a:ext cx="883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400" b="0"/>
              <a:t>Precision is biased towards C(Yes|Yes) &amp; C(Yes|No)</a:t>
            </a:r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400" b="0"/>
              <a:t>Recall is biased towards C(Yes|Yes) &amp; C(No|Yes)</a:t>
            </a:r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400" b="0"/>
              <a:t>F-measure is biased towards all except C(No|No)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371600" y="54102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Equation" r:id="rId6" imgW="5270400" imgH="799920" progId="Equation.3">
                  <p:embed/>
                </p:oleObj>
              </mc:Choice>
              <mc:Fallback>
                <p:oleObj name="Equation" r:id="rId6" imgW="52704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6019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7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ChangeArrowheads="1"/>
          </p:cNvSpPr>
          <p:nvPr/>
        </p:nvSpPr>
        <p:spPr bwMode="auto">
          <a:xfrm>
            <a:off x="914400" y="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dirty="0">
                <a:latin typeface="+mn-lt"/>
                <a:cs typeface="+mn-cs"/>
              </a:rPr>
              <a:t>Operating Characteristic Curve</a:t>
            </a:r>
            <a:endParaRPr kumimoji="1" lang="en-US" sz="4400" dirty="0">
              <a:latin typeface="+mn-lt"/>
              <a:cs typeface="+mn-cs"/>
            </a:endParaRPr>
          </a:p>
        </p:txBody>
      </p:sp>
      <p:sp>
        <p:nvSpPr>
          <p:cNvPr id="10243" name="Rectangle 1028"/>
          <p:cNvSpPr>
            <a:spLocks noChangeArrowheads="1"/>
          </p:cNvSpPr>
          <p:nvPr/>
        </p:nvSpPr>
        <p:spPr bwMode="auto">
          <a:xfrm>
            <a:off x="381000" y="1524000"/>
            <a:ext cx="8534400" cy="4454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/>
            </a:pPr>
            <a:r>
              <a:rPr kumimoji="1" lang="en-US" sz="2400" dirty="0">
                <a:latin typeface="Arial" charset="0"/>
                <a:cs typeface="+mn-cs"/>
              </a:rPr>
              <a:t>OC Curve (operating characteristic curve) or ROC curve (receiver operating characteristic curve)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/>
            </a:pPr>
            <a:r>
              <a:rPr lang="en-US" sz="2400" dirty="0">
                <a:latin typeface="+mj-lt"/>
                <a:cs typeface="+mn-cs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+mj-lt"/>
                <a:cs typeface="+mn-cs"/>
              </a:rPr>
              <a:t>Characterize the trade-off between positive hits and false alarms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/>
            </a:pPr>
            <a:r>
              <a:rPr kumimoji="1" lang="en-US" sz="2400" dirty="0">
                <a:latin typeface="Arial" charset="0"/>
                <a:cs typeface="+mn-cs"/>
              </a:rPr>
              <a:t>Shows relationship between FPs and TPs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/>
            </a:pPr>
            <a:r>
              <a:rPr kumimoji="1" lang="en-US" sz="2400" dirty="0">
                <a:latin typeface="Arial" charset="0"/>
                <a:cs typeface="+mn-cs"/>
              </a:rPr>
              <a:t>Originally used in communications area to examine false alarm rates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/>
            </a:pPr>
            <a:r>
              <a:rPr kumimoji="1" lang="en-US" sz="2400" dirty="0">
                <a:latin typeface="Arial" charset="0"/>
                <a:cs typeface="+mn-cs"/>
              </a:rPr>
              <a:t>Used in IR to examine fallout (%age of retrieved that are not relevant) versus recall (%age of retrieved that are relevant)</a:t>
            </a:r>
            <a:endParaRPr kumimoji="1" lang="en-US" dirty="0">
              <a:latin typeface="Arial" charset="0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4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6200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smtClean="0">
                <a:solidFill>
                  <a:schemeClr val="bg1"/>
                </a:solidFill>
              </a:rPr>
              <a:t>ROC (Receiver Operating Characteristic)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543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ROC curve plots TP (on the y-axis) against FP (on the x-axis)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Performance of each classifier represented as a point on the ROC curve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changing the threshold of algorithm, sample distribution or cost matrix changes the location of the point</a:t>
            </a: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721567" y="2286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dirty="0">
                <a:latin typeface="+mn-lt"/>
                <a:cs typeface="+mn-cs"/>
              </a:rPr>
              <a:t>Operating Characteristic Curve</a:t>
            </a:r>
            <a:endParaRPr kumimoji="1" lang="en-US" sz="4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7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5438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Metrics for Performance Evaluation</a:t>
            </a:r>
          </a:p>
          <a:p>
            <a:pPr lvl="1" eaLnBrk="1" hangingPunct="1"/>
            <a:r>
              <a:rPr lang="en-US" altLang="en-US" sz="2400" dirty="0" smtClean="0"/>
              <a:t>How to evaluate the performance of a model?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5175" y="3810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b="1" dirty="0" smtClean="0">
                <a:solidFill>
                  <a:schemeClr val="folHlink"/>
                </a:solidFill>
              </a:rPr>
              <a:t>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11379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bg1"/>
                </a:solidFill>
              </a:rPr>
              <a:t>ROC Curve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228600" y="2362200"/>
            <a:ext cx="40227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209800"/>
            <a:ext cx="8229600" cy="4648200"/>
            <a:chOff x="288" y="1056"/>
            <a:chExt cx="5376" cy="2928"/>
          </a:xfrm>
        </p:grpSpPr>
        <p:pic>
          <p:nvPicPr>
            <p:cNvPr id="215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At threshold t: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TP=0.5, FN=0.5, FP=0.12, FN=0.88</a:t>
              </a: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533400" y="838200"/>
            <a:ext cx="84582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0" dirty="0"/>
              <a:t>- 1-dimensional data set containing 2 classes (positive and negative)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 b="0" dirty="0"/>
              <a:t>- any points located at x &gt; t is classified as positive</a:t>
            </a:r>
          </a:p>
        </p:txBody>
      </p:sp>
    </p:spTree>
    <p:extLst>
      <p:ext uri="{BB962C8B-B14F-4D97-AF65-F5344CB8AC3E}">
        <p14:creationId xmlns:p14="http://schemas.microsoft.com/office/powerpoint/2010/main" val="15097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bg1"/>
                </a:solidFill>
              </a:rPr>
              <a:t>ROC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371600"/>
            <a:ext cx="4343400" cy="5181600"/>
          </a:xfrm>
        </p:spPr>
        <p:txBody>
          <a:bodyPr/>
          <a:lstStyle/>
          <a:p>
            <a:pPr eaLnBrk="1" hangingPunct="1">
              <a:buFont typeface="Monotype Sorts"/>
              <a:buNone/>
            </a:pPr>
            <a:r>
              <a:rPr lang="en-US" altLang="en-US" sz="2400" smtClean="0"/>
              <a:t>(TP,FP):</a:t>
            </a:r>
          </a:p>
          <a:p>
            <a:pPr eaLnBrk="1" hangingPunct="1"/>
            <a:r>
              <a:rPr lang="en-US" altLang="en-US" sz="2400" smtClean="0"/>
              <a:t>(0,0): declare everything</a:t>
            </a:r>
            <a:br>
              <a:rPr lang="en-US" altLang="en-US" sz="2400" smtClean="0"/>
            </a:br>
            <a:r>
              <a:rPr lang="en-US" altLang="en-US" sz="2400" smtClean="0"/>
              <a:t>          to be negative class</a:t>
            </a:r>
          </a:p>
          <a:p>
            <a:pPr eaLnBrk="1" hangingPunct="1"/>
            <a:r>
              <a:rPr lang="en-US" altLang="en-US" sz="2400" smtClean="0"/>
              <a:t>(1,1): declare everything</a:t>
            </a:r>
            <a:br>
              <a:rPr lang="en-US" altLang="en-US" sz="2400" smtClean="0"/>
            </a:br>
            <a:r>
              <a:rPr lang="en-US" altLang="en-US" sz="2400" smtClean="0"/>
              <a:t>         to be positive class</a:t>
            </a:r>
          </a:p>
          <a:p>
            <a:pPr eaLnBrk="1" hangingPunct="1"/>
            <a:r>
              <a:rPr lang="en-US" altLang="en-US" sz="2400" smtClean="0"/>
              <a:t>(1,0): ideal</a:t>
            </a:r>
          </a:p>
          <a:p>
            <a:pPr eaLnBrk="1" hangingPunct="1">
              <a:buFont typeface="Monotype Sorts"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Diagonal line:</a:t>
            </a:r>
          </a:p>
          <a:p>
            <a:pPr lvl="1" eaLnBrk="1" hangingPunct="1"/>
            <a:r>
              <a:rPr lang="en-US" altLang="en-US" sz="2400" smtClean="0"/>
              <a:t>Random guessing</a:t>
            </a:r>
          </a:p>
          <a:p>
            <a:pPr lvl="1" eaLnBrk="1" hangingPunct="1"/>
            <a:r>
              <a:rPr lang="en-US" altLang="en-US" sz="2400" smtClean="0"/>
              <a:t>Below diagonal line:</a:t>
            </a:r>
          </a:p>
          <a:p>
            <a:pPr lvl="2" eaLnBrk="1" hangingPunct="1"/>
            <a:r>
              <a:rPr lang="en-US" altLang="en-US" sz="2000" smtClean="0"/>
              <a:t> prediction is opposite of the true class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114800" y="13716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9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874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bg1"/>
                </a:solidFill>
              </a:rPr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101600" y="1620838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3716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400" b="0"/>
              <a:t>No model consistently outperform the other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1</a:t>
            </a:r>
            <a:r>
              <a:rPr lang="en-US" altLang="en-US" sz="2400" b="0"/>
              <a:t> is better for small FPR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2</a:t>
            </a:r>
            <a:r>
              <a:rPr lang="en-US" altLang="en-US" sz="2400" b="0"/>
              <a:t> is better for large FPR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None/>
            </a:pPr>
            <a:endParaRPr lang="en-US" altLang="en-US" sz="1000" b="0"/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400" b="0"/>
              <a:t>Area Under the ROC curve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1800" b="0"/>
              <a:t>Ideal: </a:t>
            </a:r>
          </a:p>
          <a:p>
            <a:pPr lvl="2" eaLnBrk="1" hangingPunct="1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800" b="0"/>
              <a:t> Area = 1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1800" b="0"/>
              <a:t>Random guess:</a:t>
            </a:r>
          </a:p>
          <a:p>
            <a:pPr lvl="2" eaLnBrk="1" hangingPunct="1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800" b="0"/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17512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874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bg1"/>
                </a:solidFill>
              </a:rPr>
              <a:t>How to Construct an ROC curve?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04800" y="19050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572000" y="1219200"/>
            <a:ext cx="43434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0"/>
              <a:t> Use classifier that produces posterior probability for each test instance P(+|A)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0"/>
              <a:t> Sort the instances according to P(+|A) in decreasing order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0"/>
              <a:t> Apply threshold at each unique value of P(+|A)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0"/>
              <a:t> Count the number of TP, FP, </a:t>
            </a:r>
            <a:br>
              <a:rPr lang="en-US" altLang="en-US" sz="2400" b="0"/>
            </a:br>
            <a:r>
              <a:rPr lang="en-US" altLang="en-US" sz="2400" b="0"/>
              <a:t>  TN, FN at each threshold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0"/>
              <a:t> TP rate, TPR = TP/(TP+FN)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0"/>
              <a:t> FP rate, FPR = FP/(FP + TN)</a:t>
            </a:r>
          </a:p>
        </p:txBody>
      </p:sp>
    </p:spTree>
    <p:extLst>
      <p:ext uri="{BB962C8B-B14F-4D97-AF65-F5344CB8AC3E}">
        <p14:creationId xmlns:p14="http://schemas.microsoft.com/office/powerpoint/2010/main" val="37153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57400" y="13716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Document" r:id="rId4" imgW="10594440" imgH="3913200" progId="Word.Document.8">
                  <p:embed/>
                </p:oleObj>
              </mc:Choice>
              <mc:Fallback>
                <p:oleObj name="Document" r:id="rId4" imgW="10594440" imgH="391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743200" y="39068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003300" y="16256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Threshold &gt;= 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ROC Curve:</a:t>
            </a:r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1905000" y="3276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1905000" y="3505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543800" cy="874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bg1"/>
                </a:solidFill>
              </a:rPr>
              <a:t>How to Construct an ROC curve?</a:t>
            </a:r>
          </a:p>
        </p:txBody>
      </p:sp>
    </p:spTree>
    <p:extLst>
      <p:ext uri="{BB962C8B-B14F-4D97-AF65-F5344CB8AC3E}">
        <p14:creationId xmlns:p14="http://schemas.microsoft.com/office/powerpoint/2010/main" val="2026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304800" y="1148896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Data sets with skewed class distributions are common in real life applications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Defective products in an assembly lines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Fraudulent credit card transactions are outnumbered by legitimate transactions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Malicious attacks on web sites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In both cases, there are disproportionate no. of instances that belong to different classes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Six-sigma principle: 4 defects in 1m products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1% fraudulent transactions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Imbalance causes a no. of problems to existing classification algorithms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Accuracy measures not appropriate!!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066800" y="381000"/>
            <a:ext cx="7529513" cy="74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>
                <a:solidFill>
                  <a:schemeClr val="folHlink"/>
                </a:solidFill>
              </a:rPr>
              <a:t>	</a:t>
            </a:r>
            <a:r>
              <a:rPr lang="en-US" altLang="en-US" sz="4400" smtClean="0">
                <a:solidFill>
                  <a:schemeClr val="folHlink"/>
                </a:solidFill>
              </a:rPr>
              <a:t>Class Imbalance Problem</a:t>
            </a:r>
          </a:p>
        </p:txBody>
      </p:sp>
    </p:spTree>
    <p:extLst>
      <p:ext uri="{BB962C8B-B14F-4D97-AF65-F5344CB8AC3E}">
        <p14:creationId xmlns:p14="http://schemas.microsoft.com/office/powerpoint/2010/main" val="27670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folHlink"/>
                </a:solidFill>
              </a:rPr>
              <a:t>Classification Performance</a:t>
            </a:r>
          </a:p>
        </p:txBody>
      </p:sp>
      <p:pic>
        <p:nvPicPr>
          <p:cNvPr id="17411" name="Picture 3" descr="venncl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31083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60500" y="2132013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10000"/>
                </a:solidFill>
                <a:latin typeface="Arial" panose="020B0604020202020204" pitchFamily="34" charset="0"/>
              </a:rPr>
              <a:t>True Positive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943600" y="2132013"/>
            <a:ext cx="231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10000"/>
                </a:solidFill>
                <a:latin typeface="Arial" panose="020B0604020202020204" pitchFamily="34" charset="0"/>
              </a:rPr>
              <a:t>False Negative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435100" y="5408613"/>
            <a:ext cx="221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10000"/>
                </a:solidFill>
                <a:latin typeface="Arial" panose="020B0604020202020204" pitchFamily="34" charset="0"/>
              </a:rPr>
              <a:t>False Positive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090654" y="5408613"/>
            <a:ext cx="220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10000"/>
                </a:solidFill>
                <a:latin typeface="Arial" panose="020B0604020202020204" pitchFamily="34" charset="0"/>
              </a:rPr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253097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13716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b="0" dirty="0">
                <a:latin typeface="Arial" panose="020B0604020202020204" pitchFamily="34" charset="0"/>
              </a:rPr>
              <a:t>Measuring Performance</a:t>
            </a: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auto">
          <a:xfrm>
            <a:off x="381000" y="1295400"/>
            <a:ext cx="85344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2857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en-US" altLang="en-US" dirty="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569913" y="835025"/>
          <a:ext cx="8112125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Document" r:id="rId5" imgW="7027130" imgH="5905787" progId="Word.Document.8">
                  <p:embed/>
                </p:oleObj>
              </mc:Choice>
              <mc:Fallback>
                <p:oleObj name="Document" r:id="rId5" imgW="7027130" imgH="5905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835025"/>
                        <a:ext cx="8112125" cy="579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457200" y="14478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Accuracy of a classifier on a given test set is the %age of test set tuples that are correctly classified by the classifier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en-US" altLang="en-US" b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In pattern recognition literature, it is called ‘recognition rate’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en-US" altLang="en-US" b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Reflects how well the classifier recognizes tuples of various classes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en-US" altLang="en-US" b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Error rate or misclassification rate of a classifier M is 1 – </a:t>
            </a:r>
            <a:r>
              <a:rPr kumimoji="1" lang="en-US" altLang="en-US" b="0" dirty="0" err="1">
                <a:latin typeface="Arial" panose="020B0604020202020204" pitchFamily="34" charset="0"/>
              </a:rPr>
              <a:t>Acc</a:t>
            </a:r>
            <a:r>
              <a:rPr kumimoji="1" lang="en-US" altLang="en-US" b="0" dirty="0">
                <a:latin typeface="Arial" panose="020B0604020202020204" pitchFamily="34" charset="0"/>
              </a:rPr>
              <a:t>(M), where </a:t>
            </a:r>
            <a:r>
              <a:rPr kumimoji="1" lang="en-US" altLang="en-US" b="0" dirty="0" err="1">
                <a:latin typeface="Arial" panose="020B0604020202020204" pitchFamily="34" charset="0"/>
              </a:rPr>
              <a:t>Acc</a:t>
            </a:r>
            <a:r>
              <a:rPr kumimoji="1" lang="en-US" altLang="en-US" b="0" dirty="0">
                <a:latin typeface="Arial" panose="020B0604020202020204" pitchFamily="34" charset="0"/>
              </a:rPr>
              <a:t>(M) is the accuracy of M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104900" y="74613"/>
            <a:ext cx="7529513" cy="74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folHlink"/>
                </a:solidFill>
              </a:rPr>
              <a:t>	</a:t>
            </a:r>
            <a:r>
              <a:rPr lang="en-US" altLang="en-US" sz="4400" dirty="0" smtClean="0">
                <a:solidFill>
                  <a:schemeClr val="folHlink"/>
                </a:solidFill>
              </a:rPr>
              <a:t>Classifier Accuracy Measures</a:t>
            </a:r>
          </a:p>
        </p:txBody>
      </p:sp>
    </p:spTree>
    <p:extLst>
      <p:ext uri="{BB962C8B-B14F-4D97-AF65-F5344CB8AC3E}">
        <p14:creationId xmlns:p14="http://schemas.microsoft.com/office/powerpoint/2010/main" val="77052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457200" y="14478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Example: we trained a classifier to classify medical data tuples as either ‘cancer’ or ‘not_ cancer’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90% accuracy rate – sounds good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What if only 3-4% of </a:t>
            </a:r>
            <a:r>
              <a:rPr kumimoji="1" lang="en-US" altLang="en-US" b="0" dirty="0" smtClean="0">
                <a:latin typeface="Arial" panose="020B0604020202020204" pitchFamily="34" charset="0"/>
              </a:rPr>
              <a:t>training </a:t>
            </a:r>
            <a:r>
              <a:rPr kumimoji="1" lang="en-US" altLang="en-US" b="0" dirty="0">
                <a:latin typeface="Arial" panose="020B0604020202020204" pitchFamily="34" charset="0"/>
              </a:rPr>
              <a:t>set tuples are actually ‘cancer’?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Classifier could be correctly labeling only the </a:t>
            </a:r>
            <a:r>
              <a:rPr kumimoji="1" lang="en-US" altLang="en-US" b="0" dirty="0" err="1">
                <a:latin typeface="Arial" panose="020B0604020202020204" pitchFamily="34" charset="0"/>
              </a:rPr>
              <a:t>not_cancer</a:t>
            </a:r>
            <a:r>
              <a:rPr kumimoji="1" lang="en-US" altLang="en-US" b="0" dirty="0">
                <a:latin typeface="Arial" panose="020B0604020202020204" pitchFamily="34" charset="0"/>
              </a:rPr>
              <a:t> tuples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How well the classifier recognizes ‘cancer’ tuples (+ tuples) and how well it can recognize </a:t>
            </a:r>
            <a:r>
              <a:rPr kumimoji="1" lang="en-US" altLang="en-US" b="0" dirty="0" err="1">
                <a:latin typeface="Arial" panose="020B0604020202020204" pitchFamily="34" charset="0"/>
              </a:rPr>
              <a:t>not_cancer</a:t>
            </a:r>
            <a:r>
              <a:rPr kumimoji="1" lang="en-US" altLang="en-US" b="0" dirty="0">
                <a:latin typeface="Arial" panose="020B0604020202020204" pitchFamily="34" charset="0"/>
              </a:rPr>
              <a:t> tuples (- tuples)?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USE Sensitivity &amp; Specificity respectively 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457200"/>
            <a:ext cx="7529513" cy="74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>
                <a:solidFill>
                  <a:schemeClr val="folHlink"/>
                </a:solidFill>
              </a:rPr>
              <a:t>	</a:t>
            </a:r>
            <a:r>
              <a:rPr lang="en-US" altLang="en-US" sz="4400" smtClean="0">
                <a:solidFill>
                  <a:schemeClr val="folHlink"/>
                </a:solidFill>
              </a:rPr>
              <a:t>Alternative Measures</a:t>
            </a:r>
          </a:p>
        </p:txBody>
      </p:sp>
    </p:spTree>
    <p:extLst>
      <p:ext uri="{BB962C8B-B14F-4D97-AF65-F5344CB8AC3E}">
        <p14:creationId xmlns:p14="http://schemas.microsoft.com/office/powerpoint/2010/main" val="2401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381000" y="1295400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latin typeface="Arial" panose="020B0604020202020204" pitchFamily="34" charset="0"/>
              </a:rPr>
              <a:t>Sensitivity (True + or recognition)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latin typeface="Arial" panose="020B0604020202020204" pitchFamily="34" charset="0"/>
              </a:rPr>
              <a:t>Specificity (False +)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latin typeface="Arial" panose="020B0604020202020204" pitchFamily="34" charset="0"/>
              </a:rPr>
              <a:t>In addition, we may use ‘precision’ to assess the %age of tuples labeled as ‘cancer’ that actually are cancer tuples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latin typeface="Arial" panose="020B0604020202020204" pitchFamily="34" charset="0"/>
              </a:rPr>
              <a:t>Sensitivity = #(True +)/+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latin typeface="Arial" panose="020B0604020202020204" pitchFamily="34" charset="0"/>
              </a:rPr>
              <a:t>Specificity = #(True -)/-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latin typeface="Arial" panose="020B0604020202020204" pitchFamily="34" charset="0"/>
              </a:rPr>
              <a:t>Precision = #(True +)/(#(True +) + #(False +))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kumimoji="1" lang="en-US" altLang="en-US" sz="2400" b="0" dirty="0">
                <a:latin typeface="Arial" panose="020B0604020202020204" pitchFamily="34" charset="0"/>
              </a:rPr>
              <a:t>	</a:t>
            </a:r>
            <a:r>
              <a:rPr kumimoji="1" lang="en-US" altLang="en-US" sz="2000" b="0" i="1" dirty="0">
                <a:cs typeface="Times New Roman" panose="02020603050405020304" pitchFamily="18" charset="0"/>
              </a:rPr>
              <a:t>where #(True +) is the no. of true positives (cancer tuples that were correctly classified)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kumimoji="1" lang="en-US" altLang="en-US" sz="2000" b="0" i="1" dirty="0">
                <a:cs typeface="Times New Roman" panose="02020603050405020304" pitchFamily="18" charset="0"/>
              </a:rPr>
              <a:t>	+ is the no. of ‘cancer’ tuples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kumimoji="1" lang="en-US" altLang="en-US" sz="2000" b="0" i="1" dirty="0">
                <a:cs typeface="Times New Roman" panose="02020603050405020304" pitchFamily="18" charset="0"/>
              </a:rPr>
              <a:t>	#(True -) is the no. of true negatives (</a:t>
            </a:r>
            <a:r>
              <a:rPr kumimoji="1" lang="en-US" altLang="en-US" sz="2000" b="0" i="1" dirty="0" err="1">
                <a:cs typeface="Times New Roman" panose="02020603050405020304" pitchFamily="18" charset="0"/>
              </a:rPr>
              <a:t>not_cancer</a:t>
            </a:r>
            <a:r>
              <a:rPr kumimoji="1" lang="en-US" altLang="en-US" sz="2000" b="0" i="1" dirty="0">
                <a:cs typeface="Times New Roman" panose="02020603050405020304" pitchFamily="18" charset="0"/>
              </a:rPr>
              <a:t> tuples that were correctly classified as such)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kumimoji="1" lang="en-US" altLang="en-US" sz="2000" b="0" i="1" dirty="0">
                <a:cs typeface="Times New Roman" panose="02020603050405020304" pitchFamily="18" charset="0"/>
              </a:rPr>
              <a:t>	- is the no. of ‘</a:t>
            </a:r>
            <a:r>
              <a:rPr kumimoji="1" lang="en-US" altLang="en-US" sz="2000" b="0" i="1" dirty="0" err="1">
                <a:cs typeface="Times New Roman" panose="02020603050405020304" pitchFamily="18" charset="0"/>
              </a:rPr>
              <a:t>not_cancer</a:t>
            </a:r>
            <a:r>
              <a:rPr kumimoji="1" lang="en-US" altLang="en-US" sz="2000" b="0" i="1" dirty="0">
                <a:cs typeface="Times New Roman" panose="02020603050405020304" pitchFamily="18" charset="0"/>
              </a:rPr>
              <a:t>’ tuples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kumimoji="1" lang="en-US" altLang="en-US" sz="2000" b="0" i="1" dirty="0">
                <a:cs typeface="Times New Roman" panose="02020603050405020304" pitchFamily="18" charset="0"/>
              </a:rPr>
              <a:t>	#(False +) is the no. of false positives (‘</a:t>
            </a:r>
            <a:r>
              <a:rPr kumimoji="1" lang="en-US" altLang="en-US" sz="2000" b="0" i="1" dirty="0" err="1">
                <a:cs typeface="Times New Roman" panose="02020603050405020304" pitchFamily="18" charset="0"/>
              </a:rPr>
              <a:t>not_cancer</a:t>
            </a:r>
            <a:r>
              <a:rPr kumimoji="1" lang="en-US" altLang="en-US" sz="2000" b="0" i="1" dirty="0">
                <a:cs typeface="Times New Roman" panose="02020603050405020304" pitchFamily="18" charset="0"/>
              </a:rPr>
              <a:t>’ incorrectly labelled as ‘cancer’)</a:t>
            </a:r>
            <a:endParaRPr kumimoji="1" lang="en-US" altLang="en-US" b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endParaRPr kumimoji="1" lang="en-US" altLang="en-US" b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en-US" altLang="en-US" b="0" dirty="0">
              <a:latin typeface="Arial" panose="020B0604020202020204" pitchFamily="34" charset="0"/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457200"/>
            <a:ext cx="7529513" cy="74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folHlink"/>
                </a:solidFill>
              </a:rPr>
              <a:t>	</a:t>
            </a:r>
            <a:r>
              <a:rPr lang="en-US" altLang="en-US" sz="4400" dirty="0" smtClean="0">
                <a:solidFill>
                  <a:schemeClr val="folHlink"/>
                </a:solidFill>
              </a:rPr>
              <a:t>Alternative Measures</a:t>
            </a:r>
          </a:p>
        </p:txBody>
      </p:sp>
    </p:spTree>
    <p:extLst>
      <p:ext uri="{BB962C8B-B14F-4D97-AF65-F5344CB8AC3E}">
        <p14:creationId xmlns:p14="http://schemas.microsoft.com/office/powerpoint/2010/main" val="14188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1295400"/>
            <a:ext cx="8763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latin typeface="Arial" panose="020B0604020202020204" pitchFamily="34" charset="0"/>
              </a:rPr>
              <a:t>It can be shown that Accuracy </a:t>
            </a:r>
            <a:r>
              <a:rPr kumimoji="1" lang="en-US" altLang="en-US" sz="2400" b="0" dirty="0" smtClean="0">
                <a:latin typeface="Arial" panose="020B0604020202020204" pitchFamily="34" charset="0"/>
              </a:rPr>
              <a:t>as </a:t>
            </a:r>
            <a:r>
              <a:rPr kumimoji="1" lang="en-US" altLang="en-US" sz="2400" b="0" dirty="0">
                <a:latin typeface="Arial" panose="020B0604020202020204" pitchFamily="34" charset="0"/>
              </a:rPr>
              <a:t>a function of Sensitivity and Specificity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kumimoji="1" lang="en-US" altLang="en-US" sz="24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	Accuracy = Sensitivity ((</a:t>
            </a:r>
            <a:r>
              <a:rPr kumimoji="1" lang="en-US" altLang="en-US" sz="2400" b="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pos</a:t>
            </a:r>
            <a:r>
              <a:rPr kumimoji="1" lang="en-US" altLang="en-US" sz="24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)/(</a:t>
            </a:r>
            <a:r>
              <a:rPr kumimoji="1" lang="en-US" altLang="en-US" sz="2400" b="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pos+neg</a:t>
            </a:r>
            <a:r>
              <a:rPr kumimoji="1" lang="en-US" altLang="en-US" sz="24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) 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kumimoji="1" lang="en-US" altLang="en-US" sz="24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			   + </a:t>
            </a:r>
            <a:r>
              <a:rPr kumimoji="1" lang="en-US" altLang="en-US" sz="2400" b="0" i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Specificity </a:t>
            </a:r>
            <a:r>
              <a:rPr kumimoji="1" lang="en-US" altLang="en-US" sz="24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((</a:t>
            </a:r>
            <a:r>
              <a:rPr kumimoji="1" lang="en-US" altLang="en-US" sz="2400" b="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neg</a:t>
            </a:r>
            <a:r>
              <a:rPr kumimoji="1" lang="en-US" altLang="en-US" sz="24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)/(</a:t>
            </a:r>
            <a:r>
              <a:rPr kumimoji="1" lang="en-US" altLang="en-US" sz="2400" b="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pos+neg</a:t>
            </a:r>
            <a:r>
              <a:rPr kumimoji="1" lang="en-US" altLang="en-US" sz="24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) )</a:t>
            </a:r>
            <a:endParaRPr kumimoji="1" lang="en-US" altLang="en-US" sz="2000" b="0" i="1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en-US" altLang="en-US" b="0" i="1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Other cases where ‘accuracy’ not appropriate?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Assumption: each tuples belongs to only one class?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Rather than returning a class label, it is useful to return a probability class distribution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b="0" dirty="0">
                <a:latin typeface="Arial" panose="020B0604020202020204" pitchFamily="34" charset="0"/>
              </a:rPr>
              <a:t>A classification is considered correct if it assigns a tuple to first or the second most probable class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en-US" altLang="en-US" b="0" dirty="0">
              <a:latin typeface="Arial" panose="020B0604020202020204" pitchFamily="34" charset="0"/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457200"/>
            <a:ext cx="7529513" cy="74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>
                <a:solidFill>
                  <a:schemeClr val="folHlink"/>
                </a:solidFill>
              </a:rPr>
              <a:t>	</a:t>
            </a:r>
            <a:r>
              <a:rPr lang="en-US" altLang="en-US" sz="4400" smtClean="0">
                <a:solidFill>
                  <a:schemeClr val="folHlink"/>
                </a:solidFill>
              </a:rPr>
              <a:t>Alternative Measures</a:t>
            </a:r>
          </a:p>
        </p:txBody>
      </p:sp>
    </p:spTree>
    <p:extLst>
      <p:ext uri="{BB962C8B-B14F-4D97-AF65-F5344CB8AC3E}">
        <p14:creationId xmlns:p14="http://schemas.microsoft.com/office/powerpoint/2010/main" val="24368296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7735</TotalTime>
  <Words>1055</Words>
  <Application>Microsoft Office PowerPoint</Application>
  <PresentationFormat>On-screen Show (4:3)</PresentationFormat>
  <Paragraphs>291</Paragraphs>
  <Slides>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Monotype Sorts</vt:lpstr>
      <vt:lpstr>Symbol</vt:lpstr>
      <vt:lpstr>Tahoma</vt:lpstr>
      <vt:lpstr>Times New Roman</vt:lpstr>
      <vt:lpstr>Wingdings</vt:lpstr>
      <vt:lpstr>Blank</vt:lpstr>
      <vt:lpstr>Document</vt:lpstr>
      <vt:lpstr>Equation</vt:lpstr>
      <vt:lpstr>Classification</vt:lpstr>
      <vt:lpstr>Model Evaluation</vt:lpstr>
      <vt:lpstr>PowerPoint Presentation</vt:lpstr>
      <vt:lpstr>Classification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Metrics for Performance Evaluation</vt:lpstr>
      <vt:lpstr>Metrics for Performance Evaluation…</vt:lpstr>
      <vt:lpstr>Limitation of Accuracy</vt:lpstr>
      <vt:lpstr>Cost Matrix</vt:lpstr>
      <vt:lpstr>Computing Cost of Classification</vt:lpstr>
      <vt:lpstr>PowerPoint Presentation</vt:lpstr>
      <vt:lpstr>Cost vs Accuracy</vt:lpstr>
      <vt:lpstr>Cost-Sensitive Measures</vt:lpstr>
      <vt:lpstr>PowerPoint Presentation</vt:lpstr>
      <vt:lpstr>ROC (Receiver Operating Characteristic)</vt:lpstr>
      <vt:lpstr>ROC Curve</vt:lpstr>
      <vt:lpstr>ROC Curve</vt:lpstr>
      <vt:lpstr>Using ROC for Model Comparison</vt:lpstr>
      <vt:lpstr>How to Construct an ROC curve?</vt:lpstr>
      <vt:lpstr>How to Construct an ROC curve?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289</cp:revision>
  <cp:lastPrinted>1601-01-01T00:00:00Z</cp:lastPrinted>
  <dcterms:created xsi:type="dcterms:W3CDTF">1601-01-01T00:00:00Z</dcterms:created>
  <dcterms:modified xsi:type="dcterms:W3CDTF">2019-03-08T10:17:49Z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