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5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6" r:id="rId10"/>
    <p:sldId id="257" r:id="rId11"/>
    <p:sldId id="258" r:id="rId12"/>
    <p:sldId id="259" r:id="rId13"/>
    <p:sldId id="272" r:id="rId14"/>
    <p:sldId id="305" r:id="rId15"/>
    <p:sldId id="260" r:id="rId16"/>
    <p:sldId id="304" r:id="rId17"/>
    <p:sldId id="261" r:id="rId18"/>
    <p:sldId id="262" r:id="rId19"/>
    <p:sldId id="263" r:id="rId20"/>
    <p:sldId id="264" r:id="rId21"/>
    <p:sldId id="266" r:id="rId22"/>
    <p:sldId id="267" r:id="rId23"/>
    <p:sldId id="276" r:id="rId24"/>
    <p:sldId id="268" r:id="rId25"/>
    <p:sldId id="269" r:id="rId26"/>
    <p:sldId id="273" r:id="rId27"/>
    <p:sldId id="270" r:id="rId28"/>
    <p:sldId id="274" r:id="rId29"/>
    <p:sldId id="275" r:id="rId30"/>
    <p:sldId id="293" r:id="rId31"/>
    <p:sldId id="294" r:id="rId32"/>
    <p:sldId id="295" r:id="rId33"/>
    <p:sldId id="296" r:id="rId34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812AC4-7792-43D9-A431-50519EE9A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0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D11B7E8-B08A-4602-A10C-8406CE3E3A98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3/18/2019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38F16341-2782-46FF-BD20-45E5859CD748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30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Conf = sup(LHS U RHS)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T=sup(LHS U RHS)/sup(LHS)</a:t>
            </a:r>
          </a:p>
        </p:txBody>
      </p:sp>
    </p:spTree>
    <p:extLst>
      <p:ext uri="{BB962C8B-B14F-4D97-AF65-F5344CB8AC3E}">
        <p14:creationId xmlns:p14="http://schemas.microsoft.com/office/powerpoint/2010/main" val="157931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CA069F9-85B4-42C3-B725-F4AE81411CD7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3/18/2019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9B142574-F05B-4088-9168-55FCF6E3A650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31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6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FCCD7A5E-EE18-46BE-B29F-EA93798A2F4A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3/18/2019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8324D82B-137F-4154-B524-AB298D189808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32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9A0FAD1E-1ABA-4CC0-9E15-4E85A3F01CFC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3/18/2019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9F71AB14-3CF8-4583-B53B-802FD3CE1064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33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3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B29BE-F837-43A8-AA5F-A259A4FB54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32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FF311-8F7C-4CA9-A494-EA63E9EE76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9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5C201-84B4-45D8-B681-EFD34F9D69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817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ED30C-8F4C-46F3-8452-1FDB0C9DB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2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11187-3D87-4CB5-8DED-B9DC475E76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9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93AD5-A21A-457A-8E5F-12E1413811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1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88302-A836-438A-B822-13F3481FE2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0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8CCA5-0B19-4475-9942-75768E38E0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8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32060-BB83-4410-870D-4199B8913A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3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85EDC-C673-4B84-9577-569421617F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6F20-C4C1-425A-83CC-0529E42EE8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5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5C14A-A0AB-43CE-B324-E0852FCF51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4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51CDC-E569-4A34-8295-F593521AC4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DB58AE-93A9-4231-B79A-6EDAC07412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5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371600"/>
            <a:ext cx="5867400" cy="18288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400" dirty="0" smtClean="0"/>
              <a:t>Association Rule Mining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40386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err="1" smtClean="0"/>
              <a:t>Apriori</a:t>
            </a:r>
            <a:r>
              <a:rPr lang="en-US" sz="2000" dirty="0" smtClean="0"/>
              <a:t> Algorithm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18500" cy="114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ffectLst/>
              </a:rPr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C6D9C"/>
                </a:solidFill>
                <a:latin typeface="Arial" panose="020B0604020202020204" pitchFamily="34" charset="0"/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04800" y="35814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{Diaper}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 {Beer},</a:t>
            </a:r>
            <a:b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{Milk, Bread}  {Eggs,Coke},</a:t>
            </a:r>
            <a:b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{Beer, Bread}  {Milk},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Definition: Frequent Itemset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5410200" cy="571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err="1" smtClean="0">
                <a:effectLst/>
              </a:rPr>
              <a:t>Itemset</a:t>
            </a:r>
            <a:endParaRPr lang="en-US" altLang="en-US" sz="2800" dirty="0" smtClean="0">
              <a:effectLst/>
            </a:endParaRPr>
          </a:p>
          <a:p>
            <a:pPr lvl="1" eaLnBrk="1" hangingPunct="1"/>
            <a:r>
              <a:rPr lang="en-US" altLang="en-US" sz="2400" dirty="0" smtClean="0">
                <a:effectLst/>
              </a:rPr>
              <a:t>A collection of zero or more items</a:t>
            </a:r>
          </a:p>
          <a:p>
            <a:pPr lvl="2" eaLnBrk="1" hangingPunct="1"/>
            <a:r>
              <a:rPr lang="en-US" altLang="en-US" sz="2000" dirty="0" smtClean="0">
                <a:effectLst/>
              </a:rPr>
              <a:t>Example: {Milk, Bread, Diaper}</a:t>
            </a:r>
          </a:p>
          <a:p>
            <a:pPr lvl="1" eaLnBrk="1" hangingPunct="1"/>
            <a:r>
              <a:rPr lang="en-US" altLang="en-US" sz="2400" dirty="0" smtClean="0">
                <a:effectLst/>
              </a:rPr>
              <a:t>k-</a:t>
            </a:r>
            <a:r>
              <a:rPr lang="en-US" altLang="en-US" sz="2400" dirty="0" err="1" smtClean="0">
                <a:effectLst/>
              </a:rPr>
              <a:t>itemset</a:t>
            </a:r>
            <a:endParaRPr lang="en-US" altLang="en-US" sz="2400" dirty="0" smtClean="0">
              <a:effectLst/>
            </a:endParaRPr>
          </a:p>
          <a:p>
            <a:pPr lvl="2" eaLnBrk="1" hangingPunct="1"/>
            <a:r>
              <a:rPr lang="en-US" altLang="en-US" sz="2000" dirty="0" smtClean="0">
                <a:effectLst/>
              </a:rPr>
              <a:t>An </a:t>
            </a:r>
            <a:r>
              <a:rPr lang="en-US" altLang="en-US" sz="2000" dirty="0" err="1" smtClean="0">
                <a:effectLst/>
              </a:rPr>
              <a:t>itemset</a:t>
            </a:r>
            <a:r>
              <a:rPr lang="en-US" altLang="en-US" sz="2000" dirty="0" smtClean="0">
                <a:effectLst/>
              </a:rPr>
              <a:t> that contains k items</a:t>
            </a:r>
          </a:p>
          <a:p>
            <a:pPr eaLnBrk="1" hangingPunct="1"/>
            <a:r>
              <a:rPr lang="en-US" altLang="en-US" sz="2800" dirty="0" smtClean="0">
                <a:effectLst/>
              </a:rPr>
              <a:t>Support count (</a:t>
            </a:r>
            <a:r>
              <a:rPr lang="en-US" altLang="en-US" sz="2800" dirty="0" smtClean="0">
                <a:effectLst/>
                <a:sym typeface="Symbol" panose="05050102010706020507" pitchFamily="18" charset="2"/>
              </a:rPr>
              <a:t>)</a:t>
            </a:r>
          </a:p>
          <a:p>
            <a:pPr lvl="1" eaLnBrk="1" hangingPunct="1"/>
            <a:r>
              <a:rPr lang="en-US" altLang="en-US" sz="2400" dirty="0" smtClean="0">
                <a:effectLst/>
              </a:rPr>
              <a:t>Frequency of occurrence of an </a:t>
            </a:r>
            <a:r>
              <a:rPr lang="en-US" altLang="en-US" sz="2400" dirty="0" err="1" smtClean="0">
                <a:effectLst/>
              </a:rPr>
              <a:t>itemset</a:t>
            </a:r>
            <a:endParaRPr lang="en-US" altLang="en-US" sz="2400" dirty="0" smtClean="0">
              <a:effectLst/>
            </a:endParaRPr>
          </a:p>
          <a:p>
            <a:pPr lvl="1" eaLnBrk="1" hangingPunct="1"/>
            <a:r>
              <a:rPr lang="en-US" altLang="en-US" sz="2400" dirty="0" smtClean="0">
                <a:effectLst/>
              </a:rPr>
              <a:t>E.g.   </a:t>
            </a:r>
            <a:r>
              <a:rPr lang="en-US" altLang="en-US" sz="2400" dirty="0" smtClean="0">
                <a:effectLst/>
                <a:sym typeface="Symbol" panose="05050102010706020507" pitchFamily="18" charset="2"/>
              </a:rPr>
              <a:t>({Milk, </a:t>
            </a:r>
            <a:r>
              <a:rPr lang="en-US" altLang="en-US" sz="2400" dirty="0" err="1" smtClean="0">
                <a:effectLst/>
                <a:sym typeface="Symbol" panose="05050102010706020507" pitchFamily="18" charset="2"/>
              </a:rPr>
              <a:t>Bread,Diaper</a:t>
            </a:r>
            <a:r>
              <a:rPr lang="en-US" altLang="en-US" sz="2400" dirty="0" smtClean="0">
                <a:effectLst/>
                <a:sym typeface="Symbol" panose="05050102010706020507" pitchFamily="18" charset="2"/>
              </a:rPr>
              <a:t>}) = 2 </a:t>
            </a:r>
            <a:endParaRPr lang="en-US" altLang="en-US" sz="2400" dirty="0" smtClean="0">
              <a:effectLst/>
            </a:endParaRPr>
          </a:p>
          <a:p>
            <a:pPr eaLnBrk="1" hangingPunct="1"/>
            <a:r>
              <a:rPr lang="en-US" altLang="en-US" sz="2800" dirty="0" smtClean="0">
                <a:effectLst/>
              </a:rPr>
              <a:t>Support</a:t>
            </a:r>
          </a:p>
          <a:p>
            <a:pPr lvl="1" eaLnBrk="1" hangingPunct="1"/>
            <a:r>
              <a:rPr lang="en-US" altLang="en-US" sz="2400" dirty="0" smtClean="0">
                <a:effectLst/>
              </a:rPr>
              <a:t>Fraction of transactions that contain an </a:t>
            </a:r>
            <a:r>
              <a:rPr lang="en-US" altLang="en-US" sz="2400" dirty="0" err="1" smtClean="0">
                <a:effectLst/>
              </a:rPr>
              <a:t>itemset</a:t>
            </a:r>
            <a:endParaRPr lang="en-US" altLang="en-US" sz="2400" dirty="0" smtClean="0">
              <a:effectLst/>
            </a:endParaRPr>
          </a:p>
          <a:p>
            <a:pPr lvl="1" eaLnBrk="1" hangingPunct="1"/>
            <a:r>
              <a:rPr lang="en-US" altLang="en-US" sz="2400" dirty="0" smtClean="0">
                <a:effectLst/>
              </a:rPr>
              <a:t>E.g.   s({Milk, Bread, Diaper}) = 2/5</a:t>
            </a:r>
          </a:p>
          <a:p>
            <a:pPr eaLnBrk="1" hangingPunct="1"/>
            <a:r>
              <a:rPr lang="en-US" altLang="en-US" sz="2800" dirty="0" smtClean="0">
                <a:effectLst/>
              </a:rPr>
              <a:t>Frequent </a:t>
            </a:r>
            <a:r>
              <a:rPr lang="en-US" altLang="en-US" sz="2800" dirty="0" err="1" smtClean="0">
                <a:effectLst/>
              </a:rPr>
              <a:t>Itemset</a:t>
            </a:r>
            <a:endParaRPr lang="en-US" altLang="en-US" sz="2800" dirty="0" smtClean="0">
              <a:effectLst/>
            </a:endParaRPr>
          </a:p>
          <a:p>
            <a:pPr lvl="1" eaLnBrk="1" hangingPunct="1"/>
            <a:r>
              <a:rPr lang="en-US" altLang="en-US" sz="2400" dirty="0" smtClean="0">
                <a:effectLst/>
              </a:rPr>
              <a:t>An </a:t>
            </a:r>
            <a:r>
              <a:rPr lang="en-US" altLang="en-US" sz="2400" dirty="0" err="1" smtClean="0">
                <a:effectLst/>
              </a:rPr>
              <a:t>itemset</a:t>
            </a:r>
            <a:r>
              <a:rPr lang="en-US" altLang="en-US" sz="2400" dirty="0" smtClean="0">
                <a:effectLst/>
              </a:rPr>
              <a:t> whose support is greater than or equal to a </a:t>
            </a:r>
            <a:r>
              <a:rPr lang="en-US" altLang="en-US" sz="2400" i="1" dirty="0" err="1" smtClean="0">
                <a:effectLst/>
              </a:rPr>
              <a:t>minsup</a:t>
            </a:r>
            <a:r>
              <a:rPr lang="en-US" altLang="en-US" sz="2400" dirty="0" smtClean="0">
                <a:effectLst/>
              </a:rPr>
              <a:t> threshold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1764163207"/>
              </p:ext>
            </p:extLst>
          </p:nvPr>
        </p:nvGraphicFramePr>
        <p:xfrm>
          <a:off x="4976472" y="1828800"/>
          <a:ext cx="4091328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472" y="1828800"/>
                        <a:ext cx="4091328" cy="245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Definition: Association Rule</a:t>
            </a:r>
          </a:p>
        </p:txBody>
      </p:sp>
      <p:graphicFrame>
        <p:nvGraphicFramePr>
          <p:cNvPr id="717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410200" y="1295400"/>
          <a:ext cx="358616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58616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7174" name="Text Box 4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Example:</a:t>
              </a:r>
              <a:endPara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5" name="Object 5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1" name="Equation" r:id="rId5" imgW="1459866" imgH="203112" progId="Equation.3">
                    <p:embed/>
                  </p:oleObj>
                </mc:Choice>
                <mc:Fallback>
                  <p:oleObj name="Equation" r:id="rId5" imgW="1459866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6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name="Equation" r:id="rId7" imgW="4318000" imgH="787400" progId="Equation.3">
                    <p:embed/>
                  </p:oleObj>
                </mc:Choice>
                <mc:Fallback>
                  <p:oleObj name="Equation" r:id="rId7" imgW="4318000" imgH="787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7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Equation" r:id="rId9" imgW="4470400" imgH="787400" progId="Equation.3">
                    <p:embed/>
                  </p:oleObj>
                </mc:Choice>
                <mc:Fallback>
                  <p:oleObj name="Equation" r:id="rId9" imgW="4470400" imgH="787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3768" name="Rectangle 8"/>
          <p:cNvSpPr>
            <a:spLocks noChangeArrowheads="1"/>
          </p:cNvSpPr>
          <p:nvPr/>
        </p:nvSpPr>
        <p:spPr bwMode="auto">
          <a:xfrm>
            <a:off x="0" y="1066800"/>
            <a:ext cx="5181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Association Rule</a:t>
            </a:r>
          </a:p>
          <a:p>
            <a:pPr lvl="1" eaLnBrk="1" hangingPunct="1"/>
            <a:r>
              <a:rPr lang="en-US" altLang="en-US" sz="2000"/>
              <a:t>An implication expression of the form X </a:t>
            </a:r>
            <a:r>
              <a:rPr lang="en-US" altLang="en-US" sz="2000">
                <a:sym typeface="Symbol" panose="05050102010706020507" pitchFamily="18" charset="2"/>
              </a:rPr>
              <a:t> Y, where X and Y are itemsets</a:t>
            </a:r>
          </a:p>
          <a:p>
            <a:pPr lvl="1" eaLnBrk="1" hangingPunct="1"/>
            <a:r>
              <a:rPr lang="en-US" altLang="en-US" sz="2000"/>
              <a:t>Example:</a:t>
            </a:r>
            <a:br>
              <a:rPr lang="en-US" altLang="en-US" sz="2000"/>
            </a:br>
            <a:r>
              <a:rPr lang="en-US" altLang="en-US" sz="2000"/>
              <a:t>   {Milk, Diaper} </a:t>
            </a:r>
            <a:r>
              <a:rPr lang="en-US" altLang="en-US" sz="2000">
                <a:sym typeface="Symbol" panose="05050102010706020507" pitchFamily="18" charset="2"/>
              </a:rPr>
              <a:t> {Beer}</a:t>
            </a:r>
            <a:r>
              <a:rPr lang="en-US" altLang="en-US" sz="200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/>
            <a:r>
              <a:rPr lang="en-US" altLang="en-US" sz="2400"/>
              <a:t>Rule Evaluation Metrics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000"/>
              <a:t>Support (s)</a:t>
            </a:r>
          </a:p>
          <a:p>
            <a:pPr lvl="2" eaLnBrk="1" hangingPunct="1"/>
            <a:r>
              <a:rPr lang="en-US" altLang="en-US" sz="1800"/>
              <a:t>Fraction of transactions that contain both X and Y</a:t>
            </a:r>
          </a:p>
          <a:p>
            <a:pPr lvl="1" eaLnBrk="1" hangingPunct="1"/>
            <a:r>
              <a:rPr lang="en-US" altLang="en-US" sz="2000"/>
              <a:t>Confidence (c)</a:t>
            </a:r>
          </a:p>
          <a:p>
            <a:pPr lvl="2" eaLnBrk="1" hangingPunct="1"/>
            <a:r>
              <a:rPr lang="en-US" altLang="en-US" sz="1800"/>
              <a:t>Measures how often items in Y </a:t>
            </a:r>
            <a:br>
              <a:rPr lang="en-US" altLang="en-US" sz="1800"/>
            </a:br>
            <a:r>
              <a:rPr lang="en-US" altLang="en-US" sz="1800"/>
              <a:t>appear in transactions that</a:t>
            </a:r>
            <a:br>
              <a:rPr lang="en-US" altLang="en-US" sz="1800"/>
            </a:br>
            <a:r>
              <a:rPr lang="en-US" altLang="en-US" sz="1800"/>
              <a:t>contain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800" dirty="0" smtClean="0"/>
              <a:t>Example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038600" cy="37242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ko-KR" sz="2800" smtClean="0">
                <a:ea typeface="굴림" charset="-127"/>
              </a:rPr>
              <a:t>Transaction Database</a:t>
            </a:r>
          </a:p>
          <a:p>
            <a:pPr eaLnBrk="1" hangingPunct="1">
              <a:defRPr/>
            </a:pPr>
            <a:r>
              <a:rPr kumimoji="1" lang="en-US" altLang="ko-KR" sz="2800" smtClean="0">
                <a:ea typeface="굴림" charset="-127"/>
              </a:rPr>
              <a:t>For minimum support = 50%, minimum confidence = 50%, we have the following rules</a:t>
            </a:r>
          </a:p>
        </p:txBody>
      </p:sp>
      <p:graphicFrame>
        <p:nvGraphicFramePr>
          <p:cNvPr id="387077" name="Group 5"/>
          <p:cNvGraphicFramePr>
            <a:graphicFrameLocks noGrp="1"/>
          </p:cNvGraphicFramePr>
          <p:nvPr>
            <p:ph sz="half" idx="2"/>
          </p:nvPr>
        </p:nvGraphicFramePr>
        <p:xfrm>
          <a:off x="4343400" y="1981200"/>
          <a:ext cx="4495800" cy="2895600"/>
        </p:xfrm>
        <a:graphic>
          <a:graphicData uri="http://schemas.openxmlformats.org/drawingml/2006/table">
            <a:tbl>
              <a:tblPr/>
              <a:tblGrid>
                <a:gridCol w="2249488"/>
                <a:gridCol w="22463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Transaction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Purchased Items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{1, 2, 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{1, 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{1, 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{2,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1295400" y="5486400"/>
            <a:ext cx="6934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rgbClr val="990000"/>
                </a:solidFill>
                <a:latin typeface="Arial" panose="020B0604020202020204" pitchFamily="34" charset="0"/>
                <a:ea typeface="굴림" pitchFamily="34" charset="-127"/>
              </a:rPr>
              <a:t>1 =&gt; 3 with 50% support and 66% confidence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rgbClr val="990000"/>
                </a:solidFill>
                <a:latin typeface="Arial" panose="020B0604020202020204" pitchFamily="34" charset="0"/>
                <a:ea typeface="굴림" pitchFamily="34" charset="-127"/>
              </a:rPr>
              <a:t>3 =&gt; 1 with 50% support and 100% confidence</a:t>
            </a:r>
            <a:endParaRPr kumimoji="1" lang="en-US" altLang="en-US" sz="240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20B708-4BE8-4060-A0E7-23EA28A9541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650" y="1143000"/>
            <a:ext cx="5829300" cy="828675"/>
          </a:xfrm>
        </p:spPr>
        <p:txBody>
          <a:bodyPr/>
          <a:lstStyle/>
          <a:p>
            <a:r>
              <a:rPr lang="en-GB" altLang="en-US"/>
              <a:t>An example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6850" y="2213373"/>
            <a:ext cx="5829300" cy="3321844"/>
          </a:xfrm>
        </p:spPr>
        <p:txBody>
          <a:bodyPr/>
          <a:lstStyle/>
          <a:p>
            <a:r>
              <a:rPr lang="en-GB" altLang="en-US"/>
              <a:t>Transaction data</a:t>
            </a:r>
            <a:endParaRPr lang="en-GB" altLang="en-US" b="1"/>
          </a:p>
          <a:p>
            <a:pPr>
              <a:spcBef>
                <a:spcPct val="0"/>
              </a:spcBef>
            </a:pPr>
            <a:r>
              <a:rPr lang="en-GB" altLang="en-US"/>
              <a:t>Assume: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575"/>
              <a:t>		minsup = 30%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575"/>
              <a:t>		minconf = 80%</a:t>
            </a:r>
          </a:p>
          <a:p>
            <a:pPr>
              <a:spcBef>
                <a:spcPct val="0"/>
              </a:spcBef>
            </a:pPr>
            <a:r>
              <a:rPr lang="en-GB" altLang="en-US"/>
              <a:t>An example </a:t>
            </a:r>
            <a:r>
              <a:rPr lang="en-GB" altLang="en-US">
                <a:solidFill>
                  <a:srgbClr val="FF0000"/>
                </a:solidFill>
              </a:rPr>
              <a:t>frequent </a:t>
            </a:r>
            <a:r>
              <a:rPr lang="en-GB" altLang="en-US" i="1">
                <a:solidFill>
                  <a:srgbClr val="FF0000"/>
                </a:solidFill>
              </a:rPr>
              <a:t>itemset</a:t>
            </a:r>
            <a:r>
              <a:rPr lang="en-GB" altLang="en-US"/>
              <a:t>:</a:t>
            </a:r>
            <a:r>
              <a:rPr lang="en-GB" altLang="en-US" b="1"/>
              <a:t>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/>
              <a:t>   </a:t>
            </a:r>
            <a:r>
              <a:rPr lang="en-GB" altLang="en-US" sz="1575"/>
              <a:t>{Chicken, Clothes, Milk}    	[sup = 3/7]</a:t>
            </a:r>
          </a:p>
          <a:p>
            <a:pPr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Association rules</a:t>
            </a:r>
            <a:r>
              <a:rPr lang="en-GB" altLang="en-US">
                <a:solidFill>
                  <a:schemeClr val="accent2"/>
                </a:solidFill>
              </a:rPr>
              <a:t> </a:t>
            </a:r>
            <a:r>
              <a:rPr lang="en-GB" altLang="en-US"/>
              <a:t>from the itemset:</a:t>
            </a:r>
            <a:r>
              <a:rPr lang="en-GB" altLang="en-US" b="1"/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950"/>
              <a:t>	 </a:t>
            </a:r>
            <a:r>
              <a:rPr lang="en-GB" altLang="en-US" sz="1575"/>
              <a:t>Clothes </a:t>
            </a:r>
            <a:r>
              <a:rPr lang="en-GB" altLang="en-US" sz="1950">
                <a:sym typeface="Symbol" panose="05050102010706020507" pitchFamily="18" charset="2"/>
              </a:rPr>
              <a:t> </a:t>
            </a:r>
            <a:r>
              <a:rPr lang="en-GB" altLang="en-US" sz="1575"/>
              <a:t>Milk, </a:t>
            </a:r>
            <a:r>
              <a:rPr lang="en-GB" altLang="en-US" sz="1500"/>
              <a:t>Chicken	</a:t>
            </a:r>
            <a:r>
              <a:rPr lang="en-GB" altLang="en-US" sz="1575"/>
              <a:t>[sup = 3/7, conf = 3/3]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950"/>
              <a:t>	 </a:t>
            </a:r>
            <a:r>
              <a:rPr lang="en-GB" altLang="en-US" sz="1575"/>
              <a:t>…				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950"/>
              <a:t>	 </a:t>
            </a:r>
            <a:r>
              <a:rPr lang="en-GB" altLang="en-US" sz="1575"/>
              <a:t>Clothes, </a:t>
            </a:r>
            <a:r>
              <a:rPr lang="en-GB" altLang="en-US" sz="1500"/>
              <a:t>Chicken</a:t>
            </a:r>
            <a:r>
              <a:rPr lang="en-GB" altLang="en-US" sz="1575"/>
              <a:t> </a:t>
            </a:r>
            <a:r>
              <a:rPr lang="en-GB" altLang="en-US" sz="1950">
                <a:sym typeface="Symbol" panose="05050102010706020507" pitchFamily="18" charset="2"/>
              </a:rPr>
              <a:t> </a:t>
            </a:r>
            <a:r>
              <a:rPr lang="en-GB" altLang="en-US" sz="1575"/>
              <a:t>Milk, </a:t>
            </a:r>
            <a:r>
              <a:rPr lang="en-GB" altLang="en-US" sz="1500"/>
              <a:t>	</a:t>
            </a:r>
            <a:r>
              <a:rPr lang="en-GB" altLang="en-US" sz="1575"/>
              <a:t>[sup = 3/7, conf = 3/3]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4381500" y="501663"/>
            <a:ext cx="4380308" cy="211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600" dirty="0">
                <a:ea typeface="ＭＳ Ｐゴシック" pitchFamily="34" charset="-128"/>
              </a:rPr>
              <a:t>t1:	Beef, Chicken,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600" dirty="0">
                <a:ea typeface="ＭＳ Ｐゴシック" pitchFamily="34" charset="-128"/>
              </a:rPr>
              <a:t>t2:	Beef, Cheese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600" dirty="0">
                <a:ea typeface="ＭＳ Ｐゴシック" pitchFamily="34" charset="-128"/>
              </a:rPr>
              <a:t>t3:	Cheese, Boots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600" dirty="0">
                <a:ea typeface="ＭＳ Ｐゴシック" pitchFamily="34" charset="-128"/>
              </a:rPr>
              <a:t>t4:	Beef, Chicken, Cheese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600" dirty="0">
                <a:ea typeface="ＭＳ Ｐゴシック" pitchFamily="34" charset="-128"/>
              </a:rPr>
              <a:t>t5:	Beef, Chicken, Clothes, Cheese,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600" dirty="0">
                <a:ea typeface="ＭＳ Ｐゴシック" pitchFamily="34" charset="-128"/>
              </a:rPr>
              <a:t>t6:	Chicken, Clothes,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600" dirty="0">
                <a:ea typeface="ＭＳ Ｐゴシック" pitchFamily="34" charset="-128"/>
              </a:rPr>
              <a:t>t7:	Chicken, Milk, Clothes</a:t>
            </a:r>
            <a:endParaRPr lang="en-GB" altLang="en-US" sz="1600" dirty="0">
              <a:solidFill>
                <a:schemeClr val="accent2"/>
              </a:solidFill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 flipV="1">
            <a:off x="3707607" y="1727597"/>
            <a:ext cx="675085" cy="45600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000"/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4382692" y="304800"/>
            <a:ext cx="4532708" cy="25146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3154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Association Rule Mining Task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763000" cy="50641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effectLst/>
              </a:rPr>
              <a:t>Given a set of transactions T, the goal of association rule mining is to find all rules having </a:t>
            </a:r>
          </a:p>
          <a:p>
            <a:pPr lvl="1" eaLnBrk="1" hangingPunct="1"/>
            <a:r>
              <a:rPr lang="en-US" altLang="en-US" sz="2800" dirty="0" smtClean="0">
                <a:effectLst/>
              </a:rPr>
              <a:t>support 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≥ </a:t>
            </a:r>
            <a:r>
              <a:rPr lang="en-US" altLang="en-US" sz="2800" i="1" dirty="0" err="1" smtClean="0">
                <a:effectLst/>
                <a:cs typeface="Arial" panose="020B0604020202020204" pitchFamily="34" charset="0"/>
              </a:rPr>
              <a:t>minsup</a:t>
            </a:r>
            <a:r>
              <a:rPr lang="en-US" altLang="en-US" sz="2800" i="1" dirty="0" smtClean="0">
                <a:effectLst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threshold</a:t>
            </a:r>
          </a:p>
          <a:p>
            <a:pPr lvl="1" eaLnBrk="1" hangingPunct="1"/>
            <a:r>
              <a:rPr lang="en-US" altLang="en-US" sz="2800" dirty="0" smtClean="0">
                <a:effectLst/>
                <a:cs typeface="Arial" panose="020B0604020202020204" pitchFamily="34" charset="0"/>
              </a:rPr>
              <a:t>confidence ≥ </a:t>
            </a:r>
            <a:r>
              <a:rPr lang="en-US" altLang="en-US" sz="2800" i="1" dirty="0" err="1" smtClean="0">
                <a:effectLst/>
                <a:cs typeface="Arial" panose="020B0604020202020204" pitchFamily="34" charset="0"/>
              </a:rPr>
              <a:t>minconf</a:t>
            </a:r>
            <a:r>
              <a:rPr lang="en-US" altLang="en-US" sz="2800" i="1" dirty="0" smtClean="0">
                <a:effectLst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threshold</a:t>
            </a:r>
          </a:p>
          <a:p>
            <a:pPr eaLnBrk="1" hangingPunct="1"/>
            <a:r>
              <a:rPr lang="en-US" altLang="en-US" sz="3200" dirty="0" smtClean="0">
                <a:effectLst/>
                <a:cs typeface="Arial" panose="020B0604020202020204" pitchFamily="34" charset="0"/>
              </a:rPr>
              <a:t>Brute-force approach:</a:t>
            </a:r>
          </a:p>
          <a:p>
            <a:pPr lvl="1" eaLnBrk="1" hangingPunct="1"/>
            <a:r>
              <a:rPr lang="en-US" altLang="en-US" sz="2800" dirty="0" smtClean="0">
                <a:effectLst/>
                <a:cs typeface="Arial" panose="020B0604020202020204" pitchFamily="34" charset="0"/>
              </a:rPr>
              <a:t>List all possible association rules</a:t>
            </a:r>
          </a:p>
          <a:p>
            <a:pPr lvl="1" eaLnBrk="1" hangingPunct="1"/>
            <a:r>
              <a:rPr lang="en-US" altLang="en-US" sz="2800" dirty="0" smtClean="0">
                <a:effectLst/>
                <a:cs typeface="Arial" panose="020B0604020202020204" pitchFamily="34" charset="0"/>
              </a:rPr>
              <a:t>Compute the support and confidence for each rule</a:t>
            </a:r>
          </a:p>
          <a:p>
            <a:pPr lvl="1" eaLnBrk="1" hangingPunct="1"/>
            <a:r>
              <a:rPr lang="en-US" altLang="en-US" sz="2800" dirty="0" smtClean="0">
                <a:effectLst/>
                <a:cs typeface="Arial" panose="020B0604020202020204" pitchFamily="34" charset="0"/>
              </a:rPr>
              <a:t>Prune rules that fail the </a:t>
            </a:r>
            <a:r>
              <a:rPr lang="en-US" altLang="en-US" sz="2800" i="1" dirty="0" err="1" smtClean="0">
                <a:effectLst/>
                <a:cs typeface="Arial" panose="020B0604020202020204" pitchFamily="34" charset="0"/>
              </a:rPr>
              <a:t>minsup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 and </a:t>
            </a:r>
            <a:r>
              <a:rPr lang="en-US" altLang="en-US" sz="2800" i="1" dirty="0" err="1" smtClean="0">
                <a:effectLst/>
                <a:cs typeface="Arial" panose="020B0604020202020204" pitchFamily="34" charset="0"/>
              </a:rPr>
              <a:t>minconf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 thresholds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800" dirty="0" smtClean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Computationally prohibitive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Computational Complexity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137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Given d unique items: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Total number of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Total number of possible association rules: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257800" y="28194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3" imgW="2832100" imgH="1270000" progId="Equation.3">
                  <p:embed/>
                </p:oleObj>
              </mc:Choice>
              <mc:Fallback>
                <p:oleObj name="Equation" r:id="rId3" imgW="28321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19400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10200" y="49530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If d=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6,  R = 602 rules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895600"/>
            <a:ext cx="4876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4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Mining Association Rules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04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Example of Rules:</a:t>
            </a:r>
            <a:br>
              <a:rPr lang="en-US" altLang="en-US" sz="2400">
                <a:solidFill>
                  <a:srgbClr val="CC3300"/>
                </a:solidFill>
                <a:latin typeface="Arial" panose="020B0604020202020204" pitchFamily="34" charset="0"/>
                <a:sym typeface="Symbol" panose="05050102010706020507" pitchFamily="18" charset="2"/>
              </a:rPr>
            </a:br>
            <a:endParaRPr lang="en-US" altLang="en-US" sz="1000">
              <a:solidFill>
                <a:srgbClr val="CC33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{Milk,Diaper}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 {Beer} (s=0.4, c=0.67)</a:t>
            </a:r>
            <a:b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>
                <a:latin typeface="Arial" panose="020B0604020202020204" pitchFamily="34" charset="0"/>
              </a:rPr>
              <a:t>{Milk,Beer}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{Diaper,Beer}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{Beer}  {Milk,Diaper} (s=0.4, c=0.67) </a:t>
            </a:r>
            <a:b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{Milk}  {Diaper,Beer} (s=0.4, c=0.5)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Observations: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 All the above rules are binary partitions of the same itemset: </a:t>
            </a:r>
            <a:b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 Rules originating from the same itemset have identical support but</a:t>
            </a:r>
            <a:b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 Thus, we may decouple the support and confidence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Mining Association Rules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33400" indent="-533400" eaLnBrk="1" hangingPunct="1">
              <a:defRPr/>
            </a:pPr>
            <a:r>
              <a:rPr lang="en-US" sz="3600" dirty="0" smtClean="0"/>
              <a:t>Two-step approach: </a:t>
            </a:r>
          </a:p>
          <a:p>
            <a:pPr marL="914400" lvl="1" indent="-457200" eaLnBrk="1" hangingPunct="1">
              <a:buFont typeface="Arial" charset="0"/>
              <a:buAutoNum type="arabicPeriod"/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Frequent </a:t>
            </a:r>
            <a:r>
              <a:rPr lang="en-US" sz="3200" dirty="0" err="1" smtClean="0">
                <a:solidFill>
                  <a:srgbClr val="FF0000"/>
                </a:solidFill>
              </a:rPr>
              <a:t>Itemset</a:t>
            </a:r>
            <a:r>
              <a:rPr lang="en-US" sz="3200" dirty="0" smtClean="0">
                <a:solidFill>
                  <a:srgbClr val="FF0000"/>
                </a:solidFill>
              </a:rPr>
              <a:t> Generation</a:t>
            </a:r>
            <a:endParaRPr lang="en-US" sz="3200" dirty="0" smtClean="0"/>
          </a:p>
          <a:p>
            <a:pPr marL="1295400" lvl="2" indent="-381000" eaLnBrk="1" hangingPunct="1">
              <a:buFont typeface="Arial" charset="0"/>
              <a:buChar char="–"/>
              <a:defRPr/>
            </a:pPr>
            <a:r>
              <a:rPr lang="en-US" sz="2800" dirty="0" smtClean="0"/>
              <a:t>Generate all </a:t>
            </a:r>
            <a:r>
              <a:rPr lang="en-US" sz="2800" dirty="0" err="1" smtClean="0"/>
              <a:t>itemsets</a:t>
            </a:r>
            <a:r>
              <a:rPr lang="en-US" sz="2800" dirty="0" smtClean="0"/>
              <a:t> whose support </a:t>
            </a:r>
            <a:r>
              <a:rPr lang="en-US" sz="2800" dirty="0" smtClean="0">
                <a:sym typeface="Symbol" pitchFamily="18" charset="2"/>
              </a:rPr>
              <a:t> </a:t>
            </a:r>
            <a:r>
              <a:rPr lang="en-US" sz="2800" dirty="0" err="1" smtClean="0"/>
              <a:t>minsup</a:t>
            </a:r>
            <a:endParaRPr lang="en-US" sz="2800" dirty="0" smtClean="0"/>
          </a:p>
          <a:p>
            <a:pPr marL="914400" lvl="1" indent="-457200" eaLnBrk="1" hangingPunct="1">
              <a:buFont typeface="Arial" charset="0"/>
              <a:buAutoNum type="arabicPeriod"/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Rule Generation</a:t>
            </a:r>
            <a:endParaRPr lang="en-US" sz="3200" dirty="0" smtClean="0"/>
          </a:p>
          <a:p>
            <a:pPr marL="1295400" lvl="2" indent="-381000" eaLnBrk="1" hangingPunct="1">
              <a:buFont typeface="Arial" charset="0"/>
              <a:buChar char="–"/>
              <a:defRPr/>
            </a:pPr>
            <a:r>
              <a:rPr lang="en-US" sz="2800" dirty="0" smtClean="0"/>
              <a:t>Generate high confidence rules from each frequent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, where each rule is a binary partitioning of a frequent </a:t>
            </a:r>
            <a:r>
              <a:rPr lang="en-US" sz="2800" dirty="0" err="1" smtClean="0"/>
              <a:t>itemset</a:t>
            </a:r>
            <a:endParaRPr lang="en-US" sz="2800" dirty="0" smtClean="0"/>
          </a:p>
          <a:p>
            <a:pPr marL="533400" indent="-533400" eaLnBrk="1" hangingPunct="1">
              <a:defRPr/>
            </a:pPr>
            <a:r>
              <a:rPr lang="en-US" sz="3600" dirty="0" smtClean="0"/>
              <a:t>Frequent </a:t>
            </a:r>
            <a:r>
              <a:rPr lang="en-US" sz="3600" dirty="0" err="1" smtClean="0"/>
              <a:t>itemset</a:t>
            </a:r>
            <a:r>
              <a:rPr lang="en-US" sz="3600" dirty="0" smtClean="0"/>
              <a:t> generation is still computationally expensive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  <a:defRPr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Given d items, there are 2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d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-1 possible </a:t>
            </a:r>
            <a:r>
              <a:rPr lang="en-US" altLang="en-US" sz="2000" b="1" dirty="0">
                <a:latin typeface="Arial" panose="020B0604020202020204" pitchFamily="34" charset="0"/>
              </a:rPr>
              <a:t>candidate </a:t>
            </a:r>
            <a:r>
              <a:rPr lang="en-US" altLang="en-US" sz="2000" b="1" dirty="0" err="1">
                <a:latin typeface="Arial" panose="020B0604020202020204" pitchFamily="34" charset="0"/>
              </a:rPr>
              <a:t>itemsets</a:t>
            </a:r>
            <a:endParaRPr lang="en-US" altLang="en-US" sz="2000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01E-B3C4-4DD3-BE36-54FDF166B035}" type="datetime4">
              <a:rPr lang="en-US" altLang="en-US"/>
              <a:pPr/>
              <a:t>March 18,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E741-D626-4317-B864-AC640B2C8A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762000"/>
          </a:xfrm>
        </p:spPr>
        <p:txBody>
          <a:bodyPr/>
          <a:lstStyle/>
          <a:p>
            <a:r>
              <a:rPr lang="en-US" altLang="en-US"/>
              <a:t>What Is Frequent Pattern Analysis?</a:t>
            </a:r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4102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en-US" sz="2200" dirty="0">
                <a:solidFill>
                  <a:schemeClr val="hlink"/>
                </a:solidFill>
              </a:rPr>
              <a:t>Frequent pattern</a:t>
            </a:r>
            <a:r>
              <a:rPr lang="en-US" altLang="en-US" sz="2200" dirty="0"/>
              <a:t>: a pattern (a set of items, subsequences, substructures, etc.) that occurs frequently in a data set 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altLang="en-US" sz="2200" dirty="0"/>
              <a:t>First proposed by Agrawal, </a:t>
            </a:r>
            <a:r>
              <a:rPr lang="en-US" altLang="en-US" sz="2200" dirty="0" err="1"/>
              <a:t>Imielinski</a:t>
            </a:r>
            <a:r>
              <a:rPr lang="en-US" altLang="en-US" sz="2200" dirty="0"/>
              <a:t>, and Swami [AIS93] in the context of </a:t>
            </a:r>
            <a:r>
              <a:rPr lang="en-US" altLang="en-US" sz="2200" dirty="0">
                <a:solidFill>
                  <a:schemeClr val="hlink"/>
                </a:solidFill>
              </a:rPr>
              <a:t>frequent </a:t>
            </a:r>
            <a:r>
              <a:rPr lang="en-US" altLang="en-US" sz="2200" dirty="0" err="1">
                <a:solidFill>
                  <a:schemeClr val="hlink"/>
                </a:solidFill>
              </a:rPr>
              <a:t>itemsets</a:t>
            </a:r>
            <a:r>
              <a:rPr lang="en-US" altLang="en-US" sz="2200" dirty="0"/>
              <a:t> and </a:t>
            </a:r>
            <a:r>
              <a:rPr lang="en-US" altLang="en-US" sz="2200" dirty="0">
                <a:solidFill>
                  <a:schemeClr val="hlink"/>
                </a:solidFill>
              </a:rPr>
              <a:t>association rule mining</a:t>
            </a:r>
          </a:p>
          <a:p>
            <a:pPr>
              <a:lnSpc>
                <a:spcPct val="130000"/>
              </a:lnSpc>
            </a:pPr>
            <a:r>
              <a:rPr lang="en-US" altLang="en-US" sz="2200" dirty="0"/>
              <a:t>Motivation: Finding inherent regularities in data</a:t>
            </a:r>
          </a:p>
          <a:p>
            <a:pPr lvl="1">
              <a:lnSpc>
                <a:spcPct val="130000"/>
              </a:lnSpc>
            </a:pPr>
            <a:r>
              <a:rPr lang="en-US" altLang="en-US" sz="2200" dirty="0"/>
              <a:t>What products were often purchased together?— Beer and diapers?!</a:t>
            </a:r>
          </a:p>
          <a:p>
            <a:pPr lvl="1">
              <a:lnSpc>
                <a:spcPct val="130000"/>
              </a:lnSpc>
            </a:pPr>
            <a:r>
              <a:rPr lang="en-US" altLang="en-US" sz="2200" dirty="0"/>
              <a:t>What are the subsequent purchases after buying a PC?</a:t>
            </a:r>
          </a:p>
          <a:p>
            <a:pPr lvl="1">
              <a:lnSpc>
                <a:spcPct val="130000"/>
              </a:lnSpc>
            </a:pPr>
            <a:r>
              <a:rPr lang="en-US" altLang="en-US" sz="2200" dirty="0"/>
              <a:t>What kinds of DNA are sensitive to this new drug?</a:t>
            </a:r>
          </a:p>
          <a:p>
            <a:pPr lvl="1">
              <a:lnSpc>
                <a:spcPct val="130000"/>
              </a:lnSpc>
            </a:pPr>
            <a:r>
              <a:rPr lang="en-US" altLang="en-US" sz="2200" dirty="0" smtClean="0"/>
              <a:t>Can we automatically classify web documents?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altLang="en-US" sz="2200" dirty="0" smtClean="0"/>
              <a:t>Applications</a:t>
            </a:r>
            <a:endParaRPr lang="en-US" altLang="en-US" sz="2200" dirty="0"/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2000" dirty="0"/>
              <a:t>Basket data analysis, cross-marketing, catalog design, sale campaign analysis, Web log (click stream) analysis, and DNA sequence analysis</a:t>
            </a:r>
            <a:r>
              <a:rPr lang="en-US" alt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47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410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effectLst/>
              </a:rPr>
              <a:t>Brute-force approach: </a:t>
            </a:r>
          </a:p>
          <a:p>
            <a:pPr lvl="1" eaLnBrk="1" hangingPunct="1"/>
            <a:r>
              <a:rPr lang="en-US" altLang="en-US" sz="2800" dirty="0" smtClean="0">
                <a:effectLst/>
              </a:rPr>
              <a:t>Each </a:t>
            </a:r>
            <a:r>
              <a:rPr lang="en-US" altLang="en-US" sz="2800" dirty="0" err="1" smtClean="0">
                <a:effectLst/>
              </a:rPr>
              <a:t>itemset</a:t>
            </a:r>
            <a:r>
              <a:rPr lang="en-US" altLang="en-US" sz="2800" dirty="0" smtClean="0">
                <a:effectLst/>
              </a:rPr>
              <a:t> in the lattice is a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candidate</a:t>
            </a:r>
            <a:r>
              <a:rPr lang="en-US" altLang="en-US" sz="2800" dirty="0" smtClean="0">
                <a:effectLst/>
              </a:rPr>
              <a:t> frequent </a:t>
            </a:r>
            <a:r>
              <a:rPr lang="en-US" altLang="en-US" sz="2800" dirty="0" err="1" smtClean="0">
                <a:effectLst/>
              </a:rPr>
              <a:t>itemset</a:t>
            </a:r>
            <a:endParaRPr lang="en-US" altLang="en-US" sz="2800" dirty="0" smtClean="0">
              <a:effectLst/>
            </a:endParaRPr>
          </a:p>
          <a:p>
            <a:pPr lvl="1" eaLnBrk="1" hangingPunct="1"/>
            <a:r>
              <a:rPr lang="en-US" altLang="en-US" sz="2800" dirty="0" smtClean="0">
                <a:effectLst/>
              </a:rPr>
              <a:t>Count the support of each candidate by scanning the database</a:t>
            </a:r>
          </a:p>
          <a:p>
            <a:pPr lvl="1" eaLnBrk="1" hangingPunct="1"/>
            <a:endParaRPr lang="en-US" altLang="en-US" sz="28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800" dirty="0" smtClean="0">
              <a:effectLst/>
            </a:endParaRPr>
          </a:p>
          <a:p>
            <a:pPr lvl="1" eaLnBrk="1" hangingPunct="1"/>
            <a:endParaRPr lang="en-US" altLang="en-US" sz="2800" dirty="0"/>
          </a:p>
          <a:p>
            <a:pPr lvl="1" eaLnBrk="1" hangingPunct="1"/>
            <a:r>
              <a:rPr lang="en-US" altLang="en-US" sz="2800" dirty="0" smtClean="0">
                <a:effectLst/>
              </a:rPr>
              <a:t>Match each transaction against every candidate</a:t>
            </a:r>
          </a:p>
          <a:p>
            <a:pPr lvl="1" eaLnBrk="1" hangingPunct="1"/>
            <a:r>
              <a:rPr lang="en-US" altLang="en-US" sz="2800" dirty="0" smtClean="0">
                <a:effectLst/>
              </a:rPr>
              <a:t>Complexity ~ O(</a:t>
            </a:r>
            <a:r>
              <a:rPr lang="en-US" altLang="en-US" sz="2800" dirty="0" err="1" smtClean="0">
                <a:effectLst/>
              </a:rPr>
              <a:t>NMw</a:t>
            </a:r>
            <a:r>
              <a:rPr lang="en-US" altLang="en-US" sz="2800" dirty="0" smtClean="0">
                <a:effectLst/>
              </a:rPr>
              <a:t>) =&gt;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Expensive since M = 2</a:t>
            </a:r>
            <a:r>
              <a:rPr lang="en-US" altLang="en-US" sz="2800" baseline="30000" dirty="0" smtClean="0">
                <a:solidFill>
                  <a:srgbClr val="FF0000"/>
                </a:solidFill>
                <a:effectLst/>
              </a:rPr>
              <a:t>d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altLang="en-US" sz="2800" dirty="0" smtClean="0">
                <a:effectLst/>
              </a:rPr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3000" y="2971800"/>
          <a:ext cx="72818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728186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Frequent </a:t>
            </a:r>
            <a:r>
              <a:rPr lang="en-US" sz="4000" dirty="0" err="1" smtClean="0"/>
              <a:t>Itemset</a:t>
            </a:r>
            <a:r>
              <a:rPr lang="en-US" sz="4000" dirty="0" smtClean="0"/>
              <a:t> Generation Strategies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ffectLst/>
              </a:rPr>
              <a:t>Reduce the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number of candidates</a:t>
            </a:r>
            <a:r>
              <a:rPr lang="en-US" altLang="en-US" sz="2800" dirty="0" smtClean="0">
                <a:effectLst/>
              </a:rPr>
              <a:t> (M)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Complete search: M=2</a:t>
            </a:r>
            <a:r>
              <a:rPr lang="en-US" altLang="en-US" sz="2400" baseline="30000" dirty="0" smtClean="0">
                <a:effectLst/>
              </a:rPr>
              <a:t>d   </a:t>
            </a:r>
            <a:r>
              <a:rPr lang="en-US" altLang="en-US" sz="2400" dirty="0" smtClean="0">
                <a:effectLst/>
              </a:rPr>
              <a:t>- 1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Use pruning techniques to reduce M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 dirty="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ffectLst/>
              </a:rPr>
              <a:t>Reduce the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number of transactions </a:t>
            </a:r>
            <a:r>
              <a:rPr lang="en-US" altLang="en-US" sz="2800" dirty="0" smtClean="0">
                <a:effectLst/>
              </a:rPr>
              <a:t>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Reduce size of N as the size of </a:t>
            </a:r>
            <a:r>
              <a:rPr lang="en-US" altLang="en-US" sz="2400" dirty="0" err="1" smtClean="0">
                <a:effectLst/>
              </a:rPr>
              <a:t>itemset</a:t>
            </a:r>
            <a:r>
              <a:rPr lang="en-US" altLang="en-US" sz="2400" dirty="0" smtClean="0">
                <a:effectLst/>
              </a:rPr>
              <a:t> increases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Used by DHP and vertical-based mining algorithms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100" dirty="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ffectLst/>
              </a:rPr>
              <a:t>Reduce the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number of comparisons</a:t>
            </a:r>
            <a:r>
              <a:rPr lang="en-US" altLang="en-US" sz="2800" dirty="0" smtClean="0">
                <a:effectLst/>
              </a:rPr>
              <a:t> (NM)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Use efficient data structures to store the candidates or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No need to match every candidate against every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Reducing Number of Candidates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CC3300"/>
                </a:solidFill>
              </a:rPr>
              <a:t>Apriori</a:t>
            </a:r>
            <a:r>
              <a:rPr lang="en-US" sz="2800" dirty="0" smtClean="0">
                <a:solidFill>
                  <a:srgbClr val="CC3300"/>
                </a:solidFill>
              </a:rPr>
              <a:t> principle</a:t>
            </a:r>
            <a:r>
              <a:rPr lang="en-US" sz="2800" dirty="0" smtClean="0"/>
              <a:t>:</a:t>
            </a:r>
          </a:p>
          <a:p>
            <a:pPr lvl="1" eaLnBrk="1" hangingPunct="1">
              <a:defRPr/>
            </a:pPr>
            <a:r>
              <a:rPr lang="en-US" sz="2400" dirty="0" smtClean="0"/>
              <a:t>If an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is frequent, then all of its subsets must also be frequent</a:t>
            </a:r>
          </a:p>
          <a:p>
            <a:pPr eaLnBrk="1" hangingPunct="1">
              <a:defRPr/>
            </a:pPr>
            <a:r>
              <a:rPr lang="en-US" sz="3200" dirty="0" err="1" smtClean="0"/>
              <a:t>Apriori</a:t>
            </a:r>
            <a:r>
              <a:rPr lang="en-US" sz="3200" dirty="0" smtClean="0"/>
              <a:t> principle holds due to the following property of the support measure: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Support of an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never exceeds the support of its subsets</a:t>
            </a:r>
          </a:p>
          <a:p>
            <a:pPr lvl="1" eaLnBrk="1" hangingPunct="1">
              <a:defRPr/>
            </a:pPr>
            <a:r>
              <a:rPr lang="en-US" sz="2400" dirty="0" smtClean="0"/>
              <a:t>This is known as the </a:t>
            </a:r>
            <a:r>
              <a:rPr lang="en-US" sz="2400" dirty="0" smtClean="0">
                <a:solidFill>
                  <a:srgbClr val="CC3300"/>
                </a:solidFill>
              </a:rPr>
              <a:t>anti-monotone</a:t>
            </a:r>
            <a:r>
              <a:rPr lang="en-US" sz="2400" dirty="0" smtClean="0"/>
              <a:t> property of support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295400" y="3810000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20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FI/Apriori Property</a:t>
            </a:r>
          </a:p>
        </p:txBody>
      </p:sp>
      <p:sp>
        <p:nvSpPr>
          <p:cNvPr id="17411" name="Text Box 39"/>
          <p:cNvSpPr txBox="1">
            <a:spLocks noChangeArrowheads="1"/>
          </p:cNvSpPr>
          <p:nvPr/>
        </p:nvSpPr>
        <p:spPr bwMode="auto">
          <a:xfrm>
            <a:off x="7696200" y="4572000"/>
            <a:ext cx="144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Frequent Itemset</a:t>
            </a:r>
            <a:endParaRPr lang="en-US" altLang="en-US" sz="200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7412" name="AutoShape 41"/>
          <p:cNvSpPr>
            <a:spLocks noChangeAspect="1" noChangeArrowheads="1" noTextEdit="1"/>
          </p:cNvSpPr>
          <p:nvPr/>
        </p:nvSpPr>
        <p:spPr bwMode="auto">
          <a:xfrm>
            <a:off x="914400" y="1371600"/>
            <a:ext cx="68500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Freeform 43"/>
          <p:cNvSpPr>
            <a:spLocks/>
          </p:cNvSpPr>
          <p:nvPr/>
        </p:nvSpPr>
        <p:spPr bwMode="auto">
          <a:xfrm>
            <a:off x="4205288" y="1231900"/>
            <a:ext cx="392112" cy="312738"/>
          </a:xfrm>
          <a:custGeom>
            <a:avLst/>
            <a:gdLst>
              <a:gd name="T0" fmla="*/ 0 w 1185"/>
              <a:gd name="T1" fmla="*/ 2147483646 h 927"/>
              <a:gd name="T2" fmla="*/ 2147483646 w 1185"/>
              <a:gd name="T3" fmla="*/ 0 h 927"/>
              <a:gd name="T4" fmla="*/ 2147483646 w 1185"/>
              <a:gd name="T5" fmla="*/ 2147483646 h 927"/>
              <a:gd name="T6" fmla="*/ 2147483646 w 1185"/>
              <a:gd name="T7" fmla="*/ 2147483646 h 927"/>
              <a:gd name="T8" fmla="*/ 2147483646 w 1185"/>
              <a:gd name="T9" fmla="*/ 2147483646 h 927"/>
              <a:gd name="T10" fmla="*/ 0 w 1185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85"/>
              <a:gd name="T19" fmla="*/ 0 h 927"/>
              <a:gd name="T20" fmla="*/ 1185 w 1185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85" h="927">
                <a:moveTo>
                  <a:pt x="0" y="463"/>
                </a:moveTo>
                <a:cubicBezTo>
                  <a:pt x="0" y="207"/>
                  <a:pt x="265" y="0"/>
                  <a:pt x="593" y="0"/>
                </a:cubicBezTo>
                <a:cubicBezTo>
                  <a:pt x="920" y="0"/>
                  <a:pt x="1185" y="207"/>
                  <a:pt x="1185" y="463"/>
                </a:cubicBezTo>
                <a:cubicBezTo>
                  <a:pt x="1185" y="463"/>
                  <a:pt x="1185" y="463"/>
                  <a:pt x="1185" y="463"/>
                </a:cubicBezTo>
                <a:cubicBezTo>
                  <a:pt x="1185" y="720"/>
                  <a:pt x="920" y="927"/>
                  <a:pt x="593" y="927"/>
                </a:cubicBezTo>
                <a:cubicBezTo>
                  <a:pt x="265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Freeform 44"/>
          <p:cNvSpPr>
            <a:spLocks/>
          </p:cNvSpPr>
          <p:nvPr/>
        </p:nvSpPr>
        <p:spPr bwMode="auto">
          <a:xfrm>
            <a:off x="4205288" y="1231900"/>
            <a:ext cx="392112" cy="312738"/>
          </a:xfrm>
          <a:custGeom>
            <a:avLst/>
            <a:gdLst>
              <a:gd name="T0" fmla="*/ 0 w 247"/>
              <a:gd name="T1" fmla="*/ 2147483646 h 197"/>
              <a:gd name="T2" fmla="*/ 2147483646 w 247"/>
              <a:gd name="T3" fmla="*/ 0 h 197"/>
              <a:gd name="T4" fmla="*/ 2147483646 w 247"/>
              <a:gd name="T5" fmla="*/ 2147483646 h 197"/>
              <a:gd name="T6" fmla="*/ 2147483646 w 247"/>
              <a:gd name="T7" fmla="*/ 2147483646 h 197"/>
              <a:gd name="T8" fmla="*/ 2147483646 w 247"/>
              <a:gd name="T9" fmla="*/ 2147483646 h 197"/>
              <a:gd name="T10" fmla="*/ 0 w 247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7"/>
              <a:gd name="T19" fmla="*/ 0 h 197"/>
              <a:gd name="T20" fmla="*/ 247 w 247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7" h="197">
                <a:moveTo>
                  <a:pt x="0" y="98"/>
                </a:moveTo>
                <a:cubicBezTo>
                  <a:pt x="0" y="44"/>
                  <a:pt x="55" y="0"/>
                  <a:pt x="124" y="0"/>
                </a:cubicBezTo>
                <a:cubicBezTo>
                  <a:pt x="192" y="0"/>
                  <a:pt x="247" y="44"/>
                  <a:pt x="247" y="98"/>
                </a:cubicBezTo>
                <a:cubicBezTo>
                  <a:pt x="247" y="98"/>
                  <a:pt x="247" y="98"/>
                  <a:pt x="247" y="98"/>
                </a:cubicBezTo>
                <a:cubicBezTo>
                  <a:pt x="247" y="153"/>
                  <a:pt x="192" y="197"/>
                  <a:pt x="124" y="197"/>
                </a:cubicBezTo>
                <a:cubicBezTo>
                  <a:pt x="55" y="197"/>
                  <a:pt x="0" y="153"/>
                  <a:pt x="0" y="98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Rectangle 45"/>
          <p:cNvSpPr>
            <a:spLocks noChangeArrowheads="1"/>
          </p:cNvSpPr>
          <p:nvPr/>
        </p:nvSpPr>
        <p:spPr bwMode="auto">
          <a:xfrm>
            <a:off x="4294188" y="1306513"/>
            <a:ext cx="2190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null</a:t>
            </a:r>
            <a:endParaRPr lang="en-US" altLang="en-US" sz="4000"/>
          </a:p>
        </p:txBody>
      </p:sp>
      <p:sp>
        <p:nvSpPr>
          <p:cNvPr id="17416" name="Freeform 46"/>
          <p:cNvSpPr>
            <a:spLocks/>
          </p:cNvSpPr>
          <p:nvPr/>
        </p:nvSpPr>
        <p:spPr bwMode="auto">
          <a:xfrm>
            <a:off x="1050925" y="2955925"/>
            <a:ext cx="430213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Rectangle 48"/>
          <p:cNvSpPr>
            <a:spLocks noChangeArrowheads="1"/>
          </p:cNvSpPr>
          <p:nvPr/>
        </p:nvSpPr>
        <p:spPr bwMode="auto">
          <a:xfrm>
            <a:off x="1173163" y="3030538"/>
            <a:ext cx="187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</a:t>
            </a:r>
            <a:endParaRPr lang="en-US" altLang="en-US" sz="4000"/>
          </a:p>
        </p:txBody>
      </p:sp>
      <p:sp>
        <p:nvSpPr>
          <p:cNvPr id="17418" name="Freeform 49"/>
          <p:cNvSpPr>
            <a:spLocks/>
          </p:cNvSpPr>
          <p:nvPr/>
        </p:nvSpPr>
        <p:spPr bwMode="auto">
          <a:xfrm>
            <a:off x="1736725" y="2955925"/>
            <a:ext cx="430213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Freeform 50"/>
          <p:cNvSpPr>
            <a:spLocks/>
          </p:cNvSpPr>
          <p:nvPr/>
        </p:nvSpPr>
        <p:spPr bwMode="auto">
          <a:xfrm>
            <a:off x="1736725" y="2955925"/>
            <a:ext cx="430213" cy="312738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Rectangle 51"/>
          <p:cNvSpPr>
            <a:spLocks noChangeArrowheads="1"/>
          </p:cNvSpPr>
          <p:nvPr/>
        </p:nvSpPr>
        <p:spPr bwMode="auto">
          <a:xfrm>
            <a:off x="1855788" y="3030538"/>
            <a:ext cx="1952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endParaRPr lang="en-US" altLang="en-US" sz="4000"/>
          </a:p>
        </p:txBody>
      </p:sp>
      <p:sp>
        <p:nvSpPr>
          <p:cNvPr id="17421" name="Freeform 52"/>
          <p:cNvSpPr>
            <a:spLocks/>
          </p:cNvSpPr>
          <p:nvPr/>
        </p:nvSpPr>
        <p:spPr bwMode="auto">
          <a:xfrm>
            <a:off x="2441575" y="2955925"/>
            <a:ext cx="431800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Freeform 53"/>
          <p:cNvSpPr>
            <a:spLocks/>
          </p:cNvSpPr>
          <p:nvPr/>
        </p:nvSpPr>
        <p:spPr bwMode="auto">
          <a:xfrm>
            <a:off x="2441575" y="2955925"/>
            <a:ext cx="431800" cy="312738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Rectangle 54"/>
          <p:cNvSpPr>
            <a:spLocks noChangeArrowheads="1"/>
          </p:cNvSpPr>
          <p:nvPr/>
        </p:nvSpPr>
        <p:spPr bwMode="auto">
          <a:xfrm>
            <a:off x="2559050" y="3030538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AD</a:t>
            </a:r>
            <a:endParaRPr lang="en-US" altLang="en-US" sz="4000"/>
          </a:p>
        </p:txBody>
      </p:sp>
      <p:sp>
        <p:nvSpPr>
          <p:cNvPr id="17424" name="Freeform 55"/>
          <p:cNvSpPr>
            <a:spLocks/>
          </p:cNvSpPr>
          <p:nvPr/>
        </p:nvSpPr>
        <p:spPr bwMode="auto">
          <a:xfrm>
            <a:off x="3148013" y="2955925"/>
            <a:ext cx="430212" cy="312738"/>
          </a:xfrm>
          <a:custGeom>
            <a:avLst/>
            <a:gdLst>
              <a:gd name="T0" fmla="*/ 0 w 1303"/>
              <a:gd name="T1" fmla="*/ 2147483646 h 927"/>
              <a:gd name="T2" fmla="*/ 2147483646 w 1303"/>
              <a:gd name="T3" fmla="*/ 0 h 927"/>
              <a:gd name="T4" fmla="*/ 2147483646 w 1303"/>
              <a:gd name="T5" fmla="*/ 2147483646 h 927"/>
              <a:gd name="T6" fmla="*/ 2147483646 w 1303"/>
              <a:gd name="T7" fmla="*/ 2147483646 h 927"/>
              <a:gd name="T8" fmla="*/ 2147483646 w 1303"/>
              <a:gd name="T9" fmla="*/ 2147483646 h 927"/>
              <a:gd name="T10" fmla="*/ 0 w 1303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3"/>
              <a:gd name="T19" fmla="*/ 0 h 927"/>
              <a:gd name="T20" fmla="*/ 1303 w 1303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3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3" y="207"/>
                  <a:pt x="1303" y="464"/>
                </a:cubicBezTo>
                <a:cubicBezTo>
                  <a:pt x="1303" y="464"/>
                  <a:pt x="1303" y="464"/>
                  <a:pt x="1303" y="464"/>
                </a:cubicBezTo>
                <a:cubicBezTo>
                  <a:pt x="1303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Freeform 56"/>
          <p:cNvSpPr>
            <a:spLocks/>
          </p:cNvSpPr>
          <p:nvPr/>
        </p:nvSpPr>
        <p:spPr bwMode="auto">
          <a:xfrm>
            <a:off x="3148013" y="2955925"/>
            <a:ext cx="430212" cy="312738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Rectangle 57"/>
          <p:cNvSpPr>
            <a:spLocks noChangeArrowheads="1"/>
          </p:cNvSpPr>
          <p:nvPr/>
        </p:nvSpPr>
        <p:spPr bwMode="auto">
          <a:xfrm>
            <a:off x="3268663" y="3030538"/>
            <a:ext cx="187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AE</a:t>
            </a:r>
            <a:endParaRPr lang="en-US" altLang="en-US" sz="4000"/>
          </a:p>
        </p:txBody>
      </p:sp>
      <p:sp>
        <p:nvSpPr>
          <p:cNvPr id="17427" name="Freeform 58"/>
          <p:cNvSpPr>
            <a:spLocks/>
          </p:cNvSpPr>
          <p:nvPr/>
        </p:nvSpPr>
        <p:spPr bwMode="auto">
          <a:xfrm>
            <a:off x="3852863" y="2955925"/>
            <a:ext cx="431800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Freeform 59"/>
          <p:cNvSpPr>
            <a:spLocks/>
          </p:cNvSpPr>
          <p:nvPr/>
        </p:nvSpPr>
        <p:spPr bwMode="auto">
          <a:xfrm>
            <a:off x="3852863" y="2955925"/>
            <a:ext cx="431800" cy="312738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60"/>
          <p:cNvSpPr>
            <a:spLocks noChangeArrowheads="1"/>
          </p:cNvSpPr>
          <p:nvPr/>
        </p:nvSpPr>
        <p:spPr bwMode="auto">
          <a:xfrm>
            <a:off x="3971925" y="3030538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BC</a:t>
            </a:r>
            <a:endParaRPr lang="en-US" altLang="en-US" sz="4000"/>
          </a:p>
        </p:txBody>
      </p:sp>
      <p:sp>
        <p:nvSpPr>
          <p:cNvPr id="17430" name="Freeform 61"/>
          <p:cNvSpPr>
            <a:spLocks/>
          </p:cNvSpPr>
          <p:nvPr/>
        </p:nvSpPr>
        <p:spPr bwMode="auto">
          <a:xfrm>
            <a:off x="4538663" y="2955925"/>
            <a:ext cx="431800" cy="312738"/>
          </a:xfrm>
          <a:custGeom>
            <a:avLst/>
            <a:gdLst>
              <a:gd name="T0" fmla="*/ 0 w 1303"/>
              <a:gd name="T1" fmla="*/ 2147483646 h 927"/>
              <a:gd name="T2" fmla="*/ 2147483646 w 1303"/>
              <a:gd name="T3" fmla="*/ 0 h 927"/>
              <a:gd name="T4" fmla="*/ 2147483646 w 1303"/>
              <a:gd name="T5" fmla="*/ 2147483646 h 927"/>
              <a:gd name="T6" fmla="*/ 2147483646 w 1303"/>
              <a:gd name="T7" fmla="*/ 2147483646 h 927"/>
              <a:gd name="T8" fmla="*/ 2147483646 w 1303"/>
              <a:gd name="T9" fmla="*/ 2147483646 h 927"/>
              <a:gd name="T10" fmla="*/ 0 w 1303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3"/>
              <a:gd name="T19" fmla="*/ 0 h 927"/>
              <a:gd name="T20" fmla="*/ 1303 w 1303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3" h="927">
                <a:moveTo>
                  <a:pt x="0" y="464"/>
                </a:moveTo>
                <a:cubicBezTo>
                  <a:pt x="0" y="207"/>
                  <a:pt x="291" y="0"/>
                  <a:pt x="651" y="0"/>
                </a:cubicBezTo>
                <a:cubicBezTo>
                  <a:pt x="1012" y="0"/>
                  <a:pt x="1303" y="207"/>
                  <a:pt x="1303" y="464"/>
                </a:cubicBezTo>
                <a:cubicBezTo>
                  <a:pt x="1303" y="464"/>
                  <a:pt x="1303" y="464"/>
                  <a:pt x="1303" y="464"/>
                </a:cubicBezTo>
                <a:cubicBezTo>
                  <a:pt x="1303" y="720"/>
                  <a:pt x="1012" y="927"/>
                  <a:pt x="651" y="927"/>
                </a:cubicBezTo>
                <a:cubicBezTo>
                  <a:pt x="291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Freeform 62"/>
          <p:cNvSpPr>
            <a:spLocks/>
          </p:cNvSpPr>
          <p:nvPr/>
        </p:nvSpPr>
        <p:spPr bwMode="auto">
          <a:xfrm>
            <a:off x="4538663" y="2955925"/>
            <a:ext cx="431800" cy="312738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Rectangle 63"/>
          <p:cNvSpPr>
            <a:spLocks noChangeArrowheads="1"/>
          </p:cNvSpPr>
          <p:nvPr/>
        </p:nvSpPr>
        <p:spPr bwMode="auto">
          <a:xfrm>
            <a:off x="4659313" y="3030538"/>
            <a:ext cx="1952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BD</a:t>
            </a:r>
            <a:endParaRPr lang="en-US" altLang="en-US" sz="4000"/>
          </a:p>
        </p:txBody>
      </p:sp>
      <p:sp>
        <p:nvSpPr>
          <p:cNvPr id="17433" name="Freeform 64"/>
          <p:cNvSpPr>
            <a:spLocks/>
          </p:cNvSpPr>
          <p:nvPr/>
        </p:nvSpPr>
        <p:spPr bwMode="auto">
          <a:xfrm>
            <a:off x="5264150" y="2955925"/>
            <a:ext cx="430213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Freeform 65"/>
          <p:cNvSpPr>
            <a:spLocks/>
          </p:cNvSpPr>
          <p:nvPr/>
        </p:nvSpPr>
        <p:spPr bwMode="auto">
          <a:xfrm>
            <a:off x="5264150" y="2955925"/>
            <a:ext cx="430213" cy="312738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Rectangle 66"/>
          <p:cNvSpPr>
            <a:spLocks noChangeArrowheads="1"/>
          </p:cNvSpPr>
          <p:nvPr/>
        </p:nvSpPr>
        <p:spPr bwMode="auto">
          <a:xfrm>
            <a:off x="5384800" y="3030538"/>
            <a:ext cx="187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BE</a:t>
            </a:r>
            <a:endParaRPr lang="en-US" altLang="en-US" sz="4000"/>
          </a:p>
        </p:txBody>
      </p:sp>
      <p:sp>
        <p:nvSpPr>
          <p:cNvPr id="17436" name="Freeform 67"/>
          <p:cNvSpPr>
            <a:spLocks/>
          </p:cNvSpPr>
          <p:nvPr/>
        </p:nvSpPr>
        <p:spPr bwMode="auto">
          <a:xfrm>
            <a:off x="5949950" y="2955925"/>
            <a:ext cx="431800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36" name="Freeform 68"/>
          <p:cNvSpPr>
            <a:spLocks/>
          </p:cNvSpPr>
          <p:nvPr/>
        </p:nvSpPr>
        <p:spPr bwMode="auto">
          <a:xfrm>
            <a:off x="5949950" y="2955925"/>
            <a:ext cx="431800" cy="312738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Rectangle 69"/>
          <p:cNvSpPr>
            <a:spLocks noChangeArrowheads="1"/>
          </p:cNvSpPr>
          <p:nvPr/>
        </p:nvSpPr>
        <p:spPr bwMode="auto">
          <a:xfrm>
            <a:off x="6062663" y="3030538"/>
            <a:ext cx="203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CD</a:t>
            </a:r>
            <a:endParaRPr lang="en-US" altLang="en-US" sz="4000"/>
          </a:p>
        </p:txBody>
      </p:sp>
      <p:sp>
        <p:nvSpPr>
          <p:cNvPr id="17439" name="Freeform 70"/>
          <p:cNvSpPr>
            <a:spLocks/>
          </p:cNvSpPr>
          <p:nvPr/>
        </p:nvSpPr>
        <p:spPr bwMode="auto">
          <a:xfrm>
            <a:off x="6654800" y="2955925"/>
            <a:ext cx="431800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39" name="Freeform 71"/>
          <p:cNvSpPr>
            <a:spLocks/>
          </p:cNvSpPr>
          <p:nvPr/>
        </p:nvSpPr>
        <p:spPr bwMode="auto">
          <a:xfrm>
            <a:off x="6654800" y="2955925"/>
            <a:ext cx="431800" cy="312738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Rectangle 72"/>
          <p:cNvSpPr>
            <a:spLocks noChangeArrowheads="1"/>
          </p:cNvSpPr>
          <p:nvPr/>
        </p:nvSpPr>
        <p:spPr bwMode="auto">
          <a:xfrm>
            <a:off x="6775450" y="3030538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CE</a:t>
            </a:r>
            <a:endParaRPr lang="en-US" altLang="en-US" sz="4000"/>
          </a:p>
        </p:txBody>
      </p:sp>
      <p:sp>
        <p:nvSpPr>
          <p:cNvPr id="17442" name="Freeform 73"/>
          <p:cNvSpPr>
            <a:spLocks/>
          </p:cNvSpPr>
          <p:nvPr/>
        </p:nvSpPr>
        <p:spPr bwMode="auto">
          <a:xfrm>
            <a:off x="7321550" y="2955925"/>
            <a:ext cx="430213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42" name="Freeform 74"/>
          <p:cNvSpPr>
            <a:spLocks/>
          </p:cNvSpPr>
          <p:nvPr/>
        </p:nvSpPr>
        <p:spPr bwMode="auto">
          <a:xfrm>
            <a:off x="7321550" y="2955925"/>
            <a:ext cx="430213" cy="312738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Rectangle 75"/>
          <p:cNvSpPr>
            <a:spLocks noChangeArrowheads="1"/>
          </p:cNvSpPr>
          <p:nvPr/>
        </p:nvSpPr>
        <p:spPr bwMode="auto">
          <a:xfrm>
            <a:off x="7442200" y="3030538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DE</a:t>
            </a:r>
            <a:endParaRPr lang="en-US" altLang="en-US" sz="4000"/>
          </a:p>
        </p:txBody>
      </p:sp>
      <p:sp>
        <p:nvSpPr>
          <p:cNvPr id="17445" name="Freeform 76"/>
          <p:cNvSpPr>
            <a:spLocks/>
          </p:cNvSpPr>
          <p:nvPr/>
        </p:nvSpPr>
        <p:spPr bwMode="auto">
          <a:xfrm>
            <a:off x="2324100" y="1936750"/>
            <a:ext cx="431800" cy="314325"/>
          </a:xfrm>
          <a:custGeom>
            <a:avLst/>
            <a:gdLst>
              <a:gd name="T0" fmla="*/ 0 w 1304"/>
              <a:gd name="T1" fmla="*/ 2147483646 h 928"/>
              <a:gd name="T2" fmla="*/ 2147483646 w 1304"/>
              <a:gd name="T3" fmla="*/ 0 h 928"/>
              <a:gd name="T4" fmla="*/ 2147483646 w 1304"/>
              <a:gd name="T5" fmla="*/ 2147483646 h 928"/>
              <a:gd name="T6" fmla="*/ 2147483646 w 1304"/>
              <a:gd name="T7" fmla="*/ 2147483646 h 928"/>
              <a:gd name="T8" fmla="*/ 2147483646 w 1304"/>
              <a:gd name="T9" fmla="*/ 2147483646 h 928"/>
              <a:gd name="T10" fmla="*/ 0 w 1304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8"/>
              <a:gd name="T20" fmla="*/ 1304 w 1304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8">
                <a:moveTo>
                  <a:pt x="0" y="464"/>
                </a:moveTo>
                <a:cubicBezTo>
                  <a:pt x="0" y="208"/>
                  <a:pt x="292" y="0"/>
                  <a:pt x="652" y="0"/>
                </a:cubicBezTo>
                <a:cubicBezTo>
                  <a:pt x="1012" y="0"/>
                  <a:pt x="1304" y="208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8"/>
                  <a:pt x="652" y="928"/>
                </a:cubicBezTo>
                <a:cubicBezTo>
                  <a:pt x="292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Freeform 77"/>
          <p:cNvSpPr>
            <a:spLocks/>
          </p:cNvSpPr>
          <p:nvPr/>
        </p:nvSpPr>
        <p:spPr bwMode="auto">
          <a:xfrm>
            <a:off x="2324100" y="1936750"/>
            <a:ext cx="431800" cy="314325"/>
          </a:xfrm>
          <a:custGeom>
            <a:avLst/>
            <a:gdLst>
              <a:gd name="T0" fmla="*/ 0 w 272"/>
              <a:gd name="T1" fmla="*/ 2147483646 h 198"/>
              <a:gd name="T2" fmla="*/ 2147483646 w 272"/>
              <a:gd name="T3" fmla="*/ 0 h 198"/>
              <a:gd name="T4" fmla="*/ 2147483646 w 272"/>
              <a:gd name="T5" fmla="*/ 2147483646 h 198"/>
              <a:gd name="T6" fmla="*/ 2147483646 w 272"/>
              <a:gd name="T7" fmla="*/ 2147483646 h 198"/>
              <a:gd name="T8" fmla="*/ 2147483646 w 272"/>
              <a:gd name="T9" fmla="*/ 2147483646 h 198"/>
              <a:gd name="T10" fmla="*/ 0 w 272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8"/>
              <a:gd name="T20" fmla="*/ 272 w 272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8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8"/>
                  <a:pt x="136" y="198"/>
                </a:cubicBezTo>
                <a:cubicBezTo>
                  <a:pt x="61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Rectangle 78"/>
          <p:cNvSpPr>
            <a:spLocks noChangeArrowheads="1"/>
          </p:cNvSpPr>
          <p:nvPr/>
        </p:nvSpPr>
        <p:spPr bwMode="auto">
          <a:xfrm>
            <a:off x="2490788" y="2009775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4000"/>
          </a:p>
        </p:txBody>
      </p:sp>
      <p:sp>
        <p:nvSpPr>
          <p:cNvPr id="17448" name="Freeform 79"/>
          <p:cNvSpPr>
            <a:spLocks/>
          </p:cNvSpPr>
          <p:nvPr/>
        </p:nvSpPr>
        <p:spPr bwMode="auto">
          <a:xfrm>
            <a:off x="3265488" y="1936750"/>
            <a:ext cx="430212" cy="314325"/>
          </a:xfrm>
          <a:custGeom>
            <a:avLst/>
            <a:gdLst>
              <a:gd name="T0" fmla="*/ 0 w 1304"/>
              <a:gd name="T1" fmla="*/ 2147483646 h 928"/>
              <a:gd name="T2" fmla="*/ 2147483646 w 1304"/>
              <a:gd name="T3" fmla="*/ 0 h 928"/>
              <a:gd name="T4" fmla="*/ 2147483646 w 1304"/>
              <a:gd name="T5" fmla="*/ 2147483646 h 928"/>
              <a:gd name="T6" fmla="*/ 2147483646 w 1304"/>
              <a:gd name="T7" fmla="*/ 2147483646 h 928"/>
              <a:gd name="T8" fmla="*/ 2147483646 w 1304"/>
              <a:gd name="T9" fmla="*/ 2147483646 h 928"/>
              <a:gd name="T10" fmla="*/ 0 w 1304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8"/>
              <a:gd name="T20" fmla="*/ 1304 w 1304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8">
                <a:moveTo>
                  <a:pt x="0" y="464"/>
                </a:moveTo>
                <a:cubicBezTo>
                  <a:pt x="0" y="208"/>
                  <a:pt x="292" y="0"/>
                  <a:pt x="652" y="0"/>
                </a:cubicBezTo>
                <a:cubicBezTo>
                  <a:pt x="1012" y="0"/>
                  <a:pt x="1304" y="208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8"/>
                  <a:pt x="652" y="928"/>
                </a:cubicBezTo>
                <a:cubicBezTo>
                  <a:pt x="292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Freeform 80"/>
          <p:cNvSpPr>
            <a:spLocks/>
          </p:cNvSpPr>
          <p:nvPr/>
        </p:nvSpPr>
        <p:spPr bwMode="auto">
          <a:xfrm>
            <a:off x="3265488" y="1936750"/>
            <a:ext cx="430212" cy="314325"/>
          </a:xfrm>
          <a:custGeom>
            <a:avLst/>
            <a:gdLst>
              <a:gd name="T0" fmla="*/ 0 w 271"/>
              <a:gd name="T1" fmla="*/ 2147483646 h 198"/>
              <a:gd name="T2" fmla="*/ 2147483646 w 271"/>
              <a:gd name="T3" fmla="*/ 0 h 198"/>
              <a:gd name="T4" fmla="*/ 2147483646 w 271"/>
              <a:gd name="T5" fmla="*/ 2147483646 h 198"/>
              <a:gd name="T6" fmla="*/ 2147483646 w 271"/>
              <a:gd name="T7" fmla="*/ 2147483646 h 198"/>
              <a:gd name="T8" fmla="*/ 2147483646 w 271"/>
              <a:gd name="T9" fmla="*/ 2147483646 h 198"/>
              <a:gd name="T10" fmla="*/ 0 w 271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8"/>
              <a:gd name="T20" fmla="*/ 271 w 271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8">
                <a:moveTo>
                  <a:pt x="0" y="99"/>
                </a:moveTo>
                <a:cubicBezTo>
                  <a:pt x="0" y="44"/>
                  <a:pt x="61" y="0"/>
                  <a:pt x="135" y="0"/>
                </a:cubicBezTo>
                <a:cubicBezTo>
                  <a:pt x="210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0" y="198"/>
                  <a:pt x="135" y="198"/>
                </a:cubicBezTo>
                <a:cubicBezTo>
                  <a:pt x="61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Rectangle 81"/>
          <p:cNvSpPr>
            <a:spLocks noChangeArrowheads="1"/>
          </p:cNvSpPr>
          <p:nvPr/>
        </p:nvSpPr>
        <p:spPr bwMode="auto">
          <a:xfrm>
            <a:off x="3432175" y="2009775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4000"/>
          </a:p>
        </p:txBody>
      </p:sp>
      <p:sp>
        <p:nvSpPr>
          <p:cNvPr id="17451" name="Freeform 82"/>
          <p:cNvSpPr>
            <a:spLocks/>
          </p:cNvSpPr>
          <p:nvPr/>
        </p:nvSpPr>
        <p:spPr bwMode="auto">
          <a:xfrm>
            <a:off x="4186238" y="1936750"/>
            <a:ext cx="431800" cy="314325"/>
          </a:xfrm>
          <a:custGeom>
            <a:avLst/>
            <a:gdLst>
              <a:gd name="T0" fmla="*/ 0 w 1304"/>
              <a:gd name="T1" fmla="*/ 2147483646 h 928"/>
              <a:gd name="T2" fmla="*/ 2147483646 w 1304"/>
              <a:gd name="T3" fmla="*/ 0 h 928"/>
              <a:gd name="T4" fmla="*/ 2147483646 w 1304"/>
              <a:gd name="T5" fmla="*/ 2147483646 h 928"/>
              <a:gd name="T6" fmla="*/ 2147483646 w 1304"/>
              <a:gd name="T7" fmla="*/ 2147483646 h 928"/>
              <a:gd name="T8" fmla="*/ 2147483646 w 1304"/>
              <a:gd name="T9" fmla="*/ 2147483646 h 928"/>
              <a:gd name="T10" fmla="*/ 0 w 1304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8"/>
              <a:gd name="T20" fmla="*/ 1304 w 1304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8">
                <a:moveTo>
                  <a:pt x="0" y="464"/>
                </a:moveTo>
                <a:cubicBezTo>
                  <a:pt x="0" y="208"/>
                  <a:pt x="292" y="0"/>
                  <a:pt x="652" y="0"/>
                </a:cubicBezTo>
                <a:cubicBezTo>
                  <a:pt x="1012" y="0"/>
                  <a:pt x="1304" y="208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8"/>
                  <a:pt x="652" y="928"/>
                </a:cubicBezTo>
                <a:cubicBezTo>
                  <a:pt x="292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51" name="Freeform 83"/>
          <p:cNvSpPr>
            <a:spLocks/>
          </p:cNvSpPr>
          <p:nvPr/>
        </p:nvSpPr>
        <p:spPr bwMode="auto">
          <a:xfrm>
            <a:off x="4186238" y="1936750"/>
            <a:ext cx="431800" cy="314325"/>
          </a:xfrm>
          <a:custGeom>
            <a:avLst/>
            <a:gdLst>
              <a:gd name="T0" fmla="*/ 0 w 272"/>
              <a:gd name="T1" fmla="*/ 2147483646 h 198"/>
              <a:gd name="T2" fmla="*/ 2147483646 w 272"/>
              <a:gd name="T3" fmla="*/ 0 h 198"/>
              <a:gd name="T4" fmla="*/ 2147483646 w 272"/>
              <a:gd name="T5" fmla="*/ 2147483646 h 198"/>
              <a:gd name="T6" fmla="*/ 2147483646 w 272"/>
              <a:gd name="T7" fmla="*/ 2147483646 h 198"/>
              <a:gd name="T8" fmla="*/ 2147483646 w 272"/>
              <a:gd name="T9" fmla="*/ 2147483646 h 198"/>
              <a:gd name="T10" fmla="*/ 0 w 272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8"/>
              <a:gd name="T20" fmla="*/ 272 w 272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8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8"/>
                  <a:pt x="136" y="198"/>
                </a:cubicBezTo>
                <a:cubicBezTo>
                  <a:pt x="61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Rectangle 84"/>
          <p:cNvSpPr>
            <a:spLocks noChangeArrowheads="1"/>
          </p:cNvSpPr>
          <p:nvPr/>
        </p:nvSpPr>
        <p:spPr bwMode="auto">
          <a:xfrm>
            <a:off x="4352925" y="2009775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 sz="4000"/>
          </a:p>
        </p:txBody>
      </p:sp>
      <p:sp>
        <p:nvSpPr>
          <p:cNvPr id="17454" name="Freeform 85"/>
          <p:cNvSpPr>
            <a:spLocks/>
          </p:cNvSpPr>
          <p:nvPr/>
        </p:nvSpPr>
        <p:spPr bwMode="auto">
          <a:xfrm>
            <a:off x="5146675" y="1936750"/>
            <a:ext cx="430213" cy="314325"/>
          </a:xfrm>
          <a:custGeom>
            <a:avLst/>
            <a:gdLst>
              <a:gd name="T0" fmla="*/ 0 w 1304"/>
              <a:gd name="T1" fmla="*/ 2147483646 h 928"/>
              <a:gd name="T2" fmla="*/ 2147483646 w 1304"/>
              <a:gd name="T3" fmla="*/ 0 h 928"/>
              <a:gd name="T4" fmla="*/ 2147483646 w 1304"/>
              <a:gd name="T5" fmla="*/ 2147483646 h 928"/>
              <a:gd name="T6" fmla="*/ 2147483646 w 1304"/>
              <a:gd name="T7" fmla="*/ 2147483646 h 928"/>
              <a:gd name="T8" fmla="*/ 2147483646 w 1304"/>
              <a:gd name="T9" fmla="*/ 2147483646 h 928"/>
              <a:gd name="T10" fmla="*/ 0 w 1304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8"/>
              <a:gd name="T20" fmla="*/ 1304 w 1304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8">
                <a:moveTo>
                  <a:pt x="0" y="464"/>
                </a:moveTo>
                <a:cubicBezTo>
                  <a:pt x="0" y="208"/>
                  <a:pt x="292" y="0"/>
                  <a:pt x="652" y="0"/>
                </a:cubicBezTo>
                <a:cubicBezTo>
                  <a:pt x="1012" y="0"/>
                  <a:pt x="1304" y="208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8"/>
                  <a:pt x="652" y="928"/>
                </a:cubicBezTo>
                <a:cubicBezTo>
                  <a:pt x="292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54" name="Freeform 86"/>
          <p:cNvSpPr>
            <a:spLocks/>
          </p:cNvSpPr>
          <p:nvPr/>
        </p:nvSpPr>
        <p:spPr bwMode="auto">
          <a:xfrm>
            <a:off x="5146675" y="1936750"/>
            <a:ext cx="430213" cy="314325"/>
          </a:xfrm>
          <a:custGeom>
            <a:avLst/>
            <a:gdLst>
              <a:gd name="T0" fmla="*/ 0 w 271"/>
              <a:gd name="T1" fmla="*/ 2147483646 h 198"/>
              <a:gd name="T2" fmla="*/ 2147483646 w 271"/>
              <a:gd name="T3" fmla="*/ 0 h 198"/>
              <a:gd name="T4" fmla="*/ 2147483646 w 271"/>
              <a:gd name="T5" fmla="*/ 2147483646 h 198"/>
              <a:gd name="T6" fmla="*/ 2147483646 w 271"/>
              <a:gd name="T7" fmla="*/ 2147483646 h 198"/>
              <a:gd name="T8" fmla="*/ 2147483646 w 271"/>
              <a:gd name="T9" fmla="*/ 2147483646 h 198"/>
              <a:gd name="T10" fmla="*/ 0 w 271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8"/>
              <a:gd name="T20" fmla="*/ 271 w 271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8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8"/>
                  <a:pt x="136" y="198"/>
                </a:cubicBezTo>
                <a:cubicBezTo>
                  <a:pt x="61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6" name="Rectangle 87"/>
          <p:cNvSpPr>
            <a:spLocks noChangeArrowheads="1"/>
          </p:cNvSpPr>
          <p:nvPr/>
        </p:nvSpPr>
        <p:spPr bwMode="auto">
          <a:xfrm>
            <a:off x="5310188" y="2009775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4000"/>
          </a:p>
        </p:txBody>
      </p:sp>
      <p:sp>
        <p:nvSpPr>
          <p:cNvPr id="17457" name="Freeform 88"/>
          <p:cNvSpPr>
            <a:spLocks/>
          </p:cNvSpPr>
          <p:nvPr/>
        </p:nvSpPr>
        <p:spPr bwMode="auto">
          <a:xfrm>
            <a:off x="6086475" y="1936750"/>
            <a:ext cx="431800" cy="314325"/>
          </a:xfrm>
          <a:custGeom>
            <a:avLst/>
            <a:gdLst>
              <a:gd name="T0" fmla="*/ 0 w 1303"/>
              <a:gd name="T1" fmla="*/ 2147483646 h 928"/>
              <a:gd name="T2" fmla="*/ 2147483646 w 1303"/>
              <a:gd name="T3" fmla="*/ 0 h 928"/>
              <a:gd name="T4" fmla="*/ 2147483646 w 1303"/>
              <a:gd name="T5" fmla="*/ 2147483646 h 928"/>
              <a:gd name="T6" fmla="*/ 2147483646 w 1303"/>
              <a:gd name="T7" fmla="*/ 2147483646 h 928"/>
              <a:gd name="T8" fmla="*/ 2147483646 w 1303"/>
              <a:gd name="T9" fmla="*/ 2147483646 h 928"/>
              <a:gd name="T10" fmla="*/ 0 w 1303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3"/>
              <a:gd name="T19" fmla="*/ 0 h 928"/>
              <a:gd name="T20" fmla="*/ 1303 w 1303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3" h="928">
                <a:moveTo>
                  <a:pt x="0" y="464"/>
                </a:moveTo>
                <a:cubicBezTo>
                  <a:pt x="0" y="208"/>
                  <a:pt x="292" y="0"/>
                  <a:pt x="652" y="0"/>
                </a:cubicBezTo>
                <a:cubicBezTo>
                  <a:pt x="1012" y="0"/>
                  <a:pt x="1303" y="208"/>
                  <a:pt x="1303" y="464"/>
                </a:cubicBezTo>
                <a:cubicBezTo>
                  <a:pt x="1303" y="464"/>
                  <a:pt x="1303" y="464"/>
                  <a:pt x="1303" y="464"/>
                </a:cubicBezTo>
                <a:cubicBezTo>
                  <a:pt x="1303" y="720"/>
                  <a:pt x="1012" y="928"/>
                  <a:pt x="652" y="928"/>
                </a:cubicBezTo>
                <a:cubicBezTo>
                  <a:pt x="292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57" name="Freeform 89"/>
          <p:cNvSpPr>
            <a:spLocks/>
          </p:cNvSpPr>
          <p:nvPr/>
        </p:nvSpPr>
        <p:spPr bwMode="auto">
          <a:xfrm>
            <a:off x="6086475" y="1936750"/>
            <a:ext cx="431800" cy="314325"/>
          </a:xfrm>
          <a:custGeom>
            <a:avLst/>
            <a:gdLst>
              <a:gd name="T0" fmla="*/ 0 w 272"/>
              <a:gd name="T1" fmla="*/ 2147483646 h 198"/>
              <a:gd name="T2" fmla="*/ 2147483646 w 272"/>
              <a:gd name="T3" fmla="*/ 0 h 198"/>
              <a:gd name="T4" fmla="*/ 2147483646 w 272"/>
              <a:gd name="T5" fmla="*/ 2147483646 h 198"/>
              <a:gd name="T6" fmla="*/ 2147483646 w 272"/>
              <a:gd name="T7" fmla="*/ 2147483646 h 198"/>
              <a:gd name="T8" fmla="*/ 2147483646 w 272"/>
              <a:gd name="T9" fmla="*/ 2147483646 h 198"/>
              <a:gd name="T10" fmla="*/ 0 w 272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8"/>
              <a:gd name="T20" fmla="*/ 272 w 272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8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8"/>
                  <a:pt x="136" y="198"/>
                </a:cubicBezTo>
                <a:cubicBezTo>
                  <a:pt x="61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Rectangle 90"/>
          <p:cNvSpPr>
            <a:spLocks noChangeArrowheads="1"/>
          </p:cNvSpPr>
          <p:nvPr/>
        </p:nvSpPr>
        <p:spPr bwMode="auto">
          <a:xfrm>
            <a:off x="6257925" y="2009775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4000"/>
          </a:p>
        </p:txBody>
      </p:sp>
      <p:sp>
        <p:nvSpPr>
          <p:cNvPr id="17460" name="Freeform 91"/>
          <p:cNvSpPr>
            <a:spLocks/>
          </p:cNvSpPr>
          <p:nvPr/>
        </p:nvSpPr>
        <p:spPr bwMode="auto">
          <a:xfrm>
            <a:off x="1050925" y="4052888"/>
            <a:ext cx="430213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1" name="Rectangle 93"/>
          <p:cNvSpPr>
            <a:spLocks noChangeArrowheads="1"/>
          </p:cNvSpPr>
          <p:nvPr/>
        </p:nvSpPr>
        <p:spPr bwMode="auto">
          <a:xfrm>
            <a:off x="1120775" y="4129088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ABC</a:t>
            </a:r>
            <a:endParaRPr lang="en-US" altLang="en-US" sz="4000"/>
          </a:p>
        </p:txBody>
      </p:sp>
      <p:sp>
        <p:nvSpPr>
          <p:cNvPr id="17462" name="Freeform 94"/>
          <p:cNvSpPr>
            <a:spLocks/>
          </p:cNvSpPr>
          <p:nvPr/>
        </p:nvSpPr>
        <p:spPr bwMode="auto">
          <a:xfrm>
            <a:off x="1736725" y="4052888"/>
            <a:ext cx="430213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3" name="Rectangle 96"/>
          <p:cNvSpPr>
            <a:spLocks noChangeArrowheads="1"/>
          </p:cNvSpPr>
          <p:nvPr/>
        </p:nvSpPr>
        <p:spPr bwMode="auto">
          <a:xfrm>
            <a:off x="1828800" y="4114800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ABD</a:t>
            </a:r>
            <a:endParaRPr lang="en-US" altLang="en-US" sz="4000"/>
          </a:p>
        </p:txBody>
      </p:sp>
      <p:sp>
        <p:nvSpPr>
          <p:cNvPr id="17464" name="Freeform 97"/>
          <p:cNvSpPr>
            <a:spLocks/>
          </p:cNvSpPr>
          <p:nvPr/>
        </p:nvSpPr>
        <p:spPr bwMode="auto">
          <a:xfrm>
            <a:off x="2441575" y="4052888"/>
            <a:ext cx="431800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5" name="Rectangle 99"/>
          <p:cNvSpPr>
            <a:spLocks noChangeArrowheads="1"/>
          </p:cNvSpPr>
          <p:nvPr/>
        </p:nvSpPr>
        <p:spPr bwMode="auto">
          <a:xfrm>
            <a:off x="2517775" y="4129088"/>
            <a:ext cx="2809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ABE</a:t>
            </a:r>
            <a:endParaRPr lang="en-US" altLang="en-US" sz="4000"/>
          </a:p>
        </p:txBody>
      </p:sp>
      <p:sp>
        <p:nvSpPr>
          <p:cNvPr id="17466" name="Freeform 100"/>
          <p:cNvSpPr>
            <a:spLocks/>
          </p:cNvSpPr>
          <p:nvPr/>
        </p:nvSpPr>
        <p:spPr bwMode="auto">
          <a:xfrm>
            <a:off x="3148013" y="4052888"/>
            <a:ext cx="430212" cy="312737"/>
          </a:xfrm>
          <a:custGeom>
            <a:avLst/>
            <a:gdLst>
              <a:gd name="T0" fmla="*/ 0 w 1303"/>
              <a:gd name="T1" fmla="*/ 2147483646 h 927"/>
              <a:gd name="T2" fmla="*/ 2147483646 w 1303"/>
              <a:gd name="T3" fmla="*/ 0 h 927"/>
              <a:gd name="T4" fmla="*/ 2147483646 w 1303"/>
              <a:gd name="T5" fmla="*/ 2147483646 h 927"/>
              <a:gd name="T6" fmla="*/ 2147483646 w 1303"/>
              <a:gd name="T7" fmla="*/ 2147483646 h 927"/>
              <a:gd name="T8" fmla="*/ 2147483646 w 1303"/>
              <a:gd name="T9" fmla="*/ 2147483646 h 927"/>
              <a:gd name="T10" fmla="*/ 0 w 1303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3"/>
              <a:gd name="T19" fmla="*/ 0 h 927"/>
              <a:gd name="T20" fmla="*/ 1303 w 1303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3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3" y="207"/>
                  <a:pt x="1303" y="463"/>
                </a:cubicBezTo>
                <a:cubicBezTo>
                  <a:pt x="1303" y="463"/>
                  <a:pt x="1303" y="463"/>
                  <a:pt x="1303" y="463"/>
                </a:cubicBezTo>
                <a:cubicBezTo>
                  <a:pt x="1303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7" name="Freeform 101"/>
          <p:cNvSpPr>
            <a:spLocks/>
          </p:cNvSpPr>
          <p:nvPr/>
        </p:nvSpPr>
        <p:spPr bwMode="auto">
          <a:xfrm>
            <a:off x="3148013" y="4052888"/>
            <a:ext cx="430212" cy="312737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8" name="Rectangle 102"/>
          <p:cNvSpPr>
            <a:spLocks noChangeArrowheads="1"/>
          </p:cNvSpPr>
          <p:nvPr/>
        </p:nvSpPr>
        <p:spPr bwMode="auto">
          <a:xfrm>
            <a:off x="3216275" y="4129088"/>
            <a:ext cx="2968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ACD</a:t>
            </a:r>
            <a:endParaRPr lang="en-US" altLang="en-US" sz="4000"/>
          </a:p>
        </p:txBody>
      </p:sp>
      <p:sp>
        <p:nvSpPr>
          <p:cNvPr id="17469" name="Freeform 103"/>
          <p:cNvSpPr>
            <a:spLocks/>
          </p:cNvSpPr>
          <p:nvPr/>
        </p:nvSpPr>
        <p:spPr bwMode="auto">
          <a:xfrm>
            <a:off x="3852863" y="4052888"/>
            <a:ext cx="431800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Freeform 104"/>
          <p:cNvSpPr>
            <a:spLocks/>
          </p:cNvSpPr>
          <p:nvPr/>
        </p:nvSpPr>
        <p:spPr bwMode="auto">
          <a:xfrm>
            <a:off x="3852863" y="4052888"/>
            <a:ext cx="431800" cy="312737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1" name="Rectangle 105"/>
          <p:cNvSpPr>
            <a:spLocks noChangeArrowheads="1"/>
          </p:cNvSpPr>
          <p:nvPr/>
        </p:nvSpPr>
        <p:spPr bwMode="auto">
          <a:xfrm>
            <a:off x="3924300" y="4129088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ACE</a:t>
            </a:r>
            <a:endParaRPr lang="en-US" altLang="en-US" sz="4000"/>
          </a:p>
        </p:txBody>
      </p:sp>
      <p:sp>
        <p:nvSpPr>
          <p:cNvPr id="17472" name="Freeform 106"/>
          <p:cNvSpPr>
            <a:spLocks/>
          </p:cNvSpPr>
          <p:nvPr/>
        </p:nvSpPr>
        <p:spPr bwMode="auto">
          <a:xfrm>
            <a:off x="4538663" y="4052888"/>
            <a:ext cx="431800" cy="312737"/>
          </a:xfrm>
          <a:custGeom>
            <a:avLst/>
            <a:gdLst>
              <a:gd name="T0" fmla="*/ 0 w 1303"/>
              <a:gd name="T1" fmla="*/ 2147483646 h 927"/>
              <a:gd name="T2" fmla="*/ 2147483646 w 1303"/>
              <a:gd name="T3" fmla="*/ 0 h 927"/>
              <a:gd name="T4" fmla="*/ 2147483646 w 1303"/>
              <a:gd name="T5" fmla="*/ 2147483646 h 927"/>
              <a:gd name="T6" fmla="*/ 2147483646 w 1303"/>
              <a:gd name="T7" fmla="*/ 2147483646 h 927"/>
              <a:gd name="T8" fmla="*/ 2147483646 w 1303"/>
              <a:gd name="T9" fmla="*/ 2147483646 h 927"/>
              <a:gd name="T10" fmla="*/ 0 w 1303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3"/>
              <a:gd name="T19" fmla="*/ 0 h 927"/>
              <a:gd name="T20" fmla="*/ 1303 w 1303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3" h="927">
                <a:moveTo>
                  <a:pt x="0" y="463"/>
                </a:moveTo>
                <a:cubicBezTo>
                  <a:pt x="0" y="207"/>
                  <a:pt x="291" y="0"/>
                  <a:pt x="651" y="0"/>
                </a:cubicBezTo>
                <a:cubicBezTo>
                  <a:pt x="1012" y="0"/>
                  <a:pt x="1303" y="207"/>
                  <a:pt x="1303" y="463"/>
                </a:cubicBezTo>
                <a:cubicBezTo>
                  <a:pt x="1303" y="463"/>
                  <a:pt x="1303" y="463"/>
                  <a:pt x="1303" y="463"/>
                </a:cubicBezTo>
                <a:cubicBezTo>
                  <a:pt x="1303" y="720"/>
                  <a:pt x="1012" y="927"/>
                  <a:pt x="651" y="927"/>
                </a:cubicBezTo>
                <a:cubicBezTo>
                  <a:pt x="291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Freeform 107"/>
          <p:cNvSpPr>
            <a:spLocks/>
          </p:cNvSpPr>
          <p:nvPr/>
        </p:nvSpPr>
        <p:spPr bwMode="auto">
          <a:xfrm>
            <a:off x="4538663" y="4052888"/>
            <a:ext cx="431800" cy="312737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4" name="Rectangle 108"/>
          <p:cNvSpPr>
            <a:spLocks noChangeArrowheads="1"/>
          </p:cNvSpPr>
          <p:nvPr/>
        </p:nvSpPr>
        <p:spPr bwMode="auto">
          <a:xfrm>
            <a:off x="4611688" y="4129088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ADE</a:t>
            </a:r>
            <a:endParaRPr lang="en-US" altLang="en-US" sz="4000"/>
          </a:p>
        </p:txBody>
      </p:sp>
      <p:sp>
        <p:nvSpPr>
          <p:cNvPr id="17475" name="Freeform 109"/>
          <p:cNvSpPr>
            <a:spLocks/>
          </p:cNvSpPr>
          <p:nvPr/>
        </p:nvSpPr>
        <p:spPr bwMode="auto">
          <a:xfrm>
            <a:off x="5264150" y="4052888"/>
            <a:ext cx="430213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Freeform 110"/>
          <p:cNvSpPr>
            <a:spLocks/>
          </p:cNvSpPr>
          <p:nvPr/>
        </p:nvSpPr>
        <p:spPr bwMode="auto">
          <a:xfrm>
            <a:off x="5264150" y="4052888"/>
            <a:ext cx="430213" cy="312737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7" name="Rectangle 111"/>
          <p:cNvSpPr>
            <a:spLocks noChangeArrowheads="1"/>
          </p:cNvSpPr>
          <p:nvPr/>
        </p:nvSpPr>
        <p:spPr bwMode="auto">
          <a:xfrm>
            <a:off x="5332413" y="4129088"/>
            <a:ext cx="2968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BCD</a:t>
            </a:r>
            <a:endParaRPr lang="en-US" altLang="en-US" sz="4000"/>
          </a:p>
        </p:txBody>
      </p:sp>
      <p:sp>
        <p:nvSpPr>
          <p:cNvPr id="17478" name="Freeform 112"/>
          <p:cNvSpPr>
            <a:spLocks/>
          </p:cNvSpPr>
          <p:nvPr/>
        </p:nvSpPr>
        <p:spPr bwMode="auto">
          <a:xfrm>
            <a:off x="5949950" y="4052888"/>
            <a:ext cx="431800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9" name="Freeform 113"/>
          <p:cNvSpPr>
            <a:spLocks/>
          </p:cNvSpPr>
          <p:nvPr/>
        </p:nvSpPr>
        <p:spPr bwMode="auto">
          <a:xfrm>
            <a:off x="5949950" y="4052888"/>
            <a:ext cx="431800" cy="312737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0" name="Rectangle 114"/>
          <p:cNvSpPr>
            <a:spLocks noChangeArrowheads="1"/>
          </p:cNvSpPr>
          <p:nvPr/>
        </p:nvSpPr>
        <p:spPr bwMode="auto">
          <a:xfrm>
            <a:off x="6019800" y="4129088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BCE</a:t>
            </a:r>
            <a:endParaRPr lang="en-US" altLang="en-US" sz="4000"/>
          </a:p>
        </p:txBody>
      </p:sp>
      <p:sp>
        <p:nvSpPr>
          <p:cNvPr id="17481" name="Freeform 115"/>
          <p:cNvSpPr>
            <a:spLocks/>
          </p:cNvSpPr>
          <p:nvPr/>
        </p:nvSpPr>
        <p:spPr bwMode="auto">
          <a:xfrm>
            <a:off x="6654800" y="4052888"/>
            <a:ext cx="431800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2" name="Freeform 116"/>
          <p:cNvSpPr>
            <a:spLocks/>
          </p:cNvSpPr>
          <p:nvPr/>
        </p:nvSpPr>
        <p:spPr bwMode="auto">
          <a:xfrm>
            <a:off x="6654800" y="4052888"/>
            <a:ext cx="431800" cy="312737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3" name="Rectangle 117"/>
          <p:cNvSpPr>
            <a:spLocks noChangeArrowheads="1"/>
          </p:cNvSpPr>
          <p:nvPr/>
        </p:nvSpPr>
        <p:spPr bwMode="auto">
          <a:xfrm>
            <a:off x="6727825" y="4129088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BDE</a:t>
            </a:r>
            <a:endParaRPr lang="en-US" altLang="en-US" sz="4000"/>
          </a:p>
        </p:txBody>
      </p:sp>
      <p:sp>
        <p:nvSpPr>
          <p:cNvPr id="17484" name="Freeform 118"/>
          <p:cNvSpPr>
            <a:spLocks/>
          </p:cNvSpPr>
          <p:nvPr/>
        </p:nvSpPr>
        <p:spPr bwMode="auto">
          <a:xfrm>
            <a:off x="7321550" y="4052888"/>
            <a:ext cx="430213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87" name="Freeform 119"/>
          <p:cNvSpPr>
            <a:spLocks/>
          </p:cNvSpPr>
          <p:nvPr/>
        </p:nvSpPr>
        <p:spPr bwMode="auto">
          <a:xfrm>
            <a:off x="7321550" y="4052888"/>
            <a:ext cx="430213" cy="312737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solidFill>
            <a:schemeClr val="accent2"/>
          </a:solidFill>
          <a:ln w="15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6" name="Rectangle 120"/>
          <p:cNvSpPr>
            <a:spLocks noChangeArrowheads="1"/>
          </p:cNvSpPr>
          <p:nvPr/>
        </p:nvSpPr>
        <p:spPr bwMode="auto">
          <a:xfrm>
            <a:off x="7389813" y="4129088"/>
            <a:ext cx="2968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CDE</a:t>
            </a:r>
            <a:endParaRPr lang="en-US" altLang="en-US" sz="4000"/>
          </a:p>
        </p:txBody>
      </p:sp>
      <p:sp>
        <p:nvSpPr>
          <p:cNvPr id="17487" name="Line 121"/>
          <p:cNvSpPr>
            <a:spLocks noChangeShapeType="1"/>
          </p:cNvSpPr>
          <p:nvPr/>
        </p:nvSpPr>
        <p:spPr bwMode="auto">
          <a:xfrm>
            <a:off x="4402138" y="1544638"/>
            <a:ext cx="1587" cy="3921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8" name="Line 122"/>
          <p:cNvSpPr>
            <a:spLocks noChangeShapeType="1"/>
          </p:cNvSpPr>
          <p:nvPr/>
        </p:nvSpPr>
        <p:spPr bwMode="auto">
          <a:xfrm flipH="1">
            <a:off x="3479800" y="1544638"/>
            <a:ext cx="922338" cy="3921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9" name="Line 123"/>
          <p:cNvSpPr>
            <a:spLocks noChangeShapeType="1"/>
          </p:cNvSpPr>
          <p:nvPr/>
        </p:nvSpPr>
        <p:spPr bwMode="auto">
          <a:xfrm flipH="1">
            <a:off x="2540000" y="1544638"/>
            <a:ext cx="1862138" cy="3921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0" name="Line 124"/>
          <p:cNvSpPr>
            <a:spLocks noChangeShapeType="1"/>
          </p:cNvSpPr>
          <p:nvPr/>
        </p:nvSpPr>
        <p:spPr bwMode="auto">
          <a:xfrm>
            <a:off x="4402138" y="1544638"/>
            <a:ext cx="960437" cy="3921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1" name="Line 125"/>
          <p:cNvSpPr>
            <a:spLocks noChangeShapeType="1"/>
          </p:cNvSpPr>
          <p:nvPr/>
        </p:nvSpPr>
        <p:spPr bwMode="auto">
          <a:xfrm>
            <a:off x="4402138" y="1544638"/>
            <a:ext cx="1900237" cy="3921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2" name="Line 126"/>
          <p:cNvSpPr>
            <a:spLocks noChangeShapeType="1"/>
          </p:cNvSpPr>
          <p:nvPr/>
        </p:nvSpPr>
        <p:spPr bwMode="auto">
          <a:xfrm flipH="1">
            <a:off x="4068763" y="2251075"/>
            <a:ext cx="3333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3" name="Line 127"/>
          <p:cNvSpPr>
            <a:spLocks noChangeShapeType="1"/>
          </p:cNvSpPr>
          <p:nvPr/>
        </p:nvSpPr>
        <p:spPr bwMode="auto">
          <a:xfrm flipH="1">
            <a:off x="1266825" y="2251075"/>
            <a:ext cx="12731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4" name="Line 128"/>
          <p:cNvSpPr>
            <a:spLocks noChangeShapeType="1"/>
          </p:cNvSpPr>
          <p:nvPr/>
        </p:nvSpPr>
        <p:spPr bwMode="auto">
          <a:xfrm flipH="1">
            <a:off x="1952625" y="2251075"/>
            <a:ext cx="5873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5" name="Line 129"/>
          <p:cNvSpPr>
            <a:spLocks noChangeShapeType="1"/>
          </p:cNvSpPr>
          <p:nvPr/>
        </p:nvSpPr>
        <p:spPr bwMode="auto">
          <a:xfrm>
            <a:off x="2540000" y="2251075"/>
            <a:ext cx="1174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6" name="Line 130"/>
          <p:cNvSpPr>
            <a:spLocks noChangeShapeType="1"/>
          </p:cNvSpPr>
          <p:nvPr/>
        </p:nvSpPr>
        <p:spPr bwMode="auto">
          <a:xfrm>
            <a:off x="2540000" y="2251075"/>
            <a:ext cx="823913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7" name="Line 131"/>
          <p:cNvSpPr>
            <a:spLocks noChangeShapeType="1"/>
          </p:cNvSpPr>
          <p:nvPr/>
        </p:nvSpPr>
        <p:spPr bwMode="auto">
          <a:xfrm>
            <a:off x="3479800" y="2251075"/>
            <a:ext cx="588963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8" name="Line 132"/>
          <p:cNvSpPr>
            <a:spLocks noChangeShapeType="1"/>
          </p:cNvSpPr>
          <p:nvPr/>
        </p:nvSpPr>
        <p:spPr bwMode="auto">
          <a:xfrm flipH="1">
            <a:off x="1266825" y="2251075"/>
            <a:ext cx="22129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9" name="Line 133"/>
          <p:cNvSpPr>
            <a:spLocks noChangeShapeType="1"/>
          </p:cNvSpPr>
          <p:nvPr/>
        </p:nvSpPr>
        <p:spPr bwMode="auto">
          <a:xfrm>
            <a:off x="3479800" y="2251075"/>
            <a:ext cx="1274763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0" name="Line 134"/>
          <p:cNvSpPr>
            <a:spLocks noChangeShapeType="1"/>
          </p:cNvSpPr>
          <p:nvPr/>
        </p:nvSpPr>
        <p:spPr bwMode="auto">
          <a:xfrm>
            <a:off x="3479800" y="2251075"/>
            <a:ext cx="2000250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1" name="Line 135"/>
          <p:cNvSpPr>
            <a:spLocks noChangeShapeType="1"/>
          </p:cNvSpPr>
          <p:nvPr/>
        </p:nvSpPr>
        <p:spPr bwMode="auto">
          <a:xfrm flipH="1">
            <a:off x="1952625" y="2251075"/>
            <a:ext cx="2449513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2" name="Line 136"/>
          <p:cNvSpPr>
            <a:spLocks noChangeShapeType="1"/>
          </p:cNvSpPr>
          <p:nvPr/>
        </p:nvSpPr>
        <p:spPr bwMode="auto">
          <a:xfrm>
            <a:off x="4402138" y="2251075"/>
            <a:ext cx="1763712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3" name="Line 137"/>
          <p:cNvSpPr>
            <a:spLocks noChangeShapeType="1"/>
          </p:cNvSpPr>
          <p:nvPr/>
        </p:nvSpPr>
        <p:spPr bwMode="auto">
          <a:xfrm>
            <a:off x="4402138" y="2251075"/>
            <a:ext cx="2468562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4" name="Line 138"/>
          <p:cNvSpPr>
            <a:spLocks noChangeShapeType="1"/>
          </p:cNvSpPr>
          <p:nvPr/>
        </p:nvSpPr>
        <p:spPr bwMode="auto">
          <a:xfrm flipH="1">
            <a:off x="2657475" y="2251075"/>
            <a:ext cx="2705100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5" name="Line 139"/>
          <p:cNvSpPr>
            <a:spLocks noChangeShapeType="1"/>
          </p:cNvSpPr>
          <p:nvPr/>
        </p:nvSpPr>
        <p:spPr bwMode="auto">
          <a:xfrm flipH="1">
            <a:off x="4754563" y="2251075"/>
            <a:ext cx="608012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6" name="Line 140"/>
          <p:cNvSpPr>
            <a:spLocks noChangeShapeType="1"/>
          </p:cNvSpPr>
          <p:nvPr/>
        </p:nvSpPr>
        <p:spPr bwMode="auto">
          <a:xfrm>
            <a:off x="5362575" y="2251075"/>
            <a:ext cx="8032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7" name="Line 141"/>
          <p:cNvSpPr>
            <a:spLocks noChangeShapeType="1"/>
          </p:cNvSpPr>
          <p:nvPr/>
        </p:nvSpPr>
        <p:spPr bwMode="auto">
          <a:xfrm>
            <a:off x="5362575" y="2251075"/>
            <a:ext cx="21748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8" name="Line 142"/>
          <p:cNvSpPr>
            <a:spLocks noChangeShapeType="1"/>
          </p:cNvSpPr>
          <p:nvPr/>
        </p:nvSpPr>
        <p:spPr bwMode="auto">
          <a:xfrm flipH="1">
            <a:off x="3363913" y="2251075"/>
            <a:ext cx="2938462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9" name="Line 143"/>
          <p:cNvSpPr>
            <a:spLocks noChangeShapeType="1"/>
          </p:cNvSpPr>
          <p:nvPr/>
        </p:nvSpPr>
        <p:spPr bwMode="auto">
          <a:xfrm flipH="1">
            <a:off x="5480050" y="2251075"/>
            <a:ext cx="82232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0" name="Line 144"/>
          <p:cNvSpPr>
            <a:spLocks noChangeShapeType="1"/>
          </p:cNvSpPr>
          <p:nvPr/>
        </p:nvSpPr>
        <p:spPr bwMode="auto">
          <a:xfrm>
            <a:off x="6302375" y="2251075"/>
            <a:ext cx="56832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" name="Line 145"/>
          <p:cNvSpPr>
            <a:spLocks noChangeShapeType="1"/>
          </p:cNvSpPr>
          <p:nvPr/>
        </p:nvSpPr>
        <p:spPr bwMode="auto">
          <a:xfrm>
            <a:off x="6302375" y="2251075"/>
            <a:ext cx="12350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" name="Line 146"/>
          <p:cNvSpPr>
            <a:spLocks noChangeShapeType="1"/>
          </p:cNvSpPr>
          <p:nvPr/>
        </p:nvSpPr>
        <p:spPr bwMode="auto">
          <a:xfrm>
            <a:off x="1266825" y="3268663"/>
            <a:ext cx="158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" name="Line 147"/>
          <p:cNvSpPr>
            <a:spLocks noChangeShapeType="1"/>
          </p:cNvSpPr>
          <p:nvPr/>
        </p:nvSpPr>
        <p:spPr bwMode="auto">
          <a:xfrm>
            <a:off x="1266825" y="3268663"/>
            <a:ext cx="6858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" name="Line 148"/>
          <p:cNvSpPr>
            <a:spLocks noChangeShapeType="1"/>
          </p:cNvSpPr>
          <p:nvPr/>
        </p:nvSpPr>
        <p:spPr bwMode="auto">
          <a:xfrm>
            <a:off x="1266825" y="3268663"/>
            <a:ext cx="13906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5" name="Line 149"/>
          <p:cNvSpPr>
            <a:spLocks noChangeShapeType="1"/>
          </p:cNvSpPr>
          <p:nvPr/>
        </p:nvSpPr>
        <p:spPr bwMode="auto">
          <a:xfrm>
            <a:off x="1952625" y="3268663"/>
            <a:ext cx="141128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6" name="Line 150"/>
          <p:cNvSpPr>
            <a:spLocks noChangeShapeType="1"/>
          </p:cNvSpPr>
          <p:nvPr/>
        </p:nvSpPr>
        <p:spPr bwMode="auto">
          <a:xfrm flipH="1">
            <a:off x="1266825" y="3268663"/>
            <a:ext cx="6858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7" name="Line 151"/>
          <p:cNvSpPr>
            <a:spLocks noChangeShapeType="1"/>
          </p:cNvSpPr>
          <p:nvPr/>
        </p:nvSpPr>
        <p:spPr bwMode="auto">
          <a:xfrm>
            <a:off x="1952625" y="3268663"/>
            <a:ext cx="21161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8" name="Line 152"/>
          <p:cNvSpPr>
            <a:spLocks noChangeShapeType="1"/>
          </p:cNvSpPr>
          <p:nvPr/>
        </p:nvSpPr>
        <p:spPr bwMode="auto">
          <a:xfrm flipH="1">
            <a:off x="1952625" y="3268663"/>
            <a:ext cx="7048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9" name="Line 153"/>
          <p:cNvSpPr>
            <a:spLocks noChangeShapeType="1"/>
          </p:cNvSpPr>
          <p:nvPr/>
        </p:nvSpPr>
        <p:spPr bwMode="auto">
          <a:xfrm>
            <a:off x="2657475" y="3268663"/>
            <a:ext cx="7064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0" name="Line 154"/>
          <p:cNvSpPr>
            <a:spLocks noChangeShapeType="1"/>
          </p:cNvSpPr>
          <p:nvPr/>
        </p:nvSpPr>
        <p:spPr bwMode="auto">
          <a:xfrm>
            <a:off x="2657475" y="3268663"/>
            <a:ext cx="209708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1" name="Line 155"/>
          <p:cNvSpPr>
            <a:spLocks noChangeShapeType="1"/>
          </p:cNvSpPr>
          <p:nvPr/>
        </p:nvSpPr>
        <p:spPr bwMode="auto">
          <a:xfrm flipH="1">
            <a:off x="2657475" y="3268663"/>
            <a:ext cx="7064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2" name="Line 156"/>
          <p:cNvSpPr>
            <a:spLocks noChangeShapeType="1"/>
          </p:cNvSpPr>
          <p:nvPr/>
        </p:nvSpPr>
        <p:spPr bwMode="auto">
          <a:xfrm>
            <a:off x="3363913" y="3268663"/>
            <a:ext cx="7048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3" name="Line 157"/>
          <p:cNvSpPr>
            <a:spLocks noChangeShapeType="1"/>
          </p:cNvSpPr>
          <p:nvPr/>
        </p:nvSpPr>
        <p:spPr bwMode="auto">
          <a:xfrm>
            <a:off x="3363913" y="3268663"/>
            <a:ext cx="13906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4" name="Line 158"/>
          <p:cNvSpPr>
            <a:spLocks noChangeShapeType="1"/>
          </p:cNvSpPr>
          <p:nvPr/>
        </p:nvSpPr>
        <p:spPr bwMode="auto">
          <a:xfrm flipH="1">
            <a:off x="1266825" y="3268663"/>
            <a:ext cx="28019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5" name="Line 159"/>
          <p:cNvSpPr>
            <a:spLocks noChangeShapeType="1"/>
          </p:cNvSpPr>
          <p:nvPr/>
        </p:nvSpPr>
        <p:spPr bwMode="auto">
          <a:xfrm>
            <a:off x="4068763" y="3268663"/>
            <a:ext cx="141128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6" name="Line 160"/>
          <p:cNvSpPr>
            <a:spLocks noChangeShapeType="1"/>
          </p:cNvSpPr>
          <p:nvPr/>
        </p:nvSpPr>
        <p:spPr bwMode="auto">
          <a:xfrm>
            <a:off x="4068763" y="3268663"/>
            <a:ext cx="209708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7" name="Line 161"/>
          <p:cNvSpPr>
            <a:spLocks noChangeShapeType="1"/>
          </p:cNvSpPr>
          <p:nvPr/>
        </p:nvSpPr>
        <p:spPr bwMode="auto">
          <a:xfrm flipH="1">
            <a:off x="1952625" y="3268663"/>
            <a:ext cx="28019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8" name="Line 162"/>
          <p:cNvSpPr>
            <a:spLocks noChangeShapeType="1"/>
          </p:cNvSpPr>
          <p:nvPr/>
        </p:nvSpPr>
        <p:spPr bwMode="auto">
          <a:xfrm>
            <a:off x="4754563" y="3268663"/>
            <a:ext cx="72548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9" name="Line 163"/>
          <p:cNvSpPr>
            <a:spLocks noChangeShapeType="1"/>
          </p:cNvSpPr>
          <p:nvPr/>
        </p:nvSpPr>
        <p:spPr bwMode="auto">
          <a:xfrm>
            <a:off x="4754563" y="3268663"/>
            <a:ext cx="211613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0" name="Line 164"/>
          <p:cNvSpPr>
            <a:spLocks noChangeShapeType="1"/>
          </p:cNvSpPr>
          <p:nvPr/>
        </p:nvSpPr>
        <p:spPr bwMode="auto">
          <a:xfrm flipH="1">
            <a:off x="2657475" y="3268663"/>
            <a:ext cx="28225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1" name="Line 165"/>
          <p:cNvSpPr>
            <a:spLocks noChangeShapeType="1"/>
          </p:cNvSpPr>
          <p:nvPr/>
        </p:nvSpPr>
        <p:spPr bwMode="auto">
          <a:xfrm>
            <a:off x="5480050" y="3268663"/>
            <a:ext cx="6858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2" name="Line 166"/>
          <p:cNvSpPr>
            <a:spLocks noChangeShapeType="1"/>
          </p:cNvSpPr>
          <p:nvPr/>
        </p:nvSpPr>
        <p:spPr bwMode="auto">
          <a:xfrm>
            <a:off x="5480050" y="3268663"/>
            <a:ext cx="13906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3" name="Line 167"/>
          <p:cNvSpPr>
            <a:spLocks noChangeShapeType="1"/>
          </p:cNvSpPr>
          <p:nvPr/>
        </p:nvSpPr>
        <p:spPr bwMode="auto">
          <a:xfrm flipH="1">
            <a:off x="3363913" y="3268663"/>
            <a:ext cx="280193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4" name="Line 168"/>
          <p:cNvSpPr>
            <a:spLocks noChangeShapeType="1"/>
          </p:cNvSpPr>
          <p:nvPr/>
        </p:nvSpPr>
        <p:spPr bwMode="auto">
          <a:xfrm flipH="1">
            <a:off x="5480050" y="3268663"/>
            <a:ext cx="6858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5" name="Line 169"/>
          <p:cNvSpPr>
            <a:spLocks noChangeShapeType="1"/>
          </p:cNvSpPr>
          <p:nvPr/>
        </p:nvSpPr>
        <p:spPr bwMode="auto">
          <a:xfrm>
            <a:off x="6165850" y="3268663"/>
            <a:ext cx="13716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6" name="Line 170"/>
          <p:cNvSpPr>
            <a:spLocks noChangeShapeType="1"/>
          </p:cNvSpPr>
          <p:nvPr/>
        </p:nvSpPr>
        <p:spPr bwMode="auto">
          <a:xfrm flipH="1">
            <a:off x="4068763" y="3268663"/>
            <a:ext cx="280193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7" name="Line 171"/>
          <p:cNvSpPr>
            <a:spLocks noChangeShapeType="1"/>
          </p:cNvSpPr>
          <p:nvPr/>
        </p:nvSpPr>
        <p:spPr bwMode="auto">
          <a:xfrm flipH="1">
            <a:off x="6165850" y="3268663"/>
            <a:ext cx="7048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8" name="Line 172"/>
          <p:cNvSpPr>
            <a:spLocks noChangeShapeType="1"/>
          </p:cNvSpPr>
          <p:nvPr/>
        </p:nvSpPr>
        <p:spPr bwMode="auto">
          <a:xfrm>
            <a:off x="6870700" y="3268663"/>
            <a:ext cx="6667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9" name="Line 173"/>
          <p:cNvSpPr>
            <a:spLocks noChangeShapeType="1"/>
          </p:cNvSpPr>
          <p:nvPr/>
        </p:nvSpPr>
        <p:spPr bwMode="auto">
          <a:xfrm flipH="1">
            <a:off x="4754563" y="3268663"/>
            <a:ext cx="278288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0" name="Line 174"/>
          <p:cNvSpPr>
            <a:spLocks noChangeShapeType="1"/>
          </p:cNvSpPr>
          <p:nvPr/>
        </p:nvSpPr>
        <p:spPr bwMode="auto">
          <a:xfrm flipH="1">
            <a:off x="6870700" y="3268663"/>
            <a:ext cx="6667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1" name="Line 175"/>
          <p:cNvSpPr>
            <a:spLocks noChangeShapeType="1"/>
          </p:cNvSpPr>
          <p:nvPr/>
        </p:nvSpPr>
        <p:spPr bwMode="auto">
          <a:xfrm>
            <a:off x="7537450" y="3268663"/>
            <a:ext cx="158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2" name="Freeform 176"/>
          <p:cNvSpPr>
            <a:spLocks/>
          </p:cNvSpPr>
          <p:nvPr/>
        </p:nvSpPr>
        <p:spPr bwMode="auto">
          <a:xfrm>
            <a:off x="2246313" y="5149850"/>
            <a:ext cx="587375" cy="314325"/>
          </a:xfrm>
          <a:custGeom>
            <a:avLst/>
            <a:gdLst>
              <a:gd name="T0" fmla="*/ 0 w 1778"/>
              <a:gd name="T1" fmla="*/ 2147483646 h 928"/>
              <a:gd name="T2" fmla="*/ 2147483646 w 1778"/>
              <a:gd name="T3" fmla="*/ 0 h 928"/>
              <a:gd name="T4" fmla="*/ 2147483646 w 1778"/>
              <a:gd name="T5" fmla="*/ 2147483646 h 928"/>
              <a:gd name="T6" fmla="*/ 2147483646 w 1778"/>
              <a:gd name="T7" fmla="*/ 2147483646 h 928"/>
              <a:gd name="T8" fmla="*/ 2147483646 w 1778"/>
              <a:gd name="T9" fmla="*/ 2147483646 h 928"/>
              <a:gd name="T10" fmla="*/ 0 w 1778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8"/>
              <a:gd name="T19" fmla="*/ 0 h 928"/>
              <a:gd name="T20" fmla="*/ 1778 w 1778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8" h="928">
                <a:moveTo>
                  <a:pt x="0" y="464"/>
                </a:moveTo>
                <a:cubicBezTo>
                  <a:pt x="0" y="208"/>
                  <a:pt x="398" y="0"/>
                  <a:pt x="889" y="0"/>
                </a:cubicBezTo>
                <a:cubicBezTo>
                  <a:pt x="1380" y="0"/>
                  <a:pt x="1778" y="208"/>
                  <a:pt x="1778" y="464"/>
                </a:cubicBezTo>
                <a:cubicBezTo>
                  <a:pt x="1778" y="464"/>
                  <a:pt x="1778" y="464"/>
                  <a:pt x="1778" y="464"/>
                </a:cubicBezTo>
                <a:cubicBezTo>
                  <a:pt x="1778" y="720"/>
                  <a:pt x="1380" y="928"/>
                  <a:pt x="889" y="928"/>
                </a:cubicBezTo>
                <a:cubicBezTo>
                  <a:pt x="398" y="928"/>
                  <a:pt x="0" y="720"/>
                  <a:pt x="0" y="464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3" name="Rectangle 178"/>
          <p:cNvSpPr>
            <a:spLocks noChangeArrowheads="1"/>
          </p:cNvSpPr>
          <p:nvPr/>
        </p:nvSpPr>
        <p:spPr bwMode="auto">
          <a:xfrm>
            <a:off x="2347913" y="5226050"/>
            <a:ext cx="390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ABCD</a:t>
            </a:r>
            <a:endParaRPr lang="en-US" altLang="en-US" sz="4000"/>
          </a:p>
        </p:txBody>
      </p:sp>
      <p:sp>
        <p:nvSpPr>
          <p:cNvPr id="17544" name="Freeform 179"/>
          <p:cNvSpPr>
            <a:spLocks/>
          </p:cNvSpPr>
          <p:nvPr/>
        </p:nvSpPr>
        <p:spPr bwMode="auto">
          <a:xfrm>
            <a:off x="3167063" y="5149850"/>
            <a:ext cx="587375" cy="314325"/>
          </a:xfrm>
          <a:custGeom>
            <a:avLst/>
            <a:gdLst>
              <a:gd name="T0" fmla="*/ 0 w 1778"/>
              <a:gd name="T1" fmla="*/ 2147483646 h 928"/>
              <a:gd name="T2" fmla="*/ 2147483646 w 1778"/>
              <a:gd name="T3" fmla="*/ 0 h 928"/>
              <a:gd name="T4" fmla="*/ 2147483646 w 1778"/>
              <a:gd name="T5" fmla="*/ 2147483646 h 928"/>
              <a:gd name="T6" fmla="*/ 2147483646 w 1778"/>
              <a:gd name="T7" fmla="*/ 2147483646 h 928"/>
              <a:gd name="T8" fmla="*/ 2147483646 w 1778"/>
              <a:gd name="T9" fmla="*/ 2147483646 h 928"/>
              <a:gd name="T10" fmla="*/ 0 w 1778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8"/>
              <a:gd name="T19" fmla="*/ 0 h 928"/>
              <a:gd name="T20" fmla="*/ 1778 w 1778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8" h="928">
                <a:moveTo>
                  <a:pt x="0" y="464"/>
                </a:moveTo>
                <a:cubicBezTo>
                  <a:pt x="0" y="208"/>
                  <a:pt x="398" y="0"/>
                  <a:pt x="889" y="0"/>
                </a:cubicBezTo>
                <a:cubicBezTo>
                  <a:pt x="1380" y="0"/>
                  <a:pt x="1778" y="208"/>
                  <a:pt x="1778" y="464"/>
                </a:cubicBezTo>
                <a:cubicBezTo>
                  <a:pt x="1778" y="464"/>
                  <a:pt x="1778" y="464"/>
                  <a:pt x="1778" y="464"/>
                </a:cubicBezTo>
                <a:cubicBezTo>
                  <a:pt x="1778" y="720"/>
                  <a:pt x="1380" y="928"/>
                  <a:pt x="889" y="928"/>
                </a:cubicBezTo>
                <a:cubicBezTo>
                  <a:pt x="398" y="928"/>
                  <a:pt x="0" y="720"/>
                  <a:pt x="0" y="464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5" name="Rectangle 181"/>
          <p:cNvSpPr>
            <a:spLocks noChangeArrowheads="1"/>
          </p:cNvSpPr>
          <p:nvPr/>
        </p:nvSpPr>
        <p:spPr bwMode="auto">
          <a:xfrm>
            <a:off x="3268663" y="5226050"/>
            <a:ext cx="3825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ABCE</a:t>
            </a:r>
            <a:endParaRPr lang="en-US" altLang="en-US" sz="4000"/>
          </a:p>
        </p:txBody>
      </p:sp>
      <p:sp>
        <p:nvSpPr>
          <p:cNvPr id="17546" name="Freeform 182"/>
          <p:cNvSpPr>
            <a:spLocks/>
          </p:cNvSpPr>
          <p:nvPr/>
        </p:nvSpPr>
        <p:spPr bwMode="auto">
          <a:xfrm>
            <a:off x="4108450" y="5149850"/>
            <a:ext cx="587375" cy="314325"/>
          </a:xfrm>
          <a:custGeom>
            <a:avLst/>
            <a:gdLst>
              <a:gd name="T0" fmla="*/ 0 w 1778"/>
              <a:gd name="T1" fmla="*/ 2147483646 h 928"/>
              <a:gd name="T2" fmla="*/ 2147483646 w 1778"/>
              <a:gd name="T3" fmla="*/ 0 h 928"/>
              <a:gd name="T4" fmla="*/ 2147483646 w 1778"/>
              <a:gd name="T5" fmla="*/ 2147483646 h 928"/>
              <a:gd name="T6" fmla="*/ 2147483646 w 1778"/>
              <a:gd name="T7" fmla="*/ 2147483646 h 928"/>
              <a:gd name="T8" fmla="*/ 2147483646 w 1778"/>
              <a:gd name="T9" fmla="*/ 2147483646 h 928"/>
              <a:gd name="T10" fmla="*/ 0 w 1778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8"/>
              <a:gd name="T19" fmla="*/ 0 h 928"/>
              <a:gd name="T20" fmla="*/ 1778 w 1778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8" h="928">
                <a:moveTo>
                  <a:pt x="0" y="464"/>
                </a:moveTo>
                <a:cubicBezTo>
                  <a:pt x="0" y="208"/>
                  <a:pt x="398" y="0"/>
                  <a:pt x="889" y="0"/>
                </a:cubicBezTo>
                <a:cubicBezTo>
                  <a:pt x="1380" y="0"/>
                  <a:pt x="1778" y="208"/>
                  <a:pt x="1778" y="464"/>
                </a:cubicBezTo>
                <a:cubicBezTo>
                  <a:pt x="1778" y="464"/>
                  <a:pt x="1778" y="464"/>
                  <a:pt x="1778" y="464"/>
                </a:cubicBezTo>
                <a:cubicBezTo>
                  <a:pt x="1778" y="720"/>
                  <a:pt x="1380" y="928"/>
                  <a:pt x="889" y="928"/>
                </a:cubicBezTo>
                <a:cubicBezTo>
                  <a:pt x="398" y="928"/>
                  <a:pt x="0" y="720"/>
                  <a:pt x="0" y="464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7" name="Rectangle 184"/>
          <p:cNvSpPr>
            <a:spLocks noChangeArrowheads="1"/>
          </p:cNvSpPr>
          <p:nvPr/>
        </p:nvSpPr>
        <p:spPr bwMode="auto">
          <a:xfrm>
            <a:off x="4210050" y="5226050"/>
            <a:ext cx="3825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ABDE</a:t>
            </a:r>
            <a:endParaRPr lang="en-US" altLang="en-US" sz="4000"/>
          </a:p>
        </p:txBody>
      </p:sp>
      <p:sp>
        <p:nvSpPr>
          <p:cNvPr id="17548" name="Freeform 185"/>
          <p:cNvSpPr>
            <a:spLocks/>
          </p:cNvSpPr>
          <p:nvPr/>
        </p:nvSpPr>
        <p:spPr bwMode="auto">
          <a:xfrm>
            <a:off x="5048250" y="5149850"/>
            <a:ext cx="587375" cy="314325"/>
          </a:xfrm>
          <a:custGeom>
            <a:avLst/>
            <a:gdLst>
              <a:gd name="T0" fmla="*/ 0 w 1778"/>
              <a:gd name="T1" fmla="*/ 2147483646 h 928"/>
              <a:gd name="T2" fmla="*/ 2147483646 w 1778"/>
              <a:gd name="T3" fmla="*/ 0 h 928"/>
              <a:gd name="T4" fmla="*/ 2147483646 w 1778"/>
              <a:gd name="T5" fmla="*/ 2147483646 h 928"/>
              <a:gd name="T6" fmla="*/ 2147483646 w 1778"/>
              <a:gd name="T7" fmla="*/ 2147483646 h 928"/>
              <a:gd name="T8" fmla="*/ 2147483646 w 1778"/>
              <a:gd name="T9" fmla="*/ 2147483646 h 928"/>
              <a:gd name="T10" fmla="*/ 0 w 1778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8"/>
              <a:gd name="T19" fmla="*/ 0 h 928"/>
              <a:gd name="T20" fmla="*/ 1778 w 1778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8" h="928">
                <a:moveTo>
                  <a:pt x="0" y="464"/>
                </a:moveTo>
                <a:cubicBezTo>
                  <a:pt x="0" y="208"/>
                  <a:pt x="399" y="0"/>
                  <a:pt x="889" y="0"/>
                </a:cubicBezTo>
                <a:cubicBezTo>
                  <a:pt x="1380" y="0"/>
                  <a:pt x="1778" y="208"/>
                  <a:pt x="1778" y="464"/>
                </a:cubicBezTo>
                <a:cubicBezTo>
                  <a:pt x="1778" y="464"/>
                  <a:pt x="1778" y="464"/>
                  <a:pt x="1778" y="464"/>
                </a:cubicBezTo>
                <a:cubicBezTo>
                  <a:pt x="1778" y="720"/>
                  <a:pt x="1380" y="928"/>
                  <a:pt x="889" y="928"/>
                </a:cubicBezTo>
                <a:cubicBezTo>
                  <a:pt x="399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9" name="Freeform 186"/>
          <p:cNvSpPr>
            <a:spLocks/>
          </p:cNvSpPr>
          <p:nvPr/>
        </p:nvSpPr>
        <p:spPr bwMode="auto">
          <a:xfrm>
            <a:off x="5048250" y="5149850"/>
            <a:ext cx="587375" cy="314325"/>
          </a:xfrm>
          <a:custGeom>
            <a:avLst/>
            <a:gdLst>
              <a:gd name="T0" fmla="*/ 0 w 370"/>
              <a:gd name="T1" fmla="*/ 2147483646 h 198"/>
              <a:gd name="T2" fmla="*/ 2147483646 w 370"/>
              <a:gd name="T3" fmla="*/ 0 h 198"/>
              <a:gd name="T4" fmla="*/ 2147483646 w 370"/>
              <a:gd name="T5" fmla="*/ 2147483646 h 198"/>
              <a:gd name="T6" fmla="*/ 2147483646 w 370"/>
              <a:gd name="T7" fmla="*/ 2147483646 h 198"/>
              <a:gd name="T8" fmla="*/ 2147483646 w 370"/>
              <a:gd name="T9" fmla="*/ 2147483646 h 198"/>
              <a:gd name="T10" fmla="*/ 0 w 370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0"/>
              <a:gd name="T19" fmla="*/ 0 h 198"/>
              <a:gd name="T20" fmla="*/ 370 w 370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0" h="198">
                <a:moveTo>
                  <a:pt x="0" y="99"/>
                </a:moveTo>
                <a:cubicBezTo>
                  <a:pt x="0" y="44"/>
                  <a:pt x="83" y="0"/>
                  <a:pt x="185" y="0"/>
                </a:cubicBezTo>
                <a:cubicBezTo>
                  <a:pt x="287" y="0"/>
                  <a:pt x="370" y="44"/>
                  <a:pt x="370" y="99"/>
                </a:cubicBezTo>
                <a:cubicBezTo>
                  <a:pt x="370" y="99"/>
                  <a:pt x="370" y="99"/>
                  <a:pt x="370" y="99"/>
                </a:cubicBezTo>
                <a:cubicBezTo>
                  <a:pt x="370" y="153"/>
                  <a:pt x="287" y="198"/>
                  <a:pt x="185" y="198"/>
                </a:cubicBezTo>
                <a:cubicBezTo>
                  <a:pt x="83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0" name="Rectangle 187"/>
          <p:cNvSpPr>
            <a:spLocks noChangeArrowheads="1"/>
          </p:cNvSpPr>
          <p:nvPr/>
        </p:nvSpPr>
        <p:spPr bwMode="auto">
          <a:xfrm>
            <a:off x="5146675" y="5226050"/>
            <a:ext cx="390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ACDE</a:t>
            </a:r>
            <a:endParaRPr lang="en-US" altLang="en-US" sz="4000"/>
          </a:p>
        </p:txBody>
      </p:sp>
      <p:sp>
        <p:nvSpPr>
          <p:cNvPr id="17551" name="Freeform 188"/>
          <p:cNvSpPr>
            <a:spLocks/>
          </p:cNvSpPr>
          <p:nvPr/>
        </p:nvSpPr>
        <p:spPr bwMode="auto">
          <a:xfrm>
            <a:off x="5969000" y="5149850"/>
            <a:ext cx="588963" cy="314325"/>
          </a:xfrm>
          <a:custGeom>
            <a:avLst/>
            <a:gdLst>
              <a:gd name="T0" fmla="*/ 0 w 1778"/>
              <a:gd name="T1" fmla="*/ 2147483646 h 928"/>
              <a:gd name="T2" fmla="*/ 2147483646 w 1778"/>
              <a:gd name="T3" fmla="*/ 0 h 928"/>
              <a:gd name="T4" fmla="*/ 2147483646 w 1778"/>
              <a:gd name="T5" fmla="*/ 2147483646 h 928"/>
              <a:gd name="T6" fmla="*/ 2147483646 w 1778"/>
              <a:gd name="T7" fmla="*/ 2147483646 h 928"/>
              <a:gd name="T8" fmla="*/ 2147483646 w 1778"/>
              <a:gd name="T9" fmla="*/ 2147483646 h 928"/>
              <a:gd name="T10" fmla="*/ 0 w 1778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8"/>
              <a:gd name="T19" fmla="*/ 0 h 928"/>
              <a:gd name="T20" fmla="*/ 1778 w 1778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8" h="928">
                <a:moveTo>
                  <a:pt x="0" y="464"/>
                </a:moveTo>
                <a:cubicBezTo>
                  <a:pt x="0" y="208"/>
                  <a:pt x="398" y="0"/>
                  <a:pt x="889" y="0"/>
                </a:cubicBezTo>
                <a:cubicBezTo>
                  <a:pt x="1380" y="0"/>
                  <a:pt x="1778" y="208"/>
                  <a:pt x="1778" y="464"/>
                </a:cubicBezTo>
                <a:cubicBezTo>
                  <a:pt x="1778" y="464"/>
                  <a:pt x="1778" y="464"/>
                  <a:pt x="1778" y="464"/>
                </a:cubicBezTo>
                <a:cubicBezTo>
                  <a:pt x="1778" y="720"/>
                  <a:pt x="1380" y="928"/>
                  <a:pt x="889" y="928"/>
                </a:cubicBezTo>
                <a:cubicBezTo>
                  <a:pt x="398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2" name="Freeform 189"/>
          <p:cNvSpPr>
            <a:spLocks/>
          </p:cNvSpPr>
          <p:nvPr/>
        </p:nvSpPr>
        <p:spPr bwMode="auto">
          <a:xfrm>
            <a:off x="5969000" y="5149850"/>
            <a:ext cx="588963" cy="314325"/>
          </a:xfrm>
          <a:custGeom>
            <a:avLst/>
            <a:gdLst>
              <a:gd name="T0" fmla="*/ 0 w 371"/>
              <a:gd name="T1" fmla="*/ 2147483646 h 198"/>
              <a:gd name="T2" fmla="*/ 2147483646 w 371"/>
              <a:gd name="T3" fmla="*/ 0 h 198"/>
              <a:gd name="T4" fmla="*/ 2147483646 w 371"/>
              <a:gd name="T5" fmla="*/ 2147483646 h 198"/>
              <a:gd name="T6" fmla="*/ 2147483646 w 371"/>
              <a:gd name="T7" fmla="*/ 2147483646 h 198"/>
              <a:gd name="T8" fmla="*/ 2147483646 w 371"/>
              <a:gd name="T9" fmla="*/ 2147483646 h 198"/>
              <a:gd name="T10" fmla="*/ 0 w 371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1"/>
              <a:gd name="T19" fmla="*/ 0 h 198"/>
              <a:gd name="T20" fmla="*/ 371 w 371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1" h="198">
                <a:moveTo>
                  <a:pt x="0" y="99"/>
                </a:moveTo>
                <a:cubicBezTo>
                  <a:pt x="0" y="44"/>
                  <a:pt x="83" y="0"/>
                  <a:pt x="185" y="0"/>
                </a:cubicBezTo>
                <a:cubicBezTo>
                  <a:pt x="288" y="0"/>
                  <a:pt x="371" y="44"/>
                  <a:pt x="371" y="99"/>
                </a:cubicBezTo>
                <a:cubicBezTo>
                  <a:pt x="371" y="99"/>
                  <a:pt x="371" y="99"/>
                  <a:pt x="371" y="99"/>
                </a:cubicBezTo>
                <a:cubicBezTo>
                  <a:pt x="371" y="153"/>
                  <a:pt x="288" y="198"/>
                  <a:pt x="185" y="198"/>
                </a:cubicBezTo>
                <a:cubicBezTo>
                  <a:pt x="83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3" name="Rectangle 190"/>
          <p:cNvSpPr>
            <a:spLocks noChangeArrowheads="1"/>
          </p:cNvSpPr>
          <p:nvPr/>
        </p:nvSpPr>
        <p:spPr bwMode="auto">
          <a:xfrm>
            <a:off x="6067425" y="5226050"/>
            <a:ext cx="390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BCDE</a:t>
            </a:r>
            <a:endParaRPr lang="en-US" altLang="en-US" sz="4000"/>
          </a:p>
        </p:txBody>
      </p:sp>
      <p:sp>
        <p:nvSpPr>
          <p:cNvPr id="17554" name="Line 191"/>
          <p:cNvSpPr>
            <a:spLocks noChangeShapeType="1"/>
          </p:cNvSpPr>
          <p:nvPr/>
        </p:nvSpPr>
        <p:spPr bwMode="auto">
          <a:xfrm>
            <a:off x="1266825" y="4365625"/>
            <a:ext cx="12731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5" name="Line 192"/>
          <p:cNvSpPr>
            <a:spLocks noChangeShapeType="1"/>
          </p:cNvSpPr>
          <p:nvPr/>
        </p:nvSpPr>
        <p:spPr bwMode="auto">
          <a:xfrm>
            <a:off x="1295400" y="4343400"/>
            <a:ext cx="219392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6" name="Line 193"/>
          <p:cNvSpPr>
            <a:spLocks noChangeShapeType="1"/>
          </p:cNvSpPr>
          <p:nvPr/>
        </p:nvSpPr>
        <p:spPr bwMode="auto">
          <a:xfrm>
            <a:off x="1952625" y="4365625"/>
            <a:ext cx="5873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7" name="Line 194"/>
          <p:cNvSpPr>
            <a:spLocks noChangeShapeType="1"/>
          </p:cNvSpPr>
          <p:nvPr/>
        </p:nvSpPr>
        <p:spPr bwMode="auto">
          <a:xfrm>
            <a:off x="1952625" y="4365625"/>
            <a:ext cx="2449513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8" name="Line 195"/>
          <p:cNvSpPr>
            <a:spLocks noChangeShapeType="1"/>
          </p:cNvSpPr>
          <p:nvPr/>
        </p:nvSpPr>
        <p:spPr bwMode="auto">
          <a:xfrm>
            <a:off x="2657475" y="4365625"/>
            <a:ext cx="8032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9" name="Line 196"/>
          <p:cNvSpPr>
            <a:spLocks noChangeShapeType="1"/>
          </p:cNvSpPr>
          <p:nvPr/>
        </p:nvSpPr>
        <p:spPr bwMode="auto">
          <a:xfrm>
            <a:off x="2657475" y="4365625"/>
            <a:ext cx="1744663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0" name="Line 197"/>
          <p:cNvSpPr>
            <a:spLocks noChangeShapeType="1"/>
          </p:cNvSpPr>
          <p:nvPr/>
        </p:nvSpPr>
        <p:spPr bwMode="auto">
          <a:xfrm>
            <a:off x="3363913" y="4365625"/>
            <a:ext cx="197802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1" name="Line 198"/>
          <p:cNvSpPr>
            <a:spLocks noChangeShapeType="1"/>
          </p:cNvSpPr>
          <p:nvPr/>
        </p:nvSpPr>
        <p:spPr bwMode="auto">
          <a:xfrm flipH="1">
            <a:off x="2540000" y="4365625"/>
            <a:ext cx="823913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2" name="Line 199"/>
          <p:cNvSpPr>
            <a:spLocks noChangeShapeType="1"/>
          </p:cNvSpPr>
          <p:nvPr/>
        </p:nvSpPr>
        <p:spPr bwMode="auto">
          <a:xfrm flipH="1">
            <a:off x="3460750" y="4365625"/>
            <a:ext cx="608013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3" name="Line 200"/>
          <p:cNvSpPr>
            <a:spLocks noChangeShapeType="1"/>
          </p:cNvSpPr>
          <p:nvPr/>
        </p:nvSpPr>
        <p:spPr bwMode="auto">
          <a:xfrm flipH="1" flipV="1">
            <a:off x="4068763" y="4365625"/>
            <a:ext cx="12731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4" name="Line 201"/>
          <p:cNvSpPr>
            <a:spLocks noChangeShapeType="1"/>
          </p:cNvSpPr>
          <p:nvPr/>
        </p:nvSpPr>
        <p:spPr bwMode="auto">
          <a:xfrm flipH="1">
            <a:off x="4402138" y="4365625"/>
            <a:ext cx="35242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5" name="Line 202"/>
          <p:cNvSpPr>
            <a:spLocks noChangeShapeType="1"/>
          </p:cNvSpPr>
          <p:nvPr/>
        </p:nvSpPr>
        <p:spPr bwMode="auto">
          <a:xfrm>
            <a:off x="4754563" y="4365625"/>
            <a:ext cx="5873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6" name="Line 203"/>
          <p:cNvSpPr>
            <a:spLocks noChangeShapeType="1"/>
          </p:cNvSpPr>
          <p:nvPr/>
        </p:nvSpPr>
        <p:spPr bwMode="auto">
          <a:xfrm flipH="1">
            <a:off x="2540000" y="4365625"/>
            <a:ext cx="29400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7" name="Line 204"/>
          <p:cNvSpPr>
            <a:spLocks noChangeShapeType="1"/>
          </p:cNvSpPr>
          <p:nvPr/>
        </p:nvSpPr>
        <p:spPr bwMode="auto">
          <a:xfrm>
            <a:off x="5480050" y="4365625"/>
            <a:ext cx="7826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8" name="Line 205"/>
          <p:cNvSpPr>
            <a:spLocks noChangeShapeType="1"/>
          </p:cNvSpPr>
          <p:nvPr/>
        </p:nvSpPr>
        <p:spPr bwMode="auto">
          <a:xfrm flipH="1">
            <a:off x="3460750" y="4365625"/>
            <a:ext cx="27051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9" name="Line 206"/>
          <p:cNvSpPr>
            <a:spLocks noChangeShapeType="1"/>
          </p:cNvSpPr>
          <p:nvPr/>
        </p:nvSpPr>
        <p:spPr bwMode="auto">
          <a:xfrm>
            <a:off x="6165850" y="4365625"/>
            <a:ext cx="968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0" name="Line 207"/>
          <p:cNvSpPr>
            <a:spLocks noChangeShapeType="1"/>
          </p:cNvSpPr>
          <p:nvPr/>
        </p:nvSpPr>
        <p:spPr bwMode="auto">
          <a:xfrm flipH="1">
            <a:off x="6262688" y="4365625"/>
            <a:ext cx="608012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1" name="Line 208"/>
          <p:cNvSpPr>
            <a:spLocks noChangeShapeType="1"/>
          </p:cNvSpPr>
          <p:nvPr/>
        </p:nvSpPr>
        <p:spPr bwMode="auto">
          <a:xfrm flipH="1">
            <a:off x="4402138" y="4365625"/>
            <a:ext cx="2468562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2" name="Line 209"/>
          <p:cNvSpPr>
            <a:spLocks noChangeShapeType="1"/>
          </p:cNvSpPr>
          <p:nvPr/>
        </p:nvSpPr>
        <p:spPr bwMode="auto">
          <a:xfrm flipH="1">
            <a:off x="5341938" y="4365625"/>
            <a:ext cx="2195512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3" name="Line 210"/>
          <p:cNvSpPr>
            <a:spLocks noChangeShapeType="1"/>
          </p:cNvSpPr>
          <p:nvPr/>
        </p:nvSpPr>
        <p:spPr bwMode="auto">
          <a:xfrm flipH="1">
            <a:off x="6262688" y="4365625"/>
            <a:ext cx="1274762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4" name="Freeform 211"/>
          <p:cNvSpPr>
            <a:spLocks/>
          </p:cNvSpPr>
          <p:nvPr/>
        </p:nvSpPr>
        <p:spPr bwMode="auto">
          <a:xfrm>
            <a:off x="4021138" y="5973763"/>
            <a:ext cx="755650" cy="312737"/>
          </a:xfrm>
          <a:custGeom>
            <a:avLst/>
            <a:gdLst>
              <a:gd name="T0" fmla="*/ 0 w 2285"/>
              <a:gd name="T1" fmla="*/ 2147483646 h 928"/>
              <a:gd name="T2" fmla="*/ 2147483646 w 2285"/>
              <a:gd name="T3" fmla="*/ 0 h 928"/>
              <a:gd name="T4" fmla="*/ 2147483646 w 2285"/>
              <a:gd name="T5" fmla="*/ 2147483646 h 928"/>
              <a:gd name="T6" fmla="*/ 2147483646 w 2285"/>
              <a:gd name="T7" fmla="*/ 2147483646 h 928"/>
              <a:gd name="T8" fmla="*/ 2147483646 w 2285"/>
              <a:gd name="T9" fmla="*/ 2147483646 h 928"/>
              <a:gd name="T10" fmla="*/ 0 w 2285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85"/>
              <a:gd name="T19" fmla="*/ 0 h 928"/>
              <a:gd name="T20" fmla="*/ 2285 w 2285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85" h="928">
                <a:moveTo>
                  <a:pt x="0" y="464"/>
                </a:moveTo>
                <a:cubicBezTo>
                  <a:pt x="0" y="208"/>
                  <a:pt x="512" y="0"/>
                  <a:pt x="1143" y="0"/>
                </a:cubicBezTo>
                <a:cubicBezTo>
                  <a:pt x="1774" y="0"/>
                  <a:pt x="2285" y="208"/>
                  <a:pt x="2285" y="464"/>
                </a:cubicBezTo>
                <a:cubicBezTo>
                  <a:pt x="2285" y="464"/>
                  <a:pt x="2285" y="464"/>
                  <a:pt x="2285" y="464"/>
                </a:cubicBezTo>
                <a:cubicBezTo>
                  <a:pt x="2285" y="720"/>
                  <a:pt x="1774" y="928"/>
                  <a:pt x="1143" y="928"/>
                </a:cubicBezTo>
                <a:cubicBezTo>
                  <a:pt x="512" y="928"/>
                  <a:pt x="0" y="720"/>
                  <a:pt x="0" y="464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5" name="Rectangle 213"/>
          <p:cNvSpPr>
            <a:spLocks noChangeArrowheads="1"/>
          </p:cNvSpPr>
          <p:nvPr/>
        </p:nvSpPr>
        <p:spPr bwMode="auto">
          <a:xfrm>
            <a:off x="4157663" y="6048375"/>
            <a:ext cx="4841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ABCDE</a:t>
            </a:r>
            <a:endParaRPr lang="en-US" altLang="en-US" sz="4000"/>
          </a:p>
        </p:txBody>
      </p:sp>
      <p:sp>
        <p:nvSpPr>
          <p:cNvPr id="17576" name="Line 214"/>
          <p:cNvSpPr>
            <a:spLocks noChangeShapeType="1"/>
          </p:cNvSpPr>
          <p:nvPr/>
        </p:nvSpPr>
        <p:spPr bwMode="auto">
          <a:xfrm>
            <a:off x="2540000" y="5464175"/>
            <a:ext cx="1858963" cy="509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7" name="Line 215"/>
          <p:cNvSpPr>
            <a:spLocks noChangeShapeType="1"/>
          </p:cNvSpPr>
          <p:nvPr/>
        </p:nvSpPr>
        <p:spPr bwMode="auto">
          <a:xfrm>
            <a:off x="3460750" y="5464175"/>
            <a:ext cx="938213" cy="509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8" name="Line 216"/>
          <p:cNvSpPr>
            <a:spLocks noChangeShapeType="1"/>
          </p:cNvSpPr>
          <p:nvPr/>
        </p:nvSpPr>
        <p:spPr bwMode="auto">
          <a:xfrm flipH="1">
            <a:off x="4398963" y="5464175"/>
            <a:ext cx="3175" cy="509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9" name="Line 217"/>
          <p:cNvSpPr>
            <a:spLocks noChangeShapeType="1"/>
          </p:cNvSpPr>
          <p:nvPr/>
        </p:nvSpPr>
        <p:spPr bwMode="auto">
          <a:xfrm flipH="1">
            <a:off x="4398963" y="5464175"/>
            <a:ext cx="942975" cy="509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0" name="Line 218"/>
          <p:cNvSpPr>
            <a:spLocks noChangeShapeType="1"/>
          </p:cNvSpPr>
          <p:nvPr/>
        </p:nvSpPr>
        <p:spPr bwMode="auto">
          <a:xfrm flipH="1">
            <a:off x="4398963" y="5464175"/>
            <a:ext cx="1863725" cy="509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389" name="Freeform 221"/>
          <p:cNvSpPr>
            <a:spLocks/>
          </p:cNvSpPr>
          <p:nvPr/>
        </p:nvSpPr>
        <p:spPr bwMode="auto">
          <a:xfrm>
            <a:off x="4114800" y="1600200"/>
            <a:ext cx="3987800" cy="2819400"/>
          </a:xfrm>
          <a:custGeom>
            <a:avLst/>
            <a:gdLst>
              <a:gd name="T0" fmla="*/ 2147483646 w 2680"/>
              <a:gd name="T1" fmla="*/ 2147483646 h 1896"/>
              <a:gd name="T2" fmla="*/ 2147483646 w 2680"/>
              <a:gd name="T3" fmla="*/ 2147483646 h 1896"/>
              <a:gd name="T4" fmla="*/ 2147483646 w 2680"/>
              <a:gd name="T5" fmla="*/ 2147483646 h 1896"/>
              <a:gd name="T6" fmla="*/ 2147483646 w 2680"/>
              <a:gd name="T7" fmla="*/ 2147483646 h 1896"/>
              <a:gd name="T8" fmla="*/ 2147483646 w 2680"/>
              <a:gd name="T9" fmla="*/ 2147483646 h 1896"/>
              <a:gd name="T10" fmla="*/ 2147483646 w 2680"/>
              <a:gd name="T11" fmla="*/ 2147483646 h 1896"/>
              <a:gd name="T12" fmla="*/ 2147483646 w 2680"/>
              <a:gd name="T13" fmla="*/ 2147483646 h 1896"/>
              <a:gd name="T14" fmla="*/ 2147483646 w 2680"/>
              <a:gd name="T15" fmla="*/ 2147483646 h 1896"/>
              <a:gd name="T16" fmla="*/ 2147483646 w 2680"/>
              <a:gd name="T17" fmla="*/ 2147483646 h 1896"/>
              <a:gd name="T18" fmla="*/ 2147483646 w 2680"/>
              <a:gd name="T19" fmla="*/ 2147483646 h 1896"/>
              <a:gd name="T20" fmla="*/ 2147483646 w 2680"/>
              <a:gd name="T21" fmla="*/ 2147483646 h 1896"/>
              <a:gd name="T22" fmla="*/ 2147483646 w 2680"/>
              <a:gd name="T23" fmla="*/ 2147483646 h 1896"/>
              <a:gd name="T24" fmla="*/ 2147483646 w 2680"/>
              <a:gd name="T25" fmla="*/ 2147483646 h 1896"/>
              <a:gd name="T26" fmla="*/ 2147483646 w 2680"/>
              <a:gd name="T27" fmla="*/ 2147483646 h 1896"/>
              <a:gd name="T28" fmla="*/ 2147483646 w 2680"/>
              <a:gd name="T29" fmla="*/ 2147483646 h 1896"/>
              <a:gd name="T30" fmla="*/ 2147483646 w 2680"/>
              <a:gd name="T31" fmla="*/ 2147483646 h 1896"/>
              <a:gd name="T32" fmla="*/ 2147483646 w 2680"/>
              <a:gd name="T33" fmla="*/ 2147483646 h 1896"/>
              <a:gd name="T34" fmla="*/ 2147483646 w 2680"/>
              <a:gd name="T35" fmla="*/ 2147483646 h 1896"/>
              <a:gd name="T36" fmla="*/ 2147483646 w 2680"/>
              <a:gd name="T37" fmla="*/ 2147483646 h 1896"/>
              <a:gd name="T38" fmla="*/ 2147483646 w 2680"/>
              <a:gd name="T39" fmla="*/ 2147483646 h 1896"/>
              <a:gd name="T40" fmla="*/ 2147483646 w 2680"/>
              <a:gd name="T41" fmla="*/ 2147483646 h 1896"/>
              <a:gd name="T42" fmla="*/ 2147483646 w 2680"/>
              <a:gd name="T43" fmla="*/ 2147483646 h 1896"/>
              <a:gd name="T44" fmla="*/ 2147483646 w 2680"/>
              <a:gd name="T45" fmla="*/ 2147483646 h 1896"/>
              <a:gd name="T46" fmla="*/ 2147483646 w 2680"/>
              <a:gd name="T47" fmla="*/ 2147483646 h 1896"/>
              <a:gd name="T48" fmla="*/ 2147483646 w 2680"/>
              <a:gd name="T49" fmla="*/ 2147483646 h 1896"/>
              <a:gd name="T50" fmla="*/ 2147483646 w 2680"/>
              <a:gd name="T51" fmla="*/ 2147483646 h 1896"/>
              <a:gd name="T52" fmla="*/ 2147483646 w 2680"/>
              <a:gd name="T53" fmla="*/ 2147483646 h 1896"/>
              <a:gd name="T54" fmla="*/ 2147483646 w 2680"/>
              <a:gd name="T55" fmla="*/ 2147483646 h 1896"/>
              <a:gd name="T56" fmla="*/ 2147483646 w 2680"/>
              <a:gd name="T57" fmla="*/ 2147483646 h 1896"/>
              <a:gd name="T58" fmla="*/ 2147483646 w 2680"/>
              <a:gd name="T59" fmla="*/ 2147483646 h 1896"/>
              <a:gd name="T60" fmla="*/ 2147483646 w 2680"/>
              <a:gd name="T61" fmla="*/ 2147483646 h 1896"/>
              <a:gd name="T62" fmla="*/ 2147483646 w 2680"/>
              <a:gd name="T63" fmla="*/ 2147483646 h 1896"/>
              <a:gd name="T64" fmla="*/ 2147483646 w 2680"/>
              <a:gd name="T65" fmla="*/ 2147483646 h 1896"/>
              <a:gd name="T66" fmla="*/ 2147483646 w 2680"/>
              <a:gd name="T67" fmla="*/ 2147483646 h 1896"/>
              <a:gd name="T68" fmla="*/ 2147483646 w 2680"/>
              <a:gd name="T69" fmla="*/ 2147483646 h 1896"/>
              <a:gd name="T70" fmla="*/ 2147483646 w 2680"/>
              <a:gd name="T71" fmla="*/ 2147483646 h 1896"/>
              <a:gd name="T72" fmla="*/ 2147483646 w 2680"/>
              <a:gd name="T73" fmla="*/ 2147483646 h 1896"/>
              <a:gd name="T74" fmla="*/ 2147483646 w 2680"/>
              <a:gd name="T75" fmla="*/ 2147483646 h 1896"/>
              <a:gd name="T76" fmla="*/ 2147483646 w 2680"/>
              <a:gd name="T77" fmla="*/ 2147483646 h 1896"/>
              <a:gd name="T78" fmla="*/ 2147483646 w 2680"/>
              <a:gd name="T79" fmla="*/ 2147483646 h 1896"/>
              <a:gd name="T80" fmla="*/ 2147483646 w 2680"/>
              <a:gd name="T81" fmla="*/ 2147483646 h 1896"/>
              <a:gd name="T82" fmla="*/ 2147483646 w 2680"/>
              <a:gd name="T83" fmla="*/ 2147483646 h 189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80"/>
              <a:gd name="T127" fmla="*/ 0 h 1896"/>
              <a:gd name="T128" fmla="*/ 2680 w 2680"/>
              <a:gd name="T129" fmla="*/ 1896 h 189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80" h="1896">
                <a:moveTo>
                  <a:pt x="2560" y="344"/>
                </a:moveTo>
                <a:cubicBezTo>
                  <a:pt x="2456" y="280"/>
                  <a:pt x="2112" y="112"/>
                  <a:pt x="1936" y="56"/>
                </a:cubicBezTo>
                <a:cubicBezTo>
                  <a:pt x="1760" y="0"/>
                  <a:pt x="1648" y="16"/>
                  <a:pt x="1504" y="8"/>
                </a:cubicBezTo>
                <a:cubicBezTo>
                  <a:pt x="1360" y="0"/>
                  <a:pt x="1184" y="8"/>
                  <a:pt x="1072" y="8"/>
                </a:cubicBezTo>
                <a:cubicBezTo>
                  <a:pt x="960" y="8"/>
                  <a:pt x="928" y="0"/>
                  <a:pt x="832" y="8"/>
                </a:cubicBezTo>
                <a:cubicBezTo>
                  <a:pt x="736" y="16"/>
                  <a:pt x="584" y="40"/>
                  <a:pt x="496" y="56"/>
                </a:cubicBezTo>
                <a:cubicBezTo>
                  <a:pt x="408" y="72"/>
                  <a:pt x="360" y="88"/>
                  <a:pt x="304" y="104"/>
                </a:cubicBezTo>
                <a:cubicBezTo>
                  <a:pt x="248" y="120"/>
                  <a:pt x="200" y="128"/>
                  <a:pt x="160" y="152"/>
                </a:cubicBezTo>
                <a:cubicBezTo>
                  <a:pt x="120" y="176"/>
                  <a:pt x="88" y="216"/>
                  <a:pt x="64" y="248"/>
                </a:cubicBezTo>
                <a:cubicBezTo>
                  <a:pt x="40" y="280"/>
                  <a:pt x="24" y="288"/>
                  <a:pt x="16" y="344"/>
                </a:cubicBezTo>
                <a:cubicBezTo>
                  <a:pt x="8" y="400"/>
                  <a:pt x="0" y="536"/>
                  <a:pt x="16" y="584"/>
                </a:cubicBezTo>
                <a:cubicBezTo>
                  <a:pt x="32" y="632"/>
                  <a:pt x="72" y="616"/>
                  <a:pt x="112" y="632"/>
                </a:cubicBezTo>
                <a:cubicBezTo>
                  <a:pt x="152" y="648"/>
                  <a:pt x="200" y="672"/>
                  <a:pt x="256" y="680"/>
                </a:cubicBezTo>
                <a:cubicBezTo>
                  <a:pt x="312" y="688"/>
                  <a:pt x="392" y="680"/>
                  <a:pt x="448" y="680"/>
                </a:cubicBezTo>
                <a:cubicBezTo>
                  <a:pt x="504" y="680"/>
                  <a:pt x="536" y="664"/>
                  <a:pt x="592" y="680"/>
                </a:cubicBezTo>
                <a:cubicBezTo>
                  <a:pt x="648" y="696"/>
                  <a:pt x="736" y="760"/>
                  <a:pt x="784" y="776"/>
                </a:cubicBezTo>
                <a:cubicBezTo>
                  <a:pt x="832" y="792"/>
                  <a:pt x="848" y="768"/>
                  <a:pt x="880" y="776"/>
                </a:cubicBezTo>
                <a:cubicBezTo>
                  <a:pt x="912" y="784"/>
                  <a:pt x="944" y="800"/>
                  <a:pt x="976" y="824"/>
                </a:cubicBezTo>
                <a:cubicBezTo>
                  <a:pt x="1008" y="848"/>
                  <a:pt x="1048" y="896"/>
                  <a:pt x="1072" y="920"/>
                </a:cubicBezTo>
                <a:cubicBezTo>
                  <a:pt x="1096" y="944"/>
                  <a:pt x="1104" y="936"/>
                  <a:pt x="1120" y="968"/>
                </a:cubicBezTo>
                <a:cubicBezTo>
                  <a:pt x="1136" y="1000"/>
                  <a:pt x="1144" y="1064"/>
                  <a:pt x="1168" y="1112"/>
                </a:cubicBezTo>
                <a:cubicBezTo>
                  <a:pt x="1192" y="1160"/>
                  <a:pt x="1224" y="1224"/>
                  <a:pt x="1264" y="1256"/>
                </a:cubicBezTo>
                <a:cubicBezTo>
                  <a:pt x="1304" y="1288"/>
                  <a:pt x="1360" y="1288"/>
                  <a:pt x="1408" y="1304"/>
                </a:cubicBezTo>
                <a:cubicBezTo>
                  <a:pt x="1456" y="1320"/>
                  <a:pt x="1512" y="1336"/>
                  <a:pt x="1552" y="1352"/>
                </a:cubicBezTo>
                <a:cubicBezTo>
                  <a:pt x="1592" y="1368"/>
                  <a:pt x="1608" y="1376"/>
                  <a:pt x="1648" y="1400"/>
                </a:cubicBezTo>
                <a:cubicBezTo>
                  <a:pt x="1688" y="1424"/>
                  <a:pt x="1744" y="1480"/>
                  <a:pt x="1792" y="1496"/>
                </a:cubicBezTo>
                <a:cubicBezTo>
                  <a:pt x="1840" y="1512"/>
                  <a:pt x="1904" y="1480"/>
                  <a:pt x="1936" y="1496"/>
                </a:cubicBezTo>
                <a:cubicBezTo>
                  <a:pt x="1968" y="1512"/>
                  <a:pt x="1976" y="1544"/>
                  <a:pt x="1984" y="1592"/>
                </a:cubicBezTo>
                <a:cubicBezTo>
                  <a:pt x="1992" y="1640"/>
                  <a:pt x="1968" y="1736"/>
                  <a:pt x="1984" y="1784"/>
                </a:cubicBezTo>
                <a:cubicBezTo>
                  <a:pt x="2000" y="1832"/>
                  <a:pt x="2040" y="1864"/>
                  <a:pt x="2080" y="1880"/>
                </a:cubicBezTo>
                <a:cubicBezTo>
                  <a:pt x="2120" y="1896"/>
                  <a:pt x="2184" y="1880"/>
                  <a:pt x="2224" y="1880"/>
                </a:cubicBezTo>
                <a:cubicBezTo>
                  <a:pt x="2264" y="1880"/>
                  <a:pt x="2272" y="1880"/>
                  <a:pt x="2320" y="1880"/>
                </a:cubicBezTo>
                <a:cubicBezTo>
                  <a:pt x="2368" y="1880"/>
                  <a:pt x="2456" y="1896"/>
                  <a:pt x="2512" y="1880"/>
                </a:cubicBezTo>
                <a:cubicBezTo>
                  <a:pt x="2568" y="1864"/>
                  <a:pt x="2632" y="1840"/>
                  <a:pt x="2656" y="1784"/>
                </a:cubicBezTo>
                <a:cubicBezTo>
                  <a:pt x="2680" y="1728"/>
                  <a:pt x="2656" y="1600"/>
                  <a:pt x="2656" y="1544"/>
                </a:cubicBezTo>
                <a:cubicBezTo>
                  <a:pt x="2656" y="1488"/>
                  <a:pt x="2656" y="1504"/>
                  <a:pt x="2656" y="1448"/>
                </a:cubicBezTo>
                <a:cubicBezTo>
                  <a:pt x="2656" y="1392"/>
                  <a:pt x="2656" y="1320"/>
                  <a:pt x="2656" y="1208"/>
                </a:cubicBezTo>
                <a:cubicBezTo>
                  <a:pt x="2656" y="1096"/>
                  <a:pt x="2656" y="864"/>
                  <a:pt x="2656" y="776"/>
                </a:cubicBezTo>
                <a:cubicBezTo>
                  <a:pt x="2656" y="688"/>
                  <a:pt x="2664" y="728"/>
                  <a:pt x="2656" y="680"/>
                </a:cubicBezTo>
                <a:cubicBezTo>
                  <a:pt x="2648" y="632"/>
                  <a:pt x="2624" y="528"/>
                  <a:pt x="2608" y="488"/>
                </a:cubicBezTo>
                <a:cubicBezTo>
                  <a:pt x="2592" y="448"/>
                  <a:pt x="2568" y="464"/>
                  <a:pt x="2560" y="440"/>
                </a:cubicBezTo>
                <a:cubicBezTo>
                  <a:pt x="2552" y="416"/>
                  <a:pt x="2664" y="408"/>
                  <a:pt x="2560" y="344"/>
                </a:cubicBezTo>
                <a:close/>
              </a:path>
            </a:pathLst>
          </a:custGeom>
          <a:noFill/>
          <a:ln w="38100">
            <a:solidFill>
              <a:srgbClr val="FF33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2" name="Line 222"/>
          <p:cNvSpPr>
            <a:spLocks noChangeShapeType="1"/>
          </p:cNvSpPr>
          <p:nvPr/>
        </p:nvSpPr>
        <p:spPr bwMode="auto">
          <a:xfrm flipH="1" flipV="1">
            <a:off x="7543800" y="4343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91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91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91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91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91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91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91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236" grpId="0" animBg="1"/>
      <p:bldP spid="391239" grpId="0" animBg="1"/>
      <p:bldP spid="391242" grpId="0" animBg="1"/>
      <p:bldP spid="391251" grpId="0" animBg="1"/>
      <p:bldP spid="391254" grpId="0" animBg="1"/>
      <p:bldP spid="391257" grpId="0" animBg="1"/>
      <p:bldP spid="391287" grpId="0" animBg="1"/>
      <p:bldP spid="3913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8439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C6D9C"/>
                  </a:solidFill>
                  <a:latin typeface="Arial" panose="020B0604020202020204" pitchFamily="34" charset="0"/>
                </a:rPr>
                <a:t>Found to be Infrequent</a:t>
              </a:r>
              <a:endParaRPr lang="en-US" altLang="en-US" sz="2000">
                <a:solidFill>
                  <a:srgbClr val="0C6D9C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8441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6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29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Anti-monotonicity Property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8437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7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8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Pruned supersets</a:t>
              </a:r>
              <a:endParaRPr lang="en-US" altLang="en-US" sz="2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Illustrating Apriori Principle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Document" r:id="rId3" imgW="2289048" imgH="2494788" progId="Word.Document.8">
                  <p:embed/>
                </p:oleObj>
              </mc:Choice>
              <mc:Fallback>
                <p:oleObj name="Document" r:id="rId3" imgW="2289048" imgH="249478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Document" r:id="rId5" imgW="3328416" imgH="2008632" progId="Word.Document.8">
                  <p:embed/>
                </p:oleObj>
              </mc:Choice>
              <mc:Fallback>
                <p:oleObj name="Document" r:id="rId5" imgW="3328416" imgH="20086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876800" y="46482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Document" r:id="rId7" imgW="3124200" imgH="841248" progId="Word.Document.8">
                  <p:embed/>
                </p:oleObj>
              </mc:Choice>
              <mc:Fallback>
                <p:oleObj name="Document" r:id="rId7" imgW="3124200" imgH="84124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3800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Items (1-itemsets)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Pairs (2-itemsets)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(No need to generate</a:t>
            </a:r>
            <a:br>
              <a:rPr lang="en-US" altLang="en-US" sz="1800"/>
            </a:br>
            <a:r>
              <a:rPr lang="en-US" altLang="en-US" sz="1800"/>
              <a:t>candidates involving Coke</a:t>
            </a:r>
            <a:br>
              <a:rPr lang="en-US" altLang="en-US" sz="1800"/>
            </a:br>
            <a:r>
              <a:rPr lang="en-US" altLang="en-US" sz="1800"/>
              <a:t>or Eggs)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Triplets (3-itemsets)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6934200" y="56388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Minimum Support = 3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04800" y="4800600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If every subset is considered,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 baseline="30000"/>
              <a:t>6</a:t>
            </a:r>
            <a:r>
              <a:rPr lang="en-US" altLang="en-US" sz="1800"/>
              <a:t>C</a:t>
            </a:r>
            <a:r>
              <a:rPr lang="en-US" altLang="en-US" sz="1800" baseline="-25000"/>
              <a:t>1</a:t>
            </a:r>
            <a:r>
              <a:rPr lang="en-US" altLang="en-US" sz="1800"/>
              <a:t> + </a:t>
            </a:r>
            <a:r>
              <a:rPr lang="en-US" altLang="en-US" sz="1800" baseline="30000"/>
              <a:t>6</a:t>
            </a:r>
            <a:r>
              <a:rPr lang="en-US" altLang="en-US" sz="1800"/>
              <a:t>C</a:t>
            </a:r>
            <a:r>
              <a:rPr lang="en-US" altLang="en-US" sz="1800" baseline="-25000"/>
              <a:t>2</a:t>
            </a:r>
            <a:r>
              <a:rPr lang="en-US" altLang="en-US" sz="1800"/>
              <a:t> + </a:t>
            </a:r>
            <a:r>
              <a:rPr lang="en-US" altLang="en-US" sz="1800" baseline="30000"/>
              <a:t>6</a:t>
            </a:r>
            <a:r>
              <a:rPr lang="en-US" altLang="en-US" sz="1800"/>
              <a:t>C</a:t>
            </a:r>
            <a:r>
              <a:rPr lang="en-US" altLang="en-US" sz="1800" baseline="-25000"/>
              <a:t>3</a:t>
            </a:r>
            <a:r>
              <a:rPr lang="en-US" altLang="en-US" sz="1800"/>
              <a:t> = 41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With support-based pruning,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6 + 6 + 1 = 13</a:t>
            </a: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82392"/>
              </p:ext>
            </p:extLst>
          </p:nvPr>
        </p:nvGraphicFramePr>
        <p:xfrm>
          <a:off x="5300662" y="-19050"/>
          <a:ext cx="358616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Document" r:id="rId9" imgW="3359338" imgH="2015504" progId="Word.Document.8">
                  <p:embed/>
                </p:oleObj>
              </mc:Choice>
              <mc:Fallback>
                <p:oleObj name="Document" r:id="rId9" imgW="3359338" imgH="201550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2" y="-19050"/>
                        <a:ext cx="358616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Apriori</a:t>
            </a:r>
            <a:r>
              <a:rPr lang="en-US" b="1" smtClean="0"/>
              <a:t> </a:t>
            </a:r>
            <a:r>
              <a:rPr lang="en-US" smtClean="0"/>
              <a:t>Algorithm -Example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58850" y="2006600"/>
          <a:ext cx="1814513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006600"/>
                        <a:ext cx="1814513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Object 4"/>
          <p:cNvGraphicFramePr>
            <a:graphicFrameLocks noChangeAspect="1"/>
          </p:cNvGraphicFramePr>
          <p:nvPr/>
        </p:nvGraphicFramePr>
        <p:xfrm>
          <a:off x="3917950" y="1679575"/>
          <a:ext cx="1824038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Worksheet" r:id="rId5" imgW="1619701" imgH="2086337" progId="Excel.Sheet.8">
                  <p:embed/>
                </p:oleObj>
              </mc:Choice>
              <mc:Fallback>
                <p:oleObj name="Worksheet" r:id="rId5" imgW="1619701" imgH="208633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1679575"/>
                        <a:ext cx="1824038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1" name="Object 5"/>
          <p:cNvGraphicFramePr>
            <a:graphicFrameLocks noChangeAspect="1"/>
          </p:cNvGraphicFramePr>
          <p:nvPr/>
        </p:nvGraphicFramePr>
        <p:xfrm>
          <a:off x="6440488" y="1771650"/>
          <a:ext cx="2046287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Worksheet" r:id="rId7" imgW="1619701" imgH="1743437" progId="Excel.Sheet.8">
                  <p:embed/>
                </p:oleObj>
              </mc:Choice>
              <mc:Fallback>
                <p:oleObj name="Worksheet" r:id="rId7" imgW="1619701" imgH="174343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1771650"/>
                        <a:ext cx="2046287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2836863" y="2484438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388103" name="Line 7"/>
          <p:cNvSpPr>
            <a:spLocks noChangeShapeType="1"/>
          </p:cNvSpPr>
          <p:nvPr/>
        </p:nvSpPr>
        <p:spPr bwMode="auto">
          <a:xfrm>
            <a:off x="2952750" y="2930525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3414713" y="19319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6002338" y="17748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88106" name="Object 10"/>
          <p:cNvGraphicFramePr>
            <a:graphicFrameLocks noChangeAspect="1"/>
          </p:cNvGraphicFramePr>
          <p:nvPr/>
        </p:nvGraphicFramePr>
        <p:xfrm>
          <a:off x="7265988" y="3592513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Worksheet" r:id="rId9" imgW="990961" imgH="2429237" progId="Excel.Sheet.8">
                  <p:embed/>
                </p:oleObj>
              </mc:Choice>
              <mc:Fallback>
                <p:oleObj name="Worksheet" r:id="rId9" imgW="990961" imgH="2429237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3592513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7" name="Object 11"/>
          <p:cNvGraphicFramePr>
            <a:graphicFrameLocks noChangeAspect="1"/>
          </p:cNvGraphicFramePr>
          <p:nvPr/>
        </p:nvGraphicFramePr>
        <p:xfrm>
          <a:off x="3856038" y="3703638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Worksheet" r:id="rId11" imgW="1581421" imgH="2429237" progId="Excel.Sheet.8">
                  <p:embed/>
                </p:oleObj>
              </mc:Choice>
              <mc:Fallback>
                <p:oleObj name="Worksheet" r:id="rId11" imgW="1581421" imgH="2429237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3703638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8" name="Object 12"/>
          <p:cNvGraphicFramePr>
            <a:graphicFrameLocks noChangeAspect="1"/>
          </p:cNvGraphicFramePr>
          <p:nvPr/>
        </p:nvGraphicFramePr>
        <p:xfrm>
          <a:off x="1468438" y="3967163"/>
          <a:ext cx="171767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Worksheet" r:id="rId13" imgW="1581421" imgH="1743437" progId="Excel.Sheet.8">
                  <p:embed/>
                </p:oleObj>
              </mc:Choice>
              <mc:Fallback>
                <p:oleObj name="Worksheet" r:id="rId13" imgW="1581421" imgH="1743437" progId="Excel.Shee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3967163"/>
                        <a:ext cx="1717675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957263" y="39401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3384550" y="35433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6672263" y="3594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8112" name="Line 16"/>
          <p:cNvSpPr>
            <a:spLocks noChangeShapeType="1"/>
          </p:cNvSpPr>
          <p:nvPr/>
        </p:nvSpPr>
        <p:spPr bwMode="auto">
          <a:xfrm flipH="1">
            <a:off x="5783263" y="4464050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5803900" y="39624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388114" name="AutoShape 18"/>
          <p:cNvSpPr>
            <a:spLocks noChangeArrowheads="1"/>
          </p:cNvSpPr>
          <p:nvPr/>
        </p:nvSpPr>
        <p:spPr bwMode="auto">
          <a:xfrm>
            <a:off x="8516938" y="3281363"/>
            <a:ext cx="627062" cy="85566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88115" name="Line 19"/>
          <p:cNvSpPr>
            <a:spLocks noChangeShapeType="1"/>
          </p:cNvSpPr>
          <p:nvPr/>
        </p:nvSpPr>
        <p:spPr bwMode="auto">
          <a:xfrm>
            <a:off x="3190875" y="6510338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1354138" y="60134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4770438" y="6002338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88118" name="Object 22"/>
          <p:cNvGraphicFramePr>
            <a:graphicFrameLocks noChangeAspect="1"/>
          </p:cNvGraphicFramePr>
          <p:nvPr/>
        </p:nvGraphicFramePr>
        <p:xfrm>
          <a:off x="1822450" y="6056313"/>
          <a:ext cx="11255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Worksheet" r:id="rId15" imgW="990961" imgH="714737" progId="Excel.Sheet.8">
                  <p:embed/>
                </p:oleObj>
              </mc:Choice>
              <mc:Fallback>
                <p:oleObj name="Worksheet" r:id="rId15" imgW="990961" imgH="714737" progId="Excel.Shee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6056313"/>
                        <a:ext cx="112553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3387725" y="6092825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Scan D</a:t>
            </a:r>
          </a:p>
        </p:txBody>
      </p:sp>
      <p:graphicFrame>
        <p:nvGraphicFramePr>
          <p:cNvPr id="388120" name="Object 24"/>
          <p:cNvGraphicFramePr>
            <a:graphicFrameLocks noChangeAspect="1"/>
          </p:cNvGraphicFramePr>
          <p:nvPr/>
        </p:nvGraphicFramePr>
        <p:xfrm>
          <a:off x="5224463" y="6046788"/>
          <a:ext cx="17541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Worksheet" r:id="rId17" imgW="1581421" imgH="705332" progId="Excel.Sheet.8">
                  <p:embed/>
                </p:oleObj>
              </mc:Choice>
              <mc:Fallback>
                <p:oleObj name="Worksheet" r:id="rId17" imgW="1581421" imgH="705332" progId="Excel.Shee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6046788"/>
                        <a:ext cx="17541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21" name="AutoShape 25"/>
          <p:cNvSpPr>
            <a:spLocks noChangeArrowheads="1"/>
          </p:cNvSpPr>
          <p:nvPr/>
        </p:nvSpPr>
        <p:spPr bwMode="auto">
          <a:xfrm>
            <a:off x="857250" y="5057775"/>
            <a:ext cx="441325" cy="1249363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88122" name="Line 26"/>
          <p:cNvSpPr>
            <a:spLocks noChangeShapeType="1"/>
          </p:cNvSpPr>
          <p:nvPr/>
        </p:nvSpPr>
        <p:spPr bwMode="auto">
          <a:xfrm>
            <a:off x="5837238" y="2649538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8123" name="Line 27"/>
          <p:cNvSpPr>
            <a:spLocks noChangeShapeType="1"/>
          </p:cNvSpPr>
          <p:nvPr/>
        </p:nvSpPr>
        <p:spPr bwMode="auto">
          <a:xfrm flipH="1">
            <a:off x="3322638" y="4859338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2" grpId="0"/>
      <p:bldP spid="388103" grpId="0" animBg="1"/>
      <p:bldP spid="388104" grpId="0"/>
      <p:bldP spid="388105" grpId="0"/>
      <p:bldP spid="388109" grpId="0"/>
      <p:bldP spid="388110" grpId="0"/>
      <p:bldP spid="388111" grpId="0"/>
      <p:bldP spid="388112" grpId="0" animBg="1"/>
      <p:bldP spid="388113" grpId="0"/>
      <p:bldP spid="388114" grpId="0" animBg="1"/>
      <p:bldP spid="388115" grpId="0" animBg="1"/>
      <p:bldP spid="388116" grpId="0"/>
      <p:bldP spid="388117" grpId="0"/>
      <p:bldP spid="388119" grpId="0"/>
      <p:bldP spid="388121" grpId="0" animBg="1"/>
      <p:bldP spid="388122" grpId="0" animBg="1"/>
      <p:bldP spid="3881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Apriori Algorithm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 smtClean="0"/>
              <a:t>Method: </a:t>
            </a:r>
            <a:endParaRPr lang="en-US" sz="4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Let k=1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Generate frequent </a:t>
            </a:r>
            <a:r>
              <a:rPr lang="en-US" sz="3200" dirty="0" err="1" smtClean="0"/>
              <a:t>itemsets</a:t>
            </a:r>
            <a:r>
              <a:rPr lang="en-US" sz="3200" dirty="0" smtClean="0"/>
              <a:t> of length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Repeat until no new frequent </a:t>
            </a:r>
            <a:r>
              <a:rPr lang="en-US" sz="3200" dirty="0" err="1" smtClean="0"/>
              <a:t>itemsets</a:t>
            </a:r>
            <a:r>
              <a:rPr lang="en-US" sz="3200" dirty="0" smtClean="0"/>
              <a:t> are identified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dirty="0" smtClean="0"/>
              <a:t>Generate length (k+1) candidate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from length k frequent </a:t>
            </a:r>
            <a:r>
              <a:rPr lang="en-US" sz="2400" dirty="0" err="1" smtClean="0"/>
              <a:t>itemsets</a:t>
            </a:r>
            <a:endParaRPr lang="en-US" sz="2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dirty="0" smtClean="0"/>
              <a:t>Prune candidate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containing subsets of length k that are infrequent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dirty="0" smtClean="0"/>
              <a:t>Count the support of each candidate by scanning the DB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dirty="0" smtClean="0"/>
              <a:t>Eliminate candidates that are infrequent, leaving only those that are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/>
              </a:rPr>
              <a:t>Apriori</a:t>
            </a:r>
            <a:r>
              <a:rPr lang="en-US" b="1" smtClean="0">
                <a:effectLst/>
              </a:rPr>
              <a:t> </a:t>
            </a:r>
            <a:r>
              <a:rPr lang="en-US" smtClean="0"/>
              <a:t>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0772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kumimoji="1" lang="en-US" altLang="ko-KR" sz="4000" b="1" dirty="0" smtClean="0">
                <a:effectLst/>
                <a:ea typeface="굴림" pitchFamily="34" charset="-127"/>
              </a:rPr>
              <a:t>2-Step Process</a:t>
            </a:r>
          </a:p>
          <a:p>
            <a:pPr marL="609600" indent="-609600" eaLnBrk="1" hangingPunct="1"/>
            <a:r>
              <a:rPr kumimoji="1" lang="en-US" altLang="ko-KR" sz="3600" dirty="0" smtClean="0">
                <a:solidFill>
                  <a:srgbClr val="CC3300"/>
                </a:solidFill>
                <a:effectLst/>
                <a:ea typeface="굴림" pitchFamily="34" charset="-127"/>
              </a:rPr>
              <a:t>Join Step (candidate generation)</a:t>
            </a:r>
          </a:p>
          <a:p>
            <a:pPr marL="990600" lvl="1" indent="-533400" eaLnBrk="1" hangingPunct="1"/>
            <a:r>
              <a:rPr kumimoji="1" lang="en-US" altLang="ko-KR" sz="3200" dirty="0" smtClean="0">
                <a:effectLst/>
                <a:ea typeface="굴림" pitchFamily="34" charset="-127"/>
              </a:rPr>
              <a:t>Guarantees that no candidate of length &gt; k is generated using L</a:t>
            </a:r>
            <a:r>
              <a:rPr kumimoji="1" lang="en-US" altLang="ko-KR" sz="3200" baseline="-25000" dirty="0" smtClean="0">
                <a:effectLst/>
                <a:ea typeface="굴림" pitchFamily="34" charset="-127"/>
              </a:rPr>
              <a:t>k-1</a:t>
            </a:r>
            <a:endParaRPr kumimoji="1" lang="en-US" altLang="ko-KR" sz="3200" b="1" baseline="-25000" dirty="0" smtClean="0">
              <a:effectLst/>
              <a:ea typeface="굴림" pitchFamily="34" charset="-127"/>
            </a:endParaRPr>
          </a:p>
          <a:p>
            <a:pPr marL="609600" indent="-609600" eaLnBrk="1" hangingPunct="1"/>
            <a:r>
              <a:rPr kumimoji="1" lang="en-US" altLang="ko-KR" sz="3600" dirty="0" smtClean="0">
                <a:solidFill>
                  <a:srgbClr val="CC3300"/>
                </a:solidFill>
                <a:effectLst/>
                <a:ea typeface="굴림" pitchFamily="34" charset="-127"/>
              </a:rPr>
              <a:t>Prune Step </a:t>
            </a:r>
          </a:p>
          <a:p>
            <a:pPr marL="990600" lvl="1" indent="-533400" eaLnBrk="1" hangingPunct="1"/>
            <a:r>
              <a:rPr kumimoji="1" lang="en-US" altLang="ko-KR" sz="3200" dirty="0" smtClean="0">
                <a:effectLst/>
                <a:ea typeface="굴림" pitchFamily="34" charset="-127"/>
              </a:rPr>
              <a:t>Prunes those candidate </a:t>
            </a:r>
            <a:r>
              <a:rPr kumimoji="1" lang="en-US" altLang="ko-KR" sz="3200" dirty="0" err="1" smtClean="0">
                <a:effectLst/>
                <a:ea typeface="굴림" pitchFamily="34" charset="-127"/>
              </a:rPr>
              <a:t>itemsets</a:t>
            </a:r>
            <a:r>
              <a:rPr kumimoji="1" lang="en-US" altLang="ko-KR" sz="3200" dirty="0" smtClean="0">
                <a:effectLst/>
                <a:ea typeface="굴림" pitchFamily="34" charset="-127"/>
              </a:rPr>
              <a:t> all of whose subsets are not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1275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sz="3800" smtClean="0"/>
              <a:t>Example of Generating Candidates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57305"/>
            <a:ext cx="8077200" cy="4953000"/>
          </a:xfrm>
        </p:spPr>
        <p:txBody>
          <a:bodyPr>
            <a:normAutofit/>
          </a:bodyPr>
          <a:lstStyle/>
          <a:p>
            <a:pPr marL="609600" indent="-609600" eaLnBrk="1" hangingPunct="1">
              <a:defRPr/>
            </a:pPr>
            <a:r>
              <a:rPr kumimoji="1" lang="en-US" altLang="ko-KR" sz="3200" i="1" dirty="0" smtClean="0">
                <a:ea typeface="굴림" charset="-127"/>
              </a:rPr>
              <a:t>L3=</a:t>
            </a:r>
            <a:r>
              <a:rPr kumimoji="1" lang="en-US" altLang="ko-KR" sz="3200" dirty="0" smtClean="0">
                <a:ea typeface="굴림" charset="-127"/>
              </a:rPr>
              <a:t>{</a:t>
            </a:r>
            <a:r>
              <a:rPr kumimoji="1" lang="en-US" altLang="ko-KR" sz="3200" i="1" dirty="0" err="1" smtClean="0">
                <a:ea typeface="굴림" charset="-127"/>
              </a:rPr>
              <a:t>abc</a:t>
            </a:r>
            <a:r>
              <a:rPr kumimoji="1" lang="en-US" altLang="ko-KR" sz="3200" i="1" dirty="0" smtClean="0">
                <a:ea typeface="굴림" charset="-127"/>
              </a:rPr>
              <a:t>, </a:t>
            </a:r>
            <a:r>
              <a:rPr kumimoji="1" lang="en-US" altLang="ko-KR" sz="3200" i="1" dirty="0" err="1" smtClean="0">
                <a:ea typeface="굴림" charset="-127"/>
              </a:rPr>
              <a:t>abd</a:t>
            </a:r>
            <a:r>
              <a:rPr kumimoji="1" lang="en-US" altLang="ko-KR" sz="3200" i="1" dirty="0" smtClean="0">
                <a:ea typeface="굴림" charset="-127"/>
              </a:rPr>
              <a:t>, </a:t>
            </a:r>
            <a:r>
              <a:rPr kumimoji="1" lang="en-US" altLang="ko-KR" sz="3200" i="1" dirty="0" err="1" smtClean="0">
                <a:ea typeface="굴림" charset="-127"/>
              </a:rPr>
              <a:t>acd</a:t>
            </a:r>
            <a:r>
              <a:rPr kumimoji="1" lang="en-US" altLang="ko-KR" sz="3200" i="1" dirty="0" smtClean="0">
                <a:ea typeface="굴림" charset="-127"/>
              </a:rPr>
              <a:t>, ace, </a:t>
            </a:r>
            <a:r>
              <a:rPr kumimoji="1" lang="en-US" altLang="ko-KR" sz="3200" i="1" dirty="0" err="1" smtClean="0">
                <a:ea typeface="굴림" charset="-127"/>
              </a:rPr>
              <a:t>bcd</a:t>
            </a:r>
            <a:r>
              <a:rPr kumimoji="1" lang="en-US" altLang="ko-KR" sz="3200" dirty="0" smtClean="0">
                <a:ea typeface="굴림" charset="-127"/>
              </a:rPr>
              <a:t>}</a:t>
            </a:r>
          </a:p>
          <a:p>
            <a:pPr marL="990600" lvl="1" indent="-533400" eaLnBrk="1" hangingPunct="1">
              <a:defRPr/>
            </a:pPr>
            <a:r>
              <a:rPr kumimoji="1" lang="en-US" altLang="ko-KR" sz="2800" dirty="0" smtClean="0">
                <a:ea typeface="굴림" charset="-127"/>
              </a:rPr>
              <a:t>Self-joining: </a:t>
            </a:r>
            <a:r>
              <a:rPr kumimoji="1" lang="en-US" altLang="ko-KR" sz="2800" i="1" dirty="0" smtClean="0">
                <a:ea typeface="굴림" charset="-127"/>
              </a:rPr>
              <a:t>L3*L3</a:t>
            </a:r>
            <a:endParaRPr kumimoji="1" lang="en-US" altLang="ko-KR" sz="2800" dirty="0" smtClean="0">
              <a:ea typeface="굴림" charset="-127"/>
            </a:endParaRPr>
          </a:p>
          <a:p>
            <a:pPr marL="990600" lvl="1" indent="-533400" eaLnBrk="1" hangingPunct="1">
              <a:defRPr/>
            </a:pPr>
            <a:r>
              <a:rPr kumimoji="1" lang="en-US" altLang="ko-KR" sz="2800" i="1" dirty="0" err="1" smtClean="0">
                <a:ea typeface="굴림" charset="-127"/>
              </a:rPr>
              <a:t>abcd</a:t>
            </a:r>
            <a:r>
              <a:rPr kumimoji="1" lang="en-US" altLang="ko-KR" sz="2800" i="1" dirty="0" smtClean="0">
                <a:ea typeface="굴림" charset="-127"/>
              </a:rPr>
              <a:t>  </a:t>
            </a:r>
            <a:r>
              <a:rPr kumimoji="1" lang="en-US" altLang="ko-KR" sz="2800" dirty="0" smtClean="0">
                <a:ea typeface="굴림" charset="-127"/>
              </a:rPr>
              <a:t>from </a:t>
            </a:r>
            <a:r>
              <a:rPr kumimoji="1" lang="en-US" altLang="ko-KR" sz="2800" i="1" dirty="0" err="1" smtClean="0">
                <a:ea typeface="굴림" charset="-127"/>
              </a:rPr>
              <a:t>abc</a:t>
            </a:r>
            <a:r>
              <a:rPr kumimoji="1" lang="en-US" altLang="ko-KR" sz="2800" dirty="0" smtClean="0">
                <a:ea typeface="굴림" charset="-127"/>
              </a:rPr>
              <a:t> and </a:t>
            </a:r>
            <a:r>
              <a:rPr kumimoji="1" lang="en-US" altLang="ko-KR" sz="2800" i="1" dirty="0" err="1" smtClean="0">
                <a:ea typeface="굴림" charset="-127"/>
              </a:rPr>
              <a:t>abd</a:t>
            </a:r>
            <a:endParaRPr kumimoji="1" lang="en-US" altLang="ko-KR" sz="2800" i="1" dirty="0" smtClean="0">
              <a:ea typeface="굴림" charset="-127"/>
            </a:endParaRPr>
          </a:p>
          <a:p>
            <a:pPr marL="990600" lvl="1" indent="-533400" eaLnBrk="1" hangingPunct="1">
              <a:defRPr/>
            </a:pPr>
            <a:r>
              <a:rPr kumimoji="1" lang="en-US" altLang="ko-KR" sz="2800" i="1" dirty="0" err="1" smtClean="0">
                <a:ea typeface="굴림" charset="-127"/>
              </a:rPr>
              <a:t>acde</a:t>
            </a:r>
            <a:r>
              <a:rPr kumimoji="1" lang="en-US" altLang="ko-KR" sz="2800" dirty="0" smtClean="0">
                <a:ea typeface="굴림" charset="-127"/>
              </a:rPr>
              <a:t>  from </a:t>
            </a:r>
            <a:r>
              <a:rPr kumimoji="1" lang="en-US" altLang="ko-KR" sz="2800" i="1" dirty="0" err="1" smtClean="0">
                <a:ea typeface="굴림" charset="-127"/>
              </a:rPr>
              <a:t>acd</a:t>
            </a:r>
            <a:r>
              <a:rPr kumimoji="1" lang="en-US" altLang="ko-KR" sz="2800" dirty="0" smtClean="0">
                <a:ea typeface="굴림" charset="-127"/>
              </a:rPr>
              <a:t> and </a:t>
            </a:r>
            <a:r>
              <a:rPr kumimoji="1" lang="en-US" altLang="ko-KR" sz="2800" i="1" dirty="0" smtClean="0">
                <a:ea typeface="굴림" charset="-127"/>
              </a:rPr>
              <a:t>ace</a:t>
            </a:r>
          </a:p>
          <a:p>
            <a:pPr marL="609600" indent="-609600" eaLnBrk="1" hangingPunct="1">
              <a:defRPr/>
            </a:pPr>
            <a:r>
              <a:rPr kumimoji="1" lang="en-US" altLang="ko-KR" sz="3200" dirty="0" smtClean="0">
                <a:ea typeface="굴림" charset="-127"/>
              </a:rPr>
              <a:t>Pruning:</a:t>
            </a:r>
          </a:p>
          <a:p>
            <a:pPr marL="990600" lvl="1" indent="-533400" eaLnBrk="1" hangingPunct="1">
              <a:defRPr/>
            </a:pPr>
            <a:r>
              <a:rPr kumimoji="1" lang="en-US" altLang="ko-KR" sz="2800" i="1" dirty="0" err="1" smtClean="0">
                <a:ea typeface="굴림" charset="-127"/>
              </a:rPr>
              <a:t>acde</a:t>
            </a:r>
            <a:r>
              <a:rPr kumimoji="1" lang="en-US" altLang="ko-KR" sz="2800" dirty="0" smtClean="0">
                <a:ea typeface="굴림" charset="-127"/>
              </a:rPr>
              <a:t> is removed because </a:t>
            </a:r>
            <a:r>
              <a:rPr kumimoji="1" lang="en-US" altLang="ko-KR" sz="2800" i="1" dirty="0" err="1" smtClean="0">
                <a:ea typeface="굴림" charset="-127"/>
              </a:rPr>
              <a:t>ade</a:t>
            </a:r>
            <a:r>
              <a:rPr kumimoji="1" lang="en-US" altLang="ko-KR" sz="2800" dirty="0" smtClean="0">
                <a:ea typeface="굴림" charset="-127"/>
              </a:rPr>
              <a:t> is not in </a:t>
            </a:r>
            <a:r>
              <a:rPr kumimoji="1" lang="en-US" altLang="ko-KR" sz="2800" i="1" dirty="0" smtClean="0">
                <a:ea typeface="굴림" charset="-127"/>
              </a:rPr>
              <a:t>L3</a:t>
            </a:r>
          </a:p>
          <a:p>
            <a:pPr marL="609600" indent="-609600" eaLnBrk="1" hangingPunct="1">
              <a:defRPr/>
            </a:pPr>
            <a:r>
              <a:rPr kumimoji="1" lang="en-US" altLang="ko-KR" sz="3200" i="1" dirty="0" smtClean="0">
                <a:ea typeface="굴림" charset="-127"/>
              </a:rPr>
              <a:t>C4</a:t>
            </a:r>
            <a:r>
              <a:rPr kumimoji="1" lang="en-US" altLang="ko-KR" sz="3200" dirty="0" smtClean="0">
                <a:ea typeface="굴림" charset="-127"/>
              </a:rPr>
              <a:t>={</a:t>
            </a:r>
            <a:r>
              <a:rPr kumimoji="1" lang="en-US" altLang="ko-KR" sz="3200" i="1" dirty="0" err="1" smtClean="0">
                <a:ea typeface="굴림" charset="-127"/>
              </a:rPr>
              <a:t>abcd</a:t>
            </a:r>
            <a:r>
              <a:rPr kumimoji="1" lang="en-US" altLang="ko-KR" sz="3200" dirty="0" smtClean="0">
                <a:ea typeface="굴림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FC4-9923-4186-9D3B-A3A9AA43B08E}" type="datetime4">
              <a:rPr lang="en-US" altLang="en-US"/>
              <a:pPr/>
              <a:t>March 18,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2B65-9629-403E-821B-70AAB61D98E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20000" cy="685800"/>
          </a:xfrm>
        </p:spPr>
        <p:txBody>
          <a:bodyPr/>
          <a:lstStyle/>
          <a:p>
            <a:r>
              <a:rPr lang="en-US" altLang="en-US" sz="3200"/>
              <a:t>Why Is Freq. Pattern Mining Important?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Discloses an intrinsic and important property of data sets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Forms the foundation for many essential data mining tasks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Association, correlation, and causality analysis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Sequential, structural (e.g., sub-graph) patterns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Pattern analysis in spatiotemporal, multimedia, time-series, and stream data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Classification: associative classification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Cluster analysis: frequent pattern-based </a:t>
            </a:r>
            <a:r>
              <a:rPr lang="en-US" altLang="en-US" sz="2400" dirty="0" smtClean="0"/>
              <a:t>clustering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3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7543800" cy="4667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b="1" smtClean="0">
                <a:latin typeface="Tahoma" panose="020B0604030504040204" pitchFamily="34" charset="0"/>
              </a:rPr>
              <a:t>Candidate Generation</a:t>
            </a:r>
            <a:r>
              <a:rPr lang="en-US" altLang="en-US" b="1" smtClean="0">
                <a:solidFill>
                  <a:schemeClr val="folHlink"/>
                </a:solidFill>
              </a:rPr>
              <a:t> </a:t>
            </a:r>
            <a:br>
              <a:rPr lang="en-US" altLang="en-US" b="1" smtClean="0">
                <a:solidFill>
                  <a:schemeClr val="folHlink"/>
                </a:solidFill>
              </a:rPr>
            </a:br>
            <a:endParaRPr lang="en-US" altLang="en-US" b="1" smtClean="0">
              <a:solidFill>
                <a:schemeClr val="folHlink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95300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Given 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</a:rPr>
              <a:t>k-1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en-US" sz="2400" b="1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= 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ym typeface="Symbol" panose="05050102010706020507" pitchFamily="18" charset="2"/>
              </a:rPr>
              <a:t>For all </a:t>
            </a:r>
            <a:r>
              <a:rPr lang="en-US" altLang="en-US" sz="2400" b="1" dirty="0" err="1" smtClean="0">
                <a:sym typeface="Symbol" panose="05050102010706020507" pitchFamily="18" charset="2"/>
              </a:rPr>
              <a:t>itemsets</a:t>
            </a:r>
            <a:r>
              <a:rPr lang="en-US" altLang="en-US" sz="2400" b="1" dirty="0" smtClean="0">
                <a:sym typeface="Symbol" panose="05050102010706020507" pitchFamily="18" charset="2"/>
              </a:rPr>
              <a:t> 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</a:rPr>
              <a:t>k-1</a:t>
            </a:r>
            <a:r>
              <a:rPr lang="en-US" altLang="en-US" sz="2400" b="1" baseline="-25000" dirty="0" smtClean="0"/>
              <a:t> </a:t>
            </a:r>
            <a:r>
              <a:rPr lang="en-US" altLang="en-US" sz="2400" b="1" dirty="0" smtClean="0"/>
              <a:t>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ym typeface="Symbol" panose="05050102010706020507" pitchFamily="18" charset="2"/>
              </a:rPr>
              <a:t>For all </a:t>
            </a:r>
            <a:r>
              <a:rPr lang="en-US" altLang="en-US" sz="2400" b="1" dirty="0" err="1" smtClean="0">
                <a:sym typeface="Symbol" panose="05050102010706020507" pitchFamily="18" charset="2"/>
              </a:rPr>
              <a:t>itemsets</a:t>
            </a:r>
            <a:r>
              <a:rPr lang="en-US" altLang="en-US" sz="2400" b="1" dirty="0" smtClean="0">
                <a:sym typeface="Symbol" panose="05050102010706020507" pitchFamily="18" charset="2"/>
              </a:rPr>
              <a:t> 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</a:rPr>
              <a:t>k-1</a:t>
            </a:r>
            <a:r>
              <a:rPr lang="en-US" altLang="en-US" sz="2400" b="1" baseline="-25000" dirty="0" smtClean="0"/>
              <a:t> </a:t>
            </a:r>
            <a:r>
              <a:rPr lang="en-US" altLang="en-US" sz="2400" b="1" dirty="0" smtClean="0"/>
              <a:t>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If 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[1] = 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[1]  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[2] = 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[2] ….  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[k-1] &lt; 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[k-1]</a:t>
            </a:r>
            <a:r>
              <a:rPr lang="en-US" altLang="en-US" sz="2400" b="1" dirty="0" smtClean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ym typeface="Symbol" panose="05050102010706020507" pitchFamily="18" charset="2"/>
              </a:rPr>
              <a:t>Then 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 =  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[1], 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[2], 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[3]…. 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[k-1], l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[k-1]</a:t>
            </a:r>
            <a:r>
              <a:rPr lang="en-US" altLang="en-US" sz="2400" b="1" dirty="0" smtClean="0">
                <a:sym typeface="Symbol" panose="05050102010706020507" pitchFamily="18" charset="2"/>
              </a:rPr>
              <a:t> </a:t>
            </a:r>
            <a:endParaRPr lang="en-US" altLang="en-US" sz="2400" b="1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en-US" sz="2400" b="1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= </a:t>
            </a:r>
            <a:r>
              <a:rPr lang="en-US" altLang="en-US" sz="2400" b="1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en-US" sz="2400" b="1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b="1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U 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{c}</a:t>
            </a:r>
            <a:endParaRPr lang="en-US" altLang="en-US" sz="2400" b="1" i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1’ 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are </a:t>
            </a:r>
            <a:r>
              <a:rPr lang="en-US" altLang="en-US" sz="28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itemsets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in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L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</a:rPr>
              <a:t>k-1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i="1" dirty="0" smtClean="0">
                <a:latin typeface="Times New Roman" panose="02020603050405020304" pitchFamily="18" charset="0"/>
              </a:rPr>
              <a:t> l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[j] refers to the </a:t>
            </a:r>
            <a:r>
              <a:rPr lang="en-US" altLang="en-US" sz="2800" b="1" i="1" dirty="0" err="1" smtClean="0">
                <a:latin typeface="Times New Roman" panose="02020603050405020304" pitchFamily="18" charset="0"/>
              </a:rPr>
              <a:t>j</a:t>
            </a:r>
            <a:r>
              <a:rPr lang="en-US" altLang="en-US" sz="2800" b="1" i="1" baseline="30000" dirty="0" err="1" smtClean="0">
                <a:latin typeface="Times New Roman" panose="02020603050405020304" pitchFamily="18" charset="0"/>
              </a:rPr>
              <a:t>th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 item in l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95195053"/>
      </p:ext>
    </p:extLst>
  </p:cSld>
  <p:clrMapOvr>
    <a:masterClrMapping/>
  </p:clrMapOvr>
  <p:transition spd="med">
    <p:blinds dir="vert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85800" y="1600200"/>
            <a:ext cx="8077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en-US">
                <a:latin typeface="Arial" panose="020B0604020202020204" pitchFamily="34" charset="0"/>
              </a:rPr>
              <a:t>For each FI </a:t>
            </a:r>
            <a:r>
              <a:rPr lang="en-US" altLang="en-US" i="1">
                <a:latin typeface="Times New Roman" panose="02020603050405020304" pitchFamily="18" charset="0"/>
              </a:rPr>
              <a:t>l, </a:t>
            </a:r>
            <a:r>
              <a:rPr lang="en-US" altLang="en-US"/>
              <a:t>generate all non-empty subsets of</a:t>
            </a:r>
            <a:r>
              <a:rPr lang="en-US" altLang="en-US" i="1">
                <a:latin typeface="Times New Roman" panose="02020603050405020304" pitchFamily="18" charset="0"/>
              </a:rPr>
              <a:t> l</a:t>
            </a:r>
          </a:p>
          <a:p>
            <a:pPr>
              <a:lnSpc>
                <a:spcPct val="140000"/>
              </a:lnSpc>
            </a:pPr>
            <a:r>
              <a:rPr lang="en-US" altLang="en-US"/>
              <a:t>For each non-empty subset </a:t>
            </a: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/>
              <a:t> of </a:t>
            </a:r>
            <a:r>
              <a:rPr lang="en-US" altLang="en-US" i="1">
                <a:latin typeface="Times New Roman" panose="02020603050405020304" pitchFamily="18" charset="0"/>
              </a:rPr>
              <a:t>l, </a:t>
            </a:r>
            <a:r>
              <a:rPr lang="en-US" altLang="en-US"/>
              <a:t>output the rule</a:t>
            </a:r>
            <a:r>
              <a:rPr lang="en-US" altLang="en-US" i="1">
                <a:latin typeface="Times New Roman" panose="02020603050405020304" pitchFamily="18" charset="0"/>
              </a:rPr>
              <a:t> s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 (l-s) if </a:t>
            </a:r>
            <a:r>
              <a:rPr lang="en-US" altLang="en-US" i="1" u="sng">
                <a:latin typeface="Times New Roman" panose="02020603050405020304" pitchFamily="18" charset="0"/>
                <a:sym typeface="Symbol" panose="05050102010706020507" pitchFamily="18" charset="2"/>
              </a:rPr>
              <a:t>support_count(l)</a:t>
            </a:r>
            <a:endParaRPr lang="en-US" altLang="en-US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                              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655093" y="3993356"/>
            <a:ext cx="3589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	</a:t>
            </a:r>
            <a:r>
              <a:rPr lang="en-US" altLang="en-US" i="1" dirty="0" err="1">
                <a:latin typeface="Times New Roman" panose="02020603050405020304" pitchFamily="18" charset="0"/>
              </a:rPr>
              <a:t>support_count</a:t>
            </a:r>
            <a:r>
              <a:rPr lang="en-US" altLang="en-US" i="1" dirty="0">
                <a:latin typeface="Times New Roman" panose="02020603050405020304" pitchFamily="18" charset="0"/>
              </a:rPr>
              <a:t>(s)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781800" y="37338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324600" y="3657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	min_conf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969963" y="582727"/>
            <a:ext cx="7793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0" dirty="0">
                <a:solidFill>
                  <a:srgbClr val="FF0000"/>
                </a:solidFill>
                <a:latin typeface="Arial" panose="020B0604020202020204" pitchFamily="34" charset="0"/>
              </a:rPr>
              <a:t>ARs from FIs</a:t>
            </a:r>
          </a:p>
        </p:txBody>
      </p:sp>
      <p:grpSp>
        <p:nvGrpSpPr>
          <p:cNvPr id="21513" name="Group 12"/>
          <p:cNvGrpSpPr>
            <a:grpSpLocks/>
          </p:cNvGrpSpPr>
          <p:nvPr/>
        </p:nvGrpSpPr>
        <p:grpSpPr bwMode="auto">
          <a:xfrm>
            <a:off x="6324600" y="3657601"/>
            <a:ext cx="2819400" cy="595313"/>
            <a:chOff x="3984" y="2304"/>
            <a:chExt cx="1776" cy="375"/>
          </a:xfrm>
        </p:grpSpPr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4272" y="235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en-US" i="1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3984" y="230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	min_conf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4800600"/>
            <a:ext cx="662940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 i="1" dirty="0" smtClean="0">
                <a:latin typeface="Times New Roman" panose="02020603050405020304" pitchFamily="18" charset="0"/>
              </a:rPr>
              <a:t>Since ARs are generated from FIs, so they automatically satisfy </a:t>
            </a:r>
            <a:r>
              <a:rPr lang="en-US" altLang="en-US" sz="2800" i="1" dirty="0" err="1" smtClean="0">
                <a:latin typeface="Times New Roman" panose="02020603050405020304" pitchFamily="18" charset="0"/>
              </a:rPr>
              <a:t>min_sup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.</a:t>
            </a:r>
            <a:endParaRPr lang="en-US" altLang="en-US" sz="28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50963" y="685800"/>
            <a:ext cx="7793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14478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en-US" dirty="0">
                <a:latin typeface="Arial" panose="020B0604020202020204" pitchFamily="34" charset="0"/>
              </a:rPr>
              <a:t>Suppose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i="1" dirty="0">
                <a:latin typeface="Arial" panose="020B0604020202020204" pitchFamily="34" charset="0"/>
              </a:rPr>
              <a:t> = </a:t>
            </a:r>
            <a:r>
              <a:rPr lang="en-US" altLang="en-US" dirty="0">
                <a:latin typeface="Arial" panose="020B0604020202020204" pitchFamily="34" charset="0"/>
              </a:rPr>
              <a:t>{2,3,5}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en-US" dirty="0">
                <a:latin typeface="Arial" panose="020B0604020202020204" pitchFamily="34" charset="0"/>
              </a:rPr>
              <a:t>{2,3}, {2.5}, {3,5}, {2}, {3}, &amp; {5}</a:t>
            </a:r>
          </a:p>
          <a:p>
            <a:pPr>
              <a:lnSpc>
                <a:spcPct val="140000"/>
              </a:lnSpc>
            </a:pPr>
            <a:r>
              <a:rPr lang="en-US" altLang="en-US" dirty="0">
                <a:latin typeface="Arial" panose="020B0604020202020204" pitchFamily="34" charset="0"/>
              </a:rPr>
              <a:t>Association Rules are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lang="en-US" altLang="en-US" sz="2000" dirty="0">
                <a:latin typeface="Arial" panose="020B0604020202020204" pitchFamily="34" charset="0"/>
              </a:rPr>
              <a:t>2,3 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 5  confidence  100%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2,5 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 3  confidence   66%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3,5 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 2  confidence   100%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2 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 3,5  confidence   100%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3 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 2,5  confidence    66%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5 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 2,3  confidence    100%</a:t>
            </a:r>
          </a:p>
        </p:txBody>
      </p:sp>
    </p:spTree>
    <p:extLst>
      <p:ext uri="{BB962C8B-B14F-4D97-AF65-F5344CB8AC3E}">
        <p14:creationId xmlns:p14="http://schemas.microsoft.com/office/powerpoint/2010/main" val="248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1219200" y="3048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0" dirty="0" err="1">
                <a:solidFill>
                  <a:srgbClr val="FF0000"/>
                </a:solidFill>
                <a:latin typeface="Arial" panose="020B0604020202020204" pitchFamily="34" charset="0"/>
              </a:rPr>
              <a:t>Apriori</a:t>
            </a:r>
            <a:r>
              <a:rPr lang="en-US" altLang="en-US" sz="4400" b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400" b="0" dirty="0" err="1">
                <a:solidFill>
                  <a:srgbClr val="FF0000"/>
                </a:solidFill>
                <a:latin typeface="Arial" panose="020B0604020202020204" pitchFamily="34" charset="0"/>
              </a:rPr>
              <a:t>Adv</a:t>
            </a:r>
            <a:r>
              <a:rPr lang="en-US" altLang="en-US" sz="4400" b="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-US" altLang="en-US" sz="4400" b="0" dirty="0" err="1">
                <a:solidFill>
                  <a:srgbClr val="FF0000"/>
                </a:solidFill>
                <a:latin typeface="Arial" panose="020B0604020202020204" pitchFamily="34" charset="0"/>
              </a:rPr>
              <a:t>Disadv</a:t>
            </a:r>
            <a:endParaRPr lang="en-US" altLang="en-US" sz="44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685800" y="1641475"/>
            <a:ext cx="77724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 i="1" dirty="0">
                <a:latin typeface="Arial" panose="020B0604020202020204" pitchFamily="34" charset="0"/>
              </a:rPr>
              <a:t>Advantages:</a:t>
            </a:r>
          </a:p>
          <a:p>
            <a:pPr lvl="1"/>
            <a:r>
              <a:rPr lang="en-US" altLang="en-US" b="0" dirty="0">
                <a:latin typeface="Arial" panose="020B0604020202020204" pitchFamily="34" charset="0"/>
              </a:rPr>
              <a:t>Uses large </a:t>
            </a:r>
            <a:r>
              <a:rPr lang="en-US" altLang="en-US" b="0" dirty="0" err="1">
                <a:latin typeface="Arial" panose="020B0604020202020204" pitchFamily="34" charset="0"/>
              </a:rPr>
              <a:t>itemset</a:t>
            </a:r>
            <a:r>
              <a:rPr lang="en-US" altLang="en-US" b="0" dirty="0">
                <a:latin typeface="Arial" panose="020B0604020202020204" pitchFamily="34" charset="0"/>
              </a:rPr>
              <a:t> property.</a:t>
            </a:r>
          </a:p>
          <a:p>
            <a:pPr lvl="1"/>
            <a:r>
              <a:rPr lang="en-US" altLang="en-US" b="0" dirty="0">
                <a:latin typeface="Arial" panose="020B0604020202020204" pitchFamily="34" charset="0"/>
              </a:rPr>
              <a:t>Easily parallelized</a:t>
            </a:r>
          </a:p>
          <a:p>
            <a:pPr lvl="1"/>
            <a:r>
              <a:rPr lang="en-US" altLang="en-US" b="0" dirty="0">
                <a:latin typeface="Arial" panose="020B0604020202020204" pitchFamily="34" charset="0"/>
              </a:rPr>
              <a:t>Easy to implement.</a:t>
            </a:r>
          </a:p>
          <a:p>
            <a:r>
              <a:rPr lang="en-US" altLang="en-US" sz="3200" i="1" dirty="0">
                <a:latin typeface="Arial" panose="020B0604020202020204" pitchFamily="34" charset="0"/>
              </a:rPr>
              <a:t>Disadvantages:</a:t>
            </a:r>
          </a:p>
          <a:p>
            <a:pPr lvl="1"/>
            <a:r>
              <a:rPr lang="en-US" altLang="en-US" b="0" dirty="0">
                <a:latin typeface="Arial" panose="020B0604020202020204" pitchFamily="34" charset="0"/>
              </a:rPr>
              <a:t>Assumes transaction database is memory resident.</a:t>
            </a:r>
          </a:p>
          <a:p>
            <a:pPr lvl="1"/>
            <a:r>
              <a:rPr lang="en-US" altLang="en-US" b="0" dirty="0">
                <a:latin typeface="Arial" panose="020B0604020202020204" pitchFamily="34" charset="0"/>
              </a:rPr>
              <a:t>Requires up to m database scans.</a:t>
            </a:r>
          </a:p>
        </p:txBody>
      </p:sp>
    </p:spTree>
    <p:extLst>
      <p:ext uri="{BB962C8B-B14F-4D97-AF65-F5344CB8AC3E}">
        <p14:creationId xmlns:p14="http://schemas.microsoft.com/office/powerpoint/2010/main" val="36892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Market Basket</a:t>
            </a:r>
            <a:r>
              <a:rPr lang="en-US" sz="4400" dirty="0"/>
              <a:t> </a:t>
            </a:r>
            <a:r>
              <a:rPr lang="en-US" sz="4400" dirty="0" smtClean="0"/>
              <a:t>Analysis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6324600" cy="5186363"/>
          </a:xfrm>
        </p:spPr>
        <p:txBody>
          <a:bodyPr>
            <a:noAutofit/>
          </a:bodyPr>
          <a:lstStyle/>
          <a:p>
            <a:r>
              <a:rPr lang="en-US" sz="3200" dirty="0" smtClean="0"/>
              <a:t>One basket</a:t>
            </a:r>
            <a:r>
              <a:rPr lang="en-US" sz="3200" dirty="0"/>
              <a:t> </a:t>
            </a:r>
            <a:r>
              <a:rPr lang="en-US" sz="3200" dirty="0" smtClean="0"/>
              <a:t>tells</a:t>
            </a:r>
            <a:r>
              <a:rPr lang="en-US" sz="3200" dirty="0"/>
              <a:t> </a:t>
            </a:r>
            <a:r>
              <a:rPr lang="en-US" sz="3200" dirty="0" smtClean="0"/>
              <a:t>you</a:t>
            </a:r>
            <a:r>
              <a:rPr lang="en-US" sz="3200" dirty="0"/>
              <a:t> </a:t>
            </a:r>
            <a:r>
              <a:rPr lang="en-US" sz="3200" dirty="0" smtClean="0"/>
              <a:t>about</a:t>
            </a:r>
            <a:r>
              <a:rPr lang="en-US" sz="3200" dirty="0"/>
              <a:t> </a:t>
            </a:r>
            <a:r>
              <a:rPr lang="en-US" sz="3200" dirty="0" smtClean="0"/>
              <a:t>what</a:t>
            </a:r>
            <a:r>
              <a:rPr lang="en-US" sz="3200" dirty="0"/>
              <a:t> </a:t>
            </a:r>
            <a:r>
              <a:rPr lang="en-US" sz="3200" dirty="0" smtClean="0"/>
              <a:t>one</a:t>
            </a:r>
            <a:r>
              <a:rPr lang="en-US" sz="3200" dirty="0"/>
              <a:t> </a:t>
            </a:r>
            <a:r>
              <a:rPr lang="en-US" sz="3200" dirty="0" smtClean="0"/>
              <a:t>customer</a:t>
            </a:r>
            <a:r>
              <a:rPr lang="en-US" sz="3200" dirty="0"/>
              <a:t> </a:t>
            </a:r>
            <a:r>
              <a:rPr lang="en-US" sz="3200" dirty="0" smtClean="0"/>
              <a:t>purchased</a:t>
            </a:r>
            <a:r>
              <a:rPr lang="en-US" sz="3200" dirty="0"/>
              <a:t> </a:t>
            </a:r>
            <a:r>
              <a:rPr lang="en-US" sz="3200" dirty="0" smtClean="0"/>
              <a:t>at</a:t>
            </a:r>
            <a:r>
              <a:rPr lang="en-US" sz="3200" dirty="0"/>
              <a:t> </a:t>
            </a:r>
            <a:r>
              <a:rPr lang="en-US" sz="3200" dirty="0" smtClean="0"/>
              <a:t>one</a:t>
            </a:r>
            <a:r>
              <a:rPr lang="en-US" sz="3200" dirty="0"/>
              <a:t> </a:t>
            </a:r>
            <a:r>
              <a:rPr lang="en-US" sz="3200" dirty="0" smtClean="0"/>
              <a:t>time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A loyalty card makes it possible to tie together purchases by a single customer (or household) over time</a:t>
            </a:r>
            <a:r>
              <a:rPr lang="en-US" sz="3200" dirty="0"/>
              <a:t>.</a:t>
            </a:r>
          </a:p>
          <a:p>
            <a:endParaRPr lang="en-US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19200"/>
            <a:ext cx="25146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0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Introduction to Market Basket Analysis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Def: Market Basket Analysis (Association Analysis) is a mathematical modeling technique based upon the theory that if you buy a certain group of items, you are likely to buy another group of items.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It is used to analyze the customer purchasing behavior and helps in increasing the sales and maintain inventory by focusing on the point of sale transaction data.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Given a dataset, the Apriori Algorithm trains and identifies product baskets and product association rules 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5448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MARKET BASKET ANALYSIS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0002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INPUT: list of purchases by purchaser</a:t>
            </a:r>
          </a:p>
          <a:p>
            <a:pPr lvl="1"/>
            <a:r>
              <a:rPr lang="en-US" altLang="en-US" sz="2800" dirty="0"/>
              <a:t>do not have names</a:t>
            </a:r>
          </a:p>
          <a:p>
            <a:r>
              <a:rPr lang="en-US" altLang="en-US" sz="3200" b="1" i="1" dirty="0">
                <a:solidFill>
                  <a:srgbClr val="008000"/>
                </a:solidFill>
              </a:rPr>
              <a:t>identify purchase patterns</a:t>
            </a:r>
            <a:endParaRPr lang="en-US" altLang="en-US" sz="3200" dirty="0"/>
          </a:p>
          <a:p>
            <a:pPr lvl="1"/>
            <a:r>
              <a:rPr lang="en-US" altLang="en-US" sz="2800" dirty="0"/>
              <a:t>what items tend to be purchased together</a:t>
            </a:r>
          </a:p>
          <a:p>
            <a:pPr lvl="2"/>
            <a:r>
              <a:rPr lang="en-US" altLang="en-US" sz="2000" dirty="0"/>
              <a:t>obvious: steak-potatoes; beer-pretzels</a:t>
            </a:r>
          </a:p>
          <a:p>
            <a:pPr lvl="1"/>
            <a:r>
              <a:rPr lang="en-US" altLang="en-US" sz="2800" dirty="0"/>
              <a:t>what items are purchased sequentially</a:t>
            </a:r>
          </a:p>
          <a:p>
            <a:pPr lvl="2"/>
            <a:r>
              <a:rPr lang="en-US" altLang="en-US" sz="2000" dirty="0"/>
              <a:t>obvious: house-furniture; car-tires</a:t>
            </a:r>
          </a:p>
          <a:p>
            <a:pPr lvl="1"/>
            <a:r>
              <a:rPr lang="en-US" altLang="en-US" sz="2800" dirty="0"/>
              <a:t>what items tend to be purchased by season</a:t>
            </a:r>
          </a:p>
          <a:p>
            <a:pPr lvl="1"/>
            <a:endParaRPr lang="en-US" altLang="en-US" sz="2800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829723"/>
              </p:ext>
            </p:extLst>
          </p:nvPr>
        </p:nvGraphicFramePr>
        <p:xfrm>
          <a:off x="7086600" y="1828800"/>
          <a:ext cx="16129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Clip" r:id="rId3" imgW="2198160" imgH="2286000" progId="MS_ClipArt_Gallery.2">
                  <p:embed/>
                </p:oleObj>
              </mc:Choice>
              <mc:Fallback>
                <p:oleObj name="Clip" r:id="rId3" imgW="219816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828800"/>
                        <a:ext cx="16129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06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Market Basket Analysis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Categorize customer purchase behavior</a:t>
            </a:r>
          </a:p>
          <a:p>
            <a:r>
              <a:rPr lang="en-US" altLang="en-US" sz="3200" dirty="0"/>
              <a:t>identify </a:t>
            </a:r>
            <a:r>
              <a:rPr lang="en-US" altLang="en-US" sz="3200" b="1" i="1" dirty="0">
                <a:solidFill>
                  <a:srgbClr val="CC0000"/>
                </a:solidFill>
              </a:rPr>
              <a:t>actionable</a:t>
            </a:r>
            <a:r>
              <a:rPr lang="en-US" altLang="en-US" sz="3200" dirty="0"/>
              <a:t> information</a:t>
            </a:r>
          </a:p>
          <a:p>
            <a:pPr lvl="1"/>
            <a:r>
              <a:rPr lang="en-US" altLang="en-US" sz="2800" dirty="0"/>
              <a:t>purchase profiles</a:t>
            </a:r>
          </a:p>
          <a:p>
            <a:pPr lvl="1"/>
            <a:r>
              <a:rPr lang="en-US" altLang="en-US" sz="2800" dirty="0">
                <a:solidFill>
                  <a:srgbClr val="008000"/>
                </a:solidFill>
              </a:rPr>
              <a:t>profitability of each purchase profile</a:t>
            </a:r>
            <a:endParaRPr lang="en-US" altLang="en-US" sz="2800" dirty="0"/>
          </a:p>
          <a:p>
            <a:pPr lvl="1"/>
            <a:r>
              <a:rPr lang="en-US" altLang="en-US" sz="2800" dirty="0"/>
              <a:t>use for marketing</a:t>
            </a:r>
          </a:p>
          <a:p>
            <a:pPr lvl="2"/>
            <a:r>
              <a:rPr lang="en-US" altLang="en-US" sz="2000" dirty="0"/>
              <a:t>layout or catalogs</a:t>
            </a:r>
          </a:p>
          <a:p>
            <a:pPr lvl="2"/>
            <a:r>
              <a:rPr lang="en-US" altLang="en-US" sz="2000" dirty="0"/>
              <a:t>select products for promotion</a:t>
            </a:r>
          </a:p>
          <a:p>
            <a:pPr lvl="2"/>
            <a:r>
              <a:rPr lang="en-US" altLang="en-US" sz="2000" dirty="0"/>
              <a:t>space allocation, product placement</a:t>
            </a:r>
          </a:p>
        </p:txBody>
      </p:sp>
    </p:spTree>
    <p:extLst>
      <p:ext uri="{BB962C8B-B14F-4D97-AF65-F5344CB8AC3E}">
        <p14:creationId xmlns:p14="http://schemas.microsoft.com/office/powerpoint/2010/main" val="209584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Market Basket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i="1" dirty="0" smtClean="0">
                <a:solidFill>
                  <a:srgbClr val="008000"/>
                </a:solidFill>
              </a:rPr>
              <a:t>Market </a:t>
            </a:r>
            <a:r>
              <a:rPr lang="en-US" altLang="en-US" sz="3200" b="1" i="1" dirty="0">
                <a:solidFill>
                  <a:srgbClr val="008000"/>
                </a:solidFill>
              </a:rPr>
              <a:t>Basket Benefits</a:t>
            </a:r>
            <a:endParaRPr lang="en-US" altLang="en-US" sz="3200" dirty="0"/>
          </a:p>
          <a:p>
            <a:pPr lvl="1"/>
            <a:r>
              <a:rPr lang="en-US" altLang="en-US" sz="2800" dirty="0"/>
              <a:t>selection of </a:t>
            </a:r>
            <a:r>
              <a:rPr lang="en-US" altLang="en-US" sz="2800" dirty="0">
                <a:solidFill>
                  <a:srgbClr val="008000"/>
                </a:solidFill>
              </a:rPr>
              <a:t>promotions, merchandising strategy</a:t>
            </a:r>
            <a:endParaRPr lang="en-US" altLang="en-US" sz="2800" dirty="0"/>
          </a:p>
          <a:p>
            <a:pPr lvl="2"/>
            <a:r>
              <a:rPr lang="en-US" altLang="en-US" sz="2000" dirty="0"/>
              <a:t>sensitive to price: Italian entrees, pizza, pies, Oriental entrees, orange juice</a:t>
            </a:r>
          </a:p>
          <a:p>
            <a:pPr lvl="1"/>
            <a:r>
              <a:rPr lang="en-US" altLang="en-US" sz="2800" dirty="0"/>
              <a:t>uncover </a:t>
            </a:r>
            <a:r>
              <a:rPr lang="en-US" altLang="en-US" sz="2800" dirty="0">
                <a:solidFill>
                  <a:srgbClr val="008000"/>
                </a:solidFill>
              </a:rPr>
              <a:t>consumer spending patterns</a:t>
            </a:r>
            <a:endParaRPr lang="en-US" altLang="en-US" sz="2800" dirty="0"/>
          </a:p>
          <a:p>
            <a:pPr lvl="2"/>
            <a:r>
              <a:rPr lang="en-US" altLang="en-US" sz="2000" dirty="0"/>
              <a:t>correlations: orange juice &amp; waffles</a:t>
            </a:r>
          </a:p>
          <a:p>
            <a:pPr lvl="1"/>
            <a:r>
              <a:rPr lang="en-US" altLang="en-US" sz="2800" dirty="0">
                <a:solidFill>
                  <a:srgbClr val="008000"/>
                </a:solidFill>
              </a:rPr>
              <a:t>joint promotional opportunities</a:t>
            </a:r>
            <a:endParaRPr lang="en-US" altLang="en-US" sz="2800" dirty="0"/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48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42E97-C308-438A-8530-5D1F4D23409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 data: a set of documents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 sz="2900" b="1">
                <a:solidFill>
                  <a:srgbClr val="FF0000"/>
                </a:solidFill>
                <a:ea typeface="ＭＳ Ｐゴシック" pitchFamily="34" charset="-128"/>
              </a:rPr>
              <a:t>A text document data set. Each document is treated as a “bag” of keywords</a:t>
            </a:r>
            <a:endParaRPr lang="en-US" altLang="ja-JP" sz="290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900">
                <a:ea typeface="ＭＳ Ｐゴシック" pitchFamily="34" charset="-128"/>
              </a:rPr>
              <a:t>	</a:t>
            </a:r>
            <a:r>
              <a:rPr lang="en-US" altLang="ja-JP" sz="2400">
                <a:ea typeface="ＭＳ Ｐゴシック" pitchFamily="34" charset="-128"/>
              </a:rPr>
              <a:t>doc1: 	Student, Teach, School 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doc2: 	Student, School 	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doc3: 	Teach, School, City, Game 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doc4: 	Baseball, Basketball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doc5: 	Basketball, Player, Spectator  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doc6: 	Baseball, Coach, Game, Team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doc7: 	Basketball, Team, City, Game 	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7701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</TotalTime>
  <Words>1524</Words>
  <Application>Microsoft Office PowerPoint</Application>
  <PresentationFormat>On-screen Show (4:3)</PresentationFormat>
  <Paragraphs>336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ＭＳ Ｐゴシック</vt:lpstr>
      <vt:lpstr>Arial</vt:lpstr>
      <vt:lpstr>Calibri</vt:lpstr>
      <vt:lpstr>Calibri Light</vt:lpstr>
      <vt:lpstr>굴림</vt:lpstr>
      <vt:lpstr>Symbol</vt:lpstr>
      <vt:lpstr>Tahoma</vt:lpstr>
      <vt:lpstr>Times New Roman</vt:lpstr>
      <vt:lpstr>Wingdings</vt:lpstr>
      <vt:lpstr>Office Theme</vt:lpstr>
      <vt:lpstr>Clip</vt:lpstr>
      <vt:lpstr>Document</vt:lpstr>
      <vt:lpstr>Equation</vt:lpstr>
      <vt:lpstr>VISIO</vt:lpstr>
      <vt:lpstr>Visio</vt:lpstr>
      <vt:lpstr>Worksheet</vt:lpstr>
      <vt:lpstr>Association Rule Mining</vt:lpstr>
      <vt:lpstr>What Is Frequent Pattern Analysis?</vt:lpstr>
      <vt:lpstr>Why Is Freq. Pattern Mining Important?</vt:lpstr>
      <vt:lpstr>Market Basket Analysis </vt:lpstr>
      <vt:lpstr>Introduction to Market Basket Analysis</vt:lpstr>
      <vt:lpstr>MARKET BASKET ANALYSIS</vt:lpstr>
      <vt:lpstr>Market Basket Analysis</vt:lpstr>
      <vt:lpstr>Market Basket Analysis</vt:lpstr>
      <vt:lpstr>Transaction data: a set of documents</vt:lpstr>
      <vt:lpstr>Association Rule Mining</vt:lpstr>
      <vt:lpstr>Definition: Frequent Itemset</vt:lpstr>
      <vt:lpstr>Definition: Association Rule</vt:lpstr>
      <vt:lpstr>Example</vt:lpstr>
      <vt:lpstr>An example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  <vt:lpstr>Reducing Number of Candidates</vt:lpstr>
      <vt:lpstr>FI/Apriori Property</vt:lpstr>
      <vt:lpstr>Anti-monotonicity Property</vt:lpstr>
      <vt:lpstr>Illustrating Apriori Principle</vt:lpstr>
      <vt:lpstr>Apriori Algorithm -Example</vt:lpstr>
      <vt:lpstr>Apriori Algorithm</vt:lpstr>
      <vt:lpstr>Apriori Algorithm</vt:lpstr>
      <vt:lpstr>Example of Generating Candidates</vt:lpstr>
      <vt:lpstr>Candidate Generation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230</cp:revision>
  <cp:lastPrinted>1601-01-01T00:00:00Z</cp:lastPrinted>
  <dcterms:created xsi:type="dcterms:W3CDTF">1601-01-01T00:00:00Z</dcterms:created>
  <dcterms:modified xsi:type="dcterms:W3CDTF">2019-03-18T10:18:02Z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