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notesMasterIdLst>
    <p:notesMasterId r:id="rId48"/>
  </p:notesMasterIdLst>
  <p:sldIdLst>
    <p:sldId id="256" r:id="rId2"/>
    <p:sldId id="335" r:id="rId3"/>
    <p:sldId id="260" r:id="rId4"/>
    <p:sldId id="304" r:id="rId5"/>
    <p:sldId id="261" r:id="rId6"/>
    <p:sldId id="262" r:id="rId7"/>
    <p:sldId id="263" r:id="rId8"/>
    <p:sldId id="267" r:id="rId9"/>
    <p:sldId id="276" r:id="rId10"/>
    <p:sldId id="268" r:id="rId11"/>
    <p:sldId id="269" r:id="rId12"/>
    <p:sldId id="273" r:id="rId13"/>
    <p:sldId id="270" r:id="rId14"/>
    <p:sldId id="305" r:id="rId15"/>
    <p:sldId id="274" r:id="rId16"/>
    <p:sldId id="275" r:id="rId17"/>
    <p:sldId id="339" r:id="rId18"/>
    <p:sldId id="336" r:id="rId19"/>
    <p:sldId id="337" r:id="rId20"/>
    <p:sldId id="338" r:id="rId21"/>
    <p:sldId id="332" r:id="rId22"/>
    <p:sldId id="333" r:id="rId23"/>
    <p:sldId id="334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29" r:id="rId45"/>
    <p:sldId id="330" r:id="rId46"/>
    <p:sldId id="331" r:id="rId47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3300"/>
    <a:srgbClr val="8E2635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2812AC4-7792-43D9-A431-50519EE9AB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80532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27113" y="673100"/>
            <a:ext cx="4411662" cy="33099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77138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27113" y="673100"/>
            <a:ext cx="4411662" cy="33099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68554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27113" y="673100"/>
            <a:ext cx="4411662" cy="33099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83354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8704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9B4FAE94-AD9C-4971-BCA9-F303A0762473}" type="datetime1">
              <a:rPr lang="en-US" smtClean="0"/>
              <a:pPr>
                <a:defRPr/>
              </a:pPr>
              <a:t>3/22/2019</a:t>
            </a:fld>
            <a:endParaRPr lang="en-US" smtClean="0"/>
          </a:p>
        </p:txBody>
      </p:sp>
      <p:sp>
        <p:nvSpPr>
          <p:cNvPr id="8704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Navneet Goyal, BITS,Pilani</a:t>
            </a:r>
          </a:p>
        </p:txBody>
      </p:sp>
      <p:sp>
        <p:nvSpPr>
          <p:cNvPr id="8704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1598" indent="-273691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4765" indent="-21895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2672" indent="-21895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0578" indent="-21895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08484" indent="-2189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6390" indent="-2189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84296" indent="-2189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22202" indent="-2189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520E9E8-6A2C-4426-BDED-10FE704E6DEA}" type="slidenum">
              <a:rPr lang="en-US" altLang="en-US">
                <a:latin typeface="Calibri" panose="020F0502020204030204" pitchFamily="34" charset="0"/>
              </a:rPr>
              <a:pPr eaLnBrk="1" hangingPunct="1"/>
              <a:t>45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159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8704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9B4FAE94-AD9C-4971-BCA9-F303A0762473}" type="datetime1">
              <a:rPr lang="en-US" smtClean="0"/>
              <a:pPr>
                <a:defRPr/>
              </a:pPr>
              <a:t>3/22/2019</a:t>
            </a:fld>
            <a:endParaRPr lang="en-US" smtClean="0"/>
          </a:p>
        </p:txBody>
      </p:sp>
      <p:sp>
        <p:nvSpPr>
          <p:cNvPr id="8704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Navneet Goyal, BITS,Pilani</a:t>
            </a:r>
          </a:p>
        </p:txBody>
      </p:sp>
      <p:sp>
        <p:nvSpPr>
          <p:cNvPr id="8704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1598" indent="-273691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94765" indent="-21895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32672" indent="-21895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70578" indent="-21895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08484" indent="-2189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46390" indent="-2189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84296" indent="-2189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22202" indent="-2189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2EC1609-A737-4B3E-BFE2-7CCC5D81AC88}" type="slidenum">
              <a:rPr lang="en-US" altLang="en-US">
                <a:latin typeface="Calibri" panose="020F0502020204030204" pitchFamily="34" charset="0"/>
              </a:rPr>
              <a:pPr eaLnBrk="1" hangingPunct="1"/>
              <a:t>46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472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D7F308-6E47-4D76-9E52-41B4AC0F7E93}" type="slidenum">
              <a:rPr lang="en-GB"/>
              <a:pPr/>
              <a:t>26</a:t>
            </a:fld>
            <a:endParaRPr lang="en-GB"/>
          </a:p>
        </p:txBody>
      </p:sp>
      <p:sp>
        <p:nvSpPr>
          <p:cNvPr id="95233" name="Text Box 1"/>
          <p:cNvSpPr txBox="1">
            <a:spLocks noChangeArrowheads="1"/>
          </p:cNvSpPr>
          <p:nvPr/>
        </p:nvSpPr>
        <p:spPr bwMode="auto">
          <a:xfrm>
            <a:off x="3660826" y="8420630"/>
            <a:ext cx="2800599" cy="4432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6202" tIns="44825" rIns="86202" bIns="44825" anchor="b"/>
          <a:lstStyle/>
          <a:p>
            <a:pPr algn="r">
              <a:tabLst>
                <a:tab pos="0" algn="l"/>
                <a:tab pos="875812" algn="l"/>
                <a:tab pos="1751625" algn="l"/>
                <a:tab pos="2627437" algn="l"/>
                <a:tab pos="3503249" algn="l"/>
                <a:tab pos="4379062" algn="l"/>
                <a:tab pos="5254874" algn="l"/>
                <a:tab pos="6130686" algn="l"/>
                <a:tab pos="7006499" algn="l"/>
                <a:tab pos="7882311" algn="l"/>
                <a:tab pos="8758123" algn="l"/>
                <a:tab pos="9633936" algn="l"/>
              </a:tabLst>
            </a:pPr>
            <a:fld id="{62E1B3F4-88B3-47C8-918B-F95D17E9A80E}" type="slidenum">
              <a:rPr lang="en-GB" sz="11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tabLst>
                  <a:tab pos="0" algn="l"/>
                  <a:tab pos="875812" algn="l"/>
                  <a:tab pos="1751625" algn="l"/>
                  <a:tab pos="2627437" algn="l"/>
                  <a:tab pos="3503249" algn="l"/>
                  <a:tab pos="4379062" algn="l"/>
                  <a:tab pos="5254874" algn="l"/>
                  <a:tab pos="6130686" algn="l"/>
                  <a:tab pos="7006499" algn="l"/>
                  <a:tab pos="7882311" algn="l"/>
                  <a:tab pos="8758123" algn="l"/>
                  <a:tab pos="9633936" algn="l"/>
                </a:tabLst>
              </a:pPr>
              <a:t>26</a:t>
            </a:fld>
            <a:endParaRPr lang="en-GB" sz="11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1077154" y="664908"/>
            <a:ext cx="4308613" cy="33245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7581" tIns="43791" rIns="87581" bIns="43791" anchor="ctr"/>
          <a:lstStyle/>
          <a:p>
            <a:endParaRPr lang="en-US"/>
          </a:p>
        </p:txBody>
      </p:sp>
      <p:sp>
        <p:nvSpPr>
          <p:cNvPr id="95235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46292" y="4211085"/>
            <a:ext cx="5170336" cy="398944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90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27113" y="673100"/>
            <a:ext cx="4411662" cy="33099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28660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27113" y="673100"/>
            <a:ext cx="4411662" cy="33099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62652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65115B-5636-420C-81C7-CE7DFD6BF3D6}" type="slidenum">
              <a:rPr lang="en-GB"/>
              <a:pPr/>
              <a:t>31</a:t>
            </a:fld>
            <a:endParaRPr lang="en-GB"/>
          </a:p>
        </p:txBody>
      </p:sp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3660826" y="8420630"/>
            <a:ext cx="2800599" cy="4432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6202" tIns="44825" rIns="86202" bIns="44825" anchor="b"/>
          <a:lstStyle/>
          <a:p>
            <a:pPr algn="r">
              <a:tabLst>
                <a:tab pos="0" algn="l"/>
                <a:tab pos="875812" algn="l"/>
                <a:tab pos="1751625" algn="l"/>
                <a:tab pos="2627437" algn="l"/>
                <a:tab pos="3503249" algn="l"/>
                <a:tab pos="4379062" algn="l"/>
                <a:tab pos="5254874" algn="l"/>
                <a:tab pos="6130686" algn="l"/>
                <a:tab pos="7006499" algn="l"/>
                <a:tab pos="7882311" algn="l"/>
                <a:tab pos="8758123" algn="l"/>
                <a:tab pos="9633936" algn="l"/>
              </a:tabLst>
            </a:pPr>
            <a:fld id="{ED69D6B5-D2EE-4F89-BE3D-F6BCB52B33B5}" type="slidenum">
              <a:rPr lang="en-GB" sz="11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tabLst>
                  <a:tab pos="0" algn="l"/>
                  <a:tab pos="875812" algn="l"/>
                  <a:tab pos="1751625" algn="l"/>
                  <a:tab pos="2627437" algn="l"/>
                  <a:tab pos="3503249" algn="l"/>
                  <a:tab pos="4379062" algn="l"/>
                  <a:tab pos="5254874" algn="l"/>
                  <a:tab pos="6130686" algn="l"/>
                  <a:tab pos="7006499" algn="l"/>
                  <a:tab pos="7882311" algn="l"/>
                  <a:tab pos="8758123" algn="l"/>
                  <a:tab pos="9633936" algn="l"/>
                </a:tabLst>
              </a:pPr>
              <a:t>31</a:t>
            </a:fld>
            <a:endParaRPr lang="en-GB" sz="11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077154" y="664908"/>
            <a:ext cx="4308613" cy="33245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7581" tIns="43791" rIns="87581" bIns="43791" anchor="ctr"/>
          <a:lstStyle/>
          <a:p>
            <a:endParaRPr lang="en-US"/>
          </a:p>
        </p:txBody>
      </p:sp>
      <p:sp>
        <p:nvSpPr>
          <p:cNvPr id="9625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46292" y="4211085"/>
            <a:ext cx="5170336" cy="398944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72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DF41F8-C733-4E28-96EC-B11BB87154B1}" type="slidenum">
              <a:rPr lang="en-GB"/>
              <a:pPr/>
              <a:t>32</a:t>
            </a:fld>
            <a:endParaRPr lang="en-GB"/>
          </a:p>
        </p:txBody>
      </p:sp>
      <p:sp>
        <p:nvSpPr>
          <p:cNvPr id="97281" name="Text Box 1"/>
          <p:cNvSpPr txBox="1">
            <a:spLocks noChangeArrowheads="1"/>
          </p:cNvSpPr>
          <p:nvPr/>
        </p:nvSpPr>
        <p:spPr bwMode="auto">
          <a:xfrm>
            <a:off x="3660826" y="8420630"/>
            <a:ext cx="2800599" cy="4432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6202" tIns="44825" rIns="86202" bIns="44825" anchor="b"/>
          <a:lstStyle/>
          <a:p>
            <a:pPr algn="r">
              <a:tabLst>
                <a:tab pos="0" algn="l"/>
                <a:tab pos="875812" algn="l"/>
                <a:tab pos="1751625" algn="l"/>
                <a:tab pos="2627437" algn="l"/>
                <a:tab pos="3503249" algn="l"/>
                <a:tab pos="4379062" algn="l"/>
                <a:tab pos="5254874" algn="l"/>
                <a:tab pos="6130686" algn="l"/>
                <a:tab pos="7006499" algn="l"/>
                <a:tab pos="7882311" algn="l"/>
                <a:tab pos="8758123" algn="l"/>
                <a:tab pos="9633936" algn="l"/>
              </a:tabLst>
            </a:pPr>
            <a:fld id="{9CF00A34-251A-440E-BA55-323B632749FE}" type="slidenum">
              <a:rPr lang="en-GB" sz="11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tabLst>
                  <a:tab pos="0" algn="l"/>
                  <a:tab pos="875812" algn="l"/>
                  <a:tab pos="1751625" algn="l"/>
                  <a:tab pos="2627437" algn="l"/>
                  <a:tab pos="3503249" algn="l"/>
                  <a:tab pos="4379062" algn="l"/>
                  <a:tab pos="5254874" algn="l"/>
                  <a:tab pos="6130686" algn="l"/>
                  <a:tab pos="7006499" algn="l"/>
                  <a:tab pos="7882311" algn="l"/>
                  <a:tab pos="8758123" algn="l"/>
                  <a:tab pos="9633936" algn="l"/>
                </a:tabLst>
              </a:pPr>
              <a:t>32</a:t>
            </a:fld>
            <a:endParaRPr lang="en-GB" sz="11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1077154" y="664908"/>
            <a:ext cx="4308613" cy="33245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7581" tIns="43791" rIns="87581" bIns="43791" anchor="ctr"/>
          <a:lstStyle/>
          <a:p>
            <a:endParaRPr lang="en-US"/>
          </a:p>
        </p:txBody>
      </p:sp>
      <p:sp>
        <p:nvSpPr>
          <p:cNvPr id="97283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46292" y="4211085"/>
            <a:ext cx="5170336" cy="398944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65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0FC040F-1C7E-4CFF-9DF6-BF767E31B63F}" type="slidenum">
              <a:rPr lang="en-GB"/>
              <a:pPr/>
              <a:t>33</a:t>
            </a:fld>
            <a:endParaRPr lang="en-GB"/>
          </a:p>
        </p:txBody>
      </p:sp>
      <p:sp>
        <p:nvSpPr>
          <p:cNvPr id="98305" name="Text Box 1"/>
          <p:cNvSpPr txBox="1">
            <a:spLocks noChangeArrowheads="1"/>
          </p:cNvSpPr>
          <p:nvPr/>
        </p:nvSpPr>
        <p:spPr bwMode="auto">
          <a:xfrm>
            <a:off x="3660826" y="8420630"/>
            <a:ext cx="2800599" cy="4432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6202" tIns="44825" rIns="86202" bIns="44825" anchor="b"/>
          <a:lstStyle/>
          <a:p>
            <a:pPr algn="r">
              <a:tabLst>
                <a:tab pos="0" algn="l"/>
                <a:tab pos="875812" algn="l"/>
                <a:tab pos="1751625" algn="l"/>
                <a:tab pos="2627437" algn="l"/>
                <a:tab pos="3503249" algn="l"/>
                <a:tab pos="4379062" algn="l"/>
                <a:tab pos="5254874" algn="l"/>
                <a:tab pos="6130686" algn="l"/>
                <a:tab pos="7006499" algn="l"/>
                <a:tab pos="7882311" algn="l"/>
                <a:tab pos="8758123" algn="l"/>
                <a:tab pos="9633936" algn="l"/>
              </a:tabLst>
            </a:pPr>
            <a:fld id="{3E3B166B-9B12-4F13-BCA0-B2F1F5AA9E5A}" type="slidenum">
              <a:rPr lang="en-GB" sz="11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tabLst>
                  <a:tab pos="0" algn="l"/>
                  <a:tab pos="875812" algn="l"/>
                  <a:tab pos="1751625" algn="l"/>
                  <a:tab pos="2627437" algn="l"/>
                  <a:tab pos="3503249" algn="l"/>
                  <a:tab pos="4379062" algn="l"/>
                  <a:tab pos="5254874" algn="l"/>
                  <a:tab pos="6130686" algn="l"/>
                  <a:tab pos="7006499" algn="l"/>
                  <a:tab pos="7882311" algn="l"/>
                  <a:tab pos="8758123" algn="l"/>
                  <a:tab pos="9633936" algn="l"/>
                </a:tabLst>
              </a:pPr>
              <a:t>33</a:t>
            </a:fld>
            <a:endParaRPr lang="en-GB" sz="11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077154" y="664908"/>
            <a:ext cx="4308613" cy="33245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7581" tIns="43791" rIns="87581" bIns="43791" anchor="ctr"/>
          <a:lstStyle/>
          <a:p>
            <a:endParaRPr lang="en-US"/>
          </a:p>
        </p:txBody>
      </p:sp>
      <p:sp>
        <p:nvSpPr>
          <p:cNvPr id="9830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46292" y="4211085"/>
            <a:ext cx="5170336" cy="398944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42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27113" y="673100"/>
            <a:ext cx="4411662" cy="33099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54046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27113" y="673100"/>
            <a:ext cx="4411662" cy="33099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6582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2B29BE-F837-43A8-AA5F-A259A4FB549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32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FF311-8F7C-4CA9-A494-EA63E9EE76F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339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5C201-84B4-45D8-B681-EFD34F9D699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681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93AD5-A21A-457A-8E5F-12E14138119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10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888302-A836-438A-B822-13F3481FE26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08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28CCA5-0B19-4475-9942-75768E38E0B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87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632060-BB83-4410-870D-4199B8913AE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731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85EDC-C673-4B84-9577-569421617F4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50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426F20-C4C1-425A-83CC-0529E42EE87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7559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35C14A-A0AB-43CE-B324-E0852FCF513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543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351CDC-E569-4A34-8295-F593521AC46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31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3DB58AE-93A9-4231-B79A-6EDAC074121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356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3.e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8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emf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4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2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371600"/>
            <a:ext cx="5867400" cy="182880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sz="4400" dirty="0" smtClean="0"/>
              <a:t>Association Rule Mining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4038600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Apriori</a:t>
            </a:r>
            <a:r>
              <a:rPr lang="en-US" sz="2000" dirty="0" smtClean="0"/>
              <a:t> Algorithm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228600" y="1089025"/>
            <a:ext cx="8831263" cy="5235575"/>
            <a:chOff x="144" y="686"/>
            <a:chExt cx="5563" cy="3298"/>
          </a:xfrm>
        </p:grpSpPr>
        <p:sp>
          <p:nvSpPr>
            <p:cNvPr id="18439" name="Line 3"/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0" name="Text Box 4"/>
            <p:cNvSpPr txBox="1">
              <a:spLocks noChangeArrowheads="1"/>
            </p:cNvSpPr>
            <p:nvPr/>
          </p:nvSpPr>
          <p:spPr bwMode="auto">
            <a:xfrm>
              <a:off x="144" y="2112"/>
              <a:ext cx="100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C6D9C"/>
                  </a:solidFill>
                  <a:latin typeface="Arial" panose="020B0604020202020204" pitchFamily="34" charset="0"/>
                </a:rPr>
                <a:t>Found to be Infrequent</a:t>
              </a:r>
              <a:endParaRPr lang="en-US" altLang="en-US" sz="2000">
                <a:solidFill>
                  <a:srgbClr val="0C6D9C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18441" name="Object 5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8" name="Visio" r:id="rId3" imgW="9866478" imgH="7377618" progId="Visio.Drawing.6">
                    <p:embed/>
                  </p:oleObj>
                </mc:Choice>
                <mc:Fallback>
                  <p:oleObj name="Visio" r:id="rId3" imgW="9866478" imgH="7377618" progId="Visio.Drawing.6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298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636587"/>
          </a:xfrm>
        </p:spPr>
        <p:txBody>
          <a:bodyPr/>
          <a:lstStyle/>
          <a:p>
            <a:pPr eaLnBrk="1" hangingPunct="1">
              <a:defRPr/>
            </a:pPr>
            <a:r>
              <a:rPr lang="en-US" sz="3800" smtClean="0"/>
              <a:t>Anti-monotonicity Property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209800" y="1089025"/>
            <a:ext cx="6850063" cy="5235575"/>
            <a:chOff x="1392" y="686"/>
            <a:chExt cx="4315" cy="3298"/>
          </a:xfrm>
        </p:grpSpPr>
        <p:graphicFrame>
          <p:nvGraphicFramePr>
            <p:cNvPr id="18437" name="Object 8"/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9" name="Visio" r:id="rId5" imgW="9866478" imgH="7377618" progId="Visio.Drawing.6">
                    <p:embed/>
                  </p:oleObj>
                </mc:Choice>
                <mc:Fallback>
                  <p:oleObj name="Visio" r:id="rId5" imgW="9866478" imgH="7377618" progId="Visio.Drawing.6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38" name="Text Box 9"/>
            <p:cNvSpPr txBox="1">
              <a:spLocks noChangeArrowheads="1"/>
            </p:cNvSpPr>
            <p:nvPr/>
          </p:nvSpPr>
          <p:spPr bwMode="auto">
            <a:xfrm>
              <a:off x="1488" y="3494"/>
              <a:ext cx="91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FF0000"/>
                  </a:solidFill>
                  <a:latin typeface="Arial" panose="020B0604020202020204" pitchFamily="34" charset="0"/>
                </a:rPr>
                <a:t>Pruned supersets</a:t>
              </a:r>
              <a:endParaRPr lang="en-US" altLang="en-US" sz="20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Illustrating Apriori Principle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304800" y="1371600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0" name="Document" r:id="rId3" imgW="2289048" imgH="2494788" progId="Word.Document.8">
                  <p:embed/>
                </p:oleObj>
              </mc:Choice>
              <mc:Fallback>
                <p:oleObj name="Document" r:id="rId3" imgW="2289048" imgH="249478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71600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3352800" y="213360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1" name="Document" r:id="rId5" imgW="3328416" imgH="2008632" progId="Word.Document.8">
                  <p:embed/>
                </p:oleObj>
              </mc:Choice>
              <mc:Fallback>
                <p:oleObj name="Document" r:id="rId5" imgW="3328416" imgH="200863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327400" cy="212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4876800" y="4648200"/>
          <a:ext cx="38004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2" name="Document" r:id="rId7" imgW="3124200" imgH="841248" progId="Word.Document.8">
                  <p:embed/>
                </p:oleObj>
              </mc:Choice>
              <mc:Fallback>
                <p:oleObj name="Document" r:id="rId7" imgW="3124200" imgH="84124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648200"/>
                        <a:ext cx="380047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2514600" y="1295400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Items (1-itemsets)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6096000" y="2055813"/>
            <a:ext cx="279082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Pairs (2-itemsets)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(No need to generate</a:t>
            </a:r>
            <a:br>
              <a:rPr lang="en-US" altLang="en-US" sz="1800"/>
            </a:br>
            <a:r>
              <a:rPr lang="en-US" altLang="en-US" sz="1800"/>
              <a:t>candidates involving Coke</a:t>
            </a:r>
            <a:br>
              <a:rPr lang="en-US" altLang="en-US" sz="1800"/>
            </a:br>
            <a:r>
              <a:rPr lang="en-US" altLang="en-US" sz="1800"/>
              <a:t>or Eggs)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6781800" y="4038600"/>
            <a:ext cx="2225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Triplets (3-itemsets)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5410200" y="40386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6934200" y="5638800"/>
            <a:ext cx="304800" cy="304800"/>
          </a:xfrm>
          <a:prstGeom prst="line">
            <a:avLst/>
          </a:prstGeom>
          <a:noFill/>
          <a:ln w="38100" cap="rnd">
            <a:solidFill>
              <a:srgbClr val="CC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304800" y="381000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Minimum Support = 3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304800" y="4800600"/>
            <a:ext cx="3227388" cy="12001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If every subset is considered,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	</a:t>
            </a:r>
            <a:r>
              <a:rPr lang="en-US" altLang="en-US" sz="1800" baseline="30000"/>
              <a:t>6</a:t>
            </a:r>
            <a:r>
              <a:rPr lang="en-US" altLang="en-US" sz="1800"/>
              <a:t>C</a:t>
            </a:r>
            <a:r>
              <a:rPr lang="en-US" altLang="en-US" sz="1800" baseline="-25000"/>
              <a:t>1</a:t>
            </a:r>
            <a:r>
              <a:rPr lang="en-US" altLang="en-US" sz="1800"/>
              <a:t> + </a:t>
            </a:r>
            <a:r>
              <a:rPr lang="en-US" altLang="en-US" sz="1800" baseline="30000"/>
              <a:t>6</a:t>
            </a:r>
            <a:r>
              <a:rPr lang="en-US" altLang="en-US" sz="1800"/>
              <a:t>C</a:t>
            </a:r>
            <a:r>
              <a:rPr lang="en-US" altLang="en-US" sz="1800" baseline="-25000"/>
              <a:t>2</a:t>
            </a:r>
            <a:r>
              <a:rPr lang="en-US" altLang="en-US" sz="1800"/>
              <a:t> + </a:t>
            </a:r>
            <a:r>
              <a:rPr lang="en-US" altLang="en-US" sz="1800" baseline="30000"/>
              <a:t>6</a:t>
            </a:r>
            <a:r>
              <a:rPr lang="en-US" altLang="en-US" sz="1800"/>
              <a:t>C</a:t>
            </a:r>
            <a:r>
              <a:rPr lang="en-US" altLang="en-US" sz="1800" baseline="-25000"/>
              <a:t>3</a:t>
            </a:r>
            <a:r>
              <a:rPr lang="en-US" altLang="en-US" sz="1800"/>
              <a:t> = 41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With support-based pruning,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	6 + 6 + 1 = 13</a:t>
            </a:r>
          </a:p>
        </p:txBody>
      </p:sp>
      <p:graphicFrame>
        <p:nvGraphicFramePr>
          <p:cNvPr id="1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382392"/>
              </p:ext>
            </p:extLst>
          </p:nvPr>
        </p:nvGraphicFramePr>
        <p:xfrm>
          <a:off x="5300662" y="-19050"/>
          <a:ext cx="3586163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3" name="Document" r:id="rId9" imgW="3359338" imgH="2015504" progId="Word.Document.8">
                  <p:embed/>
                </p:oleObj>
              </mc:Choice>
              <mc:Fallback>
                <p:oleObj name="Document" r:id="rId9" imgW="3359338" imgH="2015504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662" y="-19050"/>
                        <a:ext cx="3586163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Apriori</a:t>
            </a:r>
            <a:r>
              <a:rPr lang="en-US" b="1" smtClean="0"/>
              <a:t> </a:t>
            </a:r>
            <a:r>
              <a:rPr lang="en-US" smtClean="0"/>
              <a:t>Algorithm -Example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958850" y="2006600"/>
          <a:ext cx="1814513" cy="16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2" name="Worksheet" r:id="rId3" imgW="1667372" imgH="1743437" progId="Excel.Sheet.8">
                  <p:embed/>
                </p:oleObj>
              </mc:Choice>
              <mc:Fallback>
                <p:oleObj name="Worksheet" r:id="rId3" imgW="1667372" imgH="1743437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2006600"/>
                        <a:ext cx="1814513" cy="162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0" name="Object 4"/>
          <p:cNvGraphicFramePr>
            <a:graphicFrameLocks noChangeAspect="1"/>
          </p:cNvGraphicFramePr>
          <p:nvPr/>
        </p:nvGraphicFramePr>
        <p:xfrm>
          <a:off x="3917950" y="1679575"/>
          <a:ext cx="1824038" cy="194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3" name="Worksheet" r:id="rId5" imgW="1619701" imgH="2086337" progId="Excel.Sheet.8">
                  <p:embed/>
                </p:oleObj>
              </mc:Choice>
              <mc:Fallback>
                <p:oleObj name="Worksheet" r:id="rId5" imgW="1619701" imgH="2086337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950" y="1679575"/>
                        <a:ext cx="1824038" cy="194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1" name="Object 5"/>
          <p:cNvGraphicFramePr>
            <a:graphicFrameLocks noChangeAspect="1"/>
          </p:cNvGraphicFramePr>
          <p:nvPr/>
        </p:nvGraphicFramePr>
        <p:xfrm>
          <a:off x="6440488" y="1771650"/>
          <a:ext cx="2046287" cy="166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4" name="Worksheet" r:id="rId7" imgW="1619701" imgH="1743437" progId="Excel.Sheet.8">
                  <p:embed/>
                </p:oleObj>
              </mc:Choice>
              <mc:Fallback>
                <p:oleObj name="Worksheet" r:id="rId7" imgW="1619701" imgH="1743437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0488" y="1771650"/>
                        <a:ext cx="2046287" cy="166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02" name="Text Box 6"/>
          <p:cNvSpPr txBox="1">
            <a:spLocks noChangeArrowheads="1"/>
          </p:cNvSpPr>
          <p:nvPr/>
        </p:nvSpPr>
        <p:spPr bwMode="auto">
          <a:xfrm>
            <a:off x="2836863" y="2484438"/>
            <a:ext cx="107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Scan D</a:t>
            </a:r>
          </a:p>
        </p:txBody>
      </p:sp>
      <p:sp>
        <p:nvSpPr>
          <p:cNvPr id="388103" name="Line 7"/>
          <p:cNvSpPr>
            <a:spLocks noChangeShapeType="1"/>
          </p:cNvSpPr>
          <p:nvPr/>
        </p:nvSpPr>
        <p:spPr bwMode="auto">
          <a:xfrm>
            <a:off x="2952750" y="2930525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8104" name="Text Box 8"/>
          <p:cNvSpPr txBox="1">
            <a:spLocks noChangeArrowheads="1"/>
          </p:cNvSpPr>
          <p:nvPr/>
        </p:nvSpPr>
        <p:spPr bwMode="auto">
          <a:xfrm>
            <a:off x="3414713" y="19319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C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88105" name="Text Box 9"/>
          <p:cNvSpPr txBox="1">
            <a:spLocks noChangeArrowheads="1"/>
          </p:cNvSpPr>
          <p:nvPr/>
        </p:nvSpPr>
        <p:spPr bwMode="auto">
          <a:xfrm>
            <a:off x="6002338" y="1774825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L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388106" name="Object 10"/>
          <p:cNvGraphicFramePr>
            <a:graphicFrameLocks noChangeAspect="1"/>
          </p:cNvGraphicFramePr>
          <p:nvPr/>
        </p:nvGraphicFramePr>
        <p:xfrm>
          <a:off x="7265988" y="3592513"/>
          <a:ext cx="1120775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5" name="Worksheet" r:id="rId9" imgW="990961" imgH="2429237" progId="Excel.Sheet.8">
                  <p:embed/>
                </p:oleObj>
              </mc:Choice>
              <mc:Fallback>
                <p:oleObj name="Worksheet" r:id="rId9" imgW="990961" imgH="2429237" progId="Excel.Shee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5988" y="3592513"/>
                        <a:ext cx="1120775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7" name="Object 11"/>
          <p:cNvGraphicFramePr>
            <a:graphicFrameLocks noChangeAspect="1"/>
          </p:cNvGraphicFramePr>
          <p:nvPr/>
        </p:nvGraphicFramePr>
        <p:xfrm>
          <a:off x="3856038" y="3703638"/>
          <a:ext cx="1736725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6" name="Worksheet" r:id="rId11" imgW="1581421" imgH="2429237" progId="Excel.Sheet.8">
                  <p:embed/>
                </p:oleObj>
              </mc:Choice>
              <mc:Fallback>
                <p:oleObj name="Worksheet" r:id="rId11" imgW="1581421" imgH="2429237" progId="Excel.Shee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6038" y="3703638"/>
                        <a:ext cx="1736725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8" name="Object 12"/>
          <p:cNvGraphicFramePr>
            <a:graphicFrameLocks noChangeAspect="1"/>
          </p:cNvGraphicFramePr>
          <p:nvPr/>
        </p:nvGraphicFramePr>
        <p:xfrm>
          <a:off x="1468438" y="3967163"/>
          <a:ext cx="1717675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7" name="Worksheet" r:id="rId13" imgW="1581421" imgH="1743437" progId="Excel.Sheet.8">
                  <p:embed/>
                </p:oleObj>
              </mc:Choice>
              <mc:Fallback>
                <p:oleObj name="Worksheet" r:id="rId13" imgW="1581421" imgH="1743437" progId="Excel.Shee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8" y="3967163"/>
                        <a:ext cx="1717675" cy="180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09" name="Text Box 13"/>
          <p:cNvSpPr txBox="1">
            <a:spLocks noChangeArrowheads="1"/>
          </p:cNvSpPr>
          <p:nvPr/>
        </p:nvSpPr>
        <p:spPr bwMode="auto">
          <a:xfrm>
            <a:off x="957263" y="3940175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L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88110" name="Text Box 14"/>
          <p:cNvSpPr txBox="1">
            <a:spLocks noChangeArrowheads="1"/>
          </p:cNvSpPr>
          <p:nvPr/>
        </p:nvSpPr>
        <p:spPr bwMode="auto">
          <a:xfrm>
            <a:off x="3384550" y="35433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C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88111" name="Text Box 15"/>
          <p:cNvSpPr txBox="1">
            <a:spLocks noChangeArrowheads="1"/>
          </p:cNvSpPr>
          <p:nvPr/>
        </p:nvSpPr>
        <p:spPr bwMode="auto">
          <a:xfrm>
            <a:off x="6672263" y="35941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C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88112" name="Line 16"/>
          <p:cNvSpPr>
            <a:spLocks noChangeShapeType="1"/>
          </p:cNvSpPr>
          <p:nvPr/>
        </p:nvSpPr>
        <p:spPr bwMode="auto">
          <a:xfrm flipH="1">
            <a:off x="5783263" y="4464050"/>
            <a:ext cx="1120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8113" name="Text Box 17"/>
          <p:cNvSpPr txBox="1">
            <a:spLocks noChangeArrowheads="1"/>
          </p:cNvSpPr>
          <p:nvPr/>
        </p:nvSpPr>
        <p:spPr bwMode="auto">
          <a:xfrm>
            <a:off x="5803900" y="3962400"/>
            <a:ext cx="107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Scan D</a:t>
            </a:r>
          </a:p>
        </p:txBody>
      </p:sp>
      <p:sp>
        <p:nvSpPr>
          <p:cNvPr id="388114" name="AutoShape 18"/>
          <p:cNvSpPr>
            <a:spLocks noChangeArrowheads="1"/>
          </p:cNvSpPr>
          <p:nvPr/>
        </p:nvSpPr>
        <p:spPr bwMode="auto">
          <a:xfrm>
            <a:off x="8516938" y="3281363"/>
            <a:ext cx="627062" cy="855662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388115" name="Line 19"/>
          <p:cNvSpPr>
            <a:spLocks noChangeShapeType="1"/>
          </p:cNvSpPr>
          <p:nvPr/>
        </p:nvSpPr>
        <p:spPr bwMode="auto">
          <a:xfrm>
            <a:off x="3190875" y="6510338"/>
            <a:ext cx="1692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8116" name="Text Box 20"/>
          <p:cNvSpPr txBox="1">
            <a:spLocks noChangeArrowheads="1"/>
          </p:cNvSpPr>
          <p:nvPr/>
        </p:nvSpPr>
        <p:spPr bwMode="auto">
          <a:xfrm>
            <a:off x="1354138" y="60134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C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88117" name="Text Box 21"/>
          <p:cNvSpPr txBox="1">
            <a:spLocks noChangeArrowheads="1"/>
          </p:cNvSpPr>
          <p:nvPr/>
        </p:nvSpPr>
        <p:spPr bwMode="auto">
          <a:xfrm>
            <a:off x="4770438" y="6002338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L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388118" name="Object 22"/>
          <p:cNvGraphicFramePr>
            <a:graphicFrameLocks noChangeAspect="1"/>
          </p:cNvGraphicFramePr>
          <p:nvPr/>
        </p:nvGraphicFramePr>
        <p:xfrm>
          <a:off x="1822450" y="6056313"/>
          <a:ext cx="1125538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8" name="Worksheet" r:id="rId15" imgW="990961" imgH="714737" progId="Excel.Sheet.8">
                  <p:embed/>
                </p:oleObj>
              </mc:Choice>
              <mc:Fallback>
                <p:oleObj name="Worksheet" r:id="rId15" imgW="990961" imgH="714737" progId="Excel.Sheet.8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6056313"/>
                        <a:ext cx="1125538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19" name="Text Box 23"/>
          <p:cNvSpPr txBox="1">
            <a:spLocks noChangeArrowheads="1"/>
          </p:cNvSpPr>
          <p:nvPr/>
        </p:nvSpPr>
        <p:spPr bwMode="auto">
          <a:xfrm>
            <a:off x="3387725" y="6092825"/>
            <a:ext cx="107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Scan D</a:t>
            </a:r>
          </a:p>
        </p:txBody>
      </p:sp>
      <p:graphicFrame>
        <p:nvGraphicFramePr>
          <p:cNvPr id="388120" name="Object 24"/>
          <p:cNvGraphicFramePr>
            <a:graphicFrameLocks noChangeAspect="1"/>
          </p:cNvGraphicFramePr>
          <p:nvPr/>
        </p:nvGraphicFramePr>
        <p:xfrm>
          <a:off x="5224463" y="6046788"/>
          <a:ext cx="1754187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9" name="Worksheet" r:id="rId17" imgW="1581421" imgH="705332" progId="Excel.Sheet.8">
                  <p:embed/>
                </p:oleObj>
              </mc:Choice>
              <mc:Fallback>
                <p:oleObj name="Worksheet" r:id="rId17" imgW="1581421" imgH="705332" progId="Excel.Sheet.8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463" y="6046788"/>
                        <a:ext cx="1754187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21" name="AutoShape 25"/>
          <p:cNvSpPr>
            <a:spLocks noChangeArrowheads="1"/>
          </p:cNvSpPr>
          <p:nvPr/>
        </p:nvSpPr>
        <p:spPr bwMode="auto">
          <a:xfrm>
            <a:off x="857250" y="5057775"/>
            <a:ext cx="441325" cy="1249363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388122" name="Line 26"/>
          <p:cNvSpPr>
            <a:spLocks noChangeShapeType="1"/>
          </p:cNvSpPr>
          <p:nvPr/>
        </p:nvSpPr>
        <p:spPr bwMode="auto">
          <a:xfrm>
            <a:off x="5837238" y="2649538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8123" name="Line 27"/>
          <p:cNvSpPr>
            <a:spLocks noChangeShapeType="1"/>
          </p:cNvSpPr>
          <p:nvPr/>
        </p:nvSpPr>
        <p:spPr bwMode="auto">
          <a:xfrm flipH="1">
            <a:off x="3322638" y="4859338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8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8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8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8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8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8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8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8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8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8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8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8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8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8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8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8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8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8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88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8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88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88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8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88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88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88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88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88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88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88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88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88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88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88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88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88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88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88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88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88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2" grpId="0"/>
      <p:bldP spid="388103" grpId="0" animBg="1"/>
      <p:bldP spid="388104" grpId="0"/>
      <p:bldP spid="388105" grpId="0"/>
      <p:bldP spid="388109" grpId="0"/>
      <p:bldP spid="388110" grpId="0"/>
      <p:bldP spid="388111" grpId="0"/>
      <p:bldP spid="388112" grpId="0" animBg="1"/>
      <p:bldP spid="388113" grpId="0"/>
      <p:bldP spid="388114" grpId="0" animBg="1"/>
      <p:bldP spid="388115" grpId="0" animBg="1"/>
      <p:bldP spid="388116" grpId="0"/>
      <p:bldP spid="388117" grpId="0"/>
      <p:bldP spid="388119" grpId="0"/>
      <p:bldP spid="388121" grpId="0" animBg="1"/>
      <p:bldP spid="388122" grpId="0" animBg="1"/>
      <p:bldP spid="3881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pPr eaLnBrk="1" hangingPunct="1">
              <a:defRPr/>
            </a:pPr>
            <a:r>
              <a:rPr lang="en-US" sz="3800" smtClean="0"/>
              <a:t>Apriori Algorithm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3600" dirty="0" smtClean="0"/>
              <a:t>Method: </a:t>
            </a:r>
            <a:endParaRPr lang="en-US" sz="44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3200" dirty="0" smtClean="0"/>
              <a:t>Let k=1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3200" dirty="0" smtClean="0"/>
              <a:t>Generate frequent </a:t>
            </a:r>
            <a:r>
              <a:rPr lang="en-US" sz="3200" dirty="0" err="1" smtClean="0"/>
              <a:t>itemsets</a:t>
            </a:r>
            <a:r>
              <a:rPr lang="en-US" sz="3200" dirty="0" smtClean="0"/>
              <a:t> of length 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3200" dirty="0" smtClean="0"/>
              <a:t>Repeat until no new frequent </a:t>
            </a:r>
            <a:r>
              <a:rPr lang="en-US" sz="3200" dirty="0" err="1" smtClean="0"/>
              <a:t>itemsets</a:t>
            </a:r>
            <a:r>
              <a:rPr lang="en-US" sz="3200" dirty="0" smtClean="0"/>
              <a:t> are identified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400" dirty="0" smtClean="0"/>
              <a:t>Generate length (k+1) candidate </a:t>
            </a:r>
            <a:r>
              <a:rPr lang="en-US" sz="2400" dirty="0" err="1" smtClean="0"/>
              <a:t>itemsets</a:t>
            </a:r>
            <a:r>
              <a:rPr lang="en-US" sz="2400" dirty="0" smtClean="0"/>
              <a:t> from length k frequent </a:t>
            </a:r>
            <a:r>
              <a:rPr lang="en-US" sz="2400" dirty="0" err="1" smtClean="0"/>
              <a:t>itemsets</a:t>
            </a:r>
            <a:endParaRPr lang="en-US" sz="2400" dirty="0" smtClean="0"/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400" dirty="0" smtClean="0"/>
              <a:t>Prune candidate </a:t>
            </a:r>
            <a:r>
              <a:rPr lang="en-US" sz="2400" dirty="0" err="1" smtClean="0"/>
              <a:t>itemsets</a:t>
            </a:r>
            <a:r>
              <a:rPr lang="en-US" sz="2400" dirty="0" smtClean="0"/>
              <a:t> containing subsets of length k that are infrequent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400" dirty="0" smtClean="0"/>
              <a:t>Count the support of each candidate by scanning the DB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400" dirty="0" smtClean="0"/>
              <a:t>Eliminate candidates that are infrequent, leaving only those that are frequent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4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Apriori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8686800" cy="4524375"/>
          </a:xfr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400" b="1" i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400" dirty="0">
                <a:ea typeface="DejaVu LGC Sans" charset="0"/>
                <a:cs typeface="DejaVu LGC Sans" charset="0"/>
              </a:rPr>
              <a:t>: Candidate </a:t>
            </a:r>
            <a:r>
              <a:rPr lang="en-GB" sz="2400" dirty="0" err="1" smtClean="0">
                <a:ea typeface="DejaVu LGC Sans" charset="0"/>
                <a:cs typeface="DejaVu LGC Sans" charset="0"/>
              </a:rPr>
              <a:t>itemsets</a:t>
            </a:r>
            <a:r>
              <a:rPr lang="en-GB" sz="2400" dirty="0" smtClean="0">
                <a:ea typeface="DejaVu LGC Sans" charset="0"/>
                <a:cs typeface="DejaVu LGC Sans" charset="0"/>
              </a:rPr>
              <a:t> </a:t>
            </a:r>
            <a:r>
              <a:rPr lang="en-GB" sz="2400" dirty="0">
                <a:ea typeface="DejaVu LGC Sans" charset="0"/>
                <a:cs typeface="DejaVu LGC Sans" charset="0"/>
              </a:rPr>
              <a:t>of size k</a:t>
            </a:r>
          </a:p>
          <a:p>
            <a:pPr marL="228600" indent="-228600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400" b="1" i="1" baseline="-25000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4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400" dirty="0">
                <a:ea typeface="DejaVu LGC Sans" charset="0"/>
                <a:cs typeface="DejaVu LGC Sans" charset="0"/>
              </a:rPr>
              <a:t>: frequent </a:t>
            </a:r>
            <a:r>
              <a:rPr lang="en-GB" sz="2400" dirty="0" err="1" smtClean="0">
                <a:ea typeface="DejaVu LGC Sans" charset="0"/>
                <a:cs typeface="DejaVu LGC Sans" charset="0"/>
              </a:rPr>
              <a:t>itemsets</a:t>
            </a:r>
            <a:r>
              <a:rPr lang="en-GB" sz="2400" dirty="0" smtClean="0">
                <a:ea typeface="DejaVu LGC Sans" charset="0"/>
                <a:cs typeface="DejaVu LGC Sans" charset="0"/>
              </a:rPr>
              <a:t> </a:t>
            </a:r>
            <a:r>
              <a:rPr lang="en-GB" sz="2400" dirty="0">
                <a:ea typeface="DejaVu LGC Sans" charset="0"/>
                <a:cs typeface="DejaVu LGC Sans" charset="0"/>
              </a:rPr>
              <a:t>of size k</a:t>
            </a:r>
          </a:p>
          <a:p>
            <a:pPr>
              <a:lnSpc>
                <a:spcPct val="90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>
              <a:ea typeface="DejaVu LGC Sans" charset="0"/>
              <a:cs typeface="DejaVu LGC Sans" charset="0"/>
            </a:endParaRPr>
          </a:p>
          <a:p>
            <a:pPr marL="228600" indent="-228600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400" b="1" i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24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400" dirty="0">
                <a:ea typeface="DejaVu LGC Sans" charset="0"/>
                <a:cs typeface="DejaVu LGC Sans" charset="0"/>
              </a:rPr>
              <a:t>= {frequent items};</a:t>
            </a:r>
          </a:p>
          <a:p>
            <a:pPr marL="228600" indent="-228600">
              <a:lnSpc>
                <a:spcPct val="90000"/>
              </a:lnSpc>
              <a:buClr>
                <a:srgbClr val="F83F24"/>
              </a:buClr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 smtClean="0">
                <a:solidFill>
                  <a:schemeClr val="tx1"/>
                </a:solidFill>
                <a:ea typeface="DejaVu LGC Sans" charset="0"/>
                <a:cs typeface="DejaVu LGC Sans" charset="0"/>
              </a:rPr>
              <a:t>for</a:t>
            </a:r>
            <a:r>
              <a:rPr lang="en-GB" sz="2400" b="1" dirty="0">
                <a:ea typeface="DejaVu LGC Sans" charset="0"/>
                <a:cs typeface="DejaVu LGC Sans" charset="0"/>
              </a:rPr>
              <a:t> </a:t>
            </a:r>
            <a:r>
              <a:rPr lang="en-GB" sz="2400" dirty="0">
                <a:ea typeface="DejaVu LGC Sans" charset="0"/>
                <a:cs typeface="DejaVu LGC Sans" charset="0"/>
              </a:rPr>
              <a:t>(</a:t>
            </a:r>
            <a:r>
              <a:rPr lang="en-GB" sz="2400" i="1" dirty="0">
                <a:ea typeface="DejaVu LGC Sans" charset="0"/>
                <a:cs typeface="DejaVu LGC Sans" charset="0"/>
              </a:rPr>
              <a:t>k</a:t>
            </a:r>
            <a:r>
              <a:rPr lang="en-GB" sz="2400" dirty="0">
                <a:ea typeface="DejaVu LGC Sans" charset="0"/>
                <a:cs typeface="DejaVu LGC Sans" charset="0"/>
              </a:rPr>
              <a:t> = 1; </a:t>
            </a:r>
            <a:r>
              <a:rPr lang="en-GB" sz="2400" i="1" dirty="0" err="1">
                <a:ea typeface="DejaVu LGC Sans" charset="0"/>
                <a:cs typeface="DejaVu LGC Sans" charset="0"/>
              </a:rPr>
              <a:t>L</a:t>
            </a:r>
            <a:r>
              <a:rPr lang="en-GB" sz="2400" i="1" baseline="-25000" dirty="0" err="1">
                <a:ea typeface="DejaVu LGC Sans" charset="0"/>
                <a:cs typeface="DejaVu LGC Sans" charset="0"/>
              </a:rPr>
              <a:t>k</a:t>
            </a:r>
            <a:r>
              <a:rPr lang="en-GB" sz="2400" dirty="0">
                <a:ea typeface="DejaVu LGC Sans" charset="0"/>
                <a:cs typeface="DejaVu LGC Sans" charset="0"/>
              </a:rPr>
              <a:t> !=</a:t>
            </a:r>
            <a:r>
              <a:rPr lang="en-GB" sz="2400" dirty="0">
                <a:latin typeface="Symbol" pitchFamily="16" charset="2"/>
                <a:ea typeface="DejaVu LGC Sans" charset="0"/>
                <a:cs typeface="DejaVu LGC Sans" charset="0"/>
              </a:rPr>
              <a:t></a:t>
            </a:r>
            <a:r>
              <a:rPr lang="en-GB" sz="2400" dirty="0">
                <a:ea typeface="DejaVu LGC Sans" charset="0"/>
                <a:cs typeface="DejaVu LGC Sans" charset="0"/>
              </a:rPr>
              <a:t>; </a:t>
            </a:r>
            <a:r>
              <a:rPr lang="en-GB" sz="2400" i="1" dirty="0">
                <a:ea typeface="DejaVu LGC Sans" charset="0"/>
                <a:cs typeface="DejaVu LGC Sans" charset="0"/>
              </a:rPr>
              <a:t>k</a:t>
            </a:r>
            <a:r>
              <a:rPr lang="en-GB" sz="2400" dirty="0">
                <a:ea typeface="DejaVu LGC Sans" charset="0"/>
                <a:cs typeface="DejaVu LGC Sans" charset="0"/>
              </a:rPr>
              <a:t>++) </a:t>
            </a:r>
            <a:endParaRPr lang="en-GB" sz="2400" b="1" dirty="0" smtClean="0">
              <a:solidFill>
                <a:srgbClr val="F83F24"/>
              </a:solidFill>
              <a:ea typeface="DejaVu LGC Sans" charset="0"/>
              <a:cs typeface="DejaVu LGC Sans" charset="0"/>
            </a:endParaRPr>
          </a:p>
          <a:p>
            <a:pPr marL="228600" indent="-228600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ea typeface="DejaVu LGC Sans" charset="0"/>
                <a:cs typeface="DejaVu LGC Sans" charset="0"/>
              </a:rPr>
              <a:t>   </a:t>
            </a:r>
            <a:r>
              <a:rPr lang="en-GB" sz="2400" b="1" i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400" b="1" i="1" baseline="-25000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k+1</a:t>
            </a:r>
            <a:r>
              <a:rPr lang="en-GB" sz="2400" dirty="0" smtClean="0">
                <a:ea typeface="DejaVu LGC Sans" charset="0"/>
                <a:cs typeface="DejaVu LGC Sans" charset="0"/>
              </a:rPr>
              <a:t> </a:t>
            </a:r>
            <a:r>
              <a:rPr lang="en-GB" sz="2400" dirty="0">
                <a:ea typeface="DejaVu LGC Sans" charset="0"/>
                <a:cs typeface="DejaVu LGC Sans" charset="0"/>
              </a:rPr>
              <a:t>= </a:t>
            </a:r>
            <a:r>
              <a:rPr lang="en-GB" sz="2400" dirty="0" err="1">
                <a:ea typeface="DejaVu LGC Sans" charset="0"/>
                <a:cs typeface="DejaVu LGC Sans" charset="0"/>
              </a:rPr>
              <a:t>GenerateCandidates</a:t>
            </a:r>
            <a:r>
              <a:rPr lang="en-GB" sz="2400" dirty="0">
                <a:ea typeface="DejaVu LGC Sans" charset="0"/>
                <a:cs typeface="DejaVu LGC Sans" charset="0"/>
              </a:rPr>
              <a:t>(</a:t>
            </a:r>
            <a:r>
              <a:rPr lang="en-GB" sz="24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400" b="1" i="1" baseline="-25000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400" dirty="0">
                <a:ea typeface="DejaVu LGC Sans" charset="0"/>
                <a:cs typeface="DejaVu LGC Sans" charset="0"/>
              </a:rPr>
              <a:t>)‏</a:t>
            </a:r>
          </a:p>
          <a:p>
            <a:pPr marL="228600" indent="-228600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 smtClean="0">
                <a:solidFill>
                  <a:srgbClr val="F83F24"/>
                </a:solidFill>
                <a:ea typeface="DejaVu LGC Sans" charset="0"/>
                <a:cs typeface="DejaVu LGC Sans" charset="0"/>
              </a:rPr>
              <a:t>	</a:t>
            </a:r>
            <a:r>
              <a:rPr lang="en-GB" sz="2400" b="1" dirty="0" smtClean="0">
                <a:solidFill>
                  <a:schemeClr val="tx1"/>
                </a:solidFill>
                <a:ea typeface="DejaVu LGC Sans" charset="0"/>
                <a:cs typeface="DejaVu LGC Sans" charset="0"/>
              </a:rPr>
              <a:t>for </a:t>
            </a:r>
            <a:r>
              <a:rPr lang="en-GB" sz="2400" dirty="0" smtClean="0">
                <a:solidFill>
                  <a:schemeClr val="tx1"/>
                </a:solidFill>
                <a:ea typeface="DejaVu LGC Sans" charset="0"/>
                <a:cs typeface="DejaVu LGC Sans" charset="0"/>
              </a:rPr>
              <a:t>each</a:t>
            </a:r>
            <a:r>
              <a:rPr lang="en-GB" sz="2400" dirty="0">
                <a:solidFill>
                  <a:schemeClr val="tx1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400" dirty="0">
                <a:ea typeface="DejaVu LGC Sans" charset="0"/>
                <a:cs typeface="DejaVu LGC Sans" charset="0"/>
              </a:rPr>
              <a:t>transaction </a:t>
            </a:r>
            <a:r>
              <a:rPr lang="en-GB" sz="2400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t</a:t>
            </a:r>
            <a:r>
              <a:rPr lang="en-GB" sz="2400" dirty="0">
                <a:ea typeface="DejaVu LGC Sans" charset="0"/>
                <a:cs typeface="DejaVu LGC Sans" charset="0"/>
              </a:rPr>
              <a:t> in database </a:t>
            </a:r>
            <a:r>
              <a:rPr lang="en-GB" sz="2400" dirty="0" smtClean="0">
                <a:ea typeface="DejaVu LGC Sans" charset="0"/>
                <a:cs typeface="DejaVu LGC Sans" charset="0"/>
              </a:rPr>
              <a:t>do </a:t>
            </a:r>
          </a:p>
          <a:p>
            <a:pPr marL="228600" indent="-228600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ea typeface="DejaVu LGC Sans" charset="0"/>
                <a:cs typeface="DejaVu LGC Sans" charset="0"/>
              </a:rPr>
              <a:t>	</a:t>
            </a:r>
            <a:r>
              <a:rPr lang="en-GB" sz="2400" dirty="0" smtClean="0">
                <a:ea typeface="DejaVu LGC Sans" charset="0"/>
                <a:cs typeface="DejaVu LGC Sans" charset="0"/>
              </a:rPr>
              <a:t>	increment count </a:t>
            </a:r>
            <a:r>
              <a:rPr lang="en-GB" sz="2400" dirty="0">
                <a:ea typeface="DejaVu LGC Sans" charset="0"/>
                <a:cs typeface="DejaVu LGC Sans" charset="0"/>
              </a:rPr>
              <a:t>of </a:t>
            </a:r>
            <a:r>
              <a:rPr lang="en-GB" sz="2400" dirty="0" smtClean="0">
                <a:ea typeface="DejaVu LGC Sans" charset="0"/>
                <a:cs typeface="DejaVu LGC Sans" charset="0"/>
              </a:rPr>
              <a:t>candidates in </a:t>
            </a:r>
            <a:r>
              <a:rPr lang="en-GB" sz="2400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400" b="1" i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k+1</a:t>
            </a:r>
            <a:r>
              <a:rPr lang="en-GB" sz="2400" dirty="0">
                <a:ea typeface="DejaVu LGC Sans" charset="0"/>
                <a:cs typeface="DejaVu LGC Sans" charset="0"/>
              </a:rPr>
              <a:t> </a:t>
            </a:r>
            <a:r>
              <a:rPr lang="en-GB" sz="2400" dirty="0" smtClean="0">
                <a:ea typeface="DejaVu LGC Sans" charset="0"/>
                <a:cs typeface="DejaVu LGC Sans" charset="0"/>
              </a:rPr>
              <a:t>that </a:t>
            </a:r>
            <a:r>
              <a:rPr lang="en-GB" sz="2400" dirty="0">
                <a:ea typeface="DejaVu LGC Sans" charset="0"/>
                <a:cs typeface="DejaVu LGC Sans" charset="0"/>
              </a:rPr>
              <a:t>are contained in </a:t>
            </a:r>
            <a:r>
              <a:rPr lang="en-GB" sz="24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t</a:t>
            </a:r>
            <a:endParaRPr lang="en-GB" sz="2400" b="1" i="1" dirty="0">
              <a:solidFill>
                <a:schemeClr val="accent2"/>
              </a:solidFill>
              <a:ea typeface="DejaVu LGC Sans" charset="0"/>
              <a:cs typeface="DejaVu LGC Sans" charset="0"/>
            </a:endParaRPr>
          </a:p>
          <a:p>
            <a:pPr marL="228600" indent="-228600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i="1" dirty="0" smtClean="0">
                <a:ea typeface="DejaVu LGC Sans" charset="0"/>
                <a:cs typeface="DejaVu LGC Sans" charset="0"/>
              </a:rPr>
              <a:t>	</a:t>
            </a:r>
            <a:r>
              <a:rPr lang="en-GB" sz="2400" b="1" dirty="0" err="1" smtClean="0">
                <a:ea typeface="DejaVu LGC Sans" charset="0"/>
                <a:cs typeface="DejaVu LGC Sans" charset="0"/>
              </a:rPr>
              <a:t>endfor</a:t>
            </a:r>
            <a:endParaRPr lang="en-GB" sz="2400" b="1" dirty="0" smtClean="0">
              <a:ea typeface="DejaVu LGC Sans" charset="0"/>
              <a:cs typeface="DejaVu LGC Sans" charset="0"/>
            </a:endParaRPr>
          </a:p>
          <a:p>
            <a:pPr marL="228600" indent="-228600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i="1" dirty="0">
                <a:ea typeface="DejaVu LGC Sans" charset="0"/>
                <a:cs typeface="DejaVu LGC Sans" charset="0"/>
              </a:rPr>
              <a:t>	</a:t>
            </a:r>
            <a:r>
              <a:rPr lang="en-GB" sz="2400" b="1" i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400" b="1" i="1" baseline="-25000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k+1</a:t>
            </a:r>
            <a:r>
              <a:rPr lang="en-GB" sz="2400" b="1" dirty="0" smtClean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400" dirty="0" smtClean="0">
                <a:ea typeface="DejaVu LGC Sans" charset="0"/>
                <a:cs typeface="DejaVu LGC Sans" charset="0"/>
              </a:rPr>
              <a:t> </a:t>
            </a:r>
            <a:r>
              <a:rPr lang="en-GB" sz="2400" dirty="0">
                <a:ea typeface="DejaVu LGC Sans" charset="0"/>
                <a:cs typeface="DejaVu LGC Sans" charset="0"/>
              </a:rPr>
              <a:t>= candidates in </a:t>
            </a:r>
            <a:r>
              <a:rPr lang="en-GB" sz="2400" b="1" i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400" b="1" i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k+1</a:t>
            </a:r>
            <a:r>
              <a:rPr lang="en-GB" sz="2400" dirty="0">
                <a:ea typeface="DejaVu LGC Sans" charset="0"/>
                <a:cs typeface="DejaVu LGC Sans" charset="0"/>
              </a:rPr>
              <a:t> with </a:t>
            </a:r>
            <a:r>
              <a:rPr lang="en-GB" sz="2400" dirty="0" smtClean="0">
                <a:ea typeface="DejaVu LGC Sans" charset="0"/>
                <a:cs typeface="DejaVu LGC Sans" charset="0"/>
              </a:rPr>
              <a:t>support ≥</a:t>
            </a:r>
            <a:r>
              <a:rPr lang="en-GB" sz="2400" b="1" i="1" dirty="0" err="1" smtClean="0">
                <a:ea typeface="DejaVu LGC Sans" charset="0"/>
                <a:cs typeface="DejaVu LGC Sans" charset="0"/>
              </a:rPr>
              <a:t>min_sup</a:t>
            </a:r>
            <a:r>
              <a:rPr lang="en-GB" sz="2400" b="1" i="1" dirty="0" smtClean="0">
                <a:ea typeface="DejaVu LGC Sans" charset="0"/>
                <a:cs typeface="DejaVu LGC Sans" charset="0"/>
              </a:rPr>
              <a:t> </a:t>
            </a:r>
          </a:p>
          <a:p>
            <a:pPr marL="228600" indent="-228600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 err="1">
                <a:ea typeface="DejaVu LGC Sans" charset="0"/>
                <a:cs typeface="DejaVu LGC Sans" charset="0"/>
              </a:rPr>
              <a:t>e</a:t>
            </a:r>
            <a:r>
              <a:rPr lang="en-GB" sz="2400" b="1" dirty="0" err="1" smtClean="0">
                <a:ea typeface="DejaVu LGC Sans" charset="0"/>
                <a:cs typeface="DejaVu LGC Sans" charset="0"/>
              </a:rPr>
              <a:t>ndfor</a:t>
            </a:r>
            <a:endParaRPr lang="en-GB" sz="2400" b="1" dirty="0" smtClean="0">
              <a:ea typeface="DejaVu LGC Sans" charset="0"/>
              <a:cs typeface="DejaVu LGC Sans" charset="0"/>
            </a:endParaRPr>
          </a:p>
          <a:p>
            <a:pPr marL="228600" indent="-228600">
              <a:lnSpc>
                <a:spcPct val="90000"/>
              </a:lnSpc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 smtClean="0">
                <a:solidFill>
                  <a:schemeClr val="tx1"/>
                </a:solidFill>
                <a:ea typeface="DejaVu LGC Sans" charset="0"/>
                <a:cs typeface="DejaVu LGC Sans" charset="0"/>
              </a:rPr>
              <a:t>return</a:t>
            </a:r>
            <a:r>
              <a:rPr lang="en-GB" sz="2400" dirty="0" smtClean="0">
                <a:ea typeface="DejaVu LGC Sans" charset="0"/>
                <a:cs typeface="DejaVu LGC Sans" charset="0"/>
              </a:rPr>
              <a:t> </a:t>
            </a:r>
            <a:r>
              <a:rPr lang="en-GB" sz="2400" b="1" dirty="0">
                <a:solidFill>
                  <a:schemeClr val="accent2"/>
                </a:solidFill>
                <a:latin typeface="Symbol" pitchFamily="16" charset="2"/>
                <a:ea typeface="DejaVu LGC Sans" charset="0"/>
                <a:cs typeface="DejaVu LGC Sans" charset="0"/>
              </a:rPr>
              <a:t></a:t>
            </a:r>
            <a:r>
              <a:rPr lang="en-GB" sz="2400" b="1" i="1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4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400" b="1" i="1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400" b="1" i="1" baseline="-25000" dirty="0" err="1">
                <a:solidFill>
                  <a:schemeClr val="accent2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400" b="1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;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3445620"/>
            <a:ext cx="5257800" cy="304800"/>
          </a:xfrm>
          <a:prstGeom prst="roundRect">
            <a:avLst/>
          </a:prstGeom>
          <a:solidFill>
            <a:srgbClr val="00B8FF">
              <a:alpha val="22000"/>
            </a:srgbClr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2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alibri" pitchFamily="32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066800" y="4267200"/>
            <a:ext cx="7696200" cy="381000"/>
          </a:xfrm>
          <a:prstGeom prst="roundRect">
            <a:avLst/>
          </a:prstGeom>
          <a:solidFill>
            <a:srgbClr val="00B8FF">
              <a:alpha val="22000"/>
            </a:srgbClr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2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alibri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458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effectLst/>
              </a:rPr>
              <a:t>Apriori</a:t>
            </a:r>
            <a:r>
              <a:rPr lang="en-US" b="1" dirty="0" smtClean="0">
                <a:effectLst/>
              </a:rPr>
              <a:t> </a:t>
            </a:r>
            <a:r>
              <a:rPr lang="en-US" dirty="0" smtClean="0"/>
              <a:t>Algorithm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07720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kumimoji="1" lang="en-US" altLang="ko-KR" sz="4000" b="1" dirty="0" smtClean="0">
                <a:effectLst/>
                <a:ea typeface="굴림" pitchFamily="34" charset="-127"/>
              </a:rPr>
              <a:t>2-Step Process</a:t>
            </a:r>
          </a:p>
          <a:p>
            <a:pPr marL="609600" indent="-609600" eaLnBrk="1" hangingPunct="1"/>
            <a:r>
              <a:rPr kumimoji="1" lang="en-US" altLang="ko-KR" sz="3600" dirty="0" smtClean="0">
                <a:solidFill>
                  <a:srgbClr val="CC3300"/>
                </a:solidFill>
                <a:effectLst/>
                <a:ea typeface="굴림" pitchFamily="34" charset="-127"/>
              </a:rPr>
              <a:t>Join Step (candidate generation)</a:t>
            </a:r>
          </a:p>
          <a:p>
            <a:pPr marL="990600" lvl="1" indent="-533400" eaLnBrk="1" hangingPunct="1"/>
            <a:r>
              <a:rPr kumimoji="1" lang="en-US" altLang="ko-KR" sz="3200" dirty="0" smtClean="0">
                <a:effectLst/>
                <a:ea typeface="굴림" pitchFamily="34" charset="-127"/>
              </a:rPr>
              <a:t>Guarantees that no candidate of length &gt; k is generated using L</a:t>
            </a:r>
            <a:r>
              <a:rPr kumimoji="1" lang="en-US" altLang="ko-KR" sz="3200" baseline="-25000" dirty="0" smtClean="0">
                <a:effectLst/>
                <a:ea typeface="굴림" pitchFamily="34" charset="-127"/>
              </a:rPr>
              <a:t>k-1</a:t>
            </a:r>
            <a:endParaRPr kumimoji="1" lang="en-US" altLang="ko-KR" sz="3200" b="1" baseline="-25000" dirty="0" smtClean="0">
              <a:effectLst/>
              <a:ea typeface="굴림" pitchFamily="34" charset="-127"/>
            </a:endParaRPr>
          </a:p>
          <a:p>
            <a:pPr marL="609600" indent="-609600" eaLnBrk="1" hangingPunct="1"/>
            <a:r>
              <a:rPr kumimoji="1" lang="en-US" altLang="ko-KR" sz="3600" dirty="0" smtClean="0">
                <a:solidFill>
                  <a:srgbClr val="CC3300"/>
                </a:solidFill>
                <a:effectLst/>
                <a:ea typeface="굴림" pitchFamily="34" charset="-127"/>
              </a:rPr>
              <a:t>Prune Step </a:t>
            </a:r>
          </a:p>
          <a:p>
            <a:pPr marL="990600" lvl="1" indent="-533400" eaLnBrk="1" hangingPunct="1"/>
            <a:r>
              <a:rPr kumimoji="1" lang="en-US" altLang="ko-KR" sz="3200" dirty="0" smtClean="0">
                <a:effectLst/>
                <a:ea typeface="굴림" pitchFamily="34" charset="-127"/>
              </a:rPr>
              <a:t>Prunes those candidate </a:t>
            </a:r>
            <a:r>
              <a:rPr kumimoji="1" lang="en-US" altLang="ko-KR" sz="3200" dirty="0" err="1" smtClean="0">
                <a:effectLst/>
                <a:ea typeface="굴림" pitchFamily="34" charset="-127"/>
              </a:rPr>
              <a:t>itemsets</a:t>
            </a:r>
            <a:r>
              <a:rPr kumimoji="1" lang="en-US" altLang="ko-KR" sz="3200" dirty="0" smtClean="0">
                <a:effectLst/>
                <a:ea typeface="굴림" pitchFamily="34" charset="-127"/>
              </a:rPr>
              <a:t> all of whose subsets are not frequent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12750"/>
            <a:ext cx="8458200" cy="654050"/>
          </a:xfrm>
        </p:spPr>
        <p:txBody>
          <a:bodyPr/>
          <a:lstStyle/>
          <a:p>
            <a:pPr>
              <a:defRPr/>
            </a:pPr>
            <a:r>
              <a:rPr lang="en-US" sz="4000" dirty="0" err="1"/>
              <a:t>Apriori</a:t>
            </a:r>
            <a:r>
              <a:rPr lang="en-US" sz="4000" b="1" dirty="0"/>
              <a:t> </a:t>
            </a:r>
            <a:r>
              <a:rPr lang="en-US" sz="4000" dirty="0"/>
              <a:t>Algorithm</a:t>
            </a:r>
            <a:endParaRPr kumimoji="1" lang="en-US" sz="3800" dirty="0" smtClean="0"/>
          </a:p>
        </p:txBody>
      </p:sp>
      <p:sp>
        <p:nvSpPr>
          <p:cNvPr id="39014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95400"/>
            <a:ext cx="8077200" cy="49530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How to generate candidates?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Step 1: self-joining </a:t>
            </a:r>
            <a:r>
              <a:rPr lang="en-US" altLang="en-US" sz="2400" i="1" dirty="0"/>
              <a:t>L</a:t>
            </a:r>
            <a:r>
              <a:rPr lang="en-US" altLang="en-US" sz="2400" i="1" baseline="-25000" dirty="0"/>
              <a:t>k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Step 2: pruning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How to count supports of candidates?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Example of Candidate-generation</a:t>
            </a:r>
          </a:p>
          <a:p>
            <a:pPr marL="609600" indent="-609600" eaLnBrk="1" hangingPunct="1">
              <a:defRPr/>
            </a:pPr>
            <a:r>
              <a:rPr kumimoji="1" lang="en-US" altLang="ko-KR" sz="2400" i="1" dirty="0" smtClean="0">
                <a:ea typeface="굴림" charset="-127"/>
              </a:rPr>
              <a:t>L3=</a:t>
            </a:r>
            <a:r>
              <a:rPr kumimoji="1" lang="en-US" altLang="ko-KR" sz="2400" dirty="0" smtClean="0">
                <a:ea typeface="굴림" charset="-127"/>
              </a:rPr>
              <a:t>{</a:t>
            </a:r>
            <a:r>
              <a:rPr kumimoji="1" lang="en-US" altLang="ko-KR" sz="2400" i="1" dirty="0" err="1" smtClean="0">
                <a:ea typeface="굴림" charset="-127"/>
              </a:rPr>
              <a:t>abc</a:t>
            </a:r>
            <a:r>
              <a:rPr kumimoji="1" lang="en-US" altLang="ko-KR" sz="2400" i="1" dirty="0" smtClean="0">
                <a:ea typeface="굴림" charset="-127"/>
              </a:rPr>
              <a:t>, </a:t>
            </a:r>
            <a:r>
              <a:rPr kumimoji="1" lang="en-US" altLang="ko-KR" sz="2400" i="1" dirty="0" err="1" smtClean="0">
                <a:ea typeface="굴림" charset="-127"/>
              </a:rPr>
              <a:t>abd</a:t>
            </a:r>
            <a:r>
              <a:rPr kumimoji="1" lang="en-US" altLang="ko-KR" sz="2400" i="1" dirty="0" smtClean="0">
                <a:ea typeface="굴림" charset="-127"/>
              </a:rPr>
              <a:t>, </a:t>
            </a:r>
            <a:r>
              <a:rPr kumimoji="1" lang="en-US" altLang="ko-KR" sz="2400" i="1" dirty="0" err="1" smtClean="0">
                <a:ea typeface="굴림" charset="-127"/>
              </a:rPr>
              <a:t>acd</a:t>
            </a:r>
            <a:r>
              <a:rPr kumimoji="1" lang="en-US" altLang="ko-KR" sz="2400" i="1" dirty="0" smtClean="0">
                <a:ea typeface="굴림" charset="-127"/>
              </a:rPr>
              <a:t>, ace, </a:t>
            </a:r>
            <a:r>
              <a:rPr kumimoji="1" lang="en-US" altLang="ko-KR" sz="2400" i="1" dirty="0" err="1" smtClean="0">
                <a:ea typeface="굴림" charset="-127"/>
              </a:rPr>
              <a:t>bcd</a:t>
            </a:r>
            <a:r>
              <a:rPr kumimoji="1" lang="en-US" altLang="ko-KR" sz="2400" dirty="0" smtClean="0">
                <a:ea typeface="굴림" charset="-127"/>
              </a:rPr>
              <a:t>}</a:t>
            </a:r>
          </a:p>
          <a:p>
            <a:pPr marL="990600" lvl="1" indent="-533400" eaLnBrk="1" hangingPunct="1">
              <a:defRPr/>
            </a:pPr>
            <a:r>
              <a:rPr kumimoji="1" lang="en-US" altLang="ko-KR" sz="2400" dirty="0" smtClean="0">
                <a:ea typeface="굴림" charset="-127"/>
              </a:rPr>
              <a:t>Self-joining: </a:t>
            </a:r>
            <a:r>
              <a:rPr kumimoji="1" lang="en-US" altLang="ko-KR" sz="2400" i="1" dirty="0" smtClean="0">
                <a:ea typeface="굴림" charset="-127"/>
              </a:rPr>
              <a:t>L3*L3</a:t>
            </a:r>
            <a:endParaRPr kumimoji="1" lang="en-US" altLang="ko-KR" sz="2400" dirty="0" smtClean="0">
              <a:ea typeface="굴림" charset="-127"/>
            </a:endParaRPr>
          </a:p>
          <a:p>
            <a:pPr marL="990600" lvl="1" indent="-533400" eaLnBrk="1" hangingPunct="1">
              <a:defRPr/>
            </a:pPr>
            <a:r>
              <a:rPr kumimoji="1" lang="en-US" altLang="ko-KR" sz="2400" i="1" dirty="0" err="1" smtClean="0">
                <a:ea typeface="굴림" charset="-127"/>
              </a:rPr>
              <a:t>abcd</a:t>
            </a:r>
            <a:r>
              <a:rPr kumimoji="1" lang="en-US" altLang="ko-KR" sz="2400" i="1" dirty="0" smtClean="0">
                <a:ea typeface="굴림" charset="-127"/>
              </a:rPr>
              <a:t>  </a:t>
            </a:r>
            <a:r>
              <a:rPr kumimoji="1" lang="en-US" altLang="ko-KR" sz="2400" dirty="0" smtClean="0">
                <a:ea typeface="굴림" charset="-127"/>
              </a:rPr>
              <a:t>from </a:t>
            </a:r>
            <a:r>
              <a:rPr kumimoji="1" lang="en-US" altLang="ko-KR" sz="2400" i="1" dirty="0" err="1" smtClean="0">
                <a:ea typeface="굴림" charset="-127"/>
              </a:rPr>
              <a:t>abc</a:t>
            </a:r>
            <a:r>
              <a:rPr kumimoji="1" lang="en-US" altLang="ko-KR" sz="2400" dirty="0" smtClean="0">
                <a:ea typeface="굴림" charset="-127"/>
              </a:rPr>
              <a:t> and </a:t>
            </a:r>
            <a:r>
              <a:rPr kumimoji="1" lang="en-US" altLang="ko-KR" sz="2400" i="1" dirty="0" err="1" smtClean="0">
                <a:ea typeface="굴림" charset="-127"/>
              </a:rPr>
              <a:t>abd</a:t>
            </a:r>
            <a:endParaRPr kumimoji="1" lang="en-US" altLang="ko-KR" sz="2400" i="1" dirty="0" smtClean="0">
              <a:ea typeface="굴림" charset="-127"/>
            </a:endParaRPr>
          </a:p>
          <a:p>
            <a:pPr marL="990600" lvl="1" indent="-533400" eaLnBrk="1" hangingPunct="1">
              <a:defRPr/>
            </a:pPr>
            <a:r>
              <a:rPr kumimoji="1" lang="en-US" altLang="ko-KR" sz="2400" i="1" dirty="0" err="1" smtClean="0">
                <a:ea typeface="굴림" charset="-127"/>
              </a:rPr>
              <a:t>acde</a:t>
            </a:r>
            <a:r>
              <a:rPr kumimoji="1" lang="en-US" altLang="ko-KR" sz="2400" dirty="0" smtClean="0">
                <a:ea typeface="굴림" charset="-127"/>
              </a:rPr>
              <a:t>  from </a:t>
            </a:r>
            <a:r>
              <a:rPr kumimoji="1" lang="en-US" altLang="ko-KR" sz="2400" i="1" dirty="0" err="1" smtClean="0">
                <a:ea typeface="굴림" charset="-127"/>
              </a:rPr>
              <a:t>acd</a:t>
            </a:r>
            <a:r>
              <a:rPr kumimoji="1" lang="en-US" altLang="ko-KR" sz="2400" dirty="0" smtClean="0">
                <a:ea typeface="굴림" charset="-127"/>
              </a:rPr>
              <a:t> and </a:t>
            </a:r>
            <a:r>
              <a:rPr kumimoji="1" lang="en-US" altLang="ko-KR" sz="2400" i="1" dirty="0" smtClean="0">
                <a:ea typeface="굴림" charset="-127"/>
              </a:rPr>
              <a:t>ace</a:t>
            </a:r>
          </a:p>
          <a:p>
            <a:pPr marL="609600" indent="-609600" eaLnBrk="1" hangingPunct="1">
              <a:defRPr/>
            </a:pPr>
            <a:r>
              <a:rPr kumimoji="1" lang="en-US" altLang="ko-KR" sz="2400" dirty="0" smtClean="0">
                <a:ea typeface="굴림" charset="-127"/>
              </a:rPr>
              <a:t>Pruning:</a:t>
            </a:r>
          </a:p>
          <a:p>
            <a:pPr marL="990600" lvl="1" indent="-533400" eaLnBrk="1" hangingPunct="1">
              <a:defRPr/>
            </a:pPr>
            <a:r>
              <a:rPr kumimoji="1" lang="en-US" altLang="ko-KR" sz="2400" i="1" dirty="0" err="1" smtClean="0">
                <a:ea typeface="굴림" charset="-127"/>
              </a:rPr>
              <a:t>acde</a:t>
            </a:r>
            <a:r>
              <a:rPr kumimoji="1" lang="en-US" altLang="ko-KR" sz="2400" dirty="0" smtClean="0">
                <a:ea typeface="굴림" charset="-127"/>
              </a:rPr>
              <a:t> is removed because </a:t>
            </a:r>
            <a:r>
              <a:rPr kumimoji="1" lang="en-US" altLang="ko-KR" sz="2400" i="1" dirty="0" err="1" smtClean="0">
                <a:ea typeface="굴림" charset="-127"/>
              </a:rPr>
              <a:t>ade</a:t>
            </a:r>
            <a:r>
              <a:rPr kumimoji="1" lang="en-US" altLang="ko-KR" sz="2400" dirty="0" smtClean="0">
                <a:ea typeface="굴림" charset="-127"/>
              </a:rPr>
              <a:t> is not in </a:t>
            </a:r>
            <a:r>
              <a:rPr kumimoji="1" lang="en-US" altLang="ko-KR" sz="2400" i="1" dirty="0" smtClean="0">
                <a:ea typeface="굴림" charset="-127"/>
              </a:rPr>
              <a:t>L3</a:t>
            </a:r>
          </a:p>
          <a:p>
            <a:pPr marL="609600" indent="-609600" eaLnBrk="1" hangingPunct="1">
              <a:defRPr/>
            </a:pPr>
            <a:r>
              <a:rPr kumimoji="1" lang="en-US" altLang="ko-KR" sz="2400" i="1" dirty="0" smtClean="0">
                <a:ea typeface="굴림" charset="-127"/>
              </a:rPr>
              <a:t>C4</a:t>
            </a:r>
            <a:r>
              <a:rPr kumimoji="1" lang="en-US" altLang="ko-KR" sz="2400" dirty="0" smtClean="0">
                <a:ea typeface="굴림" charset="-127"/>
              </a:rPr>
              <a:t>={</a:t>
            </a:r>
            <a:r>
              <a:rPr kumimoji="1" lang="en-US" altLang="ko-KR" sz="2400" i="1" dirty="0" err="1" smtClean="0">
                <a:ea typeface="굴림" charset="-127"/>
              </a:rPr>
              <a:t>abcd</a:t>
            </a:r>
            <a:r>
              <a:rPr kumimoji="1" lang="en-US" altLang="ko-KR" sz="2400" dirty="0" smtClean="0">
                <a:ea typeface="굴림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F37A-12D4-47A2-9193-F12AE751964B}" type="datetime4">
              <a:rPr lang="en-US" altLang="en-US"/>
              <a:pPr/>
              <a:t>March 22, 2019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D9E6-3671-4A61-A06C-082B42D7A53C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37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174038" cy="639763"/>
          </a:xfrm>
        </p:spPr>
        <p:txBody>
          <a:bodyPr/>
          <a:lstStyle/>
          <a:p>
            <a:r>
              <a:rPr lang="en-US" altLang="en-US"/>
              <a:t>How to Generate Candidates?</a:t>
            </a:r>
          </a:p>
        </p:txBody>
      </p:sp>
      <p:sp>
        <p:nvSpPr>
          <p:cNvPr id="137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229600" cy="487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400"/>
              <a:t>Suppose the items in </a:t>
            </a:r>
            <a:r>
              <a:rPr lang="en-US" altLang="en-US" sz="2400" i="1"/>
              <a:t>L</a:t>
            </a:r>
            <a:r>
              <a:rPr lang="en-US" altLang="en-US" sz="2400" i="1" baseline="-25000"/>
              <a:t>k-1</a:t>
            </a:r>
            <a:r>
              <a:rPr lang="en-US" altLang="en-US" sz="2400"/>
              <a:t> are listed in an order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Step 1: self-joining </a:t>
            </a:r>
            <a:r>
              <a:rPr lang="en-US" altLang="en-US" sz="2400" i="1"/>
              <a:t>L</a:t>
            </a:r>
            <a:r>
              <a:rPr lang="en-US" altLang="en-US" sz="2400" i="1" baseline="-25000"/>
              <a:t>k-1</a:t>
            </a:r>
            <a:r>
              <a:rPr lang="en-US" altLang="en-US" sz="2400"/>
              <a:t>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insert into</a:t>
            </a:r>
            <a:r>
              <a:rPr lang="en-US" altLang="en-US" sz="2000" b="1"/>
              <a:t> </a:t>
            </a:r>
            <a:r>
              <a:rPr lang="en-US" altLang="en-US" sz="2000" b="1" i="1"/>
              <a:t>C</a:t>
            </a:r>
            <a:r>
              <a:rPr lang="en-US" altLang="en-US" sz="2000" b="1" i="1" baseline="-25000"/>
              <a:t>k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select </a:t>
            </a:r>
            <a:r>
              <a:rPr lang="en-US" altLang="en-US" sz="2000" b="1" i="1"/>
              <a:t>p.item</a:t>
            </a:r>
            <a:r>
              <a:rPr lang="en-US" altLang="en-US" sz="2000" b="1" i="1" baseline="-25000"/>
              <a:t>1</a:t>
            </a:r>
            <a:r>
              <a:rPr lang="en-US" altLang="en-US" sz="2000" b="1" i="1"/>
              <a:t>, p.item</a:t>
            </a:r>
            <a:r>
              <a:rPr lang="en-US" altLang="en-US" sz="2000" b="1" i="1" baseline="-25000"/>
              <a:t>2</a:t>
            </a:r>
            <a:r>
              <a:rPr lang="en-US" altLang="en-US" sz="2000" b="1" i="1"/>
              <a:t>, …, p.item</a:t>
            </a:r>
            <a:r>
              <a:rPr lang="en-US" altLang="en-US" sz="2000" b="1" i="1" baseline="-25000"/>
              <a:t>k-1</a:t>
            </a:r>
            <a:r>
              <a:rPr lang="en-US" altLang="en-US" sz="2000" b="1" i="1"/>
              <a:t>, q.item</a:t>
            </a:r>
            <a:r>
              <a:rPr lang="en-US" altLang="en-US" sz="2000" b="1" i="1" baseline="-25000"/>
              <a:t>k-1</a:t>
            </a:r>
            <a:endParaRPr lang="en-US" altLang="en-US" sz="2000" b="1"/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from </a:t>
            </a:r>
            <a:r>
              <a:rPr lang="en-US" altLang="en-US" sz="2000" b="1" i="1"/>
              <a:t>L</a:t>
            </a:r>
            <a:r>
              <a:rPr lang="en-US" altLang="en-US" sz="2000" b="1" i="1" baseline="-25000"/>
              <a:t>k-1</a:t>
            </a:r>
            <a:r>
              <a:rPr lang="en-US" altLang="en-US" sz="2000" b="1" i="1"/>
              <a:t> p, L</a:t>
            </a:r>
            <a:r>
              <a:rPr lang="en-US" altLang="en-US" sz="2000" b="1" i="1" baseline="-25000"/>
              <a:t>k-1 </a:t>
            </a:r>
            <a:r>
              <a:rPr lang="en-US" altLang="en-US" sz="2000" b="1" i="1"/>
              <a:t>q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where </a:t>
            </a:r>
            <a:r>
              <a:rPr lang="en-US" altLang="en-US" sz="2000" b="1" i="1"/>
              <a:t>p.item</a:t>
            </a:r>
            <a:r>
              <a:rPr lang="en-US" altLang="en-US" sz="2000" b="1" i="1" baseline="-25000"/>
              <a:t>1</a:t>
            </a:r>
            <a:r>
              <a:rPr lang="en-US" altLang="en-US" sz="2000" b="1" i="1"/>
              <a:t>=q.item</a:t>
            </a:r>
            <a:r>
              <a:rPr lang="en-US" altLang="en-US" sz="2000" b="1" i="1" baseline="-25000"/>
              <a:t>1</a:t>
            </a:r>
            <a:r>
              <a:rPr lang="en-US" altLang="en-US" sz="2000" b="1" i="1"/>
              <a:t>, …, p.item</a:t>
            </a:r>
            <a:r>
              <a:rPr lang="en-US" altLang="en-US" sz="2000" b="1" i="1" baseline="-25000"/>
              <a:t>k-2</a:t>
            </a:r>
            <a:r>
              <a:rPr lang="en-US" altLang="en-US" sz="2000" b="1" i="1"/>
              <a:t>=q.item</a:t>
            </a:r>
            <a:r>
              <a:rPr lang="en-US" altLang="en-US" sz="2000" b="1" i="1" baseline="-25000"/>
              <a:t>k-2</a:t>
            </a:r>
            <a:r>
              <a:rPr lang="en-US" altLang="en-US" sz="2000" b="1" i="1"/>
              <a:t>, p.item</a:t>
            </a:r>
            <a:r>
              <a:rPr lang="en-US" altLang="en-US" sz="2000" b="1" i="1" baseline="-25000"/>
              <a:t>k-1 </a:t>
            </a:r>
            <a:r>
              <a:rPr lang="en-US" altLang="en-US" sz="2000" b="1" i="1"/>
              <a:t>&lt; q.item</a:t>
            </a:r>
            <a:r>
              <a:rPr lang="en-US" altLang="en-US" sz="2000" b="1" i="1" baseline="-25000"/>
              <a:t>k-1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Step 2: pruning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forall </a:t>
            </a:r>
            <a:r>
              <a:rPr lang="en-US" altLang="en-US" sz="2000" b="1" i="1"/>
              <a:t>itemsets c in C</a:t>
            </a:r>
            <a:r>
              <a:rPr lang="en-US" altLang="en-US" sz="2000" b="1" i="1" baseline="-25000"/>
              <a:t>k</a:t>
            </a:r>
            <a:r>
              <a:rPr lang="en-US" altLang="en-US" sz="2000" b="1" i="1"/>
              <a:t> </a:t>
            </a:r>
            <a:r>
              <a:rPr lang="en-US" altLang="en-US" sz="2000"/>
              <a:t>do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forall </a:t>
            </a:r>
            <a:r>
              <a:rPr lang="en-US" altLang="en-US" sz="2000" b="1" i="1"/>
              <a:t>(k-1)-subsets s of c </a:t>
            </a:r>
            <a:r>
              <a:rPr lang="en-US" altLang="en-US" sz="2000"/>
              <a:t>do</a:t>
            </a:r>
          </a:p>
          <a:p>
            <a:pPr lvl="3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300" b="1"/>
              <a:t>if </a:t>
            </a:r>
            <a:r>
              <a:rPr lang="en-US" altLang="en-US" sz="2300" i="1"/>
              <a:t>(s is not in L</a:t>
            </a:r>
            <a:r>
              <a:rPr lang="en-US" altLang="en-US" sz="2300" i="1" baseline="-25000"/>
              <a:t>k-1</a:t>
            </a:r>
            <a:r>
              <a:rPr lang="en-US" altLang="en-US" sz="2300" i="1"/>
              <a:t>) </a:t>
            </a:r>
            <a:r>
              <a:rPr lang="en-US" altLang="en-US" sz="2300" b="1"/>
              <a:t>then delete </a:t>
            </a:r>
            <a:r>
              <a:rPr lang="en-US" altLang="en-US" sz="2300" i="1"/>
              <a:t>c</a:t>
            </a:r>
            <a:r>
              <a:rPr lang="en-US" altLang="en-US" sz="2300" b="1"/>
              <a:t> from </a:t>
            </a:r>
            <a:r>
              <a:rPr lang="en-US" altLang="en-US" sz="2300" i="1"/>
              <a:t>C</a:t>
            </a:r>
            <a:r>
              <a:rPr lang="en-US" altLang="en-US" sz="2300" i="1" baseline="-25000"/>
              <a:t>k</a:t>
            </a:r>
            <a:endParaRPr lang="en-US" altLang="en-US" sz="2300" b="1"/>
          </a:p>
        </p:txBody>
      </p:sp>
    </p:spTree>
    <p:extLst>
      <p:ext uri="{BB962C8B-B14F-4D97-AF65-F5344CB8AC3E}">
        <p14:creationId xmlns:p14="http://schemas.microsoft.com/office/powerpoint/2010/main" val="423077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981200"/>
            <a:ext cx="5334000" cy="459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20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Frequent Itemset Generation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0" y="990600"/>
            <a:ext cx="9144000" cy="5410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 smtClean="0">
                <a:effectLst/>
              </a:rPr>
              <a:t>Brute-force approach: </a:t>
            </a:r>
          </a:p>
          <a:p>
            <a:pPr lvl="1" eaLnBrk="1" hangingPunct="1"/>
            <a:r>
              <a:rPr lang="en-US" altLang="en-US" sz="2800" dirty="0" smtClean="0">
                <a:effectLst/>
              </a:rPr>
              <a:t>Each </a:t>
            </a:r>
            <a:r>
              <a:rPr lang="en-US" altLang="en-US" sz="2800" dirty="0" err="1" smtClean="0">
                <a:effectLst/>
              </a:rPr>
              <a:t>itemset</a:t>
            </a:r>
            <a:r>
              <a:rPr lang="en-US" altLang="en-US" sz="2800" dirty="0" smtClean="0">
                <a:effectLst/>
              </a:rPr>
              <a:t> in the lattice is a </a:t>
            </a:r>
            <a:r>
              <a:rPr lang="en-US" altLang="en-US" sz="2800" dirty="0" smtClean="0">
                <a:solidFill>
                  <a:srgbClr val="FF0000"/>
                </a:solidFill>
                <a:effectLst/>
              </a:rPr>
              <a:t>candidate</a:t>
            </a:r>
            <a:r>
              <a:rPr lang="en-US" altLang="en-US" sz="2800" dirty="0" smtClean="0">
                <a:effectLst/>
              </a:rPr>
              <a:t> frequent </a:t>
            </a:r>
            <a:r>
              <a:rPr lang="en-US" altLang="en-US" sz="2800" dirty="0" err="1" smtClean="0">
                <a:effectLst/>
              </a:rPr>
              <a:t>itemset</a:t>
            </a:r>
            <a:endParaRPr lang="en-US" altLang="en-US" sz="2800" dirty="0" smtClean="0">
              <a:effectLst/>
            </a:endParaRPr>
          </a:p>
          <a:p>
            <a:pPr lvl="1" eaLnBrk="1" hangingPunct="1"/>
            <a:r>
              <a:rPr lang="en-US" altLang="en-US" sz="2800" dirty="0" smtClean="0">
                <a:effectLst/>
              </a:rPr>
              <a:t>Count the support of each candidate by scanning the database</a:t>
            </a:r>
          </a:p>
          <a:p>
            <a:pPr lvl="1" eaLnBrk="1" hangingPunct="1"/>
            <a:endParaRPr lang="en-US" altLang="en-US" sz="2800" dirty="0" smtClean="0">
              <a:effectLst/>
            </a:endParaRPr>
          </a:p>
          <a:p>
            <a:pPr lvl="1" eaLnBrk="1" hangingPunct="1"/>
            <a:endParaRPr lang="en-US" altLang="en-US" sz="2000" dirty="0" smtClean="0">
              <a:effectLst/>
            </a:endParaRPr>
          </a:p>
          <a:p>
            <a:pPr lvl="1" eaLnBrk="1" hangingPunct="1"/>
            <a:endParaRPr lang="en-US" altLang="en-US" sz="2000" dirty="0" smtClean="0">
              <a:effectLst/>
            </a:endParaRPr>
          </a:p>
          <a:p>
            <a:pPr lvl="1" eaLnBrk="1" hangingPunct="1"/>
            <a:endParaRPr lang="en-US" altLang="en-US" sz="2000" dirty="0" smtClean="0">
              <a:effectLst/>
            </a:endParaRPr>
          </a:p>
          <a:p>
            <a:pPr lvl="1" eaLnBrk="1" hangingPunct="1"/>
            <a:endParaRPr lang="en-US" altLang="en-US" sz="2000" dirty="0" smtClean="0">
              <a:effectLst/>
            </a:endParaRPr>
          </a:p>
          <a:p>
            <a:pPr lvl="1" eaLnBrk="1" hangingPunct="1"/>
            <a:endParaRPr lang="en-US" altLang="en-US" sz="2000" dirty="0" smtClean="0">
              <a:effectLst/>
            </a:endParaRPr>
          </a:p>
          <a:p>
            <a:pPr lvl="1" eaLnBrk="1" hangingPunct="1"/>
            <a:endParaRPr lang="en-US" altLang="en-US" sz="2800" dirty="0" smtClean="0">
              <a:effectLst/>
            </a:endParaRPr>
          </a:p>
          <a:p>
            <a:pPr lvl="1" eaLnBrk="1" hangingPunct="1"/>
            <a:endParaRPr lang="en-US" altLang="en-US" sz="2800" dirty="0"/>
          </a:p>
          <a:p>
            <a:pPr lvl="1" eaLnBrk="1" hangingPunct="1"/>
            <a:r>
              <a:rPr lang="en-US" altLang="en-US" sz="2800" dirty="0" smtClean="0">
                <a:effectLst/>
              </a:rPr>
              <a:t>Match each transaction against every candidate</a:t>
            </a:r>
          </a:p>
          <a:p>
            <a:pPr lvl="1" eaLnBrk="1" hangingPunct="1"/>
            <a:r>
              <a:rPr lang="en-US" altLang="en-US" sz="2800" dirty="0" smtClean="0">
                <a:effectLst/>
              </a:rPr>
              <a:t>Complexity ~ O(</a:t>
            </a:r>
            <a:r>
              <a:rPr lang="en-US" altLang="en-US" sz="2800" dirty="0" err="1" smtClean="0">
                <a:effectLst/>
              </a:rPr>
              <a:t>NMw</a:t>
            </a:r>
            <a:r>
              <a:rPr lang="en-US" altLang="en-US" sz="2800" dirty="0" smtClean="0">
                <a:effectLst/>
              </a:rPr>
              <a:t>) =&gt; </a:t>
            </a:r>
            <a:r>
              <a:rPr lang="en-US" altLang="en-US" sz="2800" dirty="0" smtClean="0">
                <a:solidFill>
                  <a:srgbClr val="FF0000"/>
                </a:solidFill>
                <a:effectLst/>
              </a:rPr>
              <a:t>Expensive since M = 2</a:t>
            </a:r>
            <a:r>
              <a:rPr lang="en-US" altLang="en-US" sz="2800" baseline="30000" dirty="0" smtClean="0">
                <a:solidFill>
                  <a:srgbClr val="FF0000"/>
                </a:solidFill>
                <a:effectLst/>
              </a:rPr>
              <a:t>d</a:t>
            </a:r>
            <a:r>
              <a:rPr lang="en-US" altLang="en-US" sz="2800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altLang="en-US" sz="2800" dirty="0" smtClean="0">
                <a:effectLst/>
              </a:rPr>
              <a:t>!!!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143000" y="2971800"/>
          <a:ext cx="7281863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8" name="Visio" r:id="rId3" imgW="7643978" imgH="2744343" progId="Visio.Drawing.6">
                  <p:embed/>
                </p:oleObj>
              </mc:Choice>
              <mc:Fallback>
                <p:oleObj name="Visio" r:id="rId3" imgW="7643978" imgH="2744343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971800"/>
                        <a:ext cx="7281863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454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BCB1-745C-4005-9A27-A9A44AC634F9}" type="datetime4">
              <a:rPr lang="en-US" altLang="en-US"/>
              <a:pPr/>
              <a:t>March 22, 2019</a:t>
            </a:fld>
            <a:endParaRPr lang="en-US" altLang="en-US"/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25E7-EC27-455F-B0C6-DBE044E493F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52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01000" cy="914400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Basic Concepts: Frequent Patterns and Association Rules</a:t>
            </a:r>
          </a:p>
        </p:txBody>
      </p:sp>
      <p:sp>
        <p:nvSpPr>
          <p:cNvPr id="152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1524000"/>
            <a:ext cx="4953000" cy="3200400"/>
          </a:xfrm>
        </p:spPr>
        <p:txBody>
          <a:bodyPr/>
          <a:lstStyle/>
          <a:p>
            <a:r>
              <a:rPr lang="en-US" altLang="en-US" sz="2000"/>
              <a:t>Itemset X = {x</a:t>
            </a:r>
            <a:r>
              <a:rPr lang="en-US" altLang="en-US" sz="2000" baseline="-25000"/>
              <a:t>1</a:t>
            </a:r>
            <a:r>
              <a:rPr lang="en-US" altLang="en-US" sz="2000"/>
              <a:t>, …, x</a:t>
            </a:r>
            <a:r>
              <a:rPr lang="en-US" altLang="en-US" sz="2000" baseline="-25000"/>
              <a:t>k</a:t>
            </a:r>
            <a:r>
              <a:rPr lang="en-US" altLang="en-US" sz="2000"/>
              <a:t>}</a:t>
            </a:r>
          </a:p>
          <a:p>
            <a:r>
              <a:rPr lang="en-US" altLang="en-US" sz="2000"/>
              <a:t>Find all the rules </a:t>
            </a:r>
            <a:r>
              <a:rPr lang="en-US" altLang="en-US" sz="2000" i="1"/>
              <a:t>X </a:t>
            </a:r>
            <a:r>
              <a:rPr lang="en-US" altLang="en-US" sz="2000">
                <a:sym typeface="Wingdings" panose="05000000000000000000" pitchFamily="2" charset="2"/>
              </a:rPr>
              <a:t> </a:t>
            </a:r>
            <a:r>
              <a:rPr lang="en-US" altLang="en-US" sz="2000" i="1">
                <a:sym typeface="Wingdings" panose="05000000000000000000" pitchFamily="2" charset="2"/>
              </a:rPr>
              <a:t>Y</a:t>
            </a:r>
            <a:r>
              <a:rPr lang="en-US" altLang="en-US" sz="2400" i="1">
                <a:sym typeface="Symbol" panose="05050102010706020507" pitchFamily="18" charset="2"/>
              </a:rPr>
              <a:t> </a:t>
            </a:r>
            <a:r>
              <a:rPr lang="en-US" altLang="en-US" sz="2000"/>
              <a:t>with minimum support and confidence</a:t>
            </a:r>
            <a:endParaRPr lang="en-US" altLang="en-US" sz="2400">
              <a:sym typeface="Symbol" panose="05050102010706020507" pitchFamily="18" charset="2"/>
            </a:endParaRPr>
          </a:p>
          <a:p>
            <a:pPr lvl="1"/>
            <a:r>
              <a:rPr lang="en-US" altLang="en-US" sz="2400">
                <a:solidFill>
                  <a:schemeClr val="hlink"/>
                </a:solidFill>
                <a:sym typeface="Symbol" panose="05050102010706020507" pitchFamily="18" charset="2"/>
              </a:rPr>
              <a:t>support</a:t>
            </a:r>
            <a:r>
              <a:rPr lang="en-US" altLang="en-US" sz="2400">
                <a:sym typeface="Symbol" panose="05050102010706020507" pitchFamily="18" charset="2"/>
              </a:rPr>
              <a:t>, </a:t>
            </a:r>
            <a:r>
              <a:rPr lang="en-US" altLang="en-US" sz="2400" i="1">
                <a:sym typeface="Symbol" panose="05050102010706020507" pitchFamily="18" charset="2"/>
              </a:rPr>
              <a:t>s</a:t>
            </a:r>
            <a:r>
              <a:rPr lang="en-US" altLang="en-US" sz="2400">
                <a:sym typeface="Symbol" panose="05050102010706020507" pitchFamily="18" charset="2"/>
              </a:rPr>
              <a:t>, </a:t>
            </a:r>
            <a:r>
              <a:rPr lang="en-US" altLang="en-US" sz="2400">
                <a:solidFill>
                  <a:schemeClr val="tx2"/>
                </a:solidFill>
                <a:sym typeface="Symbol" panose="05050102010706020507" pitchFamily="18" charset="2"/>
              </a:rPr>
              <a:t>probability</a:t>
            </a:r>
            <a:r>
              <a:rPr lang="en-US" altLang="en-US" sz="2400">
                <a:sym typeface="Symbol" panose="05050102010706020507" pitchFamily="18" charset="2"/>
              </a:rPr>
              <a:t> that a transaction contains X  Y</a:t>
            </a:r>
          </a:p>
          <a:p>
            <a:pPr lvl="1"/>
            <a:r>
              <a:rPr lang="en-US" altLang="en-US" sz="2400">
                <a:solidFill>
                  <a:schemeClr val="hlink"/>
                </a:solidFill>
                <a:sym typeface="Symbol" panose="05050102010706020507" pitchFamily="18" charset="2"/>
              </a:rPr>
              <a:t>confidence</a:t>
            </a:r>
            <a:r>
              <a:rPr lang="en-US" altLang="en-US" sz="2400">
                <a:sym typeface="Symbol" panose="05050102010706020507" pitchFamily="18" charset="2"/>
              </a:rPr>
              <a:t>, </a:t>
            </a:r>
            <a:r>
              <a:rPr lang="en-US" altLang="en-US" sz="2400" i="1">
                <a:sym typeface="Symbol" panose="05050102010706020507" pitchFamily="18" charset="2"/>
              </a:rPr>
              <a:t>c,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tx2"/>
                </a:solidFill>
                <a:sym typeface="Symbol" panose="05050102010706020507" pitchFamily="18" charset="2"/>
              </a:rPr>
              <a:t>conditional probability</a:t>
            </a:r>
            <a:r>
              <a:rPr lang="en-US" altLang="en-US" sz="2400">
                <a:sym typeface="Symbol" panose="05050102010706020507" pitchFamily="18" charset="2"/>
              </a:rPr>
              <a:t> that a transaction having X also contains </a:t>
            </a:r>
            <a:r>
              <a:rPr lang="en-US" altLang="en-US" sz="2400" i="1">
                <a:sym typeface="Symbol" panose="05050102010706020507" pitchFamily="18" charset="2"/>
              </a:rPr>
              <a:t>Y</a:t>
            </a:r>
          </a:p>
        </p:txBody>
      </p:sp>
      <p:sp>
        <p:nvSpPr>
          <p:cNvPr id="1527812" name="Rectangle 4"/>
          <p:cNvSpPr>
            <a:spLocks noChangeArrowheads="1"/>
          </p:cNvSpPr>
          <p:nvPr/>
        </p:nvSpPr>
        <p:spPr bwMode="auto">
          <a:xfrm>
            <a:off x="4343400" y="4724400"/>
            <a:ext cx="45720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altLang="en-US" sz="2000" i="1" dirty="0"/>
              <a:t>Let  </a:t>
            </a:r>
            <a:r>
              <a:rPr lang="en-US" altLang="en-US" sz="2000" i="1" dirty="0" err="1"/>
              <a:t>sup</a:t>
            </a:r>
            <a:r>
              <a:rPr lang="en-US" altLang="en-US" sz="2000" i="1" baseline="-25000" dirty="0" err="1"/>
              <a:t>min</a:t>
            </a:r>
            <a:r>
              <a:rPr lang="en-US" altLang="en-US" sz="2000" i="1" dirty="0"/>
              <a:t> = 50%,  </a:t>
            </a:r>
            <a:r>
              <a:rPr lang="en-US" altLang="en-US" sz="2000" i="1" dirty="0" err="1"/>
              <a:t>conf</a:t>
            </a:r>
            <a:r>
              <a:rPr lang="en-US" altLang="en-US" sz="2000" i="1" baseline="-25000" dirty="0" err="1"/>
              <a:t>min</a:t>
            </a:r>
            <a:r>
              <a:rPr lang="en-US" altLang="en-US" sz="2000" i="1" dirty="0"/>
              <a:t> = 50%</a:t>
            </a:r>
          </a:p>
          <a:p>
            <a:pPr>
              <a:lnSpc>
                <a:spcPct val="110000"/>
              </a:lnSpc>
            </a:pPr>
            <a:r>
              <a:rPr lang="en-US" altLang="en-US" sz="2000" i="1" dirty="0"/>
              <a:t>Freq. Pat.: </a:t>
            </a:r>
            <a:r>
              <a:rPr lang="en-US" altLang="en-US" sz="2000" dirty="0"/>
              <a:t>{</a:t>
            </a:r>
            <a:r>
              <a:rPr lang="en-US" altLang="en-US" sz="2000" i="1" dirty="0"/>
              <a:t>A:3, B:3, D:4, E:3, AD:3</a:t>
            </a:r>
            <a:r>
              <a:rPr lang="en-US" altLang="en-US" sz="2000" dirty="0"/>
              <a:t>}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Association rules:</a:t>
            </a:r>
          </a:p>
          <a:p>
            <a:pPr lvl="1">
              <a:lnSpc>
                <a:spcPct val="110000"/>
              </a:lnSpc>
            </a:pPr>
            <a:r>
              <a:rPr lang="en-US" altLang="en-US" sz="2000" i="1" dirty="0"/>
              <a:t>A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i="1" dirty="0">
                <a:sym typeface="Symbol" panose="05050102010706020507" pitchFamily="18" charset="2"/>
              </a:rPr>
              <a:t> D  </a:t>
            </a:r>
            <a:r>
              <a:rPr lang="en-US" altLang="en-US" sz="2000" dirty="0">
                <a:sym typeface="Symbol" panose="05050102010706020507" pitchFamily="18" charset="2"/>
              </a:rPr>
              <a:t>(60%, 100%)</a:t>
            </a:r>
          </a:p>
          <a:p>
            <a:pPr lvl="1">
              <a:lnSpc>
                <a:spcPct val="110000"/>
              </a:lnSpc>
            </a:pPr>
            <a:r>
              <a:rPr lang="en-US" altLang="en-US" sz="2000" i="1" dirty="0"/>
              <a:t>D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i="1" dirty="0">
                <a:sym typeface="Symbol" panose="05050102010706020507" pitchFamily="18" charset="2"/>
              </a:rPr>
              <a:t> A  </a:t>
            </a:r>
            <a:r>
              <a:rPr lang="en-US" altLang="en-US" sz="2000" dirty="0">
                <a:sym typeface="Symbol" panose="05050102010706020507" pitchFamily="18" charset="2"/>
              </a:rPr>
              <a:t>(60%, 75%)</a:t>
            </a:r>
            <a:endParaRPr lang="en-US" altLang="en-US" sz="2000" b="1" dirty="0">
              <a:sym typeface="Symbol" panose="05050102010706020507" pitchFamily="18" charset="2"/>
            </a:endParaRPr>
          </a:p>
          <a:p>
            <a:pPr lvl="1"/>
            <a:endParaRPr lang="en-US" altLang="en-US" sz="2000" dirty="0">
              <a:sym typeface="Symbol" panose="05050102010706020507" pitchFamily="18" charset="2"/>
            </a:endParaRPr>
          </a:p>
        </p:txBody>
      </p:sp>
      <p:grpSp>
        <p:nvGrpSpPr>
          <p:cNvPr id="1527813" name="Group 5"/>
          <p:cNvGrpSpPr>
            <a:grpSpLocks/>
          </p:cNvGrpSpPr>
          <p:nvPr/>
        </p:nvGrpSpPr>
        <p:grpSpPr bwMode="auto">
          <a:xfrm>
            <a:off x="152400" y="3810000"/>
            <a:ext cx="3886200" cy="2630488"/>
            <a:chOff x="192" y="2400"/>
            <a:chExt cx="2448" cy="1657"/>
          </a:xfrm>
        </p:grpSpPr>
        <p:sp>
          <p:nvSpPr>
            <p:cNvPr id="1527814" name="Oval 6"/>
            <p:cNvSpPr>
              <a:spLocks noChangeArrowheads="1"/>
            </p:cNvSpPr>
            <p:nvPr/>
          </p:nvSpPr>
          <p:spPr bwMode="auto">
            <a:xfrm>
              <a:off x="384" y="2736"/>
              <a:ext cx="1200" cy="864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7815" name="Oval 7"/>
            <p:cNvSpPr>
              <a:spLocks noChangeArrowheads="1"/>
            </p:cNvSpPr>
            <p:nvPr/>
          </p:nvSpPr>
          <p:spPr bwMode="auto">
            <a:xfrm>
              <a:off x="1008" y="2736"/>
              <a:ext cx="1200" cy="960"/>
            </a:xfrm>
            <a:prstGeom prst="ellipse">
              <a:avLst/>
            </a:prstGeom>
            <a:solidFill>
              <a:srgbClr val="99CCFF">
                <a:alpha val="50000"/>
              </a:srgbClr>
            </a:solidFill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7816" name="Line 8"/>
            <p:cNvSpPr>
              <a:spLocks noChangeShapeType="1"/>
            </p:cNvSpPr>
            <p:nvPr/>
          </p:nvSpPr>
          <p:spPr bwMode="auto">
            <a:xfrm flipH="1">
              <a:off x="576" y="3168"/>
              <a:ext cx="144" cy="48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7817" name="Line 9"/>
            <p:cNvSpPr>
              <a:spLocks noChangeShapeType="1"/>
            </p:cNvSpPr>
            <p:nvPr/>
          </p:nvSpPr>
          <p:spPr bwMode="auto">
            <a:xfrm flipV="1">
              <a:off x="2016" y="2832"/>
              <a:ext cx="144" cy="43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7818" name="Line 10"/>
            <p:cNvSpPr>
              <a:spLocks noChangeShapeType="1"/>
            </p:cNvSpPr>
            <p:nvPr/>
          </p:nvSpPr>
          <p:spPr bwMode="auto">
            <a:xfrm flipH="1" flipV="1">
              <a:off x="1440" y="2592"/>
              <a:ext cx="0" cy="576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7819" name="Text Box 11"/>
            <p:cNvSpPr txBox="1">
              <a:spLocks noChangeArrowheads="1"/>
            </p:cNvSpPr>
            <p:nvPr/>
          </p:nvSpPr>
          <p:spPr bwMode="auto">
            <a:xfrm>
              <a:off x="1824" y="2448"/>
              <a:ext cx="768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altLang="en-US" sz="16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Customer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altLang="en-US" sz="16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buys diaper</a:t>
              </a:r>
              <a:endParaRPr lang="en-US" altLang="en-US" sz="1800" b="1" u="sng">
                <a:latin typeface="Times New Roman" panose="02020603050405020304" pitchFamily="18" charset="0"/>
              </a:endParaRPr>
            </a:p>
          </p:txBody>
        </p:sp>
        <p:sp>
          <p:nvSpPr>
            <p:cNvPr id="1527820" name="Text Box 12"/>
            <p:cNvSpPr txBox="1">
              <a:spLocks noChangeArrowheads="1"/>
            </p:cNvSpPr>
            <p:nvPr/>
          </p:nvSpPr>
          <p:spPr bwMode="auto">
            <a:xfrm>
              <a:off x="960" y="2400"/>
              <a:ext cx="657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altLang="en-US" sz="1600" b="1">
                  <a:solidFill>
                    <a:srgbClr val="5FA180"/>
                  </a:solidFill>
                  <a:latin typeface="Times New Roman" panose="02020603050405020304" pitchFamily="18" charset="0"/>
                </a:rPr>
                <a:t>Customer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altLang="en-US" sz="1600" b="1">
                  <a:solidFill>
                    <a:srgbClr val="5FA180"/>
                  </a:solidFill>
                  <a:latin typeface="Times New Roman" panose="02020603050405020304" pitchFamily="18" charset="0"/>
                </a:rPr>
                <a:t>buys both</a:t>
              </a:r>
              <a:endParaRPr lang="en-US" altLang="en-US" sz="1800" b="1" u="sng">
                <a:solidFill>
                  <a:srgbClr val="5FA18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27821" name="Text Box 13"/>
            <p:cNvSpPr txBox="1">
              <a:spLocks noChangeArrowheads="1"/>
            </p:cNvSpPr>
            <p:nvPr/>
          </p:nvSpPr>
          <p:spPr bwMode="auto">
            <a:xfrm>
              <a:off x="384" y="3600"/>
              <a:ext cx="657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altLang="en-US" sz="1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Customer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altLang="en-US" sz="1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buys beer</a:t>
              </a:r>
              <a:endParaRPr lang="en-US" altLang="en-US" sz="1800" b="1" u="sng">
                <a:latin typeface="Times New Roman" panose="02020603050405020304" pitchFamily="18" charset="0"/>
              </a:endParaRPr>
            </a:p>
          </p:txBody>
        </p:sp>
        <p:sp>
          <p:nvSpPr>
            <p:cNvPr id="1527822" name="Rectangle 14"/>
            <p:cNvSpPr>
              <a:spLocks noChangeArrowheads="1"/>
            </p:cNvSpPr>
            <p:nvPr/>
          </p:nvSpPr>
          <p:spPr bwMode="auto">
            <a:xfrm>
              <a:off x="192" y="2400"/>
              <a:ext cx="2448" cy="16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527823" name="Group 15"/>
          <p:cNvGraphicFramePr>
            <a:graphicFrameLocks noGrp="1"/>
          </p:cNvGraphicFramePr>
          <p:nvPr/>
        </p:nvGraphicFramePr>
        <p:xfrm>
          <a:off x="152400" y="1524000"/>
          <a:ext cx="3886200" cy="2131060"/>
        </p:xfrm>
        <a:graphic>
          <a:graphicData uri="http://schemas.openxmlformats.org/drawingml/2006/table">
            <a:tbl>
              <a:tblPr/>
              <a:tblGrid>
                <a:gridCol w="1943100"/>
                <a:gridCol w="1943100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</a:rPr>
                        <a:t>Transaction-id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</a:rPr>
                        <a:t>Items bought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A, B,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A, C,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A, D,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B, E, 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B, C, D, E, 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12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 smtClean="0"/>
              <a:t>Frequent </a:t>
            </a:r>
            <a:r>
              <a:rPr lang="en-US" sz="4000" dirty="0" err="1" smtClean="0"/>
              <a:t>Itemset</a:t>
            </a:r>
            <a:r>
              <a:rPr lang="en-US" sz="4000" dirty="0" smtClean="0"/>
              <a:t> Generation Strategies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effectLst/>
              </a:rPr>
              <a:t>Reduce the </a:t>
            </a:r>
            <a:r>
              <a:rPr lang="en-US" altLang="en-US" sz="2800" dirty="0" smtClean="0">
                <a:solidFill>
                  <a:srgbClr val="FF0000"/>
                </a:solidFill>
                <a:effectLst/>
              </a:rPr>
              <a:t>number of candidates</a:t>
            </a:r>
            <a:r>
              <a:rPr lang="en-US" altLang="en-US" sz="2800" dirty="0" smtClean="0">
                <a:effectLst/>
              </a:rPr>
              <a:t> (M)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effectLst/>
              </a:rPr>
              <a:t>Complete search: M=2</a:t>
            </a:r>
            <a:r>
              <a:rPr lang="en-US" altLang="en-US" sz="2400" baseline="30000" dirty="0" smtClean="0">
                <a:effectLst/>
              </a:rPr>
              <a:t>d   </a:t>
            </a:r>
            <a:r>
              <a:rPr lang="en-US" altLang="en-US" sz="2400" dirty="0" smtClean="0">
                <a:effectLst/>
              </a:rPr>
              <a:t>- 1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effectLst/>
              </a:rPr>
              <a:t>Use pruning techniques to reduce M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600" dirty="0" smtClean="0">
              <a:effectLst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effectLst/>
              </a:rPr>
              <a:t>Reduce the </a:t>
            </a:r>
            <a:r>
              <a:rPr lang="en-US" altLang="en-US" sz="2800" dirty="0" smtClean="0">
                <a:solidFill>
                  <a:srgbClr val="FF0000"/>
                </a:solidFill>
                <a:effectLst/>
              </a:rPr>
              <a:t>number of transactions </a:t>
            </a:r>
            <a:r>
              <a:rPr lang="en-US" altLang="en-US" sz="2800" dirty="0" smtClean="0">
                <a:effectLst/>
              </a:rPr>
              <a:t>(N)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effectLst/>
              </a:rPr>
              <a:t>Reduce size of N as the size of </a:t>
            </a:r>
            <a:r>
              <a:rPr lang="en-US" altLang="en-US" sz="2400" dirty="0" err="1" smtClean="0">
                <a:effectLst/>
              </a:rPr>
              <a:t>itemset</a:t>
            </a:r>
            <a:r>
              <a:rPr lang="en-US" altLang="en-US" sz="2400" dirty="0" smtClean="0">
                <a:effectLst/>
              </a:rPr>
              <a:t> increases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effectLst/>
              </a:rPr>
              <a:t>Used by DHP and vertical-based mining algorithms</a:t>
            </a:r>
          </a:p>
          <a:p>
            <a:pPr lvl="4" eaLnBrk="1" hangingPunct="1">
              <a:lnSpc>
                <a:spcPct val="90000"/>
              </a:lnSpc>
            </a:pPr>
            <a:endParaRPr lang="en-US" altLang="en-US" sz="1100" dirty="0" smtClean="0">
              <a:effectLst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effectLst/>
              </a:rPr>
              <a:t>Reduce the </a:t>
            </a:r>
            <a:r>
              <a:rPr lang="en-US" altLang="en-US" sz="2800" dirty="0" smtClean="0">
                <a:solidFill>
                  <a:srgbClr val="FF0000"/>
                </a:solidFill>
                <a:effectLst/>
              </a:rPr>
              <a:t>number of comparisons</a:t>
            </a:r>
            <a:r>
              <a:rPr lang="en-US" altLang="en-US" sz="2800" dirty="0" smtClean="0">
                <a:effectLst/>
              </a:rPr>
              <a:t> (NM)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effectLst/>
              </a:rPr>
              <a:t>Use efficient data structures to store the candidates or transactions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effectLst/>
              </a:rPr>
              <a:t>No need to match every candidate against every transaction</a:t>
            </a:r>
          </a:p>
        </p:txBody>
      </p:sp>
    </p:spTree>
    <p:extLst>
      <p:ext uri="{BB962C8B-B14F-4D97-AF65-F5344CB8AC3E}">
        <p14:creationId xmlns:p14="http://schemas.microsoft.com/office/powerpoint/2010/main" val="177447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63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5" y="965200"/>
            <a:ext cx="6483350" cy="492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3483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73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685801"/>
            <a:ext cx="8439150" cy="510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357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83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8382000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6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mtClean="0"/>
              <a:t>Support Counting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53400" cy="4724400"/>
          </a:xfrm>
        </p:spPr>
        <p:txBody>
          <a:bodyPr/>
          <a:lstStyle/>
          <a:p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Compare each </a:t>
            </a:r>
            <a:r>
              <a:rPr lang="en-US" altLang="en-US" sz="2400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tx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. against every candidate </a:t>
            </a:r>
            <a:r>
              <a:rPr lang="en-US" altLang="en-US" sz="2400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itemset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 &amp; update the support count of candidates contained in the </a:t>
            </a:r>
            <a:r>
              <a:rPr lang="en-US" altLang="en-US" sz="2400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tx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.</a:t>
            </a:r>
          </a:p>
          <a:p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Computationally expensive when no. of </a:t>
            </a:r>
            <a:r>
              <a:rPr lang="en-US" altLang="en-US" sz="2400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txs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. &amp; no. of candidates is large</a:t>
            </a:r>
          </a:p>
          <a:p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How to make it efficient?</a:t>
            </a:r>
          </a:p>
          <a:p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Enumerate all </a:t>
            </a:r>
            <a:r>
              <a:rPr lang="en-US" altLang="en-US" sz="2400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itemsets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 contained in a </a:t>
            </a:r>
            <a:r>
              <a:rPr lang="en-US" altLang="en-US" sz="2400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tx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. &amp; use them to update support counts of their respective CIs</a:t>
            </a:r>
          </a:p>
          <a:p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T1 has {1,2,3,5,6}.  </a:t>
            </a:r>
            <a:r>
              <a:rPr lang="en-US" altLang="en-US" sz="2400" baseline="30000" dirty="0" smtClean="0">
                <a:solidFill>
                  <a:schemeClr val="tx2"/>
                </a:solidFill>
                <a:sym typeface="Symbol" panose="05050102010706020507" pitchFamily="18" charset="2"/>
              </a:rPr>
              <a:t>5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C</a:t>
            </a:r>
            <a:r>
              <a:rPr lang="en-US" altLang="en-US" sz="2400" baseline="-25000" dirty="0" smtClean="0">
                <a:solidFill>
                  <a:schemeClr val="tx2"/>
                </a:solidFill>
                <a:sym typeface="Symbol" panose="05050102010706020507" pitchFamily="18" charset="2"/>
              </a:rPr>
              <a:t>3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 = 10 </a:t>
            </a:r>
            <a:r>
              <a:rPr lang="en-US" altLang="en-US" sz="2400" dirty="0" err="1" smtClean="0">
                <a:solidFill>
                  <a:schemeClr val="tx2"/>
                </a:solidFill>
                <a:sym typeface="Symbol" panose="05050102010706020507" pitchFamily="18" charset="2"/>
              </a:rPr>
              <a:t>itemsets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 of size 3. some of these 10 will correspond to C</a:t>
            </a:r>
            <a:r>
              <a:rPr lang="en-US" altLang="en-US" sz="2400" baseline="-25000" dirty="0" smtClean="0">
                <a:solidFill>
                  <a:schemeClr val="tx2"/>
                </a:solidFill>
                <a:sym typeface="Symbol" panose="05050102010706020507" pitchFamily="18" charset="2"/>
              </a:rPr>
              <a:t>3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. Others are ignored.</a:t>
            </a:r>
          </a:p>
          <a:p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How to make matching operation efficient?</a:t>
            </a:r>
          </a:p>
          <a:p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Use HASH TREE!!!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100" dirty="0" smtClean="0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0984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Subset Operation</a:t>
            </a:r>
          </a:p>
        </p:txBody>
      </p:sp>
      <p:graphicFrame>
        <p:nvGraphicFramePr>
          <p:cNvPr id="25603" name="Object 3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2220621" y="1654174"/>
          <a:ext cx="6708775" cy="447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Visio" r:id="rId3" imgW="9765132" imgH="7372400" progId="Visio.Drawing.6">
                  <p:embed/>
                </p:oleObj>
              </mc:Choice>
              <mc:Fallback>
                <p:oleObj name="Visio" r:id="rId3" imgW="9765132" imgH="7372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621" y="1654174"/>
                        <a:ext cx="6708775" cy="447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52400" y="1054010"/>
            <a:ext cx="3276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Given a transaction t, what are the possible subsets of size 3?</a:t>
            </a:r>
          </a:p>
        </p:txBody>
      </p:sp>
    </p:spTree>
    <p:extLst>
      <p:ext uri="{BB962C8B-B14F-4D97-AF65-F5344CB8AC3E}">
        <p14:creationId xmlns:p14="http://schemas.microsoft.com/office/powerpoint/2010/main" val="24731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228600" y="334963"/>
            <a:ext cx="89154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>
                <a:solidFill>
                  <a:srgbClr val="000000"/>
                </a:solidFill>
                <a:ea typeface="DejaVu LGC Sans" charset="0"/>
                <a:cs typeface="DejaVu LGC Sans" charset="0"/>
              </a:rPr>
              <a:t>How to Count Supports of Candidates?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09600" y="1676400"/>
            <a:ext cx="8077200" cy="449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284163" indent="-284163">
              <a:lnSpc>
                <a:spcPct val="11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Method</a:t>
            </a:r>
            <a:r>
              <a:rPr lang="en-GB" sz="24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:</a:t>
            </a:r>
          </a:p>
          <a:p>
            <a:pPr marL="741363" lvl="1" indent="-284163">
              <a:lnSpc>
                <a:spcPct val="110000"/>
              </a:lnSpc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Candidate </a:t>
            </a:r>
            <a:r>
              <a:rPr lang="en-GB" sz="2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itemsets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are stored in a </a:t>
            </a:r>
            <a:r>
              <a:rPr lang="en-GB" sz="2000" i="1" dirty="0">
                <a:solidFill>
                  <a:srgbClr val="0000FF"/>
                </a:solidFill>
                <a:ea typeface="DejaVu LGC Sans" charset="0"/>
                <a:cs typeface="DejaVu LGC Sans" charset="0"/>
              </a:rPr>
              <a:t>hash-tree</a:t>
            </a:r>
          </a:p>
          <a:p>
            <a:pPr marL="741363" lvl="1" indent="-284163">
              <a:lnSpc>
                <a:spcPct val="110000"/>
              </a:lnSpc>
              <a:spcBef>
                <a:spcPts val="500"/>
              </a:spcBef>
              <a:buClr>
                <a:srgbClr val="0000FF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i="1" dirty="0">
                <a:solidFill>
                  <a:srgbClr val="0000FF"/>
                </a:solidFill>
                <a:ea typeface="DejaVu LGC Sans" charset="0"/>
                <a:cs typeface="DejaVu LGC Sans" charset="0"/>
              </a:rPr>
              <a:t>Leaf </a:t>
            </a:r>
            <a:r>
              <a:rPr lang="en-GB" sz="2000" dirty="0">
                <a:solidFill>
                  <a:srgbClr val="0000FF"/>
                </a:solidFill>
                <a:ea typeface="DejaVu LGC Sans" charset="0"/>
                <a:cs typeface="DejaVu LGC Sans" charset="0"/>
              </a:rPr>
              <a:t>node 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of hash-tree contains a list of </a:t>
            </a:r>
            <a:r>
              <a:rPr lang="en-GB" sz="20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itemsets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and counts</a:t>
            </a:r>
          </a:p>
          <a:p>
            <a:pPr marL="741363" lvl="1" indent="-284163">
              <a:lnSpc>
                <a:spcPct val="110000"/>
              </a:lnSpc>
              <a:spcBef>
                <a:spcPts val="500"/>
              </a:spcBef>
              <a:buClr>
                <a:srgbClr val="0000FF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i="1" dirty="0">
                <a:solidFill>
                  <a:srgbClr val="0000FF"/>
                </a:solidFill>
                <a:ea typeface="DejaVu LGC Sans" charset="0"/>
                <a:cs typeface="DejaVu LGC Sans" charset="0"/>
              </a:rPr>
              <a:t>Interior </a:t>
            </a:r>
            <a:r>
              <a:rPr lang="en-GB" sz="2000" dirty="0">
                <a:solidFill>
                  <a:srgbClr val="0000FF"/>
                </a:solidFill>
                <a:ea typeface="DejaVu LGC Sans" charset="0"/>
                <a:cs typeface="DejaVu LGC Sans" charset="0"/>
              </a:rPr>
              <a:t>node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contains a hash table</a:t>
            </a:r>
          </a:p>
          <a:p>
            <a:pPr marL="741363" lvl="1" indent="-284163">
              <a:lnSpc>
                <a:spcPct val="110000"/>
              </a:lnSpc>
              <a:spcBef>
                <a:spcPts val="500"/>
              </a:spcBef>
              <a:buClr>
                <a:srgbClr val="0000FF"/>
              </a:buClr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i="1" dirty="0">
                <a:solidFill>
                  <a:srgbClr val="0000FF"/>
                </a:solidFill>
                <a:ea typeface="DejaVu LGC Sans" charset="0"/>
                <a:cs typeface="DejaVu LGC Sans" charset="0"/>
              </a:rPr>
              <a:t>Subset function</a:t>
            </a: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: finds all the candidates contained in a transaction</a:t>
            </a:r>
          </a:p>
        </p:txBody>
      </p:sp>
    </p:spTree>
    <p:extLst>
      <p:ext uri="{BB962C8B-B14F-4D97-AF65-F5344CB8AC3E}">
        <p14:creationId xmlns:p14="http://schemas.microsoft.com/office/powerpoint/2010/main" val="3284070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Reducing Number of Comparisons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534400" cy="3048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Candidate counting: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Scan the database of transactions to determine the support of each candidate </a:t>
            </a:r>
            <a:r>
              <a:rPr lang="en-US" sz="2400" dirty="0" err="1" smtClean="0"/>
              <a:t>itemset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To reduce the number of comparisons, store the candidates in a hash structure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200" dirty="0" smtClean="0"/>
              <a:t> Instead of matching each transaction against every candidate, match it against candidates contained in the hashed buckets</a:t>
            </a: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1066800" y="4114800"/>
          <a:ext cx="6824663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2" name="Visio" r:id="rId3" imgW="7643978" imgH="3191008" progId="Visio.Drawing.6">
                  <p:embed/>
                </p:oleObj>
              </mc:Choice>
              <mc:Fallback>
                <p:oleObj name="Visio" r:id="rId3" imgW="7643978" imgH="319100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14800"/>
                        <a:ext cx="6824663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24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mtClean="0"/>
              <a:t>Hash Tree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r>
              <a:rPr lang="en-US" altLang="en-US" sz="2400" dirty="0" smtClean="0">
                <a:solidFill>
                  <a:schemeClr val="tx2"/>
                </a:solidFill>
              </a:rPr>
              <a:t>Partition CIs into different buckets and store them in hash tree</a:t>
            </a:r>
          </a:p>
          <a:p>
            <a:r>
              <a:rPr lang="en-US" altLang="en-US" sz="2400" dirty="0" smtClean="0">
                <a:solidFill>
                  <a:schemeClr val="tx2"/>
                </a:solidFill>
              </a:rPr>
              <a:t>During support counting, </a:t>
            </a:r>
            <a:r>
              <a:rPr lang="en-US" altLang="en-US" sz="2400" dirty="0" err="1" smtClean="0">
                <a:solidFill>
                  <a:schemeClr val="tx2"/>
                </a:solidFill>
              </a:rPr>
              <a:t>itemsets</a:t>
            </a:r>
            <a:r>
              <a:rPr lang="en-US" altLang="en-US" sz="2400" dirty="0" smtClean="0">
                <a:solidFill>
                  <a:schemeClr val="tx2"/>
                </a:solidFill>
              </a:rPr>
              <a:t> in each </a:t>
            </a:r>
            <a:r>
              <a:rPr lang="en-US" altLang="en-US" sz="2400" dirty="0" err="1" smtClean="0">
                <a:solidFill>
                  <a:schemeClr val="tx2"/>
                </a:solidFill>
              </a:rPr>
              <a:t>tx</a:t>
            </a:r>
            <a:r>
              <a:rPr lang="en-US" altLang="en-US" sz="2400" dirty="0" smtClean="0">
                <a:solidFill>
                  <a:schemeClr val="tx2"/>
                </a:solidFill>
              </a:rPr>
              <a:t>. are also hashed into their appropriate buckets using the same hash function</a:t>
            </a:r>
          </a:p>
          <a:p>
            <a:endParaRPr lang="en-US" altLang="en-US" sz="2400" dirty="0" smtClean="0">
              <a:solidFill>
                <a:schemeClr val="tx2"/>
              </a:solidFill>
            </a:endParaRPr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2" y="2743200"/>
            <a:ext cx="6567488" cy="394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629400" y="2895600"/>
            <a:ext cx="121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for C</a:t>
            </a:r>
            <a:r>
              <a:rPr lang="en-US" altLang="en-US" sz="24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0165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mtClean="0"/>
              <a:t>Hash Tree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12775" y="1600200"/>
            <a:ext cx="8153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9088" indent="-319088"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/>
            </a:pPr>
            <a:r>
              <a:rPr lang="en-US" sz="2800" dirty="0">
                <a:solidFill>
                  <a:schemeClr val="tx2"/>
                </a:solidFill>
                <a:latin typeface="+mn-lt"/>
                <a:sym typeface="Symbol" pitchFamily="18" charset="2"/>
              </a:rPr>
              <a:t>Example: 3-itemset</a:t>
            </a:r>
          </a:p>
          <a:p>
            <a:pPr marL="319088" indent="-319088"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/>
            </a:pPr>
            <a:r>
              <a:rPr lang="en-US" sz="2800" dirty="0">
                <a:solidFill>
                  <a:schemeClr val="tx2"/>
                </a:solidFill>
                <a:latin typeface="+mn-lt"/>
                <a:sym typeface="Symbol" pitchFamily="18" charset="2"/>
              </a:rPr>
              <a:t>All candidate 3-itemsets are hashed </a:t>
            </a:r>
          </a:p>
          <a:p>
            <a:pPr marL="319088" indent="-319088"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/>
            </a:pPr>
            <a:r>
              <a:rPr lang="en-US" sz="2800" dirty="0">
                <a:solidFill>
                  <a:schemeClr val="tx2"/>
                </a:solidFill>
                <a:latin typeface="+mn-lt"/>
                <a:sym typeface="Symbol" pitchFamily="18" charset="2"/>
              </a:rPr>
              <a:t>Enumerate all the 3-itemsets of the </a:t>
            </a:r>
            <a:r>
              <a:rPr lang="en-US" sz="2800" dirty="0" err="1">
                <a:solidFill>
                  <a:schemeClr val="tx2"/>
                </a:solidFill>
                <a:latin typeface="+mn-lt"/>
                <a:sym typeface="Symbol" pitchFamily="18" charset="2"/>
              </a:rPr>
              <a:t>tx</a:t>
            </a:r>
            <a:r>
              <a:rPr lang="en-US" sz="2800" dirty="0">
                <a:solidFill>
                  <a:schemeClr val="tx2"/>
                </a:solidFill>
                <a:latin typeface="+mn-lt"/>
                <a:sym typeface="Symbol" pitchFamily="18" charset="2"/>
              </a:rPr>
              <a:t>.</a:t>
            </a:r>
          </a:p>
          <a:p>
            <a:pPr marL="319088" indent="-319088"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/>
            </a:pPr>
            <a:r>
              <a:rPr lang="en-US" sz="2800" dirty="0">
                <a:solidFill>
                  <a:schemeClr val="tx2"/>
                </a:solidFill>
                <a:latin typeface="+mn-lt"/>
                <a:sym typeface="Symbol" pitchFamily="18" charset="2"/>
              </a:rPr>
              <a:t>All 3-itemsets contained in a transaction are also hashed</a:t>
            </a:r>
          </a:p>
          <a:p>
            <a:pPr marL="319088" indent="-319088"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/>
            </a:pPr>
            <a:r>
              <a:rPr lang="en-US" sz="2800" dirty="0">
                <a:solidFill>
                  <a:schemeClr val="tx2"/>
                </a:solidFill>
                <a:latin typeface="+mn-lt"/>
                <a:sym typeface="Symbol" pitchFamily="18" charset="2"/>
              </a:rPr>
              <a:t>Comparison of a 3-itemset of </a:t>
            </a:r>
            <a:r>
              <a:rPr lang="en-US" sz="2800" dirty="0" err="1">
                <a:solidFill>
                  <a:schemeClr val="tx2"/>
                </a:solidFill>
                <a:latin typeface="+mn-lt"/>
                <a:sym typeface="Symbol" pitchFamily="18" charset="2"/>
              </a:rPr>
              <a:t>tx</a:t>
            </a:r>
            <a:r>
              <a:rPr lang="en-US" sz="2800" dirty="0">
                <a:solidFill>
                  <a:schemeClr val="tx2"/>
                </a:solidFill>
                <a:latin typeface="+mn-lt"/>
                <a:sym typeface="Symbol" pitchFamily="18" charset="2"/>
              </a:rPr>
              <a:t>. with all candidate 3-itemsets is avoided</a:t>
            </a:r>
          </a:p>
          <a:p>
            <a:pPr marL="319088" indent="-319088"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/>
            </a:pPr>
            <a:r>
              <a:rPr lang="en-US" sz="2800" dirty="0">
                <a:solidFill>
                  <a:schemeClr val="tx2"/>
                </a:solidFill>
                <a:latin typeface="+mn-lt"/>
                <a:sym typeface="Symbol" pitchFamily="18" charset="2"/>
              </a:rPr>
              <a:t>Comparison is required to be done only in the appropriate bucket</a:t>
            </a:r>
          </a:p>
          <a:p>
            <a:pPr marL="319088" indent="-319088"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/>
            </a:pPr>
            <a:r>
              <a:rPr lang="en-US" sz="2800" dirty="0">
                <a:solidFill>
                  <a:schemeClr val="tx2"/>
                </a:solidFill>
                <a:latin typeface="+mn-lt"/>
                <a:sym typeface="Symbol" pitchFamily="18" charset="2"/>
              </a:rPr>
              <a:t>Saves </a:t>
            </a:r>
            <a:r>
              <a:rPr lang="en-US" sz="2800">
                <a:solidFill>
                  <a:schemeClr val="tx2"/>
                </a:solidFill>
                <a:latin typeface="+mn-lt"/>
                <a:sym typeface="Symbol" pitchFamily="18" charset="2"/>
              </a:rPr>
              <a:t>time </a:t>
            </a:r>
            <a:r>
              <a:rPr lang="en-US" sz="2800">
                <a:solidFill>
                  <a:schemeClr val="tx2"/>
                </a:solidFill>
                <a:latin typeface="+mn-lt"/>
                <a:sym typeface="Wingdings" pitchFamily="2" charset="2"/>
              </a:rPr>
              <a:t></a:t>
            </a:r>
            <a:endParaRPr lang="en-US" sz="2800" dirty="0">
              <a:solidFill>
                <a:schemeClr val="tx2"/>
              </a:solidFill>
              <a:latin typeface="+mn-lt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603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Association Rule Mining Task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066800"/>
            <a:ext cx="8763000" cy="506412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 smtClean="0">
                <a:effectLst/>
              </a:rPr>
              <a:t>Given a set of transactions T, the goal of association rule mining is to find all rules having </a:t>
            </a:r>
          </a:p>
          <a:p>
            <a:pPr lvl="1" eaLnBrk="1" hangingPunct="1"/>
            <a:r>
              <a:rPr lang="en-US" altLang="en-US" sz="2800" dirty="0" smtClean="0">
                <a:effectLst/>
              </a:rPr>
              <a:t>support </a:t>
            </a:r>
            <a:r>
              <a:rPr lang="en-US" altLang="en-US" sz="2800" dirty="0" smtClean="0">
                <a:effectLst/>
                <a:cs typeface="Arial" panose="020B0604020202020204" pitchFamily="34" charset="0"/>
              </a:rPr>
              <a:t>≥ </a:t>
            </a:r>
            <a:r>
              <a:rPr lang="en-US" altLang="en-US" sz="2800" i="1" dirty="0" err="1" smtClean="0">
                <a:effectLst/>
                <a:cs typeface="Arial" panose="020B0604020202020204" pitchFamily="34" charset="0"/>
              </a:rPr>
              <a:t>minsup</a:t>
            </a:r>
            <a:r>
              <a:rPr lang="en-US" altLang="en-US" sz="2800" i="1" dirty="0" smtClean="0">
                <a:effectLst/>
                <a:cs typeface="Arial" panose="020B0604020202020204" pitchFamily="34" charset="0"/>
              </a:rPr>
              <a:t> </a:t>
            </a:r>
            <a:r>
              <a:rPr lang="en-US" altLang="en-US" sz="2800" dirty="0" smtClean="0">
                <a:effectLst/>
                <a:cs typeface="Arial" panose="020B0604020202020204" pitchFamily="34" charset="0"/>
              </a:rPr>
              <a:t>threshold</a:t>
            </a:r>
          </a:p>
          <a:p>
            <a:pPr lvl="1" eaLnBrk="1" hangingPunct="1"/>
            <a:r>
              <a:rPr lang="en-US" altLang="en-US" sz="2800" dirty="0" smtClean="0">
                <a:effectLst/>
                <a:cs typeface="Arial" panose="020B0604020202020204" pitchFamily="34" charset="0"/>
              </a:rPr>
              <a:t>confidence ≥ </a:t>
            </a:r>
            <a:r>
              <a:rPr lang="en-US" altLang="en-US" sz="2800" i="1" dirty="0" err="1" smtClean="0">
                <a:effectLst/>
                <a:cs typeface="Arial" panose="020B0604020202020204" pitchFamily="34" charset="0"/>
              </a:rPr>
              <a:t>minconf</a:t>
            </a:r>
            <a:r>
              <a:rPr lang="en-US" altLang="en-US" sz="2800" i="1" dirty="0" smtClean="0">
                <a:effectLst/>
                <a:cs typeface="Arial" panose="020B0604020202020204" pitchFamily="34" charset="0"/>
              </a:rPr>
              <a:t> </a:t>
            </a:r>
            <a:r>
              <a:rPr lang="en-US" altLang="en-US" sz="2800" dirty="0" smtClean="0">
                <a:effectLst/>
                <a:cs typeface="Arial" panose="020B0604020202020204" pitchFamily="34" charset="0"/>
              </a:rPr>
              <a:t>threshold</a:t>
            </a:r>
          </a:p>
          <a:p>
            <a:pPr eaLnBrk="1" hangingPunct="1"/>
            <a:r>
              <a:rPr lang="en-US" altLang="en-US" sz="3200" dirty="0" smtClean="0">
                <a:effectLst/>
                <a:cs typeface="Arial" panose="020B0604020202020204" pitchFamily="34" charset="0"/>
              </a:rPr>
              <a:t>Brute-force approach:</a:t>
            </a:r>
          </a:p>
          <a:p>
            <a:pPr lvl="1" eaLnBrk="1" hangingPunct="1"/>
            <a:r>
              <a:rPr lang="en-US" altLang="en-US" sz="2800" dirty="0" smtClean="0">
                <a:effectLst/>
                <a:cs typeface="Arial" panose="020B0604020202020204" pitchFamily="34" charset="0"/>
              </a:rPr>
              <a:t>List all possible association rules</a:t>
            </a:r>
          </a:p>
          <a:p>
            <a:pPr lvl="1" eaLnBrk="1" hangingPunct="1"/>
            <a:r>
              <a:rPr lang="en-US" altLang="en-US" sz="2800" dirty="0" smtClean="0">
                <a:effectLst/>
                <a:cs typeface="Arial" panose="020B0604020202020204" pitchFamily="34" charset="0"/>
              </a:rPr>
              <a:t>Compute the support and confidence for each rule</a:t>
            </a:r>
          </a:p>
          <a:p>
            <a:pPr lvl="1" eaLnBrk="1" hangingPunct="1"/>
            <a:r>
              <a:rPr lang="en-US" altLang="en-US" sz="2800" dirty="0" smtClean="0">
                <a:effectLst/>
                <a:cs typeface="Arial" panose="020B0604020202020204" pitchFamily="34" charset="0"/>
              </a:rPr>
              <a:t>Prune rules that fail the </a:t>
            </a:r>
            <a:r>
              <a:rPr lang="en-US" altLang="en-US" sz="2800" i="1" dirty="0" err="1" smtClean="0">
                <a:effectLst/>
                <a:cs typeface="Arial" panose="020B0604020202020204" pitchFamily="34" charset="0"/>
              </a:rPr>
              <a:t>minsup</a:t>
            </a:r>
            <a:r>
              <a:rPr lang="en-US" altLang="en-US" sz="2800" dirty="0" smtClean="0">
                <a:effectLst/>
                <a:cs typeface="Arial" panose="020B0604020202020204" pitchFamily="34" charset="0"/>
              </a:rPr>
              <a:t> and </a:t>
            </a:r>
            <a:r>
              <a:rPr lang="en-US" altLang="en-US" sz="2800" i="1" dirty="0" err="1" smtClean="0">
                <a:effectLst/>
                <a:cs typeface="Arial" panose="020B0604020202020204" pitchFamily="34" charset="0"/>
              </a:rPr>
              <a:t>minconf</a:t>
            </a:r>
            <a:r>
              <a:rPr lang="en-US" altLang="en-US" sz="2800" dirty="0" smtClean="0">
                <a:effectLst/>
                <a:cs typeface="Arial" panose="020B0604020202020204" pitchFamily="34" charset="0"/>
              </a:rPr>
              <a:t> thresholds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 dirty="0" smtClean="0">
                <a:effectLst/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en-US" sz="2800" dirty="0" smtClean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Computationally prohibitive</a:t>
            </a:r>
            <a:r>
              <a:rPr lang="en-US" altLang="en-US" sz="2800" dirty="0" smtClean="0">
                <a:effectLst/>
                <a:cs typeface="Arial" panose="020B0604020202020204" pitchFamily="34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2804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Generate Hash Tree</a:t>
            </a:r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3810000" y="3886200"/>
            <a:ext cx="4681538" cy="2446338"/>
            <a:chOff x="1632" y="1536"/>
            <a:chExt cx="3143" cy="1750"/>
          </a:xfrm>
        </p:grpSpPr>
        <p:sp>
          <p:nvSpPr>
            <p:cNvPr id="26638" name="Line 4"/>
            <p:cNvSpPr>
              <a:spLocks noChangeShapeType="1"/>
            </p:cNvSpPr>
            <p:nvPr/>
          </p:nvSpPr>
          <p:spPr bwMode="auto">
            <a:xfrm flipH="1">
              <a:off x="2496" y="1536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Line 5"/>
            <p:cNvSpPr>
              <a:spLocks noChangeShapeType="1"/>
            </p:cNvSpPr>
            <p:nvPr/>
          </p:nvSpPr>
          <p:spPr bwMode="auto">
            <a:xfrm>
              <a:off x="3168" y="1536"/>
              <a:ext cx="81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Line 6"/>
            <p:cNvSpPr>
              <a:spLocks noChangeShapeType="1"/>
            </p:cNvSpPr>
            <p:nvPr/>
          </p:nvSpPr>
          <p:spPr bwMode="auto">
            <a:xfrm>
              <a:off x="3168" y="15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1" name="Text Box 7"/>
            <p:cNvSpPr txBox="1">
              <a:spLocks noChangeArrowheads="1"/>
            </p:cNvSpPr>
            <p:nvPr/>
          </p:nvSpPr>
          <p:spPr bwMode="auto">
            <a:xfrm>
              <a:off x="2976" y="1728"/>
              <a:ext cx="465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2 3 4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5 6 7</a:t>
              </a:r>
            </a:p>
          </p:txBody>
        </p:sp>
        <p:sp>
          <p:nvSpPr>
            <p:cNvPr id="26642" name="Line 8"/>
            <p:cNvSpPr>
              <a:spLocks noChangeShapeType="1"/>
            </p:cNvSpPr>
            <p:nvPr/>
          </p:nvSpPr>
          <p:spPr bwMode="auto">
            <a:xfrm flipH="1">
              <a:off x="1917" y="1871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3" name="Text Box 9"/>
            <p:cNvSpPr txBox="1">
              <a:spLocks noChangeArrowheads="1"/>
            </p:cNvSpPr>
            <p:nvPr/>
          </p:nvSpPr>
          <p:spPr bwMode="auto">
            <a:xfrm>
              <a:off x="1728" y="2159"/>
              <a:ext cx="46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1 4 5</a:t>
              </a:r>
            </a:p>
          </p:txBody>
        </p:sp>
        <p:sp>
          <p:nvSpPr>
            <p:cNvPr id="26644" name="Line 10"/>
            <p:cNvSpPr>
              <a:spLocks noChangeShapeType="1"/>
            </p:cNvSpPr>
            <p:nvPr/>
          </p:nvSpPr>
          <p:spPr bwMode="auto">
            <a:xfrm>
              <a:off x="2493" y="1871"/>
              <a:ext cx="3" cy="4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5" name="Line 11"/>
            <p:cNvSpPr>
              <a:spLocks noChangeShapeType="1"/>
            </p:cNvSpPr>
            <p:nvPr/>
          </p:nvSpPr>
          <p:spPr bwMode="auto">
            <a:xfrm>
              <a:off x="2493" y="1871"/>
              <a:ext cx="576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6" name="Text Box 12"/>
            <p:cNvSpPr txBox="1">
              <a:spLocks noChangeArrowheads="1"/>
            </p:cNvSpPr>
            <p:nvPr/>
          </p:nvSpPr>
          <p:spPr bwMode="auto">
            <a:xfrm>
              <a:off x="2870" y="2265"/>
              <a:ext cx="46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1 3 6</a:t>
              </a:r>
            </a:p>
          </p:txBody>
        </p:sp>
        <p:sp>
          <p:nvSpPr>
            <p:cNvPr id="26647" name="Line 13"/>
            <p:cNvSpPr>
              <a:spLocks noChangeShapeType="1"/>
            </p:cNvSpPr>
            <p:nvPr/>
          </p:nvSpPr>
          <p:spPr bwMode="auto">
            <a:xfrm flipH="1">
              <a:off x="1824" y="2352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8" name="Text Box 14"/>
            <p:cNvSpPr txBox="1">
              <a:spLocks noChangeArrowheads="1"/>
            </p:cNvSpPr>
            <p:nvPr/>
          </p:nvSpPr>
          <p:spPr bwMode="auto">
            <a:xfrm>
              <a:off x="1632" y="2640"/>
              <a:ext cx="465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1 2 4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4 5 7</a:t>
              </a:r>
            </a:p>
          </p:txBody>
        </p:sp>
        <p:sp>
          <p:nvSpPr>
            <p:cNvPr id="26649" name="Line 15"/>
            <p:cNvSpPr>
              <a:spLocks noChangeShapeType="1"/>
            </p:cNvSpPr>
            <p:nvPr/>
          </p:nvSpPr>
          <p:spPr bwMode="auto">
            <a:xfrm>
              <a:off x="2496" y="235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0" name="Text Box 16"/>
            <p:cNvSpPr txBox="1">
              <a:spLocks noChangeArrowheads="1"/>
            </p:cNvSpPr>
            <p:nvPr/>
          </p:nvSpPr>
          <p:spPr bwMode="auto">
            <a:xfrm>
              <a:off x="2255" y="2784"/>
              <a:ext cx="465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1 2 5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4 5 8</a:t>
              </a:r>
            </a:p>
          </p:txBody>
        </p:sp>
        <p:sp>
          <p:nvSpPr>
            <p:cNvPr id="26651" name="Line 17"/>
            <p:cNvSpPr>
              <a:spLocks noChangeShapeType="1"/>
            </p:cNvSpPr>
            <p:nvPr/>
          </p:nvSpPr>
          <p:spPr bwMode="auto">
            <a:xfrm>
              <a:off x="2496" y="2352"/>
              <a:ext cx="57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2" name="Text Box 18"/>
            <p:cNvSpPr txBox="1">
              <a:spLocks noChangeArrowheads="1"/>
            </p:cNvSpPr>
            <p:nvPr/>
          </p:nvSpPr>
          <p:spPr bwMode="auto">
            <a:xfrm>
              <a:off x="2832" y="2784"/>
              <a:ext cx="46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1 5 9</a:t>
              </a:r>
            </a:p>
          </p:txBody>
        </p:sp>
        <p:sp>
          <p:nvSpPr>
            <p:cNvPr id="26653" name="Line 19"/>
            <p:cNvSpPr>
              <a:spLocks noChangeShapeType="1"/>
            </p:cNvSpPr>
            <p:nvPr/>
          </p:nvSpPr>
          <p:spPr bwMode="auto">
            <a:xfrm flipH="1">
              <a:off x="3456" y="1824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4" name="Text Box 20"/>
            <p:cNvSpPr txBox="1">
              <a:spLocks noChangeArrowheads="1"/>
            </p:cNvSpPr>
            <p:nvPr/>
          </p:nvSpPr>
          <p:spPr bwMode="auto">
            <a:xfrm>
              <a:off x="3254" y="2169"/>
              <a:ext cx="465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3 4 5</a:t>
              </a:r>
            </a:p>
          </p:txBody>
        </p:sp>
        <p:sp>
          <p:nvSpPr>
            <p:cNvPr id="26655" name="Line 21"/>
            <p:cNvSpPr>
              <a:spLocks noChangeShapeType="1"/>
            </p:cNvSpPr>
            <p:nvPr/>
          </p:nvSpPr>
          <p:spPr bwMode="auto">
            <a:xfrm>
              <a:off x="3984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6" name="Text Box 22"/>
            <p:cNvSpPr txBox="1">
              <a:spLocks noChangeArrowheads="1"/>
            </p:cNvSpPr>
            <p:nvPr/>
          </p:nvSpPr>
          <p:spPr bwMode="auto">
            <a:xfrm>
              <a:off x="3792" y="2160"/>
              <a:ext cx="465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3 5 6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3 5 7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6 8 9</a:t>
              </a:r>
            </a:p>
          </p:txBody>
        </p:sp>
        <p:sp>
          <p:nvSpPr>
            <p:cNvPr id="26657" name="Line 23"/>
            <p:cNvSpPr>
              <a:spLocks noChangeShapeType="1"/>
            </p:cNvSpPr>
            <p:nvPr/>
          </p:nvSpPr>
          <p:spPr bwMode="auto">
            <a:xfrm>
              <a:off x="3984" y="1824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8" name="Text Box 24"/>
            <p:cNvSpPr txBox="1">
              <a:spLocks noChangeArrowheads="1"/>
            </p:cNvSpPr>
            <p:nvPr/>
          </p:nvSpPr>
          <p:spPr bwMode="auto">
            <a:xfrm>
              <a:off x="4310" y="2121"/>
              <a:ext cx="465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3 6 7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3 6 8</a:t>
              </a:r>
            </a:p>
          </p:txBody>
        </p:sp>
      </p:grpSp>
      <p:grpSp>
        <p:nvGrpSpPr>
          <p:cNvPr id="26628" name="Group 25"/>
          <p:cNvGrpSpPr>
            <a:grpSpLocks/>
          </p:cNvGrpSpPr>
          <p:nvPr/>
        </p:nvGrpSpPr>
        <p:grpSpPr bwMode="auto">
          <a:xfrm>
            <a:off x="533400" y="4237038"/>
            <a:ext cx="2286000" cy="1249362"/>
            <a:chOff x="144" y="912"/>
            <a:chExt cx="1440" cy="787"/>
          </a:xfrm>
        </p:grpSpPr>
        <p:sp>
          <p:nvSpPr>
            <p:cNvPr id="26630" name="Line 26"/>
            <p:cNvSpPr>
              <a:spLocks noChangeShapeType="1"/>
            </p:cNvSpPr>
            <p:nvPr/>
          </p:nvSpPr>
          <p:spPr bwMode="auto">
            <a:xfrm flipH="1">
              <a:off x="480" y="120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1" name="Line 27"/>
            <p:cNvSpPr>
              <a:spLocks noChangeShapeType="1"/>
            </p:cNvSpPr>
            <p:nvPr/>
          </p:nvSpPr>
          <p:spPr bwMode="auto">
            <a:xfrm>
              <a:off x="864" y="1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2" name="Text Box 28"/>
            <p:cNvSpPr txBox="1">
              <a:spLocks noChangeArrowheads="1"/>
            </p:cNvSpPr>
            <p:nvPr/>
          </p:nvSpPr>
          <p:spPr bwMode="auto">
            <a:xfrm>
              <a:off x="240" y="120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1,4,7</a:t>
              </a:r>
            </a:p>
          </p:txBody>
        </p:sp>
        <p:sp>
          <p:nvSpPr>
            <p:cNvPr id="26633" name="Text Box 29"/>
            <p:cNvSpPr txBox="1">
              <a:spLocks noChangeArrowheads="1"/>
            </p:cNvSpPr>
            <p:nvPr/>
          </p:nvSpPr>
          <p:spPr bwMode="auto">
            <a:xfrm>
              <a:off x="662" y="1449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2,5,8</a:t>
              </a:r>
            </a:p>
          </p:txBody>
        </p:sp>
        <p:sp>
          <p:nvSpPr>
            <p:cNvPr id="26634" name="Line 30"/>
            <p:cNvSpPr>
              <a:spLocks noChangeShapeType="1"/>
            </p:cNvSpPr>
            <p:nvPr/>
          </p:nvSpPr>
          <p:spPr bwMode="auto">
            <a:xfrm>
              <a:off x="864" y="120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5" name="Text Box 31"/>
            <p:cNvSpPr txBox="1">
              <a:spLocks noChangeArrowheads="1"/>
            </p:cNvSpPr>
            <p:nvPr/>
          </p:nvSpPr>
          <p:spPr bwMode="auto">
            <a:xfrm>
              <a:off x="998" y="111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3,6,9</a:t>
              </a:r>
            </a:p>
          </p:txBody>
        </p:sp>
        <p:sp>
          <p:nvSpPr>
            <p:cNvPr id="26636" name="Text Box 32"/>
            <p:cNvSpPr txBox="1">
              <a:spLocks noChangeArrowheads="1"/>
            </p:cNvSpPr>
            <p:nvPr/>
          </p:nvSpPr>
          <p:spPr bwMode="auto">
            <a:xfrm>
              <a:off x="336" y="912"/>
              <a:ext cx="10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Hash function</a:t>
              </a:r>
            </a:p>
          </p:txBody>
        </p:sp>
        <p:sp>
          <p:nvSpPr>
            <p:cNvPr id="26637" name="Rectangle 33"/>
            <p:cNvSpPr>
              <a:spLocks noChangeArrowheads="1"/>
            </p:cNvSpPr>
            <p:nvPr/>
          </p:nvSpPr>
          <p:spPr bwMode="auto">
            <a:xfrm>
              <a:off x="144" y="912"/>
              <a:ext cx="1440" cy="768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</p:grpSp>
      <p:sp>
        <p:nvSpPr>
          <p:cNvPr id="26629" name="Text Box 34"/>
          <p:cNvSpPr txBox="1">
            <a:spLocks noChangeArrowheads="1"/>
          </p:cNvSpPr>
          <p:nvPr/>
        </p:nvSpPr>
        <p:spPr bwMode="auto">
          <a:xfrm>
            <a:off x="349723" y="618249"/>
            <a:ext cx="83058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Suppose you have 15 candidate </a:t>
            </a:r>
            <a:r>
              <a:rPr lang="en-US" altLang="en-US" sz="2000" dirty="0" err="1">
                <a:latin typeface="Arial" panose="020B0604020202020204" pitchFamily="34" charset="0"/>
              </a:rPr>
              <a:t>itemsets</a:t>
            </a:r>
            <a:r>
              <a:rPr lang="en-US" altLang="en-US" sz="2000" dirty="0">
                <a:latin typeface="Arial" panose="020B0604020202020204" pitchFamily="34" charset="0"/>
              </a:rPr>
              <a:t> of length 3: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{1 4 5}, {1 2 4}, {4 5 7}, {1 2 5}, {4 5 8}, {1 5 9}, {1 3 6}, {2 3 4}, {5 6 7}, {3 4 5}, {3 5 6}, {3 5 7}, {6 8 9}, {3 6 7}, {3 6 8}</a:t>
            </a:r>
            <a:endParaRPr lang="en-US" altLang="en-US" sz="900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You need: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 Hash </a:t>
            </a:r>
            <a:r>
              <a:rPr lang="en-US" altLang="en-US" sz="2000" dirty="0" smtClean="0">
                <a:latin typeface="Arial" panose="020B0604020202020204" pitchFamily="34" charset="0"/>
              </a:rPr>
              <a:t>function: </a:t>
            </a:r>
            <a:r>
              <a:rPr lang="en-US" sz="2000" dirty="0">
                <a:solidFill>
                  <a:schemeClr val="tx2"/>
                </a:solidFill>
                <a:sym typeface="Symbol" pitchFamily="18" charset="2"/>
              </a:rPr>
              <a:t>For each internal node use hash fn. h(p) = p mod 3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sz="2000" dirty="0">
                <a:solidFill>
                  <a:schemeClr val="tx2"/>
                </a:solidFill>
                <a:sym typeface="Symbol" pitchFamily="18" charset="2"/>
              </a:rPr>
              <a:t>All candidate </a:t>
            </a:r>
            <a:r>
              <a:rPr lang="en-US" sz="2000" dirty="0" err="1">
                <a:solidFill>
                  <a:schemeClr val="tx2"/>
                </a:solidFill>
                <a:sym typeface="Symbol" pitchFamily="18" charset="2"/>
              </a:rPr>
              <a:t>itemsets</a:t>
            </a:r>
            <a:r>
              <a:rPr lang="en-US" sz="2000" dirty="0">
                <a:solidFill>
                  <a:schemeClr val="tx2"/>
                </a:solidFill>
                <a:sym typeface="Symbol" pitchFamily="18" charset="2"/>
              </a:rPr>
              <a:t> are stored at the leaf nodes of the hash tree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000" dirty="0" smtClean="0"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</a:rPr>
              <a:t>Max leaf size: max number of </a:t>
            </a:r>
            <a:r>
              <a:rPr lang="en-US" altLang="en-US" sz="2000" dirty="0" err="1">
                <a:latin typeface="Arial" panose="020B0604020202020204" pitchFamily="34" charset="0"/>
              </a:rPr>
              <a:t>itemsets</a:t>
            </a:r>
            <a:r>
              <a:rPr lang="en-US" altLang="en-US" sz="2000" dirty="0">
                <a:latin typeface="Arial" panose="020B0604020202020204" pitchFamily="34" charset="0"/>
              </a:rPr>
              <a:t> stored in a leaf node (if number of candidate </a:t>
            </a:r>
            <a:r>
              <a:rPr lang="en-US" altLang="en-US" sz="2000" dirty="0" err="1">
                <a:latin typeface="Arial" panose="020B0604020202020204" pitchFamily="34" charset="0"/>
              </a:rPr>
              <a:t>itemsets</a:t>
            </a:r>
            <a:r>
              <a:rPr lang="en-US" altLang="en-US" sz="2000" dirty="0">
                <a:latin typeface="Arial" panose="020B0604020202020204" pitchFamily="34" charset="0"/>
              </a:rPr>
              <a:t> exceeds max leaf size, split the node)</a:t>
            </a:r>
          </a:p>
        </p:txBody>
      </p:sp>
    </p:spTree>
    <p:extLst>
      <p:ext uri="{BB962C8B-B14F-4D97-AF65-F5344CB8AC3E}">
        <p14:creationId xmlns:p14="http://schemas.microsoft.com/office/powerpoint/2010/main" val="135503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609600" y="457200"/>
            <a:ext cx="7239000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>
                <a:solidFill>
                  <a:srgbClr val="000000"/>
                </a:solidFill>
                <a:ea typeface="DejaVu LGC Sans" charset="0"/>
                <a:cs typeface="DejaVu LGC Sans" charset="0"/>
              </a:rPr>
              <a:t>Example of the hash-tree for C</a:t>
            </a:r>
            <a:r>
              <a:rPr lang="en-GB" sz="3200" baseline="-25000">
                <a:solidFill>
                  <a:srgbClr val="000000"/>
                </a:solidFill>
                <a:ea typeface="DejaVu LGC Sans" charset="0"/>
                <a:cs typeface="DejaVu LGC Sans" charset="0"/>
              </a:rPr>
              <a:t>3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627063" y="1708150"/>
            <a:ext cx="2397108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Hash function: mod 3</a:t>
            </a:r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1371600" y="25146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 flipH="1">
            <a:off x="1065213" y="2514600"/>
            <a:ext cx="30797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1371600" y="2514600"/>
            <a:ext cx="304800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400"/>
          </a:p>
        </p:txBody>
      </p:sp>
      <p:grpSp>
        <p:nvGrpSpPr>
          <p:cNvPr id="27654" name="Group 6"/>
          <p:cNvGrpSpPr>
            <a:grpSpLocks/>
          </p:cNvGrpSpPr>
          <p:nvPr/>
        </p:nvGrpSpPr>
        <p:grpSpPr bwMode="auto">
          <a:xfrm>
            <a:off x="1219202" y="2133600"/>
            <a:ext cx="358776" cy="366713"/>
            <a:chOff x="768" y="1344"/>
            <a:chExt cx="226" cy="231"/>
          </a:xfrm>
        </p:grpSpPr>
        <p:sp>
          <p:nvSpPr>
            <p:cNvPr id="27655" name="Oval 7"/>
            <p:cNvSpPr>
              <a:spLocks noChangeArrowheads="1"/>
            </p:cNvSpPr>
            <p:nvPr/>
          </p:nvSpPr>
          <p:spPr bwMode="auto">
            <a:xfrm>
              <a:off x="768" y="1344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7656" name="Text Box 8"/>
            <p:cNvSpPr txBox="1">
              <a:spLocks noChangeArrowheads="1"/>
            </p:cNvSpPr>
            <p:nvPr/>
          </p:nvSpPr>
          <p:spPr bwMode="auto">
            <a:xfrm>
              <a:off x="768" y="1344"/>
              <a:ext cx="226" cy="19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657225" y="2851150"/>
            <a:ext cx="627063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1,4,..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1154113" y="2849563"/>
            <a:ext cx="569685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2,5,..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1649413" y="2849563"/>
            <a:ext cx="569685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3,6,..</a:t>
            </a:r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5181600" y="2563813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 flipH="1">
            <a:off x="4265613" y="2563813"/>
            <a:ext cx="91757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5181600" y="2563813"/>
            <a:ext cx="97472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400"/>
          </a:p>
        </p:txBody>
      </p:sp>
      <p:grpSp>
        <p:nvGrpSpPr>
          <p:cNvPr id="27663" name="Group 15"/>
          <p:cNvGrpSpPr>
            <a:grpSpLocks/>
          </p:cNvGrpSpPr>
          <p:nvPr/>
        </p:nvGrpSpPr>
        <p:grpSpPr bwMode="auto">
          <a:xfrm>
            <a:off x="5029207" y="2182819"/>
            <a:ext cx="358776" cy="366713"/>
            <a:chOff x="3168" y="1375"/>
            <a:chExt cx="226" cy="231"/>
          </a:xfrm>
        </p:grpSpPr>
        <p:sp>
          <p:nvSpPr>
            <p:cNvPr id="27664" name="Oval 16"/>
            <p:cNvSpPr>
              <a:spLocks noChangeArrowheads="1"/>
            </p:cNvSpPr>
            <p:nvPr/>
          </p:nvSpPr>
          <p:spPr bwMode="auto">
            <a:xfrm>
              <a:off x="3168" y="1375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7665" name="Text Box 17"/>
            <p:cNvSpPr txBox="1">
              <a:spLocks noChangeArrowheads="1"/>
            </p:cNvSpPr>
            <p:nvPr/>
          </p:nvSpPr>
          <p:spPr bwMode="auto">
            <a:xfrm>
              <a:off x="3168" y="1375"/>
              <a:ext cx="226" cy="19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5638800" y="2428875"/>
            <a:ext cx="381000" cy="1588"/>
          </a:xfrm>
          <a:prstGeom prst="line">
            <a:avLst/>
          </a:prstGeom>
          <a:noFill/>
          <a:ln w="9360">
            <a:solidFill>
              <a:srgbClr val="15CB22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5934075" y="2244725"/>
            <a:ext cx="2066889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Hash on 1</a:t>
            </a:r>
            <a:r>
              <a:rPr lang="en-GB" sz="1800" b="1" baseline="30000" dirty="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st</a:t>
            </a:r>
            <a:r>
              <a:rPr lang="en-GB" sz="1800" b="1" dirty="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 item</a:t>
            </a:r>
          </a:p>
        </p:txBody>
      </p:sp>
      <p:grpSp>
        <p:nvGrpSpPr>
          <p:cNvPr id="27668" name="Group 20"/>
          <p:cNvGrpSpPr>
            <a:grpSpLocks/>
          </p:cNvGrpSpPr>
          <p:nvPr/>
        </p:nvGrpSpPr>
        <p:grpSpPr bwMode="auto">
          <a:xfrm>
            <a:off x="4087807" y="2944821"/>
            <a:ext cx="358774" cy="366713"/>
            <a:chOff x="2575" y="1855"/>
            <a:chExt cx="226" cy="231"/>
          </a:xfrm>
        </p:grpSpPr>
        <p:sp>
          <p:nvSpPr>
            <p:cNvPr id="27669" name="Oval 21"/>
            <p:cNvSpPr>
              <a:spLocks noChangeArrowheads="1"/>
            </p:cNvSpPr>
            <p:nvPr/>
          </p:nvSpPr>
          <p:spPr bwMode="auto">
            <a:xfrm>
              <a:off x="2575" y="1855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7670" name="Text Box 22"/>
            <p:cNvSpPr txBox="1">
              <a:spLocks noChangeArrowheads="1"/>
            </p:cNvSpPr>
            <p:nvPr/>
          </p:nvSpPr>
          <p:spPr bwMode="auto">
            <a:xfrm>
              <a:off x="2575" y="1855"/>
              <a:ext cx="226" cy="19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grpSp>
        <p:nvGrpSpPr>
          <p:cNvPr id="27671" name="Group 23"/>
          <p:cNvGrpSpPr>
            <a:grpSpLocks/>
          </p:cNvGrpSpPr>
          <p:nvPr/>
        </p:nvGrpSpPr>
        <p:grpSpPr bwMode="auto">
          <a:xfrm>
            <a:off x="5976930" y="2944821"/>
            <a:ext cx="358774" cy="366713"/>
            <a:chOff x="3765" y="1855"/>
            <a:chExt cx="226" cy="231"/>
          </a:xfrm>
        </p:grpSpPr>
        <p:sp>
          <p:nvSpPr>
            <p:cNvPr id="27672" name="Oval 24"/>
            <p:cNvSpPr>
              <a:spLocks noChangeArrowheads="1"/>
            </p:cNvSpPr>
            <p:nvPr/>
          </p:nvSpPr>
          <p:spPr bwMode="auto">
            <a:xfrm>
              <a:off x="3765" y="1855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7673" name="Text Box 25"/>
            <p:cNvSpPr txBox="1">
              <a:spLocks noChangeArrowheads="1"/>
            </p:cNvSpPr>
            <p:nvPr/>
          </p:nvSpPr>
          <p:spPr bwMode="auto">
            <a:xfrm>
              <a:off x="3765" y="1855"/>
              <a:ext cx="226" cy="19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4927600" y="2930525"/>
            <a:ext cx="523198" cy="525401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234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567</a:t>
            </a:r>
          </a:p>
        </p:txBody>
      </p:sp>
      <p:grpSp>
        <p:nvGrpSpPr>
          <p:cNvPr id="27675" name="Group 27"/>
          <p:cNvGrpSpPr>
            <a:grpSpLocks/>
          </p:cNvGrpSpPr>
          <p:nvPr/>
        </p:nvGrpSpPr>
        <p:grpSpPr bwMode="auto">
          <a:xfrm>
            <a:off x="4087807" y="3783023"/>
            <a:ext cx="358774" cy="366713"/>
            <a:chOff x="2575" y="2383"/>
            <a:chExt cx="226" cy="231"/>
          </a:xfrm>
        </p:grpSpPr>
        <p:sp>
          <p:nvSpPr>
            <p:cNvPr id="27676" name="Oval 28"/>
            <p:cNvSpPr>
              <a:spLocks noChangeArrowheads="1"/>
            </p:cNvSpPr>
            <p:nvPr/>
          </p:nvSpPr>
          <p:spPr bwMode="auto">
            <a:xfrm>
              <a:off x="2575" y="2383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7677" name="Text Box 29"/>
            <p:cNvSpPr txBox="1">
              <a:spLocks noChangeArrowheads="1"/>
            </p:cNvSpPr>
            <p:nvPr/>
          </p:nvSpPr>
          <p:spPr bwMode="auto">
            <a:xfrm>
              <a:off x="2575" y="2383"/>
              <a:ext cx="226" cy="19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3063875" y="3721100"/>
            <a:ext cx="523198" cy="30995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145</a:t>
            </a:r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>
            <a:off x="4267200" y="4149725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27680" name="Line 32"/>
          <p:cNvSpPr>
            <a:spLocks noChangeShapeType="1"/>
          </p:cNvSpPr>
          <p:nvPr/>
        </p:nvSpPr>
        <p:spPr bwMode="auto">
          <a:xfrm flipH="1">
            <a:off x="3351213" y="4149725"/>
            <a:ext cx="91757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27681" name="Line 33"/>
          <p:cNvSpPr>
            <a:spLocks noChangeShapeType="1"/>
          </p:cNvSpPr>
          <p:nvPr/>
        </p:nvSpPr>
        <p:spPr bwMode="auto">
          <a:xfrm>
            <a:off x="4267200" y="4149725"/>
            <a:ext cx="97472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27682" name="Text Box 34"/>
          <p:cNvSpPr txBox="1">
            <a:spLocks noChangeArrowheads="1"/>
          </p:cNvSpPr>
          <p:nvPr/>
        </p:nvSpPr>
        <p:spPr bwMode="auto">
          <a:xfrm>
            <a:off x="3062288" y="4530725"/>
            <a:ext cx="523198" cy="525401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124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457</a:t>
            </a:r>
          </a:p>
        </p:txBody>
      </p:sp>
      <p:sp>
        <p:nvSpPr>
          <p:cNvPr id="27683" name="Text Box 35"/>
          <p:cNvSpPr txBox="1">
            <a:spLocks noChangeArrowheads="1"/>
          </p:cNvSpPr>
          <p:nvPr/>
        </p:nvSpPr>
        <p:spPr bwMode="auto">
          <a:xfrm>
            <a:off x="3941763" y="4530725"/>
            <a:ext cx="523198" cy="525401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125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458</a:t>
            </a:r>
          </a:p>
        </p:txBody>
      </p:sp>
      <p:sp>
        <p:nvSpPr>
          <p:cNvPr id="27684" name="Text Box 36"/>
          <p:cNvSpPr txBox="1">
            <a:spLocks noChangeArrowheads="1"/>
          </p:cNvSpPr>
          <p:nvPr/>
        </p:nvSpPr>
        <p:spPr bwMode="auto">
          <a:xfrm>
            <a:off x="4916488" y="4530725"/>
            <a:ext cx="523198" cy="30995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159</a:t>
            </a:r>
          </a:p>
        </p:txBody>
      </p:sp>
      <p:sp>
        <p:nvSpPr>
          <p:cNvPr id="27685" name="Line 37"/>
          <p:cNvSpPr>
            <a:spLocks noChangeShapeType="1"/>
          </p:cNvSpPr>
          <p:nvPr/>
        </p:nvSpPr>
        <p:spPr bwMode="auto">
          <a:xfrm>
            <a:off x="4267200" y="3343275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27686" name="Line 38"/>
          <p:cNvSpPr>
            <a:spLocks noChangeShapeType="1"/>
          </p:cNvSpPr>
          <p:nvPr/>
        </p:nvSpPr>
        <p:spPr bwMode="auto">
          <a:xfrm flipH="1">
            <a:off x="3351213" y="3343275"/>
            <a:ext cx="91757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27687" name="Line 39"/>
          <p:cNvSpPr>
            <a:spLocks noChangeShapeType="1"/>
          </p:cNvSpPr>
          <p:nvPr/>
        </p:nvSpPr>
        <p:spPr bwMode="auto">
          <a:xfrm>
            <a:off x="6156325" y="3343275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27688" name="Line 40"/>
          <p:cNvSpPr>
            <a:spLocks noChangeShapeType="1"/>
          </p:cNvSpPr>
          <p:nvPr/>
        </p:nvSpPr>
        <p:spPr bwMode="auto">
          <a:xfrm flipH="1">
            <a:off x="5567363" y="3343275"/>
            <a:ext cx="590550" cy="3778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27689" name="Line 41"/>
          <p:cNvSpPr>
            <a:spLocks noChangeShapeType="1"/>
          </p:cNvSpPr>
          <p:nvPr/>
        </p:nvSpPr>
        <p:spPr bwMode="auto">
          <a:xfrm>
            <a:off x="6156325" y="3343275"/>
            <a:ext cx="97472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27690" name="Text Box 42"/>
          <p:cNvSpPr txBox="1">
            <a:spLocks noChangeArrowheads="1"/>
          </p:cNvSpPr>
          <p:nvPr/>
        </p:nvSpPr>
        <p:spPr bwMode="auto">
          <a:xfrm>
            <a:off x="5064125" y="3724275"/>
            <a:ext cx="523198" cy="30995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345</a:t>
            </a:r>
          </a:p>
        </p:txBody>
      </p:sp>
      <p:sp>
        <p:nvSpPr>
          <p:cNvPr id="27691" name="Text Box 43"/>
          <p:cNvSpPr txBox="1">
            <a:spLocks noChangeArrowheads="1"/>
          </p:cNvSpPr>
          <p:nvPr/>
        </p:nvSpPr>
        <p:spPr bwMode="auto">
          <a:xfrm>
            <a:off x="5832475" y="3721100"/>
            <a:ext cx="523198" cy="525401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356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689</a:t>
            </a:r>
          </a:p>
        </p:txBody>
      </p:sp>
      <p:sp>
        <p:nvSpPr>
          <p:cNvPr id="27692" name="Text Box 44"/>
          <p:cNvSpPr txBox="1">
            <a:spLocks noChangeArrowheads="1"/>
          </p:cNvSpPr>
          <p:nvPr/>
        </p:nvSpPr>
        <p:spPr bwMode="auto">
          <a:xfrm>
            <a:off x="6805613" y="3724275"/>
            <a:ext cx="523198" cy="525401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367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368</a:t>
            </a:r>
          </a:p>
        </p:txBody>
      </p:sp>
      <p:sp>
        <p:nvSpPr>
          <p:cNvPr id="27693" name="Line 45"/>
          <p:cNvSpPr>
            <a:spLocks noChangeShapeType="1"/>
          </p:cNvSpPr>
          <p:nvPr/>
        </p:nvSpPr>
        <p:spPr bwMode="auto">
          <a:xfrm>
            <a:off x="6434138" y="3114675"/>
            <a:ext cx="381000" cy="1588"/>
          </a:xfrm>
          <a:prstGeom prst="line">
            <a:avLst/>
          </a:prstGeom>
          <a:noFill/>
          <a:ln w="9360">
            <a:solidFill>
              <a:srgbClr val="15CB22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27694" name="Text Box 46"/>
          <p:cNvSpPr txBox="1">
            <a:spLocks noChangeArrowheads="1"/>
          </p:cNvSpPr>
          <p:nvPr/>
        </p:nvSpPr>
        <p:spPr bwMode="auto">
          <a:xfrm>
            <a:off x="6729413" y="2930525"/>
            <a:ext cx="2118185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Hash on 2</a:t>
            </a:r>
            <a:r>
              <a:rPr lang="en-GB" sz="1800" b="1" baseline="30000" dirty="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nd</a:t>
            </a:r>
            <a:r>
              <a:rPr lang="en-GB" sz="1800" b="1" dirty="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 item</a:t>
            </a:r>
          </a:p>
        </p:txBody>
      </p:sp>
      <p:sp>
        <p:nvSpPr>
          <p:cNvPr id="27695" name="Text Box 47"/>
          <p:cNvSpPr txBox="1">
            <a:spLocks noChangeArrowheads="1"/>
          </p:cNvSpPr>
          <p:nvPr/>
        </p:nvSpPr>
        <p:spPr bwMode="auto">
          <a:xfrm>
            <a:off x="885825" y="3965575"/>
            <a:ext cx="2087729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Hash on 3</a:t>
            </a:r>
            <a:r>
              <a:rPr lang="en-GB" sz="1800" b="1" baseline="30000" dirty="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rd</a:t>
            </a:r>
            <a:r>
              <a:rPr lang="en-GB" sz="1800" b="1" dirty="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 item</a:t>
            </a:r>
          </a:p>
        </p:txBody>
      </p:sp>
      <p:sp>
        <p:nvSpPr>
          <p:cNvPr id="27696" name="Line 48"/>
          <p:cNvSpPr>
            <a:spLocks noChangeShapeType="1"/>
          </p:cNvSpPr>
          <p:nvPr/>
        </p:nvSpPr>
        <p:spPr bwMode="auto">
          <a:xfrm>
            <a:off x="5181600" y="1949450"/>
            <a:ext cx="1588" cy="2428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7562242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609600" y="457200"/>
            <a:ext cx="7239000" cy="288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Example of the hash-tree for C</a:t>
            </a:r>
            <a:r>
              <a:rPr lang="en-GB" sz="3200" baseline="-25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3</a:t>
            </a: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627063" y="1708150"/>
            <a:ext cx="2663206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Hash function: mod 3</a:t>
            </a:r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1371600" y="25146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 flipH="1">
            <a:off x="1065213" y="2514600"/>
            <a:ext cx="30797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1371600" y="2514600"/>
            <a:ext cx="304800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8678" name="Group 6"/>
          <p:cNvGrpSpPr>
            <a:grpSpLocks/>
          </p:cNvGrpSpPr>
          <p:nvPr/>
        </p:nvGrpSpPr>
        <p:grpSpPr bwMode="auto">
          <a:xfrm>
            <a:off x="1219202" y="2133597"/>
            <a:ext cx="358776" cy="371475"/>
            <a:chOff x="768" y="1344"/>
            <a:chExt cx="226" cy="234"/>
          </a:xfrm>
        </p:grpSpPr>
        <p:sp>
          <p:nvSpPr>
            <p:cNvPr id="28679" name="Oval 7"/>
            <p:cNvSpPr>
              <a:spLocks noChangeArrowheads="1"/>
            </p:cNvSpPr>
            <p:nvPr/>
          </p:nvSpPr>
          <p:spPr bwMode="auto">
            <a:xfrm>
              <a:off x="768" y="1344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8680" name="Text Box 8"/>
            <p:cNvSpPr txBox="1">
              <a:spLocks noChangeArrowheads="1"/>
            </p:cNvSpPr>
            <p:nvPr/>
          </p:nvSpPr>
          <p:spPr bwMode="auto">
            <a:xfrm>
              <a:off x="768" y="1344"/>
              <a:ext cx="226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657225" y="2851150"/>
            <a:ext cx="569685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1,4,..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1154113" y="2849563"/>
            <a:ext cx="623887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2,5,..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1649413" y="2849563"/>
            <a:ext cx="6223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3,6,..</a:t>
            </a:r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5181600" y="2563813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 flipH="1">
            <a:off x="4265613" y="2563813"/>
            <a:ext cx="91757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5181600" y="2563813"/>
            <a:ext cx="97472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800"/>
          </a:p>
        </p:txBody>
      </p:sp>
      <p:grpSp>
        <p:nvGrpSpPr>
          <p:cNvPr id="28687" name="Group 15"/>
          <p:cNvGrpSpPr>
            <a:grpSpLocks/>
          </p:cNvGrpSpPr>
          <p:nvPr/>
        </p:nvGrpSpPr>
        <p:grpSpPr bwMode="auto">
          <a:xfrm>
            <a:off x="5029207" y="2182816"/>
            <a:ext cx="358776" cy="371475"/>
            <a:chOff x="3168" y="1375"/>
            <a:chExt cx="226" cy="234"/>
          </a:xfrm>
        </p:grpSpPr>
        <p:sp>
          <p:nvSpPr>
            <p:cNvPr id="28688" name="Oval 16"/>
            <p:cNvSpPr>
              <a:spLocks noChangeArrowheads="1"/>
            </p:cNvSpPr>
            <p:nvPr/>
          </p:nvSpPr>
          <p:spPr bwMode="auto">
            <a:xfrm>
              <a:off x="3168" y="1375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8689" name="Text Box 17"/>
            <p:cNvSpPr txBox="1">
              <a:spLocks noChangeArrowheads="1"/>
            </p:cNvSpPr>
            <p:nvPr/>
          </p:nvSpPr>
          <p:spPr bwMode="auto">
            <a:xfrm>
              <a:off x="3168" y="1375"/>
              <a:ext cx="226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5638800" y="2428875"/>
            <a:ext cx="381000" cy="1588"/>
          </a:xfrm>
          <a:prstGeom prst="line">
            <a:avLst/>
          </a:prstGeom>
          <a:noFill/>
          <a:ln w="9360">
            <a:solidFill>
              <a:srgbClr val="15CB22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5934075" y="2244725"/>
            <a:ext cx="2066889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Hash on 1</a:t>
            </a:r>
            <a:r>
              <a:rPr lang="en-GB" sz="1800" b="1" baseline="30000" dirty="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st</a:t>
            </a:r>
            <a:r>
              <a:rPr lang="en-GB" sz="1800" b="1" dirty="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 item</a:t>
            </a:r>
          </a:p>
        </p:txBody>
      </p:sp>
      <p:grpSp>
        <p:nvGrpSpPr>
          <p:cNvPr id="28692" name="Group 20"/>
          <p:cNvGrpSpPr>
            <a:grpSpLocks/>
          </p:cNvGrpSpPr>
          <p:nvPr/>
        </p:nvGrpSpPr>
        <p:grpSpPr bwMode="auto">
          <a:xfrm>
            <a:off x="4087807" y="2944817"/>
            <a:ext cx="358774" cy="371475"/>
            <a:chOff x="2575" y="1855"/>
            <a:chExt cx="226" cy="234"/>
          </a:xfrm>
        </p:grpSpPr>
        <p:sp>
          <p:nvSpPr>
            <p:cNvPr id="28693" name="Oval 21"/>
            <p:cNvSpPr>
              <a:spLocks noChangeArrowheads="1"/>
            </p:cNvSpPr>
            <p:nvPr/>
          </p:nvSpPr>
          <p:spPr bwMode="auto">
            <a:xfrm>
              <a:off x="2575" y="1855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8694" name="Text Box 22"/>
            <p:cNvSpPr txBox="1">
              <a:spLocks noChangeArrowheads="1"/>
            </p:cNvSpPr>
            <p:nvPr/>
          </p:nvSpPr>
          <p:spPr bwMode="auto">
            <a:xfrm>
              <a:off x="2575" y="1855"/>
              <a:ext cx="226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grpSp>
        <p:nvGrpSpPr>
          <p:cNvPr id="28695" name="Group 23"/>
          <p:cNvGrpSpPr>
            <a:grpSpLocks/>
          </p:cNvGrpSpPr>
          <p:nvPr/>
        </p:nvGrpSpPr>
        <p:grpSpPr bwMode="auto">
          <a:xfrm>
            <a:off x="5976930" y="2944817"/>
            <a:ext cx="358774" cy="371475"/>
            <a:chOff x="3765" y="1855"/>
            <a:chExt cx="226" cy="234"/>
          </a:xfrm>
        </p:grpSpPr>
        <p:sp>
          <p:nvSpPr>
            <p:cNvPr id="28696" name="Oval 24"/>
            <p:cNvSpPr>
              <a:spLocks noChangeArrowheads="1"/>
            </p:cNvSpPr>
            <p:nvPr/>
          </p:nvSpPr>
          <p:spPr bwMode="auto">
            <a:xfrm>
              <a:off x="3765" y="1855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8697" name="Text Box 25"/>
            <p:cNvSpPr txBox="1">
              <a:spLocks noChangeArrowheads="1"/>
            </p:cNvSpPr>
            <p:nvPr/>
          </p:nvSpPr>
          <p:spPr bwMode="auto">
            <a:xfrm>
              <a:off x="3765" y="1855"/>
              <a:ext cx="226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4927600" y="2930525"/>
            <a:ext cx="624187" cy="64851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234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567</a:t>
            </a:r>
          </a:p>
        </p:txBody>
      </p:sp>
      <p:grpSp>
        <p:nvGrpSpPr>
          <p:cNvPr id="28699" name="Group 27"/>
          <p:cNvGrpSpPr>
            <a:grpSpLocks/>
          </p:cNvGrpSpPr>
          <p:nvPr/>
        </p:nvGrpSpPr>
        <p:grpSpPr bwMode="auto">
          <a:xfrm>
            <a:off x="4087807" y="3783018"/>
            <a:ext cx="358774" cy="371475"/>
            <a:chOff x="2575" y="2383"/>
            <a:chExt cx="226" cy="234"/>
          </a:xfrm>
        </p:grpSpPr>
        <p:sp>
          <p:nvSpPr>
            <p:cNvPr id="28700" name="Oval 28"/>
            <p:cNvSpPr>
              <a:spLocks noChangeArrowheads="1"/>
            </p:cNvSpPr>
            <p:nvPr/>
          </p:nvSpPr>
          <p:spPr bwMode="auto">
            <a:xfrm>
              <a:off x="2575" y="2383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8701" name="Text Box 29"/>
            <p:cNvSpPr txBox="1">
              <a:spLocks noChangeArrowheads="1"/>
            </p:cNvSpPr>
            <p:nvPr/>
          </p:nvSpPr>
          <p:spPr bwMode="auto">
            <a:xfrm>
              <a:off x="2575" y="2383"/>
              <a:ext cx="226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sp>
        <p:nvSpPr>
          <p:cNvPr id="28702" name="Text Box 30"/>
          <p:cNvSpPr txBox="1">
            <a:spLocks noChangeArrowheads="1"/>
          </p:cNvSpPr>
          <p:nvPr/>
        </p:nvSpPr>
        <p:spPr bwMode="auto">
          <a:xfrm>
            <a:off x="3063875" y="3721100"/>
            <a:ext cx="624187" cy="3715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145</a:t>
            </a:r>
          </a:p>
        </p:txBody>
      </p:sp>
      <p:sp>
        <p:nvSpPr>
          <p:cNvPr id="28703" name="Line 31"/>
          <p:cNvSpPr>
            <a:spLocks noChangeShapeType="1"/>
          </p:cNvSpPr>
          <p:nvPr/>
        </p:nvSpPr>
        <p:spPr bwMode="auto">
          <a:xfrm>
            <a:off x="4267200" y="4149725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8704" name="Line 32"/>
          <p:cNvSpPr>
            <a:spLocks noChangeShapeType="1"/>
          </p:cNvSpPr>
          <p:nvPr/>
        </p:nvSpPr>
        <p:spPr bwMode="auto">
          <a:xfrm flipH="1">
            <a:off x="3351213" y="4149725"/>
            <a:ext cx="91757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8705" name="Line 33"/>
          <p:cNvSpPr>
            <a:spLocks noChangeShapeType="1"/>
          </p:cNvSpPr>
          <p:nvPr/>
        </p:nvSpPr>
        <p:spPr bwMode="auto">
          <a:xfrm>
            <a:off x="4267200" y="4149725"/>
            <a:ext cx="97472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3062288" y="4530725"/>
            <a:ext cx="624187" cy="64851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124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457</a:t>
            </a:r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3941763" y="4530725"/>
            <a:ext cx="624187" cy="64851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125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458</a:t>
            </a:r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4916488" y="4530725"/>
            <a:ext cx="624187" cy="3715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159</a:t>
            </a:r>
          </a:p>
        </p:txBody>
      </p:sp>
      <p:sp>
        <p:nvSpPr>
          <p:cNvPr id="28709" name="Line 37"/>
          <p:cNvSpPr>
            <a:spLocks noChangeShapeType="1"/>
          </p:cNvSpPr>
          <p:nvPr/>
        </p:nvSpPr>
        <p:spPr bwMode="auto">
          <a:xfrm>
            <a:off x="4267200" y="3343275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8710" name="Line 38"/>
          <p:cNvSpPr>
            <a:spLocks noChangeShapeType="1"/>
          </p:cNvSpPr>
          <p:nvPr/>
        </p:nvSpPr>
        <p:spPr bwMode="auto">
          <a:xfrm flipH="1">
            <a:off x="3351213" y="3343275"/>
            <a:ext cx="91757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8711" name="Line 39"/>
          <p:cNvSpPr>
            <a:spLocks noChangeShapeType="1"/>
          </p:cNvSpPr>
          <p:nvPr/>
        </p:nvSpPr>
        <p:spPr bwMode="auto">
          <a:xfrm>
            <a:off x="6156325" y="3343275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8712" name="Line 40"/>
          <p:cNvSpPr>
            <a:spLocks noChangeShapeType="1"/>
          </p:cNvSpPr>
          <p:nvPr/>
        </p:nvSpPr>
        <p:spPr bwMode="auto">
          <a:xfrm flipH="1">
            <a:off x="5567363" y="3343275"/>
            <a:ext cx="590550" cy="3778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8713" name="Line 41"/>
          <p:cNvSpPr>
            <a:spLocks noChangeShapeType="1"/>
          </p:cNvSpPr>
          <p:nvPr/>
        </p:nvSpPr>
        <p:spPr bwMode="auto">
          <a:xfrm>
            <a:off x="6156325" y="3343275"/>
            <a:ext cx="97472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8714" name="Text Box 42"/>
          <p:cNvSpPr txBox="1">
            <a:spLocks noChangeArrowheads="1"/>
          </p:cNvSpPr>
          <p:nvPr/>
        </p:nvSpPr>
        <p:spPr bwMode="auto">
          <a:xfrm>
            <a:off x="5064125" y="3724275"/>
            <a:ext cx="624187" cy="3715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345</a:t>
            </a:r>
          </a:p>
        </p:txBody>
      </p:sp>
      <p:sp>
        <p:nvSpPr>
          <p:cNvPr id="28715" name="Text Box 43"/>
          <p:cNvSpPr txBox="1">
            <a:spLocks noChangeArrowheads="1"/>
          </p:cNvSpPr>
          <p:nvPr/>
        </p:nvSpPr>
        <p:spPr bwMode="auto">
          <a:xfrm>
            <a:off x="5832475" y="3721100"/>
            <a:ext cx="624187" cy="64851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356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689</a:t>
            </a:r>
          </a:p>
        </p:txBody>
      </p:sp>
      <p:sp>
        <p:nvSpPr>
          <p:cNvPr id="28716" name="Text Box 44"/>
          <p:cNvSpPr txBox="1">
            <a:spLocks noChangeArrowheads="1"/>
          </p:cNvSpPr>
          <p:nvPr/>
        </p:nvSpPr>
        <p:spPr bwMode="auto">
          <a:xfrm>
            <a:off x="6805613" y="3724275"/>
            <a:ext cx="624187" cy="64851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367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368</a:t>
            </a:r>
          </a:p>
        </p:txBody>
      </p:sp>
      <p:sp>
        <p:nvSpPr>
          <p:cNvPr id="28717" name="Line 45"/>
          <p:cNvSpPr>
            <a:spLocks noChangeShapeType="1"/>
          </p:cNvSpPr>
          <p:nvPr/>
        </p:nvSpPr>
        <p:spPr bwMode="auto">
          <a:xfrm>
            <a:off x="6434138" y="3114675"/>
            <a:ext cx="381000" cy="1588"/>
          </a:xfrm>
          <a:prstGeom prst="line">
            <a:avLst/>
          </a:prstGeom>
          <a:noFill/>
          <a:ln w="9360">
            <a:solidFill>
              <a:srgbClr val="15CB22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8718" name="Text Box 46"/>
          <p:cNvSpPr txBox="1">
            <a:spLocks noChangeArrowheads="1"/>
          </p:cNvSpPr>
          <p:nvPr/>
        </p:nvSpPr>
        <p:spPr bwMode="auto">
          <a:xfrm>
            <a:off x="6729413" y="2930525"/>
            <a:ext cx="2118185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Hash on 2</a:t>
            </a:r>
            <a:r>
              <a:rPr lang="en-GB" sz="1800" b="1" baseline="3000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nd</a:t>
            </a:r>
            <a:r>
              <a:rPr lang="en-GB" sz="1800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 item</a:t>
            </a:r>
          </a:p>
        </p:txBody>
      </p:sp>
      <p:sp>
        <p:nvSpPr>
          <p:cNvPr id="28719" name="Text Box 47"/>
          <p:cNvSpPr txBox="1">
            <a:spLocks noChangeArrowheads="1"/>
          </p:cNvSpPr>
          <p:nvPr/>
        </p:nvSpPr>
        <p:spPr bwMode="auto">
          <a:xfrm>
            <a:off x="885825" y="3965575"/>
            <a:ext cx="2087729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Hash on 3</a:t>
            </a:r>
            <a:r>
              <a:rPr lang="en-GB" sz="1800" b="1" baseline="3000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rd</a:t>
            </a:r>
            <a:r>
              <a:rPr lang="en-GB" sz="1800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 item</a:t>
            </a:r>
          </a:p>
        </p:txBody>
      </p:sp>
      <p:sp>
        <p:nvSpPr>
          <p:cNvPr id="28720" name="Text Box 48"/>
          <p:cNvSpPr txBox="1">
            <a:spLocks noChangeArrowheads="1"/>
          </p:cNvSpPr>
          <p:nvPr/>
        </p:nvSpPr>
        <p:spPr bwMode="auto">
          <a:xfrm>
            <a:off x="3932238" y="1766888"/>
            <a:ext cx="919139" cy="371513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8400E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12345</a:t>
            </a:r>
          </a:p>
        </p:txBody>
      </p:sp>
      <p:cxnSp>
        <p:nvCxnSpPr>
          <p:cNvPr id="28721" name="AutoShape 49"/>
          <p:cNvCxnSpPr>
            <a:cxnSpLocks noChangeShapeType="1"/>
            <a:stCxn id="28720" idx="3"/>
            <a:endCxn id="28689" idx="0"/>
          </p:cNvCxnSpPr>
          <p:nvPr/>
        </p:nvCxnSpPr>
        <p:spPr bwMode="auto">
          <a:xfrm>
            <a:off x="4851377" y="1952645"/>
            <a:ext cx="357218" cy="230171"/>
          </a:xfrm>
          <a:prstGeom prst="bentConnector2">
            <a:avLst/>
          </a:prstGeom>
          <a:noFill/>
          <a:ln w="9360">
            <a:solidFill>
              <a:srgbClr val="F8400E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8722" name="Text Box 50"/>
          <p:cNvSpPr txBox="1">
            <a:spLocks noChangeArrowheads="1"/>
          </p:cNvSpPr>
          <p:nvPr/>
        </p:nvSpPr>
        <p:spPr bwMode="auto">
          <a:xfrm>
            <a:off x="2544501" y="2563813"/>
            <a:ext cx="1605224" cy="648512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1</a:t>
            </a:r>
            <a:r>
              <a:rPr lang="en-GB" sz="1800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2345</a:t>
            </a:r>
          </a:p>
          <a:p>
            <a:pPr algn="r">
              <a:lnSpc>
                <a:spcPct val="100000"/>
              </a:lnSpc>
              <a:buClr>
                <a:srgbClr val="F8400E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look for </a:t>
            </a:r>
            <a:r>
              <a:rPr lang="en-GB" sz="1800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1</a:t>
            </a:r>
            <a:r>
              <a:rPr lang="en-GB" sz="1800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XX</a:t>
            </a:r>
          </a:p>
        </p:txBody>
      </p:sp>
      <p:sp>
        <p:nvSpPr>
          <p:cNvPr id="28723" name="Text Box 51"/>
          <p:cNvSpPr txBox="1">
            <a:spLocks noChangeArrowheads="1"/>
          </p:cNvSpPr>
          <p:nvPr/>
        </p:nvSpPr>
        <p:spPr bwMode="auto">
          <a:xfrm>
            <a:off x="5316276" y="1441450"/>
            <a:ext cx="1605224" cy="648512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2</a:t>
            </a:r>
            <a:r>
              <a:rPr lang="en-GB" sz="1800" b="1" dirty="0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345</a:t>
            </a:r>
          </a:p>
          <a:p>
            <a:pPr algn="r">
              <a:lnSpc>
                <a:spcPct val="100000"/>
              </a:lnSpc>
              <a:buClr>
                <a:srgbClr val="F8400E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look for </a:t>
            </a:r>
            <a:r>
              <a:rPr lang="en-GB" sz="1800" b="1" dirty="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2</a:t>
            </a:r>
            <a:r>
              <a:rPr lang="en-GB" sz="1800" b="1" dirty="0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XX</a:t>
            </a:r>
          </a:p>
        </p:txBody>
      </p:sp>
      <p:sp>
        <p:nvSpPr>
          <p:cNvPr id="28724" name="Line 52"/>
          <p:cNvSpPr>
            <a:spLocks noChangeShapeType="1"/>
          </p:cNvSpPr>
          <p:nvPr/>
        </p:nvSpPr>
        <p:spPr bwMode="auto">
          <a:xfrm flipH="1">
            <a:off x="5240338" y="2092325"/>
            <a:ext cx="465137" cy="852488"/>
          </a:xfrm>
          <a:prstGeom prst="line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8725" name="Text Box 53"/>
          <p:cNvSpPr txBox="1">
            <a:spLocks noChangeArrowheads="1"/>
          </p:cNvSpPr>
          <p:nvPr/>
        </p:nvSpPr>
        <p:spPr bwMode="auto">
          <a:xfrm>
            <a:off x="7075226" y="1441450"/>
            <a:ext cx="1605224" cy="648512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3</a:t>
            </a:r>
            <a:r>
              <a:rPr lang="en-GB" sz="1800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45</a:t>
            </a:r>
          </a:p>
          <a:p>
            <a:pPr algn="r">
              <a:lnSpc>
                <a:spcPct val="100000"/>
              </a:lnSpc>
              <a:buClr>
                <a:srgbClr val="F8400E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look for </a:t>
            </a:r>
            <a:r>
              <a:rPr lang="en-GB" sz="1800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3</a:t>
            </a:r>
            <a:r>
              <a:rPr lang="en-GB" sz="1800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XX</a:t>
            </a:r>
          </a:p>
        </p:txBody>
      </p:sp>
      <p:sp>
        <p:nvSpPr>
          <p:cNvPr id="28726" name="Line 54"/>
          <p:cNvSpPr>
            <a:spLocks noChangeShapeType="1"/>
          </p:cNvSpPr>
          <p:nvPr/>
        </p:nvSpPr>
        <p:spPr bwMode="auto">
          <a:xfrm flipH="1">
            <a:off x="6154738" y="2078038"/>
            <a:ext cx="1046162" cy="866775"/>
          </a:xfrm>
          <a:prstGeom prst="line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416863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609600" y="457200"/>
            <a:ext cx="7239000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Example of the hash-tree for C</a:t>
            </a:r>
            <a:r>
              <a:rPr lang="en-GB" sz="3200" baseline="-25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3</a:t>
            </a: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627063" y="1708150"/>
            <a:ext cx="2663206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Hash function: mod 3</a:t>
            </a:r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1371600" y="25146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 flipH="1">
            <a:off x="1065213" y="2514600"/>
            <a:ext cx="30797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1371600" y="2514600"/>
            <a:ext cx="304800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800"/>
          </a:p>
        </p:txBody>
      </p:sp>
      <p:grpSp>
        <p:nvGrpSpPr>
          <p:cNvPr id="29702" name="Group 6"/>
          <p:cNvGrpSpPr>
            <a:grpSpLocks/>
          </p:cNvGrpSpPr>
          <p:nvPr/>
        </p:nvGrpSpPr>
        <p:grpSpPr bwMode="auto">
          <a:xfrm>
            <a:off x="1219202" y="2133597"/>
            <a:ext cx="358776" cy="371475"/>
            <a:chOff x="768" y="1344"/>
            <a:chExt cx="226" cy="234"/>
          </a:xfrm>
        </p:grpSpPr>
        <p:sp>
          <p:nvSpPr>
            <p:cNvPr id="29703" name="Oval 7"/>
            <p:cNvSpPr>
              <a:spLocks noChangeArrowheads="1"/>
            </p:cNvSpPr>
            <p:nvPr/>
          </p:nvSpPr>
          <p:spPr bwMode="auto">
            <a:xfrm>
              <a:off x="768" y="1344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9704" name="Text Box 8"/>
            <p:cNvSpPr txBox="1">
              <a:spLocks noChangeArrowheads="1"/>
            </p:cNvSpPr>
            <p:nvPr/>
          </p:nvSpPr>
          <p:spPr bwMode="auto">
            <a:xfrm>
              <a:off x="768" y="1344"/>
              <a:ext cx="226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657225" y="2851150"/>
            <a:ext cx="569685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1,4,..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1154113" y="2849563"/>
            <a:ext cx="569685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2,5,..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1649413" y="2849563"/>
            <a:ext cx="569685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3,6,..</a:t>
            </a:r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5181600" y="2563813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 flipH="1">
            <a:off x="4265613" y="2563813"/>
            <a:ext cx="91757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>
            <a:off x="5181600" y="2563813"/>
            <a:ext cx="97472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800"/>
          </a:p>
        </p:txBody>
      </p:sp>
      <p:grpSp>
        <p:nvGrpSpPr>
          <p:cNvPr id="29711" name="Group 15"/>
          <p:cNvGrpSpPr>
            <a:grpSpLocks/>
          </p:cNvGrpSpPr>
          <p:nvPr/>
        </p:nvGrpSpPr>
        <p:grpSpPr bwMode="auto">
          <a:xfrm>
            <a:off x="5029207" y="2182816"/>
            <a:ext cx="358776" cy="371475"/>
            <a:chOff x="3168" y="1375"/>
            <a:chExt cx="226" cy="234"/>
          </a:xfrm>
        </p:grpSpPr>
        <p:sp>
          <p:nvSpPr>
            <p:cNvPr id="29712" name="Oval 16"/>
            <p:cNvSpPr>
              <a:spLocks noChangeArrowheads="1"/>
            </p:cNvSpPr>
            <p:nvPr/>
          </p:nvSpPr>
          <p:spPr bwMode="auto">
            <a:xfrm>
              <a:off x="3168" y="1375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9713" name="Text Box 17"/>
            <p:cNvSpPr txBox="1">
              <a:spLocks noChangeArrowheads="1"/>
            </p:cNvSpPr>
            <p:nvPr/>
          </p:nvSpPr>
          <p:spPr bwMode="auto">
            <a:xfrm>
              <a:off x="3168" y="1375"/>
              <a:ext cx="226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5638800" y="2428875"/>
            <a:ext cx="381000" cy="1588"/>
          </a:xfrm>
          <a:prstGeom prst="line">
            <a:avLst/>
          </a:prstGeom>
          <a:noFill/>
          <a:ln w="9360">
            <a:solidFill>
              <a:srgbClr val="15CB22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5934075" y="2244725"/>
            <a:ext cx="2066889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Hash on 1</a:t>
            </a:r>
            <a:r>
              <a:rPr lang="en-GB" sz="1800" b="1" baseline="3000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st</a:t>
            </a:r>
            <a:r>
              <a:rPr lang="en-GB" sz="1800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 item</a:t>
            </a:r>
          </a:p>
        </p:txBody>
      </p:sp>
      <p:grpSp>
        <p:nvGrpSpPr>
          <p:cNvPr id="29716" name="Group 20"/>
          <p:cNvGrpSpPr>
            <a:grpSpLocks/>
          </p:cNvGrpSpPr>
          <p:nvPr/>
        </p:nvGrpSpPr>
        <p:grpSpPr bwMode="auto">
          <a:xfrm>
            <a:off x="4087807" y="2944817"/>
            <a:ext cx="358774" cy="371475"/>
            <a:chOff x="2575" y="1855"/>
            <a:chExt cx="226" cy="234"/>
          </a:xfrm>
        </p:grpSpPr>
        <p:sp>
          <p:nvSpPr>
            <p:cNvPr id="29717" name="Oval 21"/>
            <p:cNvSpPr>
              <a:spLocks noChangeArrowheads="1"/>
            </p:cNvSpPr>
            <p:nvPr/>
          </p:nvSpPr>
          <p:spPr bwMode="auto">
            <a:xfrm>
              <a:off x="2575" y="1855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9718" name="Text Box 22"/>
            <p:cNvSpPr txBox="1">
              <a:spLocks noChangeArrowheads="1"/>
            </p:cNvSpPr>
            <p:nvPr/>
          </p:nvSpPr>
          <p:spPr bwMode="auto">
            <a:xfrm>
              <a:off x="2575" y="1855"/>
              <a:ext cx="226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grpSp>
        <p:nvGrpSpPr>
          <p:cNvPr id="29719" name="Group 23"/>
          <p:cNvGrpSpPr>
            <a:grpSpLocks/>
          </p:cNvGrpSpPr>
          <p:nvPr/>
        </p:nvGrpSpPr>
        <p:grpSpPr bwMode="auto">
          <a:xfrm>
            <a:off x="5976930" y="2944817"/>
            <a:ext cx="358774" cy="371475"/>
            <a:chOff x="3765" y="1855"/>
            <a:chExt cx="226" cy="234"/>
          </a:xfrm>
        </p:grpSpPr>
        <p:sp>
          <p:nvSpPr>
            <p:cNvPr id="29720" name="Oval 24"/>
            <p:cNvSpPr>
              <a:spLocks noChangeArrowheads="1"/>
            </p:cNvSpPr>
            <p:nvPr/>
          </p:nvSpPr>
          <p:spPr bwMode="auto">
            <a:xfrm>
              <a:off x="3765" y="1855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9721" name="Text Box 25"/>
            <p:cNvSpPr txBox="1">
              <a:spLocks noChangeArrowheads="1"/>
            </p:cNvSpPr>
            <p:nvPr/>
          </p:nvSpPr>
          <p:spPr bwMode="auto">
            <a:xfrm>
              <a:off x="3765" y="1855"/>
              <a:ext cx="226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4927600" y="2930525"/>
            <a:ext cx="624187" cy="64851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234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567</a:t>
            </a:r>
          </a:p>
        </p:txBody>
      </p:sp>
      <p:grpSp>
        <p:nvGrpSpPr>
          <p:cNvPr id="29723" name="Group 27"/>
          <p:cNvGrpSpPr>
            <a:grpSpLocks/>
          </p:cNvGrpSpPr>
          <p:nvPr/>
        </p:nvGrpSpPr>
        <p:grpSpPr bwMode="auto">
          <a:xfrm>
            <a:off x="4087807" y="3783018"/>
            <a:ext cx="358774" cy="371475"/>
            <a:chOff x="2575" y="2383"/>
            <a:chExt cx="226" cy="234"/>
          </a:xfrm>
        </p:grpSpPr>
        <p:sp>
          <p:nvSpPr>
            <p:cNvPr id="29724" name="Oval 28"/>
            <p:cNvSpPr>
              <a:spLocks noChangeArrowheads="1"/>
            </p:cNvSpPr>
            <p:nvPr/>
          </p:nvSpPr>
          <p:spPr bwMode="auto">
            <a:xfrm>
              <a:off x="2575" y="2383"/>
              <a:ext cx="226" cy="231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9725" name="Text Box 29"/>
            <p:cNvSpPr txBox="1">
              <a:spLocks noChangeArrowheads="1"/>
            </p:cNvSpPr>
            <p:nvPr/>
          </p:nvSpPr>
          <p:spPr bwMode="auto">
            <a:xfrm>
              <a:off x="2575" y="2383"/>
              <a:ext cx="226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H</a:t>
              </a:r>
            </a:p>
          </p:txBody>
        </p:sp>
      </p:grp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3063875" y="3721100"/>
            <a:ext cx="624187" cy="3715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145</a:t>
            </a:r>
          </a:p>
        </p:txBody>
      </p:sp>
      <p:sp>
        <p:nvSpPr>
          <p:cNvPr id="29727" name="Line 31"/>
          <p:cNvSpPr>
            <a:spLocks noChangeShapeType="1"/>
          </p:cNvSpPr>
          <p:nvPr/>
        </p:nvSpPr>
        <p:spPr bwMode="auto">
          <a:xfrm>
            <a:off x="4267200" y="4149725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9728" name="Line 32"/>
          <p:cNvSpPr>
            <a:spLocks noChangeShapeType="1"/>
          </p:cNvSpPr>
          <p:nvPr/>
        </p:nvSpPr>
        <p:spPr bwMode="auto">
          <a:xfrm flipH="1">
            <a:off x="3351213" y="4149725"/>
            <a:ext cx="91757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9729" name="Line 33"/>
          <p:cNvSpPr>
            <a:spLocks noChangeShapeType="1"/>
          </p:cNvSpPr>
          <p:nvPr/>
        </p:nvSpPr>
        <p:spPr bwMode="auto">
          <a:xfrm>
            <a:off x="4267200" y="4149725"/>
            <a:ext cx="97472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9730" name="Text Box 34"/>
          <p:cNvSpPr txBox="1">
            <a:spLocks noChangeArrowheads="1"/>
          </p:cNvSpPr>
          <p:nvPr/>
        </p:nvSpPr>
        <p:spPr bwMode="auto">
          <a:xfrm>
            <a:off x="3062288" y="4530725"/>
            <a:ext cx="624187" cy="64851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124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457</a:t>
            </a:r>
          </a:p>
        </p:txBody>
      </p:sp>
      <p:sp>
        <p:nvSpPr>
          <p:cNvPr id="29731" name="Text Box 35"/>
          <p:cNvSpPr txBox="1">
            <a:spLocks noChangeArrowheads="1"/>
          </p:cNvSpPr>
          <p:nvPr/>
        </p:nvSpPr>
        <p:spPr bwMode="auto">
          <a:xfrm>
            <a:off x="3941763" y="4530725"/>
            <a:ext cx="624187" cy="64851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125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458</a:t>
            </a:r>
          </a:p>
        </p:txBody>
      </p:sp>
      <p:sp>
        <p:nvSpPr>
          <p:cNvPr id="29732" name="Text Box 36"/>
          <p:cNvSpPr txBox="1">
            <a:spLocks noChangeArrowheads="1"/>
          </p:cNvSpPr>
          <p:nvPr/>
        </p:nvSpPr>
        <p:spPr bwMode="auto">
          <a:xfrm>
            <a:off x="4916488" y="4530725"/>
            <a:ext cx="624187" cy="3715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159</a:t>
            </a:r>
          </a:p>
        </p:txBody>
      </p:sp>
      <p:sp>
        <p:nvSpPr>
          <p:cNvPr id="29733" name="Line 37"/>
          <p:cNvSpPr>
            <a:spLocks noChangeShapeType="1"/>
          </p:cNvSpPr>
          <p:nvPr/>
        </p:nvSpPr>
        <p:spPr bwMode="auto">
          <a:xfrm>
            <a:off x="4267200" y="3343275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9734" name="Line 38"/>
          <p:cNvSpPr>
            <a:spLocks noChangeShapeType="1"/>
          </p:cNvSpPr>
          <p:nvPr/>
        </p:nvSpPr>
        <p:spPr bwMode="auto">
          <a:xfrm flipH="1">
            <a:off x="3351213" y="3343275"/>
            <a:ext cx="91757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9735" name="Line 39"/>
          <p:cNvSpPr>
            <a:spLocks noChangeShapeType="1"/>
          </p:cNvSpPr>
          <p:nvPr/>
        </p:nvSpPr>
        <p:spPr bwMode="auto">
          <a:xfrm>
            <a:off x="6156325" y="3343275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9736" name="Line 40"/>
          <p:cNvSpPr>
            <a:spLocks noChangeShapeType="1"/>
          </p:cNvSpPr>
          <p:nvPr/>
        </p:nvSpPr>
        <p:spPr bwMode="auto">
          <a:xfrm flipH="1">
            <a:off x="5567363" y="3343275"/>
            <a:ext cx="590550" cy="3778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9737" name="Line 41"/>
          <p:cNvSpPr>
            <a:spLocks noChangeShapeType="1"/>
          </p:cNvSpPr>
          <p:nvPr/>
        </p:nvSpPr>
        <p:spPr bwMode="auto">
          <a:xfrm>
            <a:off x="6156325" y="3343275"/>
            <a:ext cx="974725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9738" name="Text Box 42"/>
          <p:cNvSpPr txBox="1">
            <a:spLocks noChangeArrowheads="1"/>
          </p:cNvSpPr>
          <p:nvPr/>
        </p:nvSpPr>
        <p:spPr bwMode="auto">
          <a:xfrm>
            <a:off x="5064125" y="3724275"/>
            <a:ext cx="624187" cy="3715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345</a:t>
            </a:r>
          </a:p>
        </p:txBody>
      </p:sp>
      <p:sp>
        <p:nvSpPr>
          <p:cNvPr id="29739" name="Text Box 43"/>
          <p:cNvSpPr txBox="1">
            <a:spLocks noChangeArrowheads="1"/>
          </p:cNvSpPr>
          <p:nvPr/>
        </p:nvSpPr>
        <p:spPr bwMode="auto">
          <a:xfrm>
            <a:off x="5832475" y="3721100"/>
            <a:ext cx="624187" cy="64851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356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689</a:t>
            </a:r>
          </a:p>
        </p:txBody>
      </p:sp>
      <p:sp>
        <p:nvSpPr>
          <p:cNvPr id="29740" name="Text Box 44"/>
          <p:cNvSpPr txBox="1">
            <a:spLocks noChangeArrowheads="1"/>
          </p:cNvSpPr>
          <p:nvPr/>
        </p:nvSpPr>
        <p:spPr bwMode="auto">
          <a:xfrm>
            <a:off x="6805613" y="3724275"/>
            <a:ext cx="624187" cy="64851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367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368</a:t>
            </a:r>
          </a:p>
        </p:txBody>
      </p:sp>
      <p:sp>
        <p:nvSpPr>
          <p:cNvPr id="29741" name="Line 45"/>
          <p:cNvSpPr>
            <a:spLocks noChangeShapeType="1"/>
          </p:cNvSpPr>
          <p:nvPr/>
        </p:nvSpPr>
        <p:spPr bwMode="auto">
          <a:xfrm>
            <a:off x="6434138" y="3114675"/>
            <a:ext cx="381000" cy="1588"/>
          </a:xfrm>
          <a:prstGeom prst="line">
            <a:avLst/>
          </a:prstGeom>
          <a:noFill/>
          <a:ln w="9360">
            <a:solidFill>
              <a:srgbClr val="15CB22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9742" name="Text Box 46"/>
          <p:cNvSpPr txBox="1">
            <a:spLocks noChangeArrowheads="1"/>
          </p:cNvSpPr>
          <p:nvPr/>
        </p:nvSpPr>
        <p:spPr bwMode="auto">
          <a:xfrm>
            <a:off x="6729413" y="2930525"/>
            <a:ext cx="2118185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Hash on 2</a:t>
            </a:r>
            <a:r>
              <a:rPr lang="en-GB" sz="1800" b="1" baseline="3000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nd</a:t>
            </a:r>
            <a:r>
              <a:rPr lang="en-GB" sz="1800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 item</a:t>
            </a:r>
          </a:p>
        </p:txBody>
      </p:sp>
      <p:sp>
        <p:nvSpPr>
          <p:cNvPr id="29743" name="Text Box 47"/>
          <p:cNvSpPr txBox="1">
            <a:spLocks noChangeArrowheads="1"/>
          </p:cNvSpPr>
          <p:nvPr/>
        </p:nvSpPr>
        <p:spPr bwMode="auto">
          <a:xfrm>
            <a:off x="3932238" y="1766888"/>
            <a:ext cx="919139" cy="371513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8400E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12345</a:t>
            </a:r>
          </a:p>
        </p:txBody>
      </p:sp>
      <p:cxnSp>
        <p:nvCxnSpPr>
          <p:cNvPr id="29744" name="AutoShape 48"/>
          <p:cNvCxnSpPr>
            <a:cxnSpLocks noChangeShapeType="1"/>
            <a:stCxn id="29743" idx="3"/>
            <a:endCxn id="29713" idx="0"/>
          </p:cNvCxnSpPr>
          <p:nvPr/>
        </p:nvCxnSpPr>
        <p:spPr bwMode="auto">
          <a:xfrm>
            <a:off x="4851377" y="1952645"/>
            <a:ext cx="357218" cy="230171"/>
          </a:xfrm>
          <a:prstGeom prst="bentConnector2">
            <a:avLst/>
          </a:prstGeom>
          <a:noFill/>
          <a:ln w="9360">
            <a:solidFill>
              <a:srgbClr val="F8400E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9745" name="Text Box 49"/>
          <p:cNvSpPr txBox="1">
            <a:spLocks noChangeArrowheads="1"/>
          </p:cNvSpPr>
          <p:nvPr/>
        </p:nvSpPr>
        <p:spPr bwMode="auto">
          <a:xfrm>
            <a:off x="2544501" y="2563813"/>
            <a:ext cx="1605224" cy="648512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1</a:t>
            </a:r>
            <a:r>
              <a:rPr lang="en-GB" sz="1800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2345</a:t>
            </a:r>
          </a:p>
          <a:p>
            <a:pPr algn="r">
              <a:lnSpc>
                <a:spcPct val="100000"/>
              </a:lnSpc>
              <a:buClr>
                <a:srgbClr val="F8400E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look for </a:t>
            </a:r>
            <a:r>
              <a:rPr lang="en-GB" sz="1800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1</a:t>
            </a:r>
            <a:r>
              <a:rPr lang="en-GB" sz="1800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XX</a:t>
            </a:r>
          </a:p>
        </p:txBody>
      </p:sp>
      <p:sp>
        <p:nvSpPr>
          <p:cNvPr id="29746" name="Text Box 50"/>
          <p:cNvSpPr txBox="1">
            <a:spLocks noChangeArrowheads="1"/>
          </p:cNvSpPr>
          <p:nvPr/>
        </p:nvSpPr>
        <p:spPr bwMode="auto">
          <a:xfrm>
            <a:off x="5316276" y="1441450"/>
            <a:ext cx="1605224" cy="648512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2</a:t>
            </a:r>
            <a:r>
              <a:rPr lang="en-GB" sz="1800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345</a:t>
            </a:r>
          </a:p>
          <a:p>
            <a:pPr algn="r">
              <a:lnSpc>
                <a:spcPct val="100000"/>
              </a:lnSpc>
              <a:buClr>
                <a:srgbClr val="F8400E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look for </a:t>
            </a:r>
            <a:r>
              <a:rPr lang="en-GB" sz="1800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2</a:t>
            </a:r>
            <a:r>
              <a:rPr lang="en-GB" sz="1800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XX</a:t>
            </a:r>
          </a:p>
        </p:txBody>
      </p:sp>
      <p:sp>
        <p:nvSpPr>
          <p:cNvPr id="29747" name="Line 51"/>
          <p:cNvSpPr>
            <a:spLocks noChangeShapeType="1"/>
          </p:cNvSpPr>
          <p:nvPr/>
        </p:nvSpPr>
        <p:spPr bwMode="auto">
          <a:xfrm flipH="1">
            <a:off x="5240338" y="2092325"/>
            <a:ext cx="465137" cy="852488"/>
          </a:xfrm>
          <a:prstGeom prst="line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9748" name="Text Box 52"/>
          <p:cNvSpPr txBox="1">
            <a:spLocks noChangeArrowheads="1"/>
          </p:cNvSpPr>
          <p:nvPr/>
        </p:nvSpPr>
        <p:spPr bwMode="auto">
          <a:xfrm>
            <a:off x="7075226" y="1441450"/>
            <a:ext cx="1605224" cy="648512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100000"/>
              </a:lnSpc>
              <a:buClr>
                <a:srgbClr val="15CB22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3</a:t>
            </a:r>
            <a:r>
              <a:rPr lang="en-GB" sz="1800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45</a:t>
            </a:r>
          </a:p>
          <a:p>
            <a:pPr algn="r">
              <a:lnSpc>
                <a:spcPct val="100000"/>
              </a:lnSpc>
              <a:buClr>
                <a:srgbClr val="F8400E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look for </a:t>
            </a:r>
            <a:r>
              <a:rPr lang="en-GB" sz="1800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3</a:t>
            </a:r>
            <a:r>
              <a:rPr lang="en-GB" sz="1800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XX</a:t>
            </a:r>
          </a:p>
        </p:txBody>
      </p:sp>
      <p:sp>
        <p:nvSpPr>
          <p:cNvPr id="29749" name="Line 53"/>
          <p:cNvSpPr>
            <a:spLocks noChangeShapeType="1"/>
          </p:cNvSpPr>
          <p:nvPr/>
        </p:nvSpPr>
        <p:spPr bwMode="auto">
          <a:xfrm flipH="1">
            <a:off x="6154738" y="2078038"/>
            <a:ext cx="1046162" cy="866775"/>
          </a:xfrm>
          <a:prstGeom prst="line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9750" name="Text Box 54"/>
          <p:cNvSpPr txBox="1">
            <a:spLocks noChangeArrowheads="1"/>
          </p:cNvSpPr>
          <p:nvPr/>
        </p:nvSpPr>
        <p:spPr bwMode="auto">
          <a:xfrm>
            <a:off x="1288896" y="3446463"/>
            <a:ext cx="1594004" cy="648512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</a:t>
            </a:r>
            <a:r>
              <a:rPr lang="en-GB" sz="1800" b="1" dirty="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2</a:t>
            </a:r>
            <a:r>
              <a:rPr lang="en-GB" sz="1800" b="1" dirty="0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345</a:t>
            </a:r>
          </a:p>
          <a:p>
            <a:pPr algn="r">
              <a:lnSpc>
                <a:spcPct val="100000"/>
              </a:lnSpc>
              <a:buClr>
                <a:srgbClr val="F8400E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look for </a:t>
            </a:r>
            <a:r>
              <a:rPr lang="en-GB" sz="1800" b="1" dirty="0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12</a:t>
            </a:r>
            <a:r>
              <a:rPr lang="en-GB" sz="1800" b="1" dirty="0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X</a:t>
            </a:r>
          </a:p>
        </p:txBody>
      </p:sp>
      <p:sp>
        <p:nvSpPr>
          <p:cNvPr id="29751" name="Text Box 55"/>
          <p:cNvSpPr txBox="1">
            <a:spLocks noChangeArrowheads="1"/>
          </p:cNvSpPr>
          <p:nvPr/>
        </p:nvSpPr>
        <p:spPr bwMode="auto">
          <a:xfrm>
            <a:off x="605769" y="4205288"/>
            <a:ext cx="2302531" cy="648512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</a:t>
            </a:r>
            <a:r>
              <a:rPr lang="en-GB" sz="1800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2</a:t>
            </a:r>
            <a:r>
              <a:rPr lang="en-GB" sz="1800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3</a:t>
            </a:r>
            <a:r>
              <a:rPr lang="en-GB" sz="1800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45</a:t>
            </a:r>
          </a:p>
          <a:p>
            <a:pPr algn="r">
              <a:lnSpc>
                <a:spcPct val="100000"/>
              </a:lnSpc>
              <a:buClr>
                <a:srgbClr val="F8400E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look for </a:t>
            </a:r>
            <a:r>
              <a:rPr lang="en-GB" sz="1800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13</a:t>
            </a:r>
            <a:r>
              <a:rPr lang="en-GB" sz="1800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X (null)‏</a:t>
            </a:r>
          </a:p>
        </p:txBody>
      </p:sp>
      <p:sp>
        <p:nvSpPr>
          <p:cNvPr id="29752" name="Text Box 56"/>
          <p:cNvSpPr txBox="1">
            <a:spLocks noChangeArrowheads="1"/>
          </p:cNvSpPr>
          <p:nvPr/>
        </p:nvSpPr>
        <p:spPr bwMode="auto">
          <a:xfrm>
            <a:off x="1285721" y="4987925"/>
            <a:ext cx="1594004" cy="648512"/>
          </a:xfrm>
          <a:prstGeom prst="rect">
            <a:avLst/>
          </a:prstGeom>
          <a:solidFill>
            <a:srgbClr val="FFFF66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1</a:t>
            </a:r>
            <a:r>
              <a:rPr lang="en-GB" sz="1800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23</a:t>
            </a:r>
            <a:r>
              <a:rPr lang="en-GB" sz="1800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4</a:t>
            </a:r>
            <a:r>
              <a:rPr lang="en-GB" sz="1800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5</a:t>
            </a:r>
          </a:p>
          <a:p>
            <a:pPr algn="r">
              <a:lnSpc>
                <a:spcPct val="100000"/>
              </a:lnSpc>
              <a:buClr>
                <a:srgbClr val="F8400E"/>
              </a:buClr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look for </a:t>
            </a:r>
            <a:r>
              <a:rPr lang="en-GB" sz="1800" b="1">
                <a:solidFill>
                  <a:srgbClr val="15CB22"/>
                </a:solidFill>
                <a:latin typeface="Tahoma" pitchFamily="32" charset="0"/>
                <a:ea typeface="DejaVu LGC Sans" charset="0"/>
                <a:cs typeface="DejaVu LGC Sans" charset="0"/>
              </a:rPr>
              <a:t>14</a:t>
            </a:r>
            <a:r>
              <a:rPr lang="en-GB" sz="1800" b="1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rPr>
              <a:t>X</a:t>
            </a:r>
          </a:p>
        </p:txBody>
      </p:sp>
      <p:sp>
        <p:nvSpPr>
          <p:cNvPr id="29753" name="Line 57"/>
          <p:cNvSpPr>
            <a:spLocks noChangeShapeType="1"/>
          </p:cNvSpPr>
          <p:nvPr/>
        </p:nvSpPr>
        <p:spPr bwMode="auto">
          <a:xfrm flipH="1">
            <a:off x="2817813" y="3871913"/>
            <a:ext cx="1271587" cy="1587"/>
          </a:xfrm>
          <a:prstGeom prst="line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9754" name="Line 58"/>
          <p:cNvSpPr>
            <a:spLocks noChangeShapeType="1"/>
          </p:cNvSpPr>
          <p:nvPr/>
        </p:nvSpPr>
        <p:spPr bwMode="auto">
          <a:xfrm flipH="1">
            <a:off x="2820988" y="3871913"/>
            <a:ext cx="1763712" cy="500062"/>
          </a:xfrm>
          <a:prstGeom prst="line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9755" name="Line 59"/>
          <p:cNvSpPr>
            <a:spLocks noChangeShapeType="1"/>
          </p:cNvSpPr>
          <p:nvPr/>
        </p:nvSpPr>
        <p:spPr bwMode="auto">
          <a:xfrm flipH="1">
            <a:off x="2817813" y="4100513"/>
            <a:ext cx="255587" cy="1379537"/>
          </a:xfrm>
          <a:prstGeom prst="line">
            <a:avLst/>
          </a:prstGeom>
          <a:noFill/>
          <a:ln w="2232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sz="1800"/>
          </a:p>
        </p:txBody>
      </p:sp>
      <p:sp>
        <p:nvSpPr>
          <p:cNvPr id="29756" name="Rectangle 60"/>
          <p:cNvSpPr>
            <a:spLocks noChangeArrowheads="1"/>
          </p:cNvSpPr>
          <p:nvPr/>
        </p:nvSpPr>
        <p:spPr bwMode="auto">
          <a:xfrm>
            <a:off x="4484688" y="3582988"/>
            <a:ext cx="393354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Symbol" pitchFamily="16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000000"/>
                </a:solidFill>
                <a:latin typeface="Symbol" pitchFamily="16" charset="2"/>
                <a:ea typeface="DejaVu LGC Sans" charset="0"/>
                <a:cs typeface="DejaVu LGC Sans" charset="0"/>
              </a:rPr>
              <a:t></a:t>
            </a:r>
          </a:p>
        </p:txBody>
      </p:sp>
      <p:sp>
        <p:nvSpPr>
          <p:cNvPr id="29757" name="Text Box 61"/>
          <p:cNvSpPr txBox="1">
            <a:spLocks noChangeArrowheads="1"/>
          </p:cNvSpPr>
          <p:nvPr/>
        </p:nvSpPr>
        <p:spPr bwMode="auto">
          <a:xfrm>
            <a:off x="180251" y="5704285"/>
            <a:ext cx="8771398" cy="9870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The subset function finds all the candidates contained in a transaction:</a:t>
            </a:r>
          </a:p>
          <a:p>
            <a:pPr>
              <a:lnSpc>
                <a:spcPct val="100000"/>
              </a:lnSpc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At the root level it hashes on all items in the transaction</a:t>
            </a:r>
          </a:p>
          <a:p>
            <a:pPr>
              <a:lnSpc>
                <a:spcPct val="100000"/>
              </a:lnSpc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At level </a:t>
            </a:r>
            <a:r>
              <a:rPr lang="en-GB" sz="1800" dirty="0" err="1">
                <a:solidFill>
                  <a:srgbClr val="4F81BD"/>
                </a:solidFill>
                <a:ea typeface="DejaVu LGC Sans" charset="0"/>
                <a:cs typeface="DejaVu LGC Sans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it hashes on all items in the transaction that come after item the </a:t>
            </a:r>
            <a:r>
              <a:rPr lang="en-GB" sz="1800" dirty="0" err="1">
                <a:solidFill>
                  <a:srgbClr val="4F81BD"/>
                </a:solidFill>
                <a:ea typeface="DejaVu LGC Sans" charset="0"/>
                <a:cs typeface="DejaVu LGC Sans" charset="0"/>
              </a:rPr>
              <a:t>i</a:t>
            </a:r>
            <a:r>
              <a:rPr lang="en-GB" sz="18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-th</a:t>
            </a:r>
            <a:r>
              <a:rPr lang="en-GB" sz="1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item</a:t>
            </a:r>
          </a:p>
        </p:txBody>
      </p:sp>
    </p:spTree>
    <p:extLst>
      <p:ext uri="{BB962C8B-B14F-4D97-AF65-F5344CB8AC3E}">
        <p14:creationId xmlns:p14="http://schemas.microsoft.com/office/powerpoint/2010/main" val="3643929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7813"/>
            <a:ext cx="9144000" cy="63658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Association Rule Discovery: Hash tree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593725" y="126841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latin typeface="Wingdings" panose="05000000000000000000" pitchFamily="2" charset="2"/>
            </a:endParaRP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1981200" y="1736725"/>
            <a:ext cx="6553200" cy="4206875"/>
            <a:chOff x="1296" y="1056"/>
            <a:chExt cx="4128" cy="2650"/>
          </a:xfrm>
        </p:grpSpPr>
        <p:grpSp>
          <p:nvGrpSpPr>
            <p:cNvPr id="27668" name="Group 5"/>
            <p:cNvGrpSpPr>
              <a:grpSpLocks/>
            </p:cNvGrpSpPr>
            <p:nvPr/>
          </p:nvGrpSpPr>
          <p:grpSpPr bwMode="auto">
            <a:xfrm>
              <a:off x="2160" y="1344"/>
              <a:ext cx="2160" cy="528"/>
              <a:chOff x="2160" y="1344"/>
              <a:chExt cx="1056" cy="576"/>
            </a:xfrm>
          </p:grpSpPr>
          <p:sp>
            <p:nvSpPr>
              <p:cNvPr id="27748" name="Line 6"/>
              <p:cNvSpPr>
                <a:spLocks noChangeShapeType="1"/>
              </p:cNvSpPr>
              <p:nvPr/>
            </p:nvSpPr>
            <p:spPr bwMode="auto">
              <a:xfrm flipH="1">
                <a:off x="2160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49" name="Line 7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50" name="Line 8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669" name="Group 9"/>
            <p:cNvGrpSpPr>
              <a:grpSpLocks/>
            </p:cNvGrpSpPr>
            <p:nvPr/>
          </p:nvGrpSpPr>
          <p:grpSpPr bwMode="auto">
            <a:xfrm>
              <a:off x="1536" y="2112"/>
              <a:ext cx="1104" cy="384"/>
              <a:chOff x="1680" y="2160"/>
              <a:chExt cx="864" cy="432"/>
            </a:xfrm>
          </p:grpSpPr>
          <p:sp>
            <p:nvSpPr>
              <p:cNvPr id="27745" name="Line 10"/>
              <p:cNvSpPr>
                <a:spLocks noChangeShapeType="1"/>
              </p:cNvSpPr>
              <p:nvPr/>
            </p:nvSpPr>
            <p:spPr bwMode="auto">
              <a:xfrm flipH="1">
                <a:off x="1680" y="2160"/>
                <a:ext cx="48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46" name="Line 11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47" name="Line 12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670" name="Group 13"/>
            <p:cNvGrpSpPr>
              <a:grpSpLocks/>
            </p:cNvGrpSpPr>
            <p:nvPr/>
          </p:nvGrpSpPr>
          <p:grpSpPr bwMode="auto">
            <a:xfrm>
              <a:off x="3552" y="2112"/>
              <a:ext cx="1632" cy="528"/>
              <a:chOff x="2832" y="2160"/>
              <a:chExt cx="816" cy="432"/>
            </a:xfrm>
          </p:grpSpPr>
          <p:sp>
            <p:nvSpPr>
              <p:cNvPr id="27742" name="Line 14"/>
              <p:cNvSpPr>
                <a:spLocks noChangeShapeType="1"/>
              </p:cNvSpPr>
              <p:nvPr/>
            </p:nvSpPr>
            <p:spPr bwMode="auto">
              <a:xfrm flipH="1">
                <a:off x="2832" y="2160"/>
                <a:ext cx="38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43" name="Line 15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44" name="Line 16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671" name="Group 17"/>
            <p:cNvGrpSpPr>
              <a:grpSpLocks/>
            </p:cNvGrpSpPr>
            <p:nvPr/>
          </p:nvGrpSpPr>
          <p:grpSpPr bwMode="auto">
            <a:xfrm>
              <a:off x="1584" y="2784"/>
              <a:ext cx="1104" cy="432"/>
              <a:chOff x="1584" y="2880"/>
              <a:chExt cx="1104" cy="432"/>
            </a:xfrm>
          </p:grpSpPr>
          <p:sp>
            <p:nvSpPr>
              <p:cNvPr id="27739" name="Line 18"/>
              <p:cNvSpPr>
                <a:spLocks noChangeShapeType="1"/>
              </p:cNvSpPr>
              <p:nvPr/>
            </p:nvSpPr>
            <p:spPr bwMode="auto">
              <a:xfrm flipH="1">
                <a:off x="1584" y="2880"/>
                <a:ext cx="57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40" name="Line 19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41" name="Line 20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52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672" name="Group 21"/>
            <p:cNvGrpSpPr>
              <a:grpSpLocks/>
            </p:cNvGrpSpPr>
            <p:nvPr/>
          </p:nvGrpSpPr>
          <p:grpSpPr bwMode="auto">
            <a:xfrm>
              <a:off x="2064" y="1824"/>
              <a:ext cx="192" cy="288"/>
              <a:chOff x="2064" y="1872"/>
              <a:chExt cx="192" cy="288"/>
            </a:xfrm>
          </p:grpSpPr>
          <p:sp>
            <p:nvSpPr>
              <p:cNvPr id="27736" name="Rectangle 22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27737" name="Line 23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38" name="Line 24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673" name="Group 25"/>
            <p:cNvGrpSpPr>
              <a:grpSpLocks/>
            </p:cNvGrpSpPr>
            <p:nvPr/>
          </p:nvGrpSpPr>
          <p:grpSpPr bwMode="auto">
            <a:xfrm>
              <a:off x="4224" y="1824"/>
              <a:ext cx="192" cy="288"/>
              <a:chOff x="3120" y="1872"/>
              <a:chExt cx="192" cy="288"/>
            </a:xfrm>
          </p:grpSpPr>
          <p:sp>
            <p:nvSpPr>
              <p:cNvPr id="27733" name="Rectangle 26"/>
              <p:cNvSpPr>
                <a:spLocks noChangeArrowheads="1"/>
              </p:cNvSpPr>
              <p:nvPr/>
            </p:nvSpPr>
            <p:spPr bwMode="auto">
              <a:xfrm>
                <a:off x="3120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27734" name="Line 27"/>
              <p:cNvSpPr>
                <a:spLocks noChangeShapeType="1"/>
              </p:cNvSpPr>
              <p:nvPr/>
            </p:nvSpPr>
            <p:spPr bwMode="auto">
              <a:xfrm>
                <a:off x="3120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35" name="Line 28"/>
              <p:cNvSpPr>
                <a:spLocks noChangeShapeType="1"/>
              </p:cNvSpPr>
              <p:nvPr/>
            </p:nvSpPr>
            <p:spPr bwMode="auto">
              <a:xfrm>
                <a:off x="3120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674" name="Group 29"/>
            <p:cNvGrpSpPr>
              <a:grpSpLocks/>
            </p:cNvGrpSpPr>
            <p:nvPr/>
          </p:nvGrpSpPr>
          <p:grpSpPr bwMode="auto">
            <a:xfrm>
              <a:off x="2064" y="2496"/>
              <a:ext cx="192" cy="288"/>
              <a:chOff x="2064" y="2592"/>
              <a:chExt cx="192" cy="288"/>
            </a:xfrm>
          </p:grpSpPr>
          <p:sp>
            <p:nvSpPr>
              <p:cNvPr id="27730" name="Rectangle 30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27731" name="Line 31"/>
              <p:cNvSpPr>
                <a:spLocks noChangeShapeType="1"/>
              </p:cNvSpPr>
              <p:nvPr/>
            </p:nvSpPr>
            <p:spPr bwMode="auto">
              <a:xfrm>
                <a:off x="2064" y="278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32" name="Line 32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675" name="Group 33"/>
            <p:cNvGrpSpPr>
              <a:grpSpLocks/>
            </p:cNvGrpSpPr>
            <p:nvPr/>
          </p:nvGrpSpPr>
          <p:grpSpPr bwMode="auto">
            <a:xfrm>
              <a:off x="2544" y="3168"/>
              <a:ext cx="480" cy="250"/>
              <a:chOff x="432" y="3408"/>
              <a:chExt cx="480" cy="250"/>
            </a:xfrm>
          </p:grpSpPr>
          <p:sp>
            <p:nvSpPr>
              <p:cNvPr id="27728" name="Rectangle 3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27729" name="Text Box 35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en-US" sz="2000">
                    <a:latin typeface="Times New Roman" panose="02020603050405020304" pitchFamily="18" charset="0"/>
                  </a:rPr>
                  <a:t> 5 9</a:t>
                </a:r>
              </a:p>
            </p:txBody>
          </p:sp>
        </p:grpSp>
        <p:grpSp>
          <p:nvGrpSpPr>
            <p:cNvPr id="27676" name="Group 36"/>
            <p:cNvGrpSpPr>
              <a:grpSpLocks/>
            </p:cNvGrpSpPr>
            <p:nvPr/>
          </p:nvGrpSpPr>
          <p:grpSpPr bwMode="auto">
            <a:xfrm>
              <a:off x="1296" y="2448"/>
              <a:ext cx="480" cy="250"/>
              <a:chOff x="432" y="3408"/>
              <a:chExt cx="480" cy="250"/>
            </a:xfrm>
          </p:grpSpPr>
          <p:sp>
            <p:nvSpPr>
              <p:cNvPr id="27726" name="Rectangle 37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27727" name="Text Box 38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en-US" sz="2000">
                    <a:latin typeface="Times New Roman" panose="02020603050405020304" pitchFamily="18" charset="0"/>
                  </a:rPr>
                  <a:t> </a:t>
                </a:r>
                <a:r>
                  <a:rPr lang="en-US" altLang="en-US" sz="2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4</a:t>
                </a:r>
                <a:r>
                  <a:rPr lang="en-US" altLang="en-US" sz="2000">
                    <a:latin typeface="Times New Roman" panose="02020603050405020304" pitchFamily="18" charset="0"/>
                  </a:rPr>
                  <a:t> 5</a:t>
                </a:r>
              </a:p>
            </p:txBody>
          </p:sp>
        </p:grpSp>
        <p:grpSp>
          <p:nvGrpSpPr>
            <p:cNvPr id="27677" name="Group 39"/>
            <p:cNvGrpSpPr>
              <a:grpSpLocks/>
            </p:cNvGrpSpPr>
            <p:nvPr/>
          </p:nvGrpSpPr>
          <p:grpSpPr bwMode="auto">
            <a:xfrm>
              <a:off x="2448" y="2448"/>
              <a:ext cx="480" cy="250"/>
              <a:chOff x="432" y="3408"/>
              <a:chExt cx="480" cy="250"/>
            </a:xfrm>
          </p:grpSpPr>
          <p:sp>
            <p:nvSpPr>
              <p:cNvPr id="27724" name="Rectangle 40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27725" name="Text Box 41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en-US" sz="2000">
                    <a:latin typeface="Times New Roman" panose="02020603050405020304" pitchFamily="18" charset="0"/>
                  </a:rPr>
                  <a:t> 3 6</a:t>
                </a:r>
              </a:p>
            </p:txBody>
          </p:sp>
        </p:grpSp>
        <p:grpSp>
          <p:nvGrpSpPr>
            <p:cNvPr id="27678" name="Group 42"/>
            <p:cNvGrpSpPr>
              <a:grpSpLocks/>
            </p:cNvGrpSpPr>
            <p:nvPr/>
          </p:nvGrpSpPr>
          <p:grpSpPr bwMode="auto">
            <a:xfrm>
              <a:off x="3312" y="2640"/>
              <a:ext cx="480" cy="250"/>
              <a:chOff x="432" y="3408"/>
              <a:chExt cx="480" cy="250"/>
            </a:xfrm>
          </p:grpSpPr>
          <p:sp>
            <p:nvSpPr>
              <p:cNvPr id="27722" name="Rectangle 4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27723" name="Text Box 44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3 </a:t>
                </a:r>
                <a:r>
                  <a:rPr lang="en-US" altLang="en-US" sz="2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4</a:t>
                </a:r>
                <a:r>
                  <a:rPr lang="en-US" altLang="en-US" sz="2000">
                    <a:latin typeface="Times New Roman" panose="02020603050405020304" pitchFamily="18" charset="0"/>
                  </a:rPr>
                  <a:t> 5</a:t>
                </a:r>
              </a:p>
            </p:txBody>
          </p:sp>
        </p:grpSp>
        <p:grpSp>
          <p:nvGrpSpPr>
            <p:cNvPr id="27679" name="Group 45"/>
            <p:cNvGrpSpPr>
              <a:grpSpLocks/>
            </p:cNvGrpSpPr>
            <p:nvPr/>
          </p:nvGrpSpPr>
          <p:grpSpPr bwMode="auto">
            <a:xfrm>
              <a:off x="4944" y="2640"/>
              <a:ext cx="480" cy="490"/>
              <a:chOff x="3792" y="3312"/>
              <a:chExt cx="480" cy="490"/>
            </a:xfrm>
          </p:grpSpPr>
          <p:grpSp>
            <p:nvGrpSpPr>
              <p:cNvPr id="27716" name="Group 46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27720" name="Rectangle 47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7721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anose="02020603050405020304" pitchFamily="18" charset="0"/>
                    </a:rPr>
                    <a:t>3 6 7</a:t>
                  </a:r>
                </a:p>
              </p:txBody>
            </p:sp>
          </p:grpSp>
          <p:grpSp>
            <p:nvGrpSpPr>
              <p:cNvPr id="27717" name="Group 49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27718" name="Rectangle 50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7719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anose="02020603050405020304" pitchFamily="18" charset="0"/>
                    </a:rPr>
                    <a:t>3 6 8</a:t>
                  </a:r>
                </a:p>
              </p:txBody>
            </p:sp>
          </p:grpSp>
        </p:grpSp>
        <p:grpSp>
          <p:nvGrpSpPr>
            <p:cNvPr id="27680" name="Group 52"/>
            <p:cNvGrpSpPr>
              <a:grpSpLocks/>
            </p:cNvGrpSpPr>
            <p:nvPr/>
          </p:nvGrpSpPr>
          <p:grpSpPr bwMode="auto">
            <a:xfrm>
              <a:off x="4080" y="2640"/>
              <a:ext cx="480" cy="730"/>
              <a:chOff x="4800" y="3216"/>
              <a:chExt cx="480" cy="730"/>
            </a:xfrm>
          </p:grpSpPr>
          <p:grpSp>
            <p:nvGrpSpPr>
              <p:cNvPr id="27706" name="Group 53"/>
              <p:cNvGrpSpPr>
                <a:grpSpLocks/>
              </p:cNvGrpSpPr>
              <p:nvPr/>
            </p:nvGrpSpPr>
            <p:grpSpPr bwMode="auto">
              <a:xfrm>
                <a:off x="4800" y="3216"/>
                <a:ext cx="480" cy="490"/>
                <a:chOff x="3792" y="3312"/>
                <a:chExt cx="480" cy="490"/>
              </a:xfrm>
            </p:grpSpPr>
            <p:grpSp>
              <p:nvGrpSpPr>
                <p:cNvPr id="27710" name="Group 54"/>
                <p:cNvGrpSpPr>
                  <a:grpSpLocks/>
                </p:cNvGrpSpPr>
                <p:nvPr/>
              </p:nvGrpSpPr>
              <p:grpSpPr bwMode="auto">
                <a:xfrm>
                  <a:off x="3792" y="3312"/>
                  <a:ext cx="480" cy="250"/>
                  <a:chOff x="432" y="3408"/>
                  <a:chExt cx="480" cy="250"/>
                </a:xfrm>
              </p:grpSpPr>
              <p:sp>
                <p:nvSpPr>
                  <p:cNvPr id="27714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anose="05000000000000000000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4000"/>
                  </a:p>
                </p:txBody>
              </p:sp>
              <p:sp>
                <p:nvSpPr>
                  <p:cNvPr id="27715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anose="05000000000000000000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000">
                        <a:latin typeface="Times New Roman" panose="02020603050405020304" pitchFamily="18" charset="0"/>
                      </a:rPr>
                      <a:t>3 5 6</a:t>
                    </a:r>
                  </a:p>
                </p:txBody>
              </p:sp>
            </p:grpSp>
            <p:grpSp>
              <p:nvGrpSpPr>
                <p:cNvPr id="27711" name="Group 57"/>
                <p:cNvGrpSpPr>
                  <a:grpSpLocks/>
                </p:cNvGrpSpPr>
                <p:nvPr/>
              </p:nvGrpSpPr>
              <p:grpSpPr bwMode="auto">
                <a:xfrm>
                  <a:off x="3792" y="3552"/>
                  <a:ext cx="480" cy="250"/>
                  <a:chOff x="432" y="3408"/>
                  <a:chExt cx="480" cy="250"/>
                </a:xfrm>
              </p:grpSpPr>
              <p:sp>
                <p:nvSpPr>
                  <p:cNvPr id="27712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anose="05000000000000000000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4000"/>
                  </a:p>
                </p:txBody>
              </p:sp>
              <p:sp>
                <p:nvSpPr>
                  <p:cNvPr id="27713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anose="05000000000000000000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000">
                        <a:latin typeface="Times New Roman" panose="02020603050405020304" pitchFamily="18" charset="0"/>
                      </a:rPr>
                      <a:t>3 5 7</a:t>
                    </a:r>
                  </a:p>
                </p:txBody>
              </p:sp>
            </p:grpSp>
          </p:grpSp>
          <p:grpSp>
            <p:nvGrpSpPr>
              <p:cNvPr id="27707" name="Group 60"/>
              <p:cNvGrpSpPr>
                <a:grpSpLocks/>
              </p:cNvGrpSpPr>
              <p:nvPr/>
            </p:nvGrpSpPr>
            <p:grpSpPr bwMode="auto">
              <a:xfrm>
                <a:off x="4800" y="3696"/>
                <a:ext cx="480" cy="250"/>
                <a:chOff x="432" y="3408"/>
                <a:chExt cx="480" cy="250"/>
              </a:xfrm>
            </p:grpSpPr>
            <p:sp>
              <p:nvSpPr>
                <p:cNvPr id="27708" name="Rectangle 61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7709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anose="02020603050405020304" pitchFamily="18" charset="0"/>
                    </a:rPr>
                    <a:t>6 8 9</a:t>
                  </a:r>
                </a:p>
              </p:txBody>
            </p:sp>
          </p:grpSp>
        </p:grpSp>
        <p:grpSp>
          <p:nvGrpSpPr>
            <p:cNvPr id="27681" name="Group 63"/>
            <p:cNvGrpSpPr>
              <a:grpSpLocks/>
            </p:cNvGrpSpPr>
            <p:nvPr/>
          </p:nvGrpSpPr>
          <p:grpSpPr bwMode="auto">
            <a:xfrm>
              <a:off x="3024" y="1872"/>
              <a:ext cx="480" cy="490"/>
              <a:chOff x="3792" y="3312"/>
              <a:chExt cx="480" cy="490"/>
            </a:xfrm>
          </p:grpSpPr>
          <p:grpSp>
            <p:nvGrpSpPr>
              <p:cNvPr id="27700" name="Group 64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27704" name="Rectangle 6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7705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anose="02020603050405020304" pitchFamily="18" charset="0"/>
                    </a:rPr>
                    <a:t>2 3 4</a:t>
                  </a:r>
                </a:p>
              </p:txBody>
            </p:sp>
          </p:grpSp>
          <p:grpSp>
            <p:nvGrpSpPr>
              <p:cNvPr id="27701" name="Group 67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27702" name="Rectangle 68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7703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anose="02020603050405020304" pitchFamily="18" charset="0"/>
                    </a:rPr>
                    <a:t>5 6 7</a:t>
                  </a:r>
                </a:p>
              </p:txBody>
            </p:sp>
          </p:grpSp>
        </p:grpSp>
        <p:grpSp>
          <p:nvGrpSpPr>
            <p:cNvPr id="27682" name="Group 70"/>
            <p:cNvGrpSpPr>
              <a:grpSpLocks/>
            </p:cNvGrpSpPr>
            <p:nvPr/>
          </p:nvGrpSpPr>
          <p:grpSpPr bwMode="auto">
            <a:xfrm>
              <a:off x="1344" y="3168"/>
              <a:ext cx="480" cy="490"/>
              <a:chOff x="3792" y="3312"/>
              <a:chExt cx="480" cy="490"/>
            </a:xfrm>
          </p:grpSpPr>
          <p:grpSp>
            <p:nvGrpSpPr>
              <p:cNvPr id="27694" name="Group 71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27698" name="Rectangle 7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7699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1</a:t>
                  </a:r>
                  <a:r>
                    <a:rPr lang="en-US" altLang="en-US" sz="2000">
                      <a:latin typeface="Times New Roman" panose="02020603050405020304" pitchFamily="18" charset="0"/>
                    </a:rPr>
                    <a:t> 2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27695" name="Group 74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27696" name="Rectangle 7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7697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4</a:t>
                  </a:r>
                  <a:r>
                    <a:rPr lang="en-US" altLang="en-US" sz="2000">
                      <a:latin typeface="Times New Roman" panose="02020603050405020304" pitchFamily="18" charset="0"/>
                    </a:rPr>
                    <a:t> 5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7</a:t>
                  </a:r>
                </a:p>
              </p:txBody>
            </p:sp>
          </p:grpSp>
        </p:grpSp>
        <p:grpSp>
          <p:nvGrpSpPr>
            <p:cNvPr id="27683" name="Group 77"/>
            <p:cNvGrpSpPr>
              <a:grpSpLocks/>
            </p:cNvGrpSpPr>
            <p:nvPr/>
          </p:nvGrpSpPr>
          <p:grpSpPr bwMode="auto">
            <a:xfrm>
              <a:off x="1920" y="3216"/>
              <a:ext cx="480" cy="490"/>
              <a:chOff x="3792" y="3312"/>
              <a:chExt cx="480" cy="490"/>
            </a:xfrm>
          </p:grpSpPr>
          <p:grpSp>
            <p:nvGrpSpPr>
              <p:cNvPr id="27688" name="Group 78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27692" name="Rectangle 79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7693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1</a:t>
                  </a:r>
                  <a:r>
                    <a:rPr lang="en-US" altLang="en-US" sz="2000">
                      <a:latin typeface="Times New Roman" panose="02020603050405020304" pitchFamily="18" charset="0"/>
                    </a:rPr>
                    <a:t> 2 5</a:t>
                  </a:r>
                </a:p>
              </p:txBody>
            </p:sp>
          </p:grpSp>
          <p:grpSp>
            <p:nvGrpSpPr>
              <p:cNvPr id="27689" name="Group 81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27690" name="Rectangle 8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7691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4</a:t>
                  </a:r>
                  <a:r>
                    <a:rPr lang="en-US" altLang="en-US" sz="2000">
                      <a:latin typeface="Times New Roman" panose="02020603050405020304" pitchFamily="18" charset="0"/>
                    </a:rPr>
                    <a:t> 5 8</a:t>
                  </a:r>
                </a:p>
              </p:txBody>
            </p:sp>
          </p:grpSp>
        </p:grpSp>
        <p:grpSp>
          <p:nvGrpSpPr>
            <p:cNvPr id="27684" name="Group 84"/>
            <p:cNvGrpSpPr>
              <a:grpSpLocks/>
            </p:cNvGrpSpPr>
            <p:nvPr/>
          </p:nvGrpSpPr>
          <p:grpSpPr bwMode="auto">
            <a:xfrm>
              <a:off x="3120" y="1056"/>
              <a:ext cx="192" cy="288"/>
              <a:chOff x="2064" y="1872"/>
              <a:chExt cx="192" cy="288"/>
            </a:xfrm>
          </p:grpSpPr>
          <p:sp>
            <p:nvSpPr>
              <p:cNvPr id="27685" name="Rectangle 85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27686" name="Line 86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7" name="Line 87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7653" name="Group 88"/>
          <p:cNvGrpSpPr>
            <a:grpSpLocks/>
          </p:cNvGrpSpPr>
          <p:nvPr/>
        </p:nvGrpSpPr>
        <p:grpSpPr bwMode="auto">
          <a:xfrm>
            <a:off x="1212850" y="1736725"/>
            <a:ext cx="381000" cy="609600"/>
            <a:chOff x="2064" y="1872"/>
            <a:chExt cx="192" cy="288"/>
          </a:xfrm>
        </p:grpSpPr>
        <p:sp>
          <p:nvSpPr>
            <p:cNvPr id="27665" name="Rectangle 89"/>
            <p:cNvSpPr>
              <a:spLocks noChangeArrowheads="1"/>
            </p:cNvSpPr>
            <p:nvPr/>
          </p:nvSpPr>
          <p:spPr bwMode="auto">
            <a:xfrm>
              <a:off x="2064" y="187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27666" name="Line 90"/>
            <p:cNvSpPr>
              <a:spLocks noChangeShapeType="1"/>
            </p:cNvSpPr>
            <p:nvPr/>
          </p:nvSpPr>
          <p:spPr bwMode="auto">
            <a:xfrm>
              <a:off x="2064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7" name="Line 91"/>
            <p:cNvSpPr>
              <a:spLocks noChangeShapeType="1"/>
            </p:cNvSpPr>
            <p:nvPr/>
          </p:nvSpPr>
          <p:spPr bwMode="auto">
            <a:xfrm>
              <a:off x="2064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54" name="Line 92"/>
          <p:cNvSpPr>
            <a:spLocks noChangeShapeType="1"/>
          </p:cNvSpPr>
          <p:nvPr/>
        </p:nvSpPr>
        <p:spPr bwMode="auto">
          <a:xfrm flipH="1">
            <a:off x="603250" y="2346325"/>
            <a:ext cx="7699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Line 93"/>
          <p:cNvSpPr>
            <a:spLocks noChangeShapeType="1"/>
          </p:cNvSpPr>
          <p:nvPr/>
        </p:nvSpPr>
        <p:spPr bwMode="auto">
          <a:xfrm>
            <a:off x="1365250" y="23463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94"/>
          <p:cNvSpPr>
            <a:spLocks noChangeShapeType="1"/>
          </p:cNvSpPr>
          <p:nvPr/>
        </p:nvSpPr>
        <p:spPr bwMode="auto">
          <a:xfrm>
            <a:off x="1373188" y="2346325"/>
            <a:ext cx="677862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Text Box 95"/>
          <p:cNvSpPr txBox="1">
            <a:spLocks noChangeArrowheads="1"/>
          </p:cNvSpPr>
          <p:nvPr/>
        </p:nvSpPr>
        <p:spPr bwMode="auto">
          <a:xfrm>
            <a:off x="527050" y="2346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1,4,7</a:t>
            </a:r>
            <a:endParaRPr lang="en-US" altLang="en-US" sz="1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8" name="Text Box 96"/>
          <p:cNvSpPr txBox="1">
            <a:spLocks noChangeArrowheads="1"/>
          </p:cNvSpPr>
          <p:nvPr/>
        </p:nvSpPr>
        <p:spPr bwMode="auto">
          <a:xfrm>
            <a:off x="831850" y="2727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2,5,8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7659" name="Text Box 97"/>
          <p:cNvSpPr txBox="1">
            <a:spLocks noChangeArrowheads="1"/>
          </p:cNvSpPr>
          <p:nvPr/>
        </p:nvSpPr>
        <p:spPr bwMode="auto">
          <a:xfrm>
            <a:off x="1746250" y="2346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3,6,9</a:t>
            </a:r>
          </a:p>
        </p:txBody>
      </p:sp>
      <p:sp>
        <p:nvSpPr>
          <p:cNvPr id="27660" name="Text Box 98"/>
          <p:cNvSpPr txBox="1">
            <a:spLocks noChangeArrowheads="1"/>
          </p:cNvSpPr>
          <p:nvPr/>
        </p:nvSpPr>
        <p:spPr bwMode="auto">
          <a:xfrm>
            <a:off x="679450" y="1355725"/>
            <a:ext cx="1376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Hash Function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27661" name="Text Box 99"/>
          <p:cNvSpPr txBox="1">
            <a:spLocks noChangeArrowheads="1"/>
          </p:cNvSpPr>
          <p:nvPr/>
        </p:nvSpPr>
        <p:spPr bwMode="auto">
          <a:xfrm>
            <a:off x="3810000" y="1355725"/>
            <a:ext cx="227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Candidate Hash Tree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27662" name="Text Box 100"/>
          <p:cNvSpPr txBox="1">
            <a:spLocks noChangeArrowheads="1"/>
          </p:cNvSpPr>
          <p:nvPr/>
        </p:nvSpPr>
        <p:spPr bwMode="auto">
          <a:xfrm>
            <a:off x="304800" y="4495800"/>
            <a:ext cx="114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C6D9C"/>
                </a:solidFill>
                <a:latin typeface="Arial" panose="020B0604020202020204" pitchFamily="34" charset="0"/>
              </a:rPr>
              <a:t>Hash on 1, 4 or 7</a:t>
            </a:r>
            <a:endParaRPr lang="en-US" altLang="en-US" sz="2000">
              <a:solidFill>
                <a:srgbClr val="0C6D9C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7663" name="Rectangle 101"/>
          <p:cNvSpPr>
            <a:spLocks noChangeArrowheads="1"/>
          </p:cNvSpPr>
          <p:nvPr/>
        </p:nvSpPr>
        <p:spPr bwMode="auto">
          <a:xfrm>
            <a:off x="1676400" y="3810000"/>
            <a:ext cx="3124200" cy="22860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27664" name="Rectangle 102"/>
          <p:cNvSpPr>
            <a:spLocks noChangeArrowheads="1"/>
          </p:cNvSpPr>
          <p:nvPr/>
        </p:nvSpPr>
        <p:spPr bwMode="auto">
          <a:xfrm>
            <a:off x="5029200" y="4038600"/>
            <a:ext cx="1143000" cy="7620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</p:spTree>
    <p:extLst>
      <p:ext uri="{BB962C8B-B14F-4D97-AF65-F5344CB8AC3E}">
        <p14:creationId xmlns:p14="http://schemas.microsoft.com/office/powerpoint/2010/main" val="108451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Association Rule Discovery: Hash tree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593725" y="126841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latin typeface="Wingdings" panose="05000000000000000000" pitchFamily="2" charset="2"/>
            </a:endParaRP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1981200" y="1736725"/>
            <a:ext cx="6553200" cy="4206875"/>
            <a:chOff x="1296" y="1056"/>
            <a:chExt cx="4128" cy="2650"/>
          </a:xfrm>
        </p:grpSpPr>
        <p:grpSp>
          <p:nvGrpSpPr>
            <p:cNvPr id="28693" name="Group 5"/>
            <p:cNvGrpSpPr>
              <a:grpSpLocks/>
            </p:cNvGrpSpPr>
            <p:nvPr/>
          </p:nvGrpSpPr>
          <p:grpSpPr bwMode="auto">
            <a:xfrm>
              <a:off x="2160" y="1344"/>
              <a:ext cx="2160" cy="528"/>
              <a:chOff x="2160" y="1344"/>
              <a:chExt cx="1056" cy="576"/>
            </a:xfrm>
          </p:grpSpPr>
          <p:sp>
            <p:nvSpPr>
              <p:cNvPr id="28773" name="Line 6"/>
              <p:cNvSpPr>
                <a:spLocks noChangeShapeType="1"/>
              </p:cNvSpPr>
              <p:nvPr/>
            </p:nvSpPr>
            <p:spPr bwMode="auto">
              <a:xfrm flipH="1">
                <a:off x="2160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4" name="Line 7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5" name="Line 8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694" name="Group 9"/>
            <p:cNvGrpSpPr>
              <a:grpSpLocks/>
            </p:cNvGrpSpPr>
            <p:nvPr/>
          </p:nvGrpSpPr>
          <p:grpSpPr bwMode="auto">
            <a:xfrm>
              <a:off x="1536" y="2112"/>
              <a:ext cx="1104" cy="384"/>
              <a:chOff x="1680" y="2160"/>
              <a:chExt cx="864" cy="432"/>
            </a:xfrm>
          </p:grpSpPr>
          <p:sp>
            <p:nvSpPr>
              <p:cNvPr id="28770" name="Line 10"/>
              <p:cNvSpPr>
                <a:spLocks noChangeShapeType="1"/>
              </p:cNvSpPr>
              <p:nvPr/>
            </p:nvSpPr>
            <p:spPr bwMode="auto">
              <a:xfrm flipH="1">
                <a:off x="1680" y="2160"/>
                <a:ext cx="48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1" name="Line 11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2" name="Line 12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695" name="Group 13"/>
            <p:cNvGrpSpPr>
              <a:grpSpLocks/>
            </p:cNvGrpSpPr>
            <p:nvPr/>
          </p:nvGrpSpPr>
          <p:grpSpPr bwMode="auto">
            <a:xfrm>
              <a:off x="3552" y="2112"/>
              <a:ext cx="1632" cy="528"/>
              <a:chOff x="2832" y="2160"/>
              <a:chExt cx="816" cy="432"/>
            </a:xfrm>
          </p:grpSpPr>
          <p:sp>
            <p:nvSpPr>
              <p:cNvPr id="28767" name="Line 14"/>
              <p:cNvSpPr>
                <a:spLocks noChangeShapeType="1"/>
              </p:cNvSpPr>
              <p:nvPr/>
            </p:nvSpPr>
            <p:spPr bwMode="auto">
              <a:xfrm flipH="1">
                <a:off x="2832" y="2160"/>
                <a:ext cx="38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68" name="Line 15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69" name="Line 16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696" name="Group 17"/>
            <p:cNvGrpSpPr>
              <a:grpSpLocks/>
            </p:cNvGrpSpPr>
            <p:nvPr/>
          </p:nvGrpSpPr>
          <p:grpSpPr bwMode="auto">
            <a:xfrm>
              <a:off x="1584" y="2784"/>
              <a:ext cx="1104" cy="432"/>
              <a:chOff x="1584" y="2880"/>
              <a:chExt cx="1104" cy="432"/>
            </a:xfrm>
          </p:grpSpPr>
          <p:sp>
            <p:nvSpPr>
              <p:cNvPr id="28764" name="Line 18"/>
              <p:cNvSpPr>
                <a:spLocks noChangeShapeType="1"/>
              </p:cNvSpPr>
              <p:nvPr/>
            </p:nvSpPr>
            <p:spPr bwMode="auto">
              <a:xfrm flipH="1">
                <a:off x="1584" y="2880"/>
                <a:ext cx="57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65" name="Line 19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66" name="Line 20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52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697" name="Group 21"/>
            <p:cNvGrpSpPr>
              <a:grpSpLocks/>
            </p:cNvGrpSpPr>
            <p:nvPr/>
          </p:nvGrpSpPr>
          <p:grpSpPr bwMode="auto">
            <a:xfrm>
              <a:off x="2064" y="1824"/>
              <a:ext cx="192" cy="288"/>
              <a:chOff x="2064" y="1872"/>
              <a:chExt cx="192" cy="288"/>
            </a:xfrm>
          </p:grpSpPr>
          <p:sp>
            <p:nvSpPr>
              <p:cNvPr id="28761" name="Rectangle 22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28762" name="Line 23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63" name="Line 24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698" name="Group 25"/>
            <p:cNvGrpSpPr>
              <a:grpSpLocks/>
            </p:cNvGrpSpPr>
            <p:nvPr/>
          </p:nvGrpSpPr>
          <p:grpSpPr bwMode="auto">
            <a:xfrm>
              <a:off x="4224" y="1824"/>
              <a:ext cx="192" cy="288"/>
              <a:chOff x="3120" y="1872"/>
              <a:chExt cx="192" cy="288"/>
            </a:xfrm>
          </p:grpSpPr>
          <p:sp>
            <p:nvSpPr>
              <p:cNvPr id="28758" name="Rectangle 26"/>
              <p:cNvSpPr>
                <a:spLocks noChangeArrowheads="1"/>
              </p:cNvSpPr>
              <p:nvPr/>
            </p:nvSpPr>
            <p:spPr bwMode="auto">
              <a:xfrm>
                <a:off x="3120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28759" name="Line 27"/>
              <p:cNvSpPr>
                <a:spLocks noChangeShapeType="1"/>
              </p:cNvSpPr>
              <p:nvPr/>
            </p:nvSpPr>
            <p:spPr bwMode="auto">
              <a:xfrm>
                <a:off x="3120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60" name="Line 28"/>
              <p:cNvSpPr>
                <a:spLocks noChangeShapeType="1"/>
              </p:cNvSpPr>
              <p:nvPr/>
            </p:nvSpPr>
            <p:spPr bwMode="auto">
              <a:xfrm>
                <a:off x="3120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699" name="Group 29"/>
            <p:cNvGrpSpPr>
              <a:grpSpLocks/>
            </p:cNvGrpSpPr>
            <p:nvPr/>
          </p:nvGrpSpPr>
          <p:grpSpPr bwMode="auto">
            <a:xfrm>
              <a:off x="2064" y="2496"/>
              <a:ext cx="192" cy="288"/>
              <a:chOff x="2064" y="2592"/>
              <a:chExt cx="192" cy="288"/>
            </a:xfrm>
          </p:grpSpPr>
          <p:sp>
            <p:nvSpPr>
              <p:cNvPr id="28755" name="Rectangle 30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28756" name="Line 31"/>
              <p:cNvSpPr>
                <a:spLocks noChangeShapeType="1"/>
              </p:cNvSpPr>
              <p:nvPr/>
            </p:nvSpPr>
            <p:spPr bwMode="auto">
              <a:xfrm>
                <a:off x="2064" y="278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57" name="Line 32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00" name="Group 33"/>
            <p:cNvGrpSpPr>
              <a:grpSpLocks/>
            </p:cNvGrpSpPr>
            <p:nvPr/>
          </p:nvGrpSpPr>
          <p:grpSpPr bwMode="auto">
            <a:xfrm>
              <a:off x="2544" y="3168"/>
              <a:ext cx="480" cy="250"/>
              <a:chOff x="432" y="3408"/>
              <a:chExt cx="480" cy="250"/>
            </a:xfrm>
          </p:grpSpPr>
          <p:sp>
            <p:nvSpPr>
              <p:cNvPr id="28753" name="Rectangle 3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28754" name="Text Box 35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1 </a:t>
                </a:r>
                <a:r>
                  <a:rPr lang="en-US" altLang="en-US" sz="2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5</a:t>
                </a:r>
                <a:r>
                  <a:rPr lang="en-US" altLang="en-US" sz="2000">
                    <a:latin typeface="Times New Roman" panose="02020603050405020304" pitchFamily="18" charset="0"/>
                  </a:rPr>
                  <a:t> 9</a:t>
                </a:r>
              </a:p>
            </p:txBody>
          </p:sp>
        </p:grpSp>
        <p:grpSp>
          <p:nvGrpSpPr>
            <p:cNvPr id="28701" name="Group 36"/>
            <p:cNvGrpSpPr>
              <a:grpSpLocks/>
            </p:cNvGrpSpPr>
            <p:nvPr/>
          </p:nvGrpSpPr>
          <p:grpSpPr bwMode="auto">
            <a:xfrm>
              <a:off x="1296" y="2448"/>
              <a:ext cx="480" cy="250"/>
              <a:chOff x="432" y="3408"/>
              <a:chExt cx="480" cy="250"/>
            </a:xfrm>
          </p:grpSpPr>
          <p:sp>
            <p:nvSpPr>
              <p:cNvPr id="28751" name="Rectangle 37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28752" name="Text Box 38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1 4 5</a:t>
                </a:r>
              </a:p>
            </p:txBody>
          </p:sp>
        </p:grpSp>
        <p:grpSp>
          <p:nvGrpSpPr>
            <p:cNvPr id="28702" name="Group 39"/>
            <p:cNvGrpSpPr>
              <a:grpSpLocks/>
            </p:cNvGrpSpPr>
            <p:nvPr/>
          </p:nvGrpSpPr>
          <p:grpSpPr bwMode="auto">
            <a:xfrm>
              <a:off x="2448" y="2448"/>
              <a:ext cx="480" cy="250"/>
              <a:chOff x="432" y="3408"/>
              <a:chExt cx="480" cy="250"/>
            </a:xfrm>
          </p:grpSpPr>
          <p:sp>
            <p:nvSpPr>
              <p:cNvPr id="28749" name="Rectangle 40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28750" name="Text Box 41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1 3 6</a:t>
                </a:r>
              </a:p>
            </p:txBody>
          </p:sp>
        </p:grpSp>
        <p:grpSp>
          <p:nvGrpSpPr>
            <p:cNvPr id="28703" name="Group 42"/>
            <p:cNvGrpSpPr>
              <a:grpSpLocks/>
            </p:cNvGrpSpPr>
            <p:nvPr/>
          </p:nvGrpSpPr>
          <p:grpSpPr bwMode="auto">
            <a:xfrm>
              <a:off x="3312" y="2640"/>
              <a:ext cx="480" cy="250"/>
              <a:chOff x="432" y="3408"/>
              <a:chExt cx="480" cy="250"/>
            </a:xfrm>
          </p:grpSpPr>
          <p:sp>
            <p:nvSpPr>
              <p:cNvPr id="28747" name="Rectangle 4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28748" name="Text Box 44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3 4 5</a:t>
                </a:r>
              </a:p>
            </p:txBody>
          </p:sp>
        </p:grpSp>
        <p:grpSp>
          <p:nvGrpSpPr>
            <p:cNvPr id="28704" name="Group 45"/>
            <p:cNvGrpSpPr>
              <a:grpSpLocks/>
            </p:cNvGrpSpPr>
            <p:nvPr/>
          </p:nvGrpSpPr>
          <p:grpSpPr bwMode="auto">
            <a:xfrm>
              <a:off x="4944" y="2640"/>
              <a:ext cx="480" cy="490"/>
              <a:chOff x="3792" y="3312"/>
              <a:chExt cx="480" cy="490"/>
            </a:xfrm>
          </p:grpSpPr>
          <p:grpSp>
            <p:nvGrpSpPr>
              <p:cNvPr id="28741" name="Group 46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28745" name="Rectangle 47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8746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anose="02020603050405020304" pitchFamily="18" charset="0"/>
                    </a:rPr>
                    <a:t>3 6 7</a:t>
                  </a:r>
                </a:p>
              </p:txBody>
            </p:sp>
          </p:grpSp>
          <p:grpSp>
            <p:nvGrpSpPr>
              <p:cNvPr id="28742" name="Group 49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28743" name="Rectangle 50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8744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anose="02020603050405020304" pitchFamily="18" charset="0"/>
                    </a:rPr>
                    <a:t>3 6 8</a:t>
                  </a:r>
                </a:p>
              </p:txBody>
            </p:sp>
          </p:grpSp>
        </p:grpSp>
        <p:grpSp>
          <p:nvGrpSpPr>
            <p:cNvPr id="28705" name="Group 52"/>
            <p:cNvGrpSpPr>
              <a:grpSpLocks/>
            </p:cNvGrpSpPr>
            <p:nvPr/>
          </p:nvGrpSpPr>
          <p:grpSpPr bwMode="auto">
            <a:xfrm>
              <a:off x="4080" y="2640"/>
              <a:ext cx="480" cy="730"/>
              <a:chOff x="4800" y="3216"/>
              <a:chExt cx="480" cy="730"/>
            </a:xfrm>
          </p:grpSpPr>
          <p:grpSp>
            <p:nvGrpSpPr>
              <p:cNvPr id="28731" name="Group 53"/>
              <p:cNvGrpSpPr>
                <a:grpSpLocks/>
              </p:cNvGrpSpPr>
              <p:nvPr/>
            </p:nvGrpSpPr>
            <p:grpSpPr bwMode="auto">
              <a:xfrm>
                <a:off x="4800" y="3216"/>
                <a:ext cx="480" cy="490"/>
                <a:chOff x="3792" y="3312"/>
                <a:chExt cx="480" cy="490"/>
              </a:xfrm>
            </p:grpSpPr>
            <p:grpSp>
              <p:nvGrpSpPr>
                <p:cNvPr id="28735" name="Group 54"/>
                <p:cNvGrpSpPr>
                  <a:grpSpLocks/>
                </p:cNvGrpSpPr>
                <p:nvPr/>
              </p:nvGrpSpPr>
              <p:grpSpPr bwMode="auto">
                <a:xfrm>
                  <a:off x="3792" y="3312"/>
                  <a:ext cx="480" cy="250"/>
                  <a:chOff x="432" y="3408"/>
                  <a:chExt cx="480" cy="250"/>
                </a:xfrm>
              </p:grpSpPr>
              <p:sp>
                <p:nvSpPr>
                  <p:cNvPr id="28739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anose="05000000000000000000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4000"/>
                  </a:p>
                </p:txBody>
              </p:sp>
              <p:sp>
                <p:nvSpPr>
                  <p:cNvPr id="28740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anose="05000000000000000000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000">
                        <a:latin typeface="Times New Roman" panose="02020603050405020304" pitchFamily="18" charset="0"/>
                      </a:rPr>
                      <a:t>3 </a:t>
                    </a:r>
                    <a:r>
                      <a:rPr lang="en-US" altLang="en-US" sz="20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5</a:t>
                    </a:r>
                    <a:r>
                      <a:rPr lang="en-US" altLang="en-US" sz="2000">
                        <a:latin typeface="Times New Roman" panose="02020603050405020304" pitchFamily="18" charset="0"/>
                      </a:rPr>
                      <a:t> 6</a:t>
                    </a:r>
                  </a:p>
                </p:txBody>
              </p:sp>
            </p:grpSp>
            <p:grpSp>
              <p:nvGrpSpPr>
                <p:cNvPr id="28736" name="Group 57"/>
                <p:cNvGrpSpPr>
                  <a:grpSpLocks/>
                </p:cNvGrpSpPr>
                <p:nvPr/>
              </p:nvGrpSpPr>
              <p:grpSpPr bwMode="auto">
                <a:xfrm>
                  <a:off x="3792" y="3552"/>
                  <a:ext cx="480" cy="250"/>
                  <a:chOff x="432" y="3408"/>
                  <a:chExt cx="480" cy="250"/>
                </a:xfrm>
              </p:grpSpPr>
              <p:sp>
                <p:nvSpPr>
                  <p:cNvPr id="28737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anose="05000000000000000000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4000"/>
                  </a:p>
                </p:txBody>
              </p:sp>
              <p:sp>
                <p:nvSpPr>
                  <p:cNvPr id="28738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anose="05000000000000000000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000">
                        <a:latin typeface="Times New Roman" panose="02020603050405020304" pitchFamily="18" charset="0"/>
                      </a:rPr>
                      <a:t>3 </a:t>
                    </a:r>
                    <a:r>
                      <a:rPr lang="en-US" altLang="en-US" sz="20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5</a:t>
                    </a:r>
                    <a:r>
                      <a:rPr lang="en-US" altLang="en-US" sz="2000">
                        <a:latin typeface="Times New Roman" panose="02020603050405020304" pitchFamily="18" charset="0"/>
                      </a:rPr>
                      <a:t> 7</a:t>
                    </a:r>
                  </a:p>
                </p:txBody>
              </p:sp>
            </p:grpSp>
          </p:grpSp>
          <p:grpSp>
            <p:nvGrpSpPr>
              <p:cNvPr id="28732" name="Group 60"/>
              <p:cNvGrpSpPr>
                <a:grpSpLocks/>
              </p:cNvGrpSpPr>
              <p:nvPr/>
            </p:nvGrpSpPr>
            <p:grpSpPr bwMode="auto">
              <a:xfrm>
                <a:off x="4800" y="3696"/>
                <a:ext cx="480" cy="250"/>
                <a:chOff x="432" y="3408"/>
                <a:chExt cx="480" cy="250"/>
              </a:xfrm>
            </p:grpSpPr>
            <p:sp>
              <p:nvSpPr>
                <p:cNvPr id="28733" name="Rectangle 61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8734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anose="02020603050405020304" pitchFamily="18" charset="0"/>
                    </a:rPr>
                    <a:t>6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8</a:t>
                  </a:r>
                  <a:r>
                    <a:rPr lang="en-US" altLang="en-US" sz="2000">
                      <a:latin typeface="Times New Roman" panose="02020603050405020304" pitchFamily="18" charset="0"/>
                    </a:rPr>
                    <a:t> 9</a:t>
                  </a:r>
                </a:p>
              </p:txBody>
            </p:sp>
          </p:grpSp>
        </p:grpSp>
        <p:grpSp>
          <p:nvGrpSpPr>
            <p:cNvPr id="28706" name="Group 63"/>
            <p:cNvGrpSpPr>
              <a:grpSpLocks/>
            </p:cNvGrpSpPr>
            <p:nvPr/>
          </p:nvGrpSpPr>
          <p:grpSpPr bwMode="auto">
            <a:xfrm>
              <a:off x="3024" y="1872"/>
              <a:ext cx="480" cy="490"/>
              <a:chOff x="3792" y="3312"/>
              <a:chExt cx="480" cy="490"/>
            </a:xfrm>
          </p:grpSpPr>
          <p:grpSp>
            <p:nvGrpSpPr>
              <p:cNvPr id="28725" name="Group 64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28729" name="Rectangle 6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8730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2</a:t>
                  </a:r>
                  <a:r>
                    <a:rPr lang="en-US" altLang="en-US" sz="2000">
                      <a:latin typeface="Times New Roman" panose="02020603050405020304" pitchFamily="18" charset="0"/>
                    </a:rPr>
                    <a:t> 3 4</a:t>
                  </a:r>
                </a:p>
              </p:txBody>
            </p:sp>
          </p:grpSp>
          <p:grpSp>
            <p:nvGrpSpPr>
              <p:cNvPr id="28726" name="Group 67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28727" name="Rectangle 68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8728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5</a:t>
                  </a:r>
                  <a:r>
                    <a:rPr lang="en-US" altLang="en-US" sz="2000">
                      <a:latin typeface="Times New Roman" panose="02020603050405020304" pitchFamily="18" charset="0"/>
                    </a:rPr>
                    <a:t> 6 7</a:t>
                  </a:r>
                </a:p>
              </p:txBody>
            </p:sp>
          </p:grpSp>
        </p:grpSp>
        <p:grpSp>
          <p:nvGrpSpPr>
            <p:cNvPr id="28707" name="Group 70"/>
            <p:cNvGrpSpPr>
              <a:grpSpLocks/>
            </p:cNvGrpSpPr>
            <p:nvPr/>
          </p:nvGrpSpPr>
          <p:grpSpPr bwMode="auto">
            <a:xfrm>
              <a:off x="1344" y="3168"/>
              <a:ext cx="480" cy="490"/>
              <a:chOff x="3792" y="3312"/>
              <a:chExt cx="480" cy="490"/>
            </a:xfrm>
          </p:grpSpPr>
          <p:grpSp>
            <p:nvGrpSpPr>
              <p:cNvPr id="28719" name="Group 71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28723" name="Rectangle 7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8724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anose="02020603050405020304" pitchFamily="18" charset="0"/>
                    </a:rPr>
                    <a:t>1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2</a:t>
                  </a:r>
                  <a:r>
                    <a:rPr lang="en-US" altLang="en-US" sz="2000">
                      <a:latin typeface="Times New Roman" panose="02020603050405020304" pitchFamily="18" charset="0"/>
                    </a:rPr>
                    <a:t> 4</a:t>
                  </a:r>
                </a:p>
              </p:txBody>
            </p:sp>
          </p:grpSp>
          <p:grpSp>
            <p:nvGrpSpPr>
              <p:cNvPr id="28720" name="Group 74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28721" name="Rectangle 7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8722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anose="02020603050405020304" pitchFamily="18" charset="0"/>
                    </a:rPr>
                    <a:t>4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5</a:t>
                  </a:r>
                  <a:r>
                    <a:rPr lang="en-US" altLang="en-US" sz="2000">
                      <a:latin typeface="Times New Roman" panose="02020603050405020304" pitchFamily="18" charset="0"/>
                    </a:rPr>
                    <a:t> 7</a:t>
                  </a:r>
                </a:p>
              </p:txBody>
            </p:sp>
          </p:grpSp>
        </p:grpSp>
        <p:grpSp>
          <p:nvGrpSpPr>
            <p:cNvPr id="28708" name="Group 77"/>
            <p:cNvGrpSpPr>
              <a:grpSpLocks/>
            </p:cNvGrpSpPr>
            <p:nvPr/>
          </p:nvGrpSpPr>
          <p:grpSpPr bwMode="auto">
            <a:xfrm>
              <a:off x="1920" y="3216"/>
              <a:ext cx="480" cy="490"/>
              <a:chOff x="3792" y="3312"/>
              <a:chExt cx="480" cy="490"/>
            </a:xfrm>
          </p:grpSpPr>
          <p:grpSp>
            <p:nvGrpSpPr>
              <p:cNvPr id="28713" name="Group 78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28717" name="Rectangle 79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8718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anose="02020603050405020304" pitchFamily="18" charset="0"/>
                    </a:rPr>
                    <a:t>1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2</a:t>
                  </a:r>
                  <a:r>
                    <a:rPr lang="en-US" altLang="en-US" sz="2000">
                      <a:latin typeface="Times New Roman" panose="02020603050405020304" pitchFamily="18" charset="0"/>
                    </a:rPr>
                    <a:t>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</p:grpSp>
          <p:grpSp>
            <p:nvGrpSpPr>
              <p:cNvPr id="28714" name="Group 81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28715" name="Rectangle 8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8716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anose="02020603050405020304" pitchFamily="18" charset="0"/>
                    </a:rPr>
                    <a:t>4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5</a:t>
                  </a:r>
                  <a:r>
                    <a:rPr lang="en-US" altLang="en-US" sz="2000">
                      <a:latin typeface="Times New Roman" panose="02020603050405020304" pitchFamily="18" charset="0"/>
                    </a:rPr>
                    <a:t>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8</a:t>
                  </a:r>
                </a:p>
              </p:txBody>
            </p:sp>
          </p:grpSp>
        </p:grpSp>
        <p:grpSp>
          <p:nvGrpSpPr>
            <p:cNvPr id="28709" name="Group 84"/>
            <p:cNvGrpSpPr>
              <a:grpSpLocks/>
            </p:cNvGrpSpPr>
            <p:nvPr/>
          </p:nvGrpSpPr>
          <p:grpSpPr bwMode="auto">
            <a:xfrm>
              <a:off x="3120" y="1056"/>
              <a:ext cx="192" cy="288"/>
              <a:chOff x="2064" y="1872"/>
              <a:chExt cx="192" cy="288"/>
            </a:xfrm>
          </p:grpSpPr>
          <p:sp>
            <p:nvSpPr>
              <p:cNvPr id="28710" name="Rectangle 85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28711" name="Line 86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2" name="Line 87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8677" name="Group 88"/>
          <p:cNvGrpSpPr>
            <a:grpSpLocks/>
          </p:cNvGrpSpPr>
          <p:nvPr/>
        </p:nvGrpSpPr>
        <p:grpSpPr bwMode="auto">
          <a:xfrm>
            <a:off x="1212850" y="1736725"/>
            <a:ext cx="381000" cy="609600"/>
            <a:chOff x="2064" y="1872"/>
            <a:chExt cx="192" cy="288"/>
          </a:xfrm>
        </p:grpSpPr>
        <p:sp>
          <p:nvSpPr>
            <p:cNvPr id="28690" name="Rectangle 89"/>
            <p:cNvSpPr>
              <a:spLocks noChangeArrowheads="1"/>
            </p:cNvSpPr>
            <p:nvPr/>
          </p:nvSpPr>
          <p:spPr bwMode="auto">
            <a:xfrm>
              <a:off x="2064" y="187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28691" name="Line 90"/>
            <p:cNvSpPr>
              <a:spLocks noChangeShapeType="1"/>
            </p:cNvSpPr>
            <p:nvPr/>
          </p:nvSpPr>
          <p:spPr bwMode="auto">
            <a:xfrm>
              <a:off x="2064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2" name="Line 91"/>
            <p:cNvSpPr>
              <a:spLocks noChangeShapeType="1"/>
            </p:cNvSpPr>
            <p:nvPr/>
          </p:nvSpPr>
          <p:spPr bwMode="auto">
            <a:xfrm>
              <a:off x="2064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78" name="Line 92"/>
          <p:cNvSpPr>
            <a:spLocks noChangeShapeType="1"/>
          </p:cNvSpPr>
          <p:nvPr/>
        </p:nvSpPr>
        <p:spPr bwMode="auto">
          <a:xfrm flipH="1">
            <a:off x="603250" y="2346325"/>
            <a:ext cx="7699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93"/>
          <p:cNvSpPr>
            <a:spLocks noChangeShapeType="1"/>
          </p:cNvSpPr>
          <p:nvPr/>
        </p:nvSpPr>
        <p:spPr bwMode="auto">
          <a:xfrm>
            <a:off x="1365250" y="23463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94"/>
          <p:cNvSpPr>
            <a:spLocks noChangeShapeType="1"/>
          </p:cNvSpPr>
          <p:nvPr/>
        </p:nvSpPr>
        <p:spPr bwMode="auto">
          <a:xfrm>
            <a:off x="1373188" y="2346325"/>
            <a:ext cx="677862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Text Box 95"/>
          <p:cNvSpPr txBox="1">
            <a:spLocks noChangeArrowheads="1"/>
          </p:cNvSpPr>
          <p:nvPr/>
        </p:nvSpPr>
        <p:spPr bwMode="auto">
          <a:xfrm>
            <a:off x="527050" y="2346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1,4,7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8682" name="Text Box 96"/>
          <p:cNvSpPr txBox="1">
            <a:spLocks noChangeArrowheads="1"/>
          </p:cNvSpPr>
          <p:nvPr/>
        </p:nvSpPr>
        <p:spPr bwMode="auto">
          <a:xfrm>
            <a:off x="831850" y="2727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2,5,8</a:t>
            </a:r>
            <a:endParaRPr lang="en-US" altLang="en-US" sz="1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83" name="Text Box 97"/>
          <p:cNvSpPr txBox="1">
            <a:spLocks noChangeArrowheads="1"/>
          </p:cNvSpPr>
          <p:nvPr/>
        </p:nvSpPr>
        <p:spPr bwMode="auto">
          <a:xfrm>
            <a:off x="1746250" y="2346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3,6,9</a:t>
            </a:r>
          </a:p>
        </p:txBody>
      </p:sp>
      <p:sp>
        <p:nvSpPr>
          <p:cNvPr id="28684" name="Text Box 98"/>
          <p:cNvSpPr txBox="1">
            <a:spLocks noChangeArrowheads="1"/>
          </p:cNvSpPr>
          <p:nvPr/>
        </p:nvSpPr>
        <p:spPr bwMode="auto">
          <a:xfrm>
            <a:off x="679450" y="1355725"/>
            <a:ext cx="1376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Hash Function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28685" name="Text Box 99"/>
          <p:cNvSpPr txBox="1">
            <a:spLocks noChangeArrowheads="1"/>
          </p:cNvSpPr>
          <p:nvPr/>
        </p:nvSpPr>
        <p:spPr bwMode="auto">
          <a:xfrm>
            <a:off x="3810000" y="1355725"/>
            <a:ext cx="227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Candidate Hash Tree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28686" name="Rectangle 100"/>
          <p:cNvSpPr>
            <a:spLocks noChangeArrowheads="1"/>
          </p:cNvSpPr>
          <p:nvPr/>
        </p:nvSpPr>
        <p:spPr bwMode="auto">
          <a:xfrm>
            <a:off x="1828800" y="4953000"/>
            <a:ext cx="3048000" cy="10668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28687" name="Rectangle 101"/>
          <p:cNvSpPr>
            <a:spLocks noChangeArrowheads="1"/>
          </p:cNvSpPr>
          <p:nvPr/>
        </p:nvSpPr>
        <p:spPr bwMode="auto">
          <a:xfrm>
            <a:off x="4495800" y="2895600"/>
            <a:ext cx="1143000" cy="9906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28688" name="Text Box 102"/>
          <p:cNvSpPr txBox="1">
            <a:spLocks noChangeArrowheads="1"/>
          </p:cNvSpPr>
          <p:nvPr/>
        </p:nvSpPr>
        <p:spPr bwMode="auto">
          <a:xfrm>
            <a:off x="304800" y="4495800"/>
            <a:ext cx="114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C6D9C"/>
                </a:solidFill>
                <a:latin typeface="Arial" panose="020B0604020202020204" pitchFamily="34" charset="0"/>
              </a:rPr>
              <a:t>Hash on 2, 5 or 8</a:t>
            </a:r>
            <a:endParaRPr lang="en-US" altLang="en-US" sz="2000">
              <a:solidFill>
                <a:srgbClr val="0C6D9C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8689" name="Rectangle 103"/>
          <p:cNvSpPr>
            <a:spLocks noChangeArrowheads="1"/>
          </p:cNvSpPr>
          <p:nvPr/>
        </p:nvSpPr>
        <p:spPr bwMode="auto">
          <a:xfrm>
            <a:off x="6172200" y="4114800"/>
            <a:ext cx="1143000" cy="14478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</p:spTree>
    <p:extLst>
      <p:ext uri="{BB962C8B-B14F-4D97-AF65-F5344CB8AC3E}">
        <p14:creationId xmlns:p14="http://schemas.microsoft.com/office/powerpoint/2010/main" val="112714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7813"/>
            <a:ext cx="9144000" cy="8651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Association Rule Discovery: Hash tree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593725" y="126841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latin typeface="Wingdings" panose="05000000000000000000" pitchFamily="2" charset="2"/>
            </a:endParaRP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1981200" y="1736725"/>
            <a:ext cx="6553200" cy="4206875"/>
            <a:chOff x="1296" y="1056"/>
            <a:chExt cx="4128" cy="2650"/>
          </a:xfrm>
        </p:grpSpPr>
        <p:grpSp>
          <p:nvGrpSpPr>
            <p:cNvPr id="29717" name="Group 5"/>
            <p:cNvGrpSpPr>
              <a:grpSpLocks/>
            </p:cNvGrpSpPr>
            <p:nvPr/>
          </p:nvGrpSpPr>
          <p:grpSpPr bwMode="auto">
            <a:xfrm>
              <a:off x="2160" y="1344"/>
              <a:ext cx="2160" cy="528"/>
              <a:chOff x="2160" y="1344"/>
              <a:chExt cx="1056" cy="576"/>
            </a:xfrm>
          </p:grpSpPr>
          <p:sp>
            <p:nvSpPr>
              <p:cNvPr id="29797" name="Line 6"/>
              <p:cNvSpPr>
                <a:spLocks noChangeShapeType="1"/>
              </p:cNvSpPr>
              <p:nvPr/>
            </p:nvSpPr>
            <p:spPr bwMode="auto">
              <a:xfrm flipH="1">
                <a:off x="2160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8" name="Line 7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9" name="Line 8"/>
              <p:cNvSpPr>
                <a:spLocks noChangeShapeType="1"/>
              </p:cNvSpPr>
              <p:nvPr/>
            </p:nvSpPr>
            <p:spPr bwMode="auto">
              <a:xfrm>
                <a:off x="2688" y="1344"/>
                <a:ext cx="52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718" name="Group 9"/>
            <p:cNvGrpSpPr>
              <a:grpSpLocks/>
            </p:cNvGrpSpPr>
            <p:nvPr/>
          </p:nvGrpSpPr>
          <p:grpSpPr bwMode="auto">
            <a:xfrm>
              <a:off x="1536" y="2112"/>
              <a:ext cx="1104" cy="384"/>
              <a:chOff x="1680" y="2160"/>
              <a:chExt cx="864" cy="432"/>
            </a:xfrm>
          </p:grpSpPr>
          <p:sp>
            <p:nvSpPr>
              <p:cNvPr id="29794" name="Line 10"/>
              <p:cNvSpPr>
                <a:spLocks noChangeShapeType="1"/>
              </p:cNvSpPr>
              <p:nvPr/>
            </p:nvSpPr>
            <p:spPr bwMode="auto">
              <a:xfrm flipH="1">
                <a:off x="1680" y="2160"/>
                <a:ext cx="48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5" name="Line 11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6" name="Line 12"/>
              <p:cNvSpPr>
                <a:spLocks noChangeShapeType="1"/>
              </p:cNvSpPr>
              <p:nvPr/>
            </p:nvSpPr>
            <p:spPr bwMode="auto">
              <a:xfrm>
                <a:off x="2160" y="2160"/>
                <a:ext cx="38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719" name="Group 13"/>
            <p:cNvGrpSpPr>
              <a:grpSpLocks/>
            </p:cNvGrpSpPr>
            <p:nvPr/>
          </p:nvGrpSpPr>
          <p:grpSpPr bwMode="auto">
            <a:xfrm>
              <a:off x="3552" y="2112"/>
              <a:ext cx="1632" cy="528"/>
              <a:chOff x="2832" y="2160"/>
              <a:chExt cx="816" cy="432"/>
            </a:xfrm>
          </p:grpSpPr>
          <p:sp>
            <p:nvSpPr>
              <p:cNvPr id="29791" name="Line 14"/>
              <p:cNvSpPr>
                <a:spLocks noChangeShapeType="1"/>
              </p:cNvSpPr>
              <p:nvPr/>
            </p:nvSpPr>
            <p:spPr bwMode="auto">
              <a:xfrm flipH="1">
                <a:off x="2832" y="2160"/>
                <a:ext cx="38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2" name="Line 15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3" name="Line 16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720" name="Group 17"/>
            <p:cNvGrpSpPr>
              <a:grpSpLocks/>
            </p:cNvGrpSpPr>
            <p:nvPr/>
          </p:nvGrpSpPr>
          <p:grpSpPr bwMode="auto">
            <a:xfrm>
              <a:off x="1584" y="2784"/>
              <a:ext cx="1104" cy="432"/>
              <a:chOff x="1584" y="2880"/>
              <a:chExt cx="1104" cy="432"/>
            </a:xfrm>
          </p:grpSpPr>
          <p:sp>
            <p:nvSpPr>
              <p:cNvPr id="29788" name="Line 18"/>
              <p:cNvSpPr>
                <a:spLocks noChangeShapeType="1"/>
              </p:cNvSpPr>
              <p:nvPr/>
            </p:nvSpPr>
            <p:spPr bwMode="auto">
              <a:xfrm flipH="1">
                <a:off x="1584" y="2880"/>
                <a:ext cx="57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89" name="Line 19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0" name="Line 20"/>
              <p:cNvSpPr>
                <a:spLocks noChangeShapeType="1"/>
              </p:cNvSpPr>
              <p:nvPr/>
            </p:nvSpPr>
            <p:spPr bwMode="auto">
              <a:xfrm>
                <a:off x="2160" y="2880"/>
                <a:ext cx="52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721" name="Group 21"/>
            <p:cNvGrpSpPr>
              <a:grpSpLocks/>
            </p:cNvGrpSpPr>
            <p:nvPr/>
          </p:nvGrpSpPr>
          <p:grpSpPr bwMode="auto">
            <a:xfrm>
              <a:off x="2064" y="1824"/>
              <a:ext cx="192" cy="288"/>
              <a:chOff x="2064" y="1872"/>
              <a:chExt cx="192" cy="288"/>
            </a:xfrm>
          </p:grpSpPr>
          <p:sp>
            <p:nvSpPr>
              <p:cNvPr id="29785" name="Rectangle 22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29786" name="Line 23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87" name="Line 24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722" name="Group 25"/>
            <p:cNvGrpSpPr>
              <a:grpSpLocks/>
            </p:cNvGrpSpPr>
            <p:nvPr/>
          </p:nvGrpSpPr>
          <p:grpSpPr bwMode="auto">
            <a:xfrm>
              <a:off x="4224" y="1824"/>
              <a:ext cx="192" cy="288"/>
              <a:chOff x="3120" y="1872"/>
              <a:chExt cx="192" cy="288"/>
            </a:xfrm>
          </p:grpSpPr>
          <p:sp>
            <p:nvSpPr>
              <p:cNvPr id="29782" name="Rectangle 26"/>
              <p:cNvSpPr>
                <a:spLocks noChangeArrowheads="1"/>
              </p:cNvSpPr>
              <p:nvPr/>
            </p:nvSpPr>
            <p:spPr bwMode="auto">
              <a:xfrm>
                <a:off x="3120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29783" name="Line 27"/>
              <p:cNvSpPr>
                <a:spLocks noChangeShapeType="1"/>
              </p:cNvSpPr>
              <p:nvPr/>
            </p:nvSpPr>
            <p:spPr bwMode="auto">
              <a:xfrm>
                <a:off x="3120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84" name="Line 28"/>
              <p:cNvSpPr>
                <a:spLocks noChangeShapeType="1"/>
              </p:cNvSpPr>
              <p:nvPr/>
            </p:nvSpPr>
            <p:spPr bwMode="auto">
              <a:xfrm>
                <a:off x="3120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723" name="Group 29"/>
            <p:cNvGrpSpPr>
              <a:grpSpLocks/>
            </p:cNvGrpSpPr>
            <p:nvPr/>
          </p:nvGrpSpPr>
          <p:grpSpPr bwMode="auto">
            <a:xfrm>
              <a:off x="2064" y="2496"/>
              <a:ext cx="192" cy="288"/>
              <a:chOff x="2064" y="2592"/>
              <a:chExt cx="192" cy="288"/>
            </a:xfrm>
          </p:grpSpPr>
          <p:sp>
            <p:nvSpPr>
              <p:cNvPr id="29779" name="Rectangle 30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29780" name="Line 31"/>
              <p:cNvSpPr>
                <a:spLocks noChangeShapeType="1"/>
              </p:cNvSpPr>
              <p:nvPr/>
            </p:nvSpPr>
            <p:spPr bwMode="auto">
              <a:xfrm>
                <a:off x="2064" y="278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81" name="Line 32"/>
              <p:cNvSpPr>
                <a:spLocks noChangeShapeType="1"/>
              </p:cNvSpPr>
              <p:nvPr/>
            </p:nvSpPr>
            <p:spPr bwMode="auto">
              <a:xfrm>
                <a:off x="2064" y="26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724" name="Group 33"/>
            <p:cNvGrpSpPr>
              <a:grpSpLocks/>
            </p:cNvGrpSpPr>
            <p:nvPr/>
          </p:nvGrpSpPr>
          <p:grpSpPr bwMode="auto">
            <a:xfrm>
              <a:off x="2544" y="3168"/>
              <a:ext cx="480" cy="250"/>
              <a:chOff x="432" y="3408"/>
              <a:chExt cx="480" cy="250"/>
            </a:xfrm>
          </p:grpSpPr>
          <p:sp>
            <p:nvSpPr>
              <p:cNvPr id="29777" name="Rectangle 3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29778" name="Text Box 35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1 5 </a:t>
                </a:r>
                <a:r>
                  <a:rPr lang="en-US" altLang="en-US" sz="2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9</a:t>
                </a:r>
              </a:p>
            </p:txBody>
          </p:sp>
        </p:grpSp>
        <p:grpSp>
          <p:nvGrpSpPr>
            <p:cNvPr id="29725" name="Group 36"/>
            <p:cNvGrpSpPr>
              <a:grpSpLocks/>
            </p:cNvGrpSpPr>
            <p:nvPr/>
          </p:nvGrpSpPr>
          <p:grpSpPr bwMode="auto">
            <a:xfrm>
              <a:off x="1296" y="2448"/>
              <a:ext cx="480" cy="250"/>
              <a:chOff x="432" y="3408"/>
              <a:chExt cx="480" cy="250"/>
            </a:xfrm>
          </p:grpSpPr>
          <p:sp>
            <p:nvSpPr>
              <p:cNvPr id="29775" name="Rectangle 37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29776" name="Text Box 38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1 4 5</a:t>
                </a:r>
              </a:p>
            </p:txBody>
          </p:sp>
        </p:grpSp>
        <p:grpSp>
          <p:nvGrpSpPr>
            <p:cNvPr id="29726" name="Group 39"/>
            <p:cNvGrpSpPr>
              <a:grpSpLocks/>
            </p:cNvGrpSpPr>
            <p:nvPr/>
          </p:nvGrpSpPr>
          <p:grpSpPr bwMode="auto">
            <a:xfrm>
              <a:off x="2448" y="2448"/>
              <a:ext cx="480" cy="250"/>
              <a:chOff x="432" y="3408"/>
              <a:chExt cx="480" cy="250"/>
            </a:xfrm>
          </p:grpSpPr>
          <p:sp>
            <p:nvSpPr>
              <p:cNvPr id="29773" name="Rectangle 40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29774" name="Text Box 41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1 3 </a:t>
                </a:r>
                <a:r>
                  <a:rPr lang="en-US" altLang="en-US" sz="2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grpSp>
          <p:nvGrpSpPr>
            <p:cNvPr id="29727" name="Group 42"/>
            <p:cNvGrpSpPr>
              <a:grpSpLocks/>
            </p:cNvGrpSpPr>
            <p:nvPr/>
          </p:nvGrpSpPr>
          <p:grpSpPr bwMode="auto">
            <a:xfrm>
              <a:off x="3312" y="2640"/>
              <a:ext cx="480" cy="250"/>
              <a:chOff x="432" y="3408"/>
              <a:chExt cx="480" cy="250"/>
            </a:xfrm>
          </p:grpSpPr>
          <p:sp>
            <p:nvSpPr>
              <p:cNvPr id="29771" name="Rectangle 4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29772" name="Text Box 44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3</a:t>
                </a:r>
                <a:r>
                  <a:rPr lang="en-US" altLang="en-US" sz="2000">
                    <a:latin typeface="Times New Roman" panose="02020603050405020304" pitchFamily="18" charset="0"/>
                  </a:rPr>
                  <a:t> 4 5</a:t>
                </a:r>
              </a:p>
            </p:txBody>
          </p:sp>
        </p:grpSp>
        <p:grpSp>
          <p:nvGrpSpPr>
            <p:cNvPr id="29728" name="Group 45"/>
            <p:cNvGrpSpPr>
              <a:grpSpLocks/>
            </p:cNvGrpSpPr>
            <p:nvPr/>
          </p:nvGrpSpPr>
          <p:grpSpPr bwMode="auto">
            <a:xfrm>
              <a:off x="4944" y="2640"/>
              <a:ext cx="480" cy="490"/>
              <a:chOff x="3792" y="3312"/>
              <a:chExt cx="480" cy="490"/>
            </a:xfrm>
          </p:grpSpPr>
          <p:grpSp>
            <p:nvGrpSpPr>
              <p:cNvPr id="29765" name="Group 46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29769" name="Rectangle 47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9770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3</a:t>
                  </a:r>
                  <a:r>
                    <a:rPr lang="en-US" altLang="en-US" sz="2000">
                      <a:latin typeface="Times New Roman" panose="02020603050405020304" pitchFamily="18" charset="0"/>
                    </a:rPr>
                    <a:t>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6</a:t>
                  </a:r>
                  <a:r>
                    <a:rPr lang="en-US" altLang="en-US" sz="2000">
                      <a:latin typeface="Times New Roman" panose="02020603050405020304" pitchFamily="18" charset="0"/>
                    </a:rPr>
                    <a:t> 7</a:t>
                  </a:r>
                </a:p>
              </p:txBody>
            </p:sp>
          </p:grpSp>
          <p:grpSp>
            <p:nvGrpSpPr>
              <p:cNvPr id="29766" name="Group 49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29767" name="Rectangle 50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9768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3</a:t>
                  </a:r>
                  <a:r>
                    <a:rPr lang="en-US" altLang="en-US" sz="2000">
                      <a:latin typeface="Times New Roman" panose="02020603050405020304" pitchFamily="18" charset="0"/>
                    </a:rPr>
                    <a:t> </a:t>
                  </a:r>
                  <a:r>
                    <a:rPr lang="en-US" altLang="en-US" sz="2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6</a:t>
                  </a:r>
                  <a:r>
                    <a:rPr lang="en-US" altLang="en-US" sz="2000">
                      <a:latin typeface="Times New Roman" panose="02020603050405020304" pitchFamily="18" charset="0"/>
                    </a:rPr>
                    <a:t> 8</a:t>
                  </a:r>
                </a:p>
              </p:txBody>
            </p:sp>
          </p:grpSp>
        </p:grpSp>
        <p:grpSp>
          <p:nvGrpSpPr>
            <p:cNvPr id="29729" name="Group 52"/>
            <p:cNvGrpSpPr>
              <a:grpSpLocks/>
            </p:cNvGrpSpPr>
            <p:nvPr/>
          </p:nvGrpSpPr>
          <p:grpSpPr bwMode="auto">
            <a:xfrm>
              <a:off x="4080" y="2640"/>
              <a:ext cx="480" cy="730"/>
              <a:chOff x="4800" y="3216"/>
              <a:chExt cx="480" cy="730"/>
            </a:xfrm>
          </p:grpSpPr>
          <p:grpSp>
            <p:nvGrpSpPr>
              <p:cNvPr id="29755" name="Group 53"/>
              <p:cNvGrpSpPr>
                <a:grpSpLocks/>
              </p:cNvGrpSpPr>
              <p:nvPr/>
            </p:nvGrpSpPr>
            <p:grpSpPr bwMode="auto">
              <a:xfrm>
                <a:off x="4800" y="3216"/>
                <a:ext cx="480" cy="490"/>
                <a:chOff x="3792" y="3312"/>
                <a:chExt cx="480" cy="490"/>
              </a:xfrm>
            </p:grpSpPr>
            <p:grpSp>
              <p:nvGrpSpPr>
                <p:cNvPr id="29759" name="Group 54"/>
                <p:cNvGrpSpPr>
                  <a:grpSpLocks/>
                </p:cNvGrpSpPr>
                <p:nvPr/>
              </p:nvGrpSpPr>
              <p:grpSpPr bwMode="auto">
                <a:xfrm>
                  <a:off x="3792" y="3312"/>
                  <a:ext cx="480" cy="250"/>
                  <a:chOff x="432" y="3408"/>
                  <a:chExt cx="480" cy="250"/>
                </a:xfrm>
              </p:grpSpPr>
              <p:sp>
                <p:nvSpPr>
                  <p:cNvPr id="29763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anose="05000000000000000000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4000"/>
                  </a:p>
                </p:txBody>
              </p:sp>
              <p:sp>
                <p:nvSpPr>
                  <p:cNvPr id="29764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anose="05000000000000000000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0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3</a:t>
                    </a:r>
                    <a:r>
                      <a:rPr lang="en-US" altLang="en-US" sz="2000">
                        <a:latin typeface="Times New Roman" panose="02020603050405020304" pitchFamily="18" charset="0"/>
                      </a:rPr>
                      <a:t> 5 6</a:t>
                    </a:r>
                  </a:p>
                </p:txBody>
              </p:sp>
            </p:grpSp>
            <p:grpSp>
              <p:nvGrpSpPr>
                <p:cNvPr id="29760" name="Group 57"/>
                <p:cNvGrpSpPr>
                  <a:grpSpLocks/>
                </p:cNvGrpSpPr>
                <p:nvPr/>
              </p:nvGrpSpPr>
              <p:grpSpPr bwMode="auto">
                <a:xfrm>
                  <a:off x="3792" y="3552"/>
                  <a:ext cx="480" cy="250"/>
                  <a:chOff x="432" y="3408"/>
                  <a:chExt cx="480" cy="250"/>
                </a:xfrm>
              </p:grpSpPr>
              <p:sp>
                <p:nvSpPr>
                  <p:cNvPr id="29761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80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anose="05000000000000000000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4000"/>
                  </a:p>
                </p:txBody>
              </p:sp>
              <p:sp>
                <p:nvSpPr>
                  <p:cNvPr id="29762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40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80000"/>
                      <a:buFont typeface="Wingdings" panose="05000000000000000000" pitchFamily="2" charset="2"/>
                      <a:buChar char="l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SzPct val="80000"/>
                      <a:buFont typeface="Wingdings" panose="05000000000000000000" pitchFamily="2" charset="2"/>
                      <a:buChar char="l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0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3</a:t>
                    </a:r>
                    <a:r>
                      <a:rPr lang="en-US" altLang="en-US" sz="2000">
                        <a:latin typeface="Times New Roman" panose="02020603050405020304" pitchFamily="18" charset="0"/>
                      </a:rPr>
                      <a:t> 5 7</a:t>
                    </a:r>
                  </a:p>
                </p:txBody>
              </p:sp>
            </p:grpSp>
          </p:grpSp>
          <p:grpSp>
            <p:nvGrpSpPr>
              <p:cNvPr id="29756" name="Group 60"/>
              <p:cNvGrpSpPr>
                <a:grpSpLocks/>
              </p:cNvGrpSpPr>
              <p:nvPr/>
            </p:nvGrpSpPr>
            <p:grpSpPr bwMode="auto">
              <a:xfrm>
                <a:off x="4800" y="3696"/>
                <a:ext cx="480" cy="250"/>
                <a:chOff x="432" y="3408"/>
                <a:chExt cx="480" cy="250"/>
              </a:xfrm>
            </p:grpSpPr>
            <p:sp>
              <p:nvSpPr>
                <p:cNvPr id="29757" name="Rectangle 61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9758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6</a:t>
                  </a:r>
                  <a:r>
                    <a:rPr lang="en-US" altLang="en-US" sz="2000">
                      <a:latin typeface="Times New Roman" panose="02020603050405020304" pitchFamily="18" charset="0"/>
                    </a:rPr>
                    <a:t> 8 9</a:t>
                  </a:r>
                </a:p>
              </p:txBody>
            </p:sp>
          </p:grpSp>
        </p:grpSp>
        <p:grpSp>
          <p:nvGrpSpPr>
            <p:cNvPr id="29730" name="Group 63"/>
            <p:cNvGrpSpPr>
              <a:grpSpLocks/>
            </p:cNvGrpSpPr>
            <p:nvPr/>
          </p:nvGrpSpPr>
          <p:grpSpPr bwMode="auto">
            <a:xfrm>
              <a:off x="3024" y="1872"/>
              <a:ext cx="480" cy="490"/>
              <a:chOff x="3792" y="3312"/>
              <a:chExt cx="480" cy="490"/>
            </a:xfrm>
          </p:grpSpPr>
          <p:grpSp>
            <p:nvGrpSpPr>
              <p:cNvPr id="29749" name="Group 64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29753" name="Rectangle 6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9754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anose="02020603050405020304" pitchFamily="18" charset="0"/>
                    </a:rPr>
                    <a:t>2 3 4</a:t>
                  </a:r>
                </a:p>
              </p:txBody>
            </p:sp>
          </p:grpSp>
          <p:grpSp>
            <p:nvGrpSpPr>
              <p:cNvPr id="29750" name="Group 67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29751" name="Rectangle 68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9752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anose="02020603050405020304" pitchFamily="18" charset="0"/>
                    </a:rPr>
                    <a:t>5 6 7</a:t>
                  </a:r>
                </a:p>
              </p:txBody>
            </p:sp>
          </p:grpSp>
        </p:grpSp>
        <p:grpSp>
          <p:nvGrpSpPr>
            <p:cNvPr id="29731" name="Group 70"/>
            <p:cNvGrpSpPr>
              <a:grpSpLocks/>
            </p:cNvGrpSpPr>
            <p:nvPr/>
          </p:nvGrpSpPr>
          <p:grpSpPr bwMode="auto">
            <a:xfrm>
              <a:off x="1344" y="3168"/>
              <a:ext cx="480" cy="490"/>
              <a:chOff x="3792" y="3312"/>
              <a:chExt cx="480" cy="490"/>
            </a:xfrm>
          </p:grpSpPr>
          <p:grpSp>
            <p:nvGrpSpPr>
              <p:cNvPr id="29743" name="Group 71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29747" name="Rectangle 7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9748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anose="02020603050405020304" pitchFamily="18" charset="0"/>
                    </a:rPr>
                    <a:t>1 2 4</a:t>
                  </a:r>
                </a:p>
              </p:txBody>
            </p:sp>
          </p:grpSp>
          <p:grpSp>
            <p:nvGrpSpPr>
              <p:cNvPr id="29744" name="Group 74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29745" name="Rectangle 7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9746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anose="02020603050405020304" pitchFamily="18" charset="0"/>
                    </a:rPr>
                    <a:t>4 5 7</a:t>
                  </a:r>
                </a:p>
              </p:txBody>
            </p:sp>
          </p:grpSp>
        </p:grpSp>
        <p:grpSp>
          <p:nvGrpSpPr>
            <p:cNvPr id="29732" name="Group 77"/>
            <p:cNvGrpSpPr>
              <a:grpSpLocks/>
            </p:cNvGrpSpPr>
            <p:nvPr/>
          </p:nvGrpSpPr>
          <p:grpSpPr bwMode="auto">
            <a:xfrm>
              <a:off x="1920" y="3216"/>
              <a:ext cx="480" cy="490"/>
              <a:chOff x="3792" y="3312"/>
              <a:chExt cx="480" cy="490"/>
            </a:xfrm>
          </p:grpSpPr>
          <p:grpSp>
            <p:nvGrpSpPr>
              <p:cNvPr id="29737" name="Group 78"/>
              <p:cNvGrpSpPr>
                <a:grpSpLocks/>
              </p:cNvGrpSpPr>
              <p:nvPr/>
            </p:nvGrpSpPr>
            <p:grpSpPr bwMode="auto">
              <a:xfrm>
                <a:off x="3792" y="3312"/>
                <a:ext cx="480" cy="250"/>
                <a:chOff x="432" y="3408"/>
                <a:chExt cx="480" cy="250"/>
              </a:xfrm>
            </p:grpSpPr>
            <p:sp>
              <p:nvSpPr>
                <p:cNvPr id="29741" name="Rectangle 79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9742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anose="02020603050405020304" pitchFamily="18" charset="0"/>
                    </a:rPr>
                    <a:t>1 2 5</a:t>
                  </a:r>
                </a:p>
              </p:txBody>
            </p:sp>
          </p:grpSp>
          <p:grpSp>
            <p:nvGrpSpPr>
              <p:cNvPr id="29738" name="Group 81"/>
              <p:cNvGrpSpPr>
                <a:grpSpLocks/>
              </p:cNvGrpSpPr>
              <p:nvPr/>
            </p:nvGrpSpPr>
            <p:grpSpPr bwMode="auto">
              <a:xfrm>
                <a:off x="3792" y="3552"/>
                <a:ext cx="480" cy="250"/>
                <a:chOff x="432" y="3408"/>
                <a:chExt cx="480" cy="250"/>
              </a:xfrm>
            </p:grpSpPr>
            <p:sp>
              <p:nvSpPr>
                <p:cNvPr id="29739" name="Rectangle 8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29740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32" y="340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anose="02020603050405020304" pitchFamily="18" charset="0"/>
                    </a:rPr>
                    <a:t>4 5 8</a:t>
                  </a:r>
                </a:p>
              </p:txBody>
            </p:sp>
          </p:grpSp>
        </p:grpSp>
        <p:grpSp>
          <p:nvGrpSpPr>
            <p:cNvPr id="29733" name="Group 84"/>
            <p:cNvGrpSpPr>
              <a:grpSpLocks/>
            </p:cNvGrpSpPr>
            <p:nvPr/>
          </p:nvGrpSpPr>
          <p:grpSpPr bwMode="auto">
            <a:xfrm>
              <a:off x="3120" y="1056"/>
              <a:ext cx="192" cy="288"/>
              <a:chOff x="2064" y="1872"/>
              <a:chExt cx="192" cy="288"/>
            </a:xfrm>
          </p:grpSpPr>
          <p:sp>
            <p:nvSpPr>
              <p:cNvPr id="29734" name="Rectangle 85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19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29735" name="Line 86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6" name="Line 87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9701" name="Group 88"/>
          <p:cNvGrpSpPr>
            <a:grpSpLocks/>
          </p:cNvGrpSpPr>
          <p:nvPr/>
        </p:nvGrpSpPr>
        <p:grpSpPr bwMode="auto">
          <a:xfrm>
            <a:off x="1212850" y="1736725"/>
            <a:ext cx="381000" cy="609600"/>
            <a:chOff x="2064" y="1872"/>
            <a:chExt cx="192" cy="288"/>
          </a:xfrm>
        </p:grpSpPr>
        <p:sp>
          <p:nvSpPr>
            <p:cNvPr id="29714" name="Rectangle 89"/>
            <p:cNvSpPr>
              <a:spLocks noChangeArrowheads="1"/>
            </p:cNvSpPr>
            <p:nvPr/>
          </p:nvSpPr>
          <p:spPr bwMode="auto">
            <a:xfrm>
              <a:off x="2064" y="187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29715" name="Line 90"/>
            <p:cNvSpPr>
              <a:spLocks noChangeShapeType="1"/>
            </p:cNvSpPr>
            <p:nvPr/>
          </p:nvSpPr>
          <p:spPr bwMode="auto">
            <a:xfrm>
              <a:off x="2064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6" name="Line 91"/>
            <p:cNvSpPr>
              <a:spLocks noChangeShapeType="1"/>
            </p:cNvSpPr>
            <p:nvPr/>
          </p:nvSpPr>
          <p:spPr bwMode="auto">
            <a:xfrm>
              <a:off x="2064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02" name="Line 92"/>
          <p:cNvSpPr>
            <a:spLocks noChangeShapeType="1"/>
          </p:cNvSpPr>
          <p:nvPr/>
        </p:nvSpPr>
        <p:spPr bwMode="auto">
          <a:xfrm flipH="1">
            <a:off x="603250" y="2346325"/>
            <a:ext cx="7699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Line 93"/>
          <p:cNvSpPr>
            <a:spLocks noChangeShapeType="1"/>
          </p:cNvSpPr>
          <p:nvPr/>
        </p:nvSpPr>
        <p:spPr bwMode="auto">
          <a:xfrm>
            <a:off x="1365250" y="23463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Line 94"/>
          <p:cNvSpPr>
            <a:spLocks noChangeShapeType="1"/>
          </p:cNvSpPr>
          <p:nvPr/>
        </p:nvSpPr>
        <p:spPr bwMode="auto">
          <a:xfrm>
            <a:off x="1373188" y="2346325"/>
            <a:ext cx="677862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Text Box 95"/>
          <p:cNvSpPr txBox="1">
            <a:spLocks noChangeArrowheads="1"/>
          </p:cNvSpPr>
          <p:nvPr/>
        </p:nvSpPr>
        <p:spPr bwMode="auto">
          <a:xfrm>
            <a:off x="527050" y="2346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1,4,7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9706" name="Text Box 96"/>
          <p:cNvSpPr txBox="1">
            <a:spLocks noChangeArrowheads="1"/>
          </p:cNvSpPr>
          <p:nvPr/>
        </p:nvSpPr>
        <p:spPr bwMode="auto">
          <a:xfrm>
            <a:off x="831850" y="2727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2,5,8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9707" name="Text Box 97"/>
          <p:cNvSpPr txBox="1">
            <a:spLocks noChangeArrowheads="1"/>
          </p:cNvSpPr>
          <p:nvPr/>
        </p:nvSpPr>
        <p:spPr bwMode="auto">
          <a:xfrm>
            <a:off x="1746250" y="2346325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3,6,9</a:t>
            </a:r>
          </a:p>
        </p:txBody>
      </p:sp>
      <p:sp>
        <p:nvSpPr>
          <p:cNvPr id="29708" name="Text Box 98"/>
          <p:cNvSpPr txBox="1">
            <a:spLocks noChangeArrowheads="1"/>
          </p:cNvSpPr>
          <p:nvPr/>
        </p:nvSpPr>
        <p:spPr bwMode="auto">
          <a:xfrm>
            <a:off x="679450" y="1355725"/>
            <a:ext cx="1376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Hash Function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29709" name="Text Box 99"/>
          <p:cNvSpPr txBox="1">
            <a:spLocks noChangeArrowheads="1"/>
          </p:cNvSpPr>
          <p:nvPr/>
        </p:nvSpPr>
        <p:spPr bwMode="auto">
          <a:xfrm>
            <a:off x="3810000" y="1355725"/>
            <a:ext cx="2279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Candidate Hash Tree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29710" name="Rectangle 100"/>
          <p:cNvSpPr>
            <a:spLocks noChangeArrowheads="1"/>
          </p:cNvSpPr>
          <p:nvPr/>
        </p:nvSpPr>
        <p:spPr bwMode="auto">
          <a:xfrm>
            <a:off x="3810000" y="4953000"/>
            <a:ext cx="1066800" cy="6858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29711" name="Rectangle 101"/>
          <p:cNvSpPr>
            <a:spLocks noChangeArrowheads="1"/>
          </p:cNvSpPr>
          <p:nvPr/>
        </p:nvSpPr>
        <p:spPr bwMode="auto">
          <a:xfrm>
            <a:off x="5105400" y="4038600"/>
            <a:ext cx="3657600" cy="15240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29712" name="Text Box 102"/>
          <p:cNvSpPr txBox="1">
            <a:spLocks noChangeArrowheads="1"/>
          </p:cNvSpPr>
          <p:nvPr/>
        </p:nvSpPr>
        <p:spPr bwMode="auto">
          <a:xfrm>
            <a:off x="304800" y="4495800"/>
            <a:ext cx="114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C6D9C"/>
                </a:solidFill>
                <a:latin typeface="Arial" panose="020B0604020202020204" pitchFamily="34" charset="0"/>
              </a:rPr>
              <a:t>Hash on 3, 6 or 9</a:t>
            </a:r>
            <a:endParaRPr lang="en-US" altLang="en-US" sz="2000">
              <a:solidFill>
                <a:srgbClr val="0C6D9C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9713" name="Rectangle 103"/>
          <p:cNvSpPr>
            <a:spLocks noChangeArrowheads="1"/>
          </p:cNvSpPr>
          <p:nvPr/>
        </p:nvSpPr>
        <p:spPr bwMode="auto">
          <a:xfrm>
            <a:off x="3657600" y="3810000"/>
            <a:ext cx="990600" cy="609600"/>
          </a:xfrm>
          <a:prstGeom prst="rect">
            <a:avLst/>
          </a:prstGeom>
          <a:noFill/>
          <a:ln w="1270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</p:spTree>
    <p:extLst>
      <p:ext uri="{BB962C8B-B14F-4D97-AF65-F5344CB8AC3E}">
        <p14:creationId xmlns:p14="http://schemas.microsoft.com/office/powerpoint/2010/main" val="162766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Subset Operation Using Hash Tree</a:t>
            </a: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914400" y="2743200"/>
            <a:ext cx="5457825" cy="3744913"/>
            <a:chOff x="1248" y="1392"/>
            <a:chExt cx="4134" cy="2678"/>
          </a:xfrm>
        </p:grpSpPr>
        <p:sp>
          <p:nvSpPr>
            <p:cNvPr id="30767" name="Line 4"/>
            <p:cNvSpPr>
              <a:spLocks noChangeShapeType="1"/>
            </p:cNvSpPr>
            <p:nvPr/>
          </p:nvSpPr>
          <p:spPr bwMode="auto">
            <a:xfrm flipH="1">
              <a:off x="2112" y="1680"/>
              <a:ext cx="1080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8" name="Line 5"/>
            <p:cNvSpPr>
              <a:spLocks noChangeShapeType="1"/>
            </p:cNvSpPr>
            <p:nvPr/>
          </p:nvSpPr>
          <p:spPr bwMode="auto">
            <a:xfrm>
              <a:off x="3192" y="168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9" name="Line 6"/>
            <p:cNvSpPr>
              <a:spLocks noChangeShapeType="1"/>
            </p:cNvSpPr>
            <p:nvPr/>
          </p:nvSpPr>
          <p:spPr bwMode="auto">
            <a:xfrm>
              <a:off x="3192" y="1680"/>
              <a:ext cx="1080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0" name="Line 7"/>
            <p:cNvSpPr>
              <a:spLocks noChangeShapeType="1"/>
            </p:cNvSpPr>
            <p:nvPr/>
          </p:nvSpPr>
          <p:spPr bwMode="auto">
            <a:xfrm flipH="1">
              <a:off x="1488" y="2448"/>
              <a:ext cx="613" cy="3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1" name="Line 8"/>
            <p:cNvSpPr>
              <a:spLocks noChangeShapeType="1"/>
            </p:cNvSpPr>
            <p:nvPr/>
          </p:nvSpPr>
          <p:spPr bwMode="auto">
            <a:xfrm>
              <a:off x="2101" y="24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2" name="Line 9"/>
            <p:cNvSpPr>
              <a:spLocks noChangeShapeType="1"/>
            </p:cNvSpPr>
            <p:nvPr/>
          </p:nvSpPr>
          <p:spPr bwMode="auto">
            <a:xfrm>
              <a:off x="2101" y="2448"/>
              <a:ext cx="491" cy="3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3" name="Line 10"/>
            <p:cNvSpPr>
              <a:spLocks noChangeShapeType="1"/>
            </p:cNvSpPr>
            <p:nvPr/>
          </p:nvSpPr>
          <p:spPr bwMode="auto">
            <a:xfrm flipH="1">
              <a:off x="3504" y="2448"/>
              <a:ext cx="76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4" name="Line 11"/>
            <p:cNvSpPr>
              <a:spLocks noChangeShapeType="1"/>
            </p:cNvSpPr>
            <p:nvPr/>
          </p:nvSpPr>
          <p:spPr bwMode="auto">
            <a:xfrm>
              <a:off x="4272" y="244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5" name="Line 12"/>
            <p:cNvSpPr>
              <a:spLocks noChangeShapeType="1"/>
            </p:cNvSpPr>
            <p:nvPr/>
          </p:nvSpPr>
          <p:spPr bwMode="auto">
            <a:xfrm>
              <a:off x="4272" y="2448"/>
              <a:ext cx="86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6" name="Line 13"/>
            <p:cNvSpPr>
              <a:spLocks noChangeShapeType="1"/>
            </p:cNvSpPr>
            <p:nvPr/>
          </p:nvSpPr>
          <p:spPr bwMode="auto">
            <a:xfrm flipH="1">
              <a:off x="1536" y="3120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7" name="Line 14"/>
            <p:cNvSpPr>
              <a:spLocks noChangeShapeType="1"/>
            </p:cNvSpPr>
            <p:nvPr/>
          </p:nvSpPr>
          <p:spPr bwMode="auto">
            <a:xfrm>
              <a:off x="2112" y="312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8" name="Line 15"/>
            <p:cNvSpPr>
              <a:spLocks noChangeShapeType="1"/>
            </p:cNvSpPr>
            <p:nvPr/>
          </p:nvSpPr>
          <p:spPr bwMode="auto">
            <a:xfrm>
              <a:off x="2112" y="3120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9" name="Rectangle 16"/>
            <p:cNvSpPr>
              <a:spLocks noChangeArrowheads="1"/>
            </p:cNvSpPr>
            <p:nvPr/>
          </p:nvSpPr>
          <p:spPr bwMode="auto">
            <a:xfrm>
              <a:off x="2016" y="2160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0780" name="Line 17"/>
            <p:cNvSpPr>
              <a:spLocks noChangeShapeType="1"/>
            </p:cNvSpPr>
            <p:nvPr/>
          </p:nvSpPr>
          <p:spPr bwMode="auto">
            <a:xfrm>
              <a:off x="2016" y="22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1" name="Line 18"/>
            <p:cNvSpPr>
              <a:spLocks noChangeShapeType="1"/>
            </p:cNvSpPr>
            <p:nvPr/>
          </p:nvSpPr>
          <p:spPr bwMode="auto">
            <a:xfrm>
              <a:off x="2016" y="23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2" name="Rectangle 19"/>
            <p:cNvSpPr>
              <a:spLocks noChangeArrowheads="1"/>
            </p:cNvSpPr>
            <p:nvPr/>
          </p:nvSpPr>
          <p:spPr bwMode="auto">
            <a:xfrm>
              <a:off x="4176" y="2160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0783" name="Line 20"/>
            <p:cNvSpPr>
              <a:spLocks noChangeShapeType="1"/>
            </p:cNvSpPr>
            <p:nvPr/>
          </p:nvSpPr>
          <p:spPr bwMode="auto">
            <a:xfrm>
              <a:off x="4176" y="22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4" name="Line 21"/>
            <p:cNvSpPr>
              <a:spLocks noChangeShapeType="1"/>
            </p:cNvSpPr>
            <p:nvPr/>
          </p:nvSpPr>
          <p:spPr bwMode="auto">
            <a:xfrm>
              <a:off x="4176" y="23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5" name="Rectangle 22"/>
            <p:cNvSpPr>
              <a:spLocks noChangeArrowheads="1"/>
            </p:cNvSpPr>
            <p:nvPr/>
          </p:nvSpPr>
          <p:spPr bwMode="auto">
            <a:xfrm>
              <a:off x="2016" y="283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0786" name="Line 23"/>
            <p:cNvSpPr>
              <a:spLocks noChangeShapeType="1"/>
            </p:cNvSpPr>
            <p:nvPr/>
          </p:nvSpPr>
          <p:spPr bwMode="auto">
            <a:xfrm>
              <a:off x="2016" y="30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7" name="Line 24"/>
            <p:cNvSpPr>
              <a:spLocks noChangeShapeType="1"/>
            </p:cNvSpPr>
            <p:nvPr/>
          </p:nvSpPr>
          <p:spPr bwMode="auto">
            <a:xfrm>
              <a:off x="2016" y="29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8" name="Rectangle 25"/>
            <p:cNvSpPr>
              <a:spLocks noChangeArrowheads="1"/>
            </p:cNvSpPr>
            <p:nvPr/>
          </p:nvSpPr>
          <p:spPr bwMode="auto">
            <a:xfrm>
              <a:off x="2496" y="3504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0789" name="Text Box 26"/>
            <p:cNvSpPr txBox="1">
              <a:spLocks noChangeArrowheads="1"/>
            </p:cNvSpPr>
            <p:nvPr/>
          </p:nvSpPr>
          <p:spPr bwMode="auto">
            <a:xfrm>
              <a:off x="2496" y="3521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1 5 9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grpSp>
          <p:nvGrpSpPr>
            <p:cNvPr id="30790" name="Group 27"/>
            <p:cNvGrpSpPr>
              <a:grpSpLocks/>
            </p:cNvGrpSpPr>
            <p:nvPr/>
          </p:nvGrpSpPr>
          <p:grpSpPr bwMode="auto">
            <a:xfrm>
              <a:off x="1248" y="2784"/>
              <a:ext cx="486" cy="279"/>
              <a:chOff x="1248" y="2784"/>
              <a:chExt cx="486" cy="279"/>
            </a:xfrm>
          </p:grpSpPr>
          <p:sp>
            <p:nvSpPr>
              <p:cNvPr id="30832" name="Rectangle 28"/>
              <p:cNvSpPr>
                <a:spLocks noChangeArrowheads="1"/>
              </p:cNvSpPr>
              <p:nvPr/>
            </p:nvSpPr>
            <p:spPr bwMode="auto">
              <a:xfrm>
                <a:off x="1248" y="2784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30833" name="Text Box 29"/>
              <p:cNvSpPr txBox="1">
                <a:spLocks noChangeArrowheads="1"/>
              </p:cNvSpPr>
              <p:nvPr/>
            </p:nvSpPr>
            <p:spPr bwMode="auto">
              <a:xfrm>
                <a:off x="1248" y="2801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1 4 5</a:t>
                </a:r>
                <a:endParaRPr lang="en-US" altLang="en-US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0791" name="Rectangle 30"/>
            <p:cNvSpPr>
              <a:spLocks noChangeArrowheads="1"/>
            </p:cNvSpPr>
            <p:nvPr/>
          </p:nvSpPr>
          <p:spPr bwMode="auto">
            <a:xfrm>
              <a:off x="2400" y="2784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0792" name="Text Box 31"/>
            <p:cNvSpPr txBox="1">
              <a:spLocks noChangeArrowheads="1"/>
            </p:cNvSpPr>
            <p:nvPr/>
          </p:nvSpPr>
          <p:spPr bwMode="auto">
            <a:xfrm>
              <a:off x="2400" y="2801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1 3 6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0793" name="Rectangle 32"/>
            <p:cNvSpPr>
              <a:spLocks noChangeArrowheads="1"/>
            </p:cNvSpPr>
            <p:nvPr/>
          </p:nvSpPr>
          <p:spPr bwMode="auto">
            <a:xfrm>
              <a:off x="3264" y="2976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0794" name="Text Box 33"/>
            <p:cNvSpPr txBox="1">
              <a:spLocks noChangeArrowheads="1"/>
            </p:cNvSpPr>
            <p:nvPr/>
          </p:nvSpPr>
          <p:spPr bwMode="auto">
            <a:xfrm>
              <a:off x="3264" y="2993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3 4 5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grpSp>
          <p:nvGrpSpPr>
            <p:cNvPr id="30795" name="Group 34"/>
            <p:cNvGrpSpPr>
              <a:grpSpLocks/>
            </p:cNvGrpSpPr>
            <p:nvPr/>
          </p:nvGrpSpPr>
          <p:grpSpPr bwMode="auto">
            <a:xfrm>
              <a:off x="4896" y="2976"/>
              <a:ext cx="486" cy="279"/>
              <a:chOff x="432" y="3408"/>
              <a:chExt cx="486" cy="279"/>
            </a:xfrm>
          </p:grpSpPr>
          <p:sp>
            <p:nvSpPr>
              <p:cNvPr id="30830" name="Rectangle 35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30831" name="Text Box 36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3 6 7</a:t>
                </a:r>
                <a:endParaRPr lang="en-US" altLang="en-US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0796" name="Group 37"/>
            <p:cNvGrpSpPr>
              <a:grpSpLocks/>
            </p:cNvGrpSpPr>
            <p:nvPr/>
          </p:nvGrpSpPr>
          <p:grpSpPr bwMode="auto">
            <a:xfrm>
              <a:off x="4896" y="3216"/>
              <a:ext cx="486" cy="280"/>
              <a:chOff x="432" y="3408"/>
              <a:chExt cx="486" cy="280"/>
            </a:xfrm>
          </p:grpSpPr>
          <p:sp>
            <p:nvSpPr>
              <p:cNvPr id="30828" name="Rectangle 38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30829" name="Text Box 39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3 6 8</a:t>
                </a:r>
                <a:endParaRPr lang="en-US" altLang="en-US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0797" name="Group 40"/>
            <p:cNvGrpSpPr>
              <a:grpSpLocks/>
            </p:cNvGrpSpPr>
            <p:nvPr/>
          </p:nvGrpSpPr>
          <p:grpSpPr bwMode="auto">
            <a:xfrm>
              <a:off x="4032" y="2976"/>
              <a:ext cx="488" cy="519"/>
              <a:chOff x="3792" y="3312"/>
              <a:chExt cx="488" cy="519"/>
            </a:xfrm>
          </p:grpSpPr>
          <p:grpSp>
            <p:nvGrpSpPr>
              <p:cNvPr id="30822" name="Group 41"/>
              <p:cNvGrpSpPr>
                <a:grpSpLocks/>
              </p:cNvGrpSpPr>
              <p:nvPr/>
            </p:nvGrpSpPr>
            <p:grpSpPr bwMode="auto">
              <a:xfrm>
                <a:off x="3792" y="3312"/>
                <a:ext cx="488" cy="279"/>
                <a:chOff x="432" y="3408"/>
                <a:chExt cx="488" cy="279"/>
              </a:xfrm>
            </p:grpSpPr>
            <p:sp>
              <p:nvSpPr>
                <p:cNvPr id="30826" name="Rectangle 4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30827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34" y="3425"/>
                  <a:ext cx="486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latin typeface="Times New Roman" panose="02020603050405020304" pitchFamily="18" charset="0"/>
                    </a:rPr>
                    <a:t>3 5 6</a:t>
                  </a:r>
                  <a:endParaRPr lang="en-US" altLang="en-US" sz="20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823" name="Group 44"/>
              <p:cNvGrpSpPr>
                <a:grpSpLocks/>
              </p:cNvGrpSpPr>
              <p:nvPr/>
            </p:nvGrpSpPr>
            <p:grpSpPr bwMode="auto">
              <a:xfrm>
                <a:off x="3792" y="3552"/>
                <a:ext cx="488" cy="279"/>
                <a:chOff x="432" y="3408"/>
                <a:chExt cx="488" cy="279"/>
              </a:xfrm>
            </p:grpSpPr>
            <p:sp>
              <p:nvSpPr>
                <p:cNvPr id="30824" name="Rectangle 4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30825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34" y="3425"/>
                  <a:ext cx="486" cy="2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>
                      <a:latin typeface="Times New Roman" panose="02020603050405020304" pitchFamily="18" charset="0"/>
                    </a:rPr>
                    <a:t>3 5 7</a:t>
                  </a:r>
                  <a:endParaRPr lang="en-US" altLang="en-US" sz="200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0798" name="Group 47"/>
            <p:cNvGrpSpPr>
              <a:grpSpLocks/>
            </p:cNvGrpSpPr>
            <p:nvPr/>
          </p:nvGrpSpPr>
          <p:grpSpPr bwMode="auto">
            <a:xfrm>
              <a:off x="4032" y="3456"/>
              <a:ext cx="488" cy="279"/>
              <a:chOff x="432" y="3408"/>
              <a:chExt cx="488" cy="279"/>
            </a:xfrm>
          </p:grpSpPr>
          <p:sp>
            <p:nvSpPr>
              <p:cNvPr id="30820" name="Rectangle 48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30821" name="Text Box 49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6 8 9</a:t>
                </a:r>
                <a:endParaRPr lang="en-US" altLang="en-US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0799" name="Group 50"/>
            <p:cNvGrpSpPr>
              <a:grpSpLocks/>
            </p:cNvGrpSpPr>
            <p:nvPr/>
          </p:nvGrpSpPr>
          <p:grpSpPr bwMode="auto">
            <a:xfrm>
              <a:off x="2976" y="2208"/>
              <a:ext cx="486" cy="279"/>
              <a:chOff x="432" y="3408"/>
              <a:chExt cx="486" cy="279"/>
            </a:xfrm>
          </p:grpSpPr>
          <p:sp>
            <p:nvSpPr>
              <p:cNvPr id="30818" name="Rectangle 51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30819" name="Text Box 52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2 3 4</a:t>
                </a:r>
              </a:p>
            </p:txBody>
          </p:sp>
        </p:grpSp>
        <p:grpSp>
          <p:nvGrpSpPr>
            <p:cNvPr id="30800" name="Group 53"/>
            <p:cNvGrpSpPr>
              <a:grpSpLocks/>
            </p:cNvGrpSpPr>
            <p:nvPr/>
          </p:nvGrpSpPr>
          <p:grpSpPr bwMode="auto">
            <a:xfrm>
              <a:off x="2976" y="2448"/>
              <a:ext cx="486" cy="280"/>
              <a:chOff x="432" y="3408"/>
              <a:chExt cx="486" cy="280"/>
            </a:xfrm>
          </p:grpSpPr>
          <p:sp>
            <p:nvSpPr>
              <p:cNvPr id="30816" name="Rectangle 5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30817" name="Text Box 55"/>
              <p:cNvSpPr txBox="1">
                <a:spLocks noChangeArrowheads="1"/>
              </p:cNvSpPr>
              <p:nvPr/>
            </p:nvSpPr>
            <p:spPr bwMode="auto">
              <a:xfrm>
                <a:off x="432" y="3426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5 6 7</a:t>
                </a:r>
                <a:endParaRPr lang="en-US" altLang="en-US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0801" name="Group 56"/>
            <p:cNvGrpSpPr>
              <a:grpSpLocks/>
            </p:cNvGrpSpPr>
            <p:nvPr/>
          </p:nvGrpSpPr>
          <p:grpSpPr bwMode="auto">
            <a:xfrm>
              <a:off x="1296" y="3504"/>
              <a:ext cx="486" cy="279"/>
              <a:chOff x="432" y="3408"/>
              <a:chExt cx="486" cy="279"/>
            </a:xfrm>
          </p:grpSpPr>
          <p:sp>
            <p:nvSpPr>
              <p:cNvPr id="30814" name="Rectangle 57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30815" name="Text Box 58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1 2 4</a:t>
                </a:r>
                <a:endParaRPr lang="en-US" altLang="en-US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0802" name="Group 59"/>
            <p:cNvGrpSpPr>
              <a:grpSpLocks/>
            </p:cNvGrpSpPr>
            <p:nvPr/>
          </p:nvGrpSpPr>
          <p:grpSpPr bwMode="auto">
            <a:xfrm>
              <a:off x="1296" y="3744"/>
              <a:ext cx="486" cy="281"/>
              <a:chOff x="432" y="3408"/>
              <a:chExt cx="486" cy="281"/>
            </a:xfrm>
          </p:grpSpPr>
          <p:sp>
            <p:nvSpPr>
              <p:cNvPr id="30812" name="Rectangle 60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30813" name="Text Box 61"/>
              <p:cNvSpPr txBox="1">
                <a:spLocks noChangeArrowheads="1"/>
              </p:cNvSpPr>
              <p:nvPr/>
            </p:nvSpPr>
            <p:spPr bwMode="auto">
              <a:xfrm>
                <a:off x="432" y="3426"/>
                <a:ext cx="48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4 5 7</a:t>
                </a:r>
                <a:endParaRPr lang="en-US" altLang="en-US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0803" name="Group 62"/>
            <p:cNvGrpSpPr>
              <a:grpSpLocks/>
            </p:cNvGrpSpPr>
            <p:nvPr/>
          </p:nvGrpSpPr>
          <p:grpSpPr bwMode="auto">
            <a:xfrm>
              <a:off x="1872" y="3552"/>
              <a:ext cx="486" cy="280"/>
              <a:chOff x="432" y="3408"/>
              <a:chExt cx="486" cy="280"/>
            </a:xfrm>
          </p:grpSpPr>
          <p:sp>
            <p:nvSpPr>
              <p:cNvPr id="30810" name="Rectangle 6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30811" name="Text Box 64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1 2 5</a:t>
                </a:r>
                <a:endParaRPr lang="en-US" altLang="en-US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0804" name="Group 65"/>
            <p:cNvGrpSpPr>
              <a:grpSpLocks/>
            </p:cNvGrpSpPr>
            <p:nvPr/>
          </p:nvGrpSpPr>
          <p:grpSpPr bwMode="auto">
            <a:xfrm>
              <a:off x="1872" y="3792"/>
              <a:ext cx="486" cy="278"/>
              <a:chOff x="432" y="3408"/>
              <a:chExt cx="486" cy="278"/>
            </a:xfrm>
          </p:grpSpPr>
          <p:sp>
            <p:nvSpPr>
              <p:cNvPr id="30808" name="Rectangle 66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30809" name="Text Box 67"/>
              <p:cNvSpPr txBox="1">
                <a:spLocks noChangeArrowheads="1"/>
              </p:cNvSpPr>
              <p:nvPr/>
            </p:nvSpPr>
            <p:spPr bwMode="auto">
              <a:xfrm>
                <a:off x="432" y="3424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4 5 8</a:t>
                </a:r>
                <a:endParaRPr lang="en-US" altLang="en-US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0805" name="Rectangle 68"/>
            <p:cNvSpPr>
              <a:spLocks noChangeArrowheads="1"/>
            </p:cNvSpPr>
            <p:nvPr/>
          </p:nvSpPr>
          <p:spPr bwMode="auto">
            <a:xfrm>
              <a:off x="3072" y="139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0806" name="Line 69"/>
            <p:cNvSpPr>
              <a:spLocks noChangeShapeType="1"/>
            </p:cNvSpPr>
            <p:nvPr/>
          </p:nvSpPr>
          <p:spPr bwMode="auto">
            <a:xfrm>
              <a:off x="3072" y="148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07" name="Line 70"/>
            <p:cNvSpPr>
              <a:spLocks noChangeShapeType="1"/>
            </p:cNvSpPr>
            <p:nvPr/>
          </p:nvSpPr>
          <p:spPr bwMode="auto">
            <a:xfrm>
              <a:off x="3072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4" name="Group 71"/>
          <p:cNvGrpSpPr>
            <a:grpSpLocks/>
          </p:cNvGrpSpPr>
          <p:nvPr/>
        </p:nvGrpSpPr>
        <p:grpSpPr bwMode="auto">
          <a:xfrm>
            <a:off x="2895600" y="1828800"/>
            <a:ext cx="1073150" cy="396875"/>
            <a:chOff x="4416" y="1440"/>
            <a:chExt cx="676" cy="250"/>
          </a:xfrm>
        </p:grpSpPr>
        <p:sp>
          <p:nvSpPr>
            <p:cNvPr id="30765" name="Rectangle 72"/>
            <p:cNvSpPr>
              <a:spLocks noChangeArrowheads="1"/>
            </p:cNvSpPr>
            <p:nvPr/>
          </p:nvSpPr>
          <p:spPr bwMode="auto">
            <a:xfrm>
              <a:off x="4416" y="1440"/>
              <a:ext cx="672" cy="21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 b="1">
                <a:latin typeface="Wingdings" panose="05000000000000000000" pitchFamily="2" charset="2"/>
              </a:endParaRPr>
            </a:p>
          </p:txBody>
        </p:sp>
        <p:sp>
          <p:nvSpPr>
            <p:cNvPr id="30766" name="Text Box 73"/>
            <p:cNvSpPr txBox="1">
              <a:spLocks noChangeArrowheads="1"/>
            </p:cNvSpPr>
            <p:nvPr/>
          </p:nvSpPr>
          <p:spPr bwMode="auto">
            <a:xfrm>
              <a:off x="4416" y="1440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1 2 3 5 6</a:t>
              </a:r>
            </a:p>
          </p:txBody>
        </p:sp>
      </p:grpSp>
      <p:sp>
        <p:nvSpPr>
          <p:cNvPr id="30725" name="Line 74"/>
          <p:cNvSpPr>
            <a:spLocks noChangeShapeType="1"/>
          </p:cNvSpPr>
          <p:nvPr/>
        </p:nvSpPr>
        <p:spPr bwMode="auto">
          <a:xfrm>
            <a:off x="3429000" y="22098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Line 75"/>
          <p:cNvSpPr>
            <a:spLocks noChangeShapeType="1"/>
          </p:cNvSpPr>
          <p:nvPr/>
        </p:nvSpPr>
        <p:spPr bwMode="auto">
          <a:xfrm>
            <a:off x="1981200" y="2971800"/>
            <a:ext cx="762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Line 76"/>
          <p:cNvSpPr>
            <a:spLocks noChangeShapeType="1"/>
          </p:cNvSpPr>
          <p:nvPr/>
        </p:nvSpPr>
        <p:spPr bwMode="auto">
          <a:xfrm flipH="1">
            <a:off x="3505200" y="3048000"/>
            <a:ext cx="9906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Line 77"/>
          <p:cNvSpPr>
            <a:spLocks noChangeShapeType="1"/>
          </p:cNvSpPr>
          <p:nvPr/>
        </p:nvSpPr>
        <p:spPr bwMode="auto">
          <a:xfrm flipH="1">
            <a:off x="4876800" y="3581400"/>
            <a:ext cx="7620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29" name="Group 78"/>
          <p:cNvGrpSpPr>
            <a:grpSpLocks/>
          </p:cNvGrpSpPr>
          <p:nvPr/>
        </p:nvGrpSpPr>
        <p:grpSpPr bwMode="auto">
          <a:xfrm>
            <a:off x="1295400" y="2514600"/>
            <a:ext cx="1371600" cy="396875"/>
            <a:chOff x="1344" y="1536"/>
            <a:chExt cx="863" cy="226"/>
          </a:xfrm>
        </p:grpSpPr>
        <p:grpSp>
          <p:nvGrpSpPr>
            <p:cNvPr id="30759" name="Group 79"/>
            <p:cNvGrpSpPr>
              <a:grpSpLocks/>
            </p:cNvGrpSpPr>
            <p:nvPr/>
          </p:nvGrpSpPr>
          <p:grpSpPr bwMode="auto">
            <a:xfrm>
              <a:off x="1344" y="1536"/>
              <a:ext cx="432" cy="226"/>
              <a:chOff x="336" y="1440"/>
              <a:chExt cx="432" cy="226"/>
            </a:xfrm>
          </p:grpSpPr>
          <p:sp>
            <p:nvSpPr>
              <p:cNvPr id="30763" name="Rectangle 8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0764" name="Text Box 8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326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1 +</a:t>
                </a:r>
              </a:p>
            </p:txBody>
          </p:sp>
        </p:grpSp>
        <p:grpSp>
          <p:nvGrpSpPr>
            <p:cNvPr id="30760" name="Group 82"/>
            <p:cNvGrpSpPr>
              <a:grpSpLocks/>
            </p:cNvGrpSpPr>
            <p:nvPr/>
          </p:nvGrpSpPr>
          <p:grpSpPr bwMode="auto">
            <a:xfrm>
              <a:off x="1632" y="1536"/>
              <a:ext cx="575" cy="226"/>
              <a:chOff x="432" y="1728"/>
              <a:chExt cx="432" cy="226"/>
            </a:xfrm>
          </p:grpSpPr>
          <p:sp>
            <p:nvSpPr>
              <p:cNvPr id="30761" name="Rectangle 83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0762" name="Text Box 84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17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2 3 5 6</a:t>
                </a:r>
              </a:p>
            </p:txBody>
          </p:sp>
        </p:grpSp>
      </p:grpSp>
      <p:grpSp>
        <p:nvGrpSpPr>
          <p:cNvPr id="30730" name="Group 85"/>
          <p:cNvGrpSpPr>
            <a:grpSpLocks/>
          </p:cNvGrpSpPr>
          <p:nvPr/>
        </p:nvGrpSpPr>
        <p:grpSpPr bwMode="auto">
          <a:xfrm>
            <a:off x="4038600" y="2667000"/>
            <a:ext cx="1149350" cy="396875"/>
            <a:chOff x="2880" y="1632"/>
            <a:chExt cx="724" cy="250"/>
          </a:xfrm>
        </p:grpSpPr>
        <p:grpSp>
          <p:nvGrpSpPr>
            <p:cNvPr id="30753" name="Group 86"/>
            <p:cNvGrpSpPr>
              <a:grpSpLocks/>
            </p:cNvGrpSpPr>
            <p:nvPr/>
          </p:nvGrpSpPr>
          <p:grpSpPr bwMode="auto">
            <a:xfrm>
              <a:off x="3168" y="1632"/>
              <a:ext cx="436" cy="250"/>
              <a:chOff x="4416" y="1440"/>
              <a:chExt cx="678" cy="260"/>
            </a:xfrm>
          </p:grpSpPr>
          <p:sp>
            <p:nvSpPr>
              <p:cNvPr id="30757" name="Rectangle 8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0758" name="Text Box 88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78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3 5 6</a:t>
                </a:r>
              </a:p>
            </p:txBody>
          </p:sp>
        </p:grpSp>
        <p:grpSp>
          <p:nvGrpSpPr>
            <p:cNvPr id="30754" name="Group 89"/>
            <p:cNvGrpSpPr>
              <a:grpSpLocks/>
            </p:cNvGrpSpPr>
            <p:nvPr/>
          </p:nvGrpSpPr>
          <p:grpSpPr bwMode="auto">
            <a:xfrm>
              <a:off x="2880" y="1632"/>
              <a:ext cx="326" cy="250"/>
              <a:chOff x="336" y="1440"/>
              <a:chExt cx="489" cy="250"/>
            </a:xfrm>
          </p:grpSpPr>
          <p:sp>
            <p:nvSpPr>
              <p:cNvPr id="30755" name="Rectangle 9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0756" name="Text Box 9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2 +</a:t>
                </a:r>
              </a:p>
            </p:txBody>
          </p:sp>
        </p:grpSp>
      </p:grpSp>
      <p:grpSp>
        <p:nvGrpSpPr>
          <p:cNvPr id="30731" name="Group 92"/>
          <p:cNvGrpSpPr>
            <a:grpSpLocks/>
          </p:cNvGrpSpPr>
          <p:nvPr/>
        </p:nvGrpSpPr>
        <p:grpSpPr bwMode="auto">
          <a:xfrm>
            <a:off x="5334000" y="3200400"/>
            <a:ext cx="958850" cy="396875"/>
            <a:chOff x="3792" y="2064"/>
            <a:chExt cx="604" cy="250"/>
          </a:xfrm>
        </p:grpSpPr>
        <p:grpSp>
          <p:nvGrpSpPr>
            <p:cNvPr id="30747" name="Group 93"/>
            <p:cNvGrpSpPr>
              <a:grpSpLocks/>
            </p:cNvGrpSpPr>
            <p:nvPr/>
          </p:nvGrpSpPr>
          <p:grpSpPr bwMode="auto">
            <a:xfrm>
              <a:off x="4080" y="2064"/>
              <a:ext cx="316" cy="250"/>
              <a:chOff x="4416" y="1440"/>
              <a:chExt cx="737" cy="260"/>
            </a:xfrm>
          </p:grpSpPr>
          <p:sp>
            <p:nvSpPr>
              <p:cNvPr id="30751" name="Rectangle 94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0752" name="Text Box 95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73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5 6</a:t>
                </a:r>
              </a:p>
            </p:txBody>
          </p:sp>
        </p:grpSp>
        <p:grpSp>
          <p:nvGrpSpPr>
            <p:cNvPr id="30748" name="Group 96"/>
            <p:cNvGrpSpPr>
              <a:grpSpLocks/>
            </p:cNvGrpSpPr>
            <p:nvPr/>
          </p:nvGrpSpPr>
          <p:grpSpPr bwMode="auto">
            <a:xfrm>
              <a:off x="3792" y="2064"/>
              <a:ext cx="326" cy="250"/>
              <a:chOff x="336" y="1440"/>
              <a:chExt cx="489" cy="250"/>
            </a:xfrm>
          </p:grpSpPr>
          <p:sp>
            <p:nvSpPr>
              <p:cNvPr id="30749" name="Rectangle 97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0750" name="Text Box 98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3 +</a:t>
                </a:r>
              </a:p>
            </p:txBody>
          </p:sp>
        </p:grpSp>
      </p:grpSp>
      <p:grpSp>
        <p:nvGrpSpPr>
          <p:cNvPr id="30732" name="Group 99"/>
          <p:cNvGrpSpPr>
            <a:grpSpLocks/>
          </p:cNvGrpSpPr>
          <p:nvPr/>
        </p:nvGrpSpPr>
        <p:grpSpPr bwMode="auto">
          <a:xfrm>
            <a:off x="7162800" y="1219200"/>
            <a:ext cx="1654175" cy="1692275"/>
            <a:chOff x="96" y="1097"/>
            <a:chExt cx="1141" cy="1122"/>
          </a:xfrm>
        </p:grpSpPr>
        <p:sp>
          <p:nvSpPr>
            <p:cNvPr id="30734" name="Text Box 100"/>
            <p:cNvSpPr txBox="1">
              <a:spLocks noChangeArrowheads="1"/>
            </p:cNvSpPr>
            <p:nvPr/>
          </p:nvSpPr>
          <p:spPr bwMode="auto">
            <a:xfrm>
              <a:off x="96" y="1776"/>
              <a:ext cx="37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Times New Roman" panose="02020603050405020304" pitchFamily="18" charset="0"/>
                </a:rPr>
                <a:t>1,4,7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grpSp>
          <p:nvGrpSpPr>
            <p:cNvPr id="30735" name="Group 101"/>
            <p:cNvGrpSpPr>
              <a:grpSpLocks/>
            </p:cNvGrpSpPr>
            <p:nvPr/>
          </p:nvGrpSpPr>
          <p:grpSpPr bwMode="auto">
            <a:xfrm>
              <a:off x="144" y="1097"/>
              <a:ext cx="1093" cy="1122"/>
              <a:chOff x="144" y="1097"/>
              <a:chExt cx="1093" cy="1122"/>
            </a:xfrm>
          </p:grpSpPr>
          <p:sp>
            <p:nvSpPr>
              <p:cNvPr id="30736" name="Text Box 102"/>
              <p:cNvSpPr txBox="1">
                <a:spLocks noChangeArrowheads="1"/>
              </p:cNvSpPr>
              <p:nvPr/>
            </p:nvSpPr>
            <p:spPr bwMode="auto">
              <a:xfrm>
                <a:off x="369" y="1097"/>
                <a:ext cx="127" cy="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>
                  <a:latin typeface="Wingdings" panose="05000000000000000000" pitchFamily="2" charset="2"/>
                </a:endParaRPr>
              </a:p>
            </p:txBody>
          </p:sp>
          <p:grpSp>
            <p:nvGrpSpPr>
              <p:cNvPr id="30737" name="Group 103"/>
              <p:cNvGrpSpPr>
                <a:grpSpLocks/>
              </p:cNvGrpSpPr>
              <p:nvPr/>
            </p:nvGrpSpPr>
            <p:grpSpPr bwMode="auto">
              <a:xfrm>
                <a:off x="528" y="1392"/>
                <a:ext cx="240" cy="384"/>
                <a:chOff x="2064" y="1872"/>
                <a:chExt cx="192" cy="288"/>
              </a:xfrm>
            </p:grpSpPr>
            <p:sp>
              <p:nvSpPr>
                <p:cNvPr id="30744" name="Rectangle 104"/>
                <p:cNvSpPr>
                  <a:spLocks noChangeArrowheads="1"/>
                </p:cNvSpPr>
                <p:nvPr/>
              </p:nvSpPr>
              <p:spPr bwMode="auto">
                <a:xfrm>
                  <a:off x="2064" y="1872"/>
                  <a:ext cx="192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30745" name="Line 105"/>
                <p:cNvSpPr>
                  <a:spLocks noChangeShapeType="1"/>
                </p:cNvSpPr>
                <p:nvPr/>
              </p:nvSpPr>
              <p:spPr bwMode="auto">
                <a:xfrm>
                  <a:off x="2064" y="196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46" name="Line 106"/>
                <p:cNvSpPr>
                  <a:spLocks noChangeShapeType="1"/>
                </p:cNvSpPr>
                <p:nvPr/>
              </p:nvSpPr>
              <p:spPr bwMode="auto">
                <a:xfrm>
                  <a:off x="2064" y="206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738" name="Line 107"/>
              <p:cNvSpPr>
                <a:spLocks noChangeShapeType="1"/>
              </p:cNvSpPr>
              <p:nvPr/>
            </p:nvSpPr>
            <p:spPr bwMode="auto">
              <a:xfrm flipH="1">
                <a:off x="144" y="1776"/>
                <a:ext cx="485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9" name="Line 108"/>
              <p:cNvSpPr>
                <a:spLocks noChangeShapeType="1"/>
              </p:cNvSpPr>
              <p:nvPr/>
            </p:nvSpPr>
            <p:spPr bwMode="auto">
              <a:xfrm>
                <a:off x="624" y="177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0" name="Line 109"/>
              <p:cNvSpPr>
                <a:spLocks noChangeShapeType="1"/>
              </p:cNvSpPr>
              <p:nvPr/>
            </p:nvSpPr>
            <p:spPr bwMode="auto">
              <a:xfrm>
                <a:off x="629" y="1776"/>
                <a:ext cx="427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1" name="Text Box 110"/>
              <p:cNvSpPr txBox="1">
                <a:spLocks noChangeArrowheads="1"/>
              </p:cNvSpPr>
              <p:nvPr/>
            </p:nvSpPr>
            <p:spPr bwMode="auto">
              <a:xfrm>
                <a:off x="289" y="2017"/>
                <a:ext cx="37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latin typeface="Times New Roman" panose="02020603050405020304" pitchFamily="18" charset="0"/>
                  </a:rPr>
                  <a:t>2,5,8</a:t>
                </a:r>
                <a:endParaRPr lang="en-US" altLang="en-US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42" name="Text Box 111"/>
              <p:cNvSpPr txBox="1">
                <a:spLocks noChangeArrowheads="1"/>
              </p:cNvSpPr>
              <p:nvPr/>
            </p:nvSpPr>
            <p:spPr bwMode="auto">
              <a:xfrm>
                <a:off x="865" y="1776"/>
                <a:ext cx="37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latin typeface="Times New Roman" panose="02020603050405020304" pitchFamily="18" charset="0"/>
                  </a:rPr>
                  <a:t>3,6,9</a:t>
                </a:r>
              </a:p>
            </p:txBody>
          </p:sp>
          <p:sp>
            <p:nvSpPr>
              <p:cNvPr id="30743" name="Text Box 112"/>
              <p:cNvSpPr txBox="1">
                <a:spLocks noChangeArrowheads="1"/>
              </p:cNvSpPr>
              <p:nvPr/>
            </p:nvSpPr>
            <p:spPr bwMode="auto">
              <a:xfrm>
                <a:off x="192" y="1152"/>
                <a:ext cx="950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Hash Function</a:t>
                </a:r>
                <a:endParaRPr lang="en-US" altLang="en-US" sz="2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0733" name="Text Box 113"/>
          <p:cNvSpPr txBox="1">
            <a:spLocks noChangeArrowheads="1"/>
          </p:cNvSpPr>
          <p:nvPr/>
        </p:nvSpPr>
        <p:spPr bwMode="auto">
          <a:xfrm>
            <a:off x="3962400" y="1828800"/>
            <a:ext cx="1187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102433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7813"/>
            <a:ext cx="8686800" cy="8651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Subset Operation Using Hash Tree</a:t>
            </a:r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 flipH="1">
            <a:off x="2763838" y="2765425"/>
            <a:ext cx="1425575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4189413" y="2765425"/>
            <a:ext cx="0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4189413" y="2765425"/>
            <a:ext cx="1425575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 flipH="1">
            <a:off x="1939925" y="3838575"/>
            <a:ext cx="808038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2747963" y="3838575"/>
            <a:ext cx="0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2747963" y="3838575"/>
            <a:ext cx="649287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 flipH="1">
            <a:off x="4600575" y="3838575"/>
            <a:ext cx="1014413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5614988" y="3838575"/>
            <a:ext cx="0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5614988" y="3838575"/>
            <a:ext cx="1139825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 flipH="1">
            <a:off x="2003425" y="4778375"/>
            <a:ext cx="760413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2763838" y="4778375"/>
            <a:ext cx="0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2763838" y="4778375"/>
            <a:ext cx="696912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2636838" y="3436938"/>
            <a:ext cx="252412" cy="401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>
            <a:off x="2636838" y="3570288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2636838" y="3705225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5487988" y="3436938"/>
            <a:ext cx="254000" cy="401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5487988" y="357028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>
            <a:off x="5487988" y="370522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2636838" y="4375150"/>
            <a:ext cx="252412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31766" name="Line 22"/>
          <p:cNvSpPr>
            <a:spLocks noChangeShapeType="1"/>
          </p:cNvSpPr>
          <p:nvPr/>
        </p:nvSpPr>
        <p:spPr bwMode="auto">
          <a:xfrm>
            <a:off x="2636838" y="4645025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2636838" y="4510088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8" name="Rectangle 24"/>
          <p:cNvSpPr>
            <a:spLocks noChangeArrowheads="1"/>
          </p:cNvSpPr>
          <p:nvPr/>
        </p:nvSpPr>
        <p:spPr bwMode="auto">
          <a:xfrm>
            <a:off x="3270250" y="5314950"/>
            <a:ext cx="633413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3270250" y="5338763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1 5 9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31770" name="Group 26"/>
          <p:cNvGrpSpPr>
            <a:grpSpLocks/>
          </p:cNvGrpSpPr>
          <p:nvPr/>
        </p:nvGrpSpPr>
        <p:grpSpPr bwMode="auto">
          <a:xfrm>
            <a:off x="1622425" y="4308475"/>
            <a:ext cx="641350" cy="390525"/>
            <a:chOff x="1248" y="2784"/>
            <a:chExt cx="486" cy="279"/>
          </a:xfrm>
        </p:grpSpPr>
        <p:sp>
          <p:nvSpPr>
            <p:cNvPr id="31879" name="Rectangle 27"/>
            <p:cNvSpPr>
              <a:spLocks noChangeArrowheads="1"/>
            </p:cNvSpPr>
            <p:nvPr/>
          </p:nvSpPr>
          <p:spPr bwMode="auto">
            <a:xfrm>
              <a:off x="1248" y="2784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1880" name="Text Box 28"/>
            <p:cNvSpPr txBox="1">
              <a:spLocks noChangeArrowheads="1"/>
            </p:cNvSpPr>
            <p:nvPr/>
          </p:nvSpPr>
          <p:spPr bwMode="auto">
            <a:xfrm>
              <a:off x="1248" y="2801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1 4 5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71" name="Rectangle 29"/>
          <p:cNvSpPr>
            <a:spLocks noChangeArrowheads="1"/>
          </p:cNvSpPr>
          <p:nvPr/>
        </p:nvSpPr>
        <p:spPr bwMode="auto">
          <a:xfrm>
            <a:off x="3143250" y="4308475"/>
            <a:ext cx="633413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31772" name="Text Box 30"/>
          <p:cNvSpPr txBox="1">
            <a:spLocks noChangeArrowheads="1"/>
          </p:cNvSpPr>
          <p:nvPr/>
        </p:nvSpPr>
        <p:spPr bwMode="auto">
          <a:xfrm>
            <a:off x="3143250" y="4332288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1 3 6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31773" name="Rectangle 31"/>
          <p:cNvSpPr>
            <a:spLocks noChangeArrowheads="1"/>
          </p:cNvSpPr>
          <p:nvPr/>
        </p:nvSpPr>
        <p:spPr bwMode="auto">
          <a:xfrm>
            <a:off x="4284663" y="4576763"/>
            <a:ext cx="633412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31774" name="Text Box 32"/>
          <p:cNvSpPr txBox="1">
            <a:spLocks noChangeArrowheads="1"/>
          </p:cNvSpPr>
          <p:nvPr/>
        </p:nvSpPr>
        <p:spPr bwMode="auto">
          <a:xfrm>
            <a:off x="4284663" y="4600575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3 4 5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31775" name="Group 33"/>
          <p:cNvGrpSpPr>
            <a:grpSpLocks/>
          </p:cNvGrpSpPr>
          <p:nvPr/>
        </p:nvGrpSpPr>
        <p:grpSpPr bwMode="auto">
          <a:xfrm>
            <a:off x="6438900" y="4576763"/>
            <a:ext cx="641350" cy="390525"/>
            <a:chOff x="432" y="3408"/>
            <a:chExt cx="486" cy="279"/>
          </a:xfrm>
        </p:grpSpPr>
        <p:sp>
          <p:nvSpPr>
            <p:cNvPr id="31877" name="Rectangle 34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1878" name="Text Box 35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3 6 7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6" name="Group 36"/>
          <p:cNvGrpSpPr>
            <a:grpSpLocks/>
          </p:cNvGrpSpPr>
          <p:nvPr/>
        </p:nvGrpSpPr>
        <p:grpSpPr bwMode="auto">
          <a:xfrm>
            <a:off x="6438900" y="4913313"/>
            <a:ext cx="641350" cy="390525"/>
            <a:chOff x="432" y="3408"/>
            <a:chExt cx="486" cy="280"/>
          </a:xfrm>
        </p:grpSpPr>
        <p:sp>
          <p:nvSpPr>
            <p:cNvPr id="31875" name="Rectangle 37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1876" name="Text Box 38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3 6 8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7" name="Group 39"/>
          <p:cNvGrpSpPr>
            <a:grpSpLocks/>
          </p:cNvGrpSpPr>
          <p:nvPr/>
        </p:nvGrpSpPr>
        <p:grpSpPr bwMode="auto">
          <a:xfrm>
            <a:off x="5297488" y="4576763"/>
            <a:ext cx="644525" cy="725487"/>
            <a:chOff x="3792" y="3312"/>
            <a:chExt cx="488" cy="519"/>
          </a:xfrm>
        </p:grpSpPr>
        <p:grpSp>
          <p:nvGrpSpPr>
            <p:cNvPr id="31869" name="Group 40"/>
            <p:cNvGrpSpPr>
              <a:grpSpLocks/>
            </p:cNvGrpSpPr>
            <p:nvPr/>
          </p:nvGrpSpPr>
          <p:grpSpPr bwMode="auto">
            <a:xfrm>
              <a:off x="3792" y="3312"/>
              <a:ext cx="488" cy="279"/>
              <a:chOff x="432" y="3408"/>
              <a:chExt cx="488" cy="279"/>
            </a:xfrm>
          </p:grpSpPr>
          <p:sp>
            <p:nvSpPr>
              <p:cNvPr id="31873" name="Rectangle 41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31874" name="Text Box 42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3 5 6</a:t>
                </a:r>
                <a:endParaRPr lang="en-US" altLang="en-US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1870" name="Group 43"/>
            <p:cNvGrpSpPr>
              <a:grpSpLocks/>
            </p:cNvGrpSpPr>
            <p:nvPr/>
          </p:nvGrpSpPr>
          <p:grpSpPr bwMode="auto">
            <a:xfrm>
              <a:off x="3792" y="3552"/>
              <a:ext cx="488" cy="279"/>
              <a:chOff x="432" y="3408"/>
              <a:chExt cx="488" cy="279"/>
            </a:xfrm>
          </p:grpSpPr>
          <p:sp>
            <p:nvSpPr>
              <p:cNvPr id="31871" name="Rectangle 4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31872" name="Text Box 45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3 5 7</a:t>
                </a:r>
                <a:endParaRPr lang="en-US" altLang="en-US" sz="20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778" name="Group 46"/>
          <p:cNvGrpSpPr>
            <a:grpSpLocks/>
          </p:cNvGrpSpPr>
          <p:nvPr/>
        </p:nvGrpSpPr>
        <p:grpSpPr bwMode="auto">
          <a:xfrm>
            <a:off x="5297488" y="5248275"/>
            <a:ext cx="644525" cy="390525"/>
            <a:chOff x="432" y="3408"/>
            <a:chExt cx="488" cy="279"/>
          </a:xfrm>
        </p:grpSpPr>
        <p:sp>
          <p:nvSpPr>
            <p:cNvPr id="31867" name="Rectangle 47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1868" name="Text Box 48"/>
            <p:cNvSpPr txBox="1">
              <a:spLocks noChangeArrowheads="1"/>
            </p:cNvSpPr>
            <p:nvPr/>
          </p:nvSpPr>
          <p:spPr bwMode="auto">
            <a:xfrm>
              <a:off x="434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6 8 9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9" name="Group 49"/>
          <p:cNvGrpSpPr>
            <a:grpSpLocks/>
          </p:cNvGrpSpPr>
          <p:nvPr/>
        </p:nvGrpSpPr>
        <p:grpSpPr bwMode="auto">
          <a:xfrm>
            <a:off x="3903663" y="3503613"/>
            <a:ext cx="641350" cy="390525"/>
            <a:chOff x="432" y="3408"/>
            <a:chExt cx="486" cy="279"/>
          </a:xfrm>
        </p:grpSpPr>
        <p:sp>
          <p:nvSpPr>
            <p:cNvPr id="31865" name="Rectangle 50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1866" name="Text Box 51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2 3 4</a:t>
              </a:r>
            </a:p>
          </p:txBody>
        </p:sp>
      </p:grpSp>
      <p:grpSp>
        <p:nvGrpSpPr>
          <p:cNvPr id="31780" name="Group 52"/>
          <p:cNvGrpSpPr>
            <a:grpSpLocks/>
          </p:cNvGrpSpPr>
          <p:nvPr/>
        </p:nvGrpSpPr>
        <p:grpSpPr bwMode="auto">
          <a:xfrm>
            <a:off x="3903663" y="3838575"/>
            <a:ext cx="641350" cy="392113"/>
            <a:chOff x="432" y="3408"/>
            <a:chExt cx="486" cy="280"/>
          </a:xfrm>
        </p:grpSpPr>
        <p:sp>
          <p:nvSpPr>
            <p:cNvPr id="31863" name="Rectangle 53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1864" name="Text Box 54"/>
            <p:cNvSpPr txBox="1">
              <a:spLocks noChangeArrowheads="1"/>
            </p:cNvSpPr>
            <p:nvPr/>
          </p:nvSpPr>
          <p:spPr bwMode="auto">
            <a:xfrm>
              <a:off x="432" y="3426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5 6 7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1" name="Group 55"/>
          <p:cNvGrpSpPr>
            <a:grpSpLocks/>
          </p:cNvGrpSpPr>
          <p:nvPr/>
        </p:nvGrpSpPr>
        <p:grpSpPr bwMode="auto">
          <a:xfrm>
            <a:off x="1685925" y="5314950"/>
            <a:ext cx="641350" cy="390525"/>
            <a:chOff x="432" y="3408"/>
            <a:chExt cx="486" cy="279"/>
          </a:xfrm>
        </p:grpSpPr>
        <p:sp>
          <p:nvSpPr>
            <p:cNvPr id="31861" name="Rectangle 56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1862" name="Text Box 57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1 2 4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2" name="Group 58"/>
          <p:cNvGrpSpPr>
            <a:grpSpLocks/>
          </p:cNvGrpSpPr>
          <p:nvPr/>
        </p:nvGrpSpPr>
        <p:grpSpPr bwMode="auto">
          <a:xfrm>
            <a:off x="1685925" y="5651500"/>
            <a:ext cx="641350" cy="392113"/>
            <a:chOff x="432" y="3408"/>
            <a:chExt cx="486" cy="281"/>
          </a:xfrm>
        </p:grpSpPr>
        <p:sp>
          <p:nvSpPr>
            <p:cNvPr id="31859" name="Rectangle 59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1860" name="Text Box 60"/>
            <p:cNvSpPr txBox="1">
              <a:spLocks noChangeArrowheads="1"/>
            </p:cNvSpPr>
            <p:nvPr/>
          </p:nvSpPr>
          <p:spPr bwMode="auto">
            <a:xfrm>
              <a:off x="432" y="3426"/>
              <a:ext cx="48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4 5 7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3" name="Group 61"/>
          <p:cNvGrpSpPr>
            <a:grpSpLocks/>
          </p:cNvGrpSpPr>
          <p:nvPr/>
        </p:nvGrpSpPr>
        <p:grpSpPr bwMode="auto">
          <a:xfrm>
            <a:off x="2446338" y="5383213"/>
            <a:ext cx="641350" cy="390525"/>
            <a:chOff x="432" y="3408"/>
            <a:chExt cx="486" cy="280"/>
          </a:xfrm>
        </p:grpSpPr>
        <p:sp>
          <p:nvSpPr>
            <p:cNvPr id="31857" name="Rectangle 62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1858" name="Text Box 63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1 2 5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4" name="Group 64"/>
          <p:cNvGrpSpPr>
            <a:grpSpLocks/>
          </p:cNvGrpSpPr>
          <p:nvPr/>
        </p:nvGrpSpPr>
        <p:grpSpPr bwMode="auto">
          <a:xfrm>
            <a:off x="2446338" y="5718175"/>
            <a:ext cx="641350" cy="388938"/>
            <a:chOff x="432" y="3408"/>
            <a:chExt cx="486" cy="278"/>
          </a:xfrm>
        </p:grpSpPr>
        <p:sp>
          <p:nvSpPr>
            <p:cNvPr id="31855" name="Rectangle 65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1856" name="Text Box 66"/>
            <p:cNvSpPr txBox="1">
              <a:spLocks noChangeArrowheads="1"/>
            </p:cNvSpPr>
            <p:nvPr/>
          </p:nvSpPr>
          <p:spPr bwMode="auto">
            <a:xfrm>
              <a:off x="432" y="3424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4 5 8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85" name="Rectangle 67"/>
          <p:cNvSpPr>
            <a:spLocks noChangeArrowheads="1"/>
          </p:cNvSpPr>
          <p:nvPr/>
        </p:nvSpPr>
        <p:spPr bwMode="auto">
          <a:xfrm>
            <a:off x="4030663" y="2362200"/>
            <a:ext cx="254000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31786" name="Line 68"/>
          <p:cNvSpPr>
            <a:spLocks noChangeShapeType="1"/>
          </p:cNvSpPr>
          <p:nvPr/>
        </p:nvSpPr>
        <p:spPr bwMode="auto">
          <a:xfrm>
            <a:off x="4030663" y="249713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7" name="Line 69"/>
          <p:cNvSpPr>
            <a:spLocks noChangeShapeType="1"/>
          </p:cNvSpPr>
          <p:nvPr/>
        </p:nvSpPr>
        <p:spPr bwMode="auto">
          <a:xfrm>
            <a:off x="4030663" y="263048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788" name="Group 70"/>
          <p:cNvGrpSpPr>
            <a:grpSpLocks/>
          </p:cNvGrpSpPr>
          <p:nvPr/>
        </p:nvGrpSpPr>
        <p:grpSpPr bwMode="auto">
          <a:xfrm>
            <a:off x="7185025" y="1295400"/>
            <a:ext cx="1654175" cy="1692275"/>
            <a:chOff x="96" y="1097"/>
            <a:chExt cx="1141" cy="1122"/>
          </a:xfrm>
        </p:grpSpPr>
        <p:sp>
          <p:nvSpPr>
            <p:cNvPr id="31842" name="Text Box 71"/>
            <p:cNvSpPr txBox="1">
              <a:spLocks noChangeArrowheads="1"/>
            </p:cNvSpPr>
            <p:nvPr/>
          </p:nvSpPr>
          <p:spPr bwMode="auto">
            <a:xfrm>
              <a:off x="96" y="1776"/>
              <a:ext cx="37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Times New Roman" panose="02020603050405020304" pitchFamily="18" charset="0"/>
                </a:rPr>
                <a:t>1,4,7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grpSp>
          <p:nvGrpSpPr>
            <p:cNvPr id="31843" name="Group 72"/>
            <p:cNvGrpSpPr>
              <a:grpSpLocks/>
            </p:cNvGrpSpPr>
            <p:nvPr/>
          </p:nvGrpSpPr>
          <p:grpSpPr bwMode="auto">
            <a:xfrm>
              <a:off x="144" y="1097"/>
              <a:ext cx="1093" cy="1122"/>
              <a:chOff x="144" y="1097"/>
              <a:chExt cx="1093" cy="1122"/>
            </a:xfrm>
          </p:grpSpPr>
          <p:sp>
            <p:nvSpPr>
              <p:cNvPr id="31844" name="Text Box 73"/>
              <p:cNvSpPr txBox="1">
                <a:spLocks noChangeArrowheads="1"/>
              </p:cNvSpPr>
              <p:nvPr/>
            </p:nvSpPr>
            <p:spPr bwMode="auto">
              <a:xfrm>
                <a:off x="369" y="1097"/>
                <a:ext cx="127" cy="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>
                  <a:latin typeface="Wingdings" panose="05000000000000000000" pitchFamily="2" charset="2"/>
                </a:endParaRPr>
              </a:p>
            </p:txBody>
          </p:sp>
          <p:grpSp>
            <p:nvGrpSpPr>
              <p:cNvPr id="31845" name="Group 74"/>
              <p:cNvGrpSpPr>
                <a:grpSpLocks/>
              </p:cNvGrpSpPr>
              <p:nvPr/>
            </p:nvGrpSpPr>
            <p:grpSpPr bwMode="auto">
              <a:xfrm>
                <a:off x="528" y="1392"/>
                <a:ext cx="240" cy="384"/>
                <a:chOff x="2064" y="1872"/>
                <a:chExt cx="192" cy="288"/>
              </a:xfrm>
            </p:grpSpPr>
            <p:sp>
              <p:nvSpPr>
                <p:cNvPr id="31852" name="Rectangle 75"/>
                <p:cNvSpPr>
                  <a:spLocks noChangeArrowheads="1"/>
                </p:cNvSpPr>
                <p:nvPr/>
              </p:nvSpPr>
              <p:spPr bwMode="auto">
                <a:xfrm>
                  <a:off x="2064" y="1872"/>
                  <a:ext cx="192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31853" name="Line 76"/>
                <p:cNvSpPr>
                  <a:spLocks noChangeShapeType="1"/>
                </p:cNvSpPr>
                <p:nvPr/>
              </p:nvSpPr>
              <p:spPr bwMode="auto">
                <a:xfrm>
                  <a:off x="2064" y="196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54" name="Line 77"/>
                <p:cNvSpPr>
                  <a:spLocks noChangeShapeType="1"/>
                </p:cNvSpPr>
                <p:nvPr/>
              </p:nvSpPr>
              <p:spPr bwMode="auto">
                <a:xfrm>
                  <a:off x="2064" y="206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1846" name="Line 78"/>
              <p:cNvSpPr>
                <a:spLocks noChangeShapeType="1"/>
              </p:cNvSpPr>
              <p:nvPr/>
            </p:nvSpPr>
            <p:spPr bwMode="auto">
              <a:xfrm flipH="1">
                <a:off x="144" y="1776"/>
                <a:ext cx="485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47" name="Line 79"/>
              <p:cNvSpPr>
                <a:spLocks noChangeShapeType="1"/>
              </p:cNvSpPr>
              <p:nvPr/>
            </p:nvSpPr>
            <p:spPr bwMode="auto">
              <a:xfrm>
                <a:off x="624" y="177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48" name="Line 80"/>
              <p:cNvSpPr>
                <a:spLocks noChangeShapeType="1"/>
              </p:cNvSpPr>
              <p:nvPr/>
            </p:nvSpPr>
            <p:spPr bwMode="auto">
              <a:xfrm>
                <a:off x="629" y="1776"/>
                <a:ext cx="427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49" name="Text Box 81"/>
              <p:cNvSpPr txBox="1">
                <a:spLocks noChangeArrowheads="1"/>
              </p:cNvSpPr>
              <p:nvPr/>
            </p:nvSpPr>
            <p:spPr bwMode="auto">
              <a:xfrm>
                <a:off x="289" y="2017"/>
                <a:ext cx="37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latin typeface="Times New Roman" panose="02020603050405020304" pitchFamily="18" charset="0"/>
                  </a:rPr>
                  <a:t>2,5,8</a:t>
                </a:r>
                <a:endParaRPr lang="en-US" altLang="en-US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850" name="Text Box 82"/>
              <p:cNvSpPr txBox="1">
                <a:spLocks noChangeArrowheads="1"/>
              </p:cNvSpPr>
              <p:nvPr/>
            </p:nvSpPr>
            <p:spPr bwMode="auto">
              <a:xfrm>
                <a:off x="865" y="1776"/>
                <a:ext cx="37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latin typeface="Times New Roman" panose="02020603050405020304" pitchFamily="18" charset="0"/>
                  </a:rPr>
                  <a:t>3,6,9</a:t>
                </a:r>
              </a:p>
            </p:txBody>
          </p:sp>
          <p:sp>
            <p:nvSpPr>
              <p:cNvPr id="31851" name="Text Box 83"/>
              <p:cNvSpPr txBox="1">
                <a:spLocks noChangeArrowheads="1"/>
              </p:cNvSpPr>
              <p:nvPr/>
            </p:nvSpPr>
            <p:spPr bwMode="auto">
              <a:xfrm>
                <a:off x="192" y="1152"/>
                <a:ext cx="950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Hash Function</a:t>
                </a:r>
                <a:endParaRPr lang="en-US" altLang="en-US" sz="28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789" name="Group 84"/>
          <p:cNvGrpSpPr>
            <a:grpSpLocks/>
          </p:cNvGrpSpPr>
          <p:nvPr/>
        </p:nvGrpSpPr>
        <p:grpSpPr bwMode="auto">
          <a:xfrm>
            <a:off x="3603625" y="1447800"/>
            <a:ext cx="1073150" cy="396875"/>
            <a:chOff x="4416" y="1440"/>
            <a:chExt cx="676" cy="250"/>
          </a:xfrm>
        </p:grpSpPr>
        <p:sp>
          <p:nvSpPr>
            <p:cNvPr id="31840" name="Rectangle 85"/>
            <p:cNvSpPr>
              <a:spLocks noChangeArrowheads="1"/>
            </p:cNvSpPr>
            <p:nvPr/>
          </p:nvSpPr>
          <p:spPr bwMode="auto">
            <a:xfrm>
              <a:off x="4416" y="1440"/>
              <a:ext cx="672" cy="21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 b="1">
                <a:latin typeface="Wingdings" panose="05000000000000000000" pitchFamily="2" charset="2"/>
              </a:endParaRPr>
            </a:p>
          </p:txBody>
        </p:sp>
        <p:sp>
          <p:nvSpPr>
            <p:cNvPr id="31841" name="Text Box 86"/>
            <p:cNvSpPr txBox="1">
              <a:spLocks noChangeArrowheads="1"/>
            </p:cNvSpPr>
            <p:nvPr/>
          </p:nvSpPr>
          <p:spPr bwMode="auto">
            <a:xfrm>
              <a:off x="4416" y="1440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1 2 3 5 6</a:t>
              </a:r>
            </a:p>
          </p:txBody>
        </p:sp>
      </p:grpSp>
      <p:sp>
        <p:nvSpPr>
          <p:cNvPr id="31790" name="Line 87"/>
          <p:cNvSpPr>
            <a:spLocks noChangeShapeType="1"/>
          </p:cNvSpPr>
          <p:nvPr/>
        </p:nvSpPr>
        <p:spPr bwMode="auto">
          <a:xfrm>
            <a:off x="4137025" y="18288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1" name="Line 88"/>
          <p:cNvSpPr>
            <a:spLocks noChangeShapeType="1"/>
          </p:cNvSpPr>
          <p:nvPr/>
        </p:nvSpPr>
        <p:spPr bwMode="auto">
          <a:xfrm>
            <a:off x="2689225" y="2590800"/>
            <a:ext cx="762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2" name="Line 89"/>
          <p:cNvSpPr>
            <a:spLocks noChangeShapeType="1"/>
          </p:cNvSpPr>
          <p:nvPr/>
        </p:nvSpPr>
        <p:spPr bwMode="auto">
          <a:xfrm flipH="1">
            <a:off x="4213225" y="2667000"/>
            <a:ext cx="9906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3" name="Line 90"/>
          <p:cNvSpPr>
            <a:spLocks noChangeShapeType="1"/>
          </p:cNvSpPr>
          <p:nvPr/>
        </p:nvSpPr>
        <p:spPr bwMode="auto">
          <a:xfrm flipH="1">
            <a:off x="5584825" y="3200400"/>
            <a:ext cx="7620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794" name="Group 91"/>
          <p:cNvGrpSpPr>
            <a:grpSpLocks/>
          </p:cNvGrpSpPr>
          <p:nvPr/>
        </p:nvGrpSpPr>
        <p:grpSpPr bwMode="auto">
          <a:xfrm>
            <a:off x="250825" y="2514600"/>
            <a:ext cx="1377950" cy="396875"/>
            <a:chOff x="0" y="1728"/>
            <a:chExt cx="868" cy="250"/>
          </a:xfrm>
        </p:grpSpPr>
        <p:grpSp>
          <p:nvGrpSpPr>
            <p:cNvPr id="31834" name="Group 92"/>
            <p:cNvGrpSpPr>
              <a:grpSpLocks/>
            </p:cNvGrpSpPr>
            <p:nvPr/>
          </p:nvGrpSpPr>
          <p:grpSpPr bwMode="auto">
            <a:xfrm>
              <a:off x="432" y="1728"/>
              <a:ext cx="436" cy="250"/>
              <a:chOff x="432" y="1728"/>
              <a:chExt cx="436" cy="250"/>
            </a:xfrm>
          </p:grpSpPr>
          <p:sp>
            <p:nvSpPr>
              <p:cNvPr id="31838" name="Rectangle 93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1839" name="Text Box 94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3 5 6</a:t>
                </a:r>
              </a:p>
            </p:txBody>
          </p:sp>
        </p:grpSp>
        <p:grpSp>
          <p:nvGrpSpPr>
            <p:cNvPr id="31835" name="Group 95"/>
            <p:cNvGrpSpPr>
              <a:grpSpLocks/>
            </p:cNvGrpSpPr>
            <p:nvPr/>
          </p:nvGrpSpPr>
          <p:grpSpPr bwMode="auto">
            <a:xfrm>
              <a:off x="0" y="1728"/>
              <a:ext cx="446" cy="250"/>
              <a:chOff x="336" y="1440"/>
              <a:chExt cx="446" cy="250"/>
            </a:xfrm>
          </p:grpSpPr>
          <p:sp>
            <p:nvSpPr>
              <p:cNvPr id="31836" name="Rectangle 96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1837" name="Text Box 97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1 2 +</a:t>
                </a:r>
              </a:p>
            </p:txBody>
          </p:sp>
        </p:grpSp>
      </p:grpSp>
      <p:grpSp>
        <p:nvGrpSpPr>
          <p:cNvPr id="31795" name="Group 98"/>
          <p:cNvGrpSpPr>
            <a:grpSpLocks/>
          </p:cNvGrpSpPr>
          <p:nvPr/>
        </p:nvGrpSpPr>
        <p:grpSpPr bwMode="auto">
          <a:xfrm>
            <a:off x="250825" y="3124200"/>
            <a:ext cx="1187450" cy="396875"/>
            <a:chOff x="0" y="2160"/>
            <a:chExt cx="748" cy="250"/>
          </a:xfrm>
        </p:grpSpPr>
        <p:grpSp>
          <p:nvGrpSpPr>
            <p:cNvPr id="31828" name="Group 99"/>
            <p:cNvGrpSpPr>
              <a:grpSpLocks/>
            </p:cNvGrpSpPr>
            <p:nvPr/>
          </p:nvGrpSpPr>
          <p:grpSpPr bwMode="auto">
            <a:xfrm>
              <a:off x="432" y="2160"/>
              <a:ext cx="316" cy="250"/>
              <a:chOff x="4416" y="1440"/>
              <a:chExt cx="685" cy="260"/>
            </a:xfrm>
          </p:grpSpPr>
          <p:sp>
            <p:nvSpPr>
              <p:cNvPr id="31832" name="Rectangle 100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1833" name="Text Box 101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85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5 6</a:t>
                </a:r>
              </a:p>
            </p:txBody>
          </p:sp>
        </p:grpSp>
        <p:grpSp>
          <p:nvGrpSpPr>
            <p:cNvPr id="31829" name="Group 102"/>
            <p:cNvGrpSpPr>
              <a:grpSpLocks/>
            </p:cNvGrpSpPr>
            <p:nvPr/>
          </p:nvGrpSpPr>
          <p:grpSpPr bwMode="auto">
            <a:xfrm>
              <a:off x="0" y="2160"/>
              <a:ext cx="446" cy="250"/>
              <a:chOff x="336" y="1440"/>
              <a:chExt cx="446" cy="250"/>
            </a:xfrm>
          </p:grpSpPr>
          <p:sp>
            <p:nvSpPr>
              <p:cNvPr id="31830" name="Rectangle 103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1831" name="Text Box 104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1 3 +</a:t>
                </a:r>
              </a:p>
            </p:txBody>
          </p:sp>
        </p:grpSp>
      </p:grpSp>
      <p:grpSp>
        <p:nvGrpSpPr>
          <p:cNvPr id="31796" name="Group 105"/>
          <p:cNvGrpSpPr>
            <a:grpSpLocks/>
          </p:cNvGrpSpPr>
          <p:nvPr/>
        </p:nvGrpSpPr>
        <p:grpSpPr bwMode="auto">
          <a:xfrm>
            <a:off x="250825" y="3733800"/>
            <a:ext cx="990600" cy="396875"/>
            <a:chOff x="0" y="2544"/>
            <a:chExt cx="624" cy="250"/>
          </a:xfrm>
        </p:grpSpPr>
        <p:grpSp>
          <p:nvGrpSpPr>
            <p:cNvPr id="31822" name="Group 106"/>
            <p:cNvGrpSpPr>
              <a:grpSpLocks/>
            </p:cNvGrpSpPr>
            <p:nvPr/>
          </p:nvGrpSpPr>
          <p:grpSpPr bwMode="auto">
            <a:xfrm>
              <a:off x="417" y="2544"/>
              <a:ext cx="207" cy="250"/>
              <a:chOff x="4363" y="1440"/>
              <a:chExt cx="725" cy="260"/>
            </a:xfrm>
          </p:grpSpPr>
          <p:sp>
            <p:nvSpPr>
              <p:cNvPr id="31826" name="Rectangle 10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1827" name="Text Box 108"/>
              <p:cNvSpPr txBox="1">
                <a:spLocks noChangeArrowheads="1"/>
              </p:cNvSpPr>
              <p:nvPr/>
            </p:nvSpPr>
            <p:spPr bwMode="auto">
              <a:xfrm>
                <a:off x="4363" y="1440"/>
                <a:ext cx="68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grpSp>
          <p:nvGrpSpPr>
            <p:cNvPr id="31823" name="Group 109"/>
            <p:cNvGrpSpPr>
              <a:grpSpLocks/>
            </p:cNvGrpSpPr>
            <p:nvPr/>
          </p:nvGrpSpPr>
          <p:grpSpPr bwMode="auto">
            <a:xfrm>
              <a:off x="0" y="2544"/>
              <a:ext cx="446" cy="250"/>
              <a:chOff x="336" y="1440"/>
              <a:chExt cx="446" cy="250"/>
            </a:xfrm>
          </p:grpSpPr>
          <p:sp>
            <p:nvSpPr>
              <p:cNvPr id="31824" name="Rectangle 11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1825" name="Text Box 11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1 5 +</a:t>
                </a:r>
              </a:p>
            </p:txBody>
          </p:sp>
        </p:grpSp>
      </p:grpSp>
      <p:sp>
        <p:nvSpPr>
          <p:cNvPr id="31797" name="Line 112"/>
          <p:cNvSpPr>
            <a:spLocks noChangeShapeType="1"/>
          </p:cNvSpPr>
          <p:nvPr/>
        </p:nvSpPr>
        <p:spPr bwMode="auto">
          <a:xfrm>
            <a:off x="1622425" y="2819400"/>
            <a:ext cx="1066800" cy="1447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8" name="Line 113"/>
          <p:cNvSpPr>
            <a:spLocks noChangeShapeType="1"/>
          </p:cNvSpPr>
          <p:nvPr/>
        </p:nvSpPr>
        <p:spPr bwMode="auto">
          <a:xfrm>
            <a:off x="1219200" y="3886200"/>
            <a:ext cx="1295400" cy="457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9" name="Line 114"/>
          <p:cNvSpPr>
            <a:spLocks noChangeShapeType="1"/>
          </p:cNvSpPr>
          <p:nvPr/>
        </p:nvSpPr>
        <p:spPr bwMode="auto">
          <a:xfrm>
            <a:off x="1470025" y="3429000"/>
            <a:ext cx="1676400" cy="838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800" name="Group 115"/>
          <p:cNvGrpSpPr>
            <a:grpSpLocks/>
          </p:cNvGrpSpPr>
          <p:nvPr/>
        </p:nvGrpSpPr>
        <p:grpSpPr bwMode="auto">
          <a:xfrm>
            <a:off x="4746625" y="2286000"/>
            <a:ext cx="1149350" cy="396875"/>
            <a:chOff x="2880" y="1632"/>
            <a:chExt cx="724" cy="250"/>
          </a:xfrm>
        </p:grpSpPr>
        <p:grpSp>
          <p:nvGrpSpPr>
            <p:cNvPr id="31816" name="Group 116"/>
            <p:cNvGrpSpPr>
              <a:grpSpLocks/>
            </p:cNvGrpSpPr>
            <p:nvPr/>
          </p:nvGrpSpPr>
          <p:grpSpPr bwMode="auto">
            <a:xfrm>
              <a:off x="3168" y="1632"/>
              <a:ext cx="436" cy="250"/>
              <a:chOff x="4416" y="1440"/>
              <a:chExt cx="678" cy="260"/>
            </a:xfrm>
          </p:grpSpPr>
          <p:sp>
            <p:nvSpPr>
              <p:cNvPr id="31820" name="Rectangle 11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1821" name="Text Box 118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78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3 5 6</a:t>
                </a:r>
              </a:p>
            </p:txBody>
          </p:sp>
        </p:grpSp>
        <p:grpSp>
          <p:nvGrpSpPr>
            <p:cNvPr id="31817" name="Group 119"/>
            <p:cNvGrpSpPr>
              <a:grpSpLocks/>
            </p:cNvGrpSpPr>
            <p:nvPr/>
          </p:nvGrpSpPr>
          <p:grpSpPr bwMode="auto">
            <a:xfrm>
              <a:off x="2880" y="1632"/>
              <a:ext cx="326" cy="250"/>
              <a:chOff x="336" y="1440"/>
              <a:chExt cx="489" cy="250"/>
            </a:xfrm>
          </p:grpSpPr>
          <p:sp>
            <p:nvSpPr>
              <p:cNvPr id="31818" name="Rectangle 12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1819" name="Text Box 12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2 +</a:t>
                </a:r>
              </a:p>
            </p:txBody>
          </p:sp>
        </p:grpSp>
      </p:grpSp>
      <p:grpSp>
        <p:nvGrpSpPr>
          <p:cNvPr id="31801" name="Group 122"/>
          <p:cNvGrpSpPr>
            <a:grpSpLocks/>
          </p:cNvGrpSpPr>
          <p:nvPr/>
        </p:nvGrpSpPr>
        <p:grpSpPr bwMode="auto">
          <a:xfrm>
            <a:off x="6042025" y="2819400"/>
            <a:ext cx="958850" cy="396875"/>
            <a:chOff x="3792" y="2064"/>
            <a:chExt cx="604" cy="250"/>
          </a:xfrm>
        </p:grpSpPr>
        <p:grpSp>
          <p:nvGrpSpPr>
            <p:cNvPr id="31810" name="Group 123"/>
            <p:cNvGrpSpPr>
              <a:grpSpLocks/>
            </p:cNvGrpSpPr>
            <p:nvPr/>
          </p:nvGrpSpPr>
          <p:grpSpPr bwMode="auto">
            <a:xfrm>
              <a:off x="4080" y="2064"/>
              <a:ext cx="316" cy="250"/>
              <a:chOff x="4416" y="1440"/>
              <a:chExt cx="737" cy="260"/>
            </a:xfrm>
          </p:grpSpPr>
          <p:sp>
            <p:nvSpPr>
              <p:cNvPr id="31814" name="Rectangle 124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1815" name="Text Box 125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73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5 6</a:t>
                </a:r>
              </a:p>
            </p:txBody>
          </p:sp>
        </p:grpSp>
        <p:grpSp>
          <p:nvGrpSpPr>
            <p:cNvPr id="31811" name="Group 126"/>
            <p:cNvGrpSpPr>
              <a:grpSpLocks/>
            </p:cNvGrpSpPr>
            <p:nvPr/>
          </p:nvGrpSpPr>
          <p:grpSpPr bwMode="auto">
            <a:xfrm>
              <a:off x="3792" y="2064"/>
              <a:ext cx="326" cy="250"/>
              <a:chOff x="336" y="1440"/>
              <a:chExt cx="489" cy="250"/>
            </a:xfrm>
          </p:grpSpPr>
          <p:sp>
            <p:nvSpPr>
              <p:cNvPr id="31812" name="Rectangle 127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1813" name="Text Box 128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3 +</a:t>
                </a:r>
              </a:p>
            </p:txBody>
          </p:sp>
        </p:grpSp>
      </p:grpSp>
      <p:grpSp>
        <p:nvGrpSpPr>
          <p:cNvPr id="31802" name="Group 129"/>
          <p:cNvGrpSpPr>
            <a:grpSpLocks/>
          </p:cNvGrpSpPr>
          <p:nvPr/>
        </p:nvGrpSpPr>
        <p:grpSpPr bwMode="auto">
          <a:xfrm>
            <a:off x="2003425" y="2133600"/>
            <a:ext cx="1371600" cy="396875"/>
            <a:chOff x="1344" y="1536"/>
            <a:chExt cx="863" cy="226"/>
          </a:xfrm>
        </p:grpSpPr>
        <p:grpSp>
          <p:nvGrpSpPr>
            <p:cNvPr id="31804" name="Group 130"/>
            <p:cNvGrpSpPr>
              <a:grpSpLocks/>
            </p:cNvGrpSpPr>
            <p:nvPr/>
          </p:nvGrpSpPr>
          <p:grpSpPr bwMode="auto">
            <a:xfrm>
              <a:off x="1344" y="1536"/>
              <a:ext cx="432" cy="226"/>
              <a:chOff x="336" y="1440"/>
              <a:chExt cx="432" cy="226"/>
            </a:xfrm>
          </p:grpSpPr>
          <p:sp>
            <p:nvSpPr>
              <p:cNvPr id="31808" name="Rectangle 131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1809" name="Text Box 132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326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1 +</a:t>
                </a:r>
              </a:p>
            </p:txBody>
          </p:sp>
        </p:grpSp>
        <p:grpSp>
          <p:nvGrpSpPr>
            <p:cNvPr id="31805" name="Group 133"/>
            <p:cNvGrpSpPr>
              <a:grpSpLocks/>
            </p:cNvGrpSpPr>
            <p:nvPr/>
          </p:nvGrpSpPr>
          <p:grpSpPr bwMode="auto">
            <a:xfrm>
              <a:off x="1632" y="1536"/>
              <a:ext cx="575" cy="226"/>
              <a:chOff x="432" y="1728"/>
              <a:chExt cx="432" cy="226"/>
            </a:xfrm>
          </p:grpSpPr>
          <p:sp>
            <p:nvSpPr>
              <p:cNvPr id="31806" name="Rectangle 134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1807" name="Text Box 135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17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2 3 5 6</a:t>
                </a:r>
              </a:p>
            </p:txBody>
          </p:sp>
        </p:grpSp>
      </p:grpSp>
      <p:sp>
        <p:nvSpPr>
          <p:cNvPr id="31803" name="Text Box 136"/>
          <p:cNvSpPr txBox="1">
            <a:spLocks noChangeArrowheads="1"/>
          </p:cNvSpPr>
          <p:nvPr/>
        </p:nvSpPr>
        <p:spPr bwMode="auto">
          <a:xfrm>
            <a:off x="4670425" y="1447800"/>
            <a:ext cx="1187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264568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7813"/>
            <a:ext cx="9144000" cy="6365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Subset Operation Using Hash Tree</a:t>
            </a:r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 flipH="1">
            <a:off x="2763838" y="2765425"/>
            <a:ext cx="1425575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>
            <a:off x="4189413" y="2765425"/>
            <a:ext cx="0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4189413" y="2765425"/>
            <a:ext cx="1425575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 flipH="1">
            <a:off x="1939925" y="3838575"/>
            <a:ext cx="808038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2747963" y="3838575"/>
            <a:ext cx="0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2747963" y="3838575"/>
            <a:ext cx="649287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 flipH="1">
            <a:off x="4600575" y="3838575"/>
            <a:ext cx="1014413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5614988" y="3838575"/>
            <a:ext cx="0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5614988" y="3838575"/>
            <a:ext cx="1166812" cy="733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 flipH="1">
            <a:off x="2003425" y="4778375"/>
            <a:ext cx="760413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2763838" y="4778375"/>
            <a:ext cx="0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2763838" y="4778375"/>
            <a:ext cx="696912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2636838" y="3436938"/>
            <a:ext cx="252412" cy="401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>
            <a:off x="2636838" y="3570288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>
            <a:off x="2636838" y="3705225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Rectangle 18"/>
          <p:cNvSpPr>
            <a:spLocks noChangeArrowheads="1"/>
          </p:cNvSpPr>
          <p:nvPr/>
        </p:nvSpPr>
        <p:spPr bwMode="auto">
          <a:xfrm>
            <a:off x="5487988" y="3436938"/>
            <a:ext cx="254000" cy="401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5487988" y="357028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>
            <a:off x="5487988" y="370522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2636838" y="4375150"/>
            <a:ext cx="252412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>
            <a:off x="2636838" y="4645025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>
            <a:off x="2636838" y="4510088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2" name="Rectangle 24"/>
          <p:cNvSpPr>
            <a:spLocks noChangeArrowheads="1"/>
          </p:cNvSpPr>
          <p:nvPr/>
        </p:nvSpPr>
        <p:spPr bwMode="auto">
          <a:xfrm>
            <a:off x="3270250" y="5314950"/>
            <a:ext cx="633413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3270250" y="5338763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1 5 9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32794" name="Group 26"/>
          <p:cNvGrpSpPr>
            <a:grpSpLocks/>
          </p:cNvGrpSpPr>
          <p:nvPr/>
        </p:nvGrpSpPr>
        <p:grpSpPr bwMode="auto">
          <a:xfrm>
            <a:off x="1622425" y="4308475"/>
            <a:ext cx="641350" cy="390525"/>
            <a:chOff x="1248" y="2784"/>
            <a:chExt cx="486" cy="279"/>
          </a:xfrm>
        </p:grpSpPr>
        <p:sp>
          <p:nvSpPr>
            <p:cNvPr id="32914" name="Rectangle 27"/>
            <p:cNvSpPr>
              <a:spLocks noChangeArrowheads="1"/>
            </p:cNvSpPr>
            <p:nvPr/>
          </p:nvSpPr>
          <p:spPr bwMode="auto">
            <a:xfrm>
              <a:off x="1248" y="2784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2915" name="Text Box 28"/>
            <p:cNvSpPr txBox="1">
              <a:spLocks noChangeArrowheads="1"/>
            </p:cNvSpPr>
            <p:nvPr/>
          </p:nvSpPr>
          <p:spPr bwMode="auto">
            <a:xfrm>
              <a:off x="1248" y="2801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1 4 5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32795" name="Rectangle 29"/>
          <p:cNvSpPr>
            <a:spLocks noChangeArrowheads="1"/>
          </p:cNvSpPr>
          <p:nvPr/>
        </p:nvSpPr>
        <p:spPr bwMode="auto">
          <a:xfrm>
            <a:off x="3143250" y="4308475"/>
            <a:ext cx="633413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32796" name="Text Box 30"/>
          <p:cNvSpPr txBox="1">
            <a:spLocks noChangeArrowheads="1"/>
          </p:cNvSpPr>
          <p:nvPr/>
        </p:nvSpPr>
        <p:spPr bwMode="auto">
          <a:xfrm>
            <a:off x="3143250" y="4332288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1 3 6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32797" name="Rectangle 31"/>
          <p:cNvSpPr>
            <a:spLocks noChangeArrowheads="1"/>
          </p:cNvSpPr>
          <p:nvPr/>
        </p:nvSpPr>
        <p:spPr bwMode="auto">
          <a:xfrm>
            <a:off x="4284663" y="4576763"/>
            <a:ext cx="633412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32798" name="Text Box 32"/>
          <p:cNvSpPr txBox="1">
            <a:spLocks noChangeArrowheads="1"/>
          </p:cNvSpPr>
          <p:nvPr/>
        </p:nvSpPr>
        <p:spPr bwMode="auto">
          <a:xfrm>
            <a:off x="4284663" y="4600575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3 4 5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32799" name="Group 33"/>
          <p:cNvGrpSpPr>
            <a:grpSpLocks/>
          </p:cNvGrpSpPr>
          <p:nvPr/>
        </p:nvGrpSpPr>
        <p:grpSpPr bwMode="auto">
          <a:xfrm>
            <a:off x="6438900" y="4576763"/>
            <a:ext cx="641350" cy="390525"/>
            <a:chOff x="432" y="3408"/>
            <a:chExt cx="486" cy="279"/>
          </a:xfrm>
        </p:grpSpPr>
        <p:sp>
          <p:nvSpPr>
            <p:cNvPr id="32912" name="Rectangle 34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2913" name="Text Box 35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3 6 7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800" name="Group 36"/>
          <p:cNvGrpSpPr>
            <a:grpSpLocks/>
          </p:cNvGrpSpPr>
          <p:nvPr/>
        </p:nvGrpSpPr>
        <p:grpSpPr bwMode="auto">
          <a:xfrm>
            <a:off x="6438900" y="4913313"/>
            <a:ext cx="641350" cy="390525"/>
            <a:chOff x="432" y="3408"/>
            <a:chExt cx="486" cy="280"/>
          </a:xfrm>
        </p:grpSpPr>
        <p:sp>
          <p:nvSpPr>
            <p:cNvPr id="32910" name="Rectangle 37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2911" name="Text Box 38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3 6 8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801" name="Group 39"/>
          <p:cNvGrpSpPr>
            <a:grpSpLocks/>
          </p:cNvGrpSpPr>
          <p:nvPr/>
        </p:nvGrpSpPr>
        <p:grpSpPr bwMode="auto">
          <a:xfrm>
            <a:off x="5297488" y="4576763"/>
            <a:ext cx="644525" cy="725487"/>
            <a:chOff x="3792" y="3312"/>
            <a:chExt cx="488" cy="519"/>
          </a:xfrm>
        </p:grpSpPr>
        <p:grpSp>
          <p:nvGrpSpPr>
            <p:cNvPr id="32904" name="Group 40"/>
            <p:cNvGrpSpPr>
              <a:grpSpLocks/>
            </p:cNvGrpSpPr>
            <p:nvPr/>
          </p:nvGrpSpPr>
          <p:grpSpPr bwMode="auto">
            <a:xfrm>
              <a:off x="3792" y="3312"/>
              <a:ext cx="488" cy="279"/>
              <a:chOff x="432" y="3408"/>
              <a:chExt cx="488" cy="279"/>
            </a:xfrm>
          </p:grpSpPr>
          <p:sp>
            <p:nvSpPr>
              <p:cNvPr id="32908" name="Rectangle 41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32909" name="Text Box 42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3 5 6</a:t>
                </a:r>
                <a:endParaRPr lang="en-US" altLang="en-US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2905" name="Group 43"/>
            <p:cNvGrpSpPr>
              <a:grpSpLocks/>
            </p:cNvGrpSpPr>
            <p:nvPr/>
          </p:nvGrpSpPr>
          <p:grpSpPr bwMode="auto">
            <a:xfrm>
              <a:off x="3792" y="3552"/>
              <a:ext cx="488" cy="279"/>
              <a:chOff x="432" y="3408"/>
              <a:chExt cx="488" cy="279"/>
            </a:xfrm>
          </p:grpSpPr>
          <p:sp>
            <p:nvSpPr>
              <p:cNvPr id="32906" name="Rectangle 4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4000"/>
              </a:p>
            </p:txBody>
          </p:sp>
          <p:sp>
            <p:nvSpPr>
              <p:cNvPr id="32907" name="Text Box 45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imes New Roman" panose="02020603050405020304" pitchFamily="18" charset="0"/>
                  </a:rPr>
                  <a:t>3 5 7</a:t>
                </a:r>
                <a:endParaRPr lang="en-US" altLang="en-US" sz="20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2802" name="Group 46"/>
          <p:cNvGrpSpPr>
            <a:grpSpLocks/>
          </p:cNvGrpSpPr>
          <p:nvPr/>
        </p:nvGrpSpPr>
        <p:grpSpPr bwMode="auto">
          <a:xfrm>
            <a:off x="5297488" y="5248275"/>
            <a:ext cx="644525" cy="390525"/>
            <a:chOff x="432" y="3408"/>
            <a:chExt cx="488" cy="279"/>
          </a:xfrm>
        </p:grpSpPr>
        <p:sp>
          <p:nvSpPr>
            <p:cNvPr id="32902" name="Rectangle 47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2903" name="Text Box 48"/>
            <p:cNvSpPr txBox="1">
              <a:spLocks noChangeArrowheads="1"/>
            </p:cNvSpPr>
            <p:nvPr/>
          </p:nvSpPr>
          <p:spPr bwMode="auto">
            <a:xfrm>
              <a:off x="434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6 8 9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803" name="Group 49"/>
          <p:cNvGrpSpPr>
            <a:grpSpLocks/>
          </p:cNvGrpSpPr>
          <p:nvPr/>
        </p:nvGrpSpPr>
        <p:grpSpPr bwMode="auto">
          <a:xfrm>
            <a:off x="3903663" y="3503613"/>
            <a:ext cx="641350" cy="390525"/>
            <a:chOff x="432" y="3408"/>
            <a:chExt cx="486" cy="279"/>
          </a:xfrm>
        </p:grpSpPr>
        <p:sp>
          <p:nvSpPr>
            <p:cNvPr id="32900" name="Rectangle 50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2901" name="Text Box 51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2 3 4</a:t>
              </a:r>
            </a:p>
          </p:txBody>
        </p:sp>
      </p:grpSp>
      <p:grpSp>
        <p:nvGrpSpPr>
          <p:cNvPr id="32804" name="Group 52"/>
          <p:cNvGrpSpPr>
            <a:grpSpLocks/>
          </p:cNvGrpSpPr>
          <p:nvPr/>
        </p:nvGrpSpPr>
        <p:grpSpPr bwMode="auto">
          <a:xfrm>
            <a:off x="3903663" y="3838575"/>
            <a:ext cx="641350" cy="392113"/>
            <a:chOff x="432" y="3408"/>
            <a:chExt cx="486" cy="280"/>
          </a:xfrm>
        </p:grpSpPr>
        <p:sp>
          <p:nvSpPr>
            <p:cNvPr id="32898" name="Rectangle 53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2899" name="Text Box 54"/>
            <p:cNvSpPr txBox="1">
              <a:spLocks noChangeArrowheads="1"/>
            </p:cNvSpPr>
            <p:nvPr/>
          </p:nvSpPr>
          <p:spPr bwMode="auto">
            <a:xfrm>
              <a:off x="432" y="3426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5 6 7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805" name="Group 55"/>
          <p:cNvGrpSpPr>
            <a:grpSpLocks/>
          </p:cNvGrpSpPr>
          <p:nvPr/>
        </p:nvGrpSpPr>
        <p:grpSpPr bwMode="auto">
          <a:xfrm>
            <a:off x="1685925" y="5314950"/>
            <a:ext cx="641350" cy="390525"/>
            <a:chOff x="432" y="3408"/>
            <a:chExt cx="486" cy="279"/>
          </a:xfrm>
        </p:grpSpPr>
        <p:sp>
          <p:nvSpPr>
            <p:cNvPr id="32896" name="Rectangle 56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2897" name="Text Box 57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1 2 4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806" name="Group 58"/>
          <p:cNvGrpSpPr>
            <a:grpSpLocks/>
          </p:cNvGrpSpPr>
          <p:nvPr/>
        </p:nvGrpSpPr>
        <p:grpSpPr bwMode="auto">
          <a:xfrm>
            <a:off x="1685925" y="5651500"/>
            <a:ext cx="641350" cy="392113"/>
            <a:chOff x="432" y="3408"/>
            <a:chExt cx="486" cy="281"/>
          </a:xfrm>
        </p:grpSpPr>
        <p:sp>
          <p:nvSpPr>
            <p:cNvPr id="32894" name="Rectangle 59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2895" name="Text Box 60"/>
            <p:cNvSpPr txBox="1">
              <a:spLocks noChangeArrowheads="1"/>
            </p:cNvSpPr>
            <p:nvPr/>
          </p:nvSpPr>
          <p:spPr bwMode="auto">
            <a:xfrm>
              <a:off x="432" y="3426"/>
              <a:ext cx="48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4 5 7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807" name="Group 61"/>
          <p:cNvGrpSpPr>
            <a:grpSpLocks/>
          </p:cNvGrpSpPr>
          <p:nvPr/>
        </p:nvGrpSpPr>
        <p:grpSpPr bwMode="auto">
          <a:xfrm>
            <a:off x="2446338" y="5383213"/>
            <a:ext cx="641350" cy="390525"/>
            <a:chOff x="432" y="3408"/>
            <a:chExt cx="486" cy="280"/>
          </a:xfrm>
        </p:grpSpPr>
        <p:sp>
          <p:nvSpPr>
            <p:cNvPr id="32892" name="Rectangle 62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2893" name="Text Box 63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1 2 5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808" name="Group 64"/>
          <p:cNvGrpSpPr>
            <a:grpSpLocks/>
          </p:cNvGrpSpPr>
          <p:nvPr/>
        </p:nvGrpSpPr>
        <p:grpSpPr bwMode="auto">
          <a:xfrm>
            <a:off x="2446338" y="5718175"/>
            <a:ext cx="641350" cy="388938"/>
            <a:chOff x="432" y="3408"/>
            <a:chExt cx="486" cy="278"/>
          </a:xfrm>
        </p:grpSpPr>
        <p:sp>
          <p:nvSpPr>
            <p:cNvPr id="32890" name="Rectangle 65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/>
            </a:p>
          </p:txBody>
        </p:sp>
        <p:sp>
          <p:nvSpPr>
            <p:cNvPr id="32891" name="Text Box 66"/>
            <p:cNvSpPr txBox="1">
              <a:spLocks noChangeArrowheads="1"/>
            </p:cNvSpPr>
            <p:nvPr/>
          </p:nvSpPr>
          <p:spPr bwMode="auto">
            <a:xfrm>
              <a:off x="432" y="3424"/>
              <a:ext cx="486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4 5 8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32809" name="Rectangle 67"/>
          <p:cNvSpPr>
            <a:spLocks noChangeArrowheads="1"/>
          </p:cNvSpPr>
          <p:nvPr/>
        </p:nvSpPr>
        <p:spPr bwMode="auto">
          <a:xfrm>
            <a:off x="4030663" y="2362200"/>
            <a:ext cx="254000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32810" name="Line 68"/>
          <p:cNvSpPr>
            <a:spLocks noChangeShapeType="1"/>
          </p:cNvSpPr>
          <p:nvPr/>
        </p:nvSpPr>
        <p:spPr bwMode="auto">
          <a:xfrm>
            <a:off x="4030663" y="249713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1" name="Line 69"/>
          <p:cNvSpPr>
            <a:spLocks noChangeShapeType="1"/>
          </p:cNvSpPr>
          <p:nvPr/>
        </p:nvSpPr>
        <p:spPr bwMode="auto">
          <a:xfrm>
            <a:off x="4030663" y="263048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812" name="Group 70"/>
          <p:cNvGrpSpPr>
            <a:grpSpLocks/>
          </p:cNvGrpSpPr>
          <p:nvPr/>
        </p:nvGrpSpPr>
        <p:grpSpPr bwMode="auto">
          <a:xfrm>
            <a:off x="7185025" y="1295400"/>
            <a:ext cx="1654175" cy="1692275"/>
            <a:chOff x="96" y="1097"/>
            <a:chExt cx="1141" cy="1122"/>
          </a:xfrm>
        </p:grpSpPr>
        <p:sp>
          <p:nvSpPr>
            <p:cNvPr id="32877" name="Text Box 71"/>
            <p:cNvSpPr txBox="1">
              <a:spLocks noChangeArrowheads="1"/>
            </p:cNvSpPr>
            <p:nvPr/>
          </p:nvSpPr>
          <p:spPr bwMode="auto">
            <a:xfrm>
              <a:off x="96" y="1776"/>
              <a:ext cx="37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Times New Roman" panose="02020603050405020304" pitchFamily="18" charset="0"/>
                </a:rPr>
                <a:t>1,4,7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grpSp>
          <p:nvGrpSpPr>
            <p:cNvPr id="32878" name="Group 72"/>
            <p:cNvGrpSpPr>
              <a:grpSpLocks/>
            </p:cNvGrpSpPr>
            <p:nvPr/>
          </p:nvGrpSpPr>
          <p:grpSpPr bwMode="auto">
            <a:xfrm>
              <a:off x="144" y="1097"/>
              <a:ext cx="1093" cy="1122"/>
              <a:chOff x="144" y="1097"/>
              <a:chExt cx="1093" cy="1122"/>
            </a:xfrm>
          </p:grpSpPr>
          <p:sp>
            <p:nvSpPr>
              <p:cNvPr id="32879" name="Text Box 73"/>
              <p:cNvSpPr txBox="1">
                <a:spLocks noChangeArrowheads="1"/>
              </p:cNvSpPr>
              <p:nvPr/>
            </p:nvSpPr>
            <p:spPr bwMode="auto">
              <a:xfrm>
                <a:off x="369" y="1097"/>
                <a:ext cx="127" cy="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>
                  <a:latin typeface="Wingdings" panose="05000000000000000000" pitchFamily="2" charset="2"/>
                </a:endParaRPr>
              </a:p>
            </p:txBody>
          </p:sp>
          <p:grpSp>
            <p:nvGrpSpPr>
              <p:cNvPr id="32880" name="Group 74"/>
              <p:cNvGrpSpPr>
                <a:grpSpLocks/>
              </p:cNvGrpSpPr>
              <p:nvPr/>
            </p:nvGrpSpPr>
            <p:grpSpPr bwMode="auto">
              <a:xfrm>
                <a:off x="528" y="1392"/>
                <a:ext cx="240" cy="384"/>
                <a:chOff x="2064" y="1872"/>
                <a:chExt cx="192" cy="288"/>
              </a:xfrm>
            </p:grpSpPr>
            <p:sp>
              <p:nvSpPr>
                <p:cNvPr id="32887" name="Rectangle 75"/>
                <p:cNvSpPr>
                  <a:spLocks noChangeArrowheads="1"/>
                </p:cNvSpPr>
                <p:nvPr/>
              </p:nvSpPr>
              <p:spPr bwMode="auto">
                <a:xfrm>
                  <a:off x="2064" y="1872"/>
                  <a:ext cx="192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8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4000"/>
                </a:p>
              </p:txBody>
            </p:sp>
            <p:sp>
              <p:nvSpPr>
                <p:cNvPr id="32888" name="Line 76"/>
                <p:cNvSpPr>
                  <a:spLocks noChangeShapeType="1"/>
                </p:cNvSpPr>
                <p:nvPr/>
              </p:nvSpPr>
              <p:spPr bwMode="auto">
                <a:xfrm>
                  <a:off x="2064" y="196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89" name="Line 77"/>
                <p:cNvSpPr>
                  <a:spLocks noChangeShapeType="1"/>
                </p:cNvSpPr>
                <p:nvPr/>
              </p:nvSpPr>
              <p:spPr bwMode="auto">
                <a:xfrm>
                  <a:off x="2064" y="206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2881" name="Line 78"/>
              <p:cNvSpPr>
                <a:spLocks noChangeShapeType="1"/>
              </p:cNvSpPr>
              <p:nvPr/>
            </p:nvSpPr>
            <p:spPr bwMode="auto">
              <a:xfrm flipH="1">
                <a:off x="144" y="1776"/>
                <a:ext cx="485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82" name="Line 79"/>
              <p:cNvSpPr>
                <a:spLocks noChangeShapeType="1"/>
              </p:cNvSpPr>
              <p:nvPr/>
            </p:nvSpPr>
            <p:spPr bwMode="auto">
              <a:xfrm>
                <a:off x="624" y="177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83" name="Line 80"/>
              <p:cNvSpPr>
                <a:spLocks noChangeShapeType="1"/>
              </p:cNvSpPr>
              <p:nvPr/>
            </p:nvSpPr>
            <p:spPr bwMode="auto">
              <a:xfrm>
                <a:off x="629" y="1776"/>
                <a:ext cx="427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84" name="Text Box 81"/>
              <p:cNvSpPr txBox="1">
                <a:spLocks noChangeArrowheads="1"/>
              </p:cNvSpPr>
              <p:nvPr/>
            </p:nvSpPr>
            <p:spPr bwMode="auto">
              <a:xfrm>
                <a:off x="289" y="2017"/>
                <a:ext cx="37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latin typeface="Times New Roman" panose="02020603050405020304" pitchFamily="18" charset="0"/>
                  </a:rPr>
                  <a:t>2,5,8</a:t>
                </a:r>
                <a:endParaRPr lang="en-US" altLang="en-US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885" name="Text Box 82"/>
              <p:cNvSpPr txBox="1">
                <a:spLocks noChangeArrowheads="1"/>
              </p:cNvSpPr>
              <p:nvPr/>
            </p:nvSpPr>
            <p:spPr bwMode="auto">
              <a:xfrm>
                <a:off x="865" y="1776"/>
                <a:ext cx="372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latin typeface="Times New Roman" panose="02020603050405020304" pitchFamily="18" charset="0"/>
                  </a:rPr>
                  <a:t>3,6,9</a:t>
                </a:r>
              </a:p>
            </p:txBody>
          </p:sp>
          <p:sp>
            <p:nvSpPr>
              <p:cNvPr id="32886" name="Text Box 83"/>
              <p:cNvSpPr txBox="1">
                <a:spLocks noChangeArrowheads="1"/>
              </p:cNvSpPr>
              <p:nvPr/>
            </p:nvSpPr>
            <p:spPr bwMode="auto">
              <a:xfrm>
                <a:off x="192" y="1152"/>
                <a:ext cx="950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Hash Function</a:t>
                </a:r>
                <a:endParaRPr lang="en-US" altLang="en-US" sz="28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2813" name="Group 84"/>
          <p:cNvGrpSpPr>
            <a:grpSpLocks/>
          </p:cNvGrpSpPr>
          <p:nvPr/>
        </p:nvGrpSpPr>
        <p:grpSpPr bwMode="auto">
          <a:xfrm>
            <a:off x="3603625" y="1447800"/>
            <a:ext cx="1073150" cy="396875"/>
            <a:chOff x="4416" y="1440"/>
            <a:chExt cx="676" cy="250"/>
          </a:xfrm>
        </p:grpSpPr>
        <p:sp>
          <p:nvSpPr>
            <p:cNvPr id="32875" name="Rectangle 85"/>
            <p:cNvSpPr>
              <a:spLocks noChangeArrowheads="1"/>
            </p:cNvSpPr>
            <p:nvPr/>
          </p:nvSpPr>
          <p:spPr bwMode="auto">
            <a:xfrm>
              <a:off x="4416" y="1440"/>
              <a:ext cx="672" cy="21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 b="1">
                <a:latin typeface="Wingdings" panose="05000000000000000000" pitchFamily="2" charset="2"/>
              </a:endParaRPr>
            </a:p>
          </p:txBody>
        </p:sp>
        <p:sp>
          <p:nvSpPr>
            <p:cNvPr id="32876" name="Text Box 86"/>
            <p:cNvSpPr txBox="1">
              <a:spLocks noChangeArrowheads="1"/>
            </p:cNvSpPr>
            <p:nvPr/>
          </p:nvSpPr>
          <p:spPr bwMode="auto">
            <a:xfrm>
              <a:off x="4416" y="1440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1 2 3 5 6</a:t>
              </a:r>
            </a:p>
          </p:txBody>
        </p:sp>
      </p:grpSp>
      <p:sp>
        <p:nvSpPr>
          <p:cNvPr id="32814" name="Line 87"/>
          <p:cNvSpPr>
            <a:spLocks noChangeShapeType="1"/>
          </p:cNvSpPr>
          <p:nvPr/>
        </p:nvSpPr>
        <p:spPr bwMode="auto">
          <a:xfrm>
            <a:off x="4137025" y="18288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5" name="Line 88"/>
          <p:cNvSpPr>
            <a:spLocks noChangeShapeType="1"/>
          </p:cNvSpPr>
          <p:nvPr/>
        </p:nvSpPr>
        <p:spPr bwMode="auto">
          <a:xfrm>
            <a:off x="2689225" y="2590800"/>
            <a:ext cx="762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6" name="Line 89"/>
          <p:cNvSpPr>
            <a:spLocks noChangeShapeType="1"/>
          </p:cNvSpPr>
          <p:nvPr/>
        </p:nvSpPr>
        <p:spPr bwMode="auto">
          <a:xfrm flipH="1">
            <a:off x="4213225" y="2667000"/>
            <a:ext cx="9906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7" name="Line 90"/>
          <p:cNvSpPr>
            <a:spLocks noChangeShapeType="1"/>
          </p:cNvSpPr>
          <p:nvPr/>
        </p:nvSpPr>
        <p:spPr bwMode="auto">
          <a:xfrm flipH="1">
            <a:off x="5584825" y="3200400"/>
            <a:ext cx="7620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818" name="Group 91"/>
          <p:cNvGrpSpPr>
            <a:grpSpLocks/>
          </p:cNvGrpSpPr>
          <p:nvPr/>
        </p:nvGrpSpPr>
        <p:grpSpPr bwMode="auto">
          <a:xfrm>
            <a:off x="250825" y="2514600"/>
            <a:ext cx="1377950" cy="396875"/>
            <a:chOff x="0" y="1728"/>
            <a:chExt cx="868" cy="250"/>
          </a:xfrm>
        </p:grpSpPr>
        <p:grpSp>
          <p:nvGrpSpPr>
            <p:cNvPr id="32869" name="Group 92"/>
            <p:cNvGrpSpPr>
              <a:grpSpLocks/>
            </p:cNvGrpSpPr>
            <p:nvPr/>
          </p:nvGrpSpPr>
          <p:grpSpPr bwMode="auto">
            <a:xfrm>
              <a:off x="432" y="1728"/>
              <a:ext cx="436" cy="250"/>
              <a:chOff x="432" y="1728"/>
              <a:chExt cx="436" cy="250"/>
            </a:xfrm>
          </p:grpSpPr>
          <p:sp>
            <p:nvSpPr>
              <p:cNvPr id="32873" name="Rectangle 93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2874" name="Text Box 94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3 5 6</a:t>
                </a:r>
              </a:p>
            </p:txBody>
          </p:sp>
        </p:grpSp>
        <p:grpSp>
          <p:nvGrpSpPr>
            <p:cNvPr id="32870" name="Group 95"/>
            <p:cNvGrpSpPr>
              <a:grpSpLocks/>
            </p:cNvGrpSpPr>
            <p:nvPr/>
          </p:nvGrpSpPr>
          <p:grpSpPr bwMode="auto">
            <a:xfrm>
              <a:off x="0" y="1728"/>
              <a:ext cx="446" cy="250"/>
              <a:chOff x="336" y="1440"/>
              <a:chExt cx="446" cy="250"/>
            </a:xfrm>
          </p:grpSpPr>
          <p:sp>
            <p:nvSpPr>
              <p:cNvPr id="32871" name="Rectangle 96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2872" name="Text Box 97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1 2 +</a:t>
                </a:r>
              </a:p>
            </p:txBody>
          </p:sp>
        </p:grpSp>
      </p:grpSp>
      <p:grpSp>
        <p:nvGrpSpPr>
          <p:cNvPr id="32819" name="Group 98"/>
          <p:cNvGrpSpPr>
            <a:grpSpLocks/>
          </p:cNvGrpSpPr>
          <p:nvPr/>
        </p:nvGrpSpPr>
        <p:grpSpPr bwMode="auto">
          <a:xfrm>
            <a:off x="250825" y="3124200"/>
            <a:ext cx="1187450" cy="396875"/>
            <a:chOff x="0" y="2160"/>
            <a:chExt cx="748" cy="250"/>
          </a:xfrm>
        </p:grpSpPr>
        <p:grpSp>
          <p:nvGrpSpPr>
            <p:cNvPr id="32863" name="Group 99"/>
            <p:cNvGrpSpPr>
              <a:grpSpLocks/>
            </p:cNvGrpSpPr>
            <p:nvPr/>
          </p:nvGrpSpPr>
          <p:grpSpPr bwMode="auto">
            <a:xfrm>
              <a:off x="432" y="2160"/>
              <a:ext cx="316" cy="250"/>
              <a:chOff x="4416" y="1440"/>
              <a:chExt cx="685" cy="260"/>
            </a:xfrm>
          </p:grpSpPr>
          <p:sp>
            <p:nvSpPr>
              <p:cNvPr id="32867" name="Rectangle 100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2868" name="Text Box 101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85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5 6</a:t>
                </a:r>
              </a:p>
            </p:txBody>
          </p:sp>
        </p:grpSp>
        <p:grpSp>
          <p:nvGrpSpPr>
            <p:cNvPr id="32864" name="Group 102"/>
            <p:cNvGrpSpPr>
              <a:grpSpLocks/>
            </p:cNvGrpSpPr>
            <p:nvPr/>
          </p:nvGrpSpPr>
          <p:grpSpPr bwMode="auto">
            <a:xfrm>
              <a:off x="0" y="2160"/>
              <a:ext cx="446" cy="250"/>
              <a:chOff x="336" y="1440"/>
              <a:chExt cx="446" cy="250"/>
            </a:xfrm>
          </p:grpSpPr>
          <p:sp>
            <p:nvSpPr>
              <p:cNvPr id="32865" name="Rectangle 103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2866" name="Text Box 104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1 3 +</a:t>
                </a:r>
              </a:p>
            </p:txBody>
          </p:sp>
        </p:grpSp>
      </p:grpSp>
      <p:grpSp>
        <p:nvGrpSpPr>
          <p:cNvPr id="32820" name="Group 105"/>
          <p:cNvGrpSpPr>
            <a:grpSpLocks/>
          </p:cNvGrpSpPr>
          <p:nvPr/>
        </p:nvGrpSpPr>
        <p:grpSpPr bwMode="auto">
          <a:xfrm>
            <a:off x="250825" y="3733800"/>
            <a:ext cx="990600" cy="396875"/>
            <a:chOff x="0" y="2544"/>
            <a:chExt cx="624" cy="250"/>
          </a:xfrm>
        </p:grpSpPr>
        <p:grpSp>
          <p:nvGrpSpPr>
            <p:cNvPr id="32857" name="Group 106"/>
            <p:cNvGrpSpPr>
              <a:grpSpLocks/>
            </p:cNvGrpSpPr>
            <p:nvPr/>
          </p:nvGrpSpPr>
          <p:grpSpPr bwMode="auto">
            <a:xfrm>
              <a:off x="417" y="2544"/>
              <a:ext cx="207" cy="250"/>
              <a:chOff x="4363" y="1440"/>
              <a:chExt cx="725" cy="260"/>
            </a:xfrm>
          </p:grpSpPr>
          <p:sp>
            <p:nvSpPr>
              <p:cNvPr id="32861" name="Rectangle 10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2862" name="Text Box 108"/>
              <p:cNvSpPr txBox="1">
                <a:spLocks noChangeArrowheads="1"/>
              </p:cNvSpPr>
              <p:nvPr/>
            </p:nvSpPr>
            <p:spPr bwMode="auto">
              <a:xfrm>
                <a:off x="4363" y="1440"/>
                <a:ext cx="68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grpSp>
          <p:nvGrpSpPr>
            <p:cNvPr id="32858" name="Group 109"/>
            <p:cNvGrpSpPr>
              <a:grpSpLocks/>
            </p:cNvGrpSpPr>
            <p:nvPr/>
          </p:nvGrpSpPr>
          <p:grpSpPr bwMode="auto">
            <a:xfrm>
              <a:off x="0" y="2544"/>
              <a:ext cx="446" cy="250"/>
              <a:chOff x="336" y="1440"/>
              <a:chExt cx="446" cy="250"/>
            </a:xfrm>
          </p:grpSpPr>
          <p:sp>
            <p:nvSpPr>
              <p:cNvPr id="32859" name="Rectangle 11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2860" name="Text Box 11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1 5 +</a:t>
                </a:r>
              </a:p>
            </p:txBody>
          </p:sp>
        </p:grpSp>
      </p:grpSp>
      <p:sp>
        <p:nvSpPr>
          <p:cNvPr id="32821" name="Line 112"/>
          <p:cNvSpPr>
            <a:spLocks noChangeShapeType="1"/>
          </p:cNvSpPr>
          <p:nvPr/>
        </p:nvSpPr>
        <p:spPr bwMode="auto">
          <a:xfrm>
            <a:off x="1622425" y="2819400"/>
            <a:ext cx="1066800" cy="1447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2" name="Line 113"/>
          <p:cNvSpPr>
            <a:spLocks noChangeShapeType="1"/>
          </p:cNvSpPr>
          <p:nvPr/>
        </p:nvSpPr>
        <p:spPr bwMode="auto">
          <a:xfrm>
            <a:off x="1219200" y="3886200"/>
            <a:ext cx="1295400" cy="457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3" name="Line 114"/>
          <p:cNvSpPr>
            <a:spLocks noChangeShapeType="1"/>
          </p:cNvSpPr>
          <p:nvPr/>
        </p:nvSpPr>
        <p:spPr bwMode="auto">
          <a:xfrm>
            <a:off x="1470025" y="3429000"/>
            <a:ext cx="1676400" cy="838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824" name="Group 115"/>
          <p:cNvGrpSpPr>
            <a:grpSpLocks/>
          </p:cNvGrpSpPr>
          <p:nvPr/>
        </p:nvGrpSpPr>
        <p:grpSpPr bwMode="auto">
          <a:xfrm>
            <a:off x="4746625" y="2286000"/>
            <a:ext cx="1149350" cy="396875"/>
            <a:chOff x="2880" y="1632"/>
            <a:chExt cx="724" cy="250"/>
          </a:xfrm>
        </p:grpSpPr>
        <p:grpSp>
          <p:nvGrpSpPr>
            <p:cNvPr id="32851" name="Group 116"/>
            <p:cNvGrpSpPr>
              <a:grpSpLocks/>
            </p:cNvGrpSpPr>
            <p:nvPr/>
          </p:nvGrpSpPr>
          <p:grpSpPr bwMode="auto">
            <a:xfrm>
              <a:off x="3168" y="1632"/>
              <a:ext cx="436" cy="250"/>
              <a:chOff x="4416" y="1440"/>
              <a:chExt cx="678" cy="260"/>
            </a:xfrm>
          </p:grpSpPr>
          <p:sp>
            <p:nvSpPr>
              <p:cNvPr id="32855" name="Rectangle 11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2856" name="Text Box 118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78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3 5 6</a:t>
                </a:r>
              </a:p>
            </p:txBody>
          </p:sp>
        </p:grpSp>
        <p:grpSp>
          <p:nvGrpSpPr>
            <p:cNvPr id="32852" name="Group 119"/>
            <p:cNvGrpSpPr>
              <a:grpSpLocks/>
            </p:cNvGrpSpPr>
            <p:nvPr/>
          </p:nvGrpSpPr>
          <p:grpSpPr bwMode="auto">
            <a:xfrm>
              <a:off x="2880" y="1632"/>
              <a:ext cx="326" cy="250"/>
              <a:chOff x="336" y="1440"/>
              <a:chExt cx="489" cy="250"/>
            </a:xfrm>
          </p:grpSpPr>
          <p:sp>
            <p:nvSpPr>
              <p:cNvPr id="32853" name="Rectangle 12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2854" name="Text Box 12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2 +</a:t>
                </a:r>
              </a:p>
            </p:txBody>
          </p:sp>
        </p:grpSp>
      </p:grpSp>
      <p:grpSp>
        <p:nvGrpSpPr>
          <p:cNvPr id="32825" name="Group 122"/>
          <p:cNvGrpSpPr>
            <a:grpSpLocks/>
          </p:cNvGrpSpPr>
          <p:nvPr/>
        </p:nvGrpSpPr>
        <p:grpSpPr bwMode="auto">
          <a:xfrm>
            <a:off x="6042025" y="2819400"/>
            <a:ext cx="958850" cy="396875"/>
            <a:chOff x="3792" y="2064"/>
            <a:chExt cx="604" cy="250"/>
          </a:xfrm>
        </p:grpSpPr>
        <p:grpSp>
          <p:nvGrpSpPr>
            <p:cNvPr id="32845" name="Group 123"/>
            <p:cNvGrpSpPr>
              <a:grpSpLocks/>
            </p:cNvGrpSpPr>
            <p:nvPr/>
          </p:nvGrpSpPr>
          <p:grpSpPr bwMode="auto">
            <a:xfrm>
              <a:off x="4080" y="2064"/>
              <a:ext cx="316" cy="250"/>
              <a:chOff x="4416" y="1440"/>
              <a:chExt cx="737" cy="260"/>
            </a:xfrm>
          </p:grpSpPr>
          <p:sp>
            <p:nvSpPr>
              <p:cNvPr id="32849" name="Rectangle 124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2850" name="Text Box 125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737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5 6</a:t>
                </a:r>
              </a:p>
            </p:txBody>
          </p:sp>
        </p:grpSp>
        <p:grpSp>
          <p:nvGrpSpPr>
            <p:cNvPr id="32846" name="Group 126"/>
            <p:cNvGrpSpPr>
              <a:grpSpLocks/>
            </p:cNvGrpSpPr>
            <p:nvPr/>
          </p:nvGrpSpPr>
          <p:grpSpPr bwMode="auto">
            <a:xfrm>
              <a:off x="3792" y="2064"/>
              <a:ext cx="326" cy="250"/>
              <a:chOff x="336" y="1440"/>
              <a:chExt cx="489" cy="250"/>
            </a:xfrm>
          </p:grpSpPr>
          <p:sp>
            <p:nvSpPr>
              <p:cNvPr id="32847" name="Rectangle 127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2848" name="Text Box 128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3 +</a:t>
                </a:r>
              </a:p>
            </p:txBody>
          </p:sp>
        </p:grpSp>
      </p:grpSp>
      <p:grpSp>
        <p:nvGrpSpPr>
          <p:cNvPr id="32826" name="Group 129"/>
          <p:cNvGrpSpPr>
            <a:grpSpLocks/>
          </p:cNvGrpSpPr>
          <p:nvPr/>
        </p:nvGrpSpPr>
        <p:grpSpPr bwMode="auto">
          <a:xfrm>
            <a:off x="2003425" y="2133600"/>
            <a:ext cx="1371600" cy="396875"/>
            <a:chOff x="1344" y="1536"/>
            <a:chExt cx="863" cy="226"/>
          </a:xfrm>
        </p:grpSpPr>
        <p:grpSp>
          <p:nvGrpSpPr>
            <p:cNvPr id="32839" name="Group 130"/>
            <p:cNvGrpSpPr>
              <a:grpSpLocks/>
            </p:cNvGrpSpPr>
            <p:nvPr/>
          </p:nvGrpSpPr>
          <p:grpSpPr bwMode="auto">
            <a:xfrm>
              <a:off x="1344" y="1536"/>
              <a:ext cx="432" cy="226"/>
              <a:chOff x="336" y="1440"/>
              <a:chExt cx="432" cy="226"/>
            </a:xfrm>
          </p:grpSpPr>
          <p:sp>
            <p:nvSpPr>
              <p:cNvPr id="32843" name="Rectangle 131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2844" name="Text Box 132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326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1 +</a:t>
                </a:r>
              </a:p>
            </p:txBody>
          </p:sp>
        </p:grpSp>
        <p:grpSp>
          <p:nvGrpSpPr>
            <p:cNvPr id="32840" name="Group 133"/>
            <p:cNvGrpSpPr>
              <a:grpSpLocks/>
            </p:cNvGrpSpPr>
            <p:nvPr/>
          </p:nvGrpSpPr>
          <p:grpSpPr bwMode="auto">
            <a:xfrm>
              <a:off x="1632" y="1536"/>
              <a:ext cx="575" cy="226"/>
              <a:chOff x="432" y="1728"/>
              <a:chExt cx="432" cy="226"/>
            </a:xfrm>
          </p:grpSpPr>
          <p:sp>
            <p:nvSpPr>
              <p:cNvPr id="32841" name="Rectangle 134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 b="1">
                  <a:latin typeface="Wingdings" panose="05000000000000000000" pitchFamily="2" charset="2"/>
                </a:endParaRPr>
              </a:p>
            </p:txBody>
          </p:sp>
          <p:sp>
            <p:nvSpPr>
              <p:cNvPr id="32842" name="Text Box 135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17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anose="02020603050405020304" pitchFamily="18" charset="0"/>
                  </a:rPr>
                  <a:t>2 3 5 6</a:t>
                </a:r>
              </a:p>
            </p:txBody>
          </p:sp>
        </p:grpSp>
      </p:grpSp>
      <p:sp>
        <p:nvSpPr>
          <p:cNvPr id="32827" name="Text Box 136"/>
          <p:cNvSpPr txBox="1">
            <a:spLocks noChangeArrowheads="1"/>
          </p:cNvSpPr>
          <p:nvPr/>
        </p:nvSpPr>
        <p:spPr bwMode="auto">
          <a:xfrm>
            <a:off x="4670425" y="1447800"/>
            <a:ext cx="1187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transaction</a:t>
            </a:r>
          </a:p>
        </p:txBody>
      </p:sp>
      <p:sp>
        <p:nvSpPr>
          <p:cNvPr id="32828" name="Rectangle 137"/>
          <p:cNvSpPr>
            <a:spLocks noChangeArrowheads="1"/>
          </p:cNvSpPr>
          <p:nvPr/>
        </p:nvSpPr>
        <p:spPr bwMode="auto">
          <a:xfrm>
            <a:off x="2362200" y="5257800"/>
            <a:ext cx="762000" cy="9144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32829" name="Line 138"/>
          <p:cNvSpPr>
            <a:spLocks noChangeShapeType="1"/>
          </p:cNvSpPr>
          <p:nvPr/>
        </p:nvSpPr>
        <p:spPr bwMode="auto">
          <a:xfrm flipH="1">
            <a:off x="2743200" y="4800600"/>
            <a:ext cx="0" cy="457200"/>
          </a:xfrm>
          <a:prstGeom prst="line">
            <a:avLst/>
          </a:prstGeom>
          <a:noFill/>
          <a:ln w="444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30" name="Line 139"/>
          <p:cNvSpPr>
            <a:spLocks noChangeShapeType="1"/>
          </p:cNvSpPr>
          <p:nvPr/>
        </p:nvSpPr>
        <p:spPr bwMode="auto">
          <a:xfrm>
            <a:off x="2743200" y="4800600"/>
            <a:ext cx="685800" cy="457200"/>
          </a:xfrm>
          <a:prstGeom prst="line">
            <a:avLst/>
          </a:prstGeom>
          <a:noFill/>
          <a:ln w="444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31" name="Rectangle 140"/>
          <p:cNvSpPr>
            <a:spLocks noChangeArrowheads="1"/>
          </p:cNvSpPr>
          <p:nvPr/>
        </p:nvSpPr>
        <p:spPr bwMode="auto">
          <a:xfrm>
            <a:off x="3200400" y="5257800"/>
            <a:ext cx="762000" cy="5334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32832" name="Rectangle 141"/>
          <p:cNvSpPr>
            <a:spLocks noChangeArrowheads="1"/>
          </p:cNvSpPr>
          <p:nvPr/>
        </p:nvSpPr>
        <p:spPr bwMode="auto">
          <a:xfrm>
            <a:off x="3886200" y="3429000"/>
            <a:ext cx="685800" cy="8382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32833" name="Rectangle 142"/>
          <p:cNvSpPr>
            <a:spLocks noChangeArrowheads="1"/>
          </p:cNvSpPr>
          <p:nvPr/>
        </p:nvSpPr>
        <p:spPr bwMode="auto">
          <a:xfrm>
            <a:off x="3124200" y="4267200"/>
            <a:ext cx="685800" cy="4572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32834" name="Line 143"/>
          <p:cNvSpPr>
            <a:spLocks noChangeShapeType="1"/>
          </p:cNvSpPr>
          <p:nvPr/>
        </p:nvSpPr>
        <p:spPr bwMode="auto">
          <a:xfrm>
            <a:off x="5638800" y="3886200"/>
            <a:ext cx="0" cy="609600"/>
          </a:xfrm>
          <a:prstGeom prst="line">
            <a:avLst/>
          </a:prstGeom>
          <a:noFill/>
          <a:ln w="444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35" name="Line 144"/>
          <p:cNvSpPr>
            <a:spLocks noChangeShapeType="1"/>
          </p:cNvSpPr>
          <p:nvPr/>
        </p:nvSpPr>
        <p:spPr bwMode="auto">
          <a:xfrm>
            <a:off x="5715000" y="3886200"/>
            <a:ext cx="990600" cy="609600"/>
          </a:xfrm>
          <a:prstGeom prst="line">
            <a:avLst/>
          </a:prstGeom>
          <a:noFill/>
          <a:ln w="444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36" name="Rectangle 145"/>
          <p:cNvSpPr>
            <a:spLocks noChangeArrowheads="1"/>
          </p:cNvSpPr>
          <p:nvPr/>
        </p:nvSpPr>
        <p:spPr bwMode="auto">
          <a:xfrm>
            <a:off x="5181600" y="4495800"/>
            <a:ext cx="838200" cy="1143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32837" name="Rectangle 146"/>
          <p:cNvSpPr>
            <a:spLocks noChangeArrowheads="1"/>
          </p:cNvSpPr>
          <p:nvPr/>
        </p:nvSpPr>
        <p:spPr bwMode="auto">
          <a:xfrm>
            <a:off x="6324600" y="4495800"/>
            <a:ext cx="838200" cy="8382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/>
          </a:p>
        </p:txBody>
      </p:sp>
      <p:sp>
        <p:nvSpPr>
          <p:cNvPr id="32838" name="Text Box 147"/>
          <p:cNvSpPr txBox="1">
            <a:spLocks noChangeArrowheads="1"/>
          </p:cNvSpPr>
          <p:nvPr/>
        </p:nvSpPr>
        <p:spPr bwMode="auto">
          <a:xfrm>
            <a:off x="4038600" y="5943600"/>
            <a:ext cx="4806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Match transaction against 11 out of 15 candidates</a:t>
            </a:r>
          </a:p>
        </p:txBody>
      </p:sp>
    </p:spTree>
    <p:extLst>
      <p:ext uri="{BB962C8B-B14F-4D97-AF65-F5344CB8AC3E}">
        <p14:creationId xmlns:p14="http://schemas.microsoft.com/office/powerpoint/2010/main" val="288635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Computational Complexity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idx="1"/>
          </p:nvPr>
        </p:nvSpPr>
        <p:spPr>
          <a:xfrm>
            <a:off x="411163" y="990600"/>
            <a:ext cx="8318500" cy="1371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Given d unique items: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Total number of </a:t>
            </a:r>
            <a:r>
              <a:rPr lang="en-US" sz="2400" dirty="0" err="1" smtClean="0"/>
              <a:t>itemsets</a:t>
            </a:r>
            <a:r>
              <a:rPr lang="en-US" sz="2400" dirty="0" smtClean="0"/>
              <a:t> = 2</a:t>
            </a:r>
            <a:r>
              <a:rPr lang="en-US" sz="2400" baseline="30000" dirty="0" smtClean="0"/>
              <a:t>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Total number of possible association rules: 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5257800" y="2819400"/>
          <a:ext cx="3662363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name="Equation" r:id="rId3" imgW="2832100" imgH="1270000" progId="Equation.3">
                  <p:embed/>
                </p:oleObj>
              </mc:Choice>
              <mc:Fallback>
                <p:oleObj name="Equation" r:id="rId3" imgW="2832100" imgH="1270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819400"/>
                        <a:ext cx="3662363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410200" y="4953000"/>
            <a:ext cx="320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If d=</a:t>
            </a:r>
            <a:r>
              <a:rPr lang="en-US" altLang="en-US" sz="2000" b="1">
                <a:latin typeface="Arial" panose="020B0604020202020204" pitchFamily="34" charset="0"/>
                <a:sym typeface="Symbol" panose="05050102010706020507" pitchFamily="18" charset="2"/>
              </a:rPr>
              <a:t>6,  R = 602 rules</a:t>
            </a:r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1904" r="7143" b="952"/>
          <a:stretch>
            <a:fillRect/>
          </a:stretch>
        </p:blipFill>
        <p:spPr bwMode="auto">
          <a:xfrm>
            <a:off x="152400" y="2895600"/>
            <a:ext cx="48768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943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Factors Affecting Complexity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762000"/>
            <a:ext cx="8991600" cy="5943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Choice of minimum support threshold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/>
              <a:t> lowering support threshold results in more frequent </a:t>
            </a:r>
            <a:r>
              <a:rPr lang="en-US" sz="2400" dirty="0" err="1" smtClean="0"/>
              <a:t>itemsets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/>
              <a:t> this may increase number of candidates and max length of frequent </a:t>
            </a:r>
            <a:r>
              <a:rPr lang="en-US" sz="2400" dirty="0" err="1" smtClean="0"/>
              <a:t>itemsets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Dimensionality (number of items) of the data set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/>
              <a:t> more space is needed to store support count of each item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/>
              <a:t> if number of frequent items also increases, both computation and I/O costs may also increase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Size of database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/>
              <a:t> since </a:t>
            </a:r>
            <a:r>
              <a:rPr lang="en-US" sz="2400" dirty="0" err="1" smtClean="0"/>
              <a:t>Apriori</a:t>
            </a:r>
            <a:r>
              <a:rPr lang="en-US" sz="2400" dirty="0" smtClean="0"/>
              <a:t> makes multiple passes, run time of algorithm may increase with number of transactions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 smtClean="0"/>
              <a:t>Average transaction width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/>
              <a:t> transaction width increases with denser data sets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/>
              <a:t>This may increase max length of frequent </a:t>
            </a:r>
            <a:r>
              <a:rPr lang="en-US" sz="2400" dirty="0" err="1" smtClean="0"/>
              <a:t>itemsets</a:t>
            </a:r>
            <a:r>
              <a:rPr lang="en-US" sz="2400" dirty="0" smtClean="0"/>
              <a:t> and traversals of hash tree (number of subsets in a transaction increases with its width)</a:t>
            </a:r>
          </a:p>
        </p:txBody>
      </p:sp>
    </p:spTree>
    <p:extLst>
      <p:ext uri="{BB962C8B-B14F-4D97-AF65-F5344CB8AC3E}">
        <p14:creationId xmlns:p14="http://schemas.microsoft.com/office/powerpoint/2010/main" val="400609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mtClean="0"/>
              <a:t>Computational Complexity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en-US" sz="2400" smtClean="0">
                <a:solidFill>
                  <a:schemeClr val="tx2"/>
                </a:solidFill>
              </a:rPr>
              <a:t>Factors affecting computational complexity of Apriori:</a:t>
            </a:r>
          </a:p>
          <a:p>
            <a:pPr lvl="1"/>
            <a:r>
              <a:rPr lang="en-US" altLang="en-US" sz="2100" smtClean="0">
                <a:solidFill>
                  <a:schemeClr val="tx2"/>
                </a:solidFill>
              </a:rPr>
              <a:t>Min_sup</a:t>
            </a:r>
          </a:p>
          <a:p>
            <a:pPr lvl="1"/>
            <a:r>
              <a:rPr lang="en-US" altLang="en-US" sz="2100" smtClean="0">
                <a:solidFill>
                  <a:schemeClr val="tx2"/>
                </a:solidFill>
              </a:rPr>
              <a:t>No. of items (dimensionality)</a:t>
            </a:r>
          </a:p>
          <a:p>
            <a:pPr lvl="1"/>
            <a:r>
              <a:rPr lang="en-US" altLang="en-US" sz="2100" smtClean="0">
                <a:solidFill>
                  <a:schemeClr val="tx2"/>
                </a:solidFill>
              </a:rPr>
              <a:t>No. of transactions </a:t>
            </a:r>
          </a:p>
          <a:p>
            <a:pPr lvl="1"/>
            <a:r>
              <a:rPr lang="en-US" altLang="en-US" sz="2100" smtClean="0">
                <a:solidFill>
                  <a:schemeClr val="tx2"/>
                </a:solidFill>
              </a:rPr>
              <a:t>Average transaction width</a:t>
            </a:r>
          </a:p>
          <a:p>
            <a:endParaRPr lang="en-US" altLang="en-US" sz="2100" smtClean="0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159533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88"/>
            <a:ext cx="6781800" cy="673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91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mtClean="0"/>
              <a:t>Computational Complexity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US" altLang="en-US" sz="2400" smtClean="0">
                <a:solidFill>
                  <a:schemeClr val="tx2"/>
                </a:solidFill>
              </a:rPr>
              <a:t>No. of items (dimensionality)</a:t>
            </a:r>
          </a:p>
          <a:p>
            <a:pPr lvl="1"/>
            <a:r>
              <a:rPr lang="en-US" altLang="en-US" sz="2100" smtClean="0">
                <a:solidFill>
                  <a:schemeClr val="tx2"/>
                </a:solidFill>
                <a:sym typeface="Symbol" panose="05050102010706020507" pitchFamily="18" charset="2"/>
              </a:rPr>
              <a:t>More space for storing support counts of items</a:t>
            </a:r>
          </a:p>
          <a:p>
            <a:pPr lvl="1"/>
            <a:r>
              <a:rPr lang="en-US" altLang="en-US" sz="2100" smtClean="0">
                <a:solidFill>
                  <a:schemeClr val="tx2"/>
                </a:solidFill>
                <a:sym typeface="Symbol" panose="05050102010706020507" pitchFamily="18" charset="2"/>
              </a:rPr>
              <a:t>If the no. of FIs grow with dim., the computation &amp; I/O costs will increase because of the large no. of candidates generated by the algo.</a:t>
            </a:r>
          </a:p>
          <a:p>
            <a:r>
              <a:rPr lang="en-US" altLang="en-US" sz="2400" smtClean="0">
                <a:solidFill>
                  <a:schemeClr val="tx2"/>
                </a:solidFill>
                <a:sym typeface="Symbol" panose="05050102010706020507" pitchFamily="18" charset="2"/>
              </a:rPr>
              <a:t>No. of Transactions</a:t>
            </a:r>
          </a:p>
          <a:p>
            <a:pPr lvl="1"/>
            <a:r>
              <a:rPr lang="en-US" altLang="en-US" sz="2100" smtClean="0">
                <a:solidFill>
                  <a:schemeClr val="tx2"/>
                </a:solidFill>
                <a:sym typeface="Symbol" panose="05050102010706020507" pitchFamily="18" charset="2"/>
              </a:rPr>
              <a:t>Apriori makes repeated passes of the tr. DB</a:t>
            </a:r>
          </a:p>
          <a:p>
            <a:pPr lvl="1"/>
            <a:r>
              <a:rPr lang="en-US" altLang="en-US" sz="2100" smtClean="0">
                <a:solidFill>
                  <a:schemeClr val="tx2"/>
                </a:solidFill>
                <a:sym typeface="Symbol" panose="05050102010706020507" pitchFamily="18" charset="2"/>
              </a:rPr>
              <a:t>Run time increases as a result</a:t>
            </a:r>
          </a:p>
          <a:p>
            <a:r>
              <a:rPr lang="en-US" altLang="en-US" sz="2400" smtClean="0">
                <a:solidFill>
                  <a:schemeClr val="tx2"/>
                </a:solidFill>
                <a:sym typeface="Symbol" panose="05050102010706020507" pitchFamily="18" charset="2"/>
              </a:rPr>
              <a:t>Average Transaction width</a:t>
            </a:r>
          </a:p>
          <a:p>
            <a:pPr lvl="1"/>
            <a:r>
              <a:rPr lang="en-US" altLang="en-US" sz="2100" smtClean="0">
                <a:solidFill>
                  <a:schemeClr val="tx2"/>
                </a:solidFill>
                <a:sym typeface="Symbol" panose="05050102010706020507" pitchFamily="18" charset="2"/>
              </a:rPr>
              <a:t>Max. size of FIs increase as avg size of tx. Increases</a:t>
            </a:r>
          </a:p>
          <a:p>
            <a:pPr lvl="1"/>
            <a:r>
              <a:rPr lang="en-US" altLang="en-US" sz="2100" smtClean="0">
                <a:solidFill>
                  <a:schemeClr val="tx2"/>
                </a:solidFill>
                <a:sym typeface="Symbol" panose="05050102010706020507" pitchFamily="18" charset="2"/>
              </a:rPr>
              <a:t>More itemsets need to be examined during candidate generation and support counting</a:t>
            </a:r>
          </a:p>
          <a:p>
            <a:pPr lvl="1"/>
            <a:r>
              <a:rPr lang="en-US" altLang="en-US" sz="2100" smtClean="0">
                <a:solidFill>
                  <a:schemeClr val="tx2"/>
                </a:solidFill>
                <a:sym typeface="Symbol" panose="05050102010706020507" pitchFamily="18" charset="2"/>
              </a:rPr>
              <a:t>As width increases, more itemsets are contained in the tx. Will inc. the hash tree traversal</a:t>
            </a:r>
          </a:p>
        </p:txBody>
      </p:sp>
    </p:spTree>
    <p:extLst>
      <p:ext uri="{BB962C8B-B14F-4D97-AF65-F5344CB8AC3E}">
        <p14:creationId xmlns:p14="http://schemas.microsoft.com/office/powerpoint/2010/main" val="28701806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400"/>
            <a:ext cx="5621338" cy="683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43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mtClean="0"/>
              <a:t>AR Generation from FIs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953000"/>
          </a:xfrm>
          <a:noFill/>
        </p:spPr>
        <p:txBody>
          <a:bodyPr/>
          <a:lstStyle/>
          <a:p>
            <a:r>
              <a:rPr lang="en-US" altLang="en-US" smtClean="0">
                <a:solidFill>
                  <a:schemeClr val="tx2"/>
                </a:solidFill>
              </a:rPr>
              <a:t>So far we have seen algorithms for finding FIs</a:t>
            </a:r>
          </a:p>
          <a:p>
            <a:r>
              <a:rPr lang="en-US" altLang="en-US" smtClean="0">
                <a:solidFill>
                  <a:schemeClr val="tx2"/>
                </a:solidFill>
              </a:rPr>
              <a:t>Lets now look at how we can generate the ARs from FIs </a:t>
            </a:r>
          </a:p>
          <a:p>
            <a:r>
              <a:rPr lang="en-US" altLang="en-US" smtClean="0">
                <a:solidFill>
                  <a:schemeClr val="tx2"/>
                </a:solidFill>
              </a:rPr>
              <a:t>FIs are concerned only with “support”</a:t>
            </a:r>
          </a:p>
          <a:p>
            <a:r>
              <a:rPr lang="en-US" altLang="en-US" smtClean="0">
                <a:solidFill>
                  <a:schemeClr val="tx2"/>
                </a:solidFill>
              </a:rPr>
              <a:t>Time to bring in the concept of “confidence”</a:t>
            </a:r>
          </a:p>
          <a:p>
            <a:r>
              <a:rPr lang="en-US" altLang="en-US" smtClean="0">
                <a:solidFill>
                  <a:schemeClr val="tx2"/>
                </a:solidFill>
              </a:rPr>
              <a:t>For each FI </a:t>
            </a:r>
            <a:r>
              <a:rPr lang="en-US" altLang="en-US" i="1" smtClean="0">
                <a:solidFill>
                  <a:schemeClr val="tx2"/>
                </a:solidFill>
              </a:rPr>
              <a:t>l, </a:t>
            </a:r>
            <a:r>
              <a:rPr lang="en-US" altLang="en-US" smtClean="0">
                <a:solidFill>
                  <a:schemeClr val="tx2"/>
                </a:solidFill>
              </a:rPr>
              <a:t>generate all non-empty subsets of</a:t>
            </a:r>
            <a:r>
              <a:rPr lang="en-US" altLang="en-US" i="1" smtClean="0">
                <a:solidFill>
                  <a:schemeClr val="tx2"/>
                </a:solidFill>
              </a:rPr>
              <a:t> l</a:t>
            </a:r>
          </a:p>
          <a:p>
            <a:r>
              <a:rPr lang="en-US" altLang="en-US" smtClean="0">
                <a:solidFill>
                  <a:schemeClr val="tx2"/>
                </a:solidFill>
              </a:rPr>
              <a:t>For each non-empty subset </a:t>
            </a:r>
            <a:r>
              <a:rPr lang="en-US" altLang="en-US" i="1" smtClean="0">
                <a:solidFill>
                  <a:schemeClr val="tx2"/>
                </a:solidFill>
              </a:rPr>
              <a:t>s</a:t>
            </a:r>
            <a:r>
              <a:rPr lang="en-US" altLang="en-US" smtClean="0">
                <a:solidFill>
                  <a:schemeClr val="tx2"/>
                </a:solidFill>
              </a:rPr>
              <a:t> of </a:t>
            </a:r>
            <a:r>
              <a:rPr lang="en-US" altLang="en-US" i="1" smtClean="0">
                <a:solidFill>
                  <a:schemeClr val="tx2"/>
                </a:solidFill>
              </a:rPr>
              <a:t>l, </a:t>
            </a:r>
            <a:r>
              <a:rPr lang="en-US" altLang="en-US" smtClean="0">
                <a:solidFill>
                  <a:schemeClr val="tx2"/>
                </a:solidFill>
              </a:rPr>
              <a:t>output the rule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i="1" smtClean="0">
                <a:solidFill>
                  <a:schemeClr val="tx2"/>
                </a:solidFill>
              </a:rPr>
              <a:t>	s</a:t>
            </a:r>
            <a:r>
              <a:rPr lang="en-US" altLang="en-US" smtClean="0">
                <a:solidFill>
                  <a:schemeClr val="tx2"/>
                </a:solidFill>
              </a:rPr>
              <a:t> </a:t>
            </a:r>
            <a:r>
              <a:rPr lang="en-US" altLang="en-US" smtClean="0">
                <a:solidFill>
                  <a:schemeClr val="tx2"/>
                </a:solidFill>
                <a:sym typeface="Symbol" panose="05050102010706020507" pitchFamily="18" charset="2"/>
              </a:rPr>
              <a:t></a:t>
            </a:r>
            <a:r>
              <a:rPr lang="en-US" altLang="en-US" smtClean="0">
                <a:solidFill>
                  <a:schemeClr val="tx2"/>
                </a:solidFill>
                <a:sym typeface="Wingdings" panose="05000000000000000000" pitchFamily="2" charset="2"/>
              </a:rPr>
              <a:t> (</a:t>
            </a:r>
            <a:r>
              <a:rPr lang="en-US" altLang="en-US" i="1" smtClean="0">
                <a:solidFill>
                  <a:schemeClr val="tx2"/>
                </a:solidFill>
                <a:sym typeface="Wingdings" panose="05000000000000000000" pitchFamily="2" charset="2"/>
              </a:rPr>
              <a:t>l</a:t>
            </a:r>
            <a:r>
              <a:rPr lang="en-US" altLang="en-US" smtClean="0">
                <a:solidFill>
                  <a:schemeClr val="tx2"/>
                </a:solidFill>
                <a:sym typeface="Wingdings" panose="05000000000000000000" pitchFamily="2" charset="2"/>
              </a:rPr>
              <a:t>-</a:t>
            </a:r>
            <a:r>
              <a:rPr lang="en-US" altLang="en-US" i="1" smtClean="0">
                <a:solidFill>
                  <a:schemeClr val="tx2"/>
                </a:solidFill>
                <a:sym typeface="Wingdings" panose="05000000000000000000" pitchFamily="2" charset="2"/>
              </a:rPr>
              <a:t>s</a:t>
            </a:r>
            <a:r>
              <a:rPr lang="en-US" altLang="en-US" smtClean="0">
                <a:solidFill>
                  <a:schemeClr val="tx2"/>
                </a:solidFill>
                <a:sym typeface="Wingdings" panose="05000000000000000000" pitchFamily="2" charset="2"/>
              </a:rPr>
              <a:t>) if</a:t>
            </a:r>
            <a:endParaRPr lang="en-US" altLang="en-US" smtClean="0">
              <a:solidFill>
                <a:schemeClr val="tx2"/>
              </a:solidFill>
            </a:endParaRPr>
          </a:p>
          <a:p>
            <a:endParaRPr lang="en-US" altLang="en-US" smtClean="0">
              <a:solidFill>
                <a:schemeClr val="tx2"/>
              </a:solidFill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743200" y="5181600"/>
          <a:ext cx="33035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" name="Equation" r:id="rId4" imgW="2019240" imgH="419040" progId="Equation.3">
                  <p:embed/>
                </p:oleObj>
              </mc:Choice>
              <mc:Fallback>
                <p:oleObj name="Equation" r:id="rId4" imgW="2019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181600"/>
                        <a:ext cx="33035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23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mtClean="0"/>
              <a:t>AR Generation from FIs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839200" cy="4953000"/>
          </a:xfrm>
          <a:noFill/>
        </p:spPr>
        <p:txBody>
          <a:bodyPr>
            <a:normAutofit lnSpcReduction="10000"/>
          </a:bodyPr>
          <a:lstStyle/>
          <a:p>
            <a:r>
              <a:rPr lang="en-US" altLang="en-US" sz="2400" smtClean="0">
                <a:solidFill>
                  <a:schemeClr val="tx2"/>
                </a:solidFill>
              </a:rPr>
              <a:t>For each k-FI, Y, we can have up to 2</a:t>
            </a:r>
            <a:r>
              <a:rPr lang="en-US" altLang="en-US" sz="2400" baseline="30000" smtClean="0">
                <a:solidFill>
                  <a:schemeClr val="tx2"/>
                </a:solidFill>
              </a:rPr>
              <a:t>k</a:t>
            </a:r>
            <a:r>
              <a:rPr lang="en-US" altLang="en-US" sz="2400" smtClean="0">
                <a:solidFill>
                  <a:schemeClr val="tx2"/>
                </a:solidFill>
              </a:rPr>
              <a:t>-2 ARs.</a:t>
            </a:r>
          </a:p>
          <a:p>
            <a:r>
              <a:rPr lang="en-US" altLang="en-US" sz="2400" smtClean="0">
                <a:solidFill>
                  <a:schemeClr val="tx2"/>
                </a:solidFill>
              </a:rPr>
              <a:t>Ignore empty antecedents/consequents</a:t>
            </a:r>
          </a:p>
          <a:p>
            <a:r>
              <a:rPr lang="en-US" altLang="en-US" sz="2400" smtClean="0">
                <a:solidFill>
                  <a:schemeClr val="tx2"/>
                </a:solidFill>
              </a:rPr>
              <a:t>Partition Y into 2 non-empty subsets X &amp; Y-X, such that X</a:t>
            </a:r>
            <a:r>
              <a:rPr lang="en-US" altLang="en-US" sz="2400" smtClean="0">
                <a:solidFill>
                  <a:schemeClr val="tx2"/>
                </a:solidFill>
                <a:sym typeface="Symbol" panose="05050102010706020507" pitchFamily="18" charset="2"/>
              </a:rPr>
              <a:t>Y-X satisfies min_conf</a:t>
            </a:r>
          </a:p>
          <a:p>
            <a:r>
              <a:rPr lang="en-US" altLang="en-US" sz="2400" smtClean="0">
                <a:solidFill>
                  <a:schemeClr val="tx2"/>
                </a:solidFill>
              </a:rPr>
              <a:t>We need not worry about min_sup!</a:t>
            </a:r>
          </a:p>
          <a:p>
            <a:r>
              <a:rPr lang="en-US" altLang="en-US" sz="2400" smtClean="0">
                <a:solidFill>
                  <a:schemeClr val="tx2"/>
                </a:solidFill>
              </a:rPr>
              <a:t>Y={1,2,3}</a:t>
            </a:r>
          </a:p>
          <a:p>
            <a:r>
              <a:rPr lang="en-US" altLang="en-US" sz="2400" smtClean="0">
                <a:solidFill>
                  <a:schemeClr val="tx2"/>
                </a:solidFill>
              </a:rPr>
              <a:t>6 candidate ARs: {1,2}</a:t>
            </a:r>
            <a:r>
              <a:rPr lang="en-US" altLang="en-US" sz="2400" smtClean="0">
                <a:solidFill>
                  <a:schemeClr val="tx2"/>
                </a:solidFill>
                <a:sym typeface="Symbol" panose="05050102010706020507" pitchFamily="18" charset="2"/>
              </a:rPr>
              <a:t> {3}, </a:t>
            </a:r>
            <a:r>
              <a:rPr lang="en-US" altLang="en-US" sz="2400" smtClean="0">
                <a:solidFill>
                  <a:schemeClr val="tx2"/>
                </a:solidFill>
              </a:rPr>
              <a:t>{1,3}</a:t>
            </a:r>
            <a:r>
              <a:rPr lang="en-US" altLang="en-US" sz="2400" smtClean="0">
                <a:solidFill>
                  <a:schemeClr val="tx2"/>
                </a:solidFill>
                <a:sym typeface="Symbol" panose="05050102010706020507" pitchFamily="18" charset="2"/>
              </a:rPr>
              <a:t> {2},</a:t>
            </a:r>
            <a:r>
              <a:rPr lang="en-US" altLang="en-US" sz="2400" smtClean="0">
                <a:solidFill>
                  <a:schemeClr val="tx2"/>
                </a:solidFill>
              </a:rPr>
              <a:t> {2,3}</a:t>
            </a:r>
            <a:r>
              <a:rPr lang="en-US" altLang="en-US" sz="2400" smtClean="0">
                <a:solidFill>
                  <a:schemeClr val="tx2"/>
                </a:solidFill>
                <a:sym typeface="Symbol" panose="05050102010706020507" pitchFamily="18" charset="2"/>
              </a:rPr>
              <a:t> {1},</a:t>
            </a:r>
            <a:r>
              <a:rPr lang="en-US" altLang="en-US" sz="2400" smtClean="0">
                <a:solidFill>
                  <a:schemeClr val="tx2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chemeClr val="tx2"/>
                </a:solidFill>
              </a:rPr>
              <a:t>	{1}</a:t>
            </a:r>
            <a:r>
              <a:rPr lang="en-US" altLang="en-US" sz="2400" smtClean="0">
                <a:solidFill>
                  <a:schemeClr val="tx2"/>
                </a:solidFill>
                <a:sym typeface="Symbol" panose="05050102010706020507" pitchFamily="18" charset="2"/>
              </a:rPr>
              <a:t> {2,3},</a:t>
            </a:r>
            <a:r>
              <a:rPr lang="en-US" altLang="en-US" sz="2400" smtClean="0">
                <a:solidFill>
                  <a:schemeClr val="tx2"/>
                </a:solidFill>
              </a:rPr>
              <a:t> {2}</a:t>
            </a:r>
            <a:r>
              <a:rPr lang="en-US" altLang="en-US" sz="2400" smtClean="0">
                <a:solidFill>
                  <a:schemeClr val="tx2"/>
                </a:solidFill>
                <a:sym typeface="Symbol" panose="05050102010706020507" pitchFamily="18" charset="2"/>
              </a:rPr>
              <a:t> {1,3},</a:t>
            </a:r>
            <a:r>
              <a:rPr lang="en-US" altLang="en-US" sz="2400" smtClean="0">
                <a:solidFill>
                  <a:schemeClr val="tx2"/>
                </a:solidFill>
              </a:rPr>
              <a:t> {3}</a:t>
            </a:r>
            <a:r>
              <a:rPr lang="en-US" altLang="en-US" sz="2400" smtClean="0">
                <a:solidFill>
                  <a:schemeClr val="tx2"/>
                </a:solidFill>
                <a:sym typeface="Symbol" panose="05050102010706020507" pitchFamily="18" charset="2"/>
              </a:rPr>
              <a:t> {1,2}</a:t>
            </a:r>
          </a:p>
          <a:p>
            <a:r>
              <a:rPr lang="en-US" altLang="en-US" sz="2400" smtClean="0">
                <a:solidFill>
                  <a:schemeClr val="tx2"/>
                </a:solidFill>
                <a:sym typeface="Symbol" panose="05050102010706020507" pitchFamily="18" charset="2"/>
              </a:rPr>
              <a:t>DO we need any additional scans to find confidence?</a:t>
            </a:r>
          </a:p>
          <a:p>
            <a:r>
              <a:rPr lang="en-US" altLang="en-US" sz="2400" smtClean="0">
                <a:solidFill>
                  <a:schemeClr val="tx2"/>
                </a:solidFill>
              </a:rPr>
              <a:t>For {1,2}</a:t>
            </a:r>
            <a:r>
              <a:rPr lang="en-US" altLang="en-US" sz="2400" smtClean="0">
                <a:solidFill>
                  <a:schemeClr val="tx2"/>
                </a:solidFill>
                <a:sym typeface="Symbol" panose="05050102010706020507" pitchFamily="18" charset="2"/>
              </a:rPr>
              <a:t> {3}, the confidence is ({1,2,3})/({1,2})</a:t>
            </a:r>
          </a:p>
          <a:p>
            <a:r>
              <a:rPr lang="en-US" altLang="en-US" sz="2400" smtClean="0">
                <a:solidFill>
                  <a:schemeClr val="tx2"/>
                </a:solidFill>
                <a:sym typeface="Symbol" panose="05050102010706020507" pitchFamily="18" charset="2"/>
              </a:rPr>
              <a:t>123 is frequent, therefore 12 is also frequent. So no need to find support counts again</a:t>
            </a:r>
          </a:p>
        </p:txBody>
      </p:sp>
    </p:spTree>
    <p:extLst>
      <p:ext uri="{BB962C8B-B14F-4D97-AF65-F5344CB8AC3E}">
        <p14:creationId xmlns:p14="http://schemas.microsoft.com/office/powerpoint/2010/main" val="402386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Mining Association Rules</a:t>
            </a:r>
          </a:p>
        </p:txBody>
      </p:sp>
      <p:graphicFrame>
        <p:nvGraphicFramePr>
          <p:cNvPr id="1024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04800" y="1524000"/>
          <a:ext cx="373380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Document" r:id="rId3" imgW="3359338" imgH="2015504" progId="Word.Document.8">
                  <p:embed/>
                </p:oleObj>
              </mc:Choice>
              <mc:Fallback>
                <p:oleObj name="Document" r:id="rId3" imgW="3359338" imgH="201550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524000"/>
                        <a:ext cx="3733800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267200" y="1219200"/>
            <a:ext cx="4724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33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Example of Rules:</a:t>
            </a:r>
            <a:br>
              <a:rPr lang="en-US" altLang="en-US" sz="2400">
                <a:solidFill>
                  <a:srgbClr val="CC3300"/>
                </a:solidFill>
                <a:latin typeface="Arial" panose="020B0604020202020204" pitchFamily="34" charset="0"/>
                <a:sym typeface="Symbol" panose="05050102010706020507" pitchFamily="18" charset="2"/>
              </a:rPr>
            </a:br>
            <a:endParaRPr lang="en-US" altLang="en-US" sz="1000">
              <a:solidFill>
                <a:srgbClr val="CC33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{Milk,Diaper} </a:t>
            </a:r>
            <a:r>
              <a:rPr lang="en-US" altLang="en-US" sz="2000">
                <a:latin typeface="Arial" panose="020B0604020202020204" pitchFamily="34" charset="0"/>
                <a:sym typeface="Symbol" panose="05050102010706020507" pitchFamily="18" charset="2"/>
              </a:rPr>
              <a:t> {Beer} (s=0.4, c=0.67)</a:t>
            </a:r>
            <a:br>
              <a:rPr lang="en-US" altLang="en-US" sz="200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en-US" sz="2000">
                <a:latin typeface="Arial" panose="020B0604020202020204" pitchFamily="34" charset="0"/>
              </a:rPr>
              <a:t>{Milk,Beer} </a:t>
            </a:r>
            <a:r>
              <a:rPr lang="en-US" altLang="en-US" sz="2000">
                <a:latin typeface="Arial" panose="020B0604020202020204" pitchFamily="34" charset="0"/>
                <a:sym typeface="Symbol" panose="05050102010706020507" pitchFamily="18" charset="2"/>
              </a:rPr>
              <a:t> {Diaper} (s=0.4, c=1.0)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{Diaper,Beer} </a:t>
            </a:r>
            <a:r>
              <a:rPr lang="en-US" altLang="en-US" sz="2000">
                <a:latin typeface="Arial" panose="020B0604020202020204" pitchFamily="34" charset="0"/>
                <a:sym typeface="Symbol" panose="05050102010706020507" pitchFamily="18" charset="2"/>
              </a:rPr>
              <a:t> {Milk} (s=0.4, c=0.67)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  <a:sym typeface="Symbol" panose="05050102010706020507" pitchFamily="18" charset="2"/>
              </a:rPr>
              <a:t>{Beer}  {Milk,Diaper} (s=0.4, c=0.67) </a:t>
            </a:r>
            <a:br>
              <a:rPr lang="en-US" altLang="en-US" sz="200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en-US" sz="2000">
                <a:latin typeface="Arial" panose="020B0604020202020204" pitchFamily="34" charset="0"/>
                <a:sym typeface="Symbol" panose="05050102010706020507" pitchFamily="18" charset="2"/>
              </a:rPr>
              <a:t>{Diaper}  {Milk,Beer} (s=0.4, c=0.5)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  <a:sym typeface="Symbol" panose="05050102010706020507" pitchFamily="18" charset="2"/>
              </a:rPr>
              <a:t>{Milk}  {Diaper,Beer} (s=0.4, c=0.5)</a:t>
            </a:r>
          </a:p>
        </p:txBody>
      </p:sp>
      <p:sp>
        <p:nvSpPr>
          <p:cNvPr id="375813" name="Text Box 5"/>
          <p:cNvSpPr txBox="1">
            <a:spLocks noChangeArrowheads="1"/>
          </p:cNvSpPr>
          <p:nvPr/>
        </p:nvSpPr>
        <p:spPr bwMode="auto">
          <a:xfrm>
            <a:off x="381000" y="3886200"/>
            <a:ext cx="792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33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Observations: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  <a:sym typeface="Symbol" panose="05050102010706020507" pitchFamily="18" charset="2"/>
              </a:rPr>
              <a:t> All the above rules are binary partitions of the same itemset: </a:t>
            </a:r>
            <a:br>
              <a:rPr lang="en-US" altLang="en-US" sz="200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en-US" sz="2000">
                <a:latin typeface="Arial" panose="020B0604020202020204" pitchFamily="34" charset="0"/>
                <a:sym typeface="Symbol" panose="05050102010706020507" pitchFamily="18" charset="2"/>
              </a:rPr>
              <a:t>	{Milk, Diaper, Beer}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  <a:sym typeface="Symbol" panose="05050102010706020507" pitchFamily="18" charset="2"/>
              </a:rPr>
              <a:t> Rules originating from the same itemset have identical support but</a:t>
            </a:r>
            <a:br>
              <a:rPr lang="en-US" altLang="en-US" sz="200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en-US" sz="2000">
                <a:latin typeface="Arial" panose="020B0604020202020204" pitchFamily="34" charset="0"/>
                <a:sym typeface="Symbol" panose="05050102010706020507" pitchFamily="18" charset="2"/>
              </a:rPr>
              <a:t>  can have different confidence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  <a:sym typeface="Symbol" panose="05050102010706020507" pitchFamily="18" charset="2"/>
              </a:rPr>
              <a:t> Thus, we may decouple the support and confidence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Mining Association Rules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533400" indent="-533400" eaLnBrk="1" hangingPunct="1">
              <a:defRPr/>
            </a:pPr>
            <a:r>
              <a:rPr lang="en-US" sz="3600" dirty="0" smtClean="0"/>
              <a:t>Two-step approach: </a:t>
            </a:r>
          </a:p>
          <a:p>
            <a:pPr marL="914400" lvl="1" indent="-457200" eaLnBrk="1" hangingPunct="1">
              <a:buFont typeface="Arial" charset="0"/>
              <a:buAutoNum type="arabicPeriod"/>
              <a:defRPr/>
            </a:pPr>
            <a:r>
              <a:rPr lang="en-US" sz="3200" dirty="0" smtClean="0">
                <a:solidFill>
                  <a:srgbClr val="FF0000"/>
                </a:solidFill>
              </a:rPr>
              <a:t>Frequent </a:t>
            </a:r>
            <a:r>
              <a:rPr lang="en-US" sz="3200" dirty="0" err="1" smtClean="0">
                <a:solidFill>
                  <a:srgbClr val="FF0000"/>
                </a:solidFill>
              </a:rPr>
              <a:t>Itemset</a:t>
            </a:r>
            <a:r>
              <a:rPr lang="en-US" sz="3200" dirty="0" smtClean="0">
                <a:solidFill>
                  <a:srgbClr val="FF0000"/>
                </a:solidFill>
              </a:rPr>
              <a:t> Generation</a:t>
            </a:r>
            <a:endParaRPr lang="en-US" sz="3200" dirty="0" smtClean="0"/>
          </a:p>
          <a:p>
            <a:pPr marL="1295400" lvl="2" indent="-381000" eaLnBrk="1" hangingPunct="1">
              <a:buFont typeface="Arial" charset="0"/>
              <a:buChar char="–"/>
              <a:defRPr/>
            </a:pPr>
            <a:r>
              <a:rPr lang="en-US" sz="2800" dirty="0" smtClean="0"/>
              <a:t>Generate all </a:t>
            </a:r>
            <a:r>
              <a:rPr lang="en-US" sz="2800" dirty="0" err="1" smtClean="0"/>
              <a:t>itemsets</a:t>
            </a:r>
            <a:r>
              <a:rPr lang="en-US" sz="2800" dirty="0" smtClean="0"/>
              <a:t> whose support </a:t>
            </a:r>
            <a:r>
              <a:rPr lang="en-US" sz="2800" dirty="0" smtClean="0">
                <a:sym typeface="Symbol" pitchFamily="18" charset="2"/>
              </a:rPr>
              <a:t> </a:t>
            </a:r>
            <a:r>
              <a:rPr lang="en-US" sz="2800" dirty="0" err="1" smtClean="0"/>
              <a:t>minsup</a:t>
            </a:r>
            <a:endParaRPr lang="en-US" sz="2800" dirty="0" smtClean="0"/>
          </a:p>
          <a:p>
            <a:pPr marL="914400" lvl="1" indent="-457200" eaLnBrk="1" hangingPunct="1">
              <a:buFont typeface="Arial" charset="0"/>
              <a:buAutoNum type="arabicPeriod"/>
              <a:defRPr/>
            </a:pPr>
            <a:r>
              <a:rPr lang="en-US" sz="3200" dirty="0" smtClean="0">
                <a:solidFill>
                  <a:srgbClr val="FF0000"/>
                </a:solidFill>
              </a:rPr>
              <a:t>Rule Generation</a:t>
            </a:r>
            <a:endParaRPr lang="en-US" sz="3200" dirty="0" smtClean="0"/>
          </a:p>
          <a:p>
            <a:pPr marL="1295400" lvl="2" indent="-381000" eaLnBrk="1" hangingPunct="1">
              <a:buFont typeface="Arial" charset="0"/>
              <a:buChar char="–"/>
              <a:defRPr/>
            </a:pPr>
            <a:r>
              <a:rPr lang="en-US" sz="2800" dirty="0" smtClean="0"/>
              <a:t>Generate high confidence rules from each frequent </a:t>
            </a:r>
            <a:r>
              <a:rPr lang="en-US" sz="2800" dirty="0" err="1" smtClean="0"/>
              <a:t>itemset</a:t>
            </a:r>
            <a:r>
              <a:rPr lang="en-US" sz="2800" dirty="0" smtClean="0"/>
              <a:t>, where each rule is a binary partitioning of a frequent </a:t>
            </a:r>
            <a:r>
              <a:rPr lang="en-US" sz="2800" dirty="0" err="1" smtClean="0"/>
              <a:t>itemset</a:t>
            </a:r>
            <a:endParaRPr lang="en-US" sz="2800" dirty="0" smtClean="0"/>
          </a:p>
          <a:p>
            <a:pPr marL="533400" indent="-533400" eaLnBrk="1" hangingPunct="1">
              <a:defRPr/>
            </a:pPr>
            <a:r>
              <a:rPr lang="en-US" sz="3600" dirty="0" smtClean="0"/>
              <a:t>Frequent </a:t>
            </a:r>
            <a:r>
              <a:rPr lang="en-US" sz="3600" dirty="0" err="1" smtClean="0"/>
              <a:t>itemset</a:t>
            </a:r>
            <a:r>
              <a:rPr lang="en-US" sz="3600" dirty="0" smtClean="0"/>
              <a:t> generation is still computationally expensive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  <a:defRPr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Frequent Itemset Generation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304800" y="990600"/>
          <a:ext cx="7034213" cy="531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VISIO" r:id="rId3" imgW="9811512" imgH="7395972" progId="Visio.Drawing.6">
                  <p:embed/>
                </p:oleObj>
              </mc:Choice>
              <mc:Fallback>
                <p:oleObj name="VISIO" r:id="rId3" imgW="9811512" imgH="7395972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7034213" cy="531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248400" y="5257800"/>
            <a:ext cx="2743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Given d items, there are 2</a:t>
            </a:r>
            <a:r>
              <a:rPr lang="en-US" altLang="en-US" sz="2000" b="1" baseline="30000" dirty="0">
                <a:latin typeface="Arial" panose="020B0604020202020204" pitchFamily="34" charset="0"/>
              </a:rPr>
              <a:t>d</a:t>
            </a:r>
            <a:r>
              <a:rPr lang="en-US" altLang="en-US" sz="2000" b="1" dirty="0">
                <a:latin typeface="Arial" panose="020B0604020202020204" pitchFamily="34" charset="0"/>
              </a:rPr>
              <a:t> </a:t>
            </a:r>
            <a:r>
              <a:rPr lang="en-US" altLang="en-US" sz="2000" b="1" dirty="0" smtClean="0">
                <a:latin typeface="Arial" panose="020B0604020202020204" pitchFamily="34" charset="0"/>
              </a:rPr>
              <a:t>-1 possible </a:t>
            </a:r>
            <a:r>
              <a:rPr lang="en-US" altLang="en-US" sz="2000" b="1" dirty="0">
                <a:latin typeface="Arial" panose="020B0604020202020204" pitchFamily="34" charset="0"/>
              </a:rPr>
              <a:t>candidate </a:t>
            </a:r>
            <a:r>
              <a:rPr lang="en-US" altLang="en-US" sz="2000" b="1" dirty="0" err="1">
                <a:latin typeface="Arial" panose="020B0604020202020204" pitchFamily="34" charset="0"/>
              </a:rPr>
              <a:t>itemsets</a:t>
            </a:r>
            <a:endParaRPr lang="en-US" altLang="en-US" sz="2000" b="1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Reducing Number of Candidates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763000" cy="51816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dirty="0" err="1" smtClean="0">
                <a:solidFill>
                  <a:srgbClr val="CC3300"/>
                </a:solidFill>
              </a:rPr>
              <a:t>Apriori</a:t>
            </a:r>
            <a:r>
              <a:rPr lang="en-US" sz="2800" dirty="0" smtClean="0">
                <a:solidFill>
                  <a:srgbClr val="CC3300"/>
                </a:solidFill>
              </a:rPr>
              <a:t> principle</a:t>
            </a:r>
            <a:r>
              <a:rPr lang="en-US" sz="2800" dirty="0" smtClean="0"/>
              <a:t>:</a:t>
            </a:r>
          </a:p>
          <a:p>
            <a:pPr lvl="1" eaLnBrk="1" hangingPunct="1">
              <a:defRPr/>
            </a:pPr>
            <a:r>
              <a:rPr lang="en-US" sz="2400" dirty="0" smtClean="0"/>
              <a:t>If an </a:t>
            </a:r>
            <a:r>
              <a:rPr lang="en-US" sz="2400" dirty="0" err="1" smtClean="0"/>
              <a:t>itemset</a:t>
            </a:r>
            <a:r>
              <a:rPr lang="en-US" sz="2400" dirty="0" smtClean="0"/>
              <a:t> is frequent, then all of its subsets must also be frequent</a:t>
            </a:r>
          </a:p>
          <a:p>
            <a:pPr eaLnBrk="1" hangingPunct="1">
              <a:defRPr/>
            </a:pPr>
            <a:r>
              <a:rPr lang="en-US" sz="3200" dirty="0" err="1" smtClean="0"/>
              <a:t>Apriori</a:t>
            </a:r>
            <a:r>
              <a:rPr lang="en-US" sz="3200" dirty="0" smtClean="0"/>
              <a:t> principle holds due to the following property of the support measure:</a:t>
            </a:r>
          </a:p>
          <a:p>
            <a:pPr eaLnBrk="1" hangingPunct="1">
              <a:defRPr/>
            </a:pPr>
            <a:endParaRPr lang="en-US" sz="2800" dirty="0" smtClean="0"/>
          </a:p>
          <a:p>
            <a:pPr eaLnBrk="1" hangingPunct="1">
              <a:defRPr/>
            </a:pPr>
            <a:endParaRPr lang="en-US" sz="2800" dirty="0" smtClean="0"/>
          </a:p>
          <a:p>
            <a:pPr lvl="1" eaLnBrk="1" hangingPunct="1">
              <a:defRPr/>
            </a:pPr>
            <a:endParaRPr lang="en-US" sz="2400" dirty="0" smtClean="0"/>
          </a:p>
          <a:p>
            <a:pPr lvl="1" eaLnBrk="1" hangingPunct="1">
              <a:defRPr/>
            </a:pPr>
            <a:r>
              <a:rPr lang="en-US" sz="2400" dirty="0" smtClean="0"/>
              <a:t>Support of an </a:t>
            </a:r>
            <a:r>
              <a:rPr lang="en-US" sz="2400" dirty="0" err="1" smtClean="0"/>
              <a:t>itemset</a:t>
            </a:r>
            <a:r>
              <a:rPr lang="en-US" sz="2400" dirty="0" smtClean="0"/>
              <a:t> never exceeds the support of its subsets</a:t>
            </a:r>
          </a:p>
          <a:p>
            <a:pPr lvl="1" eaLnBrk="1" hangingPunct="1">
              <a:defRPr/>
            </a:pPr>
            <a:r>
              <a:rPr lang="en-US" sz="2400" dirty="0" smtClean="0"/>
              <a:t>This is known as the </a:t>
            </a:r>
            <a:r>
              <a:rPr lang="en-US" sz="2400" dirty="0" smtClean="0">
                <a:solidFill>
                  <a:srgbClr val="CC3300"/>
                </a:solidFill>
              </a:rPr>
              <a:t>anti-monotone</a:t>
            </a:r>
            <a:r>
              <a:rPr lang="en-US" sz="2400" dirty="0" smtClean="0"/>
              <a:t> property of support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1295400" y="3810000"/>
          <a:ext cx="571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Equation" r:id="rId3" imgW="1993900" imgH="203200" progId="Equation.3">
                  <p:embed/>
                </p:oleObj>
              </mc:Choice>
              <mc:Fallback>
                <p:oleObj name="Equation" r:id="rId3" imgW="19939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810000"/>
                        <a:ext cx="5715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6200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FI/Apriori Property</a:t>
            </a:r>
          </a:p>
        </p:txBody>
      </p:sp>
      <p:sp>
        <p:nvSpPr>
          <p:cNvPr id="17411" name="Text Box 39"/>
          <p:cNvSpPr txBox="1">
            <a:spLocks noChangeArrowheads="1"/>
          </p:cNvSpPr>
          <p:nvPr/>
        </p:nvSpPr>
        <p:spPr bwMode="auto">
          <a:xfrm>
            <a:off x="7696200" y="4572000"/>
            <a:ext cx="1447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Frequent Itemset</a:t>
            </a:r>
            <a:endParaRPr lang="en-US" altLang="en-US" sz="2000">
              <a:solidFill>
                <a:srgbClr val="FF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7412" name="AutoShape 41"/>
          <p:cNvSpPr>
            <a:spLocks noChangeAspect="1" noChangeArrowheads="1" noTextEdit="1"/>
          </p:cNvSpPr>
          <p:nvPr/>
        </p:nvSpPr>
        <p:spPr bwMode="auto">
          <a:xfrm>
            <a:off x="914400" y="1371600"/>
            <a:ext cx="6850063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3" name="Freeform 43"/>
          <p:cNvSpPr>
            <a:spLocks/>
          </p:cNvSpPr>
          <p:nvPr/>
        </p:nvSpPr>
        <p:spPr bwMode="auto">
          <a:xfrm>
            <a:off x="4205288" y="1231900"/>
            <a:ext cx="392112" cy="312738"/>
          </a:xfrm>
          <a:custGeom>
            <a:avLst/>
            <a:gdLst>
              <a:gd name="T0" fmla="*/ 0 w 1185"/>
              <a:gd name="T1" fmla="*/ 2147483646 h 927"/>
              <a:gd name="T2" fmla="*/ 2147483646 w 1185"/>
              <a:gd name="T3" fmla="*/ 0 h 927"/>
              <a:gd name="T4" fmla="*/ 2147483646 w 1185"/>
              <a:gd name="T5" fmla="*/ 2147483646 h 927"/>
              <a:gd name="T6" fmla="*/ 2147483646 w 1185"/>
              <a:gd name="T7" fmla="*/ 2147483646 h 927"/>
              <a:gd name="T8" fmla="*/ 2147483646 w 1185"/>
              <a:gd name="T9" fmla="*/ 2147483646 h 927"/>
              <a:gd name="T10" fmla="*/ 0 w 1185"/>
              <a:gd name="T11" fmla="*/ 2147483646 h 9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85"/>
              <a:gd name="T19" fmla="*/ 0 h 927"/>
              <a:gd name="T20" fmla="*/ 1185 w 1185"/>
              <a:gd name="T21" fmla="*/ 927 h 9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85" h="927">
                <a:moveTo>
                  <a:pt x="0" y="463"/>
                </a:moveTo>
                <a:cubicBezTo>
                  <a:pt x="0" y="207"/>
                  <a:pt x="265" y="0"/>
                  <a:pt x="593" y="0"/>
                </a:cubicBezTo>
                <a:cubicBezTo>
                  <a:pt x="920" y="0"/>
                  <a:pt x="1185" y="207"/>
                  <a:pt x="1185" y="463"/>
                </a:cubicBezTo>
                <a:cubicBezTo>
                  <a:pt x="1185" y="463"/>
                  <a:pt x="1185" y="463"/>
                  <a:pt x="1185" y="463"/>
                </a:cubicBezTo>
                <a:cubicBezTo>
                  <a:pt x="1185" y="720"/>
                  <a:pt x="920" y="927"/>
                  <a:pt x="593" y="927"/>
                </a:cubicBezTo>
                <a:cubicBezTo>
                  <a:pt x="265" y="927"/>
                  <a:pt x="0" y="720"/>
                  <a:pt x="0" y="463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4" name="Freeform 44"/>
          <p:cNvSpPr>
            <a:spLocks/>
          </p:cNvSpPr>
          <p:nvPr/>
        </p:nvSpPr>
        <p:spPr bwMode="auto">
          <a:xfrm>
            <a:off x="4205288" y="1231900"/>
            <a:ext cx="392112" cy="312738"/>
          </a:xfrm>
          <a:custGeom>
            <a:avLst/>
            <a:gdLst>
              <a:gd name="T0" fmla="*/ 0 w 247"/>
              <a:gd name="T1" fmla="*/ 2147483646 h 197"/>
              <a:gd name="T2" fmla="*/ 2147483646 w 247"/>
              <a:gd name="T3" fmla="*/ 0 h 197"/>
              <a:gd name="T4" fmla="*/ 2147483646 w 247"/>
              <a:gd name="T5" fmla="*/ 2147483646 h 197"/>
              <a:gd name="T6" fmla="*/ 2147483646 w 247"/>
              <a:gd name="T7" fmla="*/ 2147483646 h 197"/>
              <a:gd name="T8" fmla="*/ 2147483646 w 247"/>
              <a:gd name="T9" fmla="*/ 2147483646 h 197"/>
              <a:gd name="T10" fmla="*/ 0 w 247"/>
              <a:gd name="T11" fmla="*/ 2147483646 h 1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7"/>
              <a:gd name="T19" fmla="*/ 0 h 197"/>
              <a:gd name="T20" fmla="*/ 247 w 247"/>
              <a:gd name="T21" fmla="*/ 197 h 19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7" h="197">
                <a:moveTo>
                  <a:pt x="0" y="98"/>
                </a:moveTo>
                <a:cubicBezTo>
                  <a:pt x="0" y="44"/>
                  <a:pt x="55" y="0"/>
                  <a:pt x="124" y="0"/>
                </a:cubicBezTo>
                <a:cubicBezTo>
                  <a:pt x="192" y="0"/>
                  <a:pt x="247" y="44"/>
                  <a:pt x="247" y="98"/>
                </a:cubicBezTo>
                <a:cubicBezTo>
                  <a:pt x="247" y="98"/>
                  <a:pt x="247" y="98"/>
                  <a:pt x="247" y="98"/>
                </a:cubicBezTo>
                <a:cubicBezTo>
                  <a:pt x="247" y="153"/>
                  <a:pt x="192" y="197"/>
                  <a:pt x="124" y="197"/>
                </a:cubicBezTo>
                <a:cubicBezTo>
                  <a:pt x="55" y="197"/>
                  <a:pt x="0" y="153"/>
                  <a:pt x="0" y="98"/>
                </a:cubicBezTo>
              </a:path>
            </a:pathLst>
          </a:custGeom>
          <a:noFill/>
          <a:ln w="15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Rectangle 45"/>
          <p:cNvSpPr>
            <a:spLocks noChangeArrowheads="1"/>
          </p:cNvSpPr>
          <p:nvPr/>
        </p:nvSpPr>
        <p:spPr bwMode="auto">
          <a:xfrm>
            <a:off x="4294188" y="1306513"/>
            <a:ext cx="2190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null</a:t>
            </a:r>
            <a:endParaRPr lang="en-US" altLang="en-US" sz="4000"/>
          </a:p>
        </p:txBody>
      </p:sp>
      <p:sp>
        <p:nvSpPr>
          <p:cNvPr id="17416" name="Freeform 46"/>
          <p:cNvSpPr>
            <a:spLocks/>
          </p:cNvSpPr>
          <p:nvPr/>
        </p:nvSpPr>
        <p:spPr bwMode="auto">
          <a:xfrm>
            <a:off x="1050925" y="2955925"/>
            <a:ext cx="430213" cy="312738"/>
          </a:xfrm>
          <a:custGeom>
            <a:avLst/>
            <a:gdLst>
              <a:gd name="T0" fmla="*/ 0 w 1304"/>
              <a:gd name="T1" fmla="*/ 2147483646 h 927"/>
              <a:gd name="T2" fmla="*/ 2147483646 w 1304"/>
              <a:gd name="T3" fmla="*/ 0 h 927"/>
              <a:gd name="T4" fmla="*/ 2147483646 w 1304"/>
              <a:gd name="T5" fmla="*/ 2147483646 h 927"/>
              <a:gd name="T6" fmla="*/ 2147483646 w 1304"/>
              <a:gd name="T7" fmla="*/ 2147483646 h 927"/>
              <a:gd name="T8" fmla="*/ 2147483646 w 1304"/>
              <a:gd name="T9" fmla="*/ 2147483646 h 927"/>
              <a:gd name="T10" fmla="*/ 0 w 1304"/>
              <a:gd name="T11" fmla="*/ 2147483646 h 9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4"/>
              <a:gd name="T19" fmla="*/ 0 h 927"/>
              <a:gd name="T20" fmla="*/ 1304 w 1304"/>
              <a:gd name="T21" fmla="*/ 927 h 9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4" h="927">
                <a:moveTo>
                  <a:pt x="0" y="464"/>
                </a:moveTo>
                <a:cubicBezTo>
                  <a:pt x="0" y="207"/>
                  <a:pt x="292" y="0"/>
                  <a:pt x="652" y="0"/>
                </a:cubicBezTo>
                <a:cubicBezTo>
                  <a:pt x="1012" y="0"/>
                  <a:pt x="1304" y="207"/>
                  <a:pt x="1304" y="464"/>
                </a:cubicBezTo>
                <a:cubicBezTo>
                  <a:pt x="1304" y="464"/>
                  <a:pt x="1304" y="464"/>
                  <a:pt x="1304" y="464"/>
                </a:cubicBezTo>
                <a:cubicBezTo>
                  <a:pt x="1304" y="720"/>
                  <a:pt x="1012" y="927"/>
                  <a:pt x="652" y="927"/>
                </a:cubicBezTo>
                <a:cubicBezTo>
                  <a:pt x="292" y="927"/>
                  <a:pt x="0" y="720"/>
                  <a:pt x="0" y="464"/>
                </a:cubicBez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Rectangle 48"/>
          <p:cNvSpPr>
            <a:spLocks noChangeArrowheads="1"/>
          </p:cNvSpPr>
          <p:nvPr/>
        </p:nvSpPr>
        <p:spPr bwMode="auto">
          <a:xfrm>
            <a:off x="1173163" y="3030538"/>
            <a:ext cx="1873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AB</a:t>
            </a:r>
            <a:endParaRPr lang="en-US" altLang="en-US" sz="4000"/>
          </a:p>
        </p:txBody>
      </p:sp>
      <p:sp>
        <p:nvSpPr>
          <p:cNvPr id="17418" name="Freeform 49"/>
          <p:cNvSpPr>
            <a:spLocks/>
          </p:cNvSpPr>
          <p:nvPr/>
        </p:nvSpPr>
        <p:spPr bwMode="auto">
          <a:xfrm>
            <a:off x="1736725" y="2955925"/>
            <a:ext cx="430213" cy="312738"/>
          </a:xfrm>
          <a:custGeom>
            <a:avLst/>
            <a:gdLst>
              <a:gd name="T0" fmla="*/ 0 w 1304"/>
              <a:gd name="T1" fmla="*/ 2147483646 h 927"/>
              <a:gd name="T2" fmla="*/ 2147483646 w 1304"/>
              <a:gd name="T3" fmla="*/ 0 h 927"/>
              <a:gd name="T4" fmla="*/ 2147483646 w 1304"/>
              <a:gd name="T5" fmla="*/ 2147483646 h 927"/>
              <a:gd name="T6" fmla="*/ 2147483646 w 1304"/>
              <a:gd name="T7" fmla="*/ 2147483646 h 927"/>
              <a:gd name="T8" fmla="*/ 2147483646 w 1304"/>
              <a:gd name="T9" fmla="*/ 2147483646 h 927"/>
              <a:gd name="T10" fmla="*/ 0 w 1304"/>
              <a:gd name="T11" fmla="*/ 2147483646 h 9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4"/>
              <a:gd name="T19" fmla="*/ 0 h 927"/>
              <a:gd name="T20" fmla="*/ 1304 w 1304"/>
              <a:gd name="T21" fmla="*/ 927 h 9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4" h="927">
                <a:moveTo>
                  <a:pt x="0" y="464"/>
                </a:moveTo>
                <a:cubicBezTo>
                  <a:pt x="0" y="207"/>
                  <a:pt x="292" y="0"/>
                  <a:pt x="652" y="0"/>
                </a:cubicBezTo>
                <a:cubicBezTo>
                  <a:pt x="1012" y="0"/>
                  <a:pt x="1304" y="207"/>
                  <a:pt x="1304" y="464"/>
                </a:cubicBezTo>
                <a:cubicBezTo>
                  <a:pt x="1304" y="464"/>
                  <a:pt x="1304" y="464"/>
                  <a:pt x="1304" y="464"/>
                </a:cubicBezTo>
                <a:cubicBezTo>
                  <a:pt x="1304" y="720"/>
                  <a:pt x="1012" y="927"/>
                  <a:pt x="652" y="927"/>
                </a:cubicBezTo>
                <a:cubicBezTo>
                  <a:pt x="292" y="927"/>
                  <a:pt x="0" y="720"/>
                  <a:pt x="0" y="464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9" name="Freeform 50"/>
          <p:cNvSpPr>
            <a:spLocks/>
          </p:cNvSpPr>
          <p:nvPr/>
        </p:nvSpPr>
        <p:spPr bwMode="auto">
          <a:xfrm>
            <a:off x="1736725" y="2955925"/>
            <a:ext cx="430213" cy="312738"/>
          </a:xfrm>
          <a:custGeom>
            <a:avLst/>
            <a:gdLst>
              <a:gd name="T0" fmla="*/ 0 w 271"/>
              <a:gd name="T1" fmla="*/ 2147483646 h 197"/>
              <a:gd name="T2" fmla="*/ 2147483646 w 271"/>
              <a:gd name="T3" fmla="*/ 0 h 197"/>
              <a:gd name="T4" fmla="*/ 2147483646 w 271"/>
              <a:gd name="T5" fmla="*/ 2147483646 h 197"/>
              <a:gd name="T6" fmla="*/ 2147483646 w 271"/>
              <a:gd name="T7" fmla="*/ 2147483646 h 197"/>
              <a:gd name="T8" fmla="*/ 2147483646 w 271"/>
              <a:gd name="T9" fmla="*/ 2147483646 h 197"/>
              <a:gd name="T10" fmla="*/ 0 w 271"/>
              <a:gd name="T11" fmla="*/ 2147483646 h 1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1"/>
              <a:gd name="T19" fmla="*/ 0 h 197"/>
              <a:gd name="T20" fmla="*/ 271 w 271"/>
              <a:gd name="T21" fmla="*/ 197 h 19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1" h="197">
                <a:moveTo>
                  <a:pt x="0" y="99"/>
                </a:moveTo>
                <a:cubicBezTo>
                  <a:pt x="0" y="44"/>
                  <a:pt x="61" y="0"/>
                  <a:pt x="136" y="0"/>
                </a:cubicBezTo>
                <a:cubicBezTo>
                  <a:pt x="211" y="0"/>
                  <a:pt x="271" y="44"/>
                  <a:pt x="271" y="99"/>
                </a:cubicBezTo>
                <a:cubicBezTo>
                  <a:pt x="271" y="99"/>
                  <a:pt x="271" y="99"/>
                  <a:pt x="271" y="99"/>
                </a:cubicBezTo>
                <a:cubicBezTo>
                  <a:pt x="271" y="153"/>
                  <a:pt x="211" y="197"/>
                  <a:pt x="136" y="197"/>
                </a:cubicBezTo>
                <a:cubicBezTo>
                  <a:pt x="61" y="197"/>
                  <a:pt x="0" y="153"/>
                  <a:pt x="0" y="99"/>
                </a:cubicBezTo>
              </a:path>
            </a:pathLst>
          </a:custGeom>
          <a:noFill/>
          <a:ln w="15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Rectangle 51"/>
          <p:cNvSpPr>
            <a:spLocks noChangeArrowheads="1"/>
          </p:cNvSpPr>
          <p:nvPr/>
        </p:nvSpPr>
        <p:spPr bwMode="auto">
          <a:xfrm>
            <a:off x="1855788" y="3030538"/>
            <a:ext cx="1952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AC</a:t>
            </a:r>
            <a:endParaRPr lang="en-US" altLang="en-US" sz="4000"/>
          </a:p>
        </p:txBody>
      </p:sp>
      <p:sp>
        <p:nvSpPr>
          <p:cNvPr id="17421" name="Freeform 52"/>
          <p:cNvSpPr>
            <a:spLocks/>
          </p:cNvSpPr>
          <p:nvPr/>
        </p:nvSpPr>
        <p:spPr bwMode="auto">
          <a:xfrm>
            <a:off x="2441575" y="2955925"/>
            <a:ext cx="431800" cy="312738"/>
          </a:xfrm>
          <a:custGeom>
            <a:avLst/>
            <a:gdLst>
              <a:gd name="T0" fmla="*/ 0 w 1304"/>
              <a:gd name="T1" fmla="*/ 2147483646 h 927"/>
              <a:gd name="T2" fmla="*/ 2147483646 w 1304"/>
              <a:gd name="T3" fmla="*/ 0 h 927"/>
              <a:gd name="T4" fmla="*/ 2147483646 w 1304"/>
              <a:gd name="T5" fmla="*/ 2147483646 h 927"/>
              <a:gd name="T6" fmla="*/ 2147483646 w 1304"/>
              <a:gd name="T7" fmla="*/ 2147483646 h 927"/>
              <a:gd name="T8" fmla="*/ 2147483646 w 1304"/>
              <a:gd name="T9" fmla="*/ 2147483646 h 927"/>
              <a:gd name="T10" fmla="*/ 0 w 1304"/>
              <a:gd name="T11" fmla="*/ 2147483646 h 9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4"/>
              <a:gd name="T19" fmla="*/ 0 h 927"/>
              <a:gd name="T20" fmla="*/ 1304 w 1304"/>
              <a:gd name="T21" fmla="*/ 927 h 9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4" h="927">
                <a:moveTo>
                  <a:pt x="0" y="464"/>
                </a:moveTo>
                <a:cubicBezTo>
                  <a:pt x="0" y="207"/>
                  <a:pt x="292" y="0"/>
                  <a:pt x="652" y="0"/>
                </a:cubicBezTo>
                <a:cubicBezTo>
                  <a:pt x="1012" y="0"/>
                  <a:pt x="1304" y="207"/>
                  <a:pt x="1304" y="464"/>
                </a:cubicBezTo>
                <a:cubicBezTo>
                  <a:pt x="1304" y="464"/>
                  <a:pt x="1304" y="464"/>
                  <a:pt x="1304" y="464"/>
                </a:cubicBezTo>
                <a:cubicBezTo>
                  <a:pt x="1304" y="720"/>
                  <a:pt x="1012" y="927"/>
                  <a:pt x="652" y="927"/>
                </a:cubicBezTo>
                <a:cubicBezTo>
                  <a:pt x="292" y="927"/>
                  <a:pt x="0" y="720"/>
                  <a:pt x="0" y="464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2" name="Freeform 53"/>
          <p:cNvSpPr>
            <a:spLocks/>
          </p:cNvSpPr>
          <p:nvPr/>
        </p:nvSpPr>
        <p:spPr bwMode="auto">
          <a:xfrm>
            <a:off x="2441575" y="2955925"/>
            <a:ext cx="431800" cy="312738"/>
          </a:xfrm>
          <a:custGeom>
            <a:avLst/>
            <a:gdLst>
              <a:gd name="T0" fmla="*/ 0 w 272"/>
              <a:gd name="T1" fmla="*/ 2147483646 h 197"/>
              <a:gd name="T2" fmla="*/ 2147483646 w 272"/>
              <a:gd name="T3" fmla="*/ 0 h 197"/>
              <a:gd name="T4" fmla="*/ 2147483646 w 272"/>
              <a:gd name="T5" fmla="*/ 2147483646 h 197"/>
              <a:gd name="T6" fmla="*/ 2147483646 w 272"/>
              <a:gd name="T7" fmla="*/ 2147483646 h 197"/>
              <a:gd name="T8" fmla="*/ 2147483646 w 272"/>
              <a:gd name="T9" fmla="*/ 2147483646 h 197"/>
              <a:gd name="T10" fmla="*/ 0 w 272"/>
              <a:gd name="T11" fmla="*/ 2147483646 h 1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2"/>
              <a:gd name="T19" fmla="*/ 0 h 197"/>
              <a:gd name="T20" fmla="*/ 272 w 272"/>
              <a:gd name="T21" fmla="*/ 197 h 19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2" h="197">
                <a:moveTo>
                  <a:pt x="0" y="99"/>
                </a:moveTo>
                <a:cubicBezTo>
                  <a:pt x="0" y="44"/>
                  <a:pt x="61" y="0"/>
                  <a:pt x="136" y="0"/>
                </a:cubicBezTo>
                <a:cubicBezTo>
                  <a:pt x="211" y="0"/>
                  <a:pt x="272" y="44"/>
                  <a:pt x="272" y="99"/>
                </a:cubicBezTo>
                <a:cubicBezTo>
                  <a:pt x="272" y="99"/>
                  <a:pt x="272" y="99"/>
                  <a:pt x="272" y="99"/>
                </a:cubicBezTo>
                <a:cubicBezTo>
                  <a:pt x="272" y="153"/>
                  <a:pt x="211" y="197"/>
                  <a:pt x="136" y="197"/>
                </a:cubicBezTo>
                <a:cubicBezTo>
                  <a:pt x="61" y="197"/>
                  <a:pt x="0" y="153"/>
                  <a:pt x="0" y="99"/>
                </a:cubicBezTo>
              </a:path>
            </a:pathLst>
          </a:custGeom>
          <a:noFill/>
          <a:ln w="15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Rectangle 54"/>
          <p:cNvSpPr>
            <a:spLocks noChangeArrowheads="1"/>
          </p:cNvSpPr>
          <p:nvPr/>
        </p:nvSpPr>
        <p:spPr bwMode="auto">
          <a:xfrm>
            <a:off x="2559050" y="3030538"/>
            <a:ext cx="1952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AD</a:t>
            </a:r>
            <a:endParaRPr lang="en-US" altLang="en-US" sz="4000"/>
          </a:p>
        </p:txBody>
      </p:sp>
      <p:sp>
        <p:nvSpPr>
          <p:cNvPr id="17424" name="Freeform 55"/>
          <p:cNvSpPr>
            <a:spLocks/>
          </p:cNvSpPr>
          <p:nvPr/>
        </p:nvSpPr>
        <p:spPr bwMode="auto">
          <a:xfrm>
            <a:off x="3148013" y="2955925"/>
            <a:ext cx="430212" cy="312738"/>
          </a:xfrm>
          <a:custGeom>
            <a:avLst/>
            <a:gdLst>
              <a:gd name="T0" fmla="*/ 0 w 1303"/>
              <a:gd name="T1" fmla="*/ 2147483646 h 927"/>
              <a:gd name="T2" fmla="*/ 2147483646 w 1303"/>
              <a:gd name="T3" fmla="*/ 0 h 927"/>
              <a:gd name="T4" fmla="*/ 2147483646 w 1303"/>
              <a:gd name="T5" fmla="*/ 2147483646 h 927"/>
              <a:gd name="T6" fmla="*/ 2147483646 w 1303"/>
              <a:gd name="T7" fmla="*/ 2147483646 h 927"/>
              <a:gd name="T8" fmla="*/ 2147483646 w 1303"/>
              <a:gd name="T9" fmla="*/ 2147483646 h 927"/>
              <a:gd name="T10" fmla="*/ 0 w 1303"/>
              <a:gd name="T11" fmla="*/ 2147483646 h 9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3"/>
              <a:gd name="T19" fmla="*/ 0 h 927"/>
              <a:gd name="T20" fmla="*/ 1303 w 1303"/>
              <a:gd name="T21" fmla="*/ 927 h 9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3" h="927">
                <a:moveTo>
                  <a:pt x="0" y="464"/>
                </a:moveTo>
                <a:cubicBezTo>
                  <a:pt x="0" y="207"/>
                  <a:pt x="292" y="0"/>
                  <a:pt x="652" y="0"/>
                </a:cubicBezTo>
                <a:cubicBezTo>
                  <a:pt x="1012" y="0"/>
                  <a:pt x="1303" y="207"/>
                  <a:pt x="1303" y="464"/>
                </a:cubicBezTo>
                <a:cubicBezTo>
                  <a:pt x="1303" y="464"/>
                  <a:pt x="1303" y="464"/>
                  <a:pt x="1303" y="464"/>
                </a:cubicBezTo>
                <a:cubicBezTo>
                  <a:pt x="1303" y="720"/>
                  <a:pt x="1012" y="927"/>
                  <a:pt x="652" y="927"/>
                </a:cubicBezTo>
                <a:cubicBezTo>
                  <a:pt x="292" y="927"/>
                  <a:pt x="0" y="720"/>
                  <a:pt x="0" y="464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5" name="Freeform 56"/>
          <p:cNvSpPr>
            <a:spLocks/>
          </p:cNvSpPr>
          <p:nvPr/>
        </p:nvSpPr>
        <p:spPr bwMode="auto">
          <a:xfrm>
            <a:off x="3148013" y="2955925"/>
            <a:ext cx="430212" cy="312738"/>
          </a:xfrm>
          <a:custGeom>
            <a:avLst/>
            <a:gdLst>
              <a:gd name="T0" fmla="*/ 0 w 271"/>
              <a:gd name="T1" fmla="*/ 2147483646 h 197"/>
              <a:gd name="T2" fmla="*/ 2147483646 w 271"/>
              <a:gd name="T3" fmla="*/ 0 h 197"/>
              <a:gd name="T4" fmla="*/ 2147483646 w 271"/>
              <a:gd name="T5" fmla="*/ 2147483646 h 197"/>
              <a:gd name="T6" fmla="*/ 2147483646 w 271"/>
              <a:gd name="T7" fmla="*/ 2147483646 h 197"/>
              <a:gd name="T8" fmla="*/ 2147483646 w 271"/>
              <a:gd name="T9" fmla="*/ 2147483646 h 197"/>
              <a:gd name="T10" fmla="*/ 0 w 271"/>
              <a:gd name="T11" fmla="*/ 2147483646 h 1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1"/>
              <a:gd name="T19" fmla="*/ 0 h 197"/>
              <a:gd name="T20" fmla="*/ 271 w 271"/>
              <a:gd name="T21" fmla="*/ 197 h 19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1" h="197">
                <a:moveTo>
                  <a:pt x="0" y="99"/>
                </a:moveTo>
                <a:cubicBezTo>
                  <a:pt x="0" y="44"/>
                  <a:pt x="61" y="0"/>
                  <a:pt x="136" y="0"/>
                </a:cubicBezTo>
                <a:cubicBezTo>
                  <a:pt x="211" y="0"/>
                  <a:pt x="271" y="44"/>
                  <a:pt x="271" y="99"/>
                </a:cubicBezTo>
                <a:cubicBezTo>
                  <a:pt x="271" y="99"/>
                  <a:pt x="271" y="99"/>
                  <a:pt x="271" y="99"/>
                </a:cubicBezTo>
                <a:cubicBezTo>
                  <a:pt x="271" y="153"/>
                  <a:pt x="211" y="197"/>
                  <a:pt x="136" y="197"/>
                </a:cubicBezTo>
                <a:cubicBezTo>
                  <a:pt x="61" y="197"/>
                  <a:pt x="0" y="153"/>
                  <a:pt x="0" y="99"/>
                </a:cubicBezTo>
              </a:path>
            </a:pathLst>
          </a:custGeom>
          <a:noFill/>
          <a:ln w="15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Rectangle 57"/>
          <p:cNvSpPr>
            <a:spLocks noChangeArrowheads="1"/>
          </p:cNvSpPr>
          <p:nvPr/>
        </p:nvSpPr>
        <p:spPr bwMode="auto">
          <a:xfrm>
            <a:off x="3268663" y="3030538"/>
            <a:ext cx="1873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AE</a:t>
            </a:r>
            <a:endParaRPr lang="en-US" altLang="en-US" sz="4000"/>
          </a:p>
        </p:txBody>
      </p:sp>
      <p:sp>
        <p:nvSpPr>
          <p:cNvPr id="17427" name="Freeform 58"/>
          <p:cNvSpPr>
            <a:spLocks/>
          </p:cNvSpPr>
          <p:nvPr/>
        </p:nvSpPr>
        <p:spPr bwMode="auto">
          <a:xfrm>
            <a:off x="3852863" y="2955925"/>
            <a:ext cx="431800" cy="312738"/>
          </a:xfrm>
          <a:custGeom>
            <a:avLst/>
            <a:gdLst>
              <a:gd name="T0" fmla="*/ 0 w 1304"/>
              <a:gd name="T1" fmla="*/ 2147483646 h 927"/>
              <a:gd name="T2" fmla="*/ 2147483646 w 1304"/>
              <a:gd name="T3" fmla="*/ 0 h 927"/>
              <a:gd name="T4" fmla="*/ 2147483646 w 1304"/>
              <a:gd name="T5" fmla="*/ 2147483646 h 927"/>
              <a:gd name="T6" fmla="*/ 2147483646 w 1304"/>
              <a:gd name="T7" fmla="*/ 2147483646 h 927"/>
              <a:gd name="T8" fmla="*/ 2147483646 w 1304"/>
              <a:gd name="T9" fmla="*/ 2147483646 h 927"/>
              <a:gd name="T10" fmla="*/ 0 w 1304"/>
              <a:gd name="T11" fmla="*/ 2147483646 h 9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4"/>
              <a:gd name="T19" fmla="*/ 0 h 927"/>
              <a:gd name="T20" fmla="*/ 1304 w 1304"/>
              <a:gd name="T21" fmla="*/ 927 h 9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4" h="927">
                <a:moveTo>
                  <a:pt x="0" y="464"/>
                </a:moveTo>
                <a:cubicBezTo>
                  <a:pt x="0" y="207"/>
                  <a:pt x="292" y="0"/>
                  <a:pt x="652" y="0"/>
                </a:cubicBezTo>
                <a:cubicBezTo>
                  <a:pt x="1012" y="0"/>
                  <a:pt x="1304" y="207"/>
                  <a:pt x="1304" y="464"/>
                </a:cubicBezTo>
                <a:cubicBezTo>
                  <a:pt x="1304" y="464"/>
                  <a:pt x="1304" y="464"/>
                  <a:pt x="1304" y="464"/>
                </a:cubicBezTo>
                <a:cubicBezTo>
                  <a:pt x="1304" y="720"/>
                  <a:pt x="1012" y="927"/>
                  <a:pt x="652" y="927"/>
                </a:cubicBezTo>
                <a:cubicBezTo>
                  <a:pt x="292" y="927"/>
                  <a:pt x="0" y="720"/>
                  <a:pt x="0" y="464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8" name="Freeform 59"/>
          <p:cNvSpPr>
            <a:spLocks/>
          </p:cNvSpPr>
          <p:nvPr/>
        </p:nvSpPr>
        <p:spPr bwMode="auto">
          <a:xfrm>
            <a:off x="3852863" y="2955925"/>
            <a:ext cx="431800" cy="312738"/>
          </a:xfrm>
          <a:custGeom>
            <a:avLst/>
            <a:gdLst>
              <a:gd name="T0" fmla="*/ 0 w 272"/>
              <a:gd name="T1" fmla="*/ 2147483646 h 197"/>
              <a:gd name="T2" fmla="*/ 2147483646 w 272"/>
              <a:gd name="T3" fmla="*/ 0 h 197"/>
              <a:gd name="T4" fmla="*/ 2147483646 w 272"/>
              <a:gd name="T5" fmla="*/ 2147483646 h 197"/>
              <a:gd name="T6" fmla="*/ 2147483646 w 272"/>
              <a:gd name="T7" fmla="*/ 2147483646 h 197"/>
              <a:gd name="T8" fmla="*/ 2147483646 w 272"/>
              <a:gd name="T9" fmla="*/ 2147483646 h 197"/>
              <a:gd name="T10" fmla="*/ 0 w 272"/>
              <a:gd name="T11" fmla="*/ 2147483646 h 1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2"/>
              <a:gd name="T19" fmla="*/ 0 h 197"/>
              <a:gd name="T20" fmla="*/ 272 w 272"/>
              <a:gd name="T21" fmla="*/ 197 h 19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2" h="197">
                <a:moveTo>
                  <a:pt x="0" y="99"/>
                </a:moveTo>
                <a:cubicBezTo>
                  <a:pt x="0" y="44"/>
                  <a:pt x="61" y="0"/>
                  <a:pt x="136" y="0"/>
                </a:cubicBezTo>
                <a:cubicBezTo>
                  <a:pt x="211" y="0"/>
                  <a:pt x="272" y="44"/>
                  <a:pt x="272" y="99"/>
                </a:cubicBezTo>
                <a:cubicBezTo>
                  <a:pt x="272" y="99"/>
                  <a:pt x="272" y="99"/>
                  <a:pt x="272" y="99"/>
                </a:cubicBezTo>
                <a:cubicBezTo>
                  <a:pt x="272" y="153"/>
                  <a:pt x="211" y="197"/>
                  <a:pt x="136" y="197"/>
                </a:cubicBezTo>
                <a:cubicBezTo>
                  <a:pt x="61" y="197"/>
                  <a:pt x="0" y="153"/>
                  <a:pt x="0" y="99"/>
                </a:cubicBezTo>
              </a:path>
            </a:pathLst>
          </a:custGeom>
          <a:noFill/>
          <a:ln w="15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9" name="Rectangle 60"/>
          <p:cNvSpPr>
            <a:spLocks noChangeArrowheads="1"/>
          </p:cNvSpPr>
          <p:nvPr/>
        </p:nvSpPr>
        <p:spPr bwMode="auto">
          <a:xfrm>
            <a:off x="3971925" y="3030538"/>
            <a:ext cx="1952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BC</a:t>
            </a:r>
            <a:endParaRPr lang="en-US" altLang="en-US" sz="4000"/>
          </a:p>
        </p:txBody>
      </p:sp>
      <p:sp>
        <p:nvSpPr>
          <p:cNvPr id="17430" name="Freeform 61"/>
          <p:cNvSpPr>
            <a:spLocks/>
          </p:cNvSpPr>
          <p:nvPr/>
        </p:nvSpPr>
        <p:spPr bwMode="auto">
          <a:xfrm>
            <a:off x="4538663" y="2955925"/>
            <a:ext cx="431800" cy="312738"/>
          </a:xfrm>
          <a:custGeom>
            <a:avLst/>
            <a:gdLst>
              <a:gd name="T0" fmla="*/ 0 w 1303"/>
              <a:gd name="T1" fmla="*/ 2147483646 h 927"/>
              <a:gd name="T2" fmla="*/ 2147483646 w 1303"/>
              <a:gd name="T3" fmla="*/ 0 h 927"/>
              <a:gd name="T4" fmla="*/ 2147483646 w 1303"/>
              <a:gd name="T5" fmla="*/ 2147483646 h 927"/>
              <a:gd name="T6" fmla="*/ 2147483646 w 1303"/>
              <a:gd name="T7" fmla="*/ 2147483646 h 927"/>
              <a:gd name="T8" fmla="*/ 2147483646 w 1303"/>
              <a:gd name="T9" fmla="*/ 2147483646 h 927"/>
              <a:gd name="T10" fmla="*/ 0 w 1303"/>
              <a:gd name="T11" fmla="*/ 2147483646 h 9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3"/>
              <a:gd name="T19" fmla="*/ 0 h 927"/>
              <a:gd name="T20" fmla="*/ 1303 w 1303"/>
              <a:gd name="T21" fmla="*/ 927 h 9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3" h="927">
                <a:moveTo>
                  <a:pt x="0" y="464"/>
                </a:moveTo>
                <a:cubicBezTo>
                  <a:pt x="0" y="207"/>
                  <a:pt x="291" y="0"/>
                  <a:pt x="651" y="0"/>
                </a:cubicBezTo>
                <a:cubicBezTo>
                  <a:pt x="1012" y="0"/>
                  <a:pt x="1303" y="207"/>
                  <a:pt x="1303" y="464"/>
                </a:cubicBezTo>
                <a:cubicBezTo>
                  <a:pt x="1303" y="464"/>
                  <a:pt x="1303" y="464"/>
                  <a:pt x="1303" y="464"/>
                </a:cubicBezTo>
                <a:cubicBezTo>
                  <a:pt x="1303" y="720"/>
                  <a:pt x="1012" y="927"/>
                  <a:pt x="651" y="927"/>
                </a:cubicBezTo>
                <a:cubicBezTo>
                  <a:pt x="291" y="927"/>
                  <a:pt x="0" y="720"/>
                  <a:pt x="0" y="464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1" name="Freeform 62"/>
          <p:cNvSpPr>
            <a:spLocks/>
          </p:cNvSpPr>
          <p:nvPr/>
        </p:nvSpPr>
        <p:spPr bwMode="auto">
          <a:xfrm>
            <a:off x="4538663" y="2955925"/>
            <a:ext cx="431800" cy="312738"/>
          </a:xfrm>
          <a:custGeom>
            <a:avLst/>
            <a:gdLst>
              <a:gd name="T0" fmla="*/ 0 w 272"/>
              <a:gd name="T1" fmla="*/ 2147483646 h 197"/>
              <a:gd name="T2" fmla="*/ 2147483646 w 272"/>
              <a:gd name="T3" fmla="*/ 0 h 197"/>
              <a:gd name="T4" fmla="*/ 2147483646 w 272"/>
              <a:gd name="T5" fmla="*/ 2147483646 h 197"/>
              <a:gd name="T6" fmla="*/ 2147483646 w 272"/>
              <a:gd name="T7" fmla="*/ 2147483646 h 197"/>
              <a:gd name="T8" fmla="*/ 2147483646 w 272"/>
              <a:gd name="T9" fmla="*/ 2147483646 h 197"/>
              <a:gd name="T10" fmla="*/ 0 w 272"/>
              <a:gd name="T11" fmla="*/ 2147483646 h 1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2"/>
              <a:gd name="T19" fmla="*/ 0 h 197"/>
              <a:gd name="T20" fmla="*/ 272 w 272"/>
              <a:gd name="T21" fmla="*/ 197 h 19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2" h="197">
                <a:moveTo>
                  <a:pt x="0" y="99"/>
                </a:moveTo>
                <a:cubicBezTo>
                  <a:pt x="0" y="44"/>
                  <a:pt x="61" y="0"/>
                  <a:pt x="136" y="0"/>
                </a:cubicBezTo>
                <a:cubicBezTo>
                  <a:pt x="211" y="0"/>
                  <a:pt x="272" y="44"/>
                  <a:pt x="272" y="99"/>
                </a:cubicBezTo>
                <a:cubicBezTo>
                  <a:pt x="272" y="99"/>
                  <a:pt x="272" y="99"/>
                  <a:pt x="272" y="99"/>
                </a:cubicBezTo>
                <a:cubicBezTo>
                  <a:pt x="272" y="153"/>
                  <a:pt x="211" y="197"/>
                  <a:pt x="136" y="197"/>
                </a:cubicBezTo>
                <a:cubicBezTo>
                  <a:pt x="61" y="197"/>
                  <a:pt x="0" y="153"/>
                  <a:pt x="0" y="99"/>
                </a:cubicBezTo>
              </a:path>
            </a:pathLst>
          </a:custGeom>
          <a:noFill/>
          <a:ln w="15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Rectangle 63"/>
          <p:cNvSpPr>
            <a:spLocks noChangeArrowheads="1"/>
          </p:cNvSpPr>
          <p:nvPr/>
        </p:nvSpPr>
        <p:spPr bwMode="auto">
          <a:xfrm>
            <a:off x="4659313" y="3030538"/>
            <a:ext cx="1952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BD</a:t>
            </a:r>
            <a:endParaRPr lang="en-US" altLang="en-US" sz="4000"/>
          </a:p>
        </p:txBody>
      </p:sp>
      <p:sp>
        <p:nvSpPr>
          <p:cNvPr id="17433" name="Freeform 64"/>
          <p:cNvSpPr>
            <a:spLocks/>
          </p:cNvSpPr>
          <p:nvPr/>
        </p:nvSpPr>
        <p:spPr bwMode="auto">
          <a:xfrm>
            <a:off x="5264150" y="2955925"/>
            <a:ext cx="430213" cy="312738"/>
          </a:xfrm>
          <a:custGeom>
            <a:avLst/>
            <a:gdLst>
              <a:gd name="T0" fmla="*/ 0 w 1304"/>
              <a:gd name="T1" fmla="*/ 2147483646 h 927"/>
              <a:gd name="T2" fmla="*/ 2147483646 w 1304"/>
              <a:gd name="T3" fmla="*/ 0 h 927"/>
              <a:gd name="T4" fmla="*/ 2147483646 w 1304"/>
              <a:gd name="T5" fmla="*/ 2147483646 h 927"/>
              <a:gd name="T6" fmla="*/ 2147483646 w 1304"/>
              <a:gd name="T7" fmla="*/ 2147483646 h 927"/>
              <a:gd name="T8" fmla="*/ 2147483646 w 1304"/>
              <a:gd name="T9" fmla="*/ 2147483646 h 927"/>
              <a:gd name="T10" fmla="*/ 0 w 1304"/>
              <a:gd name="T11" fmla="*/ 2147483646 h 9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4"/>
              <a:gd name="T19" fmla="*/ 0 h 927"/>
              <a:gd name="T20" fmla="*/ 1304 w 1304"/>
              <a:gd name="T21" fmla="*/ 927 h 9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4" h="927">
                <a:moveTo>
                  <a:pt x="0" y="464"/>
                </a:moveTo>
                <a:cubicBezTo>
                  <a:pt x="0" y="207"/>
                  <a:pt x="292" y="0"/>
                  <a:pt x="652" y="0"/>
                </a:cubicBezTo>
                <a:cubicBezTo>
                  <a:pt x="1012" y="0"/>
                  <a:pt x="1304" y="207"/>
                  <a:pt x="1304" y="464"/>
                </a:cubicBezTo>
                <a:cubicBezTo>
                  <a:pt x="1304" y="464"/>
                  <a:pt x="1304" y="464"/>
                  <a:pt x="1304" y="464"/>
                </a:cubicBezTo>
                <a:cubicBezTo>
                  <a:pt x="1304" y="720"/>
                  <a:pt x="1012" y="927"/>
                  <a:pt x="652" y="927"/>
                </a:cubicBezTo>
                <a:cubicBezTo>
                  <a:pt x="292" y="927"/>
                  <a:pt x="0" y="720"/>
                  <a:pt x="0" y="464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4" name="Freeform 65"/>
          <p:cNvSpPr>
            <a:spLocks/>
          </p:cNvSpPr>
          <p:nvPr/>
        </p:nvSpPr>
        <p:spPr bwMode="auto">
          <a:xfrm>
            <a:off x="5264150" y="2955925"/>
            <a:ext cx="430213" cy="312738"/>
          </a:xfrm>
          <a:custGeom>
            <a:avLst/>
            <a:gdLst>
              <a:gd name="T0" fmla="*/ 0 w 271"/>
              <a:gd name="T1" fmla="*/ 2147483646 h 197"/>
              <a:gd name="T2" fmla="*/ 2147483646 w 271"/>
              <a:gd name="T3" fmla="*/ 0 h 197"/>
              <a:gd name="T4" fmla="*/ 2147483646 w 271"/>
              <a:gd name="T5" fmla="*/ 2147483646 h 197"/>
              <a:gd name="T6" fmla="*/ 2147483646 w 271"/>
              <a:gd name="T7" fmla="*/ 2147483646 h 197"/>
              <a:gd name="T8" fmla="*/ 2147483646 w 271"/>
              <a:gd name="T9" fmla="*/ 2147483646 h 197"/>
              <a:gd name="T10" fmla="*/ 0 w 271"/>
              <a:gd name="T11" fmla="*/ 2147483646 h 1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1"/>
              <a:gd name="T19" fmla="*/ 0 h 197"/>
              <a:gd name="T20" fmla="*/ 271 w 271"/>
              <a:gd name="T21" fmla="*/ 197 h 19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1" h="197">
                <a:moveTo>
                  <a:pt x="0" y="99"/>
                </a:moveTo>
                <a:cubicBezTo>
                  <a:pt x="0" y="44"/>
                  <a:pt x="61" y="0"/>
                  <a:pt x="136" y="0"/>
                </a:cubicBezTo>
                <a:cubicBezTo>
                  <a:pt x="211" y="0"/>
                  <a:pt x="271" y="44"/>
                  <a:pt x="271" y="99"/>
                </a:cubicBezTo>
                <a:cubicBezTo>
                  <a:pt x="271" y="99"/>
                  <a:pt x="271" y="99"/>
                  <a:pt x="271" y="99"/>
                </a:cubicBezTo>
                <a:cubicBezTo>
                  <a:pt x="271" y="153"/>
                  <a:pt x="211" y="197"/>
                  <a:pt x="136" y="197"/>
                </a:cubicBezTo>
                <a:cubicBezTo>
                  <a:pt x="61" y="197"/>
                  <a:pt x="0" y="153"/>
                  <a:pt x="0" y="99"/>
                </a:cubicBezTo>
              </a:path>
            </a:pathLst>
          </a:custGeom>
          <a:noFill/>
          <a:ln w="15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5" name="Rectangle 66"/>
          <p:cNvSpPr>
            <a:spLocks noChangeArrowheads="1"/>
          </p:cNvSpPr>
          <p:nvPr/>
        </p:nvSpPr>
        <p:spPr bwMode="auto">
          <a:xfrm>
            <a:off x="5384800" y="3030538"/>
            <a:ext cx="1873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BE</a:t>
            </a:r>
            <a:endParaRPr lang="en-US" altLang="en-US" sz="4000"/>
          </a:p>
        </p:txBody>
      </p:sp>
      <p:sp>
        <p:nvSpPr>
          <p:cNvPr id="17436" name="Freeform 67"/>
          <p:cNvSpPr>
            <a:spLocks/>
          </p:cNvSpPr>
          <p:nvPr/>
        </p:nvSpPr>
        <p:spPr bwMode="auto">
          <a:xfrm>
            <a:off x="5949950" y="2955925"/>
            <a:ext cx="431800" cy="312738"/>
          </a:xfrm>
          <a:custGeom>
            <a:avLst/>
            <a:gdLst>
              <a:gd name="T0" fmla="*/ 0 w 1304"/>
              <a:gd name="T1" fmla="*/ 2147483646 h 927"/>
              <a:gd name="T2" fmla="*/ 2147483646 w 1304"/>
              <a:gd name="T3" fmla="*/ 0 h 927"/>
              <a:gd name="T4" fmla="*/ 2147483646 w 1304"/>
              <a:gd name="T5" fmla="*/ 2147483646 h 927"/>
              <a:gd name="T6" fmla="*/ 2147483646 w 1304"/>
              <a:gd name="T7" fmla="*/ 2147483646 h 927"/>
              <a:gd name="T8" fmla="*/ 2147483646 w 1304"/>
              <a:gd name="T9" fmla="*/ 2147483646 h 927"/>
              <a:gd name="T10" fmla="*/ 0 w 1304"/>
              <a:gd name="T11" fmla="*/ 2147483646 h 9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4"/>
              <a:gd name="T19" fmla="*/ 0 h 927"/>
              <a:gd name="T20" fmla="*/ 1304 w 1304"/>
              <a:gd name="T21" fmla="*/ 927 h 9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4" h="927">
                <a:moveTo>
                  <a:pt x="0" y="464"/>
                </a:moveTo>
                <a:cubicBezTo>
                  <a:pt x="0" y="207"/>
                  <a:pt x="292" y="0"/>
                  <a:pt x="652" y="0"/>
                </a:cubicBezTo>
                <a:cubicBezTo>
                  <a:pt x="1012" y="0"/>
                  <a:pt x="1304" y="207"/>
                  <a:pt x="1304" y="464"/>
                </a:cubicBezTo>
                <a:cubicBezTo>
                  <a:pt x="1304" y="464"/>
                  <a:pt x="1304" y="464"/>
                  <a:pt x="1304" y="464"/>
                </a:cubicBezTo>
                <a:cubicBezTo>
                  <a:pt x="1304" y="720"/>
                  <a:pt x="1012" y="927"/>
                  <a:pt x="652" y="927"/>
                </a:cubicBezTo>
                <a:cubicBezTo>
                  <a:pt x="292" y="927"/>
                  <a:pt x="0" y="720"/>
                  <a:pt x="0" y="464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1236" name="Freeform 68"/>
          <p:cNvSpPr>
            <a:spLocks/>
          </p:cNvSpPr>
          <p:nvPr/>
        </p:nvSpPr>
        <p:spPr bwMode="auto">
          <a:xfrm>
            <a:off x="5949950" y="2955925"/>
            <a:ext cx="431800" cy="312738"/>
          </a:xfrm>
          <a:custGeom>
            <a:avLst/>
            <a:gdLst>
              <a:gd name="T0" fmla="*/ 0 w 272"/>
              <a:gd name="T1" fmla="*/ 2147483646 h 197"/>
              <a:gd name="T2" fmla="*/ 2147483646 w 272"/>
              <a:gd name="T3" fmla="*/ 0 h 197"/>
              <a:gd name="T4" fmla="*/ 2147483646 w 272"/>
              <a:gd name="T5" fmla="*/ 2147483646 h 197"/>
              <a:gd name="T6" fmla="*/ 2147483646 w 272"/>
              <a:gd name="T7" fmla="*/ 2147483646 h 197"/>
              <a:gd name="T8" fmla="*/ 2147483646 w 272"/>
              <a:gd name="T9" fmla="*/ 2147483646 h 197"/>
              <a:gd name="T10" fmla="*/ 0 w 272"/>
              <a:gd name="T11" fmla="*/ 2147483646 h 1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2"/>
              <a:gd name="T19" fmla="*/ 0 h 197"/>
              <a:gd name="T20" fmla="*/ 272 w 272"/>
              <a:gd name="T21" fmla="*/ 197 h 19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2" h="197">
                <a:moveTo>
                  <a:pt x="0" y="99"/>
                </a:moveTo>
                <a:cubicBezTo>
                  <a:pt x="0" y="44"/>
                  <a:pt x="61" y="0"/>
                  <a:pt x="136" y="0"/>
                </a:cubicBezTo>
                <a:cubicBezTo>
                  <a:pt x="211" y="0"/>
                  <a:pt x="272" y="44"/>
                  <a:pt x="272" y="99"/>
                </a:cubicBezTo>
                <a:cubicBezTo>
                  <a:pt x="272" y="99"/>
                  <a:pt x="272" y="99"/>
                  <a:pt x="272" y="99"/>
                </a:cubicBezTo>
                <a:cubicBezTo>
                  <a:pt x="272" y="153"/>
                  <a:pt x="211" y="197"/>
                  <a:pt x="136" y="197"/>
                </a:cubicBezTo>
                <a:cubicBezTo>
                  <a:pt x="61" y="197"/>
                  <a:pt x="0" y="153"/>
                  <a:pt x="0" y="99"/>
                </a:cubicBezTo>
              </a:path>
            </a:pathLst>
          </a:custGeom>
          <a:noFill/>
          <a:ln w="15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Rectangle 69"/>
          <p:cNvSpPr>
            <a:spLocks noChangeArrowheads="1"/>
          </p:cNvSpPr>
          <p:nvPr/>
        </p:nvSpPr>
        <p:spPr bwMode="auto">
          <a:xfrm>
            <a:off x="6062663" y="3030538"/>
            <a:ext cx="2032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CD</a:t>
            </a:r>
            <a:endParaRPr lang="en-US" altLang="en-US" sz="4000"/>
          </a:p>
        </p:txBody>
      </p:sp>
      <p:sp>
        <p:nvSpPr>
          <p:cNvPr id="17439" name="Freeform 70"/>
          <p:cNvSpPr>
            <a:spLocks/>
          </p:cNvSpPr>
          <p:nvPr/>
        </p:nvSpPr>
        <p:spPr bwMode="auto">
          <a:xfrm>
            <a:off x="6654800" y="2955925"/>
            <a:ext cx="431800" cy="312738"/>
          </a:xfrm>
          <a:custGeom>
            <a:avLst/>
            <a:gdLst>
              <a:gd name="T0" fmla="*/ 0 w 1304"/>
              <a:gd name="T1" fmla="*/ 2147483646 h 927"/>
              <a:gd name="T2" fmla="*/ 2147483646 w 1304"/>
              <a:gd name="T3" fmla="*/ 0 h 927"/>
              <a:gd name="T4" fmla="*/ 2147483646 w 1304"/>
              <a:gd name="T5" fmla="*/ 2147483646 h 927"/>
              <a:gd name="T6" fmla="*/ 2147483646 w 1304"/>
              <a:gd name="T7" fmla="*/ 2147483646 h 927"/>
              <a:gd name="T8" fmla="*/ 2147483646 w 1304"/>
              <a:gd name="T9" fmla="*/ 2147483646 h 927"/>
              <a:gd name="T10" fmla="*/ 0 w 1304"/>
              <a:gd name="T11" fmla="*/ 2147483646 h 9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4"/>
              <a:gd name="T19" fmla="*/ 0 h 927"/>
              <a:gd name="T20" fmla="*/ 1304 w 1304"/>
              <a:gd name="T21" fmla="*/ 927 h 9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4" h="927">
                <a:moveTo>
                  <a:pt x="0" y="464"/>
                </a:moveTo>
                <a:cubicBezTo>
                  <a:pt x="0" y="207"/>
                  <a:pt x="292" y="0"/>
                  <a:pt x="652" y="0"/>
                </a:cubicBezTo>
                <a:cubicBezTo>
                  <a:pt x="1012" y="0"/>
                  <a:pt x="1304" y="207"/>
                  <a:pt x="1304" y="464"/>
                </a:cubicBezTo>
                <a:cubicBezTo>
                  <a:pt x="1304" y="464"/>
                  <a:pt x="1304" y="464"/>
                  <a:pt x="1304" y="464"/>
                </a:cubicBezTo>
                <a:cubicBezTo>
                  <a:pt x="1304" y="720"/>
                  <a:pt x="1012" y="927"/>
                  <a:pt x="652" y="927"/>
                </a:cubicBezTo>
                <a:cubicBezTo>
                  <a:pt x="292" y="927"/>
                  <a:pt x="0" y="720"/>
                  <a:pt x="0" y="464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1239" name="Freeform 71"/>
          <p:cNvSpPr>
            <a:spLocks/>
          </p:cNvSpPr>
          <p:nvPr/>
        </p:nvSpPr>
        <p:spPr bwMode="auto">
          <a:xfrm>
            <a:off x="6654800" y="2955925"/>
            <a:ext cx="431800" cy="312738"/>
          </a:xfrm>
          <a:custGeom>
            <a:avLst/>
            <a:gdLst>
              <a:gd name="T0" fmla="*/ 0 w 272"/>
              <a:gd name="T1" fmla="*/ 2147483646 h 197"/>
              <a:gd name="T2" fmla="*/ 2147483646 w 272"/>
              <a:gd name="T3" fmla="*/ 0 h 197"/>
              <a:gd name="T4" fmla="*/ 2147483646 w 272"/>
              <a:gd name="T5" fmla="*/ 2147483646 h 197"/>
              <a:gd name="T6" fmla="*/ 2147483646 w 272"/>
              <a:gd name="T7" fmla="*/ 2147483646 h 197"/>
              <a:gd name="T8" fmla="*/ 2147483646 w 272"/>
              <a:gd name="T9" fmla="*/ 2147483646 h 197"/>
              <a:gd name="T10" fmla="*/ 0 w 272"/>
              <a:gd name="T11" fmla="*/ 2147483646 h 1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2"/>
              <a:gd name="T19" fmla="*/ 0 h 197"/>
              <a:gd name="T20" fmla="*/ 272 w 272"/>
              <a:gd name="T21" fmla="*/ 197 h 19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2" h="197">
                <a:moveTo>
                  <a:pt x="0" y="99"/>
                </a:moveTo>
                <a:cubicBezTo>
                  <a:pt x="0" y="44"/>
                  <a:pt x="61" y="0"/>
                  <a:pt x="136" y="0"/>
                </a:cubicBezTo>
                <a:cubicBezTo>
                  <a:pt x="211" y="0"/>
                  <a:pt x="272" y="44"/>
                  <a:pt x="272" y="99"/>
                </a:cubicBezTo>
                <a:cubicBezTo>
                  <a:pt x="272" y="99"/>
                  <a:pt x="272" y="99"/>
                  <a:pt x="272" y="99"/>
                </a:cubicBezTo>
                <a:cubicBezTo>
                  <a:pt x="272" y="153"/>
                  <a:pt x="211" y="197"/>
                  <a:pt x="136" y="197"/>
                </a:cubicBezTo>
                <a:cubicBezTo>
                  <a:pt x="61" y="197"/>
                  <a:pt x="0" y="153"/>
                  <a:pt x="0" y="99"/>
                </a:cubicBezTo>
              </a:path>
            </a:pathLst>
          </a:custGeom>
          <a:noFill/>
          <a:ln w="15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1" name="Rectangle 72"/>
          <p:cNvSpPr>
            <a:spLocks noChangeArrowheads="1"/>
          </p:cNvSpPr>
          <p:nvPr/>
        </p:nvSpPr>
        <p:spPr bwMode="auto">
          <a:xfrm>
            <a:off x="6775450" y="3030538"/>
            <a:ext cx="1952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CE</a:t>
            </a:r>
            <a:endParaRPr lang="en-US" altLang="en-US" sz="4000"/>
          </a:p>
        </p:txBody>
      </p:sp>
      <p:sp>
        <p:nvSpPr>
          <p:cNvPr id="17442" name="Freeform 73"/>
          <p:cNvSpPr>
            <a:spLocks/>
          </p:cNvSpPr>
          <p:nvPr/>
        </p:nvSpPr>
        <p:spPr bwMode="auto">
          <a:xfrm>
            <a:off x="7321550" y="2955925"/>
            <a:ext cx="430213" cy="312738"/>
          </a:xfrm>
          <a:custGeom>
            <a:avLst/>
            <a:gdLst>
              <a:gd name="T0" fmla="*/ 0 w 1304"/>
              <a:gd name="T1" fmla="*/ 2147483646 h 927"/>
              <a:gd name="T2" fmla="*/ 2147483646 w 1304"/>
              <a:gd name="T3" fmla="*/ 0 h 927"/>
              <a:gd name="T4" fmla="*/ 2147483646 w 1304"/>
              <a:gd name="T5" fmla="*/ 2147483646 h 927"/>
              <a:gd name="T6" fmla="*/ 2147483646 w 1304"/>
              <a:gd name="T7" fmla="*/ 2147483646 h 927"/>
              <a:gd name="T8" fmla="*/ 2147483646 w 1304"/>
              <a:gd name="T9" fmla="*/ 2147483646 h 927"/>
              <a:gd name="T10" fmla="*/ 0 w 1304"/>
              <a:gd name="T11" fmla="*/ 2147483646 h 9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4"/>
              <a:gd name="T19" fmla="*/ 0 h 927"/>
              <a:gd name="T20" fmla="*/ 1304 w 1304"/>
              <a:gd name="T21" fmla="*/ 927 h 9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4" h="927">
                <a:moveTo>
                  <a:pt x="0" y="464"/>
                </a:moveTo>
                <a:cubicBezTo>
                  <a:pt x="0" y="207"/>
                  <a:pt x="292" y="0"/>
                  <a:pt x="652" y="0"/>
                </a:cubicBezTo>
                <a:cubicBezTo>
                  <a:pt x="1012" y="0"/>
                  <a:pt x="1304" y="207"/>
                  <a:pt x="1304" y="464"/>
                </a:cubicBezTo>
                <a:cubicBezTo>
                  <a:pt x="1304" y="464"/>
                  <a:pt x="1304" y="464"/>
                  <a:pt x="1304" y="464"/>
                </a:cubicBezTo>
                <a:cubicBezTo>
                  <a:pt x="1304" y="720"/>
                  <a:pt x="1012" y="927"/>
                  <a:pt x="652" y="927"/>
                </a:cubicBezTo>
                <a:cubicBezTo>
                  <a:pt x="292" y="927"/>
                  <a:pt x="0" y="720"/>
                  <a:pt x="0" y="464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1242" name="Freeform 74"/>
          <p:cNvSpPr>
            <a:spLocks/>
          </p:cNvSpPr>
          <p:nvPr/>
        </p:nvSpPr>
        <p:spPr bwMode="auto">
          <a:xfrm>
            <a:off x="7321550" y="2955925"/>
            <a:ext cx="430213" cy="312738"/>
          </a:xfrm>
          <a:custGeom>
            <a:avLst/>
            <a:gdLst>
              <a:gd name="T0" fmla="*/ 0 w 271"/>
              <a:gd name="T1" fmla="*/ 2147483646 h 197"/>
              <a:gd name="T2" fmla="*/ 2147483646 w 271"/>
              <a:gd name="T3" fmla="*/ 0 h 197"/>
              <a:gd name="T4" fmla="*/ 2147483646 w 271"/>
              <a:gd name="T5" fmla="*/ 2147483646 h 197"/>
              <a:gd name="T6" fmla="*/ 2147483646 w 271"/>
              <a:gd name="T7" fmla="*/ 2147483646 h 197"/>
              <a:gd name="T8" fmla="*/ 2147483646 w 271"/>
              <a:gd name="T9" fmla="*/ 2147483646 h 197"/>
              <a:gd name="T10" fmla="*/ 0 w 271"/>
              <a:gd name="T11" fmla="*/ 2147483646 h 1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1"/>
              <a:gd name="T19" fmla="*/ 0 h 197"/>
              <a:gd name="T20" fmla="*/ 271 w 271"/>
              <a:gd name="T21" fmla="*/ 197 h 19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1" h="197">
                <a:moveTo>
                  <a:pt x="0" y="99"/>
                </a:moveTo>
                <a:cubicBezTo>
                  <a:pt x="0" y="44"/>
                  <a:pt x="61" y="0"/>
                  <a:pt x="136" y="0"/>
                </a:cubicBezTo>
                <a:cubicBezTo>
                  <a:pt x="211" y="0"/>
                  <a:pt x="271" y="44"/>
                  <a:pt x="271" y="99"/>
                </a:cubicBezTo>
                <a:cubicBezTo>
                  <a:pt x="271" y="99"/>
                  <a:pt x="271" y="99"/>
                  <a:pt x="271" y="99"/>
                </a:cubicBezTo>
                <a:cubicBezTo>
                  <a:pt x="271" y="153"/>
                  <a:pt x="211" y="197"/>
                  <a:pt x="136" y="197"/>
                </a:cubicBezTo>
                <a:cubicBezTo>
                  <a:pt x="61" y="197"/>
                  <a:pt x="0" y="153"/>
                  <a:pt x="0" y="99"/>
                </a:cubicBezTo>
              </a:path>
            </a:pathLst>
          </a:custGeom>
          <a:noFill/>
          <a:ln w="15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4" name="Rectangle 75"/>
          <p:cNvSpPr>
            <a:spLocks noChangeArrowheads="1"/>
          </p:cNvSpPr>
          <p:nvPr/>
        </p:nvSpPr>
        <p:spPr bwMode="auto">
          <a:xfrm>
            <a:off x="7442200" y="3030538"/>
            <a:ext cx="1952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DE</a:t>
            </a:r>
            <a:endParaRPr lang="en-US" altLang="en-US" sz="4000"/>
          </a:p>
        </p:txBody>
      </p:sp>
      <p:sp>
        <p:nvSpPr>
          <p:cNvPr id="17445" name="Freeform 76"/>
          <p:cNvSpPr>
            <a:spLocks/>
          </p:cNvSpPr>
          <p:nvPr/>
        </p:nvSpPr>
        <p:spPr bwMode="auto">
          <a:xfrm>
            <a:off x="2324100" y="1936750"/>
            <a:ext cx="431800" cy="314325"/>
          </a:xfrm>
          <a:custGeom>
            <a:avLst/>
            <a:gdLst>
              <a:gd name="T0" fmla="*/ 0 w 1304"/>
              <a:gd name="T1" fmla="*/ 2147483646 h 928"/>
              <a:gd name="T2" fmla="*/ 2147483646 w 1304"/>
              <a:gd name="T3" fmla="*/ 0 h 928"/>
              <a:gd name="T4" fmla="*/ 2147483646 w 1304"/>
              <a:gd name="T5" fmla="*/ 2147483646 h 928"/>
              <a:gd name="T6" fmla="*/ 2147483646 w 1304"/>
              <a:gd name="T7" fmla="*/ 2147483646 h 928"/>
              <a:gd name="T8" fmla="*/ 2147483646 w 1304"/>
              <a:gd name="T9" fmla="*/ 2147483646 h 928"/>
              <a:gd name="T10" fmla="*/ 0 w 1304"/>
              <a:gd name="T11" fmla="*/ 2147483646 h 9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4"/>
              <a:gd name="T19" fmla="*/ 0 h 928"/>
              <a:gd name="T20" fmla="*/ 1304 w 1304"/>
              <a:gd name="T21" fmla="*/ 928 h 9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4" h="928">
                <a:moveTo>
                  <a:pt x="0" y="464"/>
                </a:moveTo>
                <a:cubicBezTo>
                  <a:pt x="0" y="208"/>
                  <a:pt x="292" y="0"/>
                  <a:pt x="652" y="0"/>
                </a:cubicBezTo>
                <a:cubicBezTo>
                  <a:pt x="1012" y="0"/>
                  <a:pt x="1304" y="208"/>
                  <a:pt x="1304" y="464"/>
                </a:cubicBezTo>
                <a:cubicBezTo>
                  <a:pt x="1304" y="464"/>
                  <a:pt x="1304" y="464"/>
                  <a:pt x="1304" y="464"/>
                </a:cubicBezTo>
                <a:cubicBezTo>
                  <a:pt x="1304" y="720"/>
                  <a:pt x="1012" y="928"/>
                  <a:pt x="652" y="928"/>
                </a:cubicBezTo>
                <a:cubicBezTo>
                  <a:pt x="292" y="928"/>
                  <a:pt x="0" y="720"/>
                  <a:pt x="0" y="464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6" name="Freeform 77"/>
          <p:cNvSpPr>
            <a:spLocks/>
          </p:cNvSpPr>
          <p:nvPr/>
        </p:nvSpPr>
        <p:spPr bwMode="auto">
          <a:xfrm>
            <a:off x="2324100" y="1936750"/>
            <a:ext cx="431800" cy="314325"/>
          </a:xfrm>
          <a:custGeom>
            <a:avLst/>
            <a:gdLst>
              <a:gd name="T0" fmla="*/ 0 w 272"/>
              <a:gd name="T1" fmla="*/ 2147483646 h 198"/>
              <a:gd name="T2" fmla="*/ 2147483646 w 272"/>
              <a:gd name="T3" fmla="*/ 0 h 198"/>
              <a:gd name="T4" fmla="*/ 2147483646 w 272"/>
              <a:gd name="T5" fmla="*/ 2147483646 h 198"/>
              <a:gd name="T6" fmla="*/ 2147483646 w 272"/>
              <a:gd name="T7" fmla="*/ 2147483646 h 198"/>
              <a:gd name="T8" fmla="*/ 2147483646 w 272"/>
              <a:gd name="T9" fmla="*/ 2147483646 h 198"/>
              <a:gd name="T10" fmla="*/ 0 w 272"/>
              <a:gd name="T11" fmla="*/ 2147483646 h 1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2"/>
              <a:gd name="T19" fmla="*/ 0 h 198"/>
              <a:gd name="T20" fmla="*/ 272 w 272"/>
              <a:gd name="T21" fmla="*/ 198 h 19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2" h="198">
                <a:moveTo>
                  <a:pt x="0" y="99"/>
                </a:moveTo>
                <a:cubicBezTo>
                  <a:pt x="0" y="44"/>
                  <a:pt x="61" y="0"/>
                  <a:pt x="136" y="0"/>
                </a:cubicBezTo>
                <a:cubicBezTo>
                  <a:pt x="211" y="0"/>
                  <a:pt x="272" y="44"/>
                  <a:pt x="272" y="99"/>
                </a:cubicBezTo>
                <a:cubicBezTo>
                  <a:pt x="272" y="99"/>
                  <a:pt x="272" y="99"/>
                  <a:pt x="272" y="99"/>
                </a:cubicBezTo>
                <a:cubicBezTo>
                  <a:pt x="272" y="153"/>
                  <a:pt x="211" y="198"/>
                  <a:pt x="136" y="198"/>
                </a:cubicBezTo>
                <a:cubicBezTo>
                  <a:pt x="61" y="198"/>
                  <a:pt x="0" y="153"/>
                  <a:pt x="0" y="99"/>
                </a:cubicBezTo>
              </a:path>
            </a:pathLst>
          </a:custGeom>
          <a:noFill/>
          <a:ln w="15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7" name="Rectangle 78"/>
          <p:cNvSpPr>
            <a:spLocks noChangeArrowheads="1"/>
          </p:cNvSpPr>
          <p:nvPr/>
        </p:nvSpPr>
        <p:spPr bwMode="auto">
          <a:xfrm>
            <a:off x="2490788" y="2009775"/>
            <a:ext cx="936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en-US" sz="4000"/>
          </a:p>
        </p:txBody>
      </p:sp>
      <p:sp>
        <p:nvSpPr>
          <p:cNvPr id="17448" name="Freeform 79"/>
          <p:cNvSpPr>
            <a:spLocks/>
          </p:cNvSpPr>
          <p:nvPr/>
        </p:nvSpPr>
        <p:spPr bwMode="auto">
          <a:xfrm>
            <a:off x="3265488" y="1936750"/>
            <a:ext cx="430212" cy="314325"/>
          </a:xfrm>
          <a:custGeom>
            <a:avLst/>
            <a:gdLst>
              <a:gd name="T0" fmla="*/ 0 w 1304"/>
              <a:gd name="T1" fmla="*/ 2147483646 h 928"/>
              <a:gd name="T2" fmla="*/ 2147483646 w 1304"/>
              <a:gd name="T3" fmla="*/ 0 h 928"/>
              <a:gd name="T4" fmla="*/ 2147483646 w 1304"/>
              <a:gd name="T5" fmla="*/ 2147483646 h 928"/>
              <a:gd name="T6" fmla="*/ 2147483646 w 1304"/>
              <a:gd name="T7" fmla="*/ 2147483646 h 928"/>
              <a:gd name="T8" fmla="*/ 2147483646 w 1304"/>
              <a:gd name="T9" fmla="*/ 2147483646 h 928"/>
              <a:gd name="T10" fmla="*/ 0 w 1304"/>
              <a:gd name="T11" fmla="*/ 2147483646 h 9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4"/>
              <a:gd name="T19" fmla="*/ 0 h 928"/>
              <a:gd name="T20" fmla="*/ 1304 w 1304"/>
              <a:gd name="T21" fmla="*/ 928 h 9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4" h="928">
                <a:moveTo>
                  <a:pt x="0" y="464"/>
                </a:moveTo>
                <a:cubicBezTo>
                  <a:pt x="0" y="208"/>
                  <a:pt x="292" y="0"/>
                  <a:pt x="652" y="0"/>
                </a:cubicBezTo>
                <a:cubicBezTo>
                  <a:pt x="1012" y="0"/>
                  <a:pt x="1304" y="208"/>
                  <a:pt x="1304" y="464"/>
                </a:cubicBezTo>
                <a:cubicBezTo>
                  <a:pt x="1304" y="464"/>
                  <a:pt x="1304" y="464"/>
                  <a:pt x="1304" y="464"/>
                </a:cubicBezTo>
                <a:cubicBezTo>
                  <a:pt x="1304" y="720"/>
                  <a:pt x="1012" y="928"/>
                  <a:pt x="652" y="928"/>
                </a:cubicBezTo>
                <a:cubicBezTo>
                  <a:pt x="292" y="928"/>
                  <a:pt x="0" y="720"/>
                  <a:pt x="0" y="464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9" name="Freeform 80"/>
          <p:cNvSpPr>
            <a:spLocks/>
          </p:cNvSpPr>
          <p:nvPr/>
        </p:nvSpPr>
        <p:spPr bwMode="auto">
          <a:xfrm>
            <a:off x="3265488" y="1936750"/>
            <a:ext cx="430212" cy="314325"/>
          </a:xfrm>
          <a:custGeom>
            <a:avLst/>
            <a:gdLst>
              <a:gd name="T0" fmla="*/ 0 w 271"/>
              <a:gd name="T1" fmla="*/ 2147483646 h 198"/>
              <a:gd name="T2" fmla="*/ 2147483646 w 271"/>
              <a:gd name="T3" fmla="*/ 0 h 198"/>
              <a:gd name="T4" fmla="*/ 2147483646 w 271"/>
              <a:gd name="T5" fmla="*/ 2147483646 h 198"/>
              <a:gd name="T6" fmla="*/ 2147483646 w 271"/>
              <a:gd name="T7" fmla="*/ 2147483646 h 198"/>
              <a:gd name="T8" fmla="*/ 2147483646 w 271"/>
              <a:gd name="T9" fmla="*/ 2147483646 h 198"/>
              <a:gd name="T10" fmla="*/ 0 w 271"/>
              <a:gd name="T11" fmla="*/ 2147483646 h 1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1"/>
              <a:gd name="T19" fmla="*/ 0 h 198"/>
              <a:gd name="T20" fmla="*/ 271 w 271"/>
              <a:gd name="T21" fmla="*/ 198 h 19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1" h="198">
                <a:moveTo>
                  <a:pt x="0" y="99"/>
                </a:moveTo>
                <a:cubicBezTo>
                  <a:pt x="0" y="44"/>
                  <a:pt x="61" y="0"/>
                  <a:pt x="135" y="0"/>
                </a:cubicBezTo>
                <a:cubicBezTo>
                  <a:pt x="210" y="0"/>
                  <a:pt x="271" y="44"/>
                  <a:pt x="271" y="99"/>
                </a:cubicBezTo>
                <a:cubicBezTo>
                  <a:pt x="271" y="99"/>
                  <a:pt x="271" y="99"/>
                  <a:pt x="271" y="99"/>
                </a:cubicBezTo>
                <a:cubicBezTo>
                  <a:pt x="271" y="153"/>
                  <a:pt x="210" y="198"/>
                  <a:pt x="135" y="198"/>
                </a:cubicBezTo>
                <a:cubicBezTo>
                  <a:pt x="61" y="198"/>
                  <a:pt x="0" y="153"/>
                  <a:pt x="0" y="99"/>
                </a:cubicBezTo>
              </a:path>
            </a:pathLst>
          </a:custGeom>
          <a:noFill/>
          <a:ln w="15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0" name="Rectangle 81"/>
          <p:cNvSpPr>
            <a:spLocks noChangeArrowheads="1"/>
          </p:cNvSpPr>
          <p:nvPr/>
        </p:nvSpPr>
        <p:spPr bwMode="auto">
          <a:xfrm>
            <a:off x="3432175" y="2009775"/>
            <a:ext cx="936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en-US" sz="4000"/>
          </a:p>
        </p:txBody>
      </p:sp>
      <p:sp>
        <p:nvSpPr>
          <p:cNvPr id="17451" name="Freeform 82"/>
          <p:cNvSpPr>
            <a:spLocks/>
          </p:cNvSpPr>
          <p:nvPr/>
        </p:nvSpPr>
        <p:spPr bwMode="auto">
          <a:xfrm>
            <a:off x="4186238" y="1936750"/>
            <a:ext cx="431800" cy="314325"/>
          </a:xfrm>
          <a:custGeom>
            <a:avLst/>
            <a:gdLst>
              <a:gd name="T0" fmla="*/ 0 w 1304"/>
              <a:gd name="T1" fmla="*/ 2147483646 h 928"/>
              <a:gd name="T2" fmla="*/ 2147483646 w 1304"/>
              <a:gd name="T3" fmla="*/ 0 h 928"/>
              <a:gd name="T4" fmla="*/ 2147483646 w 1304"/>
              <a:gd name="T5" fmla="*/ 2147483646 h 928"/>
              <a:gd name="T6" fmla="*/ 2147483646 w 1304"/>
              <a:gd name="T7" fmla="*/ 2147483646 h 928"/>
              <a:gd name="T8" fmla="*/ 2147483646 w 1304"/>
              <a:gd name="T9" fmla="*/ 2147483646 h 928"/>
              <a:gd name="T10" fmla="*/ 0 w 1304"/>
              <a:gd name="T11" fmla="*/ 2147483646 h 9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4"/>
              <a:gd name="T19" fmla="*/ 0 h 928"/>
              <a:gd name="T20" fmla="*/ 1304 w 1304"/>
              <a:gd name="T21" fmla="*/ 928 h 9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4" h="928">
                <a:moveTo>
                  <a:pt x="0" y="464"/>
                </a:moveTo>
                <a:cubicBezTo>
                  <a:pt x="0" y="208"/>
                  <a:pt x="292" y="0"/>
                  <a:pt x="652" y="0"/>
                </a:cubicBezTo>
                <a:cubicBezTo>
                  <a:pt x="1012" y="0"/>
                  <a:pt x="1304" y="208"/>
                  <a:pt x="1304" y="464"/>
                </a:cubicBezTo>
                <a:cubicBezTo>
                  <a:pt x="1304" y="464"/>
                  <a:pt x="1304" y="464"/>
                  <a:pt x="1304" y="464"/>
                </a:cubicBezTo>
                <a:cubicBezTo>
                  <a:pt x="1304" y="720"/>
                  <a:pt x="1012" y="928"/>
                  <a:pt x="652" y="928"/>
                </a:cubicBezTo>
                <a:cubicBezTo>
                  <a:pt x="292" y="928"/>
                  <a:pt x="0" y="720"/>
                  <a:pt x="0" y="464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1251" name="Freeform 83"/>
          <p:cNvSpPr>
            <a:spLocks/>
          </p:cNvSpPr>
          <p:nvPr/>
        </p:nvSpPr>
        <p:spPr bwMode="auto">
          <a:xfrm>
            <a:off x="4186238" y="1936750"/>
            <a:ext cx="431800" cy="314325"/>
          </a:xfrm>
          <a:custGeom>
            <a:avLst/>
            <a:gdLst>
              <a:gd name="T0" fmla="*/ 0 w 272"/>
              <a:gd name="T1" fmla="*/ 2147483646 h 198"/>
              <a:gd name="T2" fmla="*/ 2147483646 w 272"/>
              <a:gd name="T3" fmla="*/ 0 h 198"/>
              <a:gd name="T4" fmla="*/ 2147483646 w 272"/>
              <a:gd name="T5" fmla="*/ 2147483646 h 198"/>
              <a:gd name="T6" fmla="*/ 2147483646 w 272"/>
              <a:gd name="T7" fmla="*/ 2147483646 h 198"/>
              <a:gd name="T8" fmla="*/ 2147483646 w 272"/>
              <a:gd name="T9" fmla="*/ 2147483646 h 198"/>
              <a:gd name="T10" fmla="*/ 0 w 272"/>
              <a:gd name="T11" fmla="*/ 2147483646 h 1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2"/>
              <a:gd name="T19" fmla="*/ 0 h 198"/>
              <a:gd name="T20" fmla="*/ 272 w 272"/>
              <a:gd name="T21" fmla="*/ 198 h 19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2" h="198">
                <a:moveTo>
                  <a:pt x="0" y="99"/>
                </a:moveTo>
                <a:cubicBezTo>
                  <a:pt x="0" y="44"/>
                  <a:pt x="61" y="0"/>
                  <a:pt x="136" y="0"/>
                </a:cubicBezTo>
                <a:cubicBezTo>
                  <a:pt x="211" y="0"/>
                  <a:pt x="272" y="44"/>
                  <a:pt x="272" y="99"/>
                </a:cubicBezTo>
                <a:cubicBezTo>
                  <a:pt x="272" y="99"/>
                  <a:pt x="272" y="99"/>
                  <a:pt x="272" y="99"/>
                </a:cubicBezTo>
                <a:cubicBezTo>
                  <a:pt x="272" y="153"/>
                  <a:pt x="211" y="198"/>
                  <a:pt x="136" y="198"/>
                </a:cubicBezTo>
                <a:cubicBezTo>
                  <a:pt x="61" y="198"/>
                  <a:pt x="0" y="153"/>
                  <a:pt x="0" y="99"/>
                </a:cubicBezTo>
              </a:path>
            </a:pathLst>
          </a:custGeom>
          <a:noFill/>
          <a:ln w="15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3" name="Rectangle 84"/>
          <p:cNvSpPr>
            <a:spLocks noChangeArrowheads="1"/>
          </p:cNvSpPr>
          <p:nvPr/>
        </p:nvSpPr>
        <p:spPr bwMode="auto">
          <a:xfrm>
            <a:off x="4352925" y="2009775"/>
            <a:ext cx="1016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endParaRPr lang="en-US" altLang="en-US" sz="4000"/>
          </a:p>
        </p:txBody>
      </p:sp>
      <p:sp>
        <p:nvSpPr>
          <p:cNvPr id="17454" name="Freeform 85"/>
          <p:cNvSpPr>
            <a:spLocks/>
          </p:cNvSpPr>
          <p:nvPr/>
        </p:nvSpPr>
        <p:spPr bwMode="auto">
          <a:xfrm>
            <a:off x="5146675" y="1936750"/>
            <a:ext cx="430213" cy="314325"/>
          </a:xfrm>
          <a:custGeom>
            <a:avLst/>
            <a:gdLst>
              <a:gd name="T0" fmla="*/ 0 w 1304"/>
              <a:gd name="T1" fmla="*/ 2147483646 h 928"/>
              <a:gd name="T2" fmla="*/ 2147483646 w 1304"/>
              <a:gd name="T3" fmla="*/ 0 h 928"/>
              <a:gd name="T4" fmla="*/ 2147483646 w 1304"/>
              <a:gd name="T5" fmla="*/ 2147483646 h 928"/>
              <a:gd name="T6" fmla="*/ 2147483646 w 1304"/>
              <a:gd name="T7" fmla="*/ 2147483646 h 928"/>
              <a:gd name="T8" fmla="*/ 2147483646 w 1304"/>
              <a:gd name="T9" fmla="*/ 2147483646 h 928"/>
              <a:gd name="T10" fmla="*/ 0 w 1304"/>
              <a:gd name="T11" fmla="*/ 2147483646 h 9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4"/>
              <a:gd name="T19" fmla="*/ 0 h 928"/>
              <a:gd name="T20" fmla="*/ 1304 w 1304"/>
              <a:gd name="T21" fmla="*/ 928 h 9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4" h="928">
                <a:moveTo>
                  <a:pt x="0" y="464"/>
                </a:moveTo>
                <a:cubicBezTo>
                  <a:pt x="0" y="208"/>
                  <a:pt x="292" y="0"/>
                  <a:pt x="652" y="0"/>
                </a:cubicBezTo>
                <a:cubicBezTo>
                  <a:pt x="1012" y="0"/>
                  <a:pt x="1304" y="208"/>
                  <a:pt x="1304" y="464"/>
                </a:cubicBezTo>
                <a:cubicBezTo>
                  <a:pt x="1304" y="464"/>
                  <a:pt x="1304" y="464"/>
                  <a:pt x="1304" y="464"/>
                </a:cubicBezTo>
                <a:cubicBezTo>
                  <a:pt x="1304" y="720"/>
                  <a:pt x="1012" y="928"/>
                  <a:pt x="652" y="928"/>
                </a:cubicBezTo>
                <a:cubicBezTo>
                  <a:pt x="292" y="928"/>
                  <a:pt x="0" y="720"/>
                  <a:pt x="0" y="464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1254" name="Freeform 86"/>
          <p:cNvSpPr>
            <a:spLocks/>
          </p:cNvSpPr>
          <p:nvPr/>
        </p:nvSpPr>
        <p:spPr bwMode="auto">
          <a:xfrm>
            <a:off x="5146675" y="1936750"/>
            <a:ext cx="430213" cy="314325"/>
          </a:xfrm>
          <a:custGeom>
            <a:avLst/>
            <a:gdLst>
              <a:gd name="T0" fmla="*/ 0 w 271"/>
              <a:gd name="T1" fmla="*/ 2147483646 h 198"/>
              <a:gd name="T2" fmla="*/ 2147483646 w 271"/>
              <a:gd name="T3" fmla="*/ 0 h 198"/>
              <a:gd name="T4" fmla="*/ 2147483646 w 271"/>
              <a:gd name="T5" fmla="*/ 2147483646 h 198"/>
              <a:gd name="T6" fmla="*/ 2147483646 w 271"/>
              <a:gd name="T7" fmla="*/ 2147483646 h 198"/>
              <a:gd name="T8" fmla="*/ 2147483646 w 271"/>
              <a:gd name="T9" fmla="*/ 2147483646 h 198"/>
              <a:gd name="T10" fmla="*/ 0 w 271"/>
              <a:gd name="T11" fmla="*/ 2147483646 h 1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1"/>
              <a:gd name="T19" fmla="*/ 0 h 198"/>
              <a:gd name="T20" fmla="*/ 271 w 271"/>
              <a:gd name="T21" fmla="*/ 198 h 19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1" h="198">
                <a:moveTo>
                  <a:pt x="0" y="99"/>
                </a:moveTo>
                <a:cubicBezTo>
                  <a:pt x="0" y="44"/>
                  <a:pt x="61" y="0"/>
                  <a:pt x="136" y="0"/>
                </a:cubicBezTo>
                <a:cubicBezTo>
                  <a:pt x="211" y="0"/>
                  <a:pt x="271" y="44"/>
                  <a:pt x="271" y="99"/>
                </a:cubicBezTo>
                <a:cubicBezTo>
                  <a:pt x="271" y="99"/>
                  <a:pt x="271" y="99"/>
                  <a:pt x="271" y="99"/>
                </a:cubicBezTo>
                <a:cubicBezTo>
                  <a:pt x="271" y="153"/>
                  <a:pt x="211" y="198"/>
                  <a:pt x="136" y="198"/>
                </a:cubicBezTo>
                <a:cubicBezTo>
                  <a:pt x="61" y="198"/>
                  <a:pt x="0" y="153"/>
                  <a:pt x="0" y="99"/>
                </a:cubicBezTo>
              </a:path>
            </a:pathLst>
          </a:custGeom>
          <a:noFill/>
          <a:ln w="15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6" name="Rectangle 87"/>
          <p:cNvSpPr>
            <a:spLocks noChangeArrowheads="1"/>
          </p:cNvSpPr>
          <p:nvPr/>
        </p:nvSpPr>
        <p:spPr bwMode="auto">
          <a:xfrm>
            <a:off x="5310188" y="2009775"/>
            <a:ext cx="1016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endParaRPr lang="en-US" altLang="en-US" sz="4000"/>
          </a:p>
        </p:txBody>
      </p:sp>
      <p:sp>
        <p:nvSpPr>
          <p:cNvPr id="17457" name="Freeform 88"/>
          <p:cNvSpPr>
            <a:spLocks/>
          </p:cNvSpPr>
          <p:nvPr/>
        </p:nvSpPr>
        <p:spPr bwMode="auto">
          <a:xfrm>
            <a:off x="6086475" y="1936750"/>
            <a:ext cx="431800" cy="314325"/>
          </a:xfrm>
          <a:custGeom>
            <a:avLst/>
            <a:gdLst>
              <a:gd name="T0" fmla="*/ 0 w 1303"/>
              <a:gd name="T1" fmla="*/ 2147483646 h 928"/>
              <a:gd name="T2" fmla="*/ 2147483646 w 1303"/>
              <a:gd name="T3" fmla="*/ 0 h 928"/>
              <a:gd name="T4" fmla="*/ 2147483646 w 1303"/>
              <a:gd name="T5" fmla="*/ 2147483646 h 928"/>
              <a:gd name="T6" fmla="*/ 2147483646 w 1303"/>
              <a:gd name="T7" fmla="*/ 2147483646 h 928"/>
              <a:gd name="T8" fmla="*/ 2147483646 w 1303"/>
              <a:gd name="T9" fmla="*/ 2147483646 h 928"/>
              <a:gd name="T10" fmla="*/ 0 w 1303"/>
              <a:gd name="T11" fmla="*/ 2147483646 h 9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3"/>
              <a:gd name="T19" fmla="*/ 0 h 928"/>
              <a:gd name="T20" fmla="*/ 1303 w 1303"/>
              <a:gd name="T21" fmla="*/ 928 h 9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3" h="928">
                <a:moveTo>
                  <a:pt x="0" y="464"/>
                </a:moveTo>
                <a:cubicBezTo>
                  <a:pt x="0" y="208"/>
                  <a:pt x="292" y="0"/>
                  <a:pt x="652" y="0"/>
                </a:cubicBezTo>
                <a:cubicBezTo>
                  <a:pt x="1012" y="0"/>
                  <a:pt x="1303" y="208"/>
                  <a:pt x="1303" y="464"/>
                </a:cubicBezTo>
                <a:cubicBezTo>
                  <a:pt x="1303" y="464"/>
                  <a:pt x="1303" y="464"/>
                  <a:pt x="1303" y="464"/>
                </a:cubicBezTo>
                <a:cubicBezTo>
                  <a:pt x="1303" y="720"/>
                  <a:pt x="1012" y="928"/>
                  <a:pt x="652" y="928"/>
                </a:cubicBezTo>
                <a:cubicBezTo>
                  <a:pt x="292" y="928"/>
                  <a:pt x="0" y="720"/>
                  <a:pt x="0" y="464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1257" name="Freeform 89"/>
          <p:cNvSpPr>
            <a:spLocks/>
          </p:cNvSpPr>
          <p:nvPr/>
        </p:nvSpPr>
        <p:spPr bwMode="auto">
          <a:xfrm>
            <a:off x="6086475" y="1936750"/>
            <a:ext cx="431800" cy="314325"/>
          </a:xfrm>
          <a:custGeom>
            <a:avLst/>
            <a:gdLst>
              <a:gd name="T0" fmla="*/ 0 w 272"/>
              <a:gd name="T1" fmla="*/ 2147483646 h 198"/>
              <a:gd name="T2" fmla="*/ 2147483646 w 272"/>
              <a:gd name="T3" fmla="*/ 0 h 198"/>
              <a:gd name="T4" fmla="*/ 2147483646 w 272"/>
              <a:gd name="T5" fmla="*/ 2147483646 h 198"/>
              <a:gd name="T6" fmla="*/ 2147483646 w 272"/>
              <a:gd name="T7" fmla="*/ 2147483646 h 198"/>
              <a:gd name="T8" fmla="*/ 2147483646 w 272"/>
              <a:gd name="T9" fmla="*/ 2147483646 h 198"/>
              <a:gd name="T10" fmla="*/ 0 w 272"/>
              <a:gd name="T11" fmla="*/ 2147483646 h 1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2"/>
              <a:gd name="T19" fmla="*/ 0 h 198"/>
              <a:gd name="T20" fmla="*/ 272 w 272"/>
              <a:gd name="T21" fmla="*/ 198 h 19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2" h="198">
                <a:moveTo>
                  <a:pt x="0" y="99"/>
                </a:moveTo>
                <a:cubicBezTo>
                  <a:pt x="0" y="44"/>
                  <a:pt x="61" y="0"/>
                  <a:pt x="136" y="0"/>
                </a:cubicBezTo>
                <a:cubicBezTo>
                  <a:pt x="211" y="0"/>
                  <a:pt x="272" y="44"/>
                  <a:pt x="272" y="99"/>
                </a:cubicBezTo>
                <a:cubicBezTo>
                  <a:pt x="272" y="99"/>
                  <a:pt x="272" y="99"/>
                  <a:pt x="272" y="99"/>
                </a:cubicBezTo>
                <a:cubicBezTo>
                  <a:pt x="272" y="153"/>
                  <a:pt x="211" y="198"/>
                  <a:pt x="136" y="198"/>
                </a:cubicBezTo>
                <a:cubicBezTo>
                  <a:pt x="61" y="198"/>
                  <a:pt x="0" y="153"/>
                  <a:pt x="0" y="99"/>
                </a:cubicBezTo>
              </a:path>
            </a:pathLst>
          </a:custGeom>
          <a:noFill/>
          <a:ln w="15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9" name="Rectangle 90"/>
          <p:cNvSpPr>
            <a:spLocks noChangeArrowheads="1"/>
          </p:cNvSpPr>
          <p:nvPr/>
        </p:nvSpPr>
        <p:spPr bwMode="auto">
          <a:xfrm>
            <a:off x="6257925" y="2009775"/>
            <a:ext cx="936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endParaRPr lang="en-US" altLang="en-US" sz="4000"/>
          </a:p>
        </p:txBody>
      </p:sp>
      <p:sp>
        <p:nvSpPr>
          <p:cNvPr id="17460" name="Freeform 91"/>
          <p:cNvSpPr>
            <a:spLocks/>
          </p:cNvSpPr>
          <p:nvPr/>
        </p:nvSpPr>
        <p:spPr bwMode="auto">
          <a:xfrm>
            <a:off x="1050925" y="4052888"/>
            <a:ext cx="430213" cy="312737"/>
          </a:xfrm>
          <a:custGeom>
            <a:avLst/>
            <a:gdLst>
              <a:gd name="T0" fmla="*/ 0 w 1304"/>
              <a:gd name="T1" fmla="*/ 2147483646 h 927"/>
              <a:gd name="T2" fmla="*/ 2147483646 w 1304"/>
              <a:gd name="T3" fmla="*/ 0 h 927"/>
              <a:gd name="T4" fmla="*/ 2147483646 w 1304"/>
              <a:gd name="T5" fmla="*/ 2147483646 h 927"/>
              <a:gd name="T6" fmla="*/ 2147483646 w 1304"/>
              <a:gd name="T7" fmla="*/ 2147483646 h 927"/>
              <a:gd name="T8" fmla="*/ 2147483646 w 1304"/>
              <a:gd name="T9" fmla="*/ 2147483646 h 927"/>
              <a:gd name="T10" fmla="*/ 0 w 1304"/>
              <a:gd name="T11" fmla="*/ 2147483646 h 9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4"/>
              <a:gd name="T19" fmla="*/ 0 h 927"/>
              <a:gd name="T20" fmla="*/ 1304 w 1304"/>
              <a:gd name="T21" fmla="*/ 927 h 9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4" h="927">
                <a:moveTo>
                  <a:pt x="0" y="463"/>
                </a:moveTo>
                <a:cubicBezTo>
                  <a:pt x="0" y="207"/>
                  <a:pt x="292" y="0"/>
                  <a:pt x="652" y="0"/>
                </a:cubicBezTo>
                <a:cubicBezTo>
                  <a:pt x="1012" y="0"/>
                  <a:pt x="1304" y="207"/>
                  <a:pt x="1304" y="463"/>
                </a:cubicBezTo>
                <a:cubicBezTo>
                  <a:pt x="1304" y="463"/>
                  <a:pt x="1304" y="463"/>
                  <a:pt x="1304" y="463"/>
                </a:cubicBezTo>
                <a:cubicBezTo>
                  <a:pt x="1304" y="720"/>
                  <a:pt x="1012" y="927"/>
                  <a:pt x="652" y="927"/>
                </a:cubicBezTo>
                <a:cubicBezTo>
                  <a:pt x="292" y="927"/>
                  <a:pt x="0" y="720"/>
                  <a:pt x="0" y="463"/>
                </a:cubicBez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1" name="Rectangle 93"/>
          <p:cNvSpPr>
            <a:spLocks noChangeArrowheads="1"/>
          </p:cNvSpPr>
          <p:nvPr/>
        </p:nvSpPr>
        <p:spPr bwMode="auto">
          <a:xfrm>
            <a:off x="1120775" y="4129088"/>
            <a:ext cx="2889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ABC</a:t>
            </a:r>
            <a:endParaRPr lang="en-US" altLang="en-US" sz="4000"/>
          </a:p>
        </p:txBody>
      </p:sp>
      <p:sp>
        <p:nvSpPr>
          <p:cNvPr id="17462" name="Freeform 94"/>
          <p:cNvSpPr>
            <a:spLocks/>
          </p:cNvSpPr>
          <p:nvPr/>
        </p:nvSpPr>
        <p:spPr bwMode="auto">
          <a:xfrm>
            <a:off x="1736725" y="4052888"/>
            <a:ext cx="430213" cy="312737"/>
          </a:xfrm>
          <a:custGeom>
            <a:avLst/>
            <a:gdLst>
              <a:gd name="T0" fmla="*/ 0 w 1304"/>
              <a:gd name="T1" fmla="*/ 2147483646 h 927"/>
              <a:gd name="T2" fmla="*/ 2147483646 w 1304"/>
              <a:gd name="T3" fmla="*/ 0 h 927"/>
              <a:gd name="T4" fmla="*/ 2147483646 w 1304"/>
              <a:gd name="T5" fmla="*/ 2147483646 h 927"/>
              <a:gd name="T6" fmla="*/ 2147483646 w 1304"/>
              <a:gd name="T7" fmla="*/ 2147483646 h 927"/>
              <a:gd name="T8" fmla="*/ 2147483646 w 1304"/>
              <a:gd name="T9" fmla="*/ 2147483646 h 927"/>
              <a:gd name="T10" fmla="*/ 0 w 1304"/>
              <a:gd name="T11" fmla="*/ 2147483646 h 9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4"/>
              <a:gd name="T19" fmla="*/ 0 h 927"/>
              <a:gd name="T20" fmla="*/ 1304 w 1304"/>
              <a:gd name="T21" fmla="*/ 927 h 9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4" h="927">
                <a:moveTo>
                  <a:pt x="0" y="463"/>
                </a:moveTo>
                <a:cubicBezTo>
                  <a:pt x="0" y="207"/>
                  <a:pt x="292" y="0"/>
                  <a:pt x="652" y="0"/>
                </a:cubicBezTo>
                <a:cubicBezTo>
                  <a:pt x="1012" y="0"/>
                  <a:pt x="1304" y="207"/>
                  <a:pt x="1304" y="463"/>
                </a:cubicBezTo>
                <a:cubicBezTo>
                  <a:pt x="1304" y="463"/>
                  <a:pt x="1304" y="463"/>
                  <a:pt x="1304" y="463"/>
                </a:cubicBezTo>
                <a:cubicBezTo>
                  <a:pt x="1304" y="720"/>
                  <a:pt x="1012" y="927"/>
                  <a:pt x="652" y="927"/>
                </a:cubicBezTo>
                <a:cubicBezTo>
                  <a:pt x="292" y="927"/>
                  <a:pt x="0" y="720"/>
                  <a:pt x="0" y="463"/>
                </a:cubicBez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3" name="Rectangle 96"/>
          <p:cNvSpPr>
            <a:spLocks noChangeArrowheads="1"/>
          </p:cNvSpPr>
          <p:nvPr/>
        </p:nvSpPr>
        <p:spPr bwMode="auto">
          <a:xfrm>
            <a:off x="1828800" y="4114800"/>
            <a:ext cx="2889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ABD</a:t>
            </a:r>
            <a:endParaRPr lang="en-US" altLang="en-US" sz="4000"/>
          </a:p>
        </p:txBody>
      </p:sp>
      <p:sp>
        <p:nvSpPr>
          <p:cNvPr id="17464" name="Freeform 97"/>
          <p:cNvSpPr>
            <a:spLocks/>
          </p:cNvSpPr>
          <p:nvPr/>
        </p:nvSpPr>
        <p:spPr bwMode="auto">
          <a:xfrm>
            <a:off x="2441575" y="4052888"/>
            <a:ext cx="431800" cy="312737"/>
          </a:xfrm>
          <a:custGeom>
            <a:avLst/>
            <a:gdLst>
              <a:gd name="T0" fmla="*/ 0 w 1304"/>
              <a:gd name="T1" fmla="*/ 2147483646 h 927"/>
              <a:gd name="T2" fmla="*/ 2147483646 w 1304"/>
              <a:gd name="T3" fmla="*/ 0 h 927"/>
              <a:gd name="T4" fmla="*/ 2147483646 w 1304"/>
              <a:gd name="T5" fmla="*/ 2147483646 h 927"/>
              <a:gd name="T6" fmla="*/ 2147483646 w 1304"/>
              <a:gd name="T7" fmla="*/ 2147483646 h 927"/>
              <a:gd name="T8" fmla="*/ 2147483646 w 1304"/>
              <a:gd name="T9" fmla="*/ 2147483646 h 927"/>
              <a:gd name="T10" fmla="*/ 0 w 1304"/>
              <a:gd name="T11" fmla="*/ 2147483646 h 9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4"/>
              <a:gd name="T19" fmla="*/ 0 h 927"/>
              <a:gd name="T20" fmla="*/ 1304 w 1304"/>
              <a:gd name="T21" fmla="*/ 927 h 9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4" h="927">
                <a:moveTo>
                  <a:pt x="0" y="463"/>
                </a:moveTo>
                <a:cubicBezTo>
                  <a:pt x="0" y="207"/>
                  <a:pt x="292" y="0"/>
                  <a:pt x="652" y="0"/>
                </a:cubicBezTo>
                <a:cubicBezTo>
                  <a:pt x="1012" y="0"/>
                  <a:pt x="1304" y="207"/>
                  <a:pt x="1304" y="463"/>
                </a:cubicBezTo>
                <a:cubicBezTo>
                  <a:pt x="1304" y="463"/>
                  <a:pt x="1304" y="463"/>
                  <a:pt x="1304" y="463"/>
                </a:cubicBezTo>
                <a:cubicBezTo>
                  <a:pt x="1304" y="720"/>
                  <a:pt x="1012" y="927"/>
                  <a:pt x="652" y="927"/>
                </a:cubicBezTo>
                <a:cubicBezTo>
                  <a:pt x="292" y="927"/>
                  <a:pt x="0" y="720"/>
                  <a:pt x="0" y="463"/>
                </a:cubicBez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5" name="Rectangle 99"/>
          <p:cNvSpPr>
            <a:spLocks noChangeArrowheads="1"/>
          </p:cNvSpPr>
          <p:nvPr/>
        </p:nvSpPr>
        <p:spPr bwMode="auto">
          <a:xfrm>
            <a:off x="2517775" y="4129088"/>
            <a:ext cx="2809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ABE</a:t>
            </a:r>
            <a:endParaRPr lang="en-US" altLang="en-US" sz="4000"/>
          </a:p>
        </p:txBody>
      </p:sp>
      <p:sp>
        <p:nvSpPr>
          <p:cNvPr id="17466" name="Freeform 100"/>
          <p:cNvSpPr>
            <a:spLocks/>
          </p:cNvSpPr>
          <p:nvPr/>
        </p:nvSpPr>
        <p:spPr bwMode="auto">
          <a:xfrm>
            <a:off x="3148013" y="4052888"/>
            <a:ext cx="430212" cy="312737"/>
          </a:xfrm>
          <a:custGeom>
            <a:avLst/>
            <a:gdLst>
              <a:gd name="T0" fmla="*/ 0 w 1303"/>
              <a:gd name="T1" fmla="*/ 2147483646 h 927"/>
              <a:gd name="T2" fmla="*/ 2147483646 w 1303"/>
              <a:gd name="T3" fmla="*/ 0 h 927"/>
              <a:gd name="T4" fmla="*/ 2147483646 w 1303"/>
              <a:gd name="T5" fmla="*/ 2147483646 h 927"/>
              <a:gd name="T6" fmla="*/ 2147483646 w 1303"/>
              <a:gd name="T7" fmla="*/ 2147483646 h 927"/>
              <a:gd name="T8" fmla="*/ 2147483646 w 1303"/>
              <a:gd name="T9" fmla="*/ 2147483646 h 927"/>
              <a:gd name="T10" fmla="*/ 0 w 1303"/>
              <a:gd name="T11" fmla="*/ 2147483646 h 9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3"/>
              <a:gd name="T19" fmla="*/ 0 h 927"/>
              <a:gd name="T20" fmla="*/ 1303 w 1303"/>
              <a:gd name="T21" fmla="*/ 927 h 9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3" h="927">
                <a:moveTo>
                  <a:pt x="0" y="463"/>
                </a:moveTo>
                <a:cubicBezTo>
                  <a:pt x="0" y="207"/>
                  <a:pt x="292" y="0"/>
                  <a:pt x="652" y="0"/>
                </a:cubicBezTo>
                <a:cubicBezTo>
                  <a:pt x="1012" y="0"/>
                  <a:pt x="1303" y="207"/>
                  <a:pt x="1303" y="463"/>
                </a:cubicBezTo>
                <a:cubicBezTo>
                  <a:pt x="1303" y="463"/>
                  <a:pt x="1303" y="463"/>
                  <a:pt x="1303" y="463"/>
                </a:cubicBezTo>
                <a:cubicBezTo>
                  <a:pt x="1303" y="720"/>
                  <a:pt x="1012" y="927"/>
                  <a:pt x="652" y="927"/>
                </a:cubicBezTo>
                <a:cubicBezTo>
                  <a:pt x="292" y="927"/>
                  <a:pt x="0" y="720"/>
                  <a:pt x="0" y="463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7" name="Freeform 101"/>
          <p:cNvSpPr>
            <a:spLocks/>
          </p:cNvSpPr>
          <p:nvPr/>
        </p:nvSpPr>
        <p:spPr bwMode="auto">
          <a:xfrm>
            <a:off x="3148013" y="4052888"/>
            <a:ext cx="430212" cy="312737"/>
          </a:xfrm>
          <a:custGeom>
            <a:avLst/>
            <a:gdLst>
              <a:gd name="T0" fmla="*/ 0 w 271"/>
              <a:gd name="T1" fmla="*/ 2147483646 h 197"/>
              <a:gd name="T2" fmla="*/ 2147483646 w 271"/>
              <a:gd name="T3" fmla="*/ 0 h 197"/>
              <a:gd name="T4" fmla="*/ 2147483646 w 271"/>
              <a:gd name="T5" fmla="*/ 2147483646 h 197"/>
              <a:gd name="T6" fmla="*/ 2147483646 w 271"/>
              <a:gd name="T7" fmla="*/ 2147483646 h 197"/>
              <a:gd name="T8" fmla="*/ 2147483646 w 271"/>
              <a:gd name="T9" fmla="*/ 2147483646 h 197"/>
              <a:gd name="T10" fmla="*/ 0 w 271"/>
              <a:gd name="T11" fmla="*/ 2147483646 h 1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1"/>
              <a:gd name="T19" fmla="*/ 0 h 197"/>
              <a:gd name="T20" fmla="*/ 271 w 271"/>
              <a:gd name="T21" fmla="*/ 197 h 19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1" h="197">
                <a:moveTo>
                  <a:pt x="0" y="99"/>
                </a:moveTo>
                <a:cubicBezTo>
                  <a:pt x="0" y="44"/>
                  <a:pt x="61" y="0"/>
                  <a:pt x="136" y="0"/>
                </a:cubicBezTo>
                <a:cubicBezTo>
                  <a:pt x="211" y="0"/>
                  <a:pt x="271" y="44"/>
                  <a:pt x="271" y="99"/>
                </a:cubicBezTo>
                <a:cubicBezTo>
                  <a:pt x="271" y="99"/>
                  <a:pt x="271" y="99"/>
                  <a:pt x="271" y="99"/>
                </a:cubicBezTo>
                <a:cubicBezTo>
                  <a:pt x="271" y="153"/>
                  <a:pt x="211" y="197"/>
                  <a:pt x="136" y="197"/>
                </a:cubicBezTo>
                <a:cubicBezTo>
                  <a:pt x="61" y="197"/>
                  <a:pt x="0" y="153"/>
                  <a:pt x="0" y="99"/>
                </a:cubicBezTo>
              </a:path>
            </a:pathLst>
          </a:custGeom>
          <a:noFill/>
          <a:ln w="15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68" name="Rectangle 102"/>
          <p:cNvSpPr>
            <a:spLocks noChangeArrowheads="1"/>
          </p:cNvSpPr>
          <p:nvPr/>
        </p:nvSpPr>
        <p:spPr bwMode="auto">
          <a:xfrm>
            <a:off x="3216275" y="4129088"/>
            <a:ext cx="2968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ACD</a:t>
            </a:r>
            <a:endParaRPr lang="en-US" altLang="en-US" sz="4000"/>
          </a:p>
        </p:txBody>
      </p:sp>
      <p:sp>
        <p:nvSpPr>
          <p:cNvPr id="17469" name="Freeform 103"/>
          <p:cNvSpPr>
            <a:spLocks/>
          </p:cNvSpPr>
          <p:nvPr/>
        </p:nvSpPr>
        <p:spPr bwMode="auto">
          <a:xfrm>
            <a:off x="3852863" y="4052888"/>
            <a:ext cx="431800" cy="312737"/>
          </a:xfrm>
          <a:custGeom>
            <a:avLst/>
            <a:gdLst>
              <a:gd name="T0" fmla="*/ 0 w 1304"/>
              <a:gd name="T1" fmla="*/ 2147483646 h 927"/>
              <a:gd name="T2" fmla="*/ 2147483646 w 1304"/>
              <a:gd name="T3" fmla="*/ 0 h 927"/>
              <a:gd name="T4" fmla="*/ 2147483646 w 1304"/>
              <a:gd name="T5" fmla="*/ 2147483646 h 927"/>
              <a:gd name="T6" fmla="*/ 2147483646 w 1304"/>
              <a:gd name="T7" fmla="*/ 2147483646 h 927"/>
              <a:gd name="T8" fmla="*/ 2147483646 w 1304"/>
              <a:gd name="T9" fmla="*/ 2147483646 h 927"/>
              <a:gd name="T10" fmla="*/ 0 w 1304"/>
              <a:gd name="T11" fmla="*/ 2147483646 h 9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4"/>
              <a:gd name="T19" fmla="*/ 0 h 927"/>
              <a:gd name="T20" fmla="*/ 1304 w 1304"/>
              <a:gd name="T21" fmla="*/ 927 h 9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4" h="927">
                <a:moveTo>
                  <a:pt x="0" y="463"/>
                </a:moveTo>
                <a:cubicBezTo>
                  <a:pt x="0" y="207"/>
                  <a:pt x="292" y="0"/>
                  <a:pt x="652" y="0"/>
                </a:cubicBezTo>
                <a:cubicBezTo>
                  <a:pt x="1012" y="0"/>
                  <a:pt x="1304" y="207"/>
                  <a:pt x="1304" y="463"/>
                </a:cubicBezTo>
                <a:cubicBezTo>
                  <a:pt x="1304" y="463"/>
                  <a:pt x="1304" y="463"/>
                  <a:pt x="1304" y="463"/>
                </a:cubicBezTo>
                <a:cubicBezTo>
                  <a:pt x="1304" y="720"/>
                  <a:pt x="1012" y="927"/>
                  <a:pt x="652" y="927"/>
                </a:cubicBezTo>
                <a:cubicBezTo>
                  <a:pt x="292" y="927"/>
                  <a:pt x="0" y="720"/>
                  <a:pt x="0" y="463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0" name="Freeform 104"/>
          <p:cNvSpPr>
            <a:spLocks/>
          </p:cNvSpPr>
          <p:nvPr/>
        </p:nvSpPr>
        <p:spPr bwMode="auto">
          <a:xfrm>
            <a:off x="3852863" y="4052888"/>
            <a:ext cx="431800" cy="312737"/>
          </a:xfrm>
          <a:custGeom>
            <a:avLst/>
            <a:gdLst>
              <a:gd name="T0" fmla="*/ 0 w 272"/>
              <a:gd name="T1" fmla="*/ 2147483646 h 197"/>
              <a:gd name="T2" fmla="*/ 2147483646 w 272"/>
              <a:gd name="T3" fmla="*/ 0 h 197"/>
              <a:gd name="T4" fmla="*/ 2147483646 w 272"/>
              <a:gd name="T5" fmla="*/ 2147483646 h 197"/>
              <a:gd name="T6" fmla="*/ 2147483646 w 272"/>
              <a:gd name="T7" fmla="*/ 2147483646 h 197"/>
              <a:gd name="T8" fmla="*/ 2147483646 w 272"/>
              <a:gd name="T9" fmla="*/ 2147483646 h 197"/>
              <a:gd name="T10" fmla="*/ 0 w 272"/>
              <a:gd name="T11" fmla="*/ 2147483646 h 1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2"/>
              <a:gd name="T19" fmla="*/ 0 h 197"/>
              <a:gd name="T20" fmla="*/ 272 w 272"/>
              <a:gd name="T21" fmla="*/ 197 h 19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2" h="197">
                <a:moveTo>
                  <a:pt x="0" y="99"/>
                </a:moveTo>
                <a:cubicBezTo>
                  <a:pt x="0" y="44"/>
                  <a:pt x="61" y="0"/>
                  <a:pt x="136" y="0"/>
                </a:cubicBezTo>
                <a:cubicBezTo>
                  <a:pt x="211" y="0"/>
                  <a:pt x="272" y="44"/>
                  <a:pt x="272" y="99"/>
                </a:cubicBezTo>
                <a:cubicBezTo>
                  <a:pt x="272" y="99"/>
                  <a:pt x="272" y="99"/>
                  <a:pt x="272" y="99"/>
                </a:cubicBezTo>
                <a:cubicBezTo>
                  <a:pt x="272" y="153"/>
                  <a:pt x="211" y="197"/>
                  <a:pt x="136" y="197"/>
                </a:cubicBezTo>
                <a:cubicBezTo>
                  <a:pt x="61" y="197"/>
                  <a:pt x="0" y="153"/>
                  <a:pt x="0" y="99"/>
                </a:cubicBezTo>
              </a:path>
            </a:pathLst>
          </a:custGeom>
          <a:noFill/>
          <a:ln w="15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71" name="Rectangle 105"/>
          <p:cNvSpPr>
            <a:spLocks noChangeArrowheads="1"/>
          </p:cNvSpPr>
          <p:nvPr/>
        </p:nvSpPr>
        <p:spPr bwMode="auto">
          <a:xfrm>
            <a:off x="3924300" y="4129088"/>
            <a:ext cx="2889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ACE</a:t>
            </a:r>
            <a:endParaRPr lang="en-US" altLang="en-US" sz="4000"/>
          </a:p>
        </p:txBody>
      </p:sp>
      <p:sp>
        <p:nvSpPr>
          <p:cNvPr id="17472" name="Freeform 106"/>
          <p:cNvSpPr>
            <a:spLocks/>
          </p:cNvSpPr>
          <p:nvPr/>
        </p:nvSpPr>
        <p:spPr bwMode="auto">
          <a:xfrm>
            <a:off x="4538663" y="4052888"/>
            <a:ext cx="431800" cy="312737"/>
          </a:xfrm>
          <a:custGeom>
            <a:avLst/>
            <a:gdLst>
              <a:gd name="T0" fmla="*/ 0 w 1303"/>
              <a:gd name="T1" fmla="*/ 2147483646 h 927"/>
              <a:gd name="T2" fmla="*/ 2147483646 w 1303"/>
              <a:gd name="T3" fmla="*/ 0 h 927"/>
              <a:gd name="T4" fmla="*/ 2147483646 w 1303"/>
              <a:gd name="T5" fmla="*/ 2147483646 h 927"/>
              <a:gd name="T6" fmla="*/ 2147483646 w 1303"/>
              <a:gd name="T7" fmla="*/ 2147483646 h 927"/>
              <a:gd name="T8" fmla="*/ 2147483646 w 1303"/>
              <a:gd name="T9" fmla="*/ 2147483646 h 927"/>
              <a:gd name="T10" fmla="*/ 0 w 1303"/>
              <a:gd name="T11" fmla="*/ 2147483646 h 9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3"/>
              <a:gd name="T19" fmla="*/ 0 h 927"/>
              <a:gd name="T20" fmla="*/ 1303 w 1303"/>
              <a:gd name="T21" fmla="*/ 927 h 9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3" h="927">
                <a:moveTo>
                  <a:pt x="0" y="463"/>
                </a:moveTo>
                <a:cubicBezTo>
                  <a:pt x="0" y="207"/>
                  <a:pt x="291" y="0"/>
                  <a:pt x="651" y="0"/>
                </a:cubicBezTo>
                <a:cubicBezTo>
                  <a:pt x="1012" y="0"/>
                  <a:pt x="1303" y="207"/>
                  <a:pt x="1303" y="463"/>
                </a:cubicBezTo>
                <a:cubicBezTo>
                  <a:pt x="1303" y="463"/>
                  <a:pt x="1303" y="463"/>
                  <a:pt x="1303" y="463"/>
                </a:cubicBezTo>
                <a:cubicBezTo>
                  <a:pt x="1303" y="720"/>
                  <a:pt x="1012" y="927"/>
                  <a:pt x="651" y="927"/>
                </a:cubicBezTo>
                <a:cubicBezTo>
                  <a:pt x="291" y="927"/>
                  <a:pt x="0" y="720"/>
                  <a:pt x="0" y="463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3" name="Freeform 107"/>
          <p:cNvSpPr>
            <a:spLocks/>
          </p:cNvSpPr>
          <p:nvPr/>
        </p:nvSpPr>
        <p:spPr bwMode="auto">
          <a:xfrm>
            <a:off x="4538663" y="4052888"/>
            <a:ext cx="431800" cy="312737"/>
          </a:xfrm>
          <a:custGeom>
            <a:avLst/>
            <a:gdLst>
              <a:gd name="T0" fmla="*/ 0 w 272"/>
              <a:gd name="T1" fmla="*/ 2147483646 h 197"/>
              <a:gd name="T2" fmla="*/ 2147483646 w 272"/>
              <a:gd name="T3" fmla="*/ 0 h 197"/>
              <a:gd name="T4" fmla="*/ 2147483646 w 272"/>
              <a:gd name="T5" fmla="*/ 2147483646 h 197"/>
              <a:gd name="T6" fmla="*/ 2147483646 w 272"/>
              <a:gd name="T7" fmla="*/ 2147483646 h 197"/>
              <a:gd name="T8" fmla="*/ 2147483646 w 272"/>
              <a:gd name="T9" fmla="*/ 2147483646 h 197"/>
              <a:gd name="T10" fmla="*/ 0 w 272"/>
              <a:gd name="T11" fmla="*/ 2147483646 h 1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2"/>
              <a:gd name="T19" fmla="*/ 0 h 197"/>
              <a:gd name="T20" fmla="*/ 272 w 272"/>
              <a:gd name="T21" fmla="*/ 197 h 19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2" h="197">
                <a:moveTo>
                  <a:pt x="0" y="99"/>
                </a:moveTo>
                <a:cubicBezTo>
                  <a:pt x="0" y="44"/>
                  <a:pt x="61" y="0"/>
                  <a:pt x="136" y="0"/>
                </a:cubicBezTo>
                <a:cubicBezTo>
                  <a:pt x="211" y="0"/>
                  <a:pt x="272" y="44"/>
                  <a:pt x="272" y="99"/>
                </a:cubicBezTo>
                <a:cubicBezTo>
                  <a:pt x="272" y="99"/>
                  <a:pt x="272" y="99"/>
                  <a:pt x="272" y="99"/>
                </a:cubicBezTo>
                <a:cubicBezTo>
                  <a:pt x="272" y="153"/>
                  <a:pt x="211" y="197"/>
                  <a:pt x="136" y="197"/>
                </a:cubicBezTo>
                <a:cubicBezTo>
                  <a:pt x="61" y="197"/>
                  <a:pt x="0" y="153"/>
                  <a:pt x="0" y="99"/>
                </a:cubicBezTo>
              </a:path>
            </a:pathLst>
          </a:custGeom>
          <a:noFill/>
          <a:ln w="15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74" name="Rectangle 108"/>
          <p:cNvSpPr>
            <a:spLocks noChangeArrowheads="1"/>
          </p:cNvSpPr>
          <p:nvPr/>
        </p:nvSpPr>
        <p:spPr bwMode="auto">
          <a:xfrm>
            <a:off x="4611688" y="4129088"/>
            <a:ext cx="2889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ADE</a:t>
            </a:r>
            <a:endParaRPr lang="en-US" altLang="en-US" sz="4000"/>
          </a:p>
        </p:txBody>
      </p:sp>
      <p:sp>
        <p:nvSpPr>
          <p:cNvPr id="17475" name="Freeform 109"/>
          <p:cNvSpPr>
            <a:spLocks/>
          </p:cNvSpPr>
          <p:nvPr/>
        </p:nvSpPr>
        <p:spPr bwMode="auto">
          <a:xfrm>
            <a:off x="5264150" y="4052888"/>
            <a:ext cx="430213" cy="312737"/>
          </a:xfrm>
          <a:custGeom>
            <a:avLst/>
            <a:gdLst>
              <a:gd name="T0" fmla="*/ 0 w 1304"/>
              <a:gd name="T1" fmla="*/ 2147483646 h 927"/>
              <a:gd name="T2" fmla="*/ 2147483646 w 1304"/>
              <a:gd name="T3" fmla="*/ 0 h 927"/>
              <a:gd name="T4" fmla="*/ 2147483646 w 1304"/>
              <a:gd name="T5" fmla="*/ 2147483646 h 927"/>
              <a:gd name="T6" fmla="*/ 2147483646 w 1304"/>
              <a:gd name="T7" fmla="*/ 2147483646 h 927"/>
              <a:gd name="T8" fmla="*/ 2147483646 w 1304"/>
              <a:gd name="T9" fmla="*/ 2147483646 h 927"/>
              <a:gd name="T10" fmla="*/ 0 w 1304"/>
              <a:gd name="T11" fmla="*/ 2147483646 h 9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4"/>
              <a:gd name="T19" fmla="*/ 0 h 927"/>
              <a:gd name="T20" fmla="*/ 1304 w 1304"/>
              <a:gd name="T21" fmla="*/ 927 h 9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4" h="927">
                <a:moveTo>
                  <a:pt x="0" y="463"/>
                </a:moveTo>
                <a:cubicBezTo>
                  <a:pt x="0" y="207"/>
                  <a:pt x="292" y="0"/>
                  <a:pt x="652" y="0"/>
                </a:cubicBezTo>
                <a:cubicBezTo>
                  <a:pt x="1012" y="0"/>
                  <a:pt x="1304" y="207"/>
                  <a:pt x="1304" y="463"/>
                </a:cubicBezTo>
                <a:cubicBezTo>
                  <a:pt x="1304" y="463"/>
                  <a:pt x="1304" y="463"/>
                  <a:pt x="1304" y="463"/>
                </a:cubicBezTo>
                <a:cubicBezTo>
                  <a:pt x="1304" y="720"/>
                  <a:pt x="1012" y="927"/>
                  <a:pt x="652" y="927"/>
                </a:cubicBezTo>
                <a:cubicBezTo>
                  <a:pt x="292" y="927"/>
                  <a:pt x="0" y="720"/>
                  <a:pt x="0" y="463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6" name="Freeform 110"/>
          <p:cNvSpPr>
            <a:spLocks/>
          </p:cNvSpPr>
          <p:nvPr/>
        </p:nvSpPr>
        <p:spPr bwMode="auto">
          <a:xfrm>
            <a:off x="5264150" y="4052888"/>
            <a:ext cx="430213" cy="312737"/>
          </a:xfrm>
          <a:custGeom>
            <a:avLst/>
            <a:gdLst>
              <a:gd name="T0" fmla="*/ 0 w 271"/>
              <a:gd name="T1" fmla="*/ 2147483646 h 197"/>
              <a:gd name="T2" fmla="*/ 2147483646 w 271"/>
              <a:gd name="T3" fmla="*/ 0 h 197"/>
              <a:gd name="T4" fmla="*/ 2147483646 w 271"/>
              <a:gd name="T5" fmla="*/ 2147483646 h 197"/>
              <a:gd name="T6" fmla="*/ 2147483646 w 271"/>
              <a:gd name="T7" fmla="*/ 2147483646 h 197"/>
              <a:gd name="T8" fmla="*/ 2147483646 w 271"/>
              <a:gd name="T9" fmla="*/ 2147483646 h 197"/>
              <a:gd name="T10" fmla="*/ 0 w 271"/>
              <a:gd name="T11" fmla="*/ 2147483646 h 1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1"/>
              <a:gd name="T19" fmla="*/ 0 h 197"/>
              <a:gd name="T20" fmla="*/ 271 w 271"/>
              <a:gd name="T21" fmla="*/ 197 h 19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1" h="197">
                <a:moveTo>
                  <a:pt x="0" y="99"/>
                </a:moveTo>
                <a:cubicBezTo>
                  <a:pt x="0" y="44"/>
                  <a:pt x="61" y="0"/>
                  <a:pt x="136" y="0"/>
                </a:cubicBezTo>
                <a:cubicBezTo>
                  <a:pt x="211" y="0"/>
                  <a:pt x="271" y="44"/>
                  <a:pt x="271" y="99"/>
                </a:cubicBezTo>
                <a:cubicBezTo>
                  <a:pt x="271" y="99"/>
                  <a:pt x="271" y="99"/>
                  <a:pt x="271" y="99"/>
                </a:cubicBezTo>
                <a:cubicBezTo>
                  <a:pt x="271" y="153"/>
                  <a:pt x="211" y="197"/>
                  <a:pt x="136" y="197"/>
                </a:cubicBezTo>
                <a:cubicBezTo>
                  <a:pt x="61" y="197"/>
                  <a:pt x="0" y="153"/>
                  <a:pt x="0" y="99"/>
                </a:cubicBezTo>
              </a:path>
            </a:pathLst>
          </a:custGeom>
          <a:noFill/>
          <a:ln w="15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77" name="Rectangle 111"/>
          <p:cNvSpPr>
            <a:spLocks noChangeArrowheads="1"/>
          </p:cNvSpPr>
          <p:nvPr/>
        </p:nvSpPr>
        <p:spPr bwMode="auto">
          <a:xfrm>
            <a:off x="5332413" y="4129088"/>
            <a:ext cx="2968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BCD</a:t>
            </a:r>
            <a:endParaRPr lang="en-US" altLang="en-US" sz="4000"/>
          </a:p>
        </p:txBody>
      </p:sp>
      <p:sp>
        <p:nvSpPr>
          <p:cNvPr id="17478" name="Freeform 112"/>
          <p:cNvSpPr>
            <a:spLocks/>
          </p:cNvSpPr>
          <p:nvPr/>
        </p:nvSpPr>
        <p:spPr bwMode="auto">
          <a:xfrm>
            <a:off x="5949950" y="4052888"/>
            <a:ext cx="431800" cy="312737"/>
          </a:xfrm>
          <a:custGeom>
            <a:avLst/>
            <a:gdLst>
              <a:gd name="T0" fmla="*/ 0 w 1304"/>
              <a:gd name="T1" fmla="*/ 2147483646 h 927"/>
              <a:gd name="T2" fmla="*/ 2147483646 w 1304"/>
              <a:gd name="T3" fmla="*/ 0 h 927"/>
              <a:gd name="T4" fmla="*/ 2147483646 w 1304"/>
              <a:gd name="T5" fmla="*/ 2147483646 h 927"/>
              <a:gd name="T6" fmla="*/ 2147483646 w 1304"/>
              <a:gd name="T7" fmla="*/ 2147483646 h 927"/>
              <a:gd name="T8" fmla="*/ 2147483646 w 1304"/>
              <a:gd name="T9" fmla="*/ 2147483646 h 927"/>
              <a:gd name="T10" fmla="*/ 0 w 1304"/>
              <a:gd name="T11" fmla="*/ 2147483646 h 9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4"/>
              <a:gd name="T19" fmla="*/ 0 h 927"/>
              <a:gd name="T20" fmla="*/ 1304 w 1304"/>
              <a:gd name="T21" fmla="*/ 927 h 9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4" h="927">
                <a:moveTo>
                  <a:pt x="0" y="463"/>
                </a:moveTo>
                <a:cubicBezTo>
                  <a:pt x="0" y="207"/>
                  <a:pt x="292" y="0"/>
                  <a:pt x="652" y="0"/>
                </a:cubicBezTo>
                <a:cubicBezTo>
                  <a:pt x="1012" y="0"/>
                  <a:pt x="1304" y="207"/>
                  <a:pt x="1304" y="463"/>
                </a:cubicBezTo>
                <a:cubicBezTo>
                  <a:pt x="1304" y="463"/>
                  <a:pt x="1304" y="463"/>
                  <a:pt x="1304" y="463"/>
                </a:cubicBezTo>
                <a:cubicBezTo>
                  <a:pt x="1304" y="720"/>
                  <a:pt x="1012" y="927"/>
                  <a:pt x="652" y="927"/>
                </a:cubicBezTo>
                <a:cubicBezTo>
                  <a:pt x="292" y="927"/>
                  <a:pt x="0" y="720"/>
                  <a:pt x="0" y="463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79" name="Freeform 113"/>
          <p:cNvSpPr>
            <a:spLocks/>
          </p:cNvSpPr>
          <p:nvPr/>
        </p:nvSpPr>
        <p:spPr bwMode="auto">
          <a:xfrm>
            <a:off x="5949950" y="4052888"/>
            <a:ext cx="431800" cy="312737"/>
          </a:xfrm>
          <a:custGeom>
            <a:avLst/>
            <a:gdLst>
              <a:gd name="T0" fmla="*/ 0 w 272"/>
              <a:gd name="T1" fmla="*/ 2147483646 h 197"/>
              <a:gd name="T2" fmla="*/ 2147483646 w 272"/>
              <a:gd name="T3" fmla="*/ 0 h 197"/>
              <a:gd name="T4" fmla="*/ 2147483646 w 272"/>
              <a:gd name="T5" fmla="*/ 2147483646 h 197"/>
              <a:gd name="T6" fmla="*/ 2147483646 w 272"/>
              <a:gd name="T7" fmla="*/ 2147483646 h 197"/>
              <a:gd name="T8" fmla="*/ 2147483646 w 272"/>
              <a:gd name="T9" fmla="*/ 2147483646 h 197"/>
              <a:gd name="T10" fmla="*/ 0 w 272"/>
              <a:gd name="T11" fmla="*/ 2147483646 h 1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2"/>
              <a:gd name="T19" fmla="*/ 0 h 197"/>
              <a:gd name="T20" fmla="*/ 272 w 272"/>
              <a:gd name="T21" fmla="*/ 197 h 19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2" h="197">
                <a:moveTo>
                  <a:pt x="0" y="99"/>
                </a:moveTo>
                <a:cubicBezTo>
                  <a:pt x="0" y="44"/>
                  <a:pt x="61" y="0"/>
                  <a:pt x="136" y="0"/>
                </a:cubicBezTo>
                <a:cubicBezTo>
                  <a:pt x="211" y="0"/>
                  <a:pt x="272" y="44"/>
                  <a:pt x="272" y="99"/>
                </a:cubicBezTo>
                <a:cubicBezTo>
                  <a:pt x="272" y="99"/>
                  <a:pt x="272" y="99"/>
                  <a:pt x="272" y="99"/>
                </a:cubicBezTo>
                <a:cubicBezTo>
                  <a:pt x="272" y="153"/>
                  <a:pt x="211" y="197"/>
                  <a:pt x="136" y="197"/>
                </a:cubicBezTo>
                <a:cubicBezTo>
                  <a:pt x="61" y="197"/>
                  <a:pt x="0" y="153"/>
                  <a:pt x="0" y="99"/>
                </a:cubicBezTo>
              </a:path>
            </a:pathLst>
          </a:custGeom>
          <a:noFill/>
          <a:ln w="15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80" name="Rectangle 114"/>
          <p:cNvSpPr>
            <a:spLocks noChangeArrowheads="1"/>
          </p:cNvSpPr>
          <p:nvPr/>
        </p:nvSpPr>
        <p:spPr bwMode="auto">
          <a:xfrm>
            <a:off x="6019800" y="4129088"/>
            <a:ext cx="2889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BCE</a:t>
            </a:r>
            <a:endParaRPr lang="en-US" altLang="en-US" sz="4000"/>
          </a:p>
        </p:txBody>
      </p:sp>
      <p:sp>
        <p:nvSpPr>
          <p:cNvPr id="17481" name="Freeform 115"/>
          <p:cNvSpPr>
            <a:spLocks/>
          </p:cNvSpPr>
          <p:nvPr/>
        </p:nvSpPr>
        <p:spPr bwMode="auto">
          <a:xfrm>
            <a:off x="6654800" y="4052888"/>
            <a:ext cx="431800" cy="312737"/>
          </a:xfrm>
          <a:custGeom>
            <a:avLst/>
            <a:gdLst>
              <a:gd name="T0" fmla="*/ 0 w 1304"/>
              <a:gd name="T1" fmla="*/ 2147483646 h 927"/>
              <a:gd name="T2" fmla="*/ 2147483646 w 1304"/>
              <a:gd name="T3" fmla="*/ 0 h 927"/>
              <a:gd name="T4" fmla="*/ 2147483646 w 1304"/>
              <a:gd name="T5" fmla="*/ 2147483646 h 927"/>
              <a:gd name="T6" fmla="*/ 2147483646 w 1304"/>
              <a:gd name="T7" fmla="*/ 2147483646 h 927"/>
              <a:gd name="T8" fmla="*/ 2147483646 w 1304"/>
              <a:gd name="T9" fmla="*/ 2147483646 h 927"/>
              <a:gd name="T10" fmla="*/ 0 w 1304"/>
              <a:gd name="T11" fmla="*/ 2147483646 h 9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4"/>
              <a:gd name="T19" fmla="*/ 0 h 927"/>
              <a:gd name="T20" fmla="*/ 1304 w 1304"/>
              <a:gd name="T21" fmla="*/ 927 h 9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4" h="927">
                <a:moveTo>
                  <a:pt x="0" y="463"/>
                </a:moveTo>
                <a:cubicBezTo>
                  <a:pt x="0" y="207"/>
                  <a:pt x="292" y="0"/>
                  <a:pt x="652" y="0"/>
                </a:cubicBezTo>
                <a:cubicBezTo>
                  <a:pt x="1012" y="0"/>
                  <a:pt x="1304" y="207"/>
                  <a:pt x="1304" y="463"/>
                </a:cubicBezTo>
                <a:cubicBezTo>
                  <a:pt x="1304" y="463"/>
                  <a:pt x="1304" y="463"/>
                  <a:pt x="1304" y="463"/>
                </a:cubicBezTo>
                <a:cubicBezTo>
                  <a:pt x="1304" y="720"/>
                  <a:pt x="1012" y="927"/>
                  <a:pt x="652" y="927"/>
                </a:cubicBezTo>
                <a:cubicBezTo>
                  <a:pt x="292" y="927"/>
                  <a:pt x="0" y="720"/>
                  <a:pt x="0" y="463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2" name="Freeform 116"/>
          <p:cNvSpPr>
            <a:spLocks/>
          </p:cNvSpPr>
          <p:nvPr/>
        </p:nvSpPr>
        <p:spPr bwMode="auto">
          <a:xfrm>
            <a:off x="6654800" y="4052888"/>
            <a:ext cx="431800" cy="312737"/>
          </a:xfrm>
          <a:custGeom>
            <a:avLst/>
            <a:gdLst>
              <a:gd name="T0" fmla="*/ 0 w 272"/>
              <a:gd name="T1" fmla="*/ 2147483646 h 197"/>
              <a:gd name="T2" fmla="*/ 2147483646 w 272"/>
              <a:gd name="T3" fmla="*/ 0 h 197"/>
              <a:gd name="T4" fmla="*/ 2147483646 w 272"/>
              <a:gd name="T5" fmla="*/ 2147483646 h 197"/>
              <a:gd name="T6" fmla="*/ 2147483646 w 272"/>
              <a:gd name="T7" fmla="*/ 2147483646 h 197"/>
              <a:gd name="T8" fmla="*/ 2147483646 w 272"/>
              <a:gd name="T9" fmla="*/ 2147483646 h 197"/>
              <a:gd name="T10" fmla="*/ 0 w 272"/>
              <a:gd name="T11" fmla="*/ 2147483646 h 1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2"/>
              <a:gd name="T19" fmla="*/ 0 h 197"/>
              <a:gd name="T20" fmla="*/ 272 w 272"/>
              <a:gd name="T21" fmla="*/ 197 h 19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2" h="197">
                <a:moveTo>
                  <a:pt x="0" y="99"/>
                </a:moveTo>
                <a:cubicBezTo>
                  <a:pt x="0" y="44"/>
                  <a:pt x="61" y="0"/>
                  <a:pt x="136" y="0"/>
                </a:cubicBezTo>
                <a:cubicBezTo>
                  <a:pt x="211" y="0"/>
                  <a:pt x="272" y="44"/>
                  <a:pt x="272" y="99"/>
                </a:cubicBezTo>
                <a:cubicBezTo>
                  <a:pt x="272" y="99"/>
                  <a:pt x="272" y="99"/>
                  <a:pt x="272" y="99"/>
                </a:cubicBezTo>
                <a:cubicBezTo>
                  <a:pt x="272" y="153"/>
                  <a:pt x="211" y="197"/>
                  <a:pt x="136" y="197"/>
                </a:cubicBezTo>
                <a:cubicBezTo>
                  <a:pt x="61" y="197"/>
                  <a:pt x="0" y="153"/>
                  <a:pt x="0" y="99"/>
                </a:cubicBezTo>
              </a:path>
            </a:pathLst>
          </a:custGeom>
          <a:noFill/>
          <a:ln w="15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83" name="Rectangle 117"/>
          <p:cNvSpPr>
            <a:spLocks noChangeArrowheads="1"/>
          </p:cNvSpPr>
          <p:nvPr/>
        </p:nvSpPr>
        <p:spPr bwMode="auto">
          <a:xfrm>
            <a:off x="6727825" y="4129088"/>
            <a:ext cx="2889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BDE</a:t>
            </a:r>
            <a:endParaRPr lang="en-US" altLang="en-US" sz="4000"/>
          </a:p>
        </p:txBody>
      </p:sp>
      <p:sp>
        <p:nvSpPr>
          <p:cNvPr id="17484" name="Freeform 118"/>
          <p:cNvSpPr>
            <a:spLocks/>
          </p:cNvSpPr>
          <p:nvPr/>
        </p:nvSpPr>
        <p:spPr bwMode="auto">
          <a:xfrm>
            <a:off x="7321550" y="4052888"/>
            <a:ext cx="430213" cy="312737"/>
          </a:xfrm>
          <a:custGeom>
            <a:avLst/>
            <a:gdLst>
              <a:gd name="T0" fmla="*/ 0 w 1304"/>
              <a:gd name="T1" fmla="*/ 2147483646 h 927"/>
              <a:gd name="T2" fmla="*/ 2147483646 w 1304"/>
              <a:gd name="T3" fmla="*/ 0 h 927"/>
              <a:gd name="T4" fmla="*/ 2147483646 w 1304"/>
              <a:gd name="T5" fmla="*/ 2147483646 h 927"/>
              <a:gd name="T6" fmla="*/ 2147483646 w 1304"/>
              <a:gd name="T7" fmla="*/ 2147483646 h 927"/>
              <a:gd name="T8" fmla="*/ 2147483646 w 1304"/>
              <a:gd name="T9" fmla="*/ 2147483646 h 927"/>
              <a:gd name="T10" fmla="*/ 0 w 1304"/>
              <a:gd name="T11" fmla="*/ 2147483646 h 9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4"/>
              <a:gd name="T19" fmla="*/ 0 h 927"/>
              <a:gd name="T20" fmla="*/ 1304 w 1304"/>
              <a:gd name="T21" fmla="*/ 927 h 9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4" h="927">
                <a:moveTo>
                  <a:pt x="0" y="463"/>
                </a:moveTo>
                <a:cubicBezTo>
                  <a:pt x="0" y="207"/>
                  <a:pt x="292" y="0"/>
                  <a:pt x="652" y="0"/>
                </a:cubicBezTo>
                <a:cubicBezTo>
                  <a:pt x="1012" y="0"/>
                  <a:pt x="1304" y="207"/>
                  <a:pt x="1304" y="463"/>
                </a:cubicBezTo>
                <a:cubicBezTo>
                  <a:pt x="1304" y="463"/>
                  <a:pt x="1304" y="463"/>
                  <a:pt x="1304" y="463"/>
                </a:cubicBezTo>
                <a:cubicBezTo>
                  <a:pt x="1304" y="720"/>
                  <a:pt x="1012" y="927"/>
                  <a:pt x="652" y="927"/>
                </a:cubicBezTo>
                <a:cubicBezTo>
                  <a:pt x="292" y="927"/>
                  <a:pt x="0" y="720"/>
                  <a:pt x="0" y="463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1287" name="Freeform 119"/>
          <p:cNvSpPr>
            <a:spLocks/>
          </p:cNvSpPr>
          <p:nvPr/>
        </p:nvSpPr>
        <p:spPr bwMode="auto">
          <a:xfrm>
            <a:off x="7321550" y="4052888"/>
            <a:ext cx="430213" cy="312737"/>
          </a:xfrm>
          <a:custGeom>
            <a:avLst/>
            <a:gdLst>
              <a:gd name="T0" fmla="*/ 0 w 271"/>
              <a:gd name="T1" fmla="*/ 2147483646 h 197"/>
              <a:gd name="T2" fmla="*/ 2147483646 w 271"/>
              <a:gd name="T3" fmla="*/ 0 h 197"/>
              <a:gd name="T4" fmla="*/ 2147483646 w 271"/>
              <a:gd name="T5" fmla="*/ 2147483646 h 197"/>
              <a:gd name="T6" fmla="*/ 2147483646 w 271"/>
              <a:gd name="T7" fmla="*/ 2147483646 h 197"/>
              <a:gd name="T8" fmla="*/ 2147483646 w 271"/>
              <a:gd name="T9" fmla="*/ 2147483646 h 197"/>
              <a:gd name="T10" fmla="*/ 0 w 271"/>
              <a:gd name="T11" fmla="*/ 2147483646 h 1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1"/>
              <a:gd name="T19" fmla="*/ 0 h 197"/>
              <a:gd name="T20" fmla="*/ 271 w 271"/>
              <a:gd name="T21" fmla="*/ 197 h 19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1" h="197">
                <a:moveTo>
                  <a:pt x="0" y="99"/>
                </a:moveTo>
                <a:cubicBezTo>
                  <a:pt x="0" y="44"/>
                  <a:pt x="61" y="0"/>
                  <a:pt x="136" y="0"/>
                </a:cubicBezTo>
                <a:cubicBezTo>
                  <a:pt x="211" y="0"/>
                  <a:pt x="271" y="44"/>
                  <a:pt x="271" y="99"/>
                </a:cubicBezTo>
                <a:cubicBezTo>
                  <a:pt x="271" y="99"/>
                  <a:pt x="271" y="99"/>
                  <a:pt x="271" y="99"/>
                </a:cubicBezTo>
                <a:cubicBezTo>
                  <a:pt x="271" y="153"/>
                  <a:pt x="211" y="197"/>
                  <a:pt x="136" y="197"/>
                </a:cubicBezTo>
                <a:cubicBezTo>
                  <a:pt x="61" y="197"/>
                  <a:pt x="0" y="153"/>
                  <a:pt x="0" y="99"/>
                </a:cubicBezTo>
              </a:path>
            </a:pathLst>
          </a:custGeom>
          <a:solidFill>
            <a:schemeClr val="accent2"/>
          </a:solidFill>
          <a:ln w="15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6" name="Rectangle 120"/>
          <p:cNvSpPr>
            <a:spLocks noChangeArrowheads="1"/>
          </p:cNvSpPr>
          <p:nvPr/>
        </p:nvSpPr>
        <p:spPr bwMode="auto">
          <a:xfrm>
            <a:off x="7389813" y="4129088"/>
            <a:ext cx="2968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CDE</a:t>
            </a:r>
            <a:endParaRPr lang="en-US" altLang="en-US" sz="4000"/>
          </a:p>
        </p:txBody>
      </p:sp>
      <p:sp>
        <p:nvSpPr>
          <p:cNvPr id="17487" name="Line 121"/>
          <p:cNvSpPr>
            <a:spLocks noChangeShapeType="1"/>
          </p:cNvSpPr>
          <p:nvPr/>
        </p:nvSpPr>
        <p:spPr bwMode="auto">
          <a:xfrm>
            <a:off x="4402138" y="1544638"/>
            <a:ext cx="1587" cy="392112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88" name="Line 122"/>
          <p:cNvSpPr>
            <a:spLocks noChangeShapeType="1"/>
          </p:cNvSpPr>
          <p:nvPr/>
        </p:nvSpPr>
        <p:spPr bwMode="auto">
          <a:xfrm flipH="1">
            <a:off x="3479800" y="1544638"/>
            <a:ext cx="922338" cy="392112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89" name="Line 123"/>
          <p:cNvSpPr>
            <a:spLocks noChangeShapeType="1"/>
          </p:cNvSpPr>
          <p:nvPr/>
        </p:nvSpPr>
        <p:spPr bwMode="auto">
          <a:xfrm flipH="1">
            <a:off x="2540000" y="1544638"/>
            <a:ext cx="1862138" cy="392112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0" name="Line 124"/>
          <p:cNvSpPr>
            <a:spLocks noChangeShapeType="1"/>
          </p:cNvSpPr>
          <p:nvPr/>
        </p:nvSpPr>
        <p:spPr bwMode="auto">
          <a:xfrm>
            <a:off x="4402138" y="1544638"/>
            <a:ext cx="960437" cy="392112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1" name="Line 125"/>
          <p:cNvSpPr>
            <a:spLocks noChangeShapeType="1"/>
          </p:cNvSpPr>
          <p:nvPr/>
        </p:nvSpPr>
        <p:spPr bwMode="auto">
          <a:xfrm>
            <a:off x="4402138" y="1544638"/>
            <a:ext cx="1900237" cy="392112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2" name="Line 126"/>
          <p:cNvSpPr>
            <a:spLocks noChangeShapeType="1"/>
          </p:cNvSpPr>
          <p:nvPr/>
        </p:nvSpPr>
        <p:spPr bwMode="auto">
          <a:xfrm flipH="1">
            <a:off x="4068763" y="2251075"/>
            <a:ext cx="333375" cy="70485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3" name="Line 127"/>
          <p:cNvSpPr>
            <a:spLocks noChangeShapeType="1"/>
          </p:cNvSpPr>
          <p:nvPr/>
        </p:nvSpPr>
        <p:spPr bwMode="auto">
          <a:xfrm flipH="1">
            <a:off x="1266825" y="2251075"/>
            <a:ext cx="1273175" cy="70485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4" name="Line 128"/>
          <p:cNvSpPr>
            <a:spLocks noChangeShapeType="1"/>
          </p:cNvSpPr>
          <p:nvPr/>
        </p:nvSpPr>
        <p:spPr bwMode="auto">
          <a:xfrm flipH="1">
            <a:off x="1952625" y="2251075"/>
            <a:ext cx="587375" cy="70485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5" name="Line 129"/>
          <p:cNvSpPr>
            <a:spLocks noChangeShapeType="1"/>
          </p:cNvSpPr>
          <p:nvPr/>
        </p:nvSpPr>
        <p:spPr bwMode="auto">
          <a:xfrm>
            <a:off x="2540000" y="2251075"/>
            <a:ext cx="117475" cy="70485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6" name="Line 130"/>
          <p:cNvSpPr>
            <a:spLocks noChangeShapeType="1"/>
          </p:cNvSpPr>
          <p:nvPr/>
        </p:nvSpPr>
        <p:spPr bwMode="auto">
          <a:xfrm>
            <a:off x="2540000" y="2251075"/>
            <a:ext cx="823913" cy="70485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7" name="Line 131"/>
          <p:cNvSpPr>
            <a:spLocks noChangeShapeType="1"/>
          </p:cNvSpPr>
          <p:nvPr/>
        </p:nvSpPr>
        <p:spPr bwMode="auto">
          <a:xfrm>
            <a:off x="3479800" y="2251075"/>
            <a:ext cx="588963" cy="70485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8" name="Line 132"/>
          <p:cNvSpPr>
            <a:spLocks noChangeShapeType="1"/>
          </p:cNvSpPr>
          <p:nvPr/>
        </p:nvSpPr>
        <p:spPr bwMode="auto">
          <a:xfrm flipH="1">
            <a:off x="1266825" y="2251075"/>
            <a:ext cx="2212975" cy="70485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99" name="Line 133"/>
          <p:cNvSpPr>
            <a:spLocks noChangeShapeType="1"/>
          </p:cNvSpPr>
          <p:nvPr/>
        </p:nvSpPr>
        <p:spPr bwMode="auto">
          <a:xfrm>
            <a:off x="3479800" y="2251075"/>
            <a:ext cx="1274763" cy="70485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00" name="Line 134"/>
          <p:cNvSpPr>
            <a:spLocks noChangeShapeType="1"/>
          </p:cNvSpPr>
          <p:nvPr/>
        </p:nvSpPr>
        <p:spPr bwMode="auto">
          <a:xfrm>
            <a:off x="3479800" y="2251075"/>
            <a:ext cx="2000250" cy="70485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01" name="Line 135"/>
          <p:cNvSpPr>
            <a:spLocks noChangeShapeType="1"/>
          </p:cNvSpPr>
          <p:nvPr/>
        </p:nvSpPr>
        <p:spPr bwMode="auto">
          <a:xfrm flipH="1">
            <a:off x="1952625" y="2251075"/>
            <a:ext cx="2449513" cy="70485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02" name="Line 136"/>
          <p:cNvSpPr>
            <a:spLocks noChangeShapeType="1"/>
          </p:cNvSpPr>
          <p:nvPr/>
        </p:nvSpPr>
        <p:spPr bwMode="auto">
          <a:xfrm>
            <a:off x="4402138" y="2251075"/>
            <a:ext cx="1763712" cy="70485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03" name="Line 137"/>
          <p:cNvSpPr>
            <a:spLocks noChangeShapeType="1"/>
          </p:cNvSpPr>
          <p:nvPr/>
        </p:nvSpPr>
        <p:spPr bwMode="auto">
          <a:xfrm>
            <a:off x="4402138" y="2251075"/>
            <a:ext cx="2468562" cy="70485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04" name="Line 138"/>
          <p:cNvSpPr>
            <a:spLocks noChangeShapeType="1"/>
          </p:cNvSpPr>
          <p:nvPr/>
        </p:nvSpPr>
        <p:spPr bwMode="auto">
          <a:xfrm flipH="1">
            <a:off x="2657475" y="2251075"/>
            <a:ext cx="2705100" cy="70485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05" name="Line 139"/>
          <p:cNvSpPr>
            <a:spLocks noChangeShapeType="1"/>
          </p:cNvSpPr>
          <p:nvPr/>
        </p:nvSpPr>
        <p:spPr bwMode="auto">
          <a:xfrm flipH="1">
            <a:off x="4754563" y="2251075"/>
            <a:ext cx="608012" cy="70485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06" name="Line 140"/>
          <p:cNvSpPr>
            <a:spLocks noChangeShapeType="1"/>
          </p:cNvSpPr>
          <p:nvPr/>
        </p:nvSpPr>
        <p:spPr bwMode="auto">
          <a:xfrm>
            <a:off x="5362575" y="2251075"/>
            <a:ext cx="803275" cy="70485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07" name="Line 141"/>
          <p:cNvSpPr>
            <a:spLocks noChangeShapeType="1"/>
          </p:cNvSpPr>
          <p:nvPr/>
        </p:nvSpPr>
        <p:spPr bwMode="auto">
          <a:xfrm>
            <a:off x="5362575" y="2251075"/>
            <a:ext cx="2174875" cy="70485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08" name="Line 142"/>
          <p:cNvSpPr>
            <a:spLocks noChangeShapeType="1"/>
          </p:cNvSpPr>
          <p:nvPr/>
        </p:nvSpPr>
        <p:spPr bwMode="auto">
          <a:xfrm flipH="1">
            <a:off x="3363913" y="2251075"/>
            <a:ext cx="2938462" cy="70485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09" name="Line 143"/>
          <p:cNvSpPr>
            <a:spLocks noChangeShapeType="1"/>
          </p:cNvSpPr>
          <p:nvPr/>
        </p:nvSpPr>
        <p:spPr bwMode="auto">
          <a:xfrm flipH="1">
            <a:off x="5480050" y="2251075"/>
            <a:ext cx="822325" cy="70485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0" name="Line 144"/>
          <p:cNvSpPr>
            <a:spLocks noChangeShapeType="1"/>
          </p:cNvSpPr>
          <p:nvPr/>
        </p:nvSpPr>
        <p:spPr bwMode="auto">
          <a:xfrm>
            <a:off x="6302375" y="2251075"/>
            <a:ext cx="568325" cy="70485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1" name="Line 145"/>
          <p:cNvSpPr>
            <a:spLocks noChangeShapeType="1"/>
          </p:cNvSpPr>
          <p:nvPr/>
        </p:nvSpPr>
        <p:spPr bwMode="auto">
          <a:xfrm>
            <a:off x="6302375" y="2251075"/>
            <a:ext cx="1235075" cy="704850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2" name="Line 146"/>
          <p:cNvSpPr>
            <a:spLocks noChangeShapeType="1"/>
          </p:cNvSpPr>
          <p:nvPr/>
        </p:nvSpPr>
        <p:spPr bwMode="auto">
          <a:xfrm>
            <a:off x="1266825" y="3268663"/>
            <a:ext cx="1588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3" name="Line 147"/>
          <p:cNvSpPr>
            <a:spLocks noChangeShapeType="1"/>
          </p:cNvSpPr>
          <p:nvPr/>
        </p:nvSpPr>
        <p:spPr bwMode="auto">
          <a:xfrm>
            <a:off x="1266825" y="3268663"/>
            <a:ext cx="685800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4" name="Line 148"/>
          <p:cNvSpPr>
            <a:spLocks noChangeShapeType="1"/>
          </p:cNvSpPr>
          <p:nvPr/>
        </p:nvSpPr>
        <p:spPr bwMode="auto">
          <a:xfrm>
            <a:off x="1266825" y="3268663"/>
            <a:ext cx="1390650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5" name="Line 149"/>
          <p:cNvSpPr>
            <a:spLocks noChangeShapeType="1"/>
          </p:cNvSpPr>
          <p:nvPr/>
        </p:nvSpPr>
        <p:spPr bwMode="auto">
          <a:xfrm>
            <a:off x="1952625" y="3268663"/>
            <a:ext cx="1411288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6" name="Line 150"/>
          <p:cNvSpPr>
            <a:spLocks noChangeShapeType="1"/>
          </p:cNvSpPr>
          <p:nvPr/>
        </p:nvSpPr>
        <p:spPr bwMode="auto">
          <a:xfrm flipH="1">
            <a:off x="1266825" y="3268663"/>
            <a:ext cx="685800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7" name="Line 151"/>
          <p:cNvSpPr>
            <a:spLocks noChangeShapeType="1"/>
          </p:cNvSpPr>
          <p:nvPr/>
        </p:nvSpPr>
        <p:spPr bwMode="auto">
          <a:xfrm>
            <a:off x="1952625" y="3268663"/>
            <a:ext cx="2116138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8" name="Line 152"/>
          <p:cNvSpPr>
            <a:spLocks noChangeShapeType="1"/>
          </p:cNvSpPr>
          <p:nvPr/>
        </p:nvSpPr>
        <p:spPr bwMode="auto">
          <a:xfrm flipH="1">
            <a:off x="1952625" y="3268663"/>
            <a:ext cx="704850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9" name="Line 153"/>
          <p:cNvSpPr>
            <a:spLocks noChangeShapeType="1"/>
          </p:cNvSpPr>
          <p:nvPr/>
        </p:nvSpPr>
        <p:spPr bwMode="auto">
          <a:xfrm>
            <a:off x="2657475" y="3268663"/>
            <a:ext cx="706438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20" name="Line 154"/>
          <p:cNvSpPr>
            <a:spLocks noChangeShapeType="1"/>
          </p:cNvSpPr>
          <p:nvPr/>
        </p:nvSpPr>
        <p:spPr bwMode="auto">
          <a:xfrm>
            <a:off x="2657475" y="3268663"/>
            <a:ext cx="2097088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21" name="Line 155"/>
          <p:cNvSpPr>
            <a:spLocks noChangeShapeType="1"/>
          </p:cNvSpPr>
          <p:nvPr/>
        </p:nvSpPr>
        <p:spPr bwMode="auto">
          <a:xfrm flipH="1">
            <a:off x="2657475" y="3268663"/>
            <a:ext cx="706438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22" name="Line 156"/>
          <p:cNvSpPr>
            <a:spLocks noChangeShapeType="1"/>
          </p:cNvSpPr>
          <p:nvPr/>
        </p:nvSpPr>
        <p:spPr bwMode="auto">
          <a:xfrm>
            <a:off x="3363913" y="3268663"/>
            <a:ext cx="704850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23" name="Line 157"/>
          <p:cNvSpPr>
            <a:spLocks noChangeShapeType="1"/>
          </p:cNvSpPr>
          <p:nvPr/>
        </p:nvSpPr>
        <p:spPr bwMode="auto">
          <a:xfrm>
            <a:off x="3363913" y="3268663"/>
            <a:ext cx="1390650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24" name="Line 158"/>
          <p:cNvSpPr>
            <a:spLocks noChangeShapeType="1"/>
          </p:cNvSpPr>
          <p:nvPr/>
        </p:nvSpPr>
        <p:spPr bwMode="auto">
          <a:xfrm flipH="1">
            <a:off x="1266825" y="3268663"/>
            <a:ext cx="2801938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25" name="Line 159"/>
          <p:cNvSpPr>
            <a:spLocks noChangeShapeType="1"/>
          </p:cNvSpPr>
          <p:nvPr/>
        </p:nvSpPr>
        <p:spPr bwMode="auto">
          <a:xfrm>
            <a:off x="4068763" y="3268663"/>
            <a:ext cx="1411287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26" name="Line 160"/>
          <p:cNvSpPr>
            <a:spLocks noChangeShapeType="1"/>
          </p:cNvSpPr>
          <p:nvPr/>
        </p:nvSpPr>
        <p:spPr bwMode="auto">
          <a:xfrm>
            <a:off x="4068763" y="3268663"/>
            <a:ext cx="2097087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27" name="Line 161"/>
          <p:cNvSpPr>
            <a:spLocks noChangeShapeType="1"/>
          </p:cNvSpPr>
          <p:nvPr/>
        </p:nvSpPr>
        <p:spPr bwMode="auto">
          <a:xfrm flipH="1">
            <a:off x="1952625" y="3268663"/>
            <a:ext cx="2801938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28" name="Line 162"/>
          <p:cNvSpPr>
            <a:spLocks noChangeShapeType="1"/>
          </p:cNvSpPr>
          <p:nvPr/>
        </p:nvSpPr>
        <p:spPr bwMode="auto">
          <a:xfrm>
            <a:off x="4754563" y="3268663"/>
            <a:ext cx="725487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29" name="Line 163"/>
          <p:cNvSpPr>
            <a:spLocks noChangeShapeType="1"/>
          </p:cNvSpPr>
          <p:nvPr/>
        </p:nvSpPr>
        <p:spPr bwMode="auto">
          <a:xfrm>
            <a:off x="4754563" y="3268663"/>
            <a:ext cx="2116137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30" name="Line 164"/>
          <p:cNvSpPr>
            <a:spLocks noChangeShapeType="1"/>
          </p:cNvSpPr>
          <p:nvPr/>
        </p:nvSpPr>
        <p:spPr bwMode="auto">
          <a:xfrm flipH="1">
            <a:off x="2657475" y="3268663"/>
            <a:ext cx="2822575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31" name="Line 165"/>
          <p:cNvSpPr>
            <a:spLocks noChangeShapeType="1"/>
          </p:cNvSpPr>
          <p:nvPr/>
        </p:nvSpPr>
        <p:spPr bwMode="auto">
          <a:xfrm>
            <a:off x="5480050" y="3268663"/>
            <a:ext cx="685800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32" name="Line 166"/>
          <p:cNvSpPr>
            <a:spLocks noChangeShapeType="1"/>
          </p:cNvSpPr>
          <p:nvPr/>
        </p:nvSpPr>
        <p:spPr bwMode="auto">
          <a:xfrm>
            <a:off x="5480050" y="3268663"/>
            <a:ext cx="1390650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33" name="Line 167"/>
          <p:cNvSpPr>
            <a:spLocks noChangeShapeType="1"/>
          </p:cNvSpPr>
          <p:nvPr/>
        </p:nvSpPr>
        <p:spPr bwMode="auto">
          <a:xfrm flipH="1">
            <a:off x="3363913" y="3268663"/>
            <a:ext cx="2801937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34" name="Line 168"/>
          <p:cNvSpPr>
            <a:spLocks noChangeShapeType="1"/>
          </p:cNvSpPr>
          <p:nvPr/>
        </p:nvSpPr>
        <p:spPr bwMode="auto">
          <a:xfrm flipH="1">
            <a:off x="5480050" y="3268663"/>
            <a:ext cx="685800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35" name="Line 169"/>
          <p:cNvSpPr>
            <a:spLocks noChangeShapeType="1"/>
          </p:cNvSpPr>
          <p:nvPr/>
        </p:nvSpPr>
        <p:spPr bwMode="auto">
          <a:xfrm>
            <a:off x="6165850" y="3268663"/>
            <a:ext cx="1371600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36" name="Line 170"/>
          <p:cNvSpPr>
            <a:spLocks noChangeShapeType="1"/>
          </p:cNvSpPr>
          <p:nvPr/>
        </p:nvSpPr>
        <p:spPr bwMode="auto">
          <a:xfrm flipH="1">
            <a:off x="4068763" y="3268663"/>
            <a:ext cx="2801937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37" name="Line 171"/>
          <p:cNvSpPr>
            <a:spLocks noChangeShapeType="1"/>
          </p:cNvSpPr>
          <p:nvPr/>
        </p:nvSpPr>
        <p:spPr bwMode="auto">
          <a:xfrm flipH="1">
            <a:off x="6165850" y="3268663"/>
            <a:ext cx="704850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38" name="Line 172"/>
          <p:cNvSpPr>
            <a:spLocks noChangeShapeType="1"/>
          </p:cNvSpPr>
          <p:nvPr/>
        </p:nvSpPr>
        <p:spPr bwMode="auto">
          <a:xfrm>
            <a:off x="6870700" y="3268663"/>
            <a:ext cx="666750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39" name="Line 173"/>
          <p:cNvSpPr>
            <a:spLocks noChangeShapeType="1"/>
          </p:cNvSpPr>
          <p:nvPr/>
        </p:nvSpPr>
        <p:spPr bwMode="auto">
          <a:xfrm flipH="1">
            <a:off x="4754563" y="3268663"/>
            <a:ext cx="2782887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40" name="Line 174"/>
          <p:cNvSpPr>
            <a:spLocks noChangeShapeType="1"/>
          </p:cNvSpPr>
          <p:nvPr/>
        </p:nvSpPr>
        <p:spPr bwMode="auto">
          <a:xfrm flipH="1">
            <a:off x="6870700" y="3268663"/>
            <a:ext cx="666750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41" name="Line 175"/>
          <p:cNvSpPr>
            <a:spLocks noChangeShapeType="1"/>
          </p:cNvSpPr>
          <p:nvPr/>
        </p:nvSpPr>
        <p:spPr bwMode="auto">
          <a:xfrm>
            <a:off x="7537450" y="3268663"/>
            <a:ext cx="1588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42" name="Freeform 176"/>
          <p:cNvSpPr>
            <a:spLocks/>
          </p:cNvSpPr>
          <p:nvPr/>
        </p:nvSpPr>
        <p:spPr bwMode="auto">
          <a:xfrm>
            <a:off x="2246313" y="5149850"/>
            <a:ext cx="587375" cy="314325"/>
          </a:xfrm>
          <a:custGeom>
            <a:avLst/>
            <a:gdLst>
              <a:gd name="T0" fmla="*/ 0 w 1778"/>
              <a:gd name="T1" fmla="*/ 2147483646 h 928"/>
              <a:gd name="T2" fmla="*/ 2147483646 w 1778"/>
              <a:gd name="T3" fmla="*/ 0 h 928"/>
              <a:gd name="T4" fmla="*/ 2147483646 w 1778"/>
              <a:gd name="T5" fmla="*/ 2147483646 h 928"/>
              <a:gd name="T6" fmla="*/ 2147483646 w 1778"/>
              <a:gd name="T7" fmla="*/ 2147483646 h 928"/>
              <a:gd name="T8" fmla="*/ 2147483646 w 1778"/>
              <a:gd name="T9" fmla="*/ 2147483646 h 928"/>
              <a:gd name="T10" fmla="*/ 0 w 1778"/>
              <a:gd name="T11" fmla="*/ 2147483646 h 9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78"/>
              <a:gd name="T19" fmla="*/ 0 h 928"/>
              <a:gd name="T20" fmla="*/ 1778 w 1778"/>
              <a:gd name="T21" fmla="*/ 928 h 9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78" h="928">
                <a:moveTo>
                  <a:pt x="0" y="464"/>
                </a:moveTo>
                <a:cubicBezTo>
                  <a:pt x="0" y="208"/>
                  <a:pt x="398" y="0"/>
                  <a:pt x="889" y="0"/>
                </a:cubicBezTo>
                <a:cubicBezTo>
                  <a:pt x="1380" y="0"/>
                  <a:pt x="1778" y="208"/>
                  <a:pt x="1778" y="464"/>
                </a:cubicBezTo>
                <a:cubicBezTo>
                  <a:pt x="1778" y="464"/>
                  <a:pt x="1778" y="464"/>
                  <a:pt x="1778" y="464"/>
                </a:cubicBezTo>
                <a:cubicBezTo>
                  <a:pt x="1778" y="720"/>
                  <a:pt x="1380" y="928"/>
                  <a:pt x="889" y="928"/>
                </a:cubicBezTo>
                <a:cubicBezTo>
                  <a:pt x="398" y="928"/>
                  <a:pt x="0" y="720"/>
                  <a:pt x="0" y="464"/>
                </a:cubicBez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43" name="Rectangle 178"/>
          <p:cNvSpPr>
            <a:spLocks noChangeArrowheads="1"/>
          </p:cNvSpPr>
          <p:nvPr/>
        </p:nvSpPr>
        <p:spPr bwMode="auto">
          <a:xfrm>
            <a:off x="2347913" y="5226050"/>
            <a:ext cx="3905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ABCD</a:t>
            </a:r>
            <a:endParaRPr lang="en-US" altLang="en-US" sz="4000"/>
          </a:p>
        </p:txBody>
      </p:sp>
      <p:sp>
        <p:nvSpPr>
          <p:cNvPr id="17544" name="Freeform 179"/>
          <p:cNvSpPr>
            <a:spLocks/>
          </p:cNvSpPr>
          <p:nvPr/>
        </p:nvSpPr>
        <p:spPr bwMode="auto">
          <a:xfrm>
            <a:off x="3167063" y="5149850"/>
            <a:ext cx="587375" cy="314325"/>
          </a:xfrm>
          <a:custGeom>
            <a:avLst/>
            <a:gdLst>
              <a:gd name="T0" fmla="*/ 0 w 1778"/>
              <a:gd name="T1" fmla="*/ 2147483646 h 928"/>
              <a:gd name="T2" fmla="*/ 2147483646 w 1778"/>
              <a:gd name="T3" fmla="*/ 0 h 928"/>
              <a:gd name="T4" fmla="*/ 2147483646 w 1778"/>
              <a:gd name="T5" fmla="*/ 2147483646 h 928"/>
              <a:gd name="T6" fmla="*/ 2147483646 w 1778"/>
              <a:gd name="T7" fmla="*/ 2147483646 h 928"/>
              <a:gd name="T8" fmla="*/ 2147483646 w 1778"/>
              <a:gd name="T9" fmla="*/ 2147483646 h 928"/>
              <a:gd name="T10" fmla="*/ 0 w 1778"/>
              <a:gd name="T11" fmla="*/ 2147483646 h 9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78"/>
              <a:gd name="T19" fmla="*/ 0 h 928"/>
              <a:gd name="T20" fmla="*/ 1778 w 1778"/>
              <a:gd name="T21" fmla="*/ 928 h 9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78" h="928">
                <a:moveTo>
                  <a:pt x="0" y="464"/>
                </a:moveTo>
                <a:cubicBezTo>
                  <a:pt x="0" y="208"/>
                  <a:pt x="398" y="0"/>
                  <a:pt x="889" y="0"/>
                </a:cubicBezTo>
                <a:cubicBezTo>
                  <a:pt x="1380" y="0"/>
                  <a:pt x="1778" y="208"/>
                  <a:pt x="1778" y="464"/>
                </a:cubicBezTo>
                <a:cubicBezTo>
                  <a:pt x="1778" y="464"/>
                  <a:pt x="1778" y="464"/>
                  <a:pt x="1778" y="464"/>
                </a:cubicBezTo>
                <a:cubicBezTo>
                  <a:pt x="1778" y="720"/>
                  <a:pt x="1380" y="928"/>
                  <a:pt x="889" y="928"/>
                </a:cubicBezTo>
                <a:cubicBezTo>
                  <a:pt x="398" y="928"/>
                  <a:pt x="0" y="720"/>
                  <a:pt x="0" y="464"/>
                </a:cubicBez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45" name="Rectangle 181"/>
          <p:cNvSpPr>
            <a:spLocks noChangeArrowheads="1"/>
          </p:cNvSpPr>
          <p:nvPr/>
        </p:nvSpPr>
        <p:spPr bwMode="auto">
          <a:xfrm>
            <a:off x="3268663" y="5226050"/>
            <a:ext cx="3825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ABCE</a:t>
            </a:r>
            <a:endParaRPr lang="en-US" altLang="en-US" sz="4000"/>
          </a:p>
        </p:txBody>
      </p:sp>
      <p:sp>
        <p:nvSpPr>
          <p:cNvPr id="17546" name="Freeform 182"/>
          <p:cNvSpPr>
            <a:spLocks/>
          </p:cNvSpPr>
          <p:nvPr/>
        </p:nvSpPr>
        <p:spPr bwMode="auto">
          <a:xfrm>
            <a:off x="4108450" y="5149850"/>
            <a:ext cx="587375" cy="314325"/>
          </a:xfrm>
          <a:custGeom>
            <a:avLst/>
            <a:gdLst>
              <a:gd name="T0" fmla="*/ 0 w 1778"/>
              <a:gd name="T1" fmla="*/ 2147483646 h 928"/>
              <a:gd name="T2" fmla="*/ 2147483646 w 1778"/>
              <a:gd name="T3" fmla="*/ 0 h 928"/>
              <a:gd name="T4" fmla="*/ 2147483646 w 1778"/>
              <a:gd name="T5" fmla="*/ 2147483646 h 928"/>
              <a:gd name="T6" fmla="*/ 2147483646 w 1778"/>
              <a:gd name="T7" fmla="*/ 2147483646 h 928"/>
              <a:gd name="T8" fmla="*/ 2147483646 w 1778"/>
              <a:gd name="T9" fmla="*/ 2147483646 h 928"/>
              <a:gd name="T10" fmla="*/ 0 w 1778"/>
              <a:gd name="T11" fmla="*/ 2147483646 h 9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78"/>
              <a:gd name="T19" fmla="*/ 0 h 928"/>
              <a:gd name="T20" fmla="*/ 1778 w 1778"/>
              <a:gd name="T21" fmla="*/ 928 h 9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78" h="928">
                <a:moveTo>
                  <a:pt x="0" y="464"/>
                </a:moveTo>
                <a:cubicBezTo>
                  <a:pt x="0" y="208"/>
                  <a:pt x="398" y="0"/>
                  <a:pt x="889" y="0"/>
                </a:cubicBezTo>
                <a:cubicBezTo>
                  <a:pt x="1380" y="0"/>
                  <a:pt x="1778" y="208"/>
                  <a:pt x="1778" y="464"/>
                </a:cubicBezTo>
                <a:cubicBezTo>
                  <a:pt x="1778" y="464"/>
                  <a:pt x="1778" y="464"/>
                  <a:pt x="1778" y="464"/>
                </a:cubicBezTo>
                <a:cubicBezTo>
                  <a:pt x="1778" y="720"/>
                  <a:pt x="1380" y="928"/>
                  <a:pt x="889" y="928"/>
                </a:cubicBezTo>
                <a:cubicBezTo>
                  <a:pt x="398" y="928"/>
                  <a:pt x="0" y="720"/>
                  <a:pt x="0" y="464"/>
                </a:cubicBez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47" name="Rectangle 184"/>
          <p:cNvSpPr>
            <a:spLocks noChangeArrowheads="1"/>
          </p:cNvSpPr>
          <p:nvPr/>
        </p:nvSpPr>
        <p:spPr bwMode="auto">
          <a:xfrm>
            <a:off x="4210050" y="5226050"/>
            <a:ext cx="3825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ABDE</a:t>
            </a:r>
            <a:endParaRPr lang="en-US" altLang="en-US" sz="4000"/>
          </a:p>
        </p:txBody>
      </p:sp>
      <p:sp>
        <p:nvSpPr>
          <p:cNvPr id="17548" name="Freeform 185"/>
          <p:cNvSpPr>
            <a:spLocks/>
          </p:cNvSpPr>
          <p:nvPr/>
        </p:nvSpPr>
        <p:spPr bwMode="auto">
          <a:xfrm>
            <a:off x="5048250" y="5149850"/>
            <a:ext cx="587375" cy="314325"/>
          </a:xfrm>
          <a:custGeom>
            <a:avLst/>
            <a:gdLst>
              <a:gd name="T0" fmla="*/ 0 w 1778"/>
              <a:gd name="T1" fmla="*/ 2147483646 h 928"/>
              <a:gd name="T2" fmla="*/ 2147483646 w 1778"/>
              <a:gd name="T3" fmla="*/ 0 h 928"/>
              <a:gd name="T4" fmla="*/ 2147483646 w 1778"/>
              <a:gd name="T5" fmla="*/ 2147483646 h 928"/>
              <a:gd name="T6" fmla="*/ 2147483646 w 1778"/>
              <a:gd name="T7" fmla="*/ 2147483646 h 928"/>
              <a:gd name="T8" fmla="*/ 2147483646 w 1778"/>
              <a:gd name="T9" fmla="*/ 2147483646 h 928"/>
              <a:gd name="T10" fmla="*/ 0 w 1778"/>
              <a:gd name="T11" fmla="*/ 2147483646 h 9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78"/>
              <a:gd name="T19" fmla="*/ 0 h 928"/>
              <a:gd name="T20" fmla="*/ 1778 w 1778"/>
              <a:gd name="T21" fmla="*/ 928 h 9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78" h="928">
                <a:moveTo>
                  <a:pt x="0" y="464"/>
                </a:moveTo>
                <a:cubicBezTo>
                  <a:pt x="0" y="208"/>
                  <a:pt x="399" y="0"/>
                  <a:pt x="889" y="0"/>
                </a:cubicBezTo>
                <a:cubicBezTo>
                  <a:pt x="1380" y="0"/>
                  <a:pt x="1778" y="208"/>
                  <a:pt x="1778" y="464"/>
                </a:cubicBezTo>
                <a:cubicBezTo>
                  <a:pt x="1778" y="464"/>
                  <a:pt x="1778" y="464"/>
                  <a:pt x="1778" y="464"/>
                </a:cubicBezTo>
                <a:cubicBezTo>
                  <a:pt x="1778" y="720"/>
                  <a:pt x="1380" y="928"/>
                  <a:pt x="889" y="928"/>
                </a:cubicBezTo>
                <a:cubicBezTo>
                  <a:pt x="399" y="928"/>
                  <a:pt x="0" y="720"/>
                  <a:pt x="0" y="464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49" name="Freeform 186"/>
          <p:cNvSpPr>
            <a:spLocks/>
          </p:cNvSpPr>
          <p:nvPr/>
        </p:nvSpPr>
        <p:spPr bwMode="auto">
          <a:xfrm>
            <a:off x="5048250" y="5149850"/>
            <a:ext cx="587375" cy="314325"/>
          </a:xfrm>
          <a:custGeom>
            <a:avLst/>
            <a:gdLst>
              <a:gd name="T0" fmla="*/ 0 w 370"/>
              <a:gd name="T1" fmla="*/ 2147483646 h 198"/>
              <a:gd name="T2" fmla="*/ 2147483646 w 370"/>
              <a:gd name="T3" fmla="*/ 0 h 198"/>
              <a:gd name="T4" fmla="*/ 2147483646 w 370"/>
              <a:gd name="T5" fmla="*/ 2147483646 h 198"/>
              <a:gd name="T6" fmla="*/ 2147483646 w 370"/>
              <a:gd name="T7" fmla="*/ 2147483646 h 198"/>
              <a:gd name="T8" fmla="*/ 2147483646 w 370"/>
              <a:gd name="T9" fmla="*/ 2147483646 h 198"/>
              <a:gd name="T10" fmla="*/ 0 w 370"/>
              <a:gd name="T11" fmla="*/ 2147483646 h 1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0"/>
              <a:gd name="T19" fmla="*/ 0 h 198"/>
              <a:gd name="T20" fmla="*/ 370 w 370"/>
              <a:gd name="T21" fmla="*/ 198 h 19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0" h="198">
                <a:moveTo>
                  <a:pt x="0" y="99"/>
                </a:moveTo>
                <a:cubicBezTo>
                  <a:pt x="0" y="44"/>
                  <a:pt x="83" y="0"/>
                  <a:pt x="185" y="0"/>
                </a:cubicBezTo>
                <a:cubicBezTo>
                  <a:pt x="287" y="0"/>
                  <a:pt x="370" y="44"/>
                  <a:pt x="370" y="99"/>
                </a:cubicBezTo>
                <a:cubicBezTo>
                  <a:pt x="370" y="99"/>
                  <a:pt x="370" y="99"/>
                  <a:pt x="370" y="99"/>
                </a:cubicBezTo>
                <a:cubicBezTo>
                  <a:pt x="370" y="153"/>
                  <a:pt x="287" y="198"/>
                  <a:pt x="185" y="198"/>
                </a:cubicBezTo>
                <a:cubicBezTo>
                  <a:pt x="83" y="198"/>
                  <a:pt x="0" y="153"/>
                  <a:pt x="0" y="99"/>
                </a:cubicBezTo>
              </a:path>
            </a:pathLst>
          </a:custGeom>
          <a:noFill/>
          <a:ln w="15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50" name="Rectangle 187"/>
          <p:cNvSpPr>
            <a:spLocks noChangeArrowheads="1"/>
          </p:cNvSpPr>
          <p:nvPr/>
        </p:nvSpPr>
        <p:spPr bwMode="auto">
          <a:xfrm>
            <a:off x="5146675" y="5226050"/>
            <a:ext cx="3905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ACDE</a:t>
            </a:r>
            <a:endParaRPr lang="en-US" altLang="en-US" sz="4000"/>
          </a:p>
        </p:txBody>
      </p:sp>
      <p:sp>
        <p:nvSpPr>
          <p:cNvPr id="17551" name="Freeform 188"/>
          <p:cNvSpPr>
            <a:spLocks/>
          </p:cNvSpPr>
          <p:nvPr/>
        </p:nvSpPr>
        <p:spPr bwMode="auto">
          <a:xfrm>
            <a:off x="5969000" y="5149850"/>
            <a:ext cx="588963" cy="314325"/>
          </a:xfrm>
          <a:custGeom>
            <a:avLst/>
            <a:gdLst>
              <a:gd name="T0" fmla="*/ 0 w 1778"/>
              <a:gd name="T1" fmla="*/ 2147483646 h 928"/>
              <a:gd name="T2" fmla="*/ 2147483646 w 1778"/>
              <a:gd name="T3" fmla="*/ 0 h 928"/>
              <a:gd name="T4" fmla="*/ 2147483646 w 1778"/>
              <a:gd name="T5" fmla="*/ 2147483646 h 928"/>
              <a:gd name="T6" fmla="*/ 2147483646 w 1778"/>
              <a:gd name="T7" fmla="*/ 2147483646 h 928"/>
              <a:gd name="T8" fmla="*/ 2147483646 w 1778"/>
              <a:gd name="T9" fmla="*/ 2147483646 h 928"/>
              <a:gd name="T10" fmla="*/ 0 w 1778"/>
              <a:gd name="T11" fmla="*/ 2147483646 h 9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78"/>
              <a:gd name="T19" fmla="*/ 0 h 928"/>
              <a:gd name="T20" fmla="*/ 1778 w 1778"/>
              <a:gd name="T21" fmla="*/ 928 h 9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78" h="928">
                <a:moveTo>
                  <a:pt x="0" y="464"/>
                </a:moveTo>
                <a:cubicBezTo>
                  <a:pt x="0" y="208"/>
                  <a:pt x="398" y="0"/>
                  <a:pt x="889" y="0"/>
                </a:cubicBezTo>
                <a:cubicBezTo>
                  <a:pt x="1380" y="0"/>
                  <a:pt x="1778" y="208"/>
                  <a:pt x="1778" y="464"/>
                </a:cubicBezTo>
                <a:cubicBezTo>
                  <a:pt x="1778" y="464"/>
                  <a:pt x="1778" y="464"/>
                  <a:pt x="1778" y="464"/>
                </a:cubicBezTo>
                <a:cubicBezTo>
                  <a:pt x="1778" y="720"/>
                  <a:pt x="1380" y="928"/>
                  <a:pt x="889" y="928"/>
                </a:cubicBezTo>
                <a:cubicBezTo>
                  <a:pt x="398" y="928"/>
                  <a:pt x="0" y="720"/>
                  <a:pt x="0" y="464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52" name="Freeform 189"/>
          <p:cNvSpPr>
            <a:spLocks/>
          </p:cNvSpPr>
          <p:nvPr/>
        </p:nvSpPr>
        <p:spPr bwMode="auto">
          <a:xfrm>
            <a:off x="5969000" y="5149850"/>
            <a:ext cx="588963" cy="314325"/>
          </a:xfrm>
          <a:custGeom>
            <a:avLst/>
            <a:gdLst>
              <a:gd name="T0" fmla="*/ 0 w 371"/>
              <a:gd name="T1" fmla="*/ 2147483646 h 198"/>
              <a:gd name="T2" fmla="*/ 2147483646 w 371"/>
              <a:gd name="T3" fmla="*/ 0 h 198"/>
              <a:gd name="T4" fmla="*/ 2147483646 w 371"/>
              <a:gd name="T5" fmla="*/ 2147483646 h 198"/>
              <a:gd name="T6" fmla="*/ 2147483646 w 371"/>
              <a:gd name="T7" fmla="*/ 2147483646 h 198"/>
              <a:gd name="T8" fmla="*/ 2147483646 w 371"/>
              <a:gd name="T9" fmla="*/ 2147483646 h 198"/>
              <a:gd name="T10" fmla="*/ 0 w 371"/>
              <a:gd name="T11" fmla="*/ 2147483646 h 1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1"/>
              <a:gd name="T19" fmla="*/ 0 h 198"/>
              <a:gd name="T20" fmla="*/ 371 w 371"/>
              <a:gd name="T21" fmla="*/ 198 h 19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1" h="198">
                <a:moveTo>
                  <a:pt x="0" y="99"/>
                </a:moveTo>
                <a:cubicBezTo>
                  <a:pt x="0" y="44"/>
                  <a:pt x="83" y="0"/>
                  <a:pt x="185" y="0"/>
                </a:cubicBezTo>
                <a:cubicBezTo>
                  <a:pt x="288" y="0"/>
                  <a:pt x="371" y="44"/>
                  <a:pt x="371" y="99"/>
                </a:cubicBezTo>
                <a:cubicBezTo>
                  <a:pt x="371" y="99"/>
                  <a:pt x="371" y="99"/>
                  <a:pt x="371" y="99"/>
                </a:cubicBezTo>
                <a:cubicBezTo>
                  <a:pt x="371" y="153"/>
                  <a:pt x="288" y="198"/>
                  <a:pt x="185" y="198"/>
                </a:cubicBezTo>
                <a:cubicBezTo>
                  <a:pt x="83" y="198"/>
                  <a:pt x="0" y="153"/>
                  <a:pt x="0" y="99"/>
                </a:cubicBezTo>
              </a:path>
            </a:pathLst>
          </a:custGeom>
          <a:noFill/>
          <a:ln w="158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53" name="Rectangle 190"/>
          <p:cNvSpPr>
            <a:spLocks noChangeArrowheads="1"/>
          </p:cNvSpPr>
          <p:nvPr/>
        </p:nvSpPr>
        <p:spPr bwMode="auto">
          <a:xfrm>
            <a:off x="6067425" y="5226050"/>
            <a:ext cx="3905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BCDE</a:t>
            </a:r>
            <a:endParaRPr lang="en-US" altLang="en-US" sz="4000"/>
          </a:p>
        </p:txBody>
      </p:sp>
      <p:sp>
        <p:nvSpPr>
          <p:cNvPr id="17554" name="Line 191"/>
          <p:cNvSpPr>
            <a:spLocks noChangeShapeType="1"/>
          </p:cNvSpPr>
          <p:nvPr/>
        </p:nvSpPr>
        <p:spPr bwMode="auto">
          <a:xfrm>
            <a:off x="1266825" y="4365625"/>
            <a:ext cx="1273175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55" name="Line 192"/>
          <p:cNvSpPr>
            <a:spLocks noChangeShapeType="1"/>
          </p:cNvSpPr>
          <p:nvPr/>
        </p:nvSpPr>
        <p:spPr bwMode="auto">
          <a:xfrm>
            <a:off x="1295400" y="4343400"/>
            <a:ext cx="2193925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56" name="Line 193"/>
          <p:cNvSpPr>
            <a:spLocks noChangeShapeType="1"/>
          </p:cNvSpPr>
          <p:nvPr/>
        </p:nvSpPr>
        <p:spPr bwMode="auto">
          <a:xfrm>
            <a:off x="1952625" y="4365625"/>
            <a:ext cx="587375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57" name="Line 194"/>
          <p:cNvSpPr>
            <a:spLocks noChangeShapeType="1"/>
          </p:cNvSpPr>
          <p:nvPr/>
        </p:nvSpPr>
        <p:spPr bwMode="auto">
          <a:xfrm>
            <a:off x="1952625" y="4365625"/>
            <a:ext cx="2449513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58" name="Line 195"/>
          <p:cNvSpPr>
            <a:spLocks noChangeShapeType="1"/>
          </p:cNvSpPr>
          <p:nvPr/>
        </p:nvSpPr>
        <p:spPr bwMode="auto">
          <a:xfrm>
            <a:off x="2657475" y="4365625"/>
            <a:ext cx="803275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59" name="Line 196"/>
          <p:cNvSpPr>
            <a:spLocks noChangeShapeType="1"/>
          </p:cNvSpPr>
          <p:nvPr/>
        </p:nvSpPr>
        <p:spPr bwMode="auto">
          <a:xfrm>
            <a:off x="2657475" y="4365625"/>
            <a:ext cx="1744663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60" name="Line 197"/>
          <p:cNvSpPr>
            <a:spLocks noChangeShapeType="1"/>
          </p:cNvSpPr>
          <p:nvPr/>
        </p:nvSpPr>
        <p:spPr bwMode="auto">
          <a:xfrm>
            <a:off x="3363913" y="4365625"/>
            <a:ext cx="1978025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61" name="Line 198"/>
          <p:cNvSpPr>
            <a:spLocks noChangeShapeType="1"/>
          </p:cNvSpPr>
          <p:nvPr/>
        </p:nvSpPr>
        <p:spPr bwMode="auto">
          <a:xfrm flipH="1">
            <a:off x="2540000" y="4365625"/>
            <a:ext cx="823913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62" name="Line 199"/>
          <p:cNvSpPr>
            <a:spLocks noChangeShapeType="1"/>
          </p:cNvSpPr>
          <p:nvPr/>
        </p:nvSpPr>
        <p:spPr bwMode="auto">
          <a:xfrm flipH="1">
            <a:off x="3460750" y="4365625"/>
            <a:ext cx="608013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63" name="Line 200"/>
          <p:cNvSpPr>
            <a:spLocks noChangeShapeType="1"/>
          </p:cNvSpPr>
          <p:nvPr/>
        </p:nvSpPr>
        <p:spPr bwMode="auto">
          <a:xfrm flipH="1" flipV="1">
            <a:off x="4068763" y="4365625"/>
            <a:ext cx="1273175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64" name="Line 201"/>
          <p:cNvSpPr>
            <a:spLocks noChangeShapeType="1"/>
          </p:cNvSpPr>
          <p:nvPr/>
        </p:nvSpPr>
        <p:spPr bwMode="auto">
          <a:xfrm flipH="1">
            <a:off x="4402138" y="4365625"/>
            <a:ext cx="352425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65" name="Line 202"/>
          <p:cNvSpPr>
            <a:spLocks noChangeShapeType="1"/>
          </p:cNvSpPr>
          <p:nvPr/>
        </p:nvSpPr>
        <p:spPr bwMode="auto">
          <a:xfrm>
            <a:off x="4754563" y="4365625"/>
            <a:ext cx="587375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66" name="Line 203"/>
          <p:cNvSpPr>
            <a:spLocks noChangeShapeType="1"/>
          </p:cNvSpPr>
          <p:nvPr/>
        </p:nvSpPr>
        <p:spPr bwMode="auto">
          <a:xfrm flipH="1">
            <a:off x="2540000" y="4365625"/>
            <a:ext cx="2940050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67" name="Line 204"/>
          <p:cNvSpPr>
            <a:spLocks noChangeShapeType="1"/>
          </p:cNvSpPr>
          <p:nvPr/>
        </p:nvSpPr>
        <p:spPr bwMode="auto">
          <a:xfrm>
            <a:off x="5480050" y="4365625"/>
            <a:ext cx="782638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68" name="Line 205"/>
          <p:cNvSpPr>
            <a:spLocks noChangeShapeType="1"/>
          </p:cNvSpPr>
          <p:nvPr/>
        </p:nvSpPr>
        <p:spPr bwMode="auto">
          <a:xfrm flipH="1">
            <a:off x="3460750" y="4365625"/>
            <a:ext cx="2705100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69" name="Line 206"/>
          <p:cNvSpPr>
            <a:spLocks noChangeShapeType="1"/>
          </p:cNvSpPr>
          <p:nvPr/>
        </p:nvSpPr>
        <p:spPr bwMode="auto">
          <a:xfrm>
            <a:off x="6165850" y="4365625"/>
            <a:ext cx="96838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70" name="Line 207"/>
          <p:cNvSpPr>
            <a:spLocks noChangeShapeType="1"/>
          </p:cNvSpPr>
          <p:nvPr/>
        </p:nvSpPr>
        <p:spPr bwMode="auto">
          <a:xfrm flipH="1">
            <a:off x="6262688" y="4365625"/>
            <a:ext cx="608012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71" name="Line 208"/>
          <p:cNvSpPr>
            <a:spLocks noChangeShapeType="1"/>
          </p:cNvSpPr>
          <p:nvPr/>
        </p:nvSpPr>
        <p:spPr bwMode="auto">
          <a:xfrm flipH="1">
            <a:off x="4402138" y="4365625"/>
            <a:ext cx="2468562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72" name="Line 209"/>
          <p:cNvSpPr>
            <a:spLocks noChangeShapeType="1"/>
          </p:cNvSpPr>
          <p:nvPr/>
        </p:nvSpPr>
        <p:spPr bwMode="auto">
          <a:xfrm flipH="1">
            <a:off x="5341938" y="4365625"/>
            <a:ext cx="2195512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73" name="Line 210"/>
          <p:cNvSpPr>
            <a:spLocks noChangeShapeType="1"/>
          </p:cNvSpPr>
          <p:nvPr/>
        </p:nvSpPr>
        <p:spPr bwMode="auto">
          <a:xfrm flipH="1">
            <a:off x="6262688" y="4365625"/>
            <a:ext cx="1274762" cy="7842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74" name="Freeform 211"/>
          <p:cNvSpPr>
            <a:spLocks/>
          </p:cNvSpPr>
          <p:nvPr/>
        </p:nvSpPr>
        <p:spPr bwMode="auto">
          <a:xfrm>
            <a:off x="4021138" y="5973763"/>
            <a:ext cx="755650" cy="312737"/>
          </a:xfrm>
          <a:custGeom>
            <a:avLst/>
            <a:gdLst>
              <a:gd name="T0" fmla="*/ 0 w 2285"/>
              <a:gd name="T1" fmla="*/ 2147483646 h 928"/>
              <a:gd name="T2" fmla="*/ 2147483646 w 2285"/>
              <a:gd name="T3" fmla="*/ 0 h 928"/>
              <a:gd name="T4" fmla="*/ 2147483646 w 2285"/>
              <a:gd name="T5" fmla="*/ 2147483646 h 928"/>
              <a:gd name="T6" fmla="*/ 2147483646 w 2285"/>
              <a:gd name="T7" fmla="*/ 2147483646 h 928"/>
              <a:gd name="T8" fmla="*/ 2147483646 w 2285"/>
              <a:gd name="T9" fmla="*/ 2147483646 h 928"/>
              <a:gd name="T10" fmla="*/ 0 w 2285"/>
              <a:gd name="T11" fmla="*/ 2147483646 h 9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285"/>
              <a:gd name="T19" fmla="*/ 0 h 928"/>
              <a:gd name="T20" fmla="*/ 2285 w 2285"/>
              <a:gd name="T21" fmla="*/ 928 h 9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285" h="928">
                <a:moveTo>
                  <a:pt x="0" y="464"/>
                </a:moveTo>
                <a:cubicBezTo>
                  <a:pt x="0" y="208"/>
                  <a:pt x="512" y="0"/>
                  <a:pt x="1143" y="0"/>
                </a:cubicBezTo>
                <a:cubicBezTo>
                  <a:pt x="1774" y="0"/>
                  <a:pt x="2285" y="208"/>
                  <a:pt x="2285" y="464"/>
                </a:cubicBezTo>
                <a:cubicBezTo>
                  <a:pt x="2285" y="464"/>
                  <a:pt x="2285" y="464"/>
                  <a:pt x="2285" y="464"/>
                </a:cubicBezTo>
                <a:cubicBezTo>
                  <a:pt x="2285" y="720"/>
                  <a:pt x="1774" y="928"/>
                  <a:pt x="1143" y="928"/>
                </a:cubicBezTo>
                <a:cubicBezTo>
                  <a:pt x="512" y="928"/>
                  <a:pt x="0" y="720"/>
                  <a:pt x="0" y="464"/>
                </a:cubicBez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75" name="Rectangle 213"/>
          <p:cNvSpPr>
            <a:spLocks noChangeArrowheads="1"/>
          </p:cNvSpPr>
          <p:nvPr/>
        </p:nvSpPr>
        <p:spPr bwMode="auto">
          <a:xfrm>
            <a:off x="4157663" y="6048375"/>
            <a:ext cx="4841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ABCDE</a:t>
            </a:r>
            <a:endParaRPr lang="en-US" altLang="en-US" sz="4000"/>
          </a:p>
        </p:txBody>
      </p:sp>
      <p:sp>
        <p:nvSpPr>
          <p:cNvPr id="17576" name="Line 214"/>
          <p:cNvSpPr>
            <a:spLocks noChangeShapeType="1"/>
          </p:cNvSpPr>
          <p:nvPr/>
        </p:nvSpPr>
        <p:spPr bwMode="auto">
          <a:xfrm>
            <a:off x="2540000" y="5464175"/>
            <a:ext cx="1858963" cy="509588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77" name="Line 215"/>
          <p:cNvSpPr>
            <a:spLocks noChangeShapeType="1"/>
          </p:cNvSpPr>
          <p:nvPr/>
        </p:nvSpPr>
        <p:spPr bwMode="auto">
          <a:xfrm>
            <a:off x="3460750" y="5464175"/>
            <a:ext cx="938213" cy="509588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78" name="Line 216"/>
          <p:cNvSpPr>
            <a:spLocks noChangeShapeType="1"/>
          </p:cNvSpPr>
          <p:nvPr/>
        </p:nvSpPr>
        <p:spPr bwMode="auto">
          <a:xfrm flipH="1">
            <a:off x="4398963" y="5464175"/>
            <a:ext cx="3175" cy="509588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79" name="Line 217"/>
          <p:cNvSpPr>
            <a:spLocks noChangeShapeType="1"/>
          </p:cNvSpPr>
          <p:nvPr/>
        </p:nvSpPr>
        <p:spPr bwMode="auto">
          <a:xfrm flipH="1">
            <a:off x="4398963" y="5464175"/>
            <a:ext cx="942975" cy="509588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80" name="Line 218"/>
          <p:cNvSpPr>
            <a:spLocks noChangeShapeType="1"/>
          </p:cNvSpPr>
          <p:nvPr/>
        </p:nvSpPr>
        <p:spPr bwMode="auto">
          <a:xfrm flipH="1">
            <a:off x="4398963" y="5464175"/>
            <a:ext cx="1863725" cy="509588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1389" name="Freeform 221"/>
          <p:cNvSpPr>
            <a:spLocks/>
          </p:cNvSpPr>
          <p:nvPr/>
        </p:nvSpPr>
        <p:spPr bwMode="auto">
          <a:xfrm>
            <a:off x="4114800" y="1600200"/>
            <a:ext cx="3987800" cy="2819400"/>
          </a:xfrm>
          <a:custGeom>
            <a:avLst/>
            <a:gdLst>
              <a:gd name="T0" fmla="*/ 2147483646 w 2680"/>
              <a:gd name="T1" fmla="*/ 2147483646 h 1896"/>
              <a:gd name="T2" fmla="*/ 2147483646 w 2680"/>
              <a:gd name="T3" fmla="*/ 2147483646 h 1896"/>
              <a:gd name="T4" fmla="*/ 2147483646 w 2680"/>
              <a:gd name="T5" fmla="*/ 2147483646 h 1896"/>
              <a:gd name="T6" fmla="*/ 2147483646 w 2680"/>
              <a:gd name="T7" fmla="*/ 2147483646 h 1896"/>
              <a:gd name="T8" fmla="*/ 2147483646 w 2680"/>
              <a:gd name="T9" fmla="*/ 2147483646 h 1896"/>
              <a:gd name="T10" fmla="*/ 2147483646 w 2680"/>
              <a:gd name="T11" fmla="*/ 2147483646 h 1896"/>
              <a:gd name="T12" fmla="*/ 2147483646 w 2680"/>
              <a:gd name="T13" fmla="*/ 2147483646 h 1896"/>
              <a:gd name="T14" fmla="*/ 2147483646 w 2680"/>
              <a:gd name="T15" fmla="*/ 2147483646 h 1896"/>
              <a:gd name="T16" fmla="*/ 2147483646 w 2680"/>
              <a:gd name="T17" fmla="*/ 2147483646 h 1896"/>
              <a:gd name="T18" fmla="*/ 2147483646 w 2680"/>
              <a:gd name="T19" fmla="*/ 2147483646 h 1896"/>
              <a:gd name="T20" fmla="*/ 2147483646 w 2680"/>
              <a:gd name="T21" fmla="*/ 2147483646 h 1896"/>
              <a:gd name="T22" fmla="*/ 2147483646 w 2680"/>
              <a:gd name="T23" fmla="*/ 2147483646 h 1896"/>
              <a:gd name="T24" fmla="*/ 2147483646 w 2680"/>
              <a:gd name="T25" fmla="*/ 2147483646 h 1896"/>
              <a:gd name="T26" fmla="*/ 2147483646 w 2680"/>
              <a:gd name="T27" fmla="*/ 2147483646 h 1896"/>
              <a:gd name="T28" fmla="*/ 2147483646 w 2680"/>
              <a:gd name="T29" fmla="*/ 2147483646 h 1896"/>
              <a:gd name="T30" fmla="*/ 2147483646 w 2680"/>
              <a:gd name="T31" fmla="*/ 2147483646 h 1896"/>
              <a:gd name="T32" fmla="*/ 2147483646 w 2680"/>
              <a:gd name="T33" fmla="*/ 2147483646 h 1896"/>
              <a:gd name="T34" fmla="*/ 2147483646 w 2680"/>
              <a:gd name="T35" fmla="*/ 2147483646 h 1896"/>
              <a:gd name="T36" fmla="*/ 2147483646 w 2680"/>
              <a:gd name="T37" fmla="*/ 2147483646 h 1896"/>
              <a:gd name="T38" fmla="*/ 2147483646 w 2680"/>
              <a:gd name="T39" fmla="*/ 2147483646 h 1896"/>
              <a:gd name="T40" fmla="*/ 2147483646 w 2680"/>
              <a:gd name="T41" fmla="*/ 2147483646 h 1896"/>
              <a:gd name="T42" fmla="*/ 2147483646 w 2680"/>
              <a:gd name="T43" fmla="*/ 2147483646 h 1896"/>
              <a:gd name="T44" fmla="*/ 2147483646 w 2680"/>
              <a:gd name="T45" fmla="*/ 2147483646 h 1896"/>
              <a:gd name="T46" fmla="*/ 2147483646 w 2680"/>
              <a:gd name="T47" fmla="*/ 2147483646 h 1896"/>
              <a:gd name="T48" fmla="*/ 2147483646 w 2680"/>
              <a:gd name="T49" fmla="*/ 2147483646 h 1896"/>
              <a:gd name="T50" fmla="*/ 2147483646 w 2680"/>
              <a:gd name="T51" fmla="*/ 2147483646 h 1896"/>
              <a:gd name="T52" fmla="*/ 2147483646 w 2680"/>
              <a:gd name="T53" fmla="*/ 2147483646 h 1896"/>
              <a:gd name="T54" fmla="*/ 2147483646 w 2680"/>
              <a:gd name="T55" fmla="*/ 2147483646 h 1896"/>
              <a:gd name="T56" fmla="*/ 2147483646 w 2680"/>
              <a:gd name="T57" fmla="*/ 2147483646 h 1896"/>
              <a:gd name="T58" fmla="*/ 2147483646 w 2680"/>
              <a:gd name="T59" fmla="*/ 2147483646 h 1896"/>
              <a:gd name="T60" fmla="*/ 2147483646 w 2680"/>
              <a:gd name="T61" fmla="*/ 2147483646 h 1896"/>
              <a:gd name="T62" fmla="*/ 2147483646 w 2680"/>
              <a:gd name="T63" fmla="*/ 2147483646 h 1896"/>
              <a:gd name="T64" fmla="*/ 2147483646 w 2680"/>
              <a:gd name="T65" fmla="*/ 2147483646 h 1896"/>
              <a:gd name="T66" fmla="*/ 2147483646 w 2680"/>
              <a:gd name="T67" fmla="*/ 2147483646 h 1896"/>
              <a:gd name="T68" fmla="*/ 2147483646 w 2680"/>
              <a:gd name="T69" fmla="*/ 2147483646 h 1896"/>
              <a:gd name="T70" fmla="*/ 2147483646 w 2680"/>
              <a:gd name="T71" fmla="*/ 2147483646 h 1896"/>
              <a:gd name="T72" fmla="*/ 2147483646 w 2680"/>
              <a:gd name="T73" fmla="*/ 2147483646 h 1896"/>
              <a:gd name="T74" fmla="*/ 2147483646 w 2680"/>
              <a:gd name="T75" fmla="*/ 2147483646 h 1896"/>
              <a:gd name="T76" fmla="*/ 2147483646 w 2680"/>
              <a:gd name="T77" fmla="*/ 2147483646 h 1896"/>
              <a:gd name="T78" fmla="*/ 2147483646 w 2680"/>
              <a:gd name="T79" fmla="*/ 2147483646 h 1896"/>
              <a:gd name="T80" fmla="*/ 2147483646 w 2680"/>
              <a:gd name="T81" fmla="*/ 2147483646 h 1896"/>
              <a:gd name="T82" fmla="*/ 2147483646 w 2680"/>
              <a:gd name="T83" fmla="*/ 2147483646 h 189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680"/>
              <a:gd name="T127" fmla="*/ 0 h 1896"/>
              <a:gd name="T128" fmla="*/ 2680 w 2680"/>
              <a:gd name="T129" fmla="*/ 1896 h 189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680" h="1896">
                <a:moveTo>
                  <a:pt x="2560" y="344"/>
                </a:moveTo>
                <a:cubicBezTo>
                  <a:pt x="2456" y="280"/>
                  <a:pt x="2112" y="112"/>
                  <a:pt x="1936" y="56"/>
                </a:cubicBezTo>
                <a:cubicBezTo>
                  <a:pt x="1760" y="0"/>
                  <a:pt x="1648" y="16"/>
                  <a:pt x="1504" y="8"/>
                </a:cubicBezTo>
                <a:cubicBezTo>
                  <a:pt x="1360" y="0"/>
                  <a:pt x="1184" y="8"/>
                  <a:pt x="1072" y="8"/>
                </a:cubicBezTo>
                <a:cubicBezTo>
                  <a:pt x="960" y="8"/>
                  <a:pt x="928" y="0"/>
                  <a:pt x="832" y="8"/>
                </a:cubicBezTo>
                <a:cubicBezTo>
                  <a:pt x="736" y="16"/>
                  <a:pt x="584" y="40"/>
                  <a:pt x="496" y="56"/>
                </a:cubicBezTo>
                <a:cubicBezTo>
                  <a:pt x="408" y="72"/>
                  <a:pt x="360" y="88"/>
                  <a:pt x="304" y="104"/>
                </a:cubicBezTo>
                <a:cubicBezTo>
                  <a:pt x="248" y="120"/>
                  <a:pt x="200" y="128"/>
                  <a:pt x="160" y="152"/>
                </a:cubicBezTo>
                <a:cubicBezTo>
                  <a:pt x="120" y="176"/>
                  <a:pt x="88" y="216"/>
                  <a:pt x="64" y="248"/>
                </a:cubicBezTo>
                <a:cubicBezTo>
                  <a:pt x="40" y="280"/>
                  <a:pt x="24" y="288"/>
                  <a:pt x="16" y="344"/>
                </a:cubicBezTo>
                <a:cubicBezTo>
                  <a:pt x="8" y="400"/>
                  <a:pt x="0" y="536"/>
                  <a:pt x="16" y="584"/>
                </a:cubicBezTo>
                <a:cubicBezTo>
                  <a:pt x="32" y="632"/>
                  <a:pt x="72" y="616"/>
                  <a:pt x="112" y="632"/>
                </a:cubicBezTo>
                <a:cubicBezTo>
                  <a:pt x="152" y="648"/>
                  <a:pt x="200" y="672"/>
                  <a:pt x="256" y="680"/>
                </a:cubicBezTo>
                <a:cubicBezTo>
                  <a:pt x="312" y="688"/>
                  <a:pt x="392" y="680"/>
                  <a:pt x="448" y="680"/>
                </a:cubicBezTo>
                <a:cubicBezTo>
                  <a:pt x="504" y="680"/>
                  <a:pt x="536" y="664"/>
                  <a:pt x="592" y="680"/>
                </a:cubicBezTo>
                <a:cubicBezTo>
                  <a:pt x="648" y="696"/>
                  <a:pt x="736" y="760"/>
                  <a:pt x="784" y="776"/>
                </a:cubicBezTo>
                <a:cubicBezTo>
                  <a:pt x="832" y="792"/>
                  <a:pt x="848" y="768"/>
                  <a:pt x="880" y="776"/>
                </a:cubicBezTo>
                <a:cubicBezTo>
                  <a:pt x="912" y="784"/>
                  <a:pt x="944" y="800"/>
                  <a:pt x="976" y="824"/>
                </a:cubicBezTo>
                <a:cubicBezTo>
                  <a:pt x="1008" y="848"/>
                  <a:pt x="1048" y="896"/>
                  <a:pt x="1072" y="920"/>
                </a:cubicBezTo>
                <a:cubicBezTo>
                  <a:pt x="1096" y="944"/>
                  <a:pt x="1104" y="936"/>
                  <a:pt x="1120" y="968"/>
                </a:cubicBezTo>
                <a:cubicBezTo>
                  <a:pt x="1136" y="1000"/>
                  <a:pt x="1144" y="1064"/>
                  <a:pt x="1168" y="1112"/>
                </a:cubicBezTo>
                <a:cubicBezTo>
                  <a:pt x="1192" y="1160"/>
                  <a:pt x="1224" y="1224"/>
                  <a:pt x="1264" y="1256"/>
                </a:cubicBezTo>
                <a:cubicBezTo>
                  <a:pt x="1304" y="1288"/>
                  <a:pt x="1360" y="1288"/>
                  <a:pt x="1408" y="1304"/>
                </a:cubicBezTo>
                <a:cubicBezTo>
                  <a:pt x="1456" y="1320"/>
                  <a:pt x="1512" y="1336"/>
                  <a:pt x="1552" y="1352"/>
                </a:cubicBezTo>
                <a:cubicBezTo>
                  <a:pt x="1592" y="1368"/>
                  <a:pt x="1608" y="1376"/>
                  <a:pt x="1648" y="1400"/>
                </a:cubicBezTo>
                <a:cubicBezTo>
                  <a:pt x="1688" y="1424"/>
                  <a:pt x="1744" y="1480"/>
                  <a:pt x="1792" y="1496"/>
                </a:cubicBezTo>
                <a:cubicBezTo>
                  <a:pt x="1840" y="1512"/>
                  <a:pt x="1904" y="1480"/>
                  <a:pt x="1936" y="1496"/>
                </a:cubicBezTo>
                <a:cubicBezTo>
                  <a:pt x="1968" y="1512"/>
                  <a:pt x="1976" y="1544"/>
                  <a:pt x="1984" y="1592"/>
                </a:cubicBezTo>
                <a:cubicBezTo>
                  <a:pt x="1992" y="1640"/>
                  <a:pt x="1968" y="1736"/>
                  <a:pt x="1984" y="1784"/>
                </a:cubicBezTo>
                <a:cubicBezTo>
                  <a:pt x="2000" y="1832"/>
                  <a:pt x="2040" y="1864"/>
                  <a:pt x="2080" y="1880"/>
                </a:cubicBezTo>
                <a:cubicBezTo>
                  <a:pt x="2120" y="1896"/>
                  <a:pt x="2184" y="1880"/>
                  <a:pt x="2224" y="1880"/>
                </a:cubicBezTo>
                <a:cubicBezTo>
                  <a:pt x="2264" y="1880"/>
                  <a:pt x="2272" y="1880"/>
                  <a:pt x="2320" y="1880"/>
                </a:cubicBezTo>
                <a:cubicBezTo>
                  <a:pt x="2368" y="1880"/>
                  <a:pt x="2456" y="1896"/>
                  <a:pt x="2512" y="1880"/>
                </a:cubicBezTo>
                <a:cubicBezTo>
                  <a:pt x="2568" y="1864"/>
                  <a:pt x="2632" y="1840"/>
                  <a:pt x="2656" y="1784"/>
                </a:cubicBezTo>
                <a:cubicBezTo>
                  <a:pt x="2680" y="1728"/>
                  <a:pt x="2656" y="1600"/>
                  <a:pt x="2656" y="1544"/>
                </a:cubicBezTo>
                <a:cubicBezTo>
                  <a:pt x="2656" y="1488"/>
                  <a:pt x="2656" y="1504"/>
                  <a:pt x="2656" y="1448"/>
                </a:cubicBezTo>
                <a:cubicBezTo>
                  <a:pt x="2656" y="1392"/>
                  <a:pt x="2656" y="1320"/>
                  <a:pt x="2656" y="1208"/>
                </a:cubicBezTo>
                <a:cubicBezTo>
                  <a:pt x="2656" y="1096"/>
                  <a:pt x="2656" y="864"/>
                  <a:pt x="2656" y="776"/>
                </a:cubicBezTo>
                <a:cubicBezTo>
                  <a:pt x="2656" y="688"/>
                  <a:pt x="2664" y="728"/>
                  <a:pt x="2656" y="680"/>
                </a:cubicBezTo>
                <a:cubicBezTo>
                  <a:pt x="2648" y="632"/>
                  <a:pt x="2624" y="528"/>
                  <a:pt x="2608" y="488"/>
                </a:cubicBezTo>
                <a:cubicBezTo>
                  <a:pt x="2592" y="448"/>
                  <a:pt x="2568" y="464"/>
                  <a:pt x="2560" y="440"/>
                </a:cubicBezTo>
                <a:cubicBezTo>
                  <a:pt x="2552" y="416"/>
                  <a:pt x="2664" y="408"/>
                  <a:pt x="2560" y="344"/>
                </a:cubicBezTo>
                <a:close/>
              </a:path>
            </a:pathLst>
          </a:custGeom>
          <a:noFill/>
          <a:ln w="38100">
            <a:solidFill>
              <a:srgbClr val="FF33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82" name="Line 222"/>
          <p:cNvSpPr>
            <a:spLocks noChangeShapeType="1"/>
          </p:cNvSpPr>
          <p:nvPr/>
        </p:nvSpPr>
        <p:spPr bwMode="auto">
          <a:xfrm flipH="1" flipV="1">
            <a:off x="7543800" y="4343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3912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391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3912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3912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391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3912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3912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236" grpId="0" animBg="1"/>
      <p:bldP spid="391239" grpId="0" animBg="1"/>
      <p:bldP spid="391242" grpId="0" animBg="1"/>
      <p:bldP spid="391251" grpId="0" animBg="1"/>
      <p:bldP spid="391254" grpId="0" animBg="1"/>
      <p:bldP spid="391257" grpId="0" animBg="1"/>
      <p:bldP spid="391287" grpId="0" animBg="1"/>
      <p:bldP spid="39138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3892</TotalTime>
  <Words>2490</Words>
  <Application>Microsoft Office PowerPoint</Application>
  <PresentationFormat>On-screen Show (4:3)</PresentationFormat>
  <Paragraphs>599</Paragraphs>
  <Slides>46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46</vt:i4>
      </vt:variant>
    </vt:vector>
  </HeadingPairs>
  <TitlesOfParts>
    <vt:vector size="61" baseType="lpstr">
      <vt:lpstr>Arial</vt:lpstr>
      <vt:lpstr>Calibri</vt:lpstr>
      <vt:lpstr>Calibri Light</vt:lpstr>
      <vt:lpstr>DejaVu LGC Sans</vt:lpstr>
      <vt:lpstr>굴림</vt:lpstr>
      <vt:lpstr>Symbol</vt:lpstr>
      <vt:lpstr>Tahoma</vt:lpstr>
      <vt:lpstr>Times New Roman</vt:lpstr>
      <vt:lpstr>Wingdings</vt:lpstr>
      <vt:lpstr>Office Theme</vt:lpstr>
      <vt:lpstr>Equation</vt:lpstr>
      <vt:lpstr>Document</vt:lpstr>
      <vt:lpstr>VISIO</vt:lpstr>
      <vt:lpstr>Visio</vt:lpstr>
      <vt:lpstr>Worksheet</vt:lpstr>
      <vt:lpstr>Association Rule Mining</vt:lpstr>
      <vt:lpstr>Basic Concepts: Frequent Patterns and Association Rules</vt:lpstr>
      <vt:lpstr>Association Rule Mining Task</vt:lpstr>
      <vt:lpstr>Computational Complexity</vt:lpstr>
      <vt:lpstr>Mining Association Rules</vt:lpstr>
      <vt:lpstr>Mining Association Rules</vt:lpstr>
      <vt:lpstr>Frequent Itemset Generation</vt:lpstr>
      <vt:lpstr>Reducing Number of Candidates</vt:lpstr>
      <vt:lpstr>FI/Apriori Property</vt:lpstr>
      <vt:lpstr>Anti-monotonicity Property</vt:lpstr>
      <vt:lpstr>Illustrating Apriori Principle</vt:lpstr>
      <vt:lpstr>Apriori Algorithm -Example</vt:lpstr>
      <vt:lpstr>Apriori Algorithm</vt:lpstr>
      <vt:lpstr>The Apriori algorithm</vt:lpstr>
      <vt:lpstr>Apriori Algorithm</vt:lpstr>
      <vt:lpstr>Apriori Algorithm</vt:lpstr>
      <vt:lpstr>How to Generate Candidates?</vt:lpstr>
      <vt:lpstr>Exercise</vt:lpstr>
      <vt:lpstr>Frequent Itemset Generation</vt:lpstr>
      <vt:lpstr>Frequent Itemset Generation Strategies</vt:lpstr>
      <vt:lpstr>PowerPoint Presentation</vt:lpstr>
      <vt:lpstr>PowerPoint Presentation</vt:lpstr>
      <vt:lpstr>PowerPoint Presentation</vt:lpstr>
      <vt:lpstr>Support Counting</vt:lpstr>
      <vt:lpstr>Subset Operation</vt:lpstr>
      <vt:lpstr>PowerPoint Presentation</vt:lpstr>
      <vt:lpstr>Reducing Number of Comparisons</vt:lpstr>
      <vt:lpstr>Hash Tree</vt:lpstr>
      <vt:lpstr>Hash Tree</vt:lpstr>
      <vt:lpstr>Generate Hash Tree</vt:lpstr>
      <vt:lpstr>PowerPoint Presentation</vt:lpstr>
      <vt:lpstr>PowerPoint Presentation</vt:lpstr>
      <vt:lpstr>PowerPoint Presentation</vt:lpstr>
      <vt:lpstr>Association Rule Discovery: Hash tree</vt:lpstr>
      <vt:lpstr>Association Rule Discovery: Hash tree</vt:lpstr>
      <vt:lpstr>Association Rule Discovery: Hash tree</vt:lpstr>
      <vt:lpstr>Subset Operation Using Hash Tree</vt:lpstr>
      <vt:lpstr>Subset Operation Using Hash Tree</vt:lpstr>
      <vt:lpstr>Subset Operation Using Hash Tree</vt:lpstr>
      <vt:lpstr>Factors Affecting Complexity</vt:lpstr>
      <vt:lpstr>Computational Complexity</vt:lpstr>
      <vt:lpstr>PowerPoint Presentation</vt:lpstr>
      <vt:lpstr>Computational Complexity</vt:lpstr>
      <vt:lpstr>PowerPoint Presentation</vt:lpstr>
      <vt:lpstr>AR Generation from FIs</vt:lpstr>
      <vt:lpstr>AR Generation from FIs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Sharma</dc:creator>
  <cp:lastModifiedBy>user</cp:lastModifiedBy>
  <cp:revision>239</cp:revision>
  <cp:lastPrinted>1601-01-01T00:00:00Z</cp:lastPrinted>
  <dcterms:created xsi:type="dcterms:W3CDTF">1601-01-01T00:00:00Z</dcterms:created>
  <dcterms:modified xsi:type="dcterms:W3CDTF">2019-03-22T10:19:47Z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