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34"/>
  </p:notesMasterIdLst>
  <p:sldIdLst>
    <p:sldId id="256" r:id="rId2"/>
    <p:sldId id="337" r:id="rId3"/>
    <p:sldId id="338" r:id="rId4"/>
    <p:sldId id="332" r:id="rId5"/>
    <p:sldId id="333" r:id="rId6"/>
    <p:sldId id="334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9" r:id="rId31"/>
    <p:sldId id="340" r:id="rId32"/>
    <p:sldId id="341" r:id="rId33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00"/>
    <a:srgbClr val="8E26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812AC4-7792-43D9-A431-50519EE9A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053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7138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8554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3354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704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B4FAE94-AD9C-4971-BCA9-F303A0762473}" type="datetime1">
              <a:rPr lang="en-US" smtClean="0"/>
              <a:pPr>
                <a:defRPr/>
              </a:pPr>
              <a:t>3/25/2019</a:t>
            </a:fld>
            <a:endParaRPr lang="en-US" smtClean="0"/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Navneet Goyal, BITS,Pilani</a:t>
            </a: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598" indent="-2736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4765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2672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0578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8484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6390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84296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22202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20E9E8-6A2C-4426-BDED-10FE704E6DEA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159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704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B4FAE94-AD9C-4971-BCA9-F303A0762473}" type="datetime1">
              <a:rPr lang="en-US" smtClean="0"/>
              <a:pPr>
                <a:defRPr/>
              </a:pPr>
              <a:t>3/25/2019</a:t>
            </a:fld>
            <a:endParaRPr lang="en-US" smtClean="0"/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Navneet Goyal, BITS,Pilani</a:t>
            </a: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598" indent="-2736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4765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2672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0578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8484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6390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84296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22202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EC1609-A737-4B3E-BFE2-7CCC5D81AC88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472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0678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2677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887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D7F308-6E47-4D76-9E52-41B4AC0F7E93}" type="slidenum">
              <a:rPr lang="en-GB"/>
              <a:pPr/>
              <a:t>9</a:t>
            </a:fld>
            <a:endParaRPr lang="en-GB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3660826" y="8420630"/>
            <a:ext cx="2800599" cy="443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6202" tIns="44825" rIns="86202" bIns="44825" anchor="b"/>
          <a:lstStyle/>
          <a:p>
            <a:pPr algn="r">
              <a:tabLst>
                <a:tab pos="0" algn="l"/>
                <a:tab pos="875812" algn="l"/>
                <a:tab pos="1751625" algn="l"/>
                <a:tab pos="2627437" algn="l"/>
                <a:tab pos="3503249" algn="l"/>
                <a:tab pos="4379062" algn="l"/>
                <a:tab pos="5254874" algn="l"/>
                <a:tab pos="6130686" algn="l"/>
                <a:tab pos="7006499" algn="l"/>
                <a:tab pos="7882311" algn="l"/>
                <a:tab pos="8758123" algn="l"/>
                <a:tab pos="9633936" algn="l"/>
              </a:tabLst>
            </a:pPr>
            <a:fld id="{62E1B3F4-88B3-47C8-918B-F95D17E9A80E}" type="slidenum">
              <a:rPr lang="en-GB" sz="11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tabLst>
                  <a:tab pos="0" algn="l"/>
                  <a:tab pos="875812" algn="l"/>
                  <a:tab pos="1751625" algn="l"/>
                  <a:tab pos="2627437" algn="l"/>
                  <a:tab pos="3503249" algn="l"/>
                  <a:tab pos="4379062" algn="l"/>
                  <a:tab pos="5254874" algn="l"/>
                  <a:tab pos="6130686" algn="l"/>
                  <a:tab pos="7006499" algn="l"/>
                  <a:tab pos="7882311" algn="l"/>
                  <a:tab pos="8758123" algn="l"/>
                  <a:tab pos="9633936" algn="l"/>
                </a:tabLst>
              </a:pPr>
              <a:t>9</a:t>
            </a:fld>
            <a:endParaRPr lang="en-GB" sz="11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077154" y="664908"/>
            <a:ext cx="4308613" cy="33245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581" tIns="43791" rIns="87581" bIns="43791" anchor="ctr"/>
          <a:lstStyle/>
          <a:p>
            <a:endParaRPr lang="en-US"/>
          </a:p>
        </p:txBody>
      </p:sp>
      <p:sp>
        <p:nvSpPr>
          <p:cNvPr id="9523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46292" y="4211085"/>
            <a:ext cx="5170336" cy="398944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8660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2652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5115B-5636-420C-81C7-CE7DFD6BF3D6}" type="slidenum">
              <a:rPr lang="en-GB"/>
              <a:pPr/>
              <a:t>14</a:t>
            </a:fld>
            <a:endParaRPr lang="en-GB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3660826" y="8420630"/>
            <a:ext cx="2800599" cy="443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6202" tIns="44825" rIns="86202" bIns="44825" anchor="b"/>
          <a:lstStyle/>
          <a:p>
            <a:pPr algn="r">
              <a:tabLst>
                <a:tab pos="0" algn="l"/>
                <a:tab pos="875812" algn="l"/>
                <a:tab pos="1751625" algn="l"/>
                <a:tab pos="2627437" algn="l"/>
                <a:tab pos="3503249" algn="l"/>
                <a:tab pos="4379062" algn="l"/>
                <a:tab pos="5254874" algn="l"/>
                <a:tab pos="6130686" algn="l"/>
                <a:tab pos="7006499" algn="l"/>
                <a:tab pos="7882311" algn="l"/>
                <a:tab pos="8758123" algn="l"/>
                <a:tab pos="9633936" algn="l"/>
              </a:tabLst>
            </a:pPr>
            <a:fld id="{ED69D6B5-D2EE-4F89-BE3D-F6BCB52B33B5}" type="slidenum">
              <a:rPr lang="en-GB" sz="11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tabLst>
                  <a:tab pos="0" algn="l"/>
                  <a:tab pos="875812" algn="l"/>
                  <a:tab pos="1751625" algn="l"/>
                  <a:tab pos="2627437" algn="l"/>
                  <a:tab pos="3503249" algn="l"/>
                  <a:tab pos="4379062" algn="l"/>
                  <a:tab pos="5254874" algn="l"/>
                  <a:tab pos="6130686" algn="l"/>
                  <a:tab pos="7006499" algn="l"/>
                  <a:tab pos="7882311" algn="l"/>
                  <a:tab pos="8758123" algn="l"/>
                  <a:tab pos="9633936" algn="l"/>
                </a:tabLst>
              </a:pPr>
              <a:t>14</a:t>
            </a:fld>
            <a:endParaRPr lang="en-GB" sz="11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077154" y="664908"/>
            <a:ext cx="4308613" cy="33245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581" tIns="43791" rIns="87581" bIns="43791" anchor="ctr"/>
          <a:lstStyle/>
          <a:p>
            <a:endParaRPr lang="en-US"/>
          </a:p>
        </p:txBody>
      </p:sp>
      <p:sp>
        <p:nvSpPr>
          <p:cNvPr id="9625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46292" y="4211085"/>
            <a:ext cx="5170336" cy="398944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72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DF41F8-C733-4E28-96EC-B11BB87154B1}" type="slidenum">
              <a:rPr lang="en-GB"/>
              <a:pPr/>
              <a:t>15</a:t>
            </a:fld>
            <a:endParaRPr lang="en-GB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3660826" y="8420630"/>
            <a:ext cx="2800599" cy="443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6202" tIns="44825" rIns="86202" bIns="44825" anchor="b"/>
          <a:lstStyle/>
          <a:p>
            <a:pPr algn="r">
              <a:tabLst>
                <a:tab pos="0" algn="l"/>
                <a:tab pos="875812" algn="l"/>
                <a:tab pos="1751625" algn="l"/>
                <a:tab pos="2627437" algn="l"/>
                <a:tab pos="3503249" algn="l"/>
                <a:tab pos="4379062" algn="l"/>
                <a:tab pos="5254874" algn="l"/>
                <a:tab pos="6130686" algn="l"/>
                <a:tab pos="7006499" algn="l"/>
                <a:tab pos="7882311" algn="l"/>
                <a:tab pos="8758123" algn="l"/>
                <a:tab pos="9633936" algn="l"/>
              </a:tabLst>
            </a:pPr>
            <a:fld id="{9CF00A34-251A-440E-BA55-323B632749FE}" type="slidenum">
              <a:rPr lang="en-GB" sz="11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tabLst>
                  <a:tab pos="0" algn="l"/>
                  <a:tab pos="875812" algn="l"/>
                  <a:tab pos="1751625" algn="l"/>
                  <a:tab pos="2627437" algn="l"/>
                  <a:tab pos="3503249" algn="l"/>
                  <a:tab pos="4379062" algn="l"/>
                  <a:tab pos="5254874" algn="l"/>
                  <a:tab pos="6130686" algn="l"/>
                  <a:tab pos="7006499" algn="l"/>
                  <a:tab pos="7882311" algn="l"/>
                  <a:tab pos="8758123" algn="l"/>
                  <a:tab pos="9633936" algn="l"/>
                </a:tabLst>
              </a:pPr>
              <a:t>15</a:t>
            </a:fld>
            <a:endParaRPr lang="en-GB" sz="11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077154" y="664908"/>
            <a:ext cx="4308613" cy="33245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581" tIns="43791" rIns="87581" bIns="43791" anchor="ctr"/>
          <a:lstStyle/>
          <a:p>
            <a:endParaRPr lang="en-US"/>
          </a:p>
        </p:txBody>
      </p:sp>
      <p:sp>
        <p:nvSpPr>
          <p:cNvPr id="9728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46292" y="4211085"/>
            <a:ext cx="5170336" cy="398944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65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FC040F-1C7E-4CFF-9DF6-BF767E31B63F}" type="slidenum">
              <a:rPr lang="en-GB"/>
              <a:pPr/>
              <a:t>16</a:t>
            </a:fld>
            <a:endParaRPr lang="en-GB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3660826" y="8420630"/>
            <a:ext cx="2800599" cy="443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6202" tIns="44825" rIns="86202" bIns="44825" anchor="b"/>
          <a:lstStyle/>
          <a:p>
            <a:pPr algn="r">
              <a:tabLst>
                <a:tab pos="0" algn="l"/>
                <a:tab pos="875812" algn="l"/>
                <a:tab pos="1751625" algn="l"/>
                <a:tab pos="2627437" algn="l"/>
                <a:tab pos="3503249" algn="l"/>
                <a:tab pos="4379062" algn="l"/>
                <a:tab pos="5254874" algn="l"/>
                <a:tab pos="6130686" algn="l"/>
                <a:tab pos="7006499" algn="l"/>
                <a:tab pos="7882311" algn="l"/>
                <a:tab pos="8758123" algn="l"/>
                <a:tab pos="9633936" algn="l"/>
              </a:tabLst>
            </a:pPr>
            <a:fld id="{3E3B166B-9B12-4F13-BCA0-B2F1F5AA9E5A}" type="slidenum">
              <a:rPr lang="en-GB" sz="11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tabLst>
                  <a:tab pos="0" algn="l"/>
                  <a:tab pos="875812" algn="l"/>
                  <a:tab pos="1751625" algn="l"/>
                  <a:tab pos="2627437" algn="l"/>
                  <a:tab pos="3503249" algn="l"/>
                  <a:tab pos="4379062" algn="l"/>
                  <a:tab pos="5254874" algn="l"/>
                  <a:tab pos="6130686" algn="l"/>
                  <a:tab pos="7006499" algn="l"/>
                  <a:tab pos="7882311" algn="l"/>
                  <a:tab pos="8758123" algn="l"/>
                  <a:tab pos="9633936" algn="l"/>
                </a:tabLst>
              </a:pPr>
              <a:t>16</a:t>
            </a:fld>
            <a:endParaRPr lang="en-GB" sz="11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077154" y="664908"/>
            <a:ext cx="4308613" cy="33245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581" tIns="43791" rIns="87581" bIns="43791" anchor="ctr"/>
          <a:lstStyle/>
          <a:p>
            <a:endParaRPr lang="en-US"/>
          </a:p>
        </p:txBody>
      </p:sp>
      <p:sp>
        <p:nvSpPr>
          <p:cNvPr id="9830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46292" y="4211085"/>
            <a:ext cx="5170336" cy="398944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2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4046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582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B29BE-F837-43A8-AA5F-A259A4FB54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32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FF311-8F7C-4CA9-A494-EA63E9EE76F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39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5C201-84B4-45D8-B681-EFD34F9D69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81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93AD5-A21A-457A-8E5F-12E1413811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1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88302-A836-438A-B822-13F3481FE2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08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8CCA5-0B19-4475-9942-75768E38E0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87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32060-BB83-4410-870D-4199B8913AE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31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85EDC-C673-4B84-9577-569421617F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0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6F20-C4C1-425A-83CC-0529E42EE87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55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5C14A-A0AB-43CE-B324-E0852FCF51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4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51CDC-E569-4A34-8295-F593521AC4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DB58AE-93A9-4231-B79A-6EDAC07412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56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371600"/>
            <a:ext cx="5867400" cy="18288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4400" dirty="0" smtClean="0"/>
              <a:t>Association Rule Mining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40386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Apriori</a:t>
            </a:r>
            <a:r>
              <a:rPr lang="en-US" sz="2000" dirty="0" smtClean="0"/>
              <a:t> Algorithm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Reducing Number of Comparisons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3048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Candidate counting: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Scan the database of transactions to determine the support of each candidate </a:t>
            </a:r>
            <a:r>
              <a:rPr lang="en-US" sz="2400" dirty="0" err="1" smtClean="0"/>
              <a:t>itemset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To reduce the number of comparisons, store the candidates in a hash structure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200" dirty="0" smtClean="0"/>
              <a:t> Instead of matching each transaction against every candidate, match it against candidates contained in the hashed buckets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066800" y="4114800"/>
          <a:ext cx="68246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Visio" r:id="rId3" imgW="7643978" imgH="3191008" progId="Visio.Drawing.6">
                  <p:embed/>
                </p:oleObj>
              </mc:Choice>
              <mc:Fallback>
                <p:oleObj name="Visio" r:id="rId3" imgW="7643978" imgH="319100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6824663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Hash Tree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r>
              <a:rPr lang="en-US" altLang="en-US" sz="2400" dirty="0" smtClean="0">
                <a:solidFill>
                  <a:schemeClr val="tx2"/>
                </a:solidFill>
              </a:rPr>
              <a:t>Partition CIs into different buckets and store them in hash tree</a:t>
            </a: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During support counting, </a:t>
            </a:r>
            <a:r>
              <a:rPr lang="en-US" altLang="en-US" sz="2400" dirty="0" err="1" smtClean="0">
                <a:solidFill>
                  <a:schemeClr val="tx2"/>
                </a:solidFill>
              </a:rPr>
              <a:t>itemsets</a:t>
            </a:r>
            <a:r>
              <a:rPr lang="en-US" altLang="en-US" sz="2400" dirty="0" smtClean="0">
                <a:solidFill>
                  <a:schemeClr val="tx2"/>
                </a:solidFill>
              </a:rPr>
              <a:t> in each </a:t>
            </a:r>
            <a:r>
              <a:rPr lang="en-US" altLang="en-US" sz="2400" dirty="0" err="1" smtClean="0">
                <a:solidFill>
                  <a:schemeClr val="tx2"/>
                </a:solidFill>
              </a:rPr>
              <a:t>tx</a:t>
            </a:r>
            <a:r>
              <a:rPr lang="en-US" altLang="en-US" sz="2400" dirty="0" smtClean="0">
                <a:solidFill>
                  <a:schemeClr val="tx2"/>
                </a:solidFill>
              </a:rPr>
              <a:t>. are also hashed into their appropriate buckets using the same hash function</a:t>
            </a:r>
          </a:p>
          <a:p>
            <a:endParaRPr lang="en-US" altLang="en-US" sz="2400" dirty="0" smtClean="0">
              <a:solidFill>
                <a:schemeClr val="tx2"/>
              </a:solidFill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2743200"/>
            <a:ext cx="6567488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29400" y="2895600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for C</a:t>
            </a:r>
            <a:r>
              <a:rPr lang="en-US" altLang="en-US" sz="24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165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Hash Tree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Example: 3-itemset</a:t>
            </a: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All candidate 3-itemsets are hashed </a:t>
            </a: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Enumerate all the 3-itemsets of the </a:t>
            </a:r>
            <a:r>
              <a:rPr lang="en-US" sz="2800" dirty="0" err="1">
                <a:solidFill>
                  <a:schemeClr val="tx2"/>
                </a:solidFill>
                <a:latin typeface="+mn-lt"/>
                <a:sym typeface="Symbol" pitchFamily="18" charset="2"/>
              </a:rPr>
              <a:t>tx</a:t>
            </a: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.</a:t>
            </a: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All 3-itemsets contained in a transaction are also hashed</a:t>
            </a: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Comparison of a 3-itemset of </a:t>
            </a:r>
            <a:r>
              <a:rPr lang="en-US" sz="2800" dirty="0" err="1">
                <a:solidFill>
                  <a:schemeClr val="tx2"/>
                </a:solidFill>
                <a:latin typeface="+mn-lt"/>
                <a:sym typeface="Symbol" pitchFamily="18" charset="2"/>
              </a:rPr>
              <a:t>tx</a:t>
            </a: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. with all candidate 3-itemsets is avoided</a:t>
            </a: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Comparison is required to be done only in the appropriate bucket</a:t>
            </a: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Saves </a:t>
            </a:r>
            <a:r>
              <a:rPr lang="en-US" sz="2800">
                <a:solidFill>
                  <a:schemeClr val="tx2"/>
                </a:solidFill>
                <a:latin typeface="+mn-lt"/>
                <a:sym typeface="Symbol" pitchFamily="18" charset="2"/>
              </a:rPr>
              <a:t>time </a:t>
            </a:r>
            <a:r>
              <a:rPr lang="en-US" sz="2800">
                <a:solidFill>
                  <a:schemeClr val="tx2"/>
                </a:solidFill>
                <a:latin typeface="+mn-lt"/>
                <a:sym typeface="Wingdings" pitchFamily="2" charset="2"/>
              </a:rPr>
              <a:t></a:t>
            </a:r>
            <a:endParaRPr lang="en-US" sz="2800" dirty="0">
              <a:solidFill>
                <a:schemeClr val="tx2"/>
              </a:solidFill>
              <a:latin typeface="+mn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60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80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Generate Hash Tree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3810000" y="3886200"/>
            <a:ext cx="4681538" cy="2446338"/>
            <a:chOff x="1632" y="1536"/>
            <a:chExt cx="3143" cy="1750"/>
          </a:xfrm>
        </p:grpSpPr>
        <p:sp>
          <p:nvSpPr>
            <p:cNvPr id="26638" name="Line 4"/>
            <p:cNvSpPr>
              <a:spLocks noChangeShapeType="1"/>
            </p:cNvSpPr>
            <p:nvPr/>
          </p:nvSpPr>
          <p:spPr bwMode="auto">
            <a:xfrm flipH="1">
              <a:off x="2496" y="1536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5"/>
            <p:cNvSpPr>
              <a:spLocks noChangeShapeType="1"/>
            </p:cNvSpPr>
            <p:nvPr/>
          </p:nvSpPr>
          <p:spPr bwMode="auto">
            <a:xfrm>
              <a:off x="3168" y="1536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6"/>
            <p:cNvSpPr>
              <a:spLocks noChangeShapeType="1"/>
            </p:cNvSpPr>
            <p:nvPr/>
          </p:nvSpPr>
          <p:spPr bwMode="auto">
            <a:xfrm>
              <a:off x="3168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Text Box 7"/>
            <p:cNvSpPr txBox="1">
              <a:spLocks noChangeArrowheads="1"/>
            </p:cNvSpPr>
            <p:nvPr/>
          </p:nvSpPr>
          <p:spPr bwMode="auto">
            <a:xfrm>
              <a:off x="2976" y="1728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2 3 4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5 6 7</a:t>
              </a:r>
            </a:p>
          </p:txBody>
        </p:sp>
        <p:sp>
          <p:nvSpPr>
            <p:cNvPr id="26642" name="Line 8"/>
            <p:cNvSpPr>
              <a:spLocks noChangeShapeType="1"/>
            </p:cNvSpPr>
            <p:nvPr/>
          </p:nvSpPr>
          <p:spPr bwMode="auto">
            <a:xfrm flipH="1">
              <a:off x="1917" y="187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Text Box 9"/>
            <p:cNvSpPr txBox="1">
              <a:spLocks noChangeArrowheads="1"/>
            </p:cNvSpPr>
            <p:nvPr/>
          </p:nvSpPr>
          <p:spPr bwMode="auto">
            <a:xfrm>
              <a:off x="1728" y="215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1 4 5</a:t>
              </a:r>
            </a:p>
          </p:txBody>
        </p:sp>
        <p:sp>
          <p:nvSpPr>
            <p:cNvPr id="26644" name="Line 10"/>
            <p:cNvSpPr>
              <a:spLocks noChangeShapeType="1"/>
            </p:cNvSpPr>
            <p:nvPr/>
          </p:nvSpPr>
          <p:spPr bwMode="auto">
            <a:xfrm>
              <a:off x="2493" y="1871"/>
              <a:ext cx="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11"/>
            <p:cNvSpPr>
              <a:spLocks noChangeShapeType="1"/>
            </p:cNvSpPr>
            <p:nvPr/>
          </p:nvSpPr>
          <p:spPr bwMode="auto">
            <a:xfrm>
              <a:off x="2493" y="1871"/>
              <a:ext cx="576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Text Box 12"/>
            <p:cNvSpPr txBox="1">
              <a:spLocks noChangeArrowheads="1"/>
            </p:cNvSpPr>
            <p:nvPr/>
          </p:nvSpPr>
          <p:spPr bwMode="auto">
            <a:xfrm>
              <a:off x="2870" y="2265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1 3 6</a:t>
              </a:r>
            </a:p>
          </p:txBody>
        </p:sp>
        <p:sp>
          <p:nvSpPr>
            <p:cNvPr id="26647" name="Line 13"/>
            <p:cNvSpPr>
              <a:spLocks noChangeShapeType="1"/>
            </p:cNvSpPr>
            <p:nvPr/>
          </p:nvSpPr>
          <p:spPr bwMode="auto">
            <a:xfrm flipH="1">
              <a:off x="1824" y="235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Text Box 14"/>
            <p:cNvSpPr txBox="1">
              <a:spLocks noChangeArrowheads="1"/>
            </p:cNvSpPr>
            <p:nvPr/>
          </p:nvSpPr>
          <p:spPr bwMode="auto">
            <a:xfrm>
              <a:off x="1632" y="2640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1 2 4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4 5 7</a:t>
              </a:r>
            </a:p>
          </p:txBody>
        </p:sp>
        <p:sp>
          <p:nvSpPr>
            <p:cNvPr id="26649" name="Line 15"/>
            <p:cNvSpPr>
              <a:spLocks noChangeShapeType="1"/>
            </p:cNvSpPr>
            <p:nvPr/>
          </p:nvSpPr>
          <p:spPr bwMode="auto">
            <a:xfrm>
              <a:off x="2496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Text Box 16"/>
            <p:cNvSpPr txBox="1">
              <a:spLocks noChangeArrowheads="1"/>
            </p:cNvSpPr>
            <p:nvPr/>
          </p:nvSpPr>
          <p:spPr bwMode="auto">
            <a:xfrm>
              <a:off x="2255" y="2784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1 2 5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4 5 8</a:t>
              </a:r>
            </a:p>
          </p:txBody>
        </p:sp>
        <p:sp>
          <p:nvSpPr>
            <p:cNvPr id="26651" name="Line 17"/>
            <p:cNvSpPr>
              <a:spLocks noChangeShapeType="1"/>
            </p:cNvSpPr>
            <p:nvPr/>
          </p:nvSpPr>
          <p:spPr bwMode="auto">
            <a:xfrm>
              <a:off x="2496" y="2352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Text Box 18"/>
            <p:cNvSpPr txBox="1">
              <a:spLocks noChangeArrowheads="1"/>
            </p:cNvSpPr>
            <p:nvPr/>
          </p:nvSpPr>
          <p:spPr bwMode="auto">
            <a:xfrm>
              <a:off x="2832" y="2784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1 5 9</a:t>
              </a:r>
            </a:p>
          </p:txBody>
        </p:sp>
        <p:sp>
          <p:nvSpPr>
            <p:cNvPr id="26653" name="Line 19"/>
            <p:cNvSpPr>
              <a:spLocks noChangeShapeType="1"/>
            </p:cNvSpPr>
            <p:nvPr/>
          </p:nvSpPr>
          <p:spPr bwMode="auto">
            <a:xfrm flipH="1">
              <a:off x="3456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Text Box 20"/>
            <p:cNvSpPr txBox="1">
              <a:spLocks noChangeArrowheads="1"/>
            </p:cNvSpPr>
            <p:nvPr/>
          </p:nvSpPr>
          <p:spPr bwMode="auto">
            <a:xfrm>
              <a:off x="3254" y="216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3 4 5</a:t>
              </a:r>
            </a:p>
          </p:txBody>
        </p:sp>
        <p:sp>
          <p:nvSpPr>
            <p:cNvPr id="26655" name="Line 21"/>
            <p:cNvSpPr>
              <a:spLocks noChangeShapeType="1"/>
            </p:cNvSpPr>
            <p:nvPr/>
          </p:nvSpPr>
          <p:spPr bwMode="auto">
            <a:xfrm>
              <a:off x="39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Text Box 22"/>
            <p:cNvSpPr txBox="1">
              <a:spLocks noChangeArrowheads="1"/>
            </p:cNvSpPr>
            <p:nvPr/>
          </p:nvSpPr>
          <p:spPr bwMode="auto">
            <a:xfrm>
              <a:off x="3792" y="2160"/>
              <a:ext cx="46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3 5 6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3 5 7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6 8 9</a:t>
              </a:r>
            </a:p>
          </p:txBody>
        </p:sp>
        <p:sp>
          <p:nvSpPr>
            <p:cNvPr id="26657" name="Line 23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Text Box 24"/>
            <p:cNvSpPr txBox="1">
              <a:spLocks noChangeArrowheads="1"/>
            </p:cNvSpPr>
            <p:nvPr/>
          </p:nvSpPr>
          <p:spPr bwMode="auto">
            <a:xfrm>
              <a:off x="4310" y="2121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3 6 7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3 6 8</a:t>
              </a:r>
            </a:p>
          </p:txBody>
        </p:sp>
      </p:grpSp>
      <p:grpSp>
        <p:nvGrpSpPr>
          <p:cNvPr id="26628" name="Group 25"/>
          <p:cNvGrpSpPr>
            <a:grpSpLocks/>
          </p:cNvGrpSpPr>
          <p:nvPr/>
        </p:nvGrpSpPr>
        <p:grpSpPr bwMode="auto">
          <a:xfrm>
            <a:off x="533400" y="4237038"/>
            <a:ext cx="2286000" cy="1249362"/>
            <a:chOff x="144" y="912"/>
            <a:chExt cx="1440" cy="787"/>
          </a:xfrm>
        </p:grpSpPr>
        <p:sp>
          <p:nvSpPr>
            <p:cNvPr id="26630" name="Line 26"/>
            <p:cNvSpPr>
              <a:spLocks noChangeShapeType="1"/>
            </p:cNvSpPr>
            <p:nvPr/>
          </p:nvSpPr>
          <p:spPr bwMode="auto">
            <a:xfrm flipH="1">
              <a:off x="480" y="12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Line 27"/>
            <p:cNvSpPr>
              <a:spLocks noChangeShapeType="1"/>
            </p:cNvSpPr>
            <p:nvPr/>
          </p:nvSpPr>
          <p:spPr bwMode="auto">
            <a:xfrm>
              <a:off x="8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Text Box 28"/>
            <p:cNvSpPr txBox="1">
              <a:spLocks noChangeArrowheads="1"/>
            </p:cNvSpPr>
            <p:nvPr/>
          </p:nvSpPr>
          <p:spPr bwMode="auto">
            <a:xfrm>
              <a:off x="240" y="120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1,4,7</a:t>
              </a:r>
            </a:p>
          </p:txBody>
        </p:sp>
        <p:sp>
          <p:nvSpPr>
            <p:cNvPr id="26633" name="Text Box 29"/>
            <p:cNvSpPr txBox="1">
              <a:spLocks noChangeArrowheads="1"/>
            </p:cNvSpPr>
            <p:nvPr/>
          </p:nvSpPr>
          <p:spPr bwMode="auto">
            <a:xfrm>
              <a:off x="662" y="144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2,5,8</a:t>
              </a:r>
            </a:p>
          </p:txBody>
        </p:sp>
        <p:sp>
          <p:nvSpPr>
            <p:cNvPr id="26634" name="Line 30"/>
            <p:cNvSpPr>
              <a:spLocks noChangeShapeType="1"/>
            </p:cNvSpPr>
            <p:nvPr/>
          </p:nvSpPr>
          <p:spPr bwMode="auto">
            <a:xfrm>
              <a:off x="864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Text Box 31"/>
            <p:cNvSpPr txBox="1">
              <a:spLocks noChangeArrowheads="1"/>
            </p:cNvSpPr>
            <p:nvPr/>
          </p:nvSpPr>
          <p:spPr bwMode="auto">
            <a:xfrm>
              <a:off x="998" y="111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3,6,9</a:t>
              </a:r>
            </a:p>
          </p:txBody>
        </p:sp>
        <p:sp>
          <p:nvSpPr>
            <p:cNvPr id="26636" name="Text Box 32"/>
            <p:cNvSpPr txBox="1">
              <a:spLocks noChangeArrowheads="1"/>
            </p:cNvSpPr>
            <p:nvPr/>
          </p:nvSpPr>
          <p:spPr bwMode="auto">
            <a:xfrm>
              <a:off x="336" y="912"/>
              <a:ext cx="10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Hash function</a:t>
              </a:r>
            </a:p>
          </p:txBody>
        </p:sp>
        <p:sp>
          <p:nvSpPr>
            <p:cNvPr id="26637" name="Rectangle 33"/>
            <p:cNvSpPr>
              <a:spLocks noChangeArrowheads="1"/>
            </p:cNvSpPr>
            <p:nvPr/>
          </p:nvSpPr>
          <p:spPr bwMode="auto">
            <a:xfrm>
              <a:off x="144" y="912"/>
              <a:ext cx="1440" cy="76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</p:grpSp>
      <p:sp>
        <p:nvSpPr>
          <p:cNvPr id="26629" name="Text Box 34"/>
          <p:cNvSpPr txBox="1">
            <a:spLocks noChangeArrowheads="1"/>
          </p:cNvSpPr>
          <p:nvPr/>
        </p:nvSpPr>
        <p:spPr bwMode="auto">
          <a:xfrm>
            <a:off x="349723" y="618249"/>
            <a:ext cx="83058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Suppose you have 15 candidate </a:t>
            </a:r>
            <a:r>
              <a:rPr lang="en-US" altLang="en-US" sz="2000" dirty="0" err="1">
                <a:latin typeface="Arial" panose="020B0604020202020204" pitchFamily="34" charset="0"/>
              </a:rPr>
              <a:t>itemsets</a:t>
            </a:r>
            <a:r>
              <a:rPr lang="en-US" altLang="en-US" sz="2000" dirty="0">
                <a:latin typeface="Arial" panose="020B0604020202020204" pitchFamily="34" charset="0"/>
              </a:rPr>
              <a:t> of length 3: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{1 4 5}, {1 2 4}, {4 5 7}, {1 2 5}, {4 5 8}, {1 5 9}, {1 3 6}, {2 3 4}, {5 6 7}, {3 4 5}, {3 5 6}, {3 5 7}, {6 8 9}, {3 6 7}, {3 6 8}</a:t>
            </a:r>
            <a:endParaRPr lang="en-US" altLang="en-US" sz="9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You need: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Hash </a:t>
            </a:r>
            <a:r>
              <a:rPr lang="en-US" altLang="en-US" sz="2000" dirty="0" smtClean="0">
                <a:latin typeface="Arial" panose="020B0604020202020204" pitchFamily="34" charset="0"/>
              </a:rPr>
              <a:t>function: </a:t>
            </a:r>
            <a:r>
              <a:rPr lang="en-US" sz="2000" dirty="0">
                <a:solidFill>
                  <a:schemeClr val="tx2"/>
                </a:solidFill>
                <a:sym typeface="Symbol" pitchFamily="18" charset="2"/>
              </a:rPr>
              <a:t>For each internal node use hash fn. h(p) = p mod 3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sz="2000" dirty="0">
                <a:solidFill>
                  <a:schemeClr val="tx2"/>
                </a:solidFill>
                <a:sym typeface="Symbol" pitchFamily="18" charset="2"/>
              </a:rPr>
              <a:t>All candidate </a:t>
            </a:r>
            <a:r>
              <a:rPr lang="en-US" sz="2000" dirty="0" err="1">
                <a:solidFill>
                  <a:schemeClr val="tx2"/>
                </a:solidFill>
                <a:sym typeface="Symbol" pitchFamily="18" charset="2"/>
              </a:rPr>
              <a:t>itemsets</a:t>
            </a:r>
            <a:r>
              <a:rPr lang="en-US" sz="2000" dirty="0">
                <a:solidFill>
                  <a:schemeClr val="tx2"/>
                </a:solidFill>
                <a:sym typeface="Symbol" pitchFamily="18" charset="2"/>
              </a:rPr>
              <a:t> are stored at the leaf nodes of the hash tree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Max leaf size: max number of </a:t>
            </a:r>
            <a:r>
              <a:rPr lang="en-US" altLang="en-US" sz="2000" dirty="0" err="1">
                <a:latin typeface="Arial" panose="020B0604020202020204" pitchFamily="34" charset="0"/>
              </a:rPr>
              <a:t>itemsets</a:t>
            </a:r>
            <a:r>
              <a:rPr lang="en-US" altLang="en-US" sz="2000" dirty="0">
                <a:latin typeface="Arial" panose="020B0604020202020204" pitchFamily="34" charset="0"/>
              </a:rPr>
              <a:t> stored in a leaf node (if number of candidate </a:t>
            </a:r>
            <a:r>
              <a:rPr lang="en-US" altLang="en-US" sz="2000" dirty="0" err="1">
                <a:latin typeface="Arial" panose="020B0604020202020204" pitchFamily="34" charset="0"/>
              </a:rPr>
              <a:t>itemsets</a:t>
            </a:r>
            <a:r>
              <a:rPr lang="en-US" altLang="en-US" sz="2000" dirty="0">
                <a:latin typeface="Arial" panose="020B0604020202020204" pitchFamily="34" charset="0"/>
              </a:rPr>
              <a:t> exceeds max leaf size, split the node)</a:t>
            </a:r>
          </a:p>
        </p:txBody>
      </p:sp>
    </p:spTree>
    <p:extLst>
      <p:ext uri="{BB962C8B-B14F-4D97-AF65-F5344CB8AC3E}">
        <p14:creationId xmlns:p14="http://schemas.microsoft.com/office/powerpoint/2010/main" val="13550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72390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 of the hash-tree for C</a:t>
            </a:r>
            <a:r>
              <a:rPr lang="en-GB" sz="3200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27063" y="1708150"/>
            <a:ext cx="239710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function: mod 3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371600" y="25146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H="1">
            <a:off x="1065213" y="2514600"/>
            <a:ext cx="3079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371600" y="25146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1219202" y="2133600"/>
            <a:ext cx="358776" cy="366713"/>
            <a:chOff x="768" y="1344"/>
            <a:chExt cx="226" cy="231"/>
          </a:xfrm>
        </p:grpSpPr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768" y="1344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768" y="1344"/>
              <a:ext cx="226" cy="1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57225" y="2851150"/>
            <a:ext cx="627063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1,4,..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154113" y="2849563"/>
            <a:ext cx="569685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2,5,..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649413" y="2849563"/>
            <a:ext cx="569685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3,6,..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5181600" y="2563813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4265613" y="2563813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5181600" y="2563813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grpSp>
        <p:nvGrpSpPr>
          <p:cNvPr id="27663" name="Group 15"/>
          <p:cNvGrpSpPr>
            <a:grpSpLocks/>
          </p:cNvGrpSpPr>
          <p:nvPr/>
        </p:nvGrpSpPr>
        <p:grpSpPr bwMode="auto">
          <a:xfrm>
            <a:off x="5029207" y="2182819"/>
            <a:ext cx="358776" cy="366713"/>
            <a:chOff x="3168" y="1375"/>
            <a:chExt cx="226" cy="231"/>
          </a:xfrm>
        </p:grpSpPr>
        <p:sp>
          <p:nvSpPr>
            <p:cNvPr id="27664" name="Oval 16"/>
            <p:cNvSpPr>
              <a:spLocks noChangeArrowheads="1"/>
            </p:cNvSpPr>
            <p:nvPr/>
          </p:nvSpPr>
          <p:spPr bwMode="auto">
            <a:xfrm>
              <a:off x="3168" y="137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3168" y="1375"/>
              <a:ext cx="226" cy="1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5638800" y="24288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5934075" y="2244725"/>
            <a:ext cx="206688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1</a:t>
            </a:r>
            <a:r>
              <a:rPr lang="en-GB" sz="1800" b="1" baseline="30000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st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4087807" y="2944821"/>
            <a:ext cx="358774" cy="366713"/>
            <a:chOff x="2575" y="1855"/>
            <a:chExt cx="226" cy="231"/>
          </a:xfrm>
        </p:grpSpPr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257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670" name="Text Box 22"/>
            <p:cNvSpPr txBox="1">
              <a:spLocks noChangeArrowheads="1"/>
            </p:cNvSpPr>
            <p:nvPr/>
          </p:nvSpPr>
          <p:spPr bwMode="auto">
            <a:xfrm>
              <a:off x="2575" y="1855"/>
              <a:ext cx="226" cy="1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grpSp>
        <p:nvGrpSpPr>
          <p:cNvPr id="27671" name="Group 23"/>
          <p:cNvGrpSpPr>
            <a:grpSpLocks/>
          </p:cNvGrpSpPr>
          <p:nvPr/>
        </p:nvGrpSpPr>
        <p:grpSpPr bwMode="auto">
          <a:xfrm>
            <a:off x="5976930" y="2944821"/>
            <a:ext cx="358774" cy="366713"/>
            <a:chOff x="3765" y="1855"/>
            <a:chExt cx="226" cy="231"/>
          </a:xfrm>
        </p:grpSpPr>
        <p:sp>
          <p:nvSpPr>
            <p:cNvPr id="27672" name="Oval 24"/>
            <p:cNvSpPr>
              <a:spLocks noChangeArrowheads="1"/>
            </p:cNvSpPr>
            <p:nvPr/>
          </p:nvSpPr>
          <p:spPr bwMode="auto">
            <a:xfrm>
              <a:off x="376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673" name="Text Box 25"/>
            <p:cNvSpPr txBox="1">
              <a:spLocks noChangeArrowheads="1"/>
            </p:cNvSpPr>
            <p:nvPr/>
          </p:nvSpPr>
          <p:spPr bwMode="auto">
            <a:xfrm>
              <a:off x="3765" y="1855"/>
              <a:ext cx="226" cy="1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4927600" y="2930525"/>
            <a:ext cx="523198" cy="52540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567</a:t>
            </a:r>
          </a:p>
        </p:txBody>
      </p:sp>
      <p:grpSp>
        <p:nvGrpSpPr>
          <p:cNvPr id="27675" name="Group 27"/>
          <p:cNvGrpSpPr>
            <a:grpSpLocks/>
          </p:cNvGrpSpPr>
          <p:nvPr/>
        </p:nvGrpSpPr>
        <p:grpSpPr bwMode="auto">
          <a:xfrm>
            <a:off x="4087807" y="3783023"/>
            <a:ext cx="358774" cy="366713"/>
            <a:chOff x="2575" y="2383"/>
            <a:chExt cx="226" cy="231"/>
          </a:xfrm>
        </p:grpSpPr>
        <p:sp>
          <p:nvSpPr>
            <p:cNvPr id="27676" name="Oval 28"/>
            <p:cNvSpPr>
              <a:spLocks noChangeArrowheads="1"/>
            </p:cNvSpPr>
            <p:nvPr/>
          </p:nvSpPr>
          <p:spPr bwMode="auto">
            <a:xfrm>
              <a:off x="2575" y="2383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2575" y="2383"/>
              <a:ext cx="226" cy="1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3063875" y="3721100"/>
            <a:ext cx="523198" cy="30995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145</a:t>
            </a:r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4267200" y="414972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H="1">
            <a:off x="3351213" y="414972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4267200" y="414972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3062288" y="4530725"/>
            <a:ext cx="523198" cy="52540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457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3941763" y="4530725"/>
            <a:ext cx="523198" cy="52540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125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458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4916488" y="4530725"/>
            <a:ext cx="523198" cy="30995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159</a:t>
            </a: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4267200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 flipH="1">
            <a:off x="3351213" y="334327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6156325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 flipH="1">
            <a:off x="5567363" y="3343275"/>
            <a:ext cx="590550" cy="377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6156325" y="334327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5064125" y="3724275"/>
            <a:ext cx="523198" cy="30995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5832474" y="3721100"/>
            <a:ext cx="601664" cy="74084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356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357</a:t>
            </a:r>
            <a:endParaRPr lang="en-GB" sz="1400" b="1" dirty="0">
              <a:solidFill>
                <a:srgbClr val="000000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689</a:t>
            </a: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6805613" y="3724275"/>
            <a:ext cx="523198" cy="52540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367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368</a:t>
            </a:r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>
            <a:off x="6434138" y="31146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6729413" y="2930525"/>
            <a:ext cx="2118185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2</a:t>
            </a:r>
            <a:r>
              <a:rPr lang="en-GB" sz="1800" b="1" baseline="30000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nd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885825" y="3965575"/>
            <a:ext cx="208772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3</a:t>
            </a:r>
            <a:r>
              <a:rPr lang="en-GB" sz="1800" b="1" baseline="30000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rd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>
            <a:off x="5181600" y="1949450"/>
            <a:ext cx="1588" cy="2428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50" name="Line 38"/>
          <p:cNvSpPr>
            <a:spLocks noChangeShapeType="1"/>
          </p:cNvSpPr>
          <p:nvPr/>
        </p:nvSpPr>
        <p:spPr bwMode="auto">
          <a:xfrm>
            <a:off x="4280464" y="3340206"/>
            <a:ext cx="297096" cy="52862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51" name="Text Box 30"/>
          <p:cNvSpPr txBox="1">
            <a:spLocks noChangeArrowheads="1"/>
          </p:cNvSpPr>
          <p:nvPr/>
        </p:nvSpPr>
        <p:spPr bwMode="auto">
          <a:xfrm>
            <a:off x="4486288" y="3875288"/>
            <a:ext cx="523198" cy="30995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136</a:t>
            </a:r>
            <a:endParaRPr lang="en-GB" sz="1400" b="1" dirty="0">
              <a:solidFill>
                <a:srgbClr val="000000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24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7239000" cy="288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 of the hash-tree for C</a:t>
            </a:r>
            <a:r>
              <a:rPr lang="en-GB" sz="3200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27063" y="1708150"/>
            <a:ext cx="2663206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function: mod 3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371600" y="25146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H="1">
            <a:off x="1065213" y="2514600"/>
            <a:ext cx="3079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371600" y="25146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1219202" y="2133597"/>
            <a:ext cx="358776" cy="371475"/>
            <a:chOff x="768" y="1344"/>
            <a:chExt cx="226" cy="234"/>
          </a:xfrm>
        </p:grpSpPr>
        <p:sp>
          <p:nvSpPr>
            <p:cNvPr id="28679" name="Oval 7"/>
            <p:cNvSpPr>
              <a:spLocks noChangeArrowheads="1"/>
            </p:cNvSpPr>
            <p:nvPr/>
          </p:nvSpPr>
          <p:spPr bwMode="auto">
            <a:xfrm>
              <a:off x="768" y="1344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768" y="1344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57225" y="2851150"/>
            <a:ext cx="569685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1,4,..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154113" y="2849563"/>
            <a:ext cx="623887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2,5,..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649413" y="2849563"/>
            <a:ext cx="6223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3,6,..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5181600" y="2563813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4265613" y="2563813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5181600" y="2563813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5029207" y="2182816"/>
            <a:ext cx="358776" cy="371475"/>
            <a:chOff x="3168" y="1375"/>
            <a:chExt cx="226" cy="234"/>
          </a:xfrm>
        </p:grpSpPr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3168" y="137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3168" y="1375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5638800" y="24288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5934075" y="2244725"/>
            <a:ext cx="206688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1</a:t>
            </a:r>
            <a:r>
              <a:rPr lang="en-GB" sz="1800" b="1" baseline="30000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st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4087807" y="2944817"/>
            <a:ext cx="358774" cy="371475"/>
            <a:chOff x="2575" y="1855"/>
            <a:chExt cx="226" cy="234"/>
          </a:xfrm>
        </p:grpSpPr>
        <p:sp>
          <p:nvSpPr>
            <p:cNvPr id="28693" name="Oval 21"/>
            <p:cNvSpPr>
              <a:spLocks noChangeArrowheads="1"/>
            </p:cNvSpPr>
            <p:nvPr/>
          </p:nvSpPr>
          <p:spPr bwMode="auto">
            <a:xfrm>
              <a:off x="257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2575" y="1855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5976930" y="2944817"/>
            <a:ext cx="358774" cy="371475"/>
            <a:chOff x="3765" y="1855"/>
            <a:chExt cx="226" cy="234"/>
          </a:xfrm>
        </p:grpSpPr>
        <p:sp>
          <p:nvSpPr>
            <p:cNvPr id="28696" name="Oval 24"/>
            <p:cNvSpPr>
              <a:spLocks noChangeArrowheads="1"/>
            </p:cNvSpPr>
            <p:nvPr/>
          </p:nvSpPr>
          <p:spPr bwMode="auto">
            <a:xfrm>
              <a:off x="376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3765" y="1855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4927600" y="2930525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567</a:t>
            </a:r>
          </a:p>
        </p:txBody>
      </p:sp>
      <p:grpSp>
        <p:nvGrpSpPr>
          <p:cNvPr id="28699" name="Group 27"/>
          <p:cNvGrpSpPr>
            <a:grpSpLocks/>
          </p:cNvGrpSpPr>
          <p:nvPr/>
        </p:nvGrpSpPr>
        <p:grpSpPr bwMode="auto">
          <a:xfrm>
            <a:off x="4087807" y="3783018"/>
            <a:ext cx="358774" cy="371475"/>
            <a:chOff x="2575" y="2383"/>
            <a:chExt cx="226" cy="234"/>
          </a:xfrm>
        </p:grpSpPr>
        <p:sp>
          <p:nvSpPr>
            <p:cNvPr id="28700" name="Oval 28"/>
            <p:cNvSpPr>
              <a:spLocks noChangeArrowheads="1"/>
            </p:cNvSpPr>
            <p:nvPr/>
          </p:nvSpPr>
          <p:spPr bwMode="auto">
            <a:xfrm>
              <a:off x="2575" y="2383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2575" y="2383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3063875" y="3721100"/>
            <a:ext cx="624187" cy="3715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145</a:t>
            </a:r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4267200" y="414972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3351213" y="414972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4267200" y="414972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062288" y="4530725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457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3941763" y="4530725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125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458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916488" y="4530725"/>
            <a:ext cx="624187" cy="3715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159</a:t>
            </a: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4267200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 flipH="1">
            <a:off x="3351213" y="334327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6156325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flipH="1">
            <a:off x="5567363" y="3343275"/>
            <a:ext cx="590550" cy="377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6156325" y="334327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064125" y="3724275"/>
            <a:ext cx="624187" cy="3715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5832475" y="3721100"/>
            <a:ext cx="624187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356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357</a:t>
            </a:r>
            <a:endParaRPr lang="en-GB" sz="1800" b="1" dirty="0">
              <a:solidFill>
                <a:srgbClr val="000000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689</a:t>
            </a: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6805613" y="3724275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367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368</a:t>
            </a:r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>
            <a:off x="6434138" y="31146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6729413" y="2930525"/>
            <a:ext cx="2118185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2</a:t>
            </a:r>
            <a:r>
              <a:rPr lang="en-GB" sz="1800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nd</a:t>
            </a: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885825" y="3965575"/>
            <a:ext cx="208772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3</a:t>
            </a:r>
            <a:r>
              <a:rPr lang="en-GB" sz="1800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rd</a:t>
            </a: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8720" name="Text Box 48"/>
          <p:cNvSpPr txBox="1">
            <a:spLocks noChangeArrowheads="1"/>
          </p:cNvSpPr>
          <p:nvPr/>
        </p:nvSpPr>
        <p:spPr bwMode="auto">
          <a:xfrm>
            <a:off x="3932238" y="1766888"/>
            <a:ext cx="919139" cy="371513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12356</a:t>
            </a:r>
            <a:endParaRPr lang="en-GB" sz="1800" b="1" dirty="0">
              <a:solidFill>
                <a:srgbClr val="F8400E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</p:txBody>
      </p:sp>
      <p:cxnSp>
        <p:nvCxnSpPr>
          <p:cNvPr id="28721" name="AutoShape 49"/>
          <p:cNvCxnSpPr>
            <a:cxnSpLocks noChangeShapeType="1"/>
            <a:stCxn id="28720" idx="3"/>
            <a:endCxn id="28689" idx="0"/>
          </p:cNvCxnSpPr>
          <p:nvPr/>
        </p:nvCxnSpPr>
        <p:spPr bwMode="auto">
          <a:xfrm>
            <a:off x="4851377" y="1952645"/>
            <a:ext cx="357218" cy="230171"/>
          </a:xfrm>
          <a:prstGeom prst="bentConnector2">
            <a:avLst/>
          </a:prstGeom>
          <a:noFill/>
          <a:ln w="9360">
            <a:solidFill>
              <a:srgbClr val="F8400E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2544501" y="2563813"/>
            <a:ext cx="1605224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sz="1800" b="1" dirty="0" smtClean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2356</a:t>
            </a:r>
            <a:endParaRPr lang="en-GB" sz="1800" b="1" dirty="0">
              <a:solidFill>
                <a:srgbClr val="F8400E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>
            <a:off x="5316276" y="1441450"/>
            <a:ext cx="1605224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sz="1800" b="1" dirty="0" smtClean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356</a:t>
            </a:r>
            <a:endParaRPr lang="en-GB" sz="1800" b="1" dirty="0">
              <a:solidFill>
                <a:srgbClr val="F8400E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8724" name="Line 52"/>
          <p:cNvSpPr>
            <a:spLocks noChangeShapeType="1"/>
          </p:cNvSpPr>
          <p:nvPr/>
        </p:nvSpPr>
        <p:spPr bwMode="auto">
          <a:xfrm flipH="1">
            <a:off x="5240338" y="2092325"/>
            <a:ext cx="465137" cy="852488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25" name="Text Box 53"/>
          <p:cNvSpPr txBox="1">
            <a:spLocks noChangeArrowheads="1"/>
          </p:cNvSpPr>
          <p:nvPr/>
        </p:nvSpPr>
        <p:spPr bwMode="auto">
          <a:xfrm>
            <a:off x="7075226" y="1441450"/>
            <a:ext cx="1605224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sz="1800" b="1" dirty="0" smtClean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56</a:t>
            </a:r>
            <a:endParaRPr lang="en-GB" sz="1800" b="1" dirty="0">
              <a:solidFill>
                <a:srgbClr val="F8400E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8726" name="Line 54"/>
          <p:cNvSpPr>
            <a:spLocks noChangeShapeType="1"/>
          </p:cNvSpPr>
          <p:nvPr/>
        </p:nvSpPr>
        <p:spPr bwMode="auto">
          <a:xfrm flipH="1">
            <a:off x="6154738" y="2078038"/>
            <a:ext cx="1046162" cy="866775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41686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7239000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 of the hash-tree for C</a:t>
            </a:r>
            <a:r>
              <a:rPr lang="en-GB" sz="3200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27063" y="1708150"/>
            <a:ext cx="2663206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function: mod 3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371600" y="25146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1065213" y="2514600"/>
            <a:ext cx="3079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1371600" y="25146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1219202" y="2133597"/>
            <a:ext cx="358776" cy="371475"/>
            <a:chOff x="768" y="1344"/>
            <a:chExt cx="226" cy="234"/>
          </a:xfrm>
        </p:grpSpPr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768" y="1344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768" y="1344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57225" y="2851150"/>
            <a:ext cx="569685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1,4,..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154113" y="2849563"/>
            <a:ext cx="569685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2,5,..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649413" y="2849563"/>
            <a:ext cx="569685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3,6,..</a:t>
            </a: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5181600" y="2563813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H="1">
            <a:off x="4265613" y="2563813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5181600" y="2563813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grpSp>
        <p:nvGrpSpPr>
          <p:cNvPr id="29711" name="Group 15"/>
          <p:cNvGrpSpPr>
            <a:grpSpLocks/>
          </p:cNvGrpSpPr>
          <p:nvPr/>
        </p:nvGrpSpPr>
        <p:grpSpPr bwMode="auto">
          <a:xfrm>
            <a:off x="5029207" y="2182816"/>
            <a:ext cx="358776" cy="371475"/>
            <a:chOff x="3168" y="1375"/>
            <a:chExt cx="226" cy="234"/>
          </a:xfrm>
        </p:grpSpPr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3168" y="137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3168" y="1375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5638800" y="24288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5934075" y="2244725"/>
            <a:ext cx="206688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1</a:t>
            </a:r>
            <a:r>
              <a:rPr lang="en-GB" sz="1800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st</a:t>
            </a: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grpSp>
        <p:nvGrpSpPr>
          <p:cNvPr id="29716" name="Group 20"/>
          <p:cNvGrpSpPr>
            <a:grpSpLocks/>
          </p:cNvGrpSpPr>
          <p:nvPr/>
        </p:nvGrpSpPr>
        <p:grpSpPr bwMode="auto">
          <a:xfrm>
            <a:off x="4087807" y="2944817"/>
            <a:ext cx="358774" cy="371475"/>
            <a:chOff x="2575" y="1855"/>
            <a:chExt cx="226" cy="234"/>
          </a:xfrm>
        </p:grpSpPr>
        <p:sp>
          <p:nvSpPr>
            <p:cNvPr id="29717" name="Oval 21"/>
            <p:cNvSpPr>
              <a:spLocks noChangeArrowheads="1"/>
            </p:cNvSpPr>
            <p:nvPr/>
          </p:nvSpPr>
          <p:spPr bwMode="auto">
            <a:xfrm>
              <a:off x="257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2575" y="1855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grpSp>
        <p:nvGrpSpPr>
          <p:cNvPr id="29719" name="Group 23"/>
          <p:cNvGrpSpPr>
            <a:grpSpLocks/>
          </p:cNvGrpSpPr>
          <p:nvPr/>
        </p:nvGrpSpPr>
        <p:grpSpPr bwMode="auto">
          <a:xfrm>
            <a:off x="5976930" y="2944817"/>
            <a:ext cx="358774" cy="371475"/>
            <a:chOff x="3765" y="1855"/>
            <a:chExt cx="226" cy="234"/>
          </a:xfrm>
        </p:grpSpPr>
        <p:sp>
          <p:nvSpPr>
            <p:cNvPr id="29720" name="Oval 24"/>
            <p:cNvSpPr>
              <a:spLocks noChangeArrowheads="1"/>
            </p:cNvSpPr>
            <p:nvPr/>
          </p:nvSpPr>
          <p:spPr bwMode="auto">
            <a:xfrm>
              <a:off x="376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3765" y="1855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927600" y="2930525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567</a:t>
            </a:r>
          </a:p>
        </p:txBody>
      </p:sp>
      <p:grpSp>
        <p:nvGrpSpPr>
          <p:cNvPr id="29723" name="Group 27"/>
          <p:cNvGrpSpPr>
            <a:grpSpLocks/>
          </p:cNvGrpSpPr>
          <p:nvPr/>
        </p:nvGrpSpPr>
        <p:grpSpPr bwMode="auto">
          <a:xfrm>
            <a:off x="4087807" y="3783018"/>
            <a:ext cx="358774" cy="371475"/>
            <a:chOff x="2575" y="2383"/>
            <a:chExt cx="226" cy="234"/>
          </a:xfrm>
        </p:grpSpPr>
        <p:sp>
          <p:nvSpPr>
            <p:cNvPr id="29724" name="Oval 28"/>
            <p:cNvSpPr>
              <a:spLocks noChangeArrowheads="1"/>
            </p:cNvSpPr>
            <p:nvPr/>
          </p:nvSpPr>
          <p:spPr bwMode="auto">
            <a:xfrm>
              <a:off x="2575" y="2383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725" name="Text Box 29"/>
            <p:cNvSpPr txBox="1">
              <a:spLocks noChangeArrowheads="1"/>
            </p:cNvSpPr>
            <p:nvPr/>
          </p:nvSpPr>
          <p:spPr bwMode="auto">
            <a:xfrm>
              <a:off x="2575" y="2383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3063875" y="3721100"/>
            <a:ext cx="624187" cy="3715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145</a:t>
            </a: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4267200" y="414972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 flipH="1">
            <a:off x="3351213" y="414972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>
            <a:off x="4267200" y="414972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3062288" y="4530725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457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3941763" y="4530725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125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458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4916488" y="4530725"/>
            <a:ext cx="624187" cy="3715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159</a:t>
            </a:r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4267200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H="1">
            <a:off x="3351213" y="334327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6156325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5567363" y="3343275"/>
            <a:ext cx="590550" cy="377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6156325" y="334327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5064125" y="3724275"/>
            <a:ext cx="624187" cy="3715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5832475" y="3721100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356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689</a:t>
            </a: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6805613" y="3724275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367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368</a:t>
            </a:r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6434138" y="31146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6729413" y="2930525"/>
            <a:ext cx="2118185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2</a:t>
            </a:r>
            <a:r>
              <a:rPr lang="en-GB" sz="1800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nd</a:t>
            </a: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3932238" y="1766888"/>
            <a:ext cx="919139" cy="371513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12356</a:t>
            </a:r>
            <a:endParaRPr lang="en-GB" sz="1800" b="1" dirty="0">
              <a:solidFill>
                <a:srgbClr val="F8400E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</p:txBody>
      </p:sp>
      <p:cxnSp>
        <p:nvCxnSpPr>
          <p:cNvPr id="29744" name="AutoShape 48"/>
          <p:cNvCxnSpPr>
            <a:cxnSpLocks noChangeShapeType="1"/>
            <a:stCxn id="29743" idx="3"/>
            <a:endCxn id="29713" idx="0"/>
          </p:cNvCxnSpPr>
          <p:nvPr/>
        </p:nvCxnSpPr>
        <p:spPr bwMode="auto">
          <a:xfrm>
            <a:off x="4851377" y="1952645"/>
            <a:ext cx="357218" cy="230171"/>
          </a:xfrm>
          <a:prstGeom prst="bentConnector2">
            <a:avLst/>
          </a:prstGeom>
          <a:noFill/>
          <a:ln w="9360">
            <a:solidFill>
              <a:srgbClr val="F8400E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9745" name="Text Box 49"/>
          <p:cNvSpPr txBox="1">
            <a:spLocks noChangeArrowheads="1"/>
          </p:cNvSpPr>
          <p:nvPr/>
        </p:nvSpPr>
        <p:spPr bwMode="auto">
          <a:xfrm>
            <a:off x="2544501" y="2563813"/>
            <a:ext cx="1605224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sz="1800" b="1" dirty="0" smtClean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2356</a:t>
            </a:r>
            <a:endParaRPr lang="en-GB" sz="1800" b="1" dirty="0">
              <a:solidFill>
                <a:srgbClr val="F8400E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5316276" y="1441450"/>
            <a:ext cx="1605224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sz="1800" b="1" dirty="0" smtClean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356</a:t>
            </a:r>
            <a:endParaRPr lang="en-GB" sz="1800" b="1" dirty="0">
              <a:solidFill>
                <a:srgbClr val="F8400E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 flipH="1">
            <a:off x="5240338" y="2092325"/>
            <a:ext cx="465137" cy="852488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7075226" y="1441450"/>
            <a:ext cx="1605224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sz="1800" b="1" dirty="0" smtClean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56</a:t>
            </a:r>
            <a:endParaRPr lang="en-GB" sz="1800" b="1" dirty="0">
              <a:solidFill>
                <a:srgbClr val="F8400E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9749" name="Line 53"/>
          <p:cNvSpPr>
            <a:spLocks noChangeShapeType="1"/>
          </p:cNvSpPr>
          <p:nvPr/>
        </p:nvSpPr>
        <p:spPr bwMode="auto">
          <a:xfrm flipH="1">
            <a:off x="6154738" y="2078038"/>
            <a:ext cx="1046162" cy="866775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50" name="Text Box 54"/>
          <p:cNvSpPr txBox="1">
            <a:spLocks noChangeArrowheads="1"/>
          </p:cNvSpPr>
          <p:nvPr/>
        </p:nvSpPr>
        <p:spPr bwMode="auto">
          <a:xfrm>
            <a:off x="1288896" y="3446463"/>
            <a:ext cx="1594004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sz="1800" b="1" dirty="0" smtClean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sz="1800" b="1" dirty="0" smtClean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356</a:t>
            </a:r>
            <a:endParaRPr lang="en-GB" sz="1800" b="1" dirty="0">
              <a:solidFill>
                <a:srgbClr val="F8400E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12</a:t>
            </a: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</a:t>
            </a:r>
          </a:p>
        </p:txBody>
      </p:sp>
      <p:sp>
        <p:nvSpPr>
          <p:cNvPr id="29751" name="Text Box 55"/>
          <p:cNvSpPr txBox="1">
            <a:spLocks noChangeArrowheads="1"/>
          </p:cNvSpPr>
          <p:nvPr/>
        </p:nvSpPr>
        <p:spPr bwMode="auto">
          <a:xfrm>
            <a:off x="605769" y="4205288"/>
            <a:ext cx="2302531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sz="1800" b="1" dirty="0" smtClean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sz="1800" b="1" dirty="0" smtClean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sz="1800" b="1" dirty="0" smtClean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56</a:t>
            </a:r>
            <a:endParaRPr lang="en-GB" sz="1800" b="1" dirty="0">
              <a:solidFill>
                <a:srgbClr val="F8400E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13</a:t>
            </a: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 (null)‏</a:t>
            </a:r>
          </a:p>
        </p:txBody>
      </p:sp>
      <p:sp>
        <p:nvSpPr>
          <p:cNvPr id="29752" name="Text Box 56"/>
          <p:cNvSpPr txBox="1">
            <a:spLocks noChangeArrowheads="1"/>
          </p:cNvSpPr>
          <p:nvPr/>
        </p:nvSpPr>
        <p:spPr bwMode="auto">
          <a:xfrm>
            <a:off x="1285721" y="4987925"/>
            <a:ext cx="1594004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sz="1800" b="1" dirty="0" smtClean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23</a:t>
            </a:r>
            <a:r>
              <a:rPr lang="en-GB" sz="1800" b="1" dirty="0" smtClean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5</a:t>
            </a: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6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 dirty="0" smtClean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15</a:t>
            </a:r>
            <a:r>
              <a:rPr lang="en-GB" sz="1800" b="1" dirty="0" smtClean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</a:t>
            </a:r>
            <a:endParaRPr lang="en-GB" sz="1800" b="1" dirty="0">
              <a:solidFill>
                <a:srgbClr val="F8400E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</p:txBody>
      </p:sp>
      <p:sp>
        <p:nvSpPr>
          <p:cNvPr id="29753" name="Line 57"/>
          <p:cNvSpPr>
            <a:spLocks noChangeShapeType="1"/>
          </p:cNvSpPr>
          <p:nvPr/>
        </p:nvSpPr>
        <p:spPr bwMode="auto">
          <a:xfrm flipH="1">
            <a:off x="2817813" y="3871913"/>
            <a:ext cx="1271587" cy="1587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54" name="Line 58"/>
          <p:cNvSpPr>
            <a:spLocks noChangeShapeType="1"/>
          </p:cNvSpPr>
          <p:nvPr/>
        </p:nvSpPr>
        <p:spPr bwMode="auto">
          <a:xfrm flipH="1">
            <a:off x="2820988" y="3871913"/>
            <a:ext cx="1763712" cy="500062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55" name="Line 59"/>
          <p:cNvSpPr>
            <a:spLocks noChangeShapeType="1"/>
          </p:cNvSpPr>
          <p:nvPr/>
        </p:nvSpPr>
        <p:spPr bwMode="auto">
          <a:xfrm flipH="1">
            <a:off x="2817813" y="4100513"/>
            <a:ext cx="255587" cy="1379537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56" name="Rectangle 60"/>
          <p:cNvSpPr>
            <a:spLocks noChangeArrowheads="1"/>
          </p:cNvSpPr>
          <p:nvPr/>
        </p:nvSpPr>
        <p:spPr bwMode="auto">
          <a:xfrm>
            <a:off x="4484688" y="3582988"/>
            <a:ext cx="393354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Symbol" pitchFamily="16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</a:t>
            </a:r>
          </a:p>
        </p:txBody>
      </p:sp>
      <p:sp>
        <p:nvSpPr>
          <p:cNvPr id="29757" name="Text Box 61"/>
          <p:cNvSpPr txBox="1">
            <a:spLocks noChangeArrowheads="1"/>
          </p:cNvSpPr>
          <p:nvPr/>
        </p:nvSpPr>
        <p:spPr bwMode="auto">
          <a:xfrm>
            <a:off x="180251" y="5704285"/>
            <a:ext cx="8771398" cy="9870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subset function finds all the candidates contained in a transaction: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At the root level it hashes on all items in the transaction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At level </a:t>
            </a:r>
            <a:r>
              <a:rPr lang="en-GB" sz="1800" dirty="0" err="1">
                <a:solidFill>
                  <a:srgbClr val="4F81BD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it hashes on all items in the transaction that come after item the </a:t>
            </a:r>
            <a:r>
              <a:rPr lang="en-GB" sz="1800" dirty="0" err="1">
                <a:solidFill>
                  <a:srgbClr val="4F81BD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sz="18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-th</a:t>
            </a:r>
            <a:r>
              <a:rPr lang="en-GB" sz="1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item</a:t>
            </a:r>
          </a:p>
        </p:txBody>
      </p:sp>
    </p:spTree>
    <p:extLst>
      <p:ext uri="{BB962C8B-B14F-4D97-AF65-F5344CB8AC3E}">
        <p14:creationId xmlns:p14="http://schemas.microsoft.com/office/powerpoint/2010/main" val="3643929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6365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Association Rule Discovery: Hash tree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Wingdings" panose="05000000000000000000" pitchFamily="2" charset="2"/>
            </a:endParaRP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27668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27748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9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0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69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27745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6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7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0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27742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3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4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1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27739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0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1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2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27736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7737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8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3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27733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7734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5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4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27730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7731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2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5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27728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7729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000">
                    <a:latin typeface="Times New Roman" panose="02020603050405020304" pitchFamily="18" charset="0"/>
                  </a:rPr>
                  <a:t> 5 9</a:t>
                </a:r>
              </a:p>
            </p:txBody>
          </p:sp>
        </p:grpSp>
        <p:grpSp>
          <p:nvGrpSpPr>
            <p:cNvPr id="27676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27726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7727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00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en-US" sz="2000">
                    <a:latin typeface="Times New Roman" panose="02020603050405020304" pitchFamily="18" charset="0"/>
                  </a:rPr>
                  <a:t> 5</a:t>
                </a:r>
              </a:p>
            </p:txBody>
          </p:sp>
        </p:grpSp>
        <p:grpSp>
          <p:nvGrpSpPr>
            <p:cNvPr id="27677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27724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7725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000">
                    <a:latin typeface="Times New Roman" panose="02020603050405020304" pitchFamily="18" charset="0"/>
                  </a:rPr>
                  <a:t> 3 6</a:t>
                </a:r>
              </a:p>
            </p:txBody>
          </p:sp>
        </p:grpSp>
        <p:grpSp>
          <p:nvGrpSpPr>
            <p:cNvPr id="27678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27722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7723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en-US" sz="2000">
                    <a:latin typeface="Times New Roman" panose="02020603050405020304" pitchFamily="18" charset="0"/>
                  </a:rPr>
                  <a:t> 5</a:t>
                </a:r>
              </a:p>
            </p:txBody>
          </p:sp>
        </p:grpSp>
        <p:grpSp>
          <p:nvGrpSpPr>
            <p:cNvPr id="27679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27716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7720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72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3 6 7</a:t>
                  </a:r>
                </a:p>
              </p:txBody>
            </p:sp>
          </p:grpSp>
          <p:grpSp>
            <p:nvGrpSpPr>
              <p:cNvPr id="27717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7718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71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27680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27706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27710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27714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4000"/>
                  </a:p>
                </p:txBody>
              </p:sp>
              <p:sp>
                <p:nvSpPr>
                  <p:cNvPr id="27715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anose="02020603050405020304" pitchFamily="18" charset="0"/>
                      </a:rPr>
                      <a:t>3 5 6</a:t>
                    </a:r>
                  </a:p>
                </p:txBody>
              </p:sp>
            </p:grpSp>
            <p:grpSp>
              <p:nvGrpSpPr>
                <p:cNvPr id="27711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27712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4000"/>
                  </a:p>
                </p:txBody>
              </p:sp>
              <p:sp>
                <p:nvSpPr>
                  <p:cNvPr id="27713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anose="02020603050405020304" pitchFamily="18" charset="0"/>
                      </a:rPr>
                      <a:t>3 5 7</a:t>
                    </a:r>
                  </a:p>
                </p:txBody>
              </p:sp>
            </p:grpSp>
          </p:grpSp>
          <p:grpSp>
            <p:nvGrpSpPr>
              <p:cNvPr id="27707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27708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70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6 8 9</a:t>
                  </a:r>
                </a:p>
              </p:txBody>
            </p:sp>
          </p:grpSp>
        </p:grpSp>
        <p:grpSp>
          <p:nvGrpSpPr>
            <p:cNvPr id="27681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27700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7704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705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2 3 4</a:t>
                  </a:r>
                </a:p>
              </p:txBody>
            </p:sp>
          </p:grpSp>
          <p:grpSp>
            <p:nvGrpSpPr>
              <p:cNvPr id="27701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7702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70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27682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27694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7698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69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2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27695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7696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697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4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5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</p:grpSp>
        </p:grpSp>
        <p:grpSp>
          <p:nvGrpSpPr>
            <p:cNvPr id="27683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27688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7692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693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2 5</a:t>
                  </a:r>
                </a:p>
              </p:txBody>
            </p:sp>
          </p:grpSp>
          <p:grpSp>
            <p:nvGrpSpPr>
              <p:cNvPr id="27689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7690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69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4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5 8</a:t>
                  </a:r>
                </a:p>
              </p:txBody>
            </p:sp>
          </p:grpSp>
        </p:grpSp>
        <p:grpSp>
          <p:nvGrpSpPr>
            <p:cNvPr id="27684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27685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7686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653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27665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27666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4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1,4,7</a:t>
            </a:r>
            <a:endParaRPr lang="en-US" altLang="en-US" sz="1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8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2,5,8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9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3,6,9</a:t>
            </a:r>
          </a:p>
        </p:txBody>
      </p:sp>
      <p:sp>
        <p:nvSpPr>
          <p:cNvPr id="27660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Hash Function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7661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Candidate Hash Tree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7662" name="Text Box 100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1, 4 or 7</a:t>
            </a:r>
            <a:endParaRPr lang="en-US" altLang="en-US" sz="2000">
              <a:solidFill>
                <a:srgbClr val="0C6D9C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7663" name="Rectangle 101"/>
          <p:cNvSpPr>
            <a:spLocks noChangeArrowheads="1"/>
          </p:cNvSpPr>
          <p:nvPr/>
        </p:nvSpPr>
        <p:spPr bwMode="auto">
          <a:xfrm>
            <a:off x="1676400" y="3810000"/>
            <a:ext cx="3124200" cy="2286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27664" name="Rectangle 102"/>
          <p:cNvSpPr>
            <a:spLocks noChangeArrowheads="1"/>
          </p:cNvSpPr>
          <p:nvPr/>
        </p:nvSpPr>
        <p:spPr bwMode="auto">
          <a:xfrm>
            <a:off x="5029200" y="4038600"/>
            <a:ext cx="1143000" cy="762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0845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Association Rule Discovery: Hash tree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Wingdings" panose="05000000000000000000" pitchFamily="2" charset="2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28693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28773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4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5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4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28770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1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2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5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28767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8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9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6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28764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5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6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7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28761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8762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3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8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28758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8759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0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9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28755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8756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7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00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28753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8754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5</a:t>
                </a:r>
                <a:r>
                  <a:rPr lang="en-US" altLang="en-US" sz="2000">
                    <a:latin typeface="Times New Roman" panose="02020603050405020304" pitchFamily="18" charset="0"/>
                  </a:rPr>
                  <a:t> 9</a:t>
                </a:r>
              </a:p>
            </p:txBody>
          </p:sp>
        </p:grpSp>
        <p:grpSp>
          <p:nvGrpSpPr>
            <p:cNvPr id="28701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28751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8752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1 4 5</a:t>
                </a:r>
              </a:p>
            </p:txBody>
          </p:sp>
        </p:grpSp>
        <p:grpSp>
          <p:nvGrpSpPr>
            <p:cNvPr id="28702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28749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8750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1 3 6</a:t>
                </a:r>
              </a:p>
            </p:txBody>
          </p:sp>
        </p:grpSp>
        <p:grpSp>
          <p:nvGrpSpPr>
            <p:cNvPr id="28703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28747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8748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3 4 5</a:t>
                </a:r>
              </a:p>
            </p:txBody>
          </p:sp>
        </p:grpSp>
        <p:grpSp>
          <p:nvGrpSpPr>
            <p:cNvPr id="28704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28741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8745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4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3 6 7</a:t>
                  </a:r>
                </a:p>
              </p:txBody>
            </p:sp>
          </p:grpSp>
          <p:grpSp>
            <p:nvGrpSpPr>
              <p:cNvPr id="28742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8743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44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28705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28731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28735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2873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4000"/>
                  </a:p>
                </p:txBody>
              </p:sp>
              <p:sp>
                <p:nvSpPr>
                  <p:cNvPr id="28740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anose="02020603050405020304" pitchFamily="18" charset="0"/>
                      </a:rPr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5</a:t>
                    </a:r>
                    <a:r>
                      <a:rPr lang="en-US" altLang="en-US" sz="2000">
                        <a:latin typeface="Times New Roman" panose="02020603050405020304" pitchFamily="18" charset="0"/>
                      </a:rPr>
                      <a:t> 6</a:t>
                    </a:r>
                  </a:p>
                </p:txBody>
              </p:sp>
            </p:grpSp>
            <p:grpSp>
              <p:nvGrpSpPr>
                <p:cNvPr id="28736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28737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4000"/>
                  </a:p>
                </p:txBody>
              </p:sp>
              <p:sp>
                <p:nvSpPr>
                  <p:cNvPr id="28738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anose="02020603050405020304" pitchFamily="18" charset="0"/>
                      </a:rPr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5</a:t>
                    </a:r>
                    <a:r>
                      <a:rPr lang="en-US" altLang="en-US" sz="2000">
                        <a:latin typeface="Times New Roman" panose="02020603050405020304" pitchFamily="18" charset="0"/>
                      </a:rPr>
                      <a:t> 7</a:t>
                    </a:r>
                  </a:p>
                </p:txBody>
              </p:sp>
            </p:grpSp>
          </p:grpSp>
          <p:grpSp>
            <p:nvGrpSpPr>
              <p:cNvPr id="28732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28733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3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6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8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9</a:t>
                  </a:r>
                </a:p>
              </p:txBody>
            </p:sp>
          </p:grpSp>
        </p:grpSp>
        <p:grpSp>
          <p:nvGrpSpPr>
            <p:cNvPr id="28706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28725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8729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3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3 4</a:t>
                  </a:r>
                </a:p>
              </p:txBody>
            </p:sp>
          </p:grpSp>
          <p:grpSp>
            <p:nvGrpSpPr>
              <p:cNvPr id="28726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8727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28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5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6 7</a:t>
                  </a:r>
                </a:p>
              </p:txBody>
            </p:sp>
          </p:grpSp>
        </p:grpSp>
        <p:grpSp>
          <p:nvGrpSpPr>
            <p:cNvPr id="28707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28719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8723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2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4</a:t>
                  </a:r>
                </a:p>
              </p:txBody>
            </p:sp>
          </p:grpSp>
          <p:grpSp>
            <p:nvGrpSpPr>
              <p:cNvPr id="28720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8721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2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5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7</a:t>
                  </a:r>
                </a:p>
              </p:txBody>
            </p:sp>
          </p:grpSp>
        </p:grpSp>
        <p:grpSp>
          <p:nvGrpSpPr>
            <p:cNvPr id="28708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28713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8717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1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28714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8715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1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5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</p:grpSp>
        </p:grpSp>
        <p:grpSp>
          <p:nvGrpSpPr>
            <p:cNvPr id="28709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28710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8711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2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677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28690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28691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8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1,4,7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8682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2,5,8</a:t>
            </a:r>
            <a:endParaRPr lang="en-US" altLang="en-US" sz="1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3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3,6,9</a:t>
            </a:r>
          </a:p>
        </p:txBody>
      </p:sp>
      <p:sp>
        <p:nvSpPr>
          <p:cNvPr id="28684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Hash Function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8685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Candidate Hash Tree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8686" name="Rectangle 100"/>
          <p:cNvSpPr>
            <a:spLocks noChangeArrowheads="1"/>
          </p:cNvSpPr>
          <p:nvPr/>
        </p:nvSpPr>
        <p:spPr bwMode="auto">
          <a:xfrm>
            <a:off x="1828800" y="4953000"/>
            <a:ext cx="3048000" cy="1066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28687" name="Rectangle 101"/>
          <p:cNvSpPr>
            <a:spLocks noChangeArrowheads="1"/>
          </p:cNvSpPr>
          <p:nvPr/>
        </p:nvSpPr>
        <p:spPr bwMode="auto">
          <a:xfrm>
            <a:off x="4495800" y="2895600"/>
            <a:ext cx="1143000" cy="990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28688" name="Text Box 102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2, 5 or 8</a:t>
            </a:r>
            <a:endParaRPr lang="en-US" altLang="en-US" sz="2000">
              <a:solidFill>
                <a:srgbClr val="0C6D9C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8689" name="Rectangle 103"/>
          <p:cNvSpPr>
            <a:spLocks noChangeArrowheads="1"/>
          </p:cNvSpPr>
          <p:nvPr/>
        </p:nvSpPr>
        <p:spPr bwMode="auto">
          <a:xfrm>
            <a:off x="6172200" y="4114800"/>
            <a:ext cx="1143000" cy="1447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1271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8651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Association Rule Discovery: Hash tree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Wingdings" panose="05000000000000000000" pitchFamily="2" charset="2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29717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29797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8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9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18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29794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5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6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19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29791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2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3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20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29788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9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0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21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29785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9786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7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22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29782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9783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4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23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29779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9780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1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24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29777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9778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1 5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</p:grpSp>
        <p:grpSp>
          <p:nvGrpSpPr>
            <p:cNvPr id="29725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29775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9776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1 4 5</a:t>
                </a:r>
              </a:p>
            </p:txBody>
          </p:sp>
        </p:grpSp>
        <p:grpSp>
          <p:nvGrpSpPr>
            <p:cNvPr id="29726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29773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9774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1 3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29727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29771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9772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en-US" sz="2000">
                    <a:latin typeface="Times New Roman" panose="02020603050405020304" pitchFamily="18" charset="0"/>
                  </a:rPr>
                  <a:t> 4 5</a:t>
                </a:r>
              </a:p>
            </p:txBody>
          </p:sp>
        </p:grpSp>
        <p:grpSp>
          <p:nvGrpSpPr>
            <p:cNvPr id="29728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29765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976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7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6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7</a:t>
                  </a:r>
                </a:p>
              </p:txBody>
            </p:sp>
          </p:grpSp>
          <p:grpSp>
            <p:nvGrpSpPr>
              <p:cNvPr id="29766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9767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6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6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8</a:t>
                  </a:r>
                </a:p>
              </p:txBody>
            </p:sp>
          </p:grpSp>
        </p:grpSp>
        <p:grpSp>
          <p:nvGrpSpPr>
            <p:cNvPr id="29729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29755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29759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2976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4000"/>
                  </a:p>
                </p:txBody>
              </p:sp>
              <p:sp>
                <p:nvSpPr>
                  <p:cNvPr id="2976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3</a:t>
                    </a:r>
                    <a:r>
                      <a:rPr lang="en-US" altLang="en-US" sz="2000">
                        <a:latin typeface="Times New Roman" panose="02020603050405020304" pitchFamily="18" charset="0"/>
                      </a:rPr>
                      <a:t> 5 6</a:t>
                    </a:r>
                  </a:p>
                </p:txBody>
              </p:sp>
            </p:grpSp>
            <p:grpSp>
              <p:nvGrpSpPr>
                <p:cNvPr id="29760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2976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4000"/>
                  </a:p>
                </p:txBody>
              </p:sp>
              <p:sp>
                <p:nvSpPr>
                  <p:cNvPr id="29762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3</a:t>
                    </a:r>
                    <a:r>
                      <a:rPr lang="en-US" altLang="en-US" sz="2000">
                        <a:latin typeface="Times New Roman" panose="02020603050405020304" pitchFamily="18" charset="0"/>
                      </a:rPr>
                      <a:t> 5 7</a:t>
                    </a:r>
                  </a:p>
                </p:txBody>
              </p:sp>
            </p:grpSp>
          </p:grpSp>
          <p:grpSp>
            <p:nvGrpSpPr>
              <p:cNvPr id="29756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29757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5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6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8 9</a:t>
                  </a:r>
                </a:p>
              </p:txBody>
            </p:sp>
          </p:grpSp>
        </p:grpSp>
        <p:grpSp>
          <p:nvGrpSpPr>
            <p:cNvPr id="29730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29749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9753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5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2 3 4</a:t>
                  </a:r>
                </a:p>
              </p:txBody>
            </p:sp>
          </p:grpSp>
          <p:grpSp>
            <p:nvGrpSpPr>
              <p:cNvPr id="29750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9751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5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29731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29743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9747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4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1 2 4</a:t>
                  </a:r>
                </a:p>
              </p:txBody>
            </p:sp>
          </p:grpSp>
          <p:grpSp>
            <p:nvGrpSpPr>
              <p:cNvPr id="29744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9745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4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4 5 7</a:t>
                  </a:r>
                </a:p>
              </p:txBody>
            </p:sp>
          </p:grpSp>
        </p:grpSp>
        <p:grpSp>
          <p:nvGrpSpPr>
            <p:cNvPr id="29732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29737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9741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4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1 2 5</a:t>
                  </a:r>
                </a:p>
              </p:txBody>
            </p:sp>
          </p:grpSp>
          <p:grpSp>
            <p:nvGrpSpPr>
              <p:cNvPr id="29738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9739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4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4 5 8</a:t>
                  </a:r>
                </a:p>
              </p:txBody>
            </p:sp>
          </p:grpSp>
        </p:grpSp>
        <p:grpSp>
          <p:nvGrpSpPr>
            <p:cNvPr id="29733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29734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9735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6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701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29714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29715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2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1,4,7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06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2,5,8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07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3,6,9</a:t>
            </a:r>
          </a:p>
        </p:txBody>
      </p:sp>
      <p:sp>
        <p:nvSpPr>
          <p:cNvPr id="29708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Hash Function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9709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Candidate Hash Tree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9710" name="Rectangle 100"/>
          <p:cNvSpPr>
            <a:spLocks noChangeArrowheads="1"/>
          </p:cNvSpPr>
          <p:nvPr/>
        </p:nvSpPr>
        <p:spPr bwMode="auto">
          <a:xfrm>
            <a:off x="3810000" y="4953000"/>
            <a:ext cx="1066800" cy="685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29711" name="Rectangle 101"/>
          <p:cNvSpPr>
            <a:spLocks noChangeArrowheads="1"/>
          </p:cNvSpPr>
          <p:nvPr/>
        </p:nvSpPr>
        <p:spPr bwMode="auto">
          <a:xfrm>
            <a:off x="5105400" y="4038600"/>
            <a:ext cx="3657600" cy="1524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29712" name="Text Box 102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3, 6 or 9</a:t>
            </a:r>
            <a:endParaRPr lang="en-US" altLang="en-US" sz="2000">
              <a:solidFill>
                <a:srgbClr val="0C6D9C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9713" name="Rectangle 103"/>
          <p:cNvSpPr>
            <a:spLocks noChangeArrowheads="1"/>
          </p:cNvSpPr>
          <p:nvPr/>
        </p:nvSpPr>
        <p:spPr bwMode="auto">
          <a:xfrm>
            <a:off x="3657600" y="3810000"/>
            <a:ext cx="990600" cy="609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6276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5410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>
                <a:effectLst/>
              </a:rPr>
              <a:t>Brute-force approach: </a:t>
            </a:r>
          </a:p>
          <a:p>
            <a:pPr lvl="1" eaLnBrk="1" hangingPunct="1"/>
            <a:r>
              <a:rPr lang="en-US" altLang="en-US" sz="2800" dirty="0" smtClean="0">
                <a:effectLst/>
              </a:rPr>
              <a:t>Each </a:t>
            </a:r>
            <a:r>
              <a:rPr lang="en-US" altLang="en-US" sz="2800" dirty="0" err="1" smtClean="0">
                <a:effectLst/>
              </a:rPr>
              <a:t>itemset</a:t>
            </a:r>
            <a:r>
              <a:rPr lang="en-US" altLang="en-US" sz="2800" dirty="0" smtClean="0">
                <a:effectLst/>
              </a:rPr>
              <a:t> in the lattice is a 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candidate</a:t>
            </a:r>
            <a:r>
              <a:rPr lang="en-US" altLang="en-US" sz="2800" dirty="0" smtClean="0">
                <a:effectLst/>
              </a:rPr>
              <a:t> frequent </a:t>
            </a:r>
            <a:r>
              <a:rPr lang="en-US" altLang="en-US" sz="2800" dirty="0" err="1" smtClean="0">
                <a:effectLst/>
              </a:rPr>
              <a:t>itemset</a:t>
            </a:r>
            <a:endParaRPr lang="en-US" altLang="en-US" sz="2800" dirty="0" smtClean="0">
              <a:effectLst/>
            </a:endParaRPr>
          </a:p>
          <a:p>
            <a:pPr lvl="1" eaLnBrk="1" hangingPunct="1"/>
            <a:r>
              <a:rPr lang="en-US" altLang="en-US" sz="2800" dirty="0" smtClean="0">
                <a:effectLst/>
              </a:rPr>
              <a:t>Count the support of each candidate by scanning the database</a:t>
            </a:r>
          </a:p>
          <a:p>
            <a:pPr lvl="1" eaLnBrk="1" hangingPunct="1"/>
            <a:endParaRPr lang="en-US" altLang="en-US" sz="2800" dirty="0" smtClean="0">
              <a:effectLst/>
            </a:endParaRPr>
          </a:p>
          <a:p>
            <a:pPr lvl="1" eaLnBrk="1" hangingPunct="1"/>
            <a:endParaRPr lang="en-US" altLang="en-US" sz="2000" dirty="0" smtClean="0">
              <a:effectLst/>
            </a:endParaRPr>
          </a:p>
          <a:p>
            <a:pPr lvl="1" eaLnBrk="1" hangingPunct="1"/>
            <a:endParaRPr lang="en-US" altLang="en-US" sz="2000" dirty="0" smtClean="0">
              <a:effectLst/>
            </a:endParaRPr>
          </a:p>
          <a:p>
            <a:pPr lvl="1" eaLnBrk="1" hangingPunct="1"/>
            <a:endParaRPr lang="en-US" altLang="en-US" sz="2000" dirty="0" smtClean="0">
              <a:effectLst/>
            </a:endParaRPr>
          </a:p>
          <a:p>
            <a:pPr lvl="1" eaLnBrk="1" hangingPunct="1"/>
            <a:endParaRPr lang="en-US" altLang="en-US" sz="2000" dirty="0" smtClean="0">
              <a:effectLst/>
            </a:endParaRPr>
          </a:p>
          <a:p>
            <a:pPr lvl="1" eaLnBrk="1" hangingPunct="1"/>
            <a:endParaRPr lang="en-US" altLang="en-US" sz="2000" dirty="0" smtClean="0">
              <a:effectLst/>
            </a:endParaRPr>
          </a:p>
          <a:p>
            <a:pPr lvl="1" eaLnBrk="1" hangingPunct="1"/>
            <a:endParaRPr lang="en-US" altLang="en-US" sz="2800" dirty="0" smtClean="0">
              <a:effectLst/>
            </a:endParaRPr>
          </a:p>
          <a:p>
            <a:pPr lvl="1" eaLnBrk="1" hangingPunct="1"/>
            <a:endParaRPr lang="en-US" altLang="en-US" sz="2800" dirty="0"/>
          </a:p>
          <a:p>
            <a:pPr lvl="1" eaLnBrk="1" hangingPunct="1"/>
            <a:r>
              <a:rPr lang="en-US" altLang="en-US" sz="2800" dirty="0" smtClean="0">
                <a:effectLst/>
              </a:rPr>
              <a:t>Match each transaction against every candidate</a:t>
            </a:r>
          </a:p>
          <a:p>
            <a:pPr lvl="1" eaLnBrk="1" hangingPunct="1"/>
            <a:r>
              <a:rPr lang="en-US" altLang="en-US" sz="2800" dirty="0" smtClean="0">
                <a:effectLst/>
              </a:rPr>
              <a:t>Complexity ~ O(</a:t>
            </a:r>
            <a:r>
              <a:rPr lang="en-US" altLang="en-US" sz="2800" dirty="0" err="1" smtClean="0">
                <a:effectLst/>
              </a:rPr>
              <a:t>NMw</a:t>
            </a:r>
            <a:r>
              <a:rPr lang="en-US" altLang="en-US" sz="2800" dirty="0" smtClean="0">
                <a:effectLst/>
              </a:rPr>
              <a:t>) =&gt; 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Expensive since M = 2</a:t>
            </a:r>
            <a:r>
              <a:rPr lang="en-US" altLang="en-US" sz="2800" baseline="30000" dirty="0" smtClean="0">
                <a:solidFill>
                  <a:srgbClr val="FF0000"/>
                </a:solidFill>
                <a:effectLst/>
              </a:rPr>
              <a:t>d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altLang="en-US" sz="2800" dirty="0" smtClean="0">
                <a:effectLst/>
              </a:rPr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143000" y="2971800"/>
          <a:ext cx="728186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728186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45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Subset Operation Using Hash Tree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914400" y="2743200"/>
            <a:ext cx="5457825" cy="3744913"/>
            <a:chOff x="1248" y="1392"/>
            <a:chExt cx="4134" cy="2678"/>
          </a:xfrm>
        </p:grpSpPr>
        <p:sp>
          <p:nvSpPr>
            <p:cNvPr id="30767" name="Line 4"/>
            <p:cNvSpPr>
              <a:spLocks noChangeShapeType="1"/>
            </p:cNvSpPr>
            <p:nvPr/>
          </p:nvSpPr>
          <p:spPr bwMode="auto">
            <a:xfrm flipH="1">
              <a:off x="211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Line 5"/>
            <p:cNvSpPr>
              <a:spLocks noChangeShapeType="1"/>
            </p:cNvSpPr>
            <p:nvPr/>
          </p:nvSpPr>
          <p:spPr bwMode="auto">
            <a:xfrm>
              <a:off x="3192" y="16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Line 6"/>
            <p:cNvSpPr>
              <a:spLocks noChangeShapeType="1"/>
            </p:cNvSpPr>
            <p:nvPr/>
          </p:nvSpPr>
          <p:spPr bwMode="auto">
            <a:xfrm>
              <a:off x="319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7"/>
            <p:cNvSpPr>
              <a:spLocks noChangeShapeType="1"/>
            </p:cNvSpPr>
            <p:nvPr/>
          </p:nvSpPr>
          <p:spPr bwMode="auto">
            <a:xfrm flipH="1">
              <a:off x="1488" y="2448"/>
              <a:ext cx="613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Line 8"/>
            <p:cNvSpPr>
              <a:spLocks noChangeShapeType="1"/>
            </p:cNvSpPr>
            <p:nvPr/>
          </p:nvSpPr>
          <p:spPr bwMode="auto">
            <a:xfrm>
              <a:off x="2101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2" name="Line 9"/>
            <p:cNvSpPr>
              <a:spLocks noChangeShapeType="1"/>
            </p:cNvSpPr>
            <p:nvPr/>
          </p:nvSpPr>
          <p:spPr bwMode="auto">
            <a:xfrm>
              <a:off x="2101" y="2448"/>
              <a:ext cx="491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Line 10"/>
            <p:cNvSpPr>
              <a:spLocks noChangeShapeType="1"/>
            </p:cNvSpPr>
            <p:nvPr/>
          </p:nvSpPr>
          <p:spPr bwMode="auto">
            <a:xfrm flipH="1">
              <a:off x="3504" y="2448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4" name="Line 11"/>
            <p:cNvSpPr>
              <a:spLocks noChangeShapeType="1"/>
            </p:cNvSpPr>
            <p:nvPr/>
          </p:nvSpPr>
          <p:spPr bwMode="auto">
            <a:xfrm>
              <a:off x="4272" y="24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Line 12"/>
            <p:cNvSpPr>
              <a:spLocks noChangeShapeType="1"/>
            </p:cNvSpPr>
            <p:nvPr/>
          </p:nvSpPr>
          <p:spPr bwMode="auto">
            <a:xfrm>
              <a:off x="4272" y="2448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6" name="Line 13"/>
            <p:cNvSpPr>
              <a:spLocks noChangeShapeType="1"/>
            </p:cNvSpPr>
            <p:nvPr/>
          </p:nvSpPr>
          <p:spPr bwMode="auto">
            <a:xfrm flipH="1">
              <a:off x="1536" y="312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7" name="Line 14"/>
            <p:cNvSpPr>
              <a:spLocks noChangeShapeType="1"/>
            </p:cNvSpPr>
            <p:nvPr/>
          </p:nvSpPr>
          <p:spPr bwMode="auto">
            <a:xfrm>
              <a:off x="2112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8" name="Line 15"/>
            <p:cNvSpPr>
              <a:spLocks noChangeShapeType="1"/>
            </p:cNvSpPr>
            <p:nvPr/>
          </p:nvSpPr>
          <p:spPr bwMode="auto">
            <a:xfrm>
              <a:off x="2112" y="312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9" name="Rectangle 16"/>
            <p:cNvSpPr>
              <a:spLocks noChangeArrowheads="1"/>
            </p:cNvSpPr>
            <p:nvPr/>
          </p:nvSpPr>
          <p:spPr bwMode="auto">
            <a:xfrm>
              <a:off x="201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0780" name="Line 17"/>
            <p:cNvSpPr>
              <a:spLocks noChangeShapeType="1"/>
            </p:cNvSpPr>
            <p:nvPr/>
          </p:nvSpPr>
          <p:spPr bwMode="auto">
            <a:xfrm>
              <a:off x="201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1" name="Line 18"/>
            <p:cNvSpPr>
              <a:spLocks noChangeShapeType="1"/>
            </p:cNvSpPr>
            <p:nvPr/>
          </p:nvSpPr>
          <p:spPr bwMode="auto">
            <a:xfrm>
              <a:off x="201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2" name="Rectangle 19"/>
            <p:cNvSpPr>
              <a:spLocks noChangeArrowheads="1"/>
            </p:cNvSpPr>
            <p:nvPr/>
          </p:nvSpPr>
          <p:spPr bwMode="auto">
            <a:xfrm>
              <a:off x="417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0783" name="Line 20"/>
            <p:cNvSpPr>
              <a:spLocks noChangeShapeType="1"/>
            </p:cNvSpPr>
            <p:nvPr/>
          </p:nvSpPr>
          <p:spPr bwMode="auto">
            <a:xfrm>
              <a:off x="417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4" name="Line 21"/>
            <p:cNvSpPr>
              <a:spLocks noChangeShapeType="1"/>
            </p:cNvSpPr>
            <p:nvPr/>
          </p:nvSpPr>
          <p:spPr bwMode="auto">
            <a:xfrm>
              <a:off x="417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5" name="Rectangle 22"/>
            <p:cNvSpPr>
              <a:spLocks noChangeArrowheads="1"/>
            </p:cNvSpPr>
            <p:nvPr/>
          </p:nvSpPr>
          <p:spPr bwMode="auto">
            <a:xfrm>
              <a:off x="2016" y="283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0786" name="Line 23"/>
            <p:cNvSpPr>
              <a:spLocks noChangeShapeType="1"/>
            </p:cNvSpPr>
            <p:nvPr/>
          </p:nvSpPr>
          <p:spPr bwMode="auto">
            <a:xfrm>
              <a:off x="2016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7" name="Line 24"/>
            <p:cNvSpPr>
              <a:spLocks noChangeShapeType="1"/>
            </p:cNvSpPr>
            <p:nvPr/>
          </p:nvSpPr>
          <p:spPr bwMode="auto">
            <a:xfrm>
              <a:off x="2016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8" name="Rectangle 25"/>
            <p:cNvSpPr>
              <a:spLocks noChangeArrowheads="1"/>
            </p:cNvSpPr>
            <p:nvPr/>
          </p:nvSpPr>
          <p:spPr bwMode="auto">
            <a:xfrm>
              <a:off x="2496" y="350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0789" name="Text Box 26"/>
            <p:cNvSpPr txBox="1">
              <a:spLocks noChangeArrowheads="1"/>
            </p:cNvSpPr>
            <p:nvPr/>
          </p:nvSpPr>
          <p:spPr bwMode="auto">
            <a:xfrm>
              <a:off x="2496" y="352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1 5 9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30790" name="Group 27"/>
            <p:cNvGrpSpPr>
              <a:grpSpLocks/>
            </p:cNvGrpSpPr>
            <p:nvPr/>
          </p:nvGrpSpPr>
          <p:grpSpPr bwMode="auto">
            <a:xfrm>
              <a:off x="1248" y="2784"/>
              <a:ext cx="486" cy="279"/>
              <a:chOff x="1248" y="2784"/>
              <a:chExt cx="486" cy="279"/>
            </a:xfrm>
          </p:grpSpPr>
          <p:sp>
            <p:nvSpPr>
              <p:cNvPr id="30832" name="Rectangle 28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33" name="Text Box 29"/>
              <p:cNvSpPr txBox="1">
                <a:spLocks noChangeArrowheads="1"/>
              </p:cNvSpPr>
              <p:nvPr/>
            </p:nvSpPr>
            <p:spPr bwMode="auto">
              <a:xfrm>
                <a:off x="1248" y="2801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1 4 5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91" name="Rectangle 30"/>
            <p:cNvSpPr>
              <a:spLocks noChangeArrowheads="1"/>
            </p:cNvSpPr>
            <p:nvPr/>
          </p:nvSpPr>
          <p:spPr bwMode="auto">
            <a:xfrm>
              <a:off x="2400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0792" name="Text Box 31"/>
            <p:cNvSpPr txBox="1">
              <a:spLocks noChangeArrowheads="1"/>
            </p:cNvSpPr>
            <p:nvPr/>
          </p:nvSpPr>
          <p:spPr bwMode="auto">
            <a:xfrm>
              <a:off x="2400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1 3 6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93" name="Rectangle 32"/>
            <p:cNvSpPr>
              <a:spLocks noChangeArrowheads="1"/>
            </p:cNvSpPr>
            <p:nvPr/>
          </p:nvSpPr>
          <p:spPr bwMode="auto">
            <a:xfrm>
              <a:off x="3264" y="2976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0794" name="Text Box 33"/>
            <p:cNvSpPr txBox="1">
              <a:spLocks noChangeArrowheads="1"/>
            </p:cNvSpPr>
            <p:nvPr/>
          </p:nvSpPr>
          <p:spPr bwMode="auto">
            <a:xfrm>
              <a:off x="3264" y="2993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3 4 5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30795" name="Group 34"/>
            <p:cNvGrpSpPr>
              <a:grpSpLocks/>
            </p:cNvGrpSpPr>
            <p:nvPr/>
          </p:nvGrpSpPr>
          <p:grpSpPr bwMode="auto">
            <a:xfrm>
              <a:off x="4896" y="2976"/>
              <a:ext cx="486" cy="279"/>
              <a:chOff x="432" y="3408"/>
              <a:chExt cx="486" cy="279"/>
            </a:xfrm>
          </p:grpSpPr>
          <p:sp>
            <p:nvSpPr>
              <p:cNvPr id="30830" name="Rectangle 35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31" name="Text Box 36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3 6 7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96" name="Group 37"/>
            <p:cNvGrpSpPr>
              <a:grpSpLocks/>
            </p:cNvGrpSpPr>
            <p:nvPr/>
          </p:nvGrpSpPr>
          <p:grpSpPr bwMode="auto">
            <a:xfrm>
              <a:off x="4896" y="3216"/>
              <a:ext cx="486" cy="280"/>
              <a:chOff x="432" y="3408"/>
              <a:chExt cx="486" cy="280"/>
            </a:xfrm>
          </p:grpSpPr>
          <p:sp>
            <p:nvSpPr>
              <p:cNvPr id="30828" name="Rectangle 3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29" name="Text Box 39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3 6 8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97" name="Group 40"/>
            <p:cNvGrpSpPr>
              <a:grpSpLocks/>
            </p:cNvGrpSpPr>
            <p:nvPr/>
          </p:nvGrpSpPr>
          <p:grpSpPr bwMode="auto">
            <a:xfrm>
              <a:off x="4032" y="2976"/>
              <a:ext cx="488" cy="519"/>
              <a:chOff x="3792" y="3312"/>
              <a:chExt cx="488" cy="519"/>
            </a:xfrm>
          </p:grpSpPr>
          <p:grpSp>
            <p:nvGrpSpPr>
              <p:cNvPr id="30822" name="Group 4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8" cy="279"/>
                <a:chOff x="432" y="3408"/>
                <a:chExt cx="488" cy="279"/>
              </a:xfrm>
            </p:grpSpPr>
            <p:sp>
              <p:nvSpPr>
                <p:cNvPr id="30826" name="Rectangle 4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3082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3 5 6</a:t>
                  </a: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823" name="Group 4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8" cy="279"/>
                <a:chOff x="432" y="3408"/>
                <a:chExt cx="488" cy="279"/>
              </a:xfrm>
            </p:grpSpPr>
            <p:sp>
              <p:nvSpPr>
                <p:cNvPr id="30824" name="Rectangle 4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3082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3 5 7</a:t>
                  </a: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98" name="Group 47"/>
            <p:cNvGrpSpPr>
              <a:grpSpLocks/>
            </p:cNvGrpSpPr>
            <p:nvPr/>
          </p:nvGrpSpPr>
          <p:grpSpPr bwMode="auto">
            <a:xfrm>
              <a:off x="4032" y="3456"/>
              <a:ext cx="488" cy="279"/>
              <a:chOff x="432" y="3408"/>
              <a:chExt cx="488" cy="279"/>
            </a:xfrm>
          </p:grpSpPr>
          <p:sp>
            <p:nvSpPr>
              <p:cNvPr id="30820" name="Rectangle 4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21" name="Text Box 49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6 8 9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99" name="Group 50"/>
            <p:cNvGrpSpPr>
              <a:grpSpLocks/>
            </p:cNvGrpSpPr>
            <p:nvPr/>
          </p:nvGrpSpPr>
          <p:grpSpPr bwMode="auto">
            <a:xfrm>
              <a:off x="2976" y="2208"/>
              <a:ext cx="486" cy="279"/>
              <a:chOff x="432" y="3408"/>
              <a:chExt cx="486" cy="279"/>
            </a:xfrm>
          </p:grpSpPr>
          <p:sp>
            <p:nvSpPr>
              <p:cNvPr id="30818" name="Rectangle 5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19" name="Text Box 52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2 3 4</a:t>
                </a:r>
              </a:p>
            </p:txBody>
          </p:sp>
        </p:grpSp>
        <p:grpSp>
          <p:nvGrpSpPr>
            <p:cNvPr id="30800" name="Group 53"/>
            <p:cNvGrpSpPr>
              <a:grpSpLocks/>
            </p:cNvGrpSpPr>
            <p:nvPr/>
          </p:nvGrpSpPr>
          <p:grpSpPr bwMode="auto">
            <a:xfrm>
              <a:off x="2976" y="2448"/>
              <a:ext cx="486" cy="280"/>
              <a:chOff x="432" y="3408"/>
              <a:chExt cx="486" cy="280"/>
            </a:xfrm>
          </p:grpSpPr>
          <p:sp>
            <p:nvSpPr>
              <p:cNvPr id="30816" name="Rectangle 5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17" name="Text Box 55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5 6 7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801" name="Group 56"/>
            <p:cNvGrpSpPr>
              <a:grpSpLocks/>
            </p:cNvGrpSpPr>
            <p:nvPr/>
          </p:nvGrpSpPr>
          <p:grpSpPr bwMode="auto">
            <a:xfrm>
              <a:off x="1296" y="3504"/>
              <a:ext cx="486" cy="279"/>
              <a:chOff x="432" y="3408"/>
              <a:chExt cx="486" cy="279"/>
            </a:xfrm>
          </p:grpSpPr>
          <p:sp>
            <p:nvSpPr>
              <p:cNvPr id="30814" name="Rectangle 5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15" name="Text Box 58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1 2 4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802" name="Group 59"/>
            <p:cNvGrpSpPr>
              <a:grpSpLocks/>
            </p:cNvGrpSpPr>
            <p:nvPr/>
          </p:nvGrpSpPr>
          <p:grpSpPr bwMode="auto">
            <a:xfrm>
              <a:off x="1296" y="3744"/>
              <a:ext cx="486" cy="281"/>
              <a:chOff x="432" y="3408"/>
              <a:chExt cx="486" cy="281"/>
            </a:xfrm>
          </p:grpSpPr>
          <p:sp>
            <p:nvSpPr>
              <p:cNvPr id="30812" name="Rectangle 6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13" name="Text Box 61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4 5 7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803" name="Group 62"/>
            <p:cNvGrpSpPr>
              <a:grpSpLocks/>
            </p:cNvGrpSpPr>
            <p:nvPr/>
          </p:nvGrpSpPr>
          <p:grpSpPr bwMode="auto">
            <a:xfrm>
              <a:off x="1872" y="3552"/>
              <a:ext cx="486" cy="280"/>
              <a:chOff x="432" y="3408"/>
              <a:chExt cx="486" cy="280"/>
            </a:xfrm>
          </p:grpSpPr>
          <p:sp>
            <p:nvSpPr>
              <p:cNvPr id="30810" name="Rectangle 6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11" name="Text Box 64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1 2 5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804" name="Group 65"/>
            <p:cNvGrpSpPr>
              <a:grpSpLocks/>
            </p:cNvGrpSpPr>
            <p:nvPr/>
          </p:nvGrpSpPr>
          <p:grpSpPr bwMode="auto">
            <a:xfrm>
              <a:off x="1872" y="3792"/>
              <a:ext cx="486" cy="278"/>
              <a:chOff x="432" y="3408"/>
              <a:chExt cx="486" cy="278"/>
            </a:xfrm>
          </p:grpSpPr>
          <p:sp>
            <p:nvSpPr>
              <p:cNvPr id="30808" name="Rectangle 66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09" name="Text Box 67"/>
              <p:cNvSpPr txBox="1">
                <a:spLocks noChangeArrowheads="1"/>
              </p:cNvSpPr>
              <p:nvPr/>
            </p:nvSpPr>
            <p:spPr bwMode="auto">
              <a:xfrm>
                <a:off x="432" y="3424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4 5 8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805" name="Rectangle 68"/>
            <p:cNvSpPr>
              <a:spLocks noChangeArrowheads="1"/>
            </p:cNvSpPr>
            <p:nvPr/>
          </p:nvSpPr>
          <p:spPr bwMode="auto">
            <a:xfrm>
              <a:off x="3072" y="139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0806" name="Line 69"/>
            <p:cNvSpPr>
              <a:spLocks noChangeShapeType="1"/>
            </p:cNvSpPr>
            <p:nvPr/>
          </p:nvSpPr>
          <p:spPr bwMode="auto">
            <a:xfrm>
              <a:off x="307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7" name="Line 70"/>
            <p:cNvSpPr>
              <a:spLocks noChangeShapeType="1"/>
            </p:cNvSpPr>
            <p:nvPr/>
          </p:nvSpPr>
          <p:spPr bwMode="auto">
            <a:xfrm>
              <a:off x="3072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4" name="Group 71"/>
          <p:cNvGrpSpPr>
            <a:grpSpLocks/>
          </p:cNvGrpSpPr>
          <p:nvPr/>
        </p:nvGrpSpPr>
        <p:grpSpPr bwMode="auto">
          <a:xfrm>
            <a:off x="2895600" y="1828800"/>
            <a:ext cx="1073150" cy="396875"/>
            <a:chOff x="4416" y="1440"/>
            <a:chExt cx="676" cy="250"/>
          </a:xfrm>
        </p:grpSpPr>
        <p:sp>
          <p:nvSpPr>
            <p:cNvPr id="30765" name="Rectangle 72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 b="1">
                <a:latin typeface="Wingdings" panose="05000000000000000000" pitchFamily="2" charset="2"/>
              </a:endParaRPr>
            </a:p>
          </p:txBody>
        </p:sp>
        <p:sp>
          <p:nvSpPr>
            <p:cNvPr id="30766" name="Text Box 73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1 2 3 5 6</a:t>
              </a:r>
            </a:p>
          </p:txBody>
        </p:sp>
      </p:grpSp>
      <p:sp>
        <p:nvSpPr>
          <p:cNvPr id="30725" name="Line 74"/>
          <p:cNvSpPr>
            <a:spLocks noChangeShapeType="1"/>
          </p:cNvSpPr>
          <p:nvPr/>
        </p:nvSpPr>
        <p:spPr bwMode="auto">
          <a:xfrm>
            <a:off x="3429000" y="2209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75"/>
          <p:cNvSpPr>
            <a:spLocks noChangeShapeType="1"/>
          </p:cNvSpPr>
          <p:nvPr/>
        </p:nvSpPr>
        <p:spPr bwMode="auto">
          <a:xfrm>
            <a:off x="1981200" y="2971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6"/>
          <p:cNvSpPr>
            <a:spLocks noChangeShapeType="1"/>
          </p:cNvSpPr>
          <p:nvPr/>
        </p:nvSpPr>
        <p:spPr bwMode="auto">
          <a:xfrm flipH="1">
            <a:off x="3505200" y="3048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77"/>
          <p:cNvSpPr>
            <a:spLocks noChangeShapeType="1"/>
          </p:cNvSpPr>
          <p:nvPr/>
        </p:nvSpPr>
        <p:spPr bwMode="auto">
          <a:xfrm flipH="1">
            <a:off x="4876800" y="3581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9" name="Group 78"/>
          <p:cNvGrpSpPr>
            <a:grpSpLocks/>
          </p:cNvGrpSpPr>
          <p:nvPr/>
        </p:nvGrpSpPr>
        <p:grpSpPr bwMode="auto">
          <a:xfrm>
            <a:off x="1295400" y="2514600"/>
            <a:ext cx="1371600" cy="396875"/>
            <a:chOff x="1344" y="1536"/>
            <a:chExt cx="863" cy="226"/>
          </a:xfrm>
        </p:grpSpPr>
        <p:grpSp>
          <p:nvGrpSpPr>
            <p:cNvPr id="30759" name="Group 79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0763" name="Rectangle 8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0764" name="Text Box 8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+</a:t>
                </a:r>
              </a:p>
            </p:txBody>
          </p:sp>
        </p:grpSp>
        <p:grpSp>
          <p:nvGrpSpPr>
            <p:cNvPr id="30760" name="Group 82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0761" name="Rectangle 8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0762" name="Text Box 8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2 3 5 6</a:t>
                </a:r>
              </a:p>
            </p:txBody>
          </p:sp>
        </p:grpSp>
      </p:grpSp>
      <p:grpSp>
        <p:nvGrpSpPr>
          <p:cNvPr id="30730" name="Group 85"/>
          <p:cNvGrpSpPr>
            <a:grpSpLocks/>
          </p:cNvGrpSpPr>
          <p:nvPr/>
        </p:nvGrpSpPr>
        <p:grpSpPr bwMode="auto">
          <a:xfrm>
            <a:off x="4038600" y="2667000"/>
            <a:ext cx="1149350" cy="396875"/>
            <a:chOff x="2880" y="1632"/>
            <a:chExt cx="724" cy="250"/>
          </a:xfrm>
        </p:grpSpPr>
        <p:grpSp>
          <p:nvGrpSpPr>
            <p:cNvPr id="30753" name="Group 8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0757" name="Rectangle 8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0758" name="Text Box 8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3 5 6</a:t>
                </a:r>
              </a:p>
            </p:txBody>
          </p:sp>
        </p:grpSp>
        <p:grpSp>
          <p:nvGrpSpPr>
            <p:cNvPr id="30754" name="Group 8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0755" name="Rectangle 9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0756" name="Text Box 9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2 +</a:t>
                </a:r>
              </a:p>
            </p:txBody>
          </p:sp>
        </p:grpSp>
      </p:grpSp>
      <p:grpSp>
        <p:nvGrpSpPr>
          <p:cNvPr id="30731" name="Group 92"/>
          <p:cNvGrpSpPr>
            <a:grpSpLocks/>
          </p:cNvGrpSpPr>
          <p:nvPr/>
        </p:nvGrpSpPr>
        <p:grpSpPr bwMode="auto">
          <a:xfrm>
            <a:off x="5334000" y="3200400"/>
            <a:ext cx="958850" cy="396875"/>
            <a:chOff x="3792" y="2064"/>
            <a:chExt cx="604" cy="250"/>
          </a:xfrm>
        </p:grpSpPr>
        <p:grpSp>
          <p:nvGrpSpPr>
            <p:cNvPr id="30747" name="Group 9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0751" name="Rectangle 9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0752" name="Text Box 9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5 6</a:t>
                </a:r>
              </a:p>
            </p:txBody>
          </p:sp>
        </p:grpSp>
        <p:grpSp>
          <p:nvGrpSpPr>
            <p:cNvPr id="30748" name="Group 9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0749" name="Rectangle 9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0750" name="Text Box 9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+</a:t>
                </a:r>
              </a:p>
            </p:txBody>
          </p:sp>
        </p:grpSp>
      </p:grpSp>
      <p:grpSp>
        <p:nvGrpSpPr>
          <p:cNvPr id="30732" name="Group 99"/>
          <p:cNvGrpSpPr>
            <a:grpSpLocks/>
          </p:cNvGrpSpPr>
          <p:nvPr/>
        </p:nvGrpSpPr>
        <p:grpSpPr bwMode="auto">
          <a:xfrm>
            <a:off x="7162800" y="1219200"/>
            <a:ext cx="1654175" cy="1692275"/>
            <a:chOff x="96" y="1097"/>
            <a:chExt cx="1141" cy="1122"/>
          </a:xfrm>
        </p:grpSpPr>
        <p:sp>
          <p:nvSpPr>
            <p:cNvPr id="30734" name="Text Box 100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1,4,7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grpSp>
          <p:nvGrpSpPr>
            <p:cNvPr id="30735" name="Group 101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30736" name="Text Box 102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latin typeface="Wingdings" panose="05000000000000000000" pitchFamily="2" charset="2"/>
                </a:endParaRPr>
              </a:p>
            </p:txBody>
          </p:sp>
          <p:grpSp>
            <p:nvGrpSpPr>
              <p:cNvPr id="30737" name="Group 103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0744" name="Rectangle 104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30745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46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738" name="Line 107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9" name="Line 108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0" name="Line 109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1" name="Text Box 110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2,5,8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2" name="Text Box 111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3,6,9</a:t>
                </a:r>
              </a:p>
            </p:txBody>
          </p:sp>
          <p:sp>
            <p:nvSpPr>
              <p:cNvPr id="30743" name="Text Box 112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Hash Function</a:t>
                </a:r>
                <a:endParaRPr lang="en-US" altLang="en-US" sz="2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0733" name="Text Box 113"/>
          <p:cNvSpPr txBox="1">
            <a:spLocks noChangeArrowheads="1"/>
          </p:cNvSpPr>
          <p:nvPr/>
        </p:nvSpPr>
        <p:spPr bwMode="auto">
          <a:xfrm>
            <a:off x="3962400" y="18288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0243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8686800" cy="8651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Subset Operation Using Hash Tree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 flipH="1">
            <a:off x="2763838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4189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H="1">
            <a:off x="1939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747963" y="383857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4600575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5614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5614988" y="3838575"/>
            <a:ext cx="1139825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2003425" y="4778375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763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2636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636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7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5487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2636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2636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3270250" y="533876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1 5 9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31770" name="Group 26"/>
          <p:cNvGrpSpPr>
            <a:grpSpLocks/>
          </p:cNvGrpSpPr>
          <p:nvPr/>
        </p:nvGrpSpPr>
        <p:grpSpPr bwMode="auto"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31879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80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1 4 5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1772" name="Text Box 30"/>
          <p:cNvSpPr txBox="1">
            <a:spLocks noChangeArrowheads="1"/>
          </p:cNvSpPr>
          <p:nvPr/>
        </p:nvSpPr>
        <p:spPr bwMode="auto">
          <a:xfrm>
            <a:off x="3143250" y="43322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1 3 6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31773" name="Rectangle 31"/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1774" name="Text Box 32"/>
          <p:cNvSpPr txBox="1">
            <a:spLocks noChangeArrowheads="1"/>
          </p:cNvSpPr>
          <p:nvPr/>
        </p:nvSpPr>
        <p:spPr bwMode="auto">
          <a:xfrm>
            <a:off x="4284663" y="46005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3 4 5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31775" name="Group 33"/>
          <p:cNvGrpSpPr>
            <a:grpSpLocks/>
          </p:cNvGrpSpPr>
          <p:nvPr/>
        </p:nvGrpSpPr>
        <p:grpSpPr bwMode="auto">
          <a:xfrm>
            <a:off x="6438900" y="4576763"/>
            <a:ext cx="641350" cy="390525"/>
            <a:chOff x="432" y="3408"/>
            <a:chExt cx="486" cy="279"/>
          </a:xfrm>
        </p:grpSpPr>
        <p:sp>
          <p:nvSpPr>
            <p:cNvPr id="31877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78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3 6 7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6" name="Group 36"/>
          <p:cNvGrpSpPr>
            <a:grpSpLocks/>
          </p:cNvGrpSpPr>
          <p:nvPr/>
        </p:nvGrpSpPr>
        <p:grpSpPr bwMode="auto">
          <a:xfrm>
            <a:off x="6438900" y="4913313"/>
            <a:ext cx="641350" cy="390525"/>
            <a:chOff x="432" y="3408"/>
            <a:chExt cx="486" cy="280"/>
          </a:xfrm>
        </p:grpSpPr>
        <p:sp>
          <p:nvSpPr>
            <p:cNvPr id="31875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76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3 6 8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7" name="Group 39"/>
          <p:cNvGrpSpPr>
            <a:grpSpLocks/>
          </p:cNvGrpSpPr>
          <p:nvPr/>
        </p:nvGrpSpPr>
        <p:grpSpPr bwMode="auto">
          <a:xfrm>
            <a:off x="5297488" y="4576763"/>
            <a:ext cx="644525" cy="725487"/>
            <a:chOff x="3792" y="3312"/>
            <a:chExt cx="488" cy="519"/>
          </a:xfrm>
        </p:grpSpPr>
        <p:grpSp>
          <p:nvGrpSpPr>
            <p:cNvPr id="31869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31873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1874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3 5 6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1870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31871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1872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3 5 7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778" name="Group 46"/>
          <p:cNvGrpSpPr>
            <a:grpSpLocks/>
          </p:cNvGrpSpPr>
          <p:nvPr/>
        </p:nvGrpSpPr>
        <p:grpSpPr bwMode="auto">
          <a:xfrm>
            <a:off x="5297488" y="5248275"/>
            <a:ext cx="644525" cy="390525"/>
            <a:chOff x="432" y="3408"/>
            <a:chExt cx="488" cy="279"/>
          </a:xfrm>
        </p:grpSpPr>
        <p:sp>
          <p:nvSpPr>
            <p:cNvPr id="31867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68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6 8 9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9" name="Group 49"/>
          <p:cNvGrpSpPr>
            <a:grpSpLocks/>
          </p:cNvGrpSpPr>
          <p:nvPr/>
        </p:nvGrpSpPr>
        <p:grpSpPr bwMode="auto">
          <a:xfrm>
            <a:off x="3903663" y="3503613"/>
            <a:ext cx="641350" cy="390525"/>
            <a:chOff x="432" y="3408"/>
            <a:chExt cx="486" cy="279"/>
          </a:xfrm>
        </p:grpSpPr>
        <p:sp>
          <p:nvSpPr>
            <p:cNvPr id="31865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66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2 3 4</a:t>
              </a:r>
            </a:p>
          </p:txBody>
        </p:sp>
      </p:grpSp>
      <p:grpSp>
        <p:nvGrpSpPr>
          <p:cNvPr id="31780" name="Group 52"/>
          <p:cNvGrpSpPr>
            <a:grpSpLocks/>
          </p:cNvGrpSpPr>
          <p:nvPr/>
        </p:nvGrpSpPr>
        <p:grpSpPr bwMode="auto">
          <a:xfrm>
            <a:off x="3903663" y="3838575"/>
            <a:ext cx="641350" cy="392113"/>
            <a:chOff x="432" y="3408"/>
            <a:chExt cx="486" cy="280"/>
          </a:xfrm>
        </p:grpSpPr>
        <p:sp>
          <p:nvSpPr>
            <p:cNvPr id="31863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64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5 6 7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1" name="Group 55"/>
          <p:cNvGrpSpPr>
            <a:grpSpLocks/>
          </p:cNvGrpSpPr>
          <p:nvPr/>
        </p:nvGrpSpPr>
        <p:grpSpPr bwMode="auto"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31861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62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1 2 4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2" name="Group 58"/>
          <p:cNvGrpSpPr>
            <a:grpSpLocks/>
          </p:cNvGrpSpPr>
          <p:nvPr/>
        </p:nvGrpSpPr>
        <p:grpSpPr bwMode="auto">
          <a:xfrm>
            <a:off x="1685925" y="5651500"/>
            <a:ext cx="641350" cy="392113"/>
            <a:chOff x="432" y="3408"/>
            <a:chExt cx="486" cy="281"/>
          </a:xfrm>
        </p:grpSpPr>
        <p:sp>
          <p:nvSpPr>
            <p:cNvPr id="31859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60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4 5 7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3" name="Group 61"/>
          <p:cNvGrpSpPr>
            <a:grpSpLocks/>
          </p:cNvGrpSpPr>
          <p:nvPr/>
        </p:nvGrpSpPr>
        <p:grpSpPr bwMode="auto">
          <a:xfrm>
            <a:off x="2446338" y="5383213"/>
            <a:ext cx="641350" cy="390525"/>
            <a:chOff x="432" y="3408"/>
            <a:chExt cx="486" cy="280"/>
          </a:xfrm>
        </p:grpSpPr>
        <p:sp>
          <p:nvSpPr>
            <p:cNvPr id="31857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58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1 2 5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4" name="Group 64"/>
          <p:cNvGrpSpPr>
            <a:grpSpLocks/>
          </p:cNvGrpSpPr>
          <p:nvPr/>
        </p:nvGrpSpPr>
        <p:grpSpPr bwMode="auto">
          <a:xfrm>
            <a:off x="2446338" y="5718175"/>
            <a:ext cx="641350" cy="388938"/>
            <a:chOff x="432" y="3408"/>
            <a:chExt cx="486" cy="278"/>
          </a:xfrm>
        </p:grpSpPr>
        <p:sp>
          <p:nvSpPr>
            <p:cNvPr id="31855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56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4 5 8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85" name="Rectangle 67"/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1786" name="Line 68"/>
          <p:cNvSpPr>
            <a:spLocks noChangeShapeType="1"/>
          </p:cNvSpPr>
          <p:nvPr/>
        </p:nvSpPr>
        <p:spPr bwMode="auto">
          <a:xfrm>
            <a:off x="4030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Line 69"/>
          <p:cNvSpPr>
            <a:spLocks noChangeShapeType="1"/>
          </p:cNvSpPr>
          <p:nvPr/>
        </p:nvSpPr>
        <p:spPr bwMode="auto">
          <a:xfrm>
            <a:off x="4030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88" name="Group 70"/>
          <p:cNvGrpSpPr>
            <a:grpSpLocks/>
          </p:cNvGrpSpPr>
          <p:nvPr/>
        </p:nvGrpSpPr>
        <p:grpSpPr bwMode="auto">
          <a:xfrm>
            <a:off x="7185025" y="1295400"/>
            <a:ext cx="1654175" cy="1692275"/>
            <a:chOff x="96" y="1097"/>
            <a:chExt cx="1141" cy="1122"/>
          </a:xfrm>
        </p:grpSpPr>
        <p:sp>
          <p:nvSpPr>
            <p:cNvPr id="31842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1,4,7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grpSp>
          <p:nvGrpSpPr>
            <p:cNvPr id="31843" name="Group 72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31844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latin typeface="Wingdings" panose="05000000000000000000" pitchFamily="2" charset="2"/>
                </a:endParaRPr>
              </a:p>
            </p:txBody>
          </p:sp>
          <p:grpSp>
            <p:nvGrpSpPr>
              <p:cNvPr id="31845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1852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31853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54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846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7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8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9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2,5,8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850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3,6,9</a:t>
                </a:r>
              </a:p>
            </p:txBody>
          </p:sp>
          <p:sp>
            <p:nvSpPr>
              <p:cNvPr id="31851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Hash Function</a:t>
                </a:r>
                <a:endParaRPr lang="en-US" altLang="en-US" sz="28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789" name="Group 84"/>
          <p:cNvGrpSpPr>
            <a:grpSpLocks/>
          </p:cNvGrpSpPr>
          <p:nvPr/>
        </p:nvGrpSpPr>
        <p:grpSpPr bwMode="auto"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31840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 b="1">
                <a:latin typeface="Wingdings" panose="05000000000000000000" pitchFamily="2" charset="2"/>
              </a:endParaRPr>
            </a:p>
          </p:txBody>
        </p:sp>
        <p:sp>
          <p:nvSpPr>
            <p:cNvPr id="31841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1 2 3 5 6</a:t>
              </a:r>
            </a:p>
          </p:txBody>
        </p:sp>
      </p:grpSp>
      <p:sp>
        <p:nvSpPr>
          <p:cNvPr id="31790" name="Line 87"/>
          <p:cNvSpPr>
            <a:spLocks noChangeShapeType="1"/>
          </p:cNvSpPr>
          <p:nvPr/>
        </p:nvSpPr>
        <p:spPr bwMode="auto">
          <a:xfrm>
            <a:off x="4137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Line 88"/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Line 89"/>
          <p:cNvSpPr>
            <a:spLocks noChangeShapeType="1"/>
          </p:cNvSpPr>
          <p:nvPr/>
        </p:nvSpPr>
        <p:spPr bwMode="auto">
          <a:xfrm flipH="1">
            <a:off x="4213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Line 90"/>
          <p:cNvSpPr>
            <a:spLocks noChangeShapeType="1"/>
          </p:cNvSpPr>
          <p:nvPr/>
        </p:nvSpPr>
        <p:spPr bwMode="auto">
          <a:xfrm flipH="1">
            <a:off x="5584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94" name="Group 91"/>
          <p:cNvGrpSpPr>
            <a:grpSpLocks/>
          </p:cNvGrpSpPr>
          <p:nvPr/>
        </p:nvGrpSpPr>
        <p:grpSpPr bwMode="auto"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31834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31838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39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3 5 6</a:t>
                </a:r>
              </a:p>
            </p:txBody>
          </p:sp>
        </p:grpSp>
        <p:grpSp>
          <p:nvGrpSpPr>
            <p:cNvPr id="31835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31836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37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2 +</a:t>
                </a:r>
              </a:p>
            </p:txBody>
          </p:sp>
        </p:grpSp>
      </p:grpSp>
      <p:grpSp>
        <p:nvGrpSpPr>
          <p:cNvPr id="31795" name="Group 98"/>
          <p:cNvGrpSpPr>
            <a:grpSpLocks/>
          </p:cNvGrpSpPr>
          <p:nvPr/>
        </p:nvGrpSpPr>
        <p:grpSpPr bwMode="auto"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31828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31832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33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5 6</a:t>
                </a:r>
              </a:p>
            </p:txBody>
          </p:sp>
        </p:grpSp>
        <p:grpSp>
          <p:nvGrpSpPr>
            <p:cNvPr id="31829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31830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31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3 +</a:t>
                </a:r>
              </a:p>
            </p:txBody>
          </p:sp>
        </p:grpSp>
      </p:grpSp>
      <p:grpSp>
        <p:nvGrpSpPr>
          <p:cNvPr id="31796" name="Group 105"/>
          <p:cNvGrpSpPr>
            <a:grpSpLocks/>
          </p:cNvGrpSpPr>
          <p:nvPr/>
        </p:nvGrpSpPr>
        <p:grpSpPr bwMode="auto"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31822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31826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27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31823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31824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25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5 +</a:t>
                </a:r>
              </a:p>
            </p:txBody>
          </p:sp>
        </p:grpSp>
      </p:grpSp>
      <p:sp>
        <p:nvSpPr>
          <p:cNvPr id="31797" name="Line 112"/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Line 113"/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9" name="Line 114"/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800" name="Group 115"/>
          <p:cNvGrpSpPr>
            <a:grpSpLocks/>
          </p:cNvGrpSpPr>
          <p:nvPr/>
        </p:nvGrpSpPr>
        <p:grpSpPr bwMode="auto"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31816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1820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21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3 5 6</a:t>
                </a:r>
              </a:p>
            </p:txBody>
          </p:sp>
        </p:grpSp>
        <p:grpSp>
          <p:nvGrpSpPr>
            <p:cNvPr id="31817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1818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19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2 +</a:t>
                </a:r>
              </a:p>
            </p:txBody>
          </p:sp>
        </p:grpSp>
      </p:grpSp>
      <p:grpSp>
        <p:nvGrpSpPr>
          <p:cNvPr id="31801" name="Group 122"/>
          <p:cNvGrpSpPr>
            <a:grpSpLocks/>
          </p:cNvGrpSpPr>
          <p:nvPr/>
        </p:nvGrpSpPr>
        <p:grpSpPr bwMode="auto"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31810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1814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15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5 6</a:t>
                </a:r>
              </a:p>
            </p:txBody>
          </p:sp>
        </p:grpSp>
        <p:grpSp>
          <p:nvGrpSpPr>
            <p:cNvPr id="31811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1812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13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+</a:t>
                </a:r>
              </a:p>
            </p:txBody>
          </p:sp>
        </p:grpSp>
      </p:grpSp>
      <p:grpSp>
        <p:nvGrpSpPr>
          <p:cNvPr id="31802" name="Group 129"/>
          <p:cNvGrpSpPr>
            <a:grpSpLocks/>
          </p:cNvGrpSpPr>
          <p:nvPr/>
        </p:nvGrpSpPr>
        <p:grpSpPr bwMode="auto"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31804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1808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09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+</a:t>
                </a:r>
              </a:p>
            </p:txBody>
          </p:sp>
        </p:grpSp>
        <p:grpSp>
          <p:nvGrpSpPr>
            <p:cNvPr id="31805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1806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07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2 3 5 6</a:t>
                </a:r>
              </a:p>
            </p:txBody>
          </p:sp>
        </p:grpSp>
      </p:grpSp>
      <p:sp>
        <p:nvSpPr>
          <p:cNvPr id="31803" name="Text Box 136"/>
          <p:cNvSpPr txBox="1">
            <a:spLocks noChangeArrowheads="1"/>
          </p:cNvSpPr>
          <p:nvPr/>
        </p:nvSpPr>
        <p:spPr bwMode="auto">
          <a:xfrm>
            <a:off x="4670425" y="14478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6456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6365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Subset Operation Using Hash Tree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 flipH="1">
            <a:off x="2763838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4189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1939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2747963" y="383857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4600575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5614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5614988" y="3838575"/>
            <a:ext cx="1166812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H="1">
            <a:off x="2003425" y="4778375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2763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2636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2636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5487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5487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2636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2636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3270250" y="533876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1 5 9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32794" name="Group 26"/>
          <p:cNvGrpSpPr>
            <a:grpSpLocks/>
          </p:cNvGrpSpPr>
          <p:nvPr/>
        </p:nvGrpSpPr>
        <p:grpSpPr bwMode="auto"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32914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915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1 4 5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2795" name="Rectangle 29"/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796" name="Text Box 30"/>
          <p:cNvSpPr txBox="1">
            <a:spLocks noChangeArrowheads="1"/>
          </p:cNvSpPr>
          <p:nvPr/>
        </p:nvSpPr>
        <p:spPr bwMode="auto">
          <a:xfrm>
            <a:off x="3143250" y="43322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1 3 6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32797" name="Rectangle 31"/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798" name="Text Box 32"/>
          <p:cNvSpPr txBox="1">
            <a:spLocks noChangeArrowheads="1"/>
          </p:cNvSpPr>
          <p:nvPr/>
        </p:nvSpPr>
        <p:spPr bwMode="auto">
          <a:xfrm>
            <a:off x="4284663" y="46005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3 4 5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32799" name="Group 33"/>
          <p:cNvGrpSpPr>
            <a:grpSpLocks/>
          </p:cNvGrpSpPr>
          <p:nvPr/>
        </p:nvGrpSpPr>
        <p:grpSpPr bwMode="auto">
          <a:xfrm>
            <a:off x="6438900" y="4576763"/>
            <a:ext cx="641350" cy="390525"/>
            <a:chOff x="432" y="3408"/>
            <a:chExt cx="486" cy="279"/>
          </a:xfrm>
        </p:grpSpPr>
        <p:sp>
          <p:nvSpPr>
            <p:cNvPr id="32912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913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3 6 7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800" name="Group 36"/>
          <p:cNvGrpSpPr>
            <a:grpSpLocks/>
          </p:cNvGrpSpPr>
          <p:nvPr/>
        </p:nvGrpSpPr>
        <p:grpSpPr bwMode="auto">
          <a:xfrm>
            <a:off x="6438900" y="4913313"/>
            <a:ext cx="641350" cy="390525"/>
            <a:chOff x="432" y="3408"/>
            <a:chExt cx="486" cy="280"/>
          </a:xfrm>
        </p:grpSpPr>
        <p:sp>
          <p:nvSpPr>
            <p:cNvPr id="32910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911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3 6 8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801" name="Group 39"/>
          <p:cNvGrpSpPr>
            <a:grpSpLocks/>
          </p:cNvGrpSpPr>
          <p:nvPr/>
        </p:nvGrpSpPr>
        <p:grpSpPr bwMode="auto">
          <a:xfrm>
            <a:off x="5297488" y="4576763"/>
            <a:ext cx="644525" cy="725487"/>
            <a:chOff x="3792" y="3312"/>
            <a:chExt cx="488" cy="519"/>
          </a:xfrm>
        </p:grpSpPr>
        <p:grpSp>
          <p:nvGrpSpPr>
            <p:cNvPr id="32904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32908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2909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3 5 6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2905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32906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2907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3 5 7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802" name="Group 46"/>
          <p:cNvGrpSpPr>
            <a:grpSpLocks/>
          </p:cNvGrpSpPr>
          <p:nvPr/>
        </p:nvGrpSpPr>
        <p:grpSpPr bwMode="auto">
          <a:xfrm>
            <a:off x="5297488" y="5248275"/>
            <a:ext cx="644525" cy="390525"/>
            <a:chOff x="432" y="3408"/>
            <a:chExt cx="488" cy="279"/>
          </a:xfrm>
        </p:grpSpPr>
        <p:sp>
          <p:nvSpPr>
            <p:cNvPr id="32902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903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6 8 9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803" name="Group 49"/>
          <p:cNvGrpSpPr>
            <a:grpSpLocks/>
          </p:cNvGrpSpPr>
          <p:nvPr/>
        </p:nvGrpSpPr>
        <p:grpSpPr bwMode="auto">
          <a:xfrm>
            <a:off x="3903663" y="3503613"/>
            <a:ext cx="641350" cy="390525"/>
            <a:chOff x="432" y="3408"/>
            <a:chExt cx="486" cy="279"/>
          </a:xfrm>
        </p:grpSpPr>
        <p:sp>
          <p:nvSpPr>
            <p:cNvPr id="32900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901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2 3 4</a:t>
              </a:r>
            </a:p>
          </p:txBody>
        </p:sp>
      </p:grpSp>
      <p:grpSp>
        <p:nvGrpSpPr>
          <p:cNvPr id="32804" name="Group 52"/>
          <p:cNvGrpSpPr>
            <a:grpSpLocks/>
          </p:cNvGrpSpPr>
          <p:nvPr/>
        </p:nvGrpSpPr>
        <p:grpSpPr bwMode="auto">
          <a:xfrm>
            <a:off x="3903663" y="3838575"/>
            <a:ext cx="641350" cy="392113"/>
            <a:chOff x="432" y="3408"/>
            <a:chExt cx="486" cy="280"/>
          </a:xfrm>
        </p:grpSpPr>
        <p:sp>
          <p:nvSpPr>
            <p:cNvPr id="32898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899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5 6 7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805" name="Group 55"/>
          <p:cNvGrpSpPr>
            <a:grpSpLocks/>
          </p:cNvGrpSpPr>
          <p:nvPr/>
        </p:nvGrpSpPr>
        <p:grpSpPr bwMode="auto"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32896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897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1 2 4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806" name="Group 58"/>
          <p:cNvGrpSpPr>
            <a:grpSpLocks/>
          </p:cNvGrpSpPr>
          <p:nvPr/>
        </p:nvGrpSpPr>
        <p:grpSpPr bwMode="auto">
          <a:xfrm>
            <a:off x="1685925" y="5651500"/>
            <a:ext cx="641350" cy="392113"/>
            <a:chOff x="432" y="3408"/>
            <a:chExt cx="486" cy="281"/>
          </a:xfrm>
        </p:grpSpPr>
        <p:sp>
          <p:nvSpPr>
            <p:cNvPr id="32894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895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4 5 7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807" name="Group 61"/>
          <p:cNvGrpSpPr>
            <a:grpSpLocks/>
          </p:cNvGrpSpPr>
          <p:nvPr/>
        </p:nvGrpSpPr>
        <p:grpSpPr bwMode="auto">
          <a:xfrm>
            <a:off x="2446338" y="5383213"/>
            <a:ext cx="641350" cy="390525"/>
            <a:chOff x="432" y="3408"/>
            <a:chExt cx="486" cy="280"/>
          </a:xfrm>
        </p:grpSpPr>
        <p:sp>
          <p:nvSpPr>
            <p:cNvPr id="32892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893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1 2 5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808" name="Group 64"/>
          <p:cNvGrpSpPr>
            <a:grpSpLocks/>
          </p:cNvGrpSpPr>
          <p:nvPr/>
        </p:nvGrpSpPr>
        <p:grpSpPr bwMode="auto">
          <a:xfrm>
            <a:off x="2446338" y="5718175"/>
            <a:ext cx="641350" cy="388938"/>
            <a:chOff x="432" y="3408"/>
            <a:chExt cx="486" cy="278"/>
          </a:xfrm>
        </p:grpSpPr>
        <p:sp>
          <p:nvSpPr>
            <p:cNvPr id="32890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891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4 5 8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2809" name="Rectangle 67"/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810" name="Line 68"/>
          <p:cNvSpPr>
            <a:spLocks noChangeShapeType="1"/>
          </p:cNvSpPr>
          <p:nvPr/>
        </p:nvSpPr>
        <p:spPr bwMode="auto">
          <a:xfrm>
            <a:off x="4030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Line 69"/>
          <p:cNvSpPr>
            <a:spLocks noChangeShapeType="1"/>
          </p:cNvSpPr>
          <p:nvPr/>
        </p:nvSpPr>
        <p:spPr bwMode="auto">
          <a:xfrm>
            <a:off x="4030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812" name="Group 70"/>
          <p:cNvGrpSpPr>
            <a:grpSpLocks/>
          </p:cNvGrpSpPr>
          <p:nvPr/>
        </p:nvGrpSpPr>
        <p:grpSpPr bwMode="auto">
          <a:xfrm>
            <a:off x="7185025" y="1295400"/>
            <a:ext cx="1654175" cy="1692275"/>
            <a:chOff x="96" y="1097"/>
            <a:chExt cx="1141" cy="1122"/>
          </a:xfrm>
        </p:grpSpPr>
        <p:sp>
          <p:nvSpPr>
            <p:cNvPr id="32877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1,4,7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grpSp>
          <p:nvGrpSpPr>
            <p:cNvPr id="32878" name="Group 72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32879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latin typeface="Wingdings" panose="05000000000000000000" pitchFamily="2" charset="2"/>
                </a:endParaRPr>
              </a:p>
            </p:txBody>
          </p:sp>
          <p:grpSp>
            <p:nvGrpSpPr>
              <p:cNvPr id="32880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2887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32888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89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2881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82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83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84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2,5,8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85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3,6,9</a:t>
                </a:r>
              </a:p>
            </p:txBody>
          </p:sp>
          <p:sp>
            <p:nvSpPr>
              <p:cNvPr id="32886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Hash Function</a:t>
                </a:r>
                <a:endParaRPr lang="en-US" altLang="en-US" sz="28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813" name="Group 84"/>
          <p:cNvGrpSpPr>
            <a:grpSpLocks/>
          </p:cNvGrpSpPr>
          <p:nvPr/>
        </p:nvGrpSpPr>
        <p:grpSpPr bwMode="auto"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32875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 b="1">
                <a:latin typeface="Wingdings" panose="05000000000000000000" pitchFamily="2" charset="2"/>
              </a:endParaRPr>
            </a:p>
          </p:txBody>
        </p:sp>
        <p:sp>
          <p:nvSpPr>
            <p:cNvPr id="32876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1 2 3 5 6</a:t>
              </a:r>
            </a:p>
          </p:txBody>
        </p:sp>
      </p:grpSp>
      <p:sp>
        <p:nvSpPr>
          <p:cNvPr id="32814" name="Line 87"/>
          <p:cNvSpPr>
            <a:spLocks noChangeShapeType="1"/>
          </p:cNvSpPr>
          <p:nvPr/>
        </p:nvSpPr>
        <p:spPr bwMode="auto">
          <a:xfrm>
            <a:off x="4137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5" name="Line 88"/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6" name="Line 89"/>
          <p:cNvSpPr>
            <a:spLocks noChangeShapeType="1"/>
          </p:cNvSpPr>
          <p:nvPr/>
        </p:nvSpPr>
        <p:spPr bwMode="auto">
          <a:xfrm flipH="1">
            <a:off x="4213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Line 90"/>
          <p:cNvSpPr>
            <a:spLocks noChangeShapeType="1"/>
          </p:cNvSpPr>
          <p:nvPr/>
        </p:nvSpPr>
        <p:spPr bwMode="auto">
          <a:xfrm flipH="1">
            <a:off x="5584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818" name="Group 91"/>
          <p:cNvGrpSpPr>
            <a:grpSpLocks/>
          </p:cNvGrpSpPr>
          <p:nvPr/>
        </p:nvGrpSpPr>
        <p:grpSpPr bwMode="auto"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32869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32873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74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3 5 6</a:t>
                </a:r>
              </a:p>
            </p:txBody>
          </p:sp>
        </p:grpSp>
        <p:grpSp>
          <p:nvGrpSpPr>
            <p:cNvPr id="32870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32871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72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2 +</a:t>
                </a:r>
              </a:p>
            </p:txBody>
          </p:sp>
        </p:grpSp>
      </p:grpSp>
      <p:grpSp>
        <p:nvGrpSpPr>
          <p:cNvPr id="32819" name="Group 98"/>
          <p:cNvGrpSpPr>
            <a:grpSpLocks/>
          </p:cNvGrpSpPr>
          <p:nvPr/>
        </p:nvGrpSpPr>
        <p:grpSpPr bwMode="auto"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32863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32867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68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5 6</a:t>
                </a:r>
              </a:p>
            </p:txBody>
          </p:sp>
        </p:grpSp>
        <p:grpSp>
          <p:nvGrpSpPr>
            <p:cNvPr id="32864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32865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66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3 +</a:t>
                </a:r>
              </a:p>
            </p:txBody>
          </p:sp>
        </p:grpSp>
      </p:grpSp>
      <p:grpSp>
        <p:nvGrpSpPr>
          <p:cNvPr id="32820" name="Group 105"/>
          <p:cNvGrpSpPr>
            <a:grpSpLocks/>
          </p:cNvGrpSpPr>
          <p:nvPr/>
        </p:nvGrpSpPr>
        <p:grpSpPr bwMode="auto"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32857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32861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62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32858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32859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60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5 +</a:t>
                </a:r>
              </a:p>
            </p:txBody>
          </p:sp>
        </p:grpSp>
      </p:grpSp>
      <p:sp>
        <p:nvSpPr>
          <p:cNvPr id="32821" name="Line 112"/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2" name="Line 113"/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3" name="Line 114"/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824" name="Group 115"/>
          <p:cNvGrpSpPr>
            <a:grpSpLocks/>
          </p:cNvGrpSpPr>
          <p:nvPr/>
        </p:nvGrpSpPr>
        <p:grpSpPr bwMode="auto"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32851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2855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56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3 5 6</a:t>
                </a:r>
              </a:p>
            </p:txBody>
          </p:sp>
        </p:grpSp>
        <p:grpSp>
          <p:nvGrpSpPr>
            <p:cNvPr id="32852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2853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54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2 +</a:t>
                </a:r>
              </a:p>
            </p:txBody>
          </p:sp>
        </p:grpSp>
      </p:grpSp>
      <p:grpSp>
        <p:nvGrpSpPr>
          <p:cNvPr id="32825" name="Group 122"/>
          <p:cNvGrpSpPr>
            <a:grpSpLocks/>
          </p:cNvGrpSpPr>
          <p:nvPr/>
        </p:nvGrpSpPr>
        <p:grpSpPr bwMode="auto"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32845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2849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50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5 6</a:t>
                </a:r>
              </a:p>
            </p:txBody>
          </p:sp>
        </p:grpSp>
        <p:grpSp>
          <p:nvGrpSpPr>
            <p:cNvPr id="32846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2847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48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+</a:t>
                </a:r>
              </a:p>
            </p:txBody>
          </p:sp>
        </p:grpSp>
      </p:grpSp>
      <p:grpSp>
        <p:nvGrpSpPr>
          <p:cNvPr id="32826" name="Group 129"/>
          <p:cNvGrpSpPr>
            <a:grpSpLocks/>
          </p:cNvGrpSpPr>
          <p:nvPr/>
        </p:nvGrpSpPr>
        <p:grpSpPr bwMode="auto"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32839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2843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44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+</a:t>
                </a:r>
              </a:p>
            </p:txBody>
          </p:sp>
        </p:grpSp>
        <p:grpSp>
          <p:nvGrpSpPr>
            <p:cNvPr id="32840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2841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42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2 3 5 6</a:t>
                </a:r>
              </a:p>
            </p:txBody>
          </p:sp>
        </p:grpSp>
      </p:grpSp>
      <p:sp>
        <p:nvSpPr>
          <p:cNvPr id="32827" name="Text Box 136"/>
          <p:cNvSpPr txBox="1">
            <a:spLocks noChangeArrowheads="1"/>
          </p:cNvSpPr>
          <p:nvPr/>
        </p:nvSpPr>
        <p:spPr bwMode="auto">
          <a:xfrm>
            <a:off x="4670425" y="14478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transaction</a:t>
            </a:r>
          </a:p>
        </p:txBody>
      </p:sp>
      <p:sp>
        <p:nvSpPr>
          <p:cNvPr id="32828" name="Rectangle 137"/>
          <p:cNvSpPr>
            <a:spLocks noChangeArrowheads="1"/>
          </p:cNvSpPr>
          <p:nvPr/>
        </p:nvSpPr>
        <p:spPr bwMode="auto">
          <a:xfrm>
            <a:off x="2362200" y="5257800"/>
            <a:ext cx="762000" cy="914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829" name="Line 138"/>
          <p:cNvSpPr>
            <a:spLocks noChangeShapeType="1"/>
          </p:cNvSpPr>
          <p:nvPr/>
        </p:nvSpPr>
        <p:spPr bwMode="auto">
          <a:xfrm flipH="1">
            <a:off x="2743200" y="4800600"/>
            <a:ext cx="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0" name="Line 139"/>
          <p:cNvSpPr>
            <a:spLocks noChangeShapeType="1"/>
          </p:cNvSpPr>
          <p:nvPr/>
        </p:nvSpPr>
        <p:spPr bwMode="auto">
          <a:xfrm>
            <a:off x="2743200" y="4800600"/>
            <a:ext cx="68580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1" name="Rectangle 140"/>
          <p:cNvSpPr>
            <a:spLocks noChangeArrowheads="1"/>
          </p:cNvSpPr>
          <p:nvPr/>
        </p:nvSpPr>
        <p:spPr bwMode="auto">
          <a:xfrm>
            <a:off x="3200400" y="5257800"/>
            <a:ext cx="762000" cy="533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832" name="Rectangle 141"/>
          <p:cNvSpPr>
            <a:spLocks noChangeArrowheads="1"/>
          </p:cNvSpPr>
          <p:nvPr/>
        </p:nvSpPr>
        <p:spPr bwMode="auto">
          <a:xfrm>
            <a:off x="3886200" y="3429000"/>
            <a:ext cx="6858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833" name="Rectangle 142"/>
          <p:cNvSpPr>
            <a:spLocks noChangeArrowheads="1"/>
          </p:cNvSpPr>
          <p:nvPr/>
        </p:nvSpPr>
        <p:spPr bwMode="auto">
          <a:xfrm>
            <a:off x="3124200" y="4267200"/>
            <a:ext cx="685800" cy="457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834" name="Line 143"/>
          <p:cNvSpPr>
            <a:spLocks noChangeShapeType="1"/>
          </p:cNvSpPr>
          <p:nvPr/>
        </p:nvSpPr>
        <p:spPr bwMode="auto">
          <a:xfrm>
            <a:off x="5638800" y="3886200"/>
            <a:ext cx="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6" name="Rectangle 145"/>
          <p:cNvSpPr>
            <a:spLocks noChangeArrowheads="1"/>
          </p:cNvSpPr>
          <p:nvPr/>
        </p:nvSpPr>
        <p:spPr bwMode="auto">
          <a:xfrm>
            <a:off x="5181600" y="4495800"/>
            <a:ext cx="838200" cy="1143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838" name="Text Box 147"/>
          <p:cNvSpPr txBox="1">
            <a:spLocks noChangeArrowheads="1"/>
          </p:cNvSpPr>
          <p:nvPr/>
        </p:nvSpPr>
        <p:spPr bwMode="auto">
          <a:xfrm>
            <a:off x="4038600" y="5943600"/>
            <a:ext cx="480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Match transaction against 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9 </a:t>
            </a:r>
            <a:r>
              <a:rPr lang="en-US" altLang="en-US" sz="1800" dirty="0">
                <a:latin typeface="Times New Roman" panose="02020603050405020304" pitchFamily="18" charset="0"/>
              </a:rPr>
              <a:t>out of 15 candidates</a:t>
            </a:r>
          </a:p>
        </p:txBody>
      </p:sp>
    </p:spTree>
    <p:extLst>
      <p:ext uri="{BB962C8B-B14F-4D97-AF65-F5344CB8AC3E}">
        <p14:creationId xmlns:p14="http://schemas.microsoft.com/office/powerpoint/2010/main" val="288635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Factors Affecting Complexity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762000"/>
            <a:ext cx="89916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Choice of minimum support threshold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 lowering support threshold results in more frequent </a:t>
            </a:r>
            <a:r>
              <a:rPr lang="en-US" sz="2400" dirty="0" err="1" smtClean="0"/>
              <a:t>itemsets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 this may increase number of candidates and max length of frequent </a:t>
            </a:r>
            <a:r>
              <a:rPr lang="en-US" sz="2400" dirty="0" err="1" smtClean="0"/>
              <a:t>itemsets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Dimensionality (number of items) of the data set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 more space is needed to store support count of each item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 if number of frequent items also increases, both computation and I/O costs may also increase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Size of database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 since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 makes multiple passes, run time of algorithm may increase with number of transactions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Average transaction width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 transaction width increases with denser data sets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This may increase max length of frequent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and traversals of hash tree (number of subsets in a transaction increases with its width)</a:t>
            </a:r>
          </a:p>
        </p:txBody>
      </p:sp>
    </p:spTree>
    <p:extLst>
      <p:ext uri="{BB962C8B-B14F-4D97-AF65-F5344CB8AC3E}">
        <p14:creationId xmlns:p14="http://schemas.microsoft.com/office/powerpoint/2010/main" val="40060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Computational Complexity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sz="2400" smtClean="0">
                <a:solidFill>
                  <a:schemeClr val="tx2"/>
                </a:solidFill>
              </a:rPr>
              <a:t>Factors affecting computational complexity of Apriori: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</a:rPr>
              <a:t>Min_sup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</a:rPr>
              <a:t>No. of items (dimensionality)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</a:rPr>
              <a:t>No. of transactions 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</a:rPr>
              <a:t>Average transaction width</a:t>
            </a:r>
          </a:p>
          <a:p>
            <a:endParaRPr lang="en-US" altLang="en-US" sz="2100" smtClean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59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88"/>
            <a:ext cx="6781800" cy="673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9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Computational Complexity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altLang="en-US" sz="2400" smtClean="0">
                <a:solidFill>
                  <a:schemeClr val="tx2"/>
                </a:solidFill>
              </a:rPr>
              <a:t>No. of items (dimensionality)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  <a:sym typeface="Symbol" panose="05050102010706020507" pitchFamily="18" charset="2"/>
              </a:rPr>
              <a:t>More space for storing support counts of items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  <a:sym typeface="Symbol" panose="05050102010706020507" pitchFamily="18" charset="2"/>
              </a:rPr>
              <a:t>If the no. of FIs grow with dim., the computation &amp; I/O costs will increase because of the large no. of candidates generated by the algo.</a:t>
            </a:r>
          </a:p>
          <a:p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No. of Transactions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  <a:sym typeface="Symbol" panose="05050102010706020507" pitchFamily="18" charset="2"/>
              </a:rPr>
              <a:t>Apriori makes repeated passes of the tr. DB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  <a:sym typeface="Symbol" panose="05050102010706020507" pitchFamily="18" charset="2"/>
              </a:rPr>
              <a:t>Run time increases as a result</a:t>
            </a:r>
          </a:p>
          <a:p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Average Transaction width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  <a:sym typeface="Symbol" panose="05050102010706020507" pitchFamily="18" charset="2"/>
              </a:rPr>
              <a:t>Max. size of FIs increase as avg size of tx. Increases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  <a:sym typeface="Symbol" panose="05050102010706020507" pitchFamily="18" charset="2"/>
              </a:rPr>
              <a:t>More itemsets need to be examined during candidate generation and support counting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  <a:sym typeface="Symbol" panose="05050102010706020507" pitchFamily="18" charset="2"/>
              </a:rPr>
              <a:t>As width increases, more itemsets are contained in the tx. Will inc. the hash tree traversal</a:t>
            </a:r>
          </a:p>
        </p:txBody>
      </p:sp>
    </p:spTree>
    <p:extLst>
      <p:ext uri="{BB962C8B-B14F-4D97-AF65-F5344CB8AC3E}">
        <p14:creationId xmlns:p14="http://schemas.microsoft.com/office/powerpoint/2010/main" val="28701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400"/>
            <a:ext cx="5621338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4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AR Generation from FIs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95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chemeClr val="tx2"/>
                </a:solidFill>
              </a:rPr>
              <a:t>So far we have seen algorithms for finding FIs</a:t>
            </a:r>
          </a:p>
          <a:p>
            <a:r>
              <a:rPr lang="en-US" altLang="en-US" smtClean="0">
                <a:solidFill>
                  <a:schemeClr val="tx2"/>
                </a:solidFill>
              </a:rPr>
              <a:t>Lets now look at how we can generate the ARs from FIs </a:t>
            </a:r>
          </a:p>
          <a:p>
            <a:r>
              <a:rPr lang="en-US" altLang="en-US" smtClean="0">
                <a:solidFill>
                  <a:schemeClr val="tx2"/>
                </a:solidFill>
              </a:rPr>
              <a:t>FIs are concerned only with “support”</a:t>
            </a:r>
          </a:p>
          <a:p>
            <a:r>
              <a:rPr lang="en-US" altLang="en-US" smtClean="0">
                <a:solidFill>
                  <a:schemeClr val="tx2"/>
                </a:solidFill>
              </a:rPr>
              <a:t>Time to bring in the concept of “confidence”</a:t>
            </a:r>
          </a:p>
          <a:p>
            <a:r>
              <a:rPr lang="en-US" altLang="en-US" smtClean="0">
                <a:solidFill>
                  <a:schemeClr val="tx2"/>
                </a:solidFill>
              </a:rPr>
              <a:t>For each FI </a:t>
            </a:r>
            <a:r>
              <a:rPr lang="en-US" altLang="en-US" i="1" smtClean="0">
                <a:solidFill>
                  <a:schemeClr val="tx2"/>
                </a:solidFill>
              </a:rPr>
              <a:t>l, </a:t>
            </a:r>
            <a:r>
              <a:rPr lang="en-US" altLang="en-US" smtClean="0">
                <a:solidFill>
                  <a:schemeClr val="tx2"/>
                </a:solidFill>
              </a:rPr>
              <a:t>generate all non-empty subsets of</a:t>
            </a:r>
            <a:r>
              <a:rPr lang="en-US" altLang="en-US" i="1" smtClean="0">
                <a:solidFill>
                  <a:schemeClr val="tx2"/>
                </a:solidFill>
              </a:rPr>
              <a:t> l</a:t>
            </a:r>
          </a:p>
          <a:p>
            <a:r>
              <a:rPr lang="en-US" altLang="en-US" smtClean="0">
                <a:solidFill>
                  <a:schemeClr val="tx2"/>
                </a:solidFill>
              </a:rPr>
              <a:t>For each non-empty subset </a:t>
            </a:r>
            <a:r>
              <a:rPr lang="en-US" altLang="en-US" i="1" smtClean="0">
                <a:solidFill>
                  <a:schemeClr val="tx2"/>
                </a:solidFill>
              </a:rPr>
              <a:t>s</a:t>
            </a:r>
            <a:r>
              <a:rPr lang="en-US" altLang="en-US" smtClean="0">
                <a:solidFill>
                  <a:schemeClr val="tx2"/>
                </a:solidFill>
              </a:rPr>
              <a:t> of </a:t>
            </a:r>
            <a:r>
              <a:rPr lang="en-US" altLang="en-US" i="1" smtClean="0">
                <a:solidFill>
                  <a:schemeClr val="tx2"/>
                </a:solidFill>
              </a:rPr>
              <a:t>l, </a:t>
            </a:r>
            <a:r>
              <a:rPr lang="en-US" altLang="en-US" smtClean="0">
                <a:solidFill>
                  <a:schemeClr val="tx2"/>
                </a:solidFill>
              </a:rPr>
              <a:t>output the rule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chemeClr val="tx2"/>
                </a:solidFill>
              </a:rPr>
              <a:t>	s</a:t>
            </a:r>
            <a:r>
              <a:rPr lang="en-US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chemeClr val="tx2"/>
                </a:solidFill>
                <a:sym typeface="Wingdings" panose="05000000000000000000" pitchFamily="2" charset="2"/>
              </a:rPr>
              <a:t> (</a:t>
            </a:r>
            <a:r>
              <a:rPr lang="en-US" altLang="en-US" i="1" smtClean="0">
                <a:solidFill>
                  <a:schemeClr val="tx2"/>
                </a:solidFill>
                <a:sym typeface="Wingdings" panose="05000000000000000000" pitchFamily="2" charset="2"/>
              </a:rPr>
              <a:t>l</a:t>
            </a:r>
            <a:r>
              <a:rPr lang="en-US" altLang="en-US" smtClean="0">
                <a:solidFill>
                  <a:schemeClr val="tx2"/>
                </a:solidFill>
                <a:sym typeface="Wingdings" panose="05000000000000000000" pitchFamily="2" charset="2"/>
              </a:rPr>
              <a:t>-</a:t>
            </a:r>
            <a:r>
              <a:rPr lang="en-US" altLang="en-US" i="1" smtClean="0">
                <a:solidFill>
                  <a:schemeClr val="tx2"/>
                </a:solidFill>
                <a:sym typeface="Wingdings" panose="05000000000000000000" pitchFamily="2" charset="2"/>
              </a:rPr>
              <a:t>s</a:t>
            </a:r>
            <a:r>
              <a:rPr lang="en-US" altLang="en-US" smtClean="0">
                <a:solidFill>
                  <a:schemeClr val="tx2"/>
                </a:solidFill>
                <a:sym typeface="Wingdings" panose="05000000000000000000" pitchFamily="2" charset="2"/>
              </a:rPr>
              <a:t>) if</a:t>
            </a:r>
            <a:endParaRPr lang="en-US" altLang="en-US" smtClean="0">
              <a:solidFill>
                <a:schemeClr val="tx2"/>
              </a:solidFill>
            </a:endParaRPr>
          </a:p>
          <a:p>
            <a:endParaRPr lang="en-US" altLang="en-US" smtClean="0">
              <a:solidFill>
                <a:schemeClr val="tx2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743200" y="5181600"/>
          <a:ext cx="3303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Equation" r:id="rId4" imgW="2019240" imgH="419040" progId="Equation.3">
                  <p:embed/>
                </p:oleObj>
              </mc:Choice>
              <mc:Fallback>
                <p:oleObj name="Equation" r:id="rId4" imgW="2019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81600"/>
                        <a:ext cx="33035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3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AR Generation from FIs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4953000"/>
          </a:xfrm>
          <a:noFill/>
        </p:spPr>
        <p:txBody>
          <a:bodyPr>
            <a:normAutofit lnSpcReduction="10000"/>
          </a:bodyPr>
          <a:lstStyle/>
          <a:p>
            <a:r>
              <a:rPr lang="en-US" altLang="en-US" sz="2400" smtClean="0">
                <a:solidFill>
                  <a:schemeClr val="tx2"/>
                </a:solidFill>
              </a:rPr>
              <a:t>For each k-FI, Y, we can have up to 2</a:t>
            </a:r>
            <a:r>
              <a:rPr lang="en-US" altLang="en-US" sz="2400" baseline="30000" smtClean="0">
                <a:solidFill>
                  <a:schemeClr val="tx2"/>
                </a:solidFill>
              </a:rPr>
              <a:t>k</a:t>
            </a:r>
            <a:r>
              <a:rPr lang="en-US" altLang="en-US" sz="2400" smtClean="0">
                <a:solidFill>
                  <a:schemeClr val="tx2"/>
                </a:solidFill>
              </a:rPr>
              <a:t>-2 ARs.</a:t>
            </a:r>
          </a:p>
          <a:p>
            <a:r>
              <a:rPr lang="en-US" altLang="en-US" sz="2400" smtClean="0">
                <a:solidFill>
                  <a:schemeClr val="tx2"/>
                </a:solidFill>
              </a:rPr>
              <a:t>Ignore empty antecedents/consequents</a:t>
            </a:r>
          </a:p>
          <a:p>
            <a:r>
              <a:rPr lang="en-US" altLang="en-US" sz="2400" smtClean="0">
                <a:solidFill>
                  <a:schemeClr val="tx2"/>
                </a:solidFill>
              </a:rPr>
              <a:t>Partition Y into 2 non-empty subsets X &amp; Y-X, such that X</a:t>
            </a: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Y-X satisfies min_conf</a:t>
            </a:r>
          </a:p>
          <a:p>
            <a:r>
              <a:rPr lang="en-US" altLang="en-US" sz="2400" smtClean="0">
                <a:solidFill>
                  <a:schemeClr val="tx2"/>
                </a:solidFill>
              </a:rPr>
              <a:t>We need not worry about min_sup!</a:t>
            </a:r>
          </a:p>
          <a:p>
            <a:r>
              <a:rPr lang="en-US" altLang="en-US" sz="2400" smtClean="0">
                <a:solidFill>
                  <a:schemeClr val="tx2"/>
                </a:solidFill>
              </a:rPr>
              <a:t>Y={1,2,3}</a:t>
            </a:r>
          </a:p>
          <a:p>
            <a:r>
              <a:rPr lang="en-US" altLang="en-US" sz="2400" smtClean="0">
                <a:solidFill>
                  <a:schemeClr val="tx2"/>
                </a:solidFill>
              </a:rPr>
              <a:t>6 candidate ARs: {1,2}</a:t>
            </a: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 {3}, </a:t>
            </a:r>
            <a:r>
              <a:rPr lang="en-US" altLang="en-US" sz="2400" smtClean="0">
                <a:solidFill>
                  <a:schemeClr val="tx2"/>
                </a:solidFill>
              </a:rPr>
              <a:t>{1,3}</a:t>
            </a: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 {2},</a:t>
            </a:r>
            <a:r>
              <a:rPr lang="en-US" altLang="en-US" sz="2400" smtClean="0">
                <a:solidFill>
                  <a:schemeClr val="tx2"/>
                </a:solidFill>
              </a:rPr>
              <a:t> {2,3}</a:t>
            </a: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 {1},</a:t>
            </a:r>
            <a:r>
              <a:rPr lang="en-US" altLang="en-US" sz="2400" smtClean="0">
                <a:solidFill>
                  <a:schemeClr val="tx2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	{1}</a:t>
            </a: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 {2,3},</a:t>
            </a:r>
            <a:r>
              <a:rPr lang="en-US" altLang="en-US" sz="2400" smtClean="0">
                <a:solidFill>
                  <a:schemeClr val="tx2"/>
                </a:solidFill>
              </a:rPr>
              <a:t> {2}</a:t>
            </a: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 {1,3},</a:t>
            </a:r>
            <a:r>
              <a:rPr lang="en-US" altLang="en-US" sz="2400" smtClean="0">
                <a:solidFill>
                  <a:schemeClr val="tx2"/>
                </a:solidFill>
              </a:rPr>
              <a:t> {3}</a:t>
            </a: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 {1,2}</a:t>
            </a:r>
          </a:p>
          <a:p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DO we need any additional scans to find confidence?</a:t>
            </a:r>
          </a:p>
          <a:p>
            <a:r>
              <a:rPr lang="en-US" altLang="en-US" sz="2400" smtClean="0">
                <a:solidFill>
                  <a:schemeClr val="tx2"/>
                </a:solidFill>
              </a:rPr>
              <a:t>For {1,2}</a:t>
            </a: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 {3}, the confidence is ({1,2,3})/({1,2})</a:t>
            </a:r>
          </a:p>
          <a:p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123 is frequent, therefore 12 is also frequent. So no need to find support counts again</a:t>
            </a:r>
          </a:p>
        </p:txBody>
      </p:sp>
    </p:spTree>
    <p:extLst>
      <p:ext uri="{BB962C8B-B14F-4D97-AF65-F5344CB8AC3E}">
        <p14:creationId xmlns:p14="http://schemas.microsoft.com/office/powerpoint/2010/main" val="40238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>Frequent </a:t>
            </a:r>
            <a:r>
              <a:rPr lang="en-US" sz="4000" dirty="0" err="1" smtClean="0"/>
              <a:t>Itemset</a:t>
            </a:r>
            <a:r>
              <a:rPr lang="en-US" sz="4000" dirty="0" smtClean="0"/>
              <a:t> Generation Strategies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effectLst/>
              </a:rPr>
              <a:t>Reduce the 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number of candidates</a:t>
            </a:r>
            <a:r>
              <a:rPr lang="en-US" altLang="en-US" sz="2800" dirty="0" smtClean="0">
                <a:effectLst/>
              </a:rPr>
              <a:t> (M)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Complete search: M=2</a:t>
            </a:r>
            <a:r>
              <a:rPr lang="en-US" altLang="en-US" sz="2400" baseline="30000" dirty="0" smtClean="0">
                <a:effectLst/>
              </a:rPr>
              <a:t>d   </a:t>
            </a:r>
            <a:r>
              <a:rPr lang="en-US" altLang="en-US" sz="2400" dirty="0" smtClean="0">
                <a:effectLst/>
              </a:rPr>
              <a:t>- 1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Use pruning techniques to reduce M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600" dirty="0" smtClean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effectLst/>
              </a:rPr>
              <a:t>Reduce the 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number of transactions </a:t>
            </a:r>
            <a:r>
              <a:rPr lang="en-US" altLang="en-US" sz="2800" dirty="0" smtClean="0">
                <a:effectLst/>
              </a:rPr>
              <a:t>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Reduce size of N as the size of </a:t>
            </a:r>
            <a:r>
              <a:rPr lang="en-US" altLang="en-US" sz="2400" dirty="0" err="1" smtClean="0">
                <a:effectLst/>
              </a:rPr>
              <a:t>itemset</a:t>
            </a:r>
            <a:r>
              <a:rPr lang="en-US" altLang="en-US" sz="2400" dirty="0" smtClean="0">
                <a:effectLst/>
              </a:rPr>
              <a:t> increases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Used by DHP and vertical-based mining algorithms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100" dirty="0" smtClean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effectLst/>
              </a:rPr>
              <a:t>Reduce the 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number of comparisons</a:t>
            </a:r>
            <a:r>
              <a:rPr lang="en-US" altLang="en-US" sz="2800" dirty="0" smtClean="0">
                <a:effectLst/>
              </a:rPr>
              <a:t> (NM)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Use efficient data structures to store the candidates or 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No need to match every candidate against every transaction</a:t>
            </a:r>
          </a:p>
        </p:txBody>
      </p:sp>
    </p:spTree>
    <p:extLst>
      <p:ext uri="{BB962C8B-B14F-4D97-AF65-F5344CB8AC3E}">
        <p14:creationId xmlns:p14="http://schemas.microsoft.com/office/powerpoint/2010/main" val="17744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Rule Generation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8975" cy="4876800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chemeClr val="tx2"/>
                </a:solidFill>
              </a:rPr>
              <a:t>Given a frequent </a:t>
            </a:r>
            <a:r>
              <a:rPr lang="en-US" altLang="en-US" sz="2800" dirty="0" err="1" smtClean="0">
                <a:solidFill>
                  <a:schemeClr val="tx2"/>
                </a:solidFill>
              </a:rPr>
              <a:t>itemset</a:t>
            </a:r>
            <a:r>
              <a:rPr lang="en-US" altLang="en-US" sz="2800" dirty="0" smtClean="0">
                <a:solidFill>
                  <a:schemeClr val="tx2"/>
                </a:solidFill>
              </a:rPr>
              <a:t> L, find all non-empty subsets f </a:t>
            </a:r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 L such that f  L – f satisfies the minimum confidence requirement</a:t>
            </a:r>
          </a:p>
          <a:p>
            <a:pPr lvl="1"/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If {A,B,C,D} is a frequent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itemset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, candidate rules: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  </a:t>
            </a:r>
            <a: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  <a:t>ABC D, 		ABD C, 	ACD B, 	BCD A, </a:t>
            </a:r>
            <a:b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</a:br>
            <a: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  <a:t>A BCD,		B ACD,	C ABD, 	D ABC</a:t>
            </a:r>
            <a:b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</a:br>
            <a: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  <a:t>AB CD,		AC  BD, 	AD  BC, 	BC AD, </a:t>
            </a:r>
            <a:b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</a:br>
            <a: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  <a:t>BD AC, 		CD AB,	</a:t>
            </a:r>
            <a:br>
              <a:rPr lang="en-US" altLang="en-US" sz="2200" dirty="0" smtClean="0">
                <a:solidFill>
                  <a:schemeClr val="tx2"/>
                </a:solidFill>
                <a:sym typeface="Symbol" panose="05050102010706020507" pitchFamily="18" charset="2"/>
              </a:rPr>
            </a:br>
            <a:endParaRPr lang="en-US" altLang="en-US" sz="2200" dirty="0" smtClean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r>
              <a:rPr lang="en-US" altLang="en-US" sz="2800" dirty="0" smtClean="0">
                <a:solidFill>
                  <a:schemeClr val="tx2"/>
                </a:solidFill>
              </a:rPr>
              <a:t>If |L| = k, then there are 2</a:t>
            </a:r>
            <a:r>
              <a:rPr lang="en-US" altLang="en-US" sz="2800" baseline="30000" dirty="0" smtClean="0">
                <a:solidFill>
                  <a:schemeClr val="tx2"/>
                </a:solidFill>
              </a:rPr>
              <a:t>k</a:t>
            </a:r>
            <a:r>
              <a:rPr lang="en-US" altLang="en-US" sz="2800" dirty="0" smtClean="0">
                <a:solidFill>
                  <a:schemeClr val="tx2"/>
                </a:solidFill>
              </a:rPr>
              <a:t> – 2 candidate association rules (ignoring L </a:t>
            </a:r>
            <a:r>
              <a:rPr lang="en-US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  and   L)</a:t>
            </a:r>
          </a:p>
        </p:txBody>
      </p:sp>
    </p:spTree>
    <p:extLst>
      <p:ext uri="{BB962C8B-B14F-4D97-AF65-F5344CB8AC3E}">
        <p14:creationId xmlns:p14="http://schemas.microsoft.com/office/powerpoint/2010/main" val="2224680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Rule Generation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altLang="en-US" sz="3200" smtClean="0">
                <a:solidFill>
                  <a:schemeClr val="tx2"/>
                </a:solidFill>
                <a:sym typeface="Symbol" panose="05050102010706020507" pitchFamily="18" charset="2"/>
              </a:rPr>
              <a:t>How to efficiently generate rules from frequent itemsets?</a:t>
            </a:r>
          </a:p>
          <a:p>
            <a:pPr lvl="1"/>
            <a:r>
              <a:rPr lang="en-US" altLang="en-US" sz="2800" smtClean="0">
                <a:solidFill>
                  <a:schemeClr val="tx2"/>
                </a:solidFill>
                <a:sym typeface="Symbol" panose="05050102010706020507" pitchFamily="18" charset="2"/>
              </a:rPr>
              <a:t>In general, confidence does not have an anti-monotone property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	c(ABC D) can be larger or smaller than c(AB D)</a:t>
            </a:r>
          </a:p>
          <a:p>
            <a:pPr lvl="1"/>
            <a:r>
              <a:rPr lang="en-US" altLang="en-US" sz="2800" smtClean="0">
                <a:solidFill>
                  <a:schemeClr val="tx2"/>
                </a:solidFill>
                <a:sym typeface="Symbol" panose="05050102010706020507" pitchFamily="18" charset="2"/>
              </a:rPr>
              <a:t>But confidence of rules generated from the same itemset has an anti-monotone property</a:t>
            </a:r>
          </a:p>
          <a:p>
            <a:pPr lvl="1"/>
            <a:r>
              <a:rPr lang="en-US" altLang="en-US" sz="2800" smtClean="0">
                <a:solidFill>
                  <a:schemeClr val="tx2"/>
                </a:solidFill>
                <a:sym typeface="Symbol" panose="05050102010706020507" pitchFamily="18" charset="2"/>
              </a:rPr>
              <a:t>e.g., L = {A,B,C,D}:</a:t>
            </a:r>
            <a:br>
              <a:rPr lang="en-US" altLang="en-US" sz="2800" smtClean="0">
                <a:solidFill>
                  <a:schemeClr val="tx2"/>
                </a:solidFill>
                <a:sym typeface="Symbol" panose="05050102010706020507" pitchFamily="18" charset="2"/>
              </a:rPr>
            </a:br>
            <a:r>
              <a:rPr lang="en-US" altLang="en-US" sz="2800" smtClean="0">
                <a:solidFill>
                  <a:schemeClr val="tx2"/>
                </a:solidFill>
                <a:sym typeface="Symbol" panose="05050102010706020507" pitchFamily="18" charset="2"/>
              </a:rPr>
              <a:t> 		c(ABC  D)  c(AB  CD)  c(A  BCD)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  Confidence is anti-monotone w.r.t. number of items on the RHS of the rule</a:t>
            </a:r>
          </a:p>
        </p:txBody>
      </p:sp>
    </p:spTree>
    <p:extLst>
      <p:ext uri="{BB962C8B-B14F-4D97-AF65-F5344CB8AC3E}">
        <p14:creationId xmlns:p14="http://schemas.microsoft.com/office/powerpoint/2010/main" val="1968789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Rule Generation for Apriori Algorithm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19200" y="1524000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Lattice of rules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752600"/>
            <a:ext cx="8153400" cy="4851400"/>
            <a:chOff x="96" y="894"/>
            <a:chExt cx="5136" cy="3056"/>
          </a:xfrm>
        </p:grpSpPr>
        <p:graphicFrame>
          <p:nvGraphicFramePr>
            <p:cNvPr id="6146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5" name="Visio" r:id="rId4" imgW="8671306" imgH="4782859" progId="Visio.Drawing.6">
                    <p:embed/>
                  </p:oleObj>
                </mc:Choice>
                <mc:Fallback>
                  <p:oleObj name="Visio" r:id="rId4" imgW="8671306" imgH="4782859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2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/>
                <a:t>Pruned Rules</a:t>
              </a:r>
            </a:p>
          </p:txBody>
        </p:sp>
      </p:grpSp>
      <p:sp>
        <p:nvSpPr>
          <p:cNvPr id="6150" name="Line 9"/>
          <p:cNvSpPr>
            <a:spLocks noChangeShapeType="1"/>
          </p:cNvSpPr>
          <p:nvPr/>
        </p:nvSpPr>
        <p:spPr bwMode="auto">
          <a:xfrm>
            <a:off x="1066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1371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21193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965200"/>
            <a:ext cx="6483350" cy="492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48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85801"/>
            <a:ext cx="8439150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5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3820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Support Counting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724400"/>
          </a:xfrm>
        </p:spPr>
        <p:txBody>
          <a:bodyPr/>
          <a:lstStyle/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Compare each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tx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. against every candidate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itemset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&amp; update the support count of candidates contained in the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tx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.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Computationally expensive when no. of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txs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. &amp; no. of candidates is large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How to make it efficient?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Enumerate all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itemsets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contained in a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tx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. &amp; use them to update support counts of their respective CIs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T1 has {1,2,3,5,6}.  </a:t>
            </a:r>
            <a:r>
              <a:rPr lang="en-US" altLang="en-US" sz="2400" baseline="30000" dirty="0" smtClean="0">
                <a:solidFill>
                  <a:schemeClr val="tx2"/>
                </a:solidFill>
                <a:sym typeface="Symbol" panose="05050102010706020507" pitchFamily="18" charset="2"/>
              </a:rPr>
              <a:t>5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 baseline="-25000" dirty="0" smtClean="0">
                <a:solidFill>
                  <a:schemeClr val="tx2"/>
                </a:solidFill>
                <a:sym typeface="Symbol" panose="05050102010706020507" pitchFamily="18" charset="2"/>
              </a:rPr>
              <a:t>3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= 10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itemsets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of size 3. some of these 10 will correspond to C</a:t>
            </a:r>
            <a:r>
              <a:rPr lang="en-US" altLang="en-US" sz="2400" baseline="-25000" dirty="0" smtClean="0">
                <a:solidFill>
                  <a:schemeClr val="tx2"/>
                </a:solidFill>
                <a:sym typeface="Symbol" panose="05050102010706020507" pitchFamily="18" charset="2"/>
              </a:rPr>
              <a:t>3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. Others are ignored.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How to make matching operation efficient?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Use HASH TREE!!!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100" dirty="0" smtClean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98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Subset Operation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2220621" y="1654174"/>
          <a:ext cx="670877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Visio" r:id="rId3" imgW="9765132" imgH="7372400" progId="Visio.Drawing.6">
                  <p:embed/>
                </p:oleObj>
              </mc:Choice>
              <mc:Fallback>
                <p:oleObj name="Visio" r:id="rId3" imgW="9765132" imgH="7372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621" y="1654174"/>
                        <a:ext cx="670877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400" y="1054010"/>
            <a:ext cx="3276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Given a transaction t, what are the possible subsets of size 3?</a:t>
            </a:r>
          </a:p>
        </p:txBody>
      </p:sp>
    </p:spTree>
    <p:extLst>
      <p:ext uri="{BB962C8B-B14F-4D97-AF65-F5344CB8AC3E}">
        <p14:creationId xmlns:p14="http://schemas.microsoft.com/office/powerpoint/2010/main" val="24731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228600" y="334963"/>
            <a:ext cx="89154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LGC Sans" charset="0"/>
                <a:cs typeface="DejaVu LGC Sans" charset="0"/>
              </a:rPr>
              <a:t>How to Count Supports of Candidates?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0772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84163" indent="-284163">
              <a:lnSpc>
                <a:spcPct val="11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Method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</a:t>
            </a:r>
          </a:p>
          <a:p>
            <a:pPr marL="741363" lvl="1" indent="-284163">
              <a:lnSpc>
                <a:spcPct val="11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Candidate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stored in a </a:t>
            </a:r>
            <a:r>
              <a:rPr lang="en-GB" sz="20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hash-tree</a:t>
            </a:r>
          </a:p>
          <a:p>
            <a:pPr marL="741363" lvl="1" indent="-284163">
              <a:lnSpc>
                <a:spcPct val="110000"/>
              </a:lnSpc>
              <a:spcBef>
                <a:spcPts val="500"/>
              </a:spcBef>
              <a:buClr>
                <a:srgbClr val="0000FF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Leaf </a:t>
            </a:r>
            <a:r>
              <a:rPr lang="en-GB" sz="2000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node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of hash-tree contains a list of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counts</a:t>
            </a:r>
          </a:p>
          <a:p>
            <a:pPr marL="741363" lvl="1" indent="-284163">
              <a:lnSpc>
                <a:spcPct val="110000"/>
              </a:lnSpc>
              <a:spcBef>
                <a:spcPts val="500"/>
              </a:spcBef>
              <a:buClr>
                <a:srgbClr val="0000FF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Interior </a:t>
            </a:r>
            <a:r>
              <a:rPr lang="en-GB" sz="2000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node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contains a hash table</a:t>
            </a:r>
          </a:p>
          <a:p>
            <a:pPr marL="741363" lvl="1" indent="-284163">
              <a:lnSpc>
                <a:spcPct val="110000"/>
              </a:lnSpc>
              <a:spcBef>
                <a:spcPts val="500"/>
              </a:spcBef>
              <a:buClr>
                <a:srgbClr val="0000FF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Subset function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finds all the candidates contained in a transaction</a:t>
            </a:r>
          </a:p>
        </p:txBody>
      </p:sp>
    </p:spTree>
    <p:extLst>
      <p:ext uri="{BB962C8B-B14F-4D97-AF65-F5344CB8AC3E}">
        <p14:creationId xmlns:p14="http://schemas.microsoft.com/office/powerpoint/2010/main" val="3284070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4228</TotalTime>
  <Words>1821</Words>
  <Application>Microsoft Office PowerPoint</Application>
  <PresentationFormat>On-screen Show (4:3)</PresentationFormat>
  <Paragraphs>432</Paragraphs>
  <Slides>32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Calibri Light</vt:lpstr>
      <vt:lpstr>DejaVu LGC Sans</vt:lpstr>
      <vt:lpstr>Symbol</vt:lpstr>
      <vt:lpstr>Tahoma</vt:lpstr>
      <vt:lpstr>Times New Roman</vt:lpstr>
      <vt:lpstr>Wingdings</vt:lpstr>
      <vt:lpstr>Office Theme</vt:lpstr>
      <vt:lpstr>Visio</vt:lpstr>
      <vt:lpstr>Equation</vt:lpstr>
      <vt:lpstr>Association Rule Mining</vt:lpstr>
      <vt:lpstr>Frequent Itemset Generation</vt:lpstr>
      <vt:lpstr>Frequent Itemset Generation Strategies</vt:lpstr>
      <vt:lpstr>PowerPoint Presentation</vt:lpstr>
      <vt:lpstr>PowerPoint Presentation</vt:lpstr>
      <vt:lpstr>PowerPoint Presentation</vt:lpstr>
      <vt:lpstr>Support Counting</vt:lpstr>
      <vt:lpstr>Subset Operation</vt:lpstr>
      <vt:lpstr>PowerPoint Presentation</vt:lpstr>
      <vt:lpstr>Reducing Number of Comparisons</vt:lpstr>
      <vt:lpstr>Hash Tree</vt:lpstr>
      <vt:lpstr>Hash Tree</vt:lpstr>
      <vt:lpstr>Generate Hash Tree</vt:lpstr>
      <vt:lpstr>PowerPoint Presentation</vt:lpstr>
      <vt:lpstr>PowerPoint Presentation</vt:lpstr>
      <vt:lpstr>PowerPoint Presentation</vt:lpstr>
      <vt:lpstr>Association Rule Discovery: Hash tree</vt:lpstr>
      <vt:lpstr>Association Rule Discovery: Hash tree</vt:lpstr>
      <vt:lpstr>Association Rule Discovery: Hash tree</vt:lpstr>
      <vt:lpstr>Subset Operation Using Hash Tree</vt:lpstr>
      <vt:lpstr>Subset Operation Using Hash Tree</vt:lpstr>
      <vt:lpstr>Subset Operation Using Hash Tree</vt:lpstr>
      <vt:lpstr>Factors Affecting Complexity</vt:lpstr>
      <vt:lpstr>Computational Complexity</vt:lpstr>
      <vt:lpstr>PowerPoint Presentation</vt:lpstr>
      <vt:lpstr>Computational Complexity</vt:lpstr>
      <vt:lpstr>PowerPoint Presentation</vt:lpstr>
      <vt:lpstr>AR Generation from FIs</vt:lpstr>
      <vt:lpstr>AR Generation from FIs</vt:lpstr>
      <vt:lpstr>Rule Generation</vt:lpstr>
      <vt:lpstr>Rule Generation</vt:lpstr>
      <vt:lpstr>Rule Generation for Apriori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Sharma</dc:creator>
  <cp:lastModifiedBy>user</cp:lastModifiedBy>
  <cp:revision>241</cp:revision>
  <cp:lastPrinted>1601-01-01T00:00:00Z</cp:lastPrinted>
  <dcterms:created xsi:type="dcterms:W3CDTF">1601-01-01T00:00:00Z</dcterms:created>
  <dcterms:modified xsi:type="dcterms:W3CDTF">2019-03-25T10:18:53Z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