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2" r:id="rId3"/>
    <p:sldId id="303" r:id="rId4"/>
    <p:sldId id="304" r:id="rId5"/>
    <p:sldId id="305" r:id="rId6"/>
    <p:sldId id="306" r:id="rId7"/>
    <p:sldId id="325" r:id="rId8"/>
    <p:sldId id="314" r:id="rId9"/>
    <p:sldId id="287" r:id="rId10"/>
    <p:sldId id="315" r:id="rId11"/>
    <p:sldId id="288" r:id="rId12"/>
    <p:sldId id="289" r:id="rId13"/>
    <p:sldId id="290" r:id="rId14"/>
    <p:sldId id="324" r:id="rId15"/>
    <p:sldId id="291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292" r:id="rId25"/>
    <p:sldId id="326" r:id="rId2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3300"/>
    <a:srgbClr val="8E263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621" cy="466360"/>
          </a:xfrm>
          <a:prstGeom prst="rect">
            <a:avLst/>
          </a:prstGeom>
        </p:spPr>
        <p:txBody>
          <a:bodyPr vert="horz" lIns="87581" tIns="43791" rIns="87581" bIns="43791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697" y="0"/>
            <a:ext cx="2981621" cy="466360"/>
          </a:xfrm>
          <a:prstGeom prst="rect">
            <a:avLst/>
          </a:prstGeom>
        </p:spPr>
        <p:txBody>
          <a:bodyPr vert="horz" lIns="87581" tIns="43791" rIns="87581" bIns="43791" rtlCol="0"/>
          <a:lstStyle>
            <a:lvl1pPr algn="r">
              <a:defRPr sz="1100"/>
            </a:lvl1pPr>
          </a:lstStyle>
          <a:p>
            <a:fld id="{6B49EA32-4E43-479F-9263-F62B3D29B32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041"/>
            <a:ext cx="2981621" cy="466359"/>
          </a:xfrm>
          <a:prstGeom prst="rect">
            <a:avLst/>
          </a:prstGeom>
        </p:spPr>
        <p:txBody>
          <a:bodyPr vert="horz" lIns="87581" tIns="43791" rIns="87581" bIns="43791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697" y="8830041"/>
            <a:ext cx="2981621" cy="466359"/>
          </a:xfrm>
          <a:prstGeom prst="rect">
            <a:avLst/>
          </a:prstGeom>
        </p:spPr>
        <p:txBody>
          <a:bodyPr vert="horz" lIns="87581" tIns="43791" rIns="87581" bIns="43791" rtlCol="0" anchor="b"/>
          <a:lstStyle>
            <a:lvl1pPr algn="r">
              <a:defRPr sz="1100"/>
            </a:lvl1pPr>
          </a:lstStyle>
          <a:p>
            <a:fld id="{59C07036-913A-47E5-B950-AD1A6F9E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6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62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2" tIns="46221" rIns="92442" bIns="46221" numCol="1" anchor="t" anchorCtr="0" compatLnSpc="1">
            <a:prstTxWarp prst="textNoShape">
              <a:avLst/>
            </a:prstTxWarp>
          </a:bodyPr>
          <a:lstStyle>
            <a:lvl1pPr defTabSz="924469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697" y="0"/>
            <a:ext cx="298162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2" tIns="46221" rIns="92442" bIns="46221" numCol="1" anchor="t" anchorCtr="0" compatLnSpc="1">
            <a:prstTxWarp prst="textNoShape">
              <a:avLst/>
            </a:prstTxWarp>
          </a:bodyPr>
          <a:lstStyle>
            <a:lvl1pPr algn="r" defTabSz="924469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1"/>
            <a:ext cx="550545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2" tIns="46221" rIns="92442" bIns="46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042"/>
            <a:ext cx="298162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2" tIns="46221" rIns="92442" bIns="46221" numCol="1" anchor="b" anchorCtr="0" compatLnSpc="1">
            <a:prstTxWarp prst="textNoShape">
              <a:avLst/>
            </a:prstTxWarp>
          </a:bodyPr>
          <a:lstStyle>
            <a:lvl1pPr defTabSz="924469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697" y="8830042"/>
            <a:ext cx="298162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2" tIns="46221" rIns="92442" bIns="46221" numCol="1" anchor="b" anchorCtr="0" compatLnSpc="1">
            <a:prstTxWarp prst="textNoShape">
              <a:avLst/>
            </a:prstTxWarp>
          </a:bodyPr>
          <a:lstStyle>
            <a:lvl1pPr algn="r" defTabSz="924469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812AC4-7792-43D9-A431-50519EE9AB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053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704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B4FAE94-AD9C-4971-BCA9-F303A0762473}" type="datetime1">
              <a:rPr lang="en-US" smtClean="0"/>
              <a:pPr>
                <a:defRPr/>
              </a:pPr>
              <a:t>3/27/2019</a:t>
            </a:fld>
            <a:endParaRPr lang="en-US" smtClean="0"/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Navneet Goyal, BITS,Pilani</a:t>
            </a:r>
          </a:p>
        </p:txBody>
      </p:sp>
      <p:sp>
        <p:nvSpPr>
          <p:cNvPr id="8704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1598" indent="-273691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4765" indent="-2189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2672" indent="-2189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0578" indent="-2189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8484" indent="-218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6390" indent="-218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84296" indent="-218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22202" indent="-218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520E9E8-6A2C-4426-BDED-10FE704E6DEA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578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4299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78917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53820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469">
              <a:defRPr sz="3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11598" indent="-273691" defTabSz="924469">
              <a:defRPr sz="3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94765" indent="-218953" defTabSz="924469">
              <a:defRPr sz="3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32672" indent="-218953" defTabSz="924469">
              <a:defRPr sz="3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970578" indent="-218953" defTabSz="924469">
              <a:defRPr sz="3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408484" indent="-218953" defTabSz="924469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846390" indent="-218953" defTabSz="924469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284296" indent="-218953" defTabSz="924469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722202" indent="-218953" defTabSz="924469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B98D880-2A2F-4AA8-B21E-A401519A8286}" type="slidenum">
              <a:rPr lang="en-US" altLang="en-US" sz="1200">
                <a:latin typeface="Arial" panose="020B0604020202020204" pitchFamily="34" charset="0"/>
              </a:rPr>
              <a:pPr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8500"/>
            <a:ext cx="4641850" cy="3482975"/>
          </a:xfrm>
          <a:ln w="12700" cap="flat"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077" y="4415791"/>
            <a:ext cx="5047660" cy="41833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4" tIns="46542" rIns="93084" bIns="46542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994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704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B4FAE94-AD9C-4971-BCA9-F303A0762473}" type="datetime1">
              <a:rPr lang="en-US" smtClean="0"/>
              <a:pPr>
                <a:defRPr/>
              </a:pPr>
              <a:t>3/27/2019</a:t>
            </a:fld>
            <a:endParaRPr lang="en-US" smtClean="0"/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Navneet Goyal, BITS,Pilani</a:t>
            </a:r>
          </a:p>
        </p:txBody>
      </p:sp>
      <p:sp>
        <p:nvSpPr>
          <p:cNvPr id="8704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1598" indent="-273691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4765" indent="-2189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2672" indent="-2189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0578" indent="-2189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8484" indent="-218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6390" indent="-218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84296" indent="-218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22202" indent="-218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EC1609-A737-4B3E-BFE2-7CCC5D81AC88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08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27113" y="673100"/>
            <a:ext cx="4411662" cy="33099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0493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27113" y="673100"/>
            <a:ext cx="4411662" cy="33099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5709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27113" y="673100"/>
            <a:ext cx="4411662" cy="33099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1330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27113" y="673100"/>
            <a:ext cx="4411662" cy="33099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9963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27113" y="673100"/>
            <a:ext cx="4411662" cy="33099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3068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8200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056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B29BE-F837-43A8-AA5F-A259A4FB54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32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FF311-8F7C-4CA9-A494-EA63E9EE76F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39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5C201-84B4-45D8-B681-EFD34F9D699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81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93AD5-A21A-457A-8E5F-12E1413811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10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88302-A836-438A-B822-13F3481FE2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08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28CCA5-0B19-4475-9942-75768E38E0B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87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632060-BB83-4410-870D-4199B8913AE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31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85EDC-C673-4B84-9577-569421617F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0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6F20-C4C1-425A-83CC-0529E42EE87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55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5C14A-A0AB-43CE-B324-E0852FCF513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43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51CDC-E569-4A34-8295-F593521AC4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DB58AE-93A9-4231-B79A-6EDAC074121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56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371600"/>
            <a:ext cx="5867400" cy="18288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4400" dirty="0" smtClean="0"/>
              <a:t>Association Rule Mining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Maximal FIs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Maximal FIs are the smallest set of itemsets from which all the FIs can be derived</a:t>
            </a:r>
          </a:p>
          <a:p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Maximal FIs do not contain support information of their subsets</a:t>
            </a:r>
          </a:p>
          <a:p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An additional scan of the DB is needed to determine the support count of the non-maximal FIs</a:t>
            </a:r>
          </a:p>
          <a:p>
            <a:endParaRPr lang="en-US" altLang="en-US" sz="2400" smtClean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49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Closed </a:t>
            </a:r>
            <a:r>
              <a:rPr lang="en-US" dirty="0" err="1" smtClean="0"/>
              <a:t>Itemset</a:t>
            </a:r>
            <a:endParaRPr lang="en-US" dirty="0" smtClean="0"/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008063" y="2998788"/>
          <a:ext cx="1966912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0" name="Worksheet" r:id="rId3" imgW="1988871" imgH="1744914" progId="Excel.Sheet.8">
                  <p:embed/>
                </p:oleObj>
              </mc:Choice>
              <mc:Fallback>
                <p:oleObj name="Worksheet" r:id="rId3" imgW="1988871" imgH="1744914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2998788"/>
                        <a:ext cx="1966912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An itemset is closed if none of its immediate supersets has the same support as the itemset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 smtClean="0"/>
          </a:p>
        </p:txBody>
      </p:sp>
      <p:graphicFrame>
        <p:nvGraphicFramePr>
          <p:cNvPr id="3686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27310702"/>
              </p:ext>
            </p:extLst>
          </p:nvPr>
        </p:nvGraphicFramePr>
        <p:xfrm>
          <a:off x="3906838" y="2401093"/>
          <a:ext cx="2236787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1" name="Worksheet" r:id="rId5" imgW="2209698" imgH="3192747" progId="Excel.Sheet.8">
                  <p:embed/>
                </p:oleObj>
              </mc:Choice>
              <mc:Fallback>
                <p:oleObj name="Worksheet" r:id="rId5" imgW="2209698" imgH="3192747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2401093"/>
                        <a:ext cx="2236787" cy="285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00206422"/>
              </p:ext>
            </p:extLst>
          </p:nvPr>
        </p:nvGraphicFramePr>
        <p:xfrm>
          <a:off x="6705600" y="3065461"/>
          <a:ext cx="2085975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2" name="Worksheet" r:id="rId7" imgW="2153107" imgH="1781556" progId="Excel.Sheet.8">
                  <p:embed/>
                </p:oleObj>
              </mc:Choice>
              <mc:Fallback>
                <p:oleObj name="Worksheet" r:id="rId7" imgW="2153107" imgH="1781556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065461"/>
                        <a:ext cx="2085975" cy="152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Maximal vs Closed Itemsets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28600" y="1143000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Worksheet" r:id="rId3" imgW="1733931" imgH="2229104" progId="Excel.Sheet.8">
                  <p:embed/>
                </p:oleObj>
              </mc:Choice>
              <mc:Fallback>
                <p:oleObj name="Worksheet" r:id="rId3" imgW="1733931" imgH="2229104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16002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828800" y="1066800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6" name="VISIO" r:id="rId5" imgW="10120884" imgH="7392924" progId="Visio.Drawing.6">
                  <p:embed/>
                </p:oleObj>
              </mc:Choice>
              <mc:Fallback>
                <p:oleObj name="VISIO" r:id="rId5" imgW="10120884" imgH="739292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7229475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162800" y="9906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Transaction Ids</a:t>
            </a: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H="1">
            <a:off x="6400800" y="12954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H="1">
            <a:off x="7772400" y="13716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1219200" y="5715000"/>
            <a:ext cx="1752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Not supported by any transactions</a:t>
            </a: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2819400" y="6019800"/>
            <a:ext cx="2286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 flipV="1">
            <a:off x="2819400" y="54864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Maximal vs Closed Frequent Itemsets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228600" y="1066800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VISIO" r:id="rId3" imgW="10169652" imgH="7367016" progId="Visio.Drawing.6">
                  <p:embed/>
                </p:oleObj>
              </mc:Choice>
              <mc:Fallback>
                <p:oleObj name="VISIO" r:id="rId3" imgW="10169652" imgH="736701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70866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228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Minimum support = 2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010400" y="5105400"/>
            <a:ext cx="1524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# Closed = 9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# Maximal = 4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7543800" y="1905000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Closed and maximal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H="1">
            <a:off x="6477000" y="22098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flipH="1">
            <a:off x="7239000" y="22098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H="1">
            <a:off x="4876800" y="13716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486400" y="990600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Closed but not maximal</a:t>
            </a: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 flipH="1">
            <a:off x="3962400" y="12192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5715000" y="144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65188"/>
          </a:xfrm>
        </p:spPr>
        <p:txBody>
          <a:bodyPr/>
          <a:lstStyle/>
          <a:p>
            <a:pPr eaLnBrk="1" hangingPunct="1">
              <a:defRPr/>
            </a:pPr>
            <a:r>
              <a:rPr lang="en-US" sz="3400" smtClean="0"/>
              <a:t>Compact Representation of Frequent Itemsets</a:t>
            </a:r>
          </a:p>
        </p:txBody>
      </p:sp>
      <p:pic>
        <p:nvPicPr>
          <p:cNvPr id="348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963738"/>
            <a:ext cx="8839200" cy="2684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1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8229600" cy="5715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Some </a:t>
            </a:r>
            <a:r>
              <a:rPr lang="en-US" sz="2800" dirty="0" err="1" smtClean="0"/>
              <a:t>itemsets</a:t>
            </a:r>
            <a:r>
              <a:rPr lang="en-US" sz="2800" dirty="0" smtClean="0"/>
              <a:t> are redundant because they have identical support as their supersets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lvl="4"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Number of frequent </a:t>
            </a:r>
            <a:r>
              <a:rPr lang="en-US" sz="2800" dirty="0" err="1" smtClean="0"/>
              <a:t>itemsets</a:t>
            </a:r>
            <a:endParaRPr lang="en-US" sz="2800" dirty="0" smtClean="0"/>
          </a:p>
          <a:p>
            <a:pPr marL="2743200" lvl="8" indent="0">
              <a:buNone/>
              <a:defRPr/>
            </a:pPr>
            <a:r>
              <a:rPr lang="en-US" sz="1800" dirty="0" smtClean="0"/>
              <a:t>		        = 3 * (2</a:t>
            </a:r>
            <a:r>
              <a:rPr lang="en-US" sz="1800" baseline="30000" dirty="0" smtClean="0"/>
              <a:t>10</a:t>
            </a:r>
            <a:r>
              <a:rPr lang="en-US" sz="1800" dirty="0" smtClean="0"/>
              <a:t> -1)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Need a compact representation</a:t>
            </a:r>
          </a:p>
        </p:txBody>
      </p:sp>
      <p:graphicFrame>
        <p:nvGraphicFramePr>
          <p:cNvPr id="34821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30604481"/>
              </p:ext>
            </p:extLst>
          </p:nvPr>
        </p:nvGraphicFramePr>
        <p:xfrm>
          <a:off x="4800600" y="4953000"/>
          <a:ext cx="16954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Equation" r:id="rId4" imgW="1409700" imgH="838200" progId="Equation.3">
                  <p:embed/>
                </p:oleObj>
              </mc:Choice>
              <mc:Fallback>
                <p:oleObj name="Equation" r:id="rId4" imgW="14097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953000"/>
                        <a:ext cx="169545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1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Maximal vs Closed Itemsets</a:t>
            </a:r>
          </a:p>
        </p:txBody>
      </p:sp>
      <p:graphicFrame>
        <p:nvGraphicFramePr>
          <p:cNvPr id="3993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114550" y="1733550"/>
          <a:ext cx="4429125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Visio" r:id="rId3" imgW="6603848" imgH="6157987" progId="Visio.Drawing.6">
                  <p:embed/>
                </p:oleObj>
              </mc:Choice>
              <mc:Fallback>
                <p:oleObj name="Visio" r:id="rId3" imgW="6603848" imgH="6157987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733550"/>
                        <a:ext cx="4429125" cy="413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Traversal of </a:t>
            </a:r>
            <a:r>
              <a:rPr lang="en-US" altLang="en-US" sz="28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Itemset</a:t>
            </a:r>
            <a: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 Lattice</a:t>
            </a:r>
          </a:p>
          <a:p>
            <a:pPr lvl="1"/>
            <a:r>
              <a:rPr lang="en-US" altLang="en-US" sz="2500" dirty="0" smtClean="0">
                <a:solidFill>
                  <a:schemeClr val="tx2"/>
                </a:solidFill>
                <a:sym typeface="Symbol" panose="05050102010706020507" pitchFamily="18" charset="2"/>
              </a:rPr>
              <a:t>General-to-Specific vs Specific-to-</a:t>
            </a:r>
            <a:r>
              <a:rPr lang="en-US" altLang="en-US" sz="25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Geneal</a:t>
            </a:r>
            <a:endParaRPr lang="en-US" altLang="en-US" sz="2500" dirty="0" smtClean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en-US" sz="2500" dirty="0" smtClean="0">
                <a:solidFill>
                  <a:schemeClr val="tx2"/>
                </a:solidFill>
                <a:sym typeface="Symbol" panose="05050102010706020507" pitchFamily="18" charset="2"/>
              </a:rPr>
              <a:t>Equivalence Classes</a:t>
            </a:r>
          </a:p>
          <a:p>
            <a:pPr lvl="1"/>
            <a:r>
              <a:rPr lang="en-US" altLang="en-US" sz="2500" dirty="0" smtClean="0">
                <a:solidFill>
                  <a:schemeClr val="tx2"/>
                </a:solidFill>
                <a:sym typeface="Symbol" panose="05050102010706020507" pitchFamily="18" charset="2"/>
              </a:rPr>
              <a:t>Breadth-first vs. Depth-first</a:t>
            </a:r>
          </a:p>
          <a:p>
            <a: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Representation of Transaction Data</a:t>
            </a:r>
          </a:p>
          <a:p>
            <a:pPr lvl="1"/>
            <a:r>
              <a:rPr lang="en-US" altLang="en-US" sz="2500" dirty="0" smtClean="0">
                <a:solidFill>
                  <a:schemeClr val="tx2"/>
                </a:solidFill>
                <a:sym typeface="Symbol" panose="05050102010706020507" pitchFamily="18" charset="2"/>
              </a:rPr>
              <a:t>Horizontal vs. Vertical data layout</a:t>
            </a:r>
          </a:p>
          <a:p>
            <a:pPr marL="342900" lvl="1" indent="0">
              <a:buNone/>
            </a:pPr>
            <a:endParaRPr lang="en-US" altLang="en-US" sz="2400" dirty="0" smtClean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91743"/>
            <a:ext cx="78867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400" dirty="0" smtClean="0"/>
              <a:t>Alternative Methods for Frequent </a:t>
            </a:r>
            <a:r>
              <a:rPr lang="en-US" sz="3400" dirty="0" err="1" smtClean="0"/>
              <a:t>Itemset</a:t>
            </a:r>
            <a:r>
              <a:rPr lang="en-US" sz="3400" dirty="0" smtClean="0"/>
              <a:t> Generation</a:t>
            </a:r>
          </a:p>
        </p:txBody>
      </p:sp>
    </p:spTree>
    <p:extLst>
      <p:ext uri="{BB962C8B-B14F-4D97-AF65-F5344CB8AC3E}">
        <p14:creationId xmlns:p14="http://schemas.microsoft.com/office/powerpoint/2010/main" val="12675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9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634413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746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17538"/>
            <a:ext cx="8564563" cy="562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06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>
                <a:sym typeface="Symbol" panose="05050102010706020507" pitchFamily="18" charset="2"/>
              </a:rPr>
              <a:t>Breadth-first vs. Depth-first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59155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0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AR Generation from FIs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458200" cy="5486400"/>
          </a:xfrm>
          <a:noFill/>
        </p:spPr>
        <p:txBody>
          <a:bodyPr>
            <a:normAutofit/>
          </a:bodyPr>
          <a:lstStyle/>
          <a:p>
            <a:r>
              <a:rPr lang="en-US" altLang="en-US" sz="2800" dirty="0" smtClean="0">
                <a:solidFill>
                  <a:schemeClr val="tx2"/>
                </a:solidFill>
              </a:rPr>
              <a:t>So far we have seen algorithms for finding FIs</a:t>
            </a:r>
          </a:p>
          <a:p>
            <a:r>
              <a:rPr lang="en-US" altLang="en-US" sz="2800" dirty="0" smtClean="0">
                <a:solidFill>
                  <a:schemeClr val="tx2"/>
                </a:solidFill>
              </a:rPr>
              <a:t>Lets now look at how we can generate the ARs from FIs </a:t>
            </a:r>
          </a:p>
          <a:p>
            <a:r>
              <a:rPr lang="en-US" altLang="en-US" sz="2800" dirty="0" smtClean="0">
                <a:solidFill>
                  <a:schemeClr val="tx2"/>
                </a:solidFill>
              </a:rPr>
              <a:t>FIs are concerned only with “support”</a:t>
            </a:r>
          </a:p>
          <a:p>
            <a:r>
              <a:rPr lang="en-US" altLang="en-US" sz="2800" dirty="0" smtClean="0">
                <a:solidFill>
                  <a:schemeClr val="tx2"/>
                </a:solidFill>
              </a:rPr>
              <a:t>Time to bring in the concept of “confidence”</a:t>
            </a:r>
          </a:p>
          <a:p>
            <a:r>
              <a:rPr lang="en-US" altLang="en-US" sz="2800" dirty="0" smtClean="0">
                <a:solidFill>
                  <a:schemeClr val="tx2"/>
                </a:solidFill>
              </a:rPr>
              <a:t>For each FI </a:t>
            </a:r>
            <a:r>
              <a:rPr lang="en-US" altLang="en-US" sz="2800" i="1" dirty="0" smtClean="0">
                <a:solidFill>
                  <a:schemeClr val="tx2"/>
                </a:solidFill>
              </a:rPr>
              <a:t>l, </a:t>
            </a:r>
            <a:r>
              <a:rPr lang="en-US" altLang="en-US" sz="2800" dirty="0" smtClean="0">
                <a:solidFill>
                  <a:schemeClr val="tx2"/>
                </a:solidFill>
              </a:rPr>
              <a:t>generate all non-empty subsets of</a:t>
            </a:r>
            <a:r>
              <a:rPr lang="en-US" altLang="en-US" sz="2800" i="1" dirty="0" smtClean="0">
                <a:solidFill>
                  <a:schemeClr val="tx2"/>
                </a:solidFill>
              </a:rPr>
              <a:t> l</a:t>
            </a:r>
          </a:p>
          <a:p>
            <a:r>
              <a:rPr lang="en-US" altLang="en-US" sz="2800" dirty="0" smtClean="0">
                <a:solidFill>
                  <a:schemeClr val="tx2"/>
                </a:solidFill>
              </a:rPr>
              <a:t>For each non-empty subset </a:t>
            </a:r>
            <a:r>
              <a:rPr lang="en-US" altLang="en-US" sz="2800" i="1" dirty="0" smtClean="0">
                <a:solidFill>
                  <a:schemeClr val="tx2"/>
                </a:solidFill>
              </a:rPr>
              <a:t>s</a:t>
            </a:r>
            <a:r>
              <a:rPr lang="en-US" altLang="en-US" sz="2800" dirty="0" smtClean="0">
                <a:solidFill>
                  <a:schemeClr val="tx2"/>
                </a:solidFill>
              </a:rPr>
              <a:t> of </a:t>
            </a:r>
            <a:r>
              <a:rPr lang="en-US" altLang="en-US" sz="2800" i="1" dirty="0" smtClean="0">
                <a:solidFill>
                  <a:schemeClr val="tx2"/>
                </a:solidFill>
              </a:rPr>
              <a:t>l, </a:t>
            </a:r>
            <a:r>
              <a:rPr lang="en-US" altLang="en-US" sz="2800" dirty="0" smtClean="0">
                <a:solidFill>
                  <a:schemeClr val="tx2"/>
                </a:solidFill>
              </a:rPr>
              <a:t>output the rule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i="1" dirty="0" smtClean="0">
                <a:solidFill>
                  <a:schemeClr val="tx2"/>
                </a:solidFill>
              </a:rPr>
              <a:t>	s</a:t>
            </a:r>
            <a:r>
              <a:rPr lang="en-US" altLang="en-US" sz="2800" dirty="0" smtClean="0">
                <a:solidFill>
                  <a:schemeClr val="tx2"/>
                </a:solidFill>
              </a:rPr>
              <a:t> </a:t>
            </a:r>
            <a: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800" dirty="0" smtClean="0">
                <a:solidFill>
                  <a:schemeClr val="tx2"/>
                </a:solidFill>
                <a:sym typeface="Wingdings" panose="05000000000000000000" pitchFamily="2" charset="2"/>
              </a:rPr>
              <a:t> (</a:t>
            </a:r>
            <a:r>
              <a:rPr lang="en-US" altLang="en-US" sz="2800" i="1" dirty="0" smtClean="0">
                <a:solidFill>
                  <a:schemeClr val="tx2"/>
                </a:solidFill>
                <a:sym typeface="Wingdings" panose="05000000000000000000" pitchFamily="2" charset="2"/>
              </a:rPr>
              <a:t>l</a:t>
            </a:r>
            <a:r>
              <a:rPr lang="en-US" altLang="en-US" sz="2800" dirty="0" smtClean="0">
                <a:solidFill>
                  <a:schemeClr val="tx2"/>
                </a:solidFill>
                <a:sym typeface="Wingdings" panose="05000000000000000000" pitchFamily="2" charset="2"/>
              </a:rPr>
              <a:t>-</a:t>
            </a:r>
            <a:r>
              <a:rPr lang="en-US" altLang="en-US" sz="2800" i="1" dirty="0" smtClean="0">
                <a:solidFill>
                  <a:schemeClr val="tx2"/>
                </a:solidFill>
                <a:sym typeface="Wingdings" panose="05000000000000000000" pitchFamily="2" charset="2"/>
              </a:rPr>
              <a:t>s</a:t>
            </a:r>
            <a:r>
              <a:rPr lang="en-US" altLang="en-US" sz="2800" dirty="0" smtClean="0">
                <a:solidFill>
                  <a:schemeClr val="tx2"/>
                </a:solidFill>
                <a:sym typeface="Wingdings" panose="05000000000000000000" pitchFamily="2" charset="2"/>
              </a:rPr>
              <a:t>) if</a:t>
            </a:r>
            <a:endParaRPr lang="en-US" altLang="en-US" sz="2800" dirty="0" smtClean="0">
              <a:solidFill>
                <a:schemeClr val="tx2"/>
              </a:solidFill>
            </a:endParaRPr>
          </a:p>
          <a:p>
            <a:endParaRPr lang="en-US" altLang="en-US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743200" y="5181600"/>
          <a:ext cx="33035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Equation" r:id="rId4" imgW="2019240" imgH="419040" progId="Equation.3">
                  <p:embed/>
                </p:oleObj>
              </mc:Choice>
              <mc:Fallback>
                <p:oleObj name="Equation" r:id="rId4" imgW="2019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81600"/>
                        <a:ext cx="33035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0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>
                <a:sym typeface="Symbol" panose="05050102010706020507" pitchFamily="18" charset="2"/>
              </a:rPr>
              <a:t>Breadth-first vs. Depth-first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4691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64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>
                <a:sym typeface="Symbol" panose="05050102010706020507" pitchFamily="18" charset="2"/>
              </a:rPr>
              <a:t>Breadth-first vs. Depth-first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5175" cy="4876800"/>
          </a:xfrm>
        </p:spPr>
        <p:txBody>
          <a:bodyPr/>
          <a:lstStyle/>
          <a:p>
            <a: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For finding maximal frequent </a:t>
            </a:r>
            <a:r>
              <a:rPr lang="en-US" altLang="en-US" sz="28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itemsets</a:t>
            </a:r>
            <a: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, which approach you would take?</a:t>
            </a:r>
          </a:p>
          <a:p>
            <a:pPr lvl="1"/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BFS</a:t>
            </a:r>
          </a:p>
          <a:p>
            <a:pPr lvl="1"/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DFS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300" dirty="0" smtClean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lvl="1"/>
            <a:endParaRPr lang="en-US" altLang="en-US" sz="2100" dirty="0" smtClean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05000" y="2230016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ym typeface="Wingdings" panose="05000000000000000000" pitchFamily="2" charset="2"/>
              </a:rPr>
              <a:t></a:t>
            </a:r>
            <a:endParaRPr lang="en-US" altLang="en-US" dirty="0"/>
          </a:p>
        </p:txBody>
      </p:sp>
      <p:pic>
        <p:nvPicPr>
          <p:cNvPr id="655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057400"/>
            <a:ext cx="527208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86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>
                <a:sym typeface="Symbol" panose="05050102010706020507" pitchFamily="18" charset="2"/>
              </a:rPr>
              <a:t>Breadth-first vs. Depth-first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495800" cy="5029200"/>
          </a:xfrm>
        </p:spPr>
        <p:txBody>
          <a:bodyPr>
            <a:noAutofit/>
          </a:bodyPr>
          <a:lstStyle/>
          <a:p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Quick FI border detection!</a:t>
            </a:r>
          </a:p>
          <a:p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Once a maximal FI is found, substantial pruning can be performed on its subsets</a:t>
            </a:r>
          </a:p>
          <a:p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bcde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is MFI, then we need not visit the subtrees rooted at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bd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, be,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c,d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, &amp; e because they will not contain any MFI</a:t>
            </a:r>
          </a:p>
          <a:p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If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abc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is MFI, then only the nodes such as ac &amp;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bc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are not MFI. </a:t>
            </a:r>
          </a:p>
          <a:p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If support for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abc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is identical to ab, then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abd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&amp;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abe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can be skipped because they will not have any MFI</a:t>
            </a:r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57400"/>
            <a:ext cx="428148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42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914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400" dirty="0" smtClean="0"/>
              <a:t>Alternative Methods for Frequent </a:t>
            </a:r>
            <a:r>
              <a:rPr lang="en-US" sz="3400" dirty="0" err="1" smtClean="0"/>
              <a:t>Itemset</a:t>
            </a:r>
            <a:r>
              <a:rPr lang="en-US" sz="3400" dirty="0" smtClean="0"/>
              <a:t> Generation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effectLst/>
              </a:rPr>
              <a:t>Representation of Database</a:t>
            </a:r>
          </a:p>
          <a:p>
            <a:pPr lvl="1" eaLnBrk="1" hangingPunct="1"/>
            <a:r>
              <a:rPr lang="en-US" altLang="en-US" sz="2400" dirty="0" smtClean="0">
                <a:effectLst/>
              </a:rPr>
              <a:t>horizontal vs vertical data layout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 smtClean="0">
              <a:effectLst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 smtClean="0">
              <a:effectLst/>
            </a:endParaRPr>
          </a:p>
        </p:txBody>
      </p:sp>
      <p:graphicFrame>
        <p:nvGraphicFramePr>
          <p:cNvPr id="7373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71600" y="2971800"/>
          <a:ext cx="5803900" cy="334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Visio" r:id="rId3" imgW="6417869" imgH="4180349" progId="Visio.Drawing.6">
                  <p:embed/>
                </p:oleObj>
              </mc:Choice>
              <mc:Fallback>
                <p:oleObj name="Visio" r:id="rId3" imgW="6417869" imgH="418034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71800"/>
                        <a:ext cx="5803900" cy="334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9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838200" y="1828800"/>
            <a:ext cx="830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Many variations of the Apriori has been proposed that focus on improving the efficiency of the original algorithm</a:t>
            </a:r>
          </a:p>
        </p:txBody>
      </p:sp>
      <p:sp>
        <p:nvSpPr>
          <p:cNvPr id="407555" name="Rectangle 3"/>
          <p:cNvSpPr>
            <a:spLocks noChangeArrowheads="1"/>
          </p:cNvSpPr>
          <p:nvPr/>
        </p:nvSpPr>
        <p:spPr bwMode="auto">
          <a:xfrm>
            <a:off x="914400" y="27432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 </a:t>
            </a:r>
            <a:r>
              <a:rPr lang="en-US" altLang="en-US" sz="2400" b="1"/>
              <a:t>Hash-based technique</a:t>
            </a:r>
            <a:r>
              <a:rPr lang="en-US" altLang="en-US" sz="2400"/>
              <a:t>- hashing itemset counts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14400" y="762000"/>
            <a:ext cx="8458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800"/>
              <a:t>Variations of the Apriori</a:t>
            </a:r>
          </a:p>
        </p:txBody>
      </p:sp>
      <p:sp>
        <p:nvSpPr>
          <p:cNvPr id="407557" name="Rectangle 5"/>
          <p:cNvSpPr>
            <a:spLocks noChangeArrowheads="1"/>
          </p:cNvSpPr>
          <p:nvPr/>
        </p:nvSpPr>
        <p:spPr bwMode="auto">
          <a:xfrm>
            <a:off x="914400" y="3200400"/>
            <a:ext cx="8534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 </a:t>
            </a:r>
            <a:r>
              <a:rPr lang="en-US" altLang="en-US" sz="2400" b="1"/>
              <a:t>Transaction reduction</a:t>
            </a:r>
            <a:r>
              <a:rPr lang="en-US" altLang="en-US" sz="2400"/>
              <a:t>-reducing the number of transactions scanned in future iterations</a:t>
            </a:r>
          </a:p>
        </p:txBody>
      </p:sp>
      <p:sp>
        <p:nvSpPr>
          <p:cNvPr id="407558" name="Rectangle 6"/>
          <p:cNvSpPr>
            <a:spLocks noChangeArrowheads="1"/>
          </p:cNvSpPr>
          <p:nvPr/>
        </p:nvSpPr>
        <p:spPr bwMode="auto">
          <a:xfrm>
            <a:off x="838200" y="4114800"/>
            <a:ext cx="830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 </a:t>
            </a:r>
            <a:r>
              <a:rPr lang="en-US" altLang="en-US" sz="2400" b="1"/>
              <a:t>Partitioning</a:t>
            </a:r>
            <a:r>
              <a:rPr lang="en-US" altLang="en-US" sz="2400"/>
              <a:t>-partitioning the data to find candidate itemsets</a:t>
            </a:r>
          </a:p>
        </p:txBody>
      </p:sp>
      <p:sp>
        <p:nvSpPr>
          <p:cNvPr id="407559" name="Rectangle 7"/>
          <p:cNvSpPr>
            <a:spLocks noChangeArrowheads="1"/>
          </p:cNvSpPr>
          <p:nvPr/>
        </p:nvSpPr>
        <p:spPr bwMode="auto">
          <a:xfrm>
            <a:off x="838200" y="48006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 </a:t>
            </a:r>
            <a:r>
              <a:rPr lang="en-US" altLang="en-US" sz="2400" b="1"/>
              <a:t>Sampling</a:t>
            </a:r>
            <a:r>
              <a:rPr lang="en-US" altLang="en-US" sz="2400"/>
              <a:t>-mining on a subset of the given data</a:t>
            </a:r>
          </a:p>
        </p:txBody>
      </p:sp>
      <p:sp>
        <p:nvSpPr>
          <p:cNvPr id="407560" name="Rectangle 8"/>
          <p:cNvSpPr>
            <a:spLocks noChangeArrowheads="1"/>
          </p:cNvSpPr>
          <p:nvPr/>
        </p:nvSpPr>
        <p:spPr bwMode="auto">
          <a:xfrm>
            <a:off x="846138" y="5346700"/>
            <a:ext cx="8297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 </a:t>
            </a:r>
            <a:r>
              <a:rPr lang="en-US" altLang="en-US" sz="2400" b="1"/>
              <a:t>Dynamic itemset counting</a:t>
            </a:r>
            <a:r>
              <a:rPr lang="en-US" altLang="en-US" sz="2400"/>
              <a:t>-adding candidate itemsets 			at different points during a scan</a:t>
            </a:r>
          </a:p>
        </p:txBody>
      </p:sp>
      <p:sp>
        <p:nvSpPr>
          <p:cNvPr id="407561" name="Rectangle 9"/>
          <p:cNvSpPr>
            <a:spLocks noChangeArrowheads="1"/>
          </p:cNvSpPr>
          <p:nvPr/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en-US" sz="4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autoUpdateAnimBg="0"/>
      <p:bldP spid="407557" grpId="0" autoUpdateAnimBg="0"/>
      <p:bldP spid="407558" grpId="0" autoUpdateAnimBg="0"/>
      <p:bldP spid="407559" grpId="0" autoUpdateAnimBg="0"/>
      <p:bldP spid="40756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Q. A </a:t>
            </a:r>
            <a:r>
              <a:rPr lang="en-US" sz="2000" dirty="0"/>
              <a:t>database has five transactions. Let </a:t>
            </a:r>
            <a:r>
              <a:rPr lang="en-US" sz="2000" i="1" dirty="0"/>
              <a:t>min sup </a:t>
            </a:r>
            <a:r>
              <a:rPr lang="en-US" sz="2000" dirty="0" smtClean="0"/>
              <a:t>= </a:t>
            </a:r>
            <a:r>
              <a:rPr lang="en-US" sz="2000" dirty="0"/>
              <a:t>60% and </a:t>
            </a:r>
            <a:r>
              <a:rPr lang="en-US" sz="2000" i="1" dirty="0"/>
              <a:t>min </a:t>
            </a:r>
            <a:r>
              <a:rPr lang="en-US" sz="2000" i="1" dirty="0" err="1"/>
              <a:t>conf</a:t>
            </a:r>
            <a:r>
              <a:rPr lang="en-US" sz="2000" i="1" dirty="0"/>
              <a:t> </a:t>
            </a:r>
            <a:r>
              <a:rPr lang="en-US" sz="2000" dirty="0" smtClean="0"/>
              <a:t>= </a:t>
            </a:r>
            <a:r>
              <a:rPr lang="en-US" sz="2000" dirty="0"/>
              <a:t>80%.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05399"/>
            <a:ext cx="7886700" cy="1071563"/>
          </a:xfrm>
        </p:spPr>
        <p:txBody>
          <a:bodyPr/>
          <a:lstStyle/>
          <a:p>
            <a:r>
              <a:rPr lang="en-US" dirty="0"/>
              <a:t>Find all frequent </a:t>
            </a:r>
            <a:r>
              <a:rPr lang="en-US" dirty="0" err="1"/>
              <a:t>itemsets</a:t>
            </a:r>
            <a:r>
              <a:rPr lang="en-US" dirty="0"/>
              <a:t> using </a:t>
            </a:r>
            <a:r>
              <a:rPr lang="en-US" dirty="0" err="1" smtClean="0"/>
              <a:t>Apriori</a:t>
            </a:r>
            <a:endParaRPr lang="en-US" dirty="0" smtClean="0"/>
          </a:p>
          <a:p>
            <a:r>
              <a:rPr lang="en-US" dirty="0"/>
              <a:t>List all of the </a:t>
            </a:r>
            <a:r>
              <a:rPr lang="en-US" i="1" dirty="0"/>
              <a:t>strong </a:t>
            </a:r>
            <a:r>
              <a:rPr lang="en-US" dirty="0"/>
              <a:t>association rules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89" y="1905000"/>
            <a:ext cx="493614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2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AR Generation from FIs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410200"/>
          </a:xfrm>
          <a:noFill/>
        </p:spPr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chemeClr val="tx2"/>
                </a:solidFill>
              </a:rPr>
              <a:t>For each k-FI, Y, we can have up to 2</a:t>
            </a:r>
            <a:r>
              <a:rPr lang="en-US" altLang="en-US" sz="2400" baseline="30000" dirty="0" smtClean="0">
                <a:solidFill>
                  <a:schemeClr val="tx2"/>
                </a:solidFill>
              </a:rPr>
              <a:t>k</a:t>
            </a:r>
            <a:r>
              <a:rPr lang="en-US" altLang="en-US" sz="2400" dirty="0" smtClean="0">
                <a:solidFill>
                  <a:schemeClr val="tx2"/>
                </a:solidFill>
              </a:rPr>
              <a:t>-2 ARs.</a:t>
            </a:r>
          </a:p>
          <a:p>
            <a:r>
              <a:rPr lang="en-US" altLang="en-US" sz="2400" dirty="0" smtClean="0">
                <a:solidFill>
                  <a:schemeClr val="tx2"/>
                </a:solidFill>
              </a:rPr>
              <a:t>Ignore empty antecedents/consequents</a:t>
            </a:r>
          </a:p>
          <a:p>
            <a:r>
              <a:rPr lang="en-US" altLang="en-US" sz="2400" dirty="0" smtClean="0">
                <a:solidFill>
                  <a:schemeClr val="tx2"/>
                </a:solidFill>
              </a:rPr>
              <a:t>Partition Y into 2 non-empty subsets X &amp; Y-X, such that X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Y-X satisfies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min_conf</a:t>
            </a:r>
            <a:endParaRPr lang="en-US" altLang="en-US" sz="2400" dirty="0" smtClean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r>
              <a:rPr lang="en-US" altLang="en-US" sz="2400" dirty="0" smtClean="0">
                <a:solidFill>
                  <a:schemeClr val="tx2"/>
                </a:solidFill>
              </a:rPr>
              <a:t>We need not worry about </a:t>
            </a:r>
            <a:r>
              <a:rPr lang="en-US" altLang="en-US" sz="2400" dirty="0" err="1" smtClean="0">
                <a:solidFill>
                  <a:schemeClr val="tx2"/>
                </a:solidFill>
              </a:rPr>
              <a:t>min_sup</a:t>
            </a:r>
            <a:r>
              <a:rPr lang="en-US" altLang="en-US" sz="2400" dirty="0" smtClean="0">
                <a:solidFill>
                  <a:schemeClr val="tx2"/>
                </a:solidFill>
              </a:rPr>
              <a:t>!</a:t>
            </a:r>
          </a:p>
          <a:p>
            <a:r>
              <a:rPr lang="en-US" altLang="en-US" sz="2400" dirty="0" smtClean="0">
                <a:solidFill>
                  <a:schemeClr val="tx2"/>
                </a:solidFill>
              </a:rPr>
              <a:t>Y={1,2,3}</a:t>
            </a:r>
          </a:p>
          <a:p>
            <a:r>
              <a:rPr lang="en-US" altLang="en-US" sz="2400" dirty="0" smtClean="0">
                <a:solidFill>
                  <a:schemeClr val="tx2"/>
                </a:solidFill>
              </a:rPr>
              <a:t>6 candidate ARs: {1,2}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{3}, </a:t>
            </a:r>
            <a:r>
              <a:rPr lang="en-US" altLang="en-US" sz="2400" dirty="0" smtClean="0">
                <a:solidFill>
                  <a:schemeClr val="tx2"/>
                </a:solidFill>
              </a:rPr>
              <a:t>{1,3}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{2},</a:t>
            </a:r>
            <a:r>
              <a:rPr lang="en-US" altLang="en-US" sz="2400" dirty="0" smtClean="0">
                <a:solidFill>
                  <a:schemeClr val="tx2"/>
                </a:solidFill>
              </a:rPr>
              <a:t> {2,3}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{1},</a:t>
            </a:r>
            <a:r>
              <a:rPr lang="en-US" altLang="en-US" sz="2400" dirty="0" smtClean="0">
                <a:solidFill>
                  <a:schemeClr val="tx2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	{1}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{2,3},</a:t>
            </a:r>
            <a:r>
              <a:rPr lang="en-US" altLang="en-US" sz="2400" dirty="0" smtClean="0">
                <a:solidFill>
                  <a:schemeClr val="tx2"/>
                </a:solidFill>
              </a:rPr>
              <a:t> {2}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{1,3},</a:t>
            </a:r>
            <a:r>
              <a:rPr lang="en-US" altLang="en-US" sz="2400" dirty="0" smtClean="0">
                <a:solidFill>
                  <a:schemeClr val="tx2"/>
                </a:solidFill>
              </a:rPr>
              <a:t> {3}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{1,2}</a:t>
            </a:r>
          </a:p>
          <a:p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Do we need any additional scans to find confidence?</a:t>
            </a:r>
          </a:p>
          <a:p>
            <a:r>
              <a:rPr lang="en-US" altLang="en-US" sz="2400" dirty="0" smtClean="0">
                <a:solidFill>
                  <a:schemeClr val="tx2"/>
                </a:solidFill>
              </a:rPr>
              <a:t>For {1,2}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{3}, the confidence is ({1,2,3})/({1,2})</a:t>
            </a:r>
          </a:p>
          <a:p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123 is frequent, therefore 12 is also frequent. So no need to find support counts again</a:t>
            </a:r>
          </a:p>
        </p:txBody>
      </p:sp>
    </p:spTree>
    <p:extLst>
      <p:ext uri="{BB962C8B-B14F-4D97-AF65-F5344CB8AC3E}">
        <p14:creationId xmlns:p14="http://schemas.microsoft.com/office/powerpoint/2010/main" val="35299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Rule Generation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8975" cy="4876800"/>
          </a:xfrm>
        </p:spPr>
        <p:txBody>
          <a:bodyPr>
            <a:normAutofit/>
          </a:bodyPr>
          <a:lstStyle/>
          <a:p>
            <a:r>
              <a:rPr lang="en-US" altLang="en-US" sz="2800" dirty="0" smtClean="0">
                <a:solidFill>
                  <a:schemeClr val="tx2"/>
                </a:solidFill>
              </a:rPr>
              <a:t>Given a frequent </a:t>
            </a:r>
            <a:r>
              <a:rPr lang="en-US" altLang="en-US" sz="2800" dirty="0" err="1" smtClean="0">
                <a:solidFill>
                  <a:schemeClr val="tx2"/>
                </a:solidFill>
              </a:rPr>
              <a:t>itemset</a:t>
            </a:r>
            <a:r>
              <a:rPr lang="en-US" altLang="en-US" sz="2800" dirty="0" smtClean="0">
                <a:solidFill>
                  <a:schemeClr val="tx2"/>
                </a:solidFill>
              </a:rPr>
              <a:t> L, find all non-empty subsets f </a:t>
            </a:r>
            <a: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 L such that f  L – f satisfies the minimum confidence requirement</a:t>
            </a:r>
          </a:p>
          <a:p>
            <a:pPr lvl="1"/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If {A,B,C,D} is a frequent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itemset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, candidate rules: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  </a:t>
            </a:r>
            <a:r>
              <a:rPr lang="en-US" altLang="en-US" sz="2200" dirty="0" smtClean="0">
                <a:solidFill>
                  <a:schemeClr val="tx2"/>
                </a:solidFill>
                <a:sym typeface="Symbol" panose="05050102010706020507" pitchFamily="18" charset="2"/>
              </a:rPr>
              <a:t>ABC D, 		ABD C, 	ACD B, 	BCD A, </a:t>
            </a:r>
            <a:br>
              <a:rPr lang="en-US" altLang="en-US" sz="2200" dirty="0" smtClean="0">
                <a:solidFill>
                  <a:schemeClr val="tx2"/>
                </a:solidFill>
                <a:sym typeface="Symbol" panose="05050102010706020507" pitchFamily="18" charset="2"/>
              </a:rPr>
            </a:br>
            <a:r>
              <a:rPr lang="en-US" altLang="en-US" sz="2200" dirty="0" smtClean="0">
                <a:solidFill>
                  <a:schemeClr val="tx2"/>
                </a:solidFill>
                <a:sym typeface="Symbol" panose="05050102010706020507" pitchFamily="18" charset="2"/>
              </a:rPr>
              <a:t>A BCD,		B ACD,	C ABD, 	D ABC</a:t>
            </a:r>
            <a:br>
              <a:rPr lang="en-US" altLang="en-US" sz="2200" dirty="0" smtClean="0">
                <a:solidFill>
                  <a:schemeClr val="tx2"/>
                </a:solidFill>
                <a:sym typeface="Symbol" panose="05050102010706020507" pitchFamily="18" charset="2"/>
              </a:rPr>
            </a:br>
            <a:r>
              <a:rPr lang="en-US" altLang="en-US" sz="2200" dirty="0" smtClean="0">
                <a:solidFill>
                  <a:schemeClr val="tx2"/>
                </a:solidFill>
                <a:sym typeface="Symbol" panose="05050102010706020507" pitchFamily="18" charset="2"/>
              </a:rPr>
              <a:t>AB CD,		AC  BD, 	AD  BC, 	BC AD, </a:t>
            </a:r>
            <a:br>
              <a:rPr lang="en-US" altLang="en-US" sz="2200" dirty="0" smtClean="0">
                <a:solidFill>
                  <a:schemeClr val="tx2"/>
                </a:solidFill>
                <a:sym typeface="Symbol" panose="05050102010706020507" pitchFamily="18" charset="2"/>
              </a:rPr>
            </a:br>
            <a:r>
              <a:rPr lang="en-US" altLang="en-US" sz="2200" dirty="0" smtClean="0">
                <a:solidFill>
                  <a:schemeClr val="tx2"/>
                </a:solidFill>
                <a:sym typeface="Symbol" panose="05050102010706020507" pitchFamily="18" charset="2"/>
              </a:rPr>
              <a:t>BD AC, 		CD AB,	</a:t>
            </a:r>
            <a:br>
              <a:rPr lang="en-US" altLang="en-US" sz="2200" dirty="0" smtClean="0">
                <a:solidFill>
                  <a:schemeClr val="tx2"/>
                </a:solidFill>
                <a:sym typeface="Symbol" panose="05050102010706020507" pitchFamily="18" charset="2"/>
              </a:rPr>
            </a:br>
            <a:endParaRPr lang="en-US" altLang="en-US" sz="2200" dirty="0" smtClean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r>
              <a:rPr lang="en-US" altLang="en-US" sz="2800" dirty="0" smtClean="0">
                <a:solidFill>
                  <a:schemeClr val="tx2"/>
                </a:solidFill>
              </a:rPr>
              <a:t>If |L| = k, then there are 2</a:t>
            </a:r>
            <a:r>
              <a:rPr lang="en-US" altLang="en-US" sz="2800" baseline="30000" dirty="0" smtClean="0">
                <a:solidFill>
                  <a:schemeClr val="tx2"/>
                </a:solidFill>
              </a:rPr>
              <a:t>k</a:t>
            </a:r>
            <a:r>
              <a:rPr lang="en-US" altLang="en-US" sz="2800" dirty="0" smtClean="0">
                <a:solidFill>
                  <a:schemeClr val="tx2"/>
                </a:solidFill>
              </a:rPr>
              <a:t> – 2 candidate association rules (ignoring L </a:t>
            </a:r>
            <a: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  and   L)</a:t>
            </a:r>
          </a:p>
        </p:txBody>
      </p:sp>
    </p:spTree>
    <p:extLst>
      <p:ext uri="{BB962C8B-B14F-4D97-AF65-F5344CB8AC3E}">
        <p14:creationId xmlns:p14="http://schemas.microsoft.com/office/powerpoint/2010/main" val="389377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Rule Generation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sym typeface="Symbol" panose="05050102010706020507" pitchFamily="18" charset="2"/>
              </a:rPr>
              <a:t>How to efficiently generate rules from frequent </a:t>
            </a:r>
            <a:r>
              <a:rPr lang="en-US" altLang="en-US" sz="32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itemsets</a:t>
            </a:r>
            <a:r>
              <a:rPr lang="en-US" altLang="en-US" sz="3200" dirty="0" smtClean="0">
                <a:solidFill>
                  <a:schemeClr val="tx2"/>
                </a:solidFill>
                <a:sym typeface="Symbol" panose="05050102010706020507" pitchFamily="18" charset="2"/>
              </a:rPr>
              <a:t>?</a:t>
            </a:r>
          </a:p>
          <a:p>
            <a:pPr lvl="1"/>
            <a: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In general, confidence does not have an anti-monotone property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	c(ABC DE) can be larger or smaller than c(AB D)</a:t>
            </a:r>
          </a:p>
          <a:p>
            <a:pPr lvl="1"/>
            <a: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But confidence of rules generated from the same </a:t>
            </a:r>
            <a:r>
              <a:rPr lang="en-US" altLang="en-US" sz="28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itemset</a:t>
            </a:r>
            <a: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 has an anti-monotone property</a:t>
            </a:r>
          </a:p>
          <a:p>
            <a:pPr lvl="1"/>
            <a: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e.g., L = {A,B,C,D}:</a:t>
            </a:r>
            <a:b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</a:br>
            <a: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 		c(ABC  D)  c(AB  CD)  c(A  BCD)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 Confidence is anti-monotone w.r.t. number of items on the RHS of the rule</a:t>
            </a:r>
          </a:p>
        </p:txBody>
      </p:sp>
    </p:spTree>
    <p:extLst>
      <p:ext uri="{BB962C8B-B14F-4D97-AF65-F5344CB8AC3E}">
        <p14:creationId xmlns:p14="http://schemas.microsoft.com/office/powerpoint/2010/main" val="421906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Rule Generation for Apriori Algorithm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19200" y="1524000"/>
            <a:ext cx="202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CC3300"/>
                </a:solidFill>
                <a:latin typeface="Times New Roman" panose="02020603050405020304" pitchFamily="18" charset="0"/>
              </a:rPr>
              <a:t>Lattice of rules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1752600"/>
            <a:ext cx="8153400" cy="4851400"/>
            <a:chOff x="96" y="894"/>
            <a:chExt cx="5136" cy="3056"/>
          </a:xfrm>
        </p:grpSpPr>
        <p:graphicFrame>
          <p:nvGraphicFramePr>
            <p:cNvPr id="6146" name="Object 6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9" name="Visio" r:id="rId4" imgW="8671306" imgH="4782859" progId="Visio.Drawing.6">
                    <p:embed/>
                  </p:oleObj>
                </mc:Choice>
                <mc:Fallback>
                  <p:oleObj name="Visio" r:id="rId4" imgW="8671306" imgH="4782859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2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12"/>
                <a:gd name="T31" fmla="*/ 0 h 2808"/>
                <a:gd name="T32" fmla="*/ 3712 w 3712"/>
                <a:gd name="T33" fmla="*/ 2808 h 28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dirty="0"/>
                <a:t>Pruned Rules</a:t>
              </a:r>
            </a:p>
          </p:txBody>
        </p:sp>
      </p:grpSp>
      <p:sp>
        <p:nvSpPr>
          <p:cNvPr id="6150" name="Line 9"/>
          <p:cNvSpPr>
            <a:spLocks noChangeShapeType="1"/>
          </p:cNvSpPr>
          <p:nvPr/>
        </p:nvSpPr>
        <p:spPr bwMode="auto">
          <a:xfrm>
            <a:off x="1066800" y="228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Text Box 10"/>
          <p:cNvSpPr txBox="1">
            <a:spLocks noChangeArrowheads="1"/>
          </p:cNvSpPr>
          <p:nvPr/>
        </p:nvSpPr>
        <p:spPr bwMode="auto">
          <a:xfrm>
            <a:off x="304800" y="1600200"/>
            <a:ext cx="1371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Low Confidence Rule</a:t>
            </a:r>
          </a:p>
        </p:txBody>
      </p:sp>
    </p:spTree>
    <p:extLst>
      <p:ext uri="{BB962C8B-B14F-4D97-AF65-F5344CB8AC3E}">
        <p14:creationId xmlns:p14="http://schemas.microsoft.com/office/powerpoint/2010/main" val="51671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7760173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02971"/>
            <a:ext cx="5741776" cy="44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2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Compact Representation of FIs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8975" cy="4876800"/>
          </a:xfrm>
        </p:spPr>
        <p:txBody>
          <a:bodyPr>
            <a:normAutofit/>
          </a:bodyPr>
          <a:lstStyle/>
          <a:p>
            <a: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Generally, the no. of FIs generated by a </a:t>
            </a:r>
            <a:r>
              <a:rPr lang="en-US" altLang="en-US" sz="28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tx</a:t>
            </a:r>
            <a: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. DB can be very large</a:t>
            </a:r>
          </a:p>
          <a:p>
            <a: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Good if we could identify a small representative set of FIs from which all other FIs could be generated</a:t>
            </a:r>
          </a:p>
          <a:p>
            <a: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2 such representations:</a:t>
            </a:r>
          </a:p>
          <a:p>
            <a:pPr lvl="1"/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Maximal FIs</a:t>
            </a:r>
          </a:p>
          <a:p>
            <a:pPr lvl="1"/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Closed FIs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669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Maximal Frequent Itemset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162050" y="1524000"/>
          <a:ext cx="7140575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Visio" r:id="rId3" imgW="9687611" imgH="7157416" progId="Visio.Drawing.6">
                  <p:embed/>
                </p:oleObj>
              </mc:Choice>
              <mc:Fallback>
                <p:oleObj name="Visio" r:id="rId3" imgW="9687611" imgH="715741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524000"/>
                        <a:ext cx="7140575" cy="487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270750" y="5897563"/>
            <a:ext cx="111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Border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85800" y="5610225"/>
            <a:ext cx="1111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Infrequent Itemsets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844550" y="2097088"/>
            <a:ext cx="11128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Maximal Itemsets</a:t>
            </a: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H="1">
            <a:off x="1241425" y="4606925"/>
            <a:ext cx="158750" cy="10747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H="1" flipV="1">
            <a:off x="1717675" y="2527300"/>
            <a:ext cx="1030288" cy="646113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 flipH="1">
            <a:off x="1717675" y="4535488"/>
            <a:ext cx="1030288" cy="11461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>
            <a:off x="1797050" y="5538788"/>
            <a:ext cx="635000" cy="2873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H="1" flipV="1">
            <a:off x="1638300" y="5969000"/>
            <a:ext cx="2697163" cy="2873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 flipH="1" flipV="1">
            <a:off x="1558925" y="2598738"/>
            <a:ext cx="2632075" cy="16684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H="1">
            <a:off x="1479550" y="4535488"/>
            <a:ext cx="555625" cy="10747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381000" y="1050925"/>
            <a:ext cx="830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An itemset is maximal frequent if none of its immediate supersets is frequent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4243</TotalTime>
  <Words>689</Words>
  <Application>Microsoft Office PowerPoint</Application>
  <PresentationFormat>On-screen Show (4:3)</PresentationFormat>
  <Paragraphs>119</Paragraphs>
  <Slides>25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Equation</vt:lpstr>
      <vt:lpstr>Visio</vt:lpstr>
      <vt:lpstr>Worksheet</vt:lpstr>
      <vt:lpstr>VISIO</vt:lpstr>
      <vt:lpstr>Association Rule Mining</vt:lpstr>
      <vt:lpstr>AR Generation from FIs</vt:lpstr>
      <vt:lpstr>AR Generation from FIs</vt:lpstr>
      <vt:lpstr>Rule Generation</vt:lpstr>
      <vt:lpstr>Rule Generation</vt:lpstr>
      <vt:lpstr>Rule Generation for Apriori Algorithm</vt:lpstr>
      <vt:lpstr>PowerPoint Presentation</vt:lpstr>
      <vt:lpstr>Compact Representation of FIs</vt:lpstr>
      <vt:lpstr>Maximal Frequent Itemset</vt:lpstr>
      <vt:lpstr>Maximal FIs</vt:lpstr>
      <vt:lpstr>Closed Itemset</vt:lpstr>
      <vt:lpstr>Maximal vs Closed Itemsets</vt:lpstr>
      <vt:lpstr>Maximal vs Closed Frequent Itemsets</vt:lpstr>
      <vt:lpstr>Compact Representation of Frequent Itemsets</vt:lpstr>
      <vt:lpstr>Maximal vs Closed Itemsets</vt:lpstr>
      <vt:lpstr>Alternative Methods for Frequent Itemset Generation</vt:lpstr>
      <vt:lpstr>PowerPoint Presentation</vt:lpstr>
      <vt:lpstr>PowerPoint Presentation</vt:lpstr>
      <vt:lpstr>Breadth-first vs. Depth-first</vt:lpstr>
      <vt:lpstr>Breadth-first vs. Depth-first</vt:lpstr>
      <vt:lpstr>Breadth-first vs. Depth-first</vt:lpstr>
      <vt:lpstr>Breadth-first vs. Depth-first</vt:lpstr>
      <vt:lpstr>Alternative Methods for Frequent Itemset Generation</vt:lpstr>
      <vt:lpstr>PowerPoint Presentation</vt:lpstr>
      <vt:lpstr>Q. A database has five transactions. Let min sup = 60% and min conf = 80%.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Sharma</dc:creator>
  <cp:lastModifiedBy>user</cp:lastModifiedBy>
  <cp:revision>245</cp:revision>
  <cp:lastPrinted>2017-03-20T06:26:43Z</cp:lastPrinted>
  <dcterms:created xsi:type="dcterms:W3CDTF">1601-01-01T00:00:00Z</dcterms:created>
  <dcterms:modified xsi:type="dcterms:W3CDTF">2019-03-27T09:35:15Z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