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40"/>
  </p:notesMasterIdLst>
  <p:handoutMasterIdLst>
    <p:handoutMasterId r:id="rId41"/>
  </p:handoutMasterIdLst>
  <p:sldIdLst>
    <p:sldId id="256" r:id="rId2"/>
    <p:sldId id="286" r:id="rId3"/>
    <p:sldId id="321" r:id="rId4"/>
    <p:sldId id="322" r:id="rId5"/>
    <p:sldId id="323" r:id="rId6"/>
    <p:sldId id="324" r:id="rId7"/>
    <p:sldId id="285"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11" r:id="rId30"/>
    <p:sldId id="312" r:id="rId31"/>
    <p:sldId id="313" r:id="rId32"/>
    <p:sldId id="314" r:id="rId33"/>
    <p:sldId id="315" r:id="rId34"/>
    <p:sldId id="316" r:id="rId35"/>
    <p:sldId id="317" r:id="rId36"/>
    <p:sldId id="318" r:id="rId37"/>
    <p:sldId id="319" r:id="rId38"/>
    <p:sldId id="32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187" autoAdjust="0"/>
  </p:normalViewPr>
  <p:slideViewPr>
    <p:cSldViewPr snapToGrid="0">
      <p:cViewPr varScale="1">
        <p:scale>
          <a:sx n="112" d="100"/>
          <a:sy n="112" d="100"/>
        </p:scale>
        <p:origin x="26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46CB8-2939-4328-A02D-99F3E6A6D046}" type="datetimeFigureOut">
              <a:rPr lang="en-US" smtClean="0"/>
              <a:t>1/25/2019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FBDEDA-E45B-4E72-A9D1-B2012FFB377F}" type="slidenum">
              <a:rPr lang="en-US" smtClean="0"/>
              <a:t>‹#›</a:t>
            </a:fld>
            <a:endParaRPr lang="en-US"/>
          </a:p>
        </p:txBody>
      </p:sp>
    </p:spTree>
    <p:extLst>
      <p:ext uri="{BB962C8B-B14F-4D97-AF65-F5344CB8AC3E}">
        <p14:creationId xmlns:p14="http://schemas.microsoft.com/office/powerpoint/2010/main" val="258780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533B1-ABAD-4103-B8A0-D2B6277FAC4A}"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6DEC1-8E65-4C55-915F-73857AE24B53}" type="slidenum">
              <a:rPr lang="en-US" smtClean="0"/>
              <a:t>‹#›</a:t>
            </a:fld>
            <a:endParaRPr lang="en-US"/>
          </a:p>
        </p:txBody>
      </p:sp>
    </p:spTree>
    <p:extLst>
      <p:ext uri="{BB962C8B-B14F-4D97-AF65-F5344CB8AC3E}">
        <p14:creationId xmlns:p14="http://schemas.microsoft.com/office/powerpoint/2010/main" val="1241668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66DEC1-8E65-4C55-915F-73857AE24B53}" type="slidenum">
              <a:rPr lang="en-US" smtClean="0"/>
              <a:t>1</a:t>
            </a:fld>
            <a:endParaRPr lang="en-US"/>
          </a:p>
        </p:txBody>
      </p:sp>
    </p:spTree>
    <p:extLst>
      <p:ext uri="{BB962C8B-B14F-4D97-AF65-F5344CB8AC3E}">
        <p14:creationId xmlns:p14="http://schemas.microsoft.com/office/powerpoint/2010/main" val="203541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D9920AD-ACD6-46AC-BD15-F9A57F8C1BD6}" type="slidenum">
              <a:rPr lang="en-US" altLang="en-US" smtClean="0">
                <a:latin typeface="Arial" panose="020B0604020202020204" pitchFamily="34" charset="0"/>
              </a:rPr>
              <a:pPr/>
              <a:t>21</a:t>
            </a:fld>
            <a:endParaRPr lang="en-US" altLang="en-US" smtClean="0">
              <a:latin typeface="Arial" panose="020B0604020202020204" pitchFamily="34" charset="0"/>
            </a:endParaRPr>
          </a:p>
        </p:txBody>
      </p:sp>
      <p:sp>
        <p:nvSpPr>
          <p:cNvPr id="47107" name="Rectangle 2"/>
          <p:cNvSpPr>
            <a:spLocks noGrp="1" noRot="1" noChangeAspect="1" noChangeArrowheads="1" noTextEdit="1"/>
          </p:cNvSpPr>
          <p:nvPr>
            <p:ph type="sldImg"/>
          </p:nvPr>
        </p:nvSpPr>
        <p:spPr>
          <a:xfrm>
            <a:off x="387350" y="687388"/>
            <a:ext cx="6091238" cy="3427412"/>
          </a:xfrm>
          <a:ln/>
        </p:spPr>
      </p:sp>
      <p:sp>
        <p:nvSpPr>
          <p:cNvPr id="47108"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5190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2496184-E9B8-4250-8877-793E142BB2A2}" type="slidenum">
              <a:rPr lang="en-US" altLang="en-US" smtClean="0">
                <a:latin typeface="Arial" panose="020B0604020202020204" pitchFamily="34" charset="0"/>
              </a:rPr>
              <a:pPr/>
              <a:t>22</a:t>
            </a:fld>
            <a:endParaRPr lang="en-US" altLang="en-US" smtClean="0">
              <a:latin typeface="Arial" panose="020B0604020202020204" pitchFamily="34" charset="0"/>
            </a:endParaRPr>
          </a:p>
        </p:txBody>
      </p:sp>
      <p:sp>
        <p:nvSpPr>
          <p:cNvPr id="49155" name="Rectangle 2"/>
          <p:cNvSpPr>
            <a:spLocks noGrp="1" noRot="1" noChangeAspect="1" noChangeArrowheads="1" noTextEdit="1"/>
          </p:cNvSpPr>
          <p:nvPr>
            <p:ph type="sldImg"/>
          </p:nvPr>
        </p:nvSpPr>
        <p:spPr>
          <a:xfrm>
            <a:off x="387350" y="687388"/>
            <a:ext cx="6091238" cy="3427412"/>
          </a:xfrm>
          <a:ln/>
        </p:spPr>
      </p:sp>
      <p:sp>
        <p:nvSpPr>
          <p:cNvPr id="49156"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03318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28E504B-89BA-4FA3-873F-8E70CD8B8CBF}" type="slidenum">
              <a:rPr lang="en-US" altLang="en-US" smtClean="0">
                <a:latin typeface="Arial" panose="020B0604020202020204" pitchFamily="34" charset="0"/>
              </a:rPr>
              <a:pPr/>
              <a:t>23</a:t>
            </a:fld>
            <a:endParaRPr lang="en-US" altLang="en-US" smtClean="0">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387350" y="687388"/>
            <a:ext cx="6091238" cy="3427412"/>
          </a:xfrm>
          <a:ln/>
        </p:spPr>
      </p:sp>
      <p:sp>
        <p:nvSpPr>
          <p:cNvPr id="51204"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06388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349A21-5E68-4B13-9857-E6EB7EDB4CE1}" type="slidenum">
              <a:rPr lang="en-US" altLang="en-US" smtClean="0">
                <a:latin typeface="Arial" panose="020B0604020202020204" pitchFamily="34" charset="0"/>
              </a:rPr>
              <a:pPr/>
              <a:t>25</a:t>
            </a:fld>
            <a:endParaRPr lang="en-US" altLang="en-US"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a:xfrm>
            <a:off x="387350" y="687388"/>
            <a:ext cx="6091238" cy="3427412"/>
          </a:xfrm>
          <a:ln/>
        </p:spPr>
      </p:sp>
      <p:sp>
        <p:nvSpPr>
          <p:cNvPr id="54276"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26241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7799413-B36B-4309-894A-5171C3C9B4E2}" type="slidenum">
              <a:rPr lang="en-US" altLang="en-US" smtClean="0">
                <a:latin typeface="Arial" panose="020B0604020202020204" pitchFamily="34" charset="0"/>
              </a:rPr>
              <a:pPr/>
              <a:t>26</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a:xfrm>
            <a:off x="385763" y="687388"/>
            <a:ext cx="6091237" cy="3427412"/>
          </a:xfrm>
          <a:ln/>
        </p:spPr>
      </p:sp>
      <p:sp>
        <p:nvSpPr>
          <p:cNvPr id="56324"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431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B660533-D0D8-49A9-977B-6789A8B9BBFF}" type="slidenum">
              <a:rPr lang="en-US" altLang="en-US" smtClean="0">
                <a:latin typeface="Arial" panose="020B0604020202020204" pitchFamily="34" charset="0"/>
              </a:rPr>
              <a:pPr/>
              <a:t>27</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a:xfrm>
            <a:off x="385763" y="687388"/>
            <a:ext cx="6091237" cy="3427412"/>
          </a:xfrm>
          <a:ln/>
        </p:spPr>
      </p:sp>
      <p:sp>
        <p:nvSpPr>
          <p:cNvPr id="58372"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6164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66DEC1-8E65-4C55-915F-73857AE24B53}" type="slidenum">
              <a:rPr lang="en-US" smtClean="0"/>
              <a:t>38</a:t>
            </a:fld>
            <a:endParaRPr lang="en-US"/>
          </a:p>
        </p:txBody>
      </p:sp>
    </p:spTree>
    <p:extLst>
      <p:ext uri="{BB962C8B-B14F-4D97-AF65-F5344CB8AC3E}">
        <p14:creationId xmlns:p14="http://schemas.microsoft.com/office/powerpoint/2010/main" val="179326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66DEC1-8E65-4C55-915F-73857AE24B53}" type="slidenum">
              <a:rPr lang="en-US" smtClean="0"/>
              <a:t>2</a:t>
            </a:fld>
            <a:endParaRPr lang="en-US"/>
          </a:p>
        </p:txBody>
      </p:sp>
    </p:spTree>
    <p:extLst>
      <p:ext uri="{BB962C8B-B14F-4D97-AF65-F5344CB8AC3E}">
        <p14:creationId xmlns:p14="http://schemas.microsoft.com/office/powerpoint/2010/main" val="281014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658422D-4DAC-4588-B4A9-920F4D165ABD}" type="slidenum">
              <a:rPr lang="en-US" altLang="en-US" smtClean="0">
                <a:latin typeface="Arial" panose="020B0604020202020204" pitchFamily="34" charset="0"/>
              </a:rPr>
              <a:pPr/>
              <a:t>4</a:t>
            </a:fld>
            <a:endParaRPr lang="en-US" altLang="en-US" smtClean="0">
              <a:latin typeface="Arial" panose="020B0604020202020204" pitchFamily="34" charset="0"/>
            </a:endParaRPr>
          </a:p>
        </p:txBody>
      </p:sp>
      <p:sp>
        <p:nvSpPr>
          <p:cNvPr id="24579" name="Rectangle 2"/>
          <p:cNvSpPr>
            <a:spLocks noGrp="1" noRot="1" noChangeAspect="1" noChangeArrowheads="1" noTextEdit="1"/>
          </p:cNvSpPr>
          <p:nvPr>
            <p:ph type="sldImg"/>
          </p:nvPr>
        </p:nvSpPr>
        <p:spPr>
          <a:xfrm>
            <a:off x="385763" y="687388"/>
            <a:ext cx="6091237" cy="3427412"/>
          </a:xfrm>
          <a:ln/>
        </p:spPr>
      </p:sp>
      <p:sp>
        <p:nvSpPr>
          <p:cNvPr id="24580"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3222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3D79303-4B9E-4087-B00A-EF71DBFA94D8}" type="slidenum">
              <a:rPr lang="en-US" altLang="en-US" smtClean="0">
                <a:latin typeface="Arial" panose="020B0604020202020204" pitchFamily="34" charset="0"/>
              </a:rPr>
              <a:pPr/>
              <a:t>5</a:t>
            </a:fld>
            <a:endParaRPr lang="en-US" altLang="en-US"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xfrm>
            <a:off x="385763" y="687388"/>
            <a:ext cx="6091237" cy="3427412"/>
          </a:xfrm>
          <a:ln/>
        </p:spPr>
      </p:sp>
      <p:sp>
        <p:nvSpPr>
          <p:cNvPr id="26628"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4759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7757475-BEF0-4375-81AB-7AD5D250D07D}" type="slidenum">
              <a:rPr lang="en-US" altLang="en-US" smtClean="0">
                <a:latin typeface="Arial" panose="020B0604020202020204" pitchFamily="34" charset="0"/>
              </a:rPr>
              <a:pPr/>
              <a:t>6</a:t>
            </a:fld>
            <a:endParaRPr lang="en-US" altLang="en-US" smtClean="0">
              <a:latin typeface="Arial" panose="020B0604020202020204" pitchFamily="34" charset="0"/>
            </a:endParaRPr>
          </a:p>
        </p:txBody>
      </p:sp>
      <p:sp>
        <p:nvSpPr>
          <p:cNvPr id="60419" name="Rectangle 2"/>
          <p:cNvSpPr>
            <a:spLocks noGrp="1" noRot="1" noChangeAspect="1" noChangeArrowheads="1" noTextEdit="1"/>
          </p:cNvSpPr>
          <p:nvPr>
            <p:ph type="sldImg"/>
          </p:nvPr>
        </p:nvSpPr>
        <p:spPr>
          <a:xfrm>
            <a:off x="385763" y="687388"/>
            <a:ext cx="6091237" cy="3427412"/>
          </a:xfrm>
          <a:ln/>
        </p:spPr>
      </p:sp>
      <p:sp>
        <p:nvSpPr>
          <p:cNvPr id="60420"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0330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867AE78-6260-48D1-9F09-F90A7FEF0573}" type="slidenum">
              <a:rPr lang="en-US" altLang="en-US" smtClean="0">
                <a:latin typeface="Arial" panose="020B0604020202020204" pitchFamily="34" charset="0"/>
              </a:rPr>
              <a:pPr/>
              <a:t>9</a:t>
            </a:fld>
            <a:endParaRPr lang="en-US" altLang="en-US"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387350" y="687388"/>
            <a:ext cx="6091238" cy="3427412"/>
          </a:xfrm>
          <a:ln/>
        </p:spPr>
      </p:sp>
      <p:sp>
        <p:nvSpPr>
          <p:cNvPr id="30724"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1286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36E9079-ED79-4959-8E6F-B67E19C8B83B}" type="slidenum">
              <a:rPr lang="en-US" altLang="en-US" smtClean="0">
                <a:latin typeface="Arial" panose="020B0604020202020204" pitchFamily="34" charset="0"/>
              </a:rPr>
              <a:pPr/>
              <a:t>12</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xfrm>
            <a:off x="387350" y="687388"/>
            <a:ext cx="6091238" cy="3427412"/>
          </a:xfrm>
          <a:ln/>
        </p:spPr>
      </p:sp>
      <p:sp>
        <p:nvSpPr>
          <p:cNvPr id="34820"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05716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F854DEB-40CD-4E6B-B656-1909E093A7BE}" type="slidenum">
              <a:rPr lang="en-US" altLang="en-US" smtClean="0">
                <a:latin typeface="Arial" panose="020B0604020202020204" pitchFamily="34" charset="0"/>
              </a:rPr>
              <a:pPr/>
              <a:t>16</a:t>
            </a:fld>
            <a:endParaRPr lang="en-US" altLang="en-US"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a:xfrm>
            <a:off x="387350" y="687388"/>
            <a:ext cx="6091238" cy="3427412"/>
          </a:xfrm>
          <a:ln/>
        </p:spPr>
      </p:sp>
      <p:sp>
        <p:nvSpPr>
          <p:cNvPr id="39940"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6198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7203127-124B-4BBA-9076-938E154BBA73}" type="slidenum">
              <a:rPr lang="en-US" altLang="en-US" smtClean="0">
                <a:latin typeface="Arial" panose="020B0604020202020204" pitchFamily="34" charset="0"/>
              </a:rPr>
              <a:pPr/>
              <a:t>18</a:t>
            </a:fld>
            <a:endParaRPr lang="en-US" altLang="en-US"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a:xfrm>
            <a:off x="387350" y="687388"/>
            <a:ext cx="6091238" cy="3427412"/>
          </a:xfrm>
          <a:ln/>
        </p:spPr>
      </p:sp>
      <p:sp>
        <p:nvSpPr>
          <p:cNvPr id="43012"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4934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6304FE-F24E-43EF-8A12-6490B835D045}" type="datetime5">
              <a:rPr lang="en-US" smtClean="0"/>
              <a:t>25-Jan-19</a:t>
            </a:fld>
            <a:endParaRPr lang="en-US"/>
          </a:p>
        </p:txBody>
      </p:sp>
      <p:sp>
        <p:nvSpPr>
          <p:cNvPr id="5" name="Footer Placeholder 4"/>
          <p:cNvSpPr>
            <a:spLocks noGrp="1"/>
          </p:cNvSpPr>
          <p:nvPr>
            <p:ph type="ftr" sz="quarter" idx="11"/>
          </p:nvPr>
        </p:nvSpPr>
        <p:spPr/>
        <p:txBody>
          <a:bodyPr/>
          <a:lstStyle/>
          <a:p>
            <a:r>
              <a:rPr lang="en-US" smtClean="0"/>
              <a:t>C1S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368453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B4063-5E7B-4B70-9E31-1958694D71C5}" type="datetime5">
              <a:rPr lang="en-US" smtClean="0"/>
              <a:t>25-Jan-19</a:t>
            </a:fld>
            <a:endParaRPr lang="en-US"/>
          </a:p>
        </p:txBody>
      </p:sp>
      <p:sp>
        <p:nvSpPr>
          <p:cNvPr id="5" name="Footer Placeholder 4"/>
          <p:cNvSpPr>
            <a:spLocks noGrp="1"/>
          </p:cNvSpPr>
          <p:nvPr>
            <p:ph type="ftr" sz="quarter" idx="11"/>
          </p:nvPr>
        </p:nvSpPr>
        <p:spPr/>
        <p:txBody>
          <a:bodyPr/>
          <a:lstStyle/>
          <a:p>
            <a:r>
              <a:rPr lang="en-US" smtClean="0"/>
              <a:t>C1S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330380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D2E10-9B6D-4994-BAB1-9D7B7E8AB9DD}" type="datetime5">
              <a:rPr lang="en-US" smtClean="0"/>
              <a:t>25-Jan-19</a:t>
            </a:fld>
            <a:endParaRPr lang="en-US"/>
          </a:p>
        </p:txBody>
      </p:sp>
      <p:sp>
        <p:nvSpPr>
          <p:cNvPr id="5" name="Footer Placeholder 4"/>
          <p:cNvSpPr>
            <a:spLocks noGrp="1"/>
          </p:cNvSpPr>
          <p:nvPr>
            <p:ph type="ftr" sz="quarter" idx="11"/>
          </p:nvPr>
        </p:nvSpPr>
        <p:spPr/>
        <p:txBody>
          <a:bodyPr/>
          <a:lstStyle/>
          <a:p>
            <a:r>
              <a:rPr lang="en-US" smtClean="0"/>
              <a:t>C1S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1977168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fld id="{BC13E42D-4F16-4CEE-A797-DFC11F3807D6}" type="datetime5">
              <a:rPr lang="en-US" altLang="en-US" smtClean="0"/>
              <a:t>25-Jan-19</a:t>
            </a:fld>
            <a:endParaRPr lang="en-US" alt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r>
              <a:rPr lang="en-US" altLang="en-US" smtClean="0"/>
              <a:t>CS F415</a:t>
            </a:r>
            <a:endParaRPr lang="en-US" alt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3C96CB27-727B-46C4-AFC8-CCCA064711B0}" type="slidenum">
              <a:rPr lang="en-US" altLang="en-US"/>
              <a:pPr/>
              <a:t>‹#›</a:t>
            </a:fld>
            <a:endParaRPr lang="en-US" altLang="en-US"/>
          </a:p>
        </p:txBody>
      </p:sp>
    </p:spTree>
    <p:extLst>
      <p:ext uri="{BB962C8B-B14F-4D97-AF65-F5344CB8AC3E}">
        <p14:creationId xmlns:p14="http://schemas.microsoft.com/office/powerpoint/2010/main" val="3012801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75645612-057E-4896-A1D4-D26CA565FC09}" type="datetime5">
              <a:rPr lang="en-US" altLang="en-US" smtClean="0"/>
              <a:t>25-Jan-19</a:t>
            </a:fld>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altLang="en-US" smtClean="0"/>
              <a:t>CS F415</a:t>
            </a:r>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33B5C03B-56E3-41C5-AFE3-EC35A0D29F38}" type="slidenum">
              <a:rPr lang="en-US" altLang="en-US"/>
              <a:pPr/>
              <a:t>‹#›</a:t>
            </a:fld>
            <a:endParaRPr lang="en-US" altLang="en-US"/>
          </a:p>
        </p:txBody>
      </p:sp>
    </p:spTree>
    <p:extLst>
      <p:ext uri="{BB962C8B-B14F-4D97-AF65-F5344CB8AC3E}">
        <p14:creationId xmlns:p14="http://schemas.microsoft.com/office/powerpoint/2010/main" val="41050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DF465A-C2E8-41D1-AEDC-CD362C421DD2}" type="datetime5">
              <a:rPr lang="en-US" smtClean="0"/>
              <a:t>25-Jan-19</a:t>
            </a:fld>
            <a:endParaRPr lang="en-US"/>
          </a:p>
        </p:txBody>
      </p:sp>
      <p:sp>
        <p:nvSpPr>
          <p:cNvPr id="5" name="Footer Placeholder 4"/>
          <p:cNvSpPr>
            <a:spLocks noGrp="1"/>
          </p:cNvSpPr>
          <p:nvPr>
            <p:ph type="ftr" sz="quarter" idx="11"/>
          </p:nvPr>
        </p:nvSpPr>
        <p:spPr/>
        <p:txBody>
          <a:bodyPr/>
          <a:lstStyle/>
          <a:p>
            <a:r>
              <a:rPr lang="en-US" smtClean="0"/>
              <a:t>C1S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118773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52661-2D44-4F65-BA2F-22C9E7709B6C}" type="datetime5">
              <a:rPr lang="en-US" smtClean="0"/>
              <a:t>25-Jan-19</a:t>
            </a:fld>
            <a:endParaRPr lang="en-US"/>
          </a:p>
        </p:txBody>
      </p:sp>
      <p:sp>
        <p:nvSpPr>
          <p:cNvPr id="5" name="Footer Placeholder 4"/>
          <p:cNvSpPr>
            <a:spLocks noGrp="1"/>
          </p:cNvSpPr>
          <p:nvPr>
            <p:ph type="ftr" sz="quarter" idx="11"/>
          </p:nvPr>
        </p:nvSpPr>
        <p:spPr/>
        <p:txBody>
          <a:bodyPr/>
          <a:lstStyle/>
          <a:p>
            <a:r>
              <a:rPr lang="en-US" smtClean="0"/>
              <a:t>C1S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180871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761F3E-789E-49BE-B955-6073698F7D3E}" type="datetime5">
              <a:rPr lang="en-US" smtClean="0"/>
              <a:t>25-Jan-19</a:t>
            </a:fld>
            <a:endParaRPr lang="en-US"/>
          </a:p>
        </p:txBody>
      </p:sp>
      <p:sp>
        <p:nvSpPr>
          <p:cNvPr id="6" name="Footer Placeholder 5"/>
          <p:cNvSpPr>
            <a:spLocks noGrp="1"/>
          </p:cNvSpPr>
          <p:nvPr>
            <p:ph type="ftr" sz="quarter" idx="11"/>
          </p:nvPr>
        </p:nvSpPr>
        <p:spPr/>
        <p:txBody>
          <a:bodyPr/>
          <a:lstStyle/>
          <a:p>
            <a:r>
              <a:rPr lang="en-US" smtClean="0"/>
              <a:t>C1S F415</a:t>
            </a:r>
            <a:endParaRPr lang="en-US"/>
          </a:p>
        </p:txBody>
      </p:sp>
      <p:sp>
        <p:nvSpPr>
          <p:cNvPr id="7" name="Slide Number Placeholder 6"/>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10801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3B19F8-9C81-422D-8FA1-E4CBFA041265}" type="datetime5">
              <a:rPr lang="en-US" smtClean="0"/>
              <a:t>25-Jan-19</a:t>
            </a:fld>
            <a:endParaRPr lang="en-US"/>
          </a:p>
        </p:txBody>
      </p:sp>
      <p:sp>
        <p:nvSpPr>
          <p:cNvPr id="8" name="Footer Placeholder 7"/>
          <p:cNvSpPr>
            <a:spLocks noGrp="1"/>
          </p:cNvSpPr>
          <p:nvPr>
            <p:ph type="ftr" sz="quarter" idx="11"/>
          </p:nvPr>
        </p:nvSpPr>
        <p:spPr/>
        <p:txBody>
          <a:bodyPr/>
          <a:lstStyle/>
          <a:p>
            <a:r>
              <a:rPr lang="en-US" smtClean="0"/>
              <a:t>C1S F415</a:t>
            </a:r>
            <a:endParaRPr lang="en-US"/>
          </a:p>
        </p:txBody>
      </p:sp>
      <p:sp>
        <p:nvSpPr>
          <p:cNvPr id="9" name="Slide Number Placeholder 8"/>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2898853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0FBD8-005A-440F-B9CE-290ECB9B3336}" type="datetime5">
              <a:rPr lang="en-US" smtClean="0"/>
              <a:t>25-Jan-19</a:t>
            </a:fld>
            <a:endParaRPr lang="en-US"/>
          </a:p>
        </p:txBody>
      </p:sp>
      <p:sp>
        <p:nvSpPr>
          <p:cNvPr id="4" name="Footer Placeholder 3"/>
          <p:cNvSpPr>
            <a:spLocks noGrp="1"/>
          </p:cNvSpPr>
          <p:nvPr>
            <p:ph type="ftr" sz="quarter" idx="11"/>
          </p:nvPr>
        </p:nvSpPr>
        <p:spPr/>
        <p:txBody>
          <a:bodyPr/>
          <a:lstStyle/>
          <a:p>
            <a:r>
              <a:rPr lang="en-US" smtClean="0"/>
              <a:t>C1S F415</a:t>
            </a:r>
            <a:endParaRPr lang="en-US"/>
          </a:p>
        </p:txBody>
      </p:sp>
      <p:sp>
        <p:nvSpPr>
          <p:cNvPr id="5" name="Slide Number Placeholder 4"/>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2005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E1AF6-FCBB-40F9-8F1C-67DF7A3FF201}"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307900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7AD604-102C-42BD-9AAF-064BC73A8289}" type="datetime5">
              <a:rPr lang="en-US" smtClean="0"/>
              <a:t>25-Jan-19</a:t>
            </a:fld>
            <a:endParaRPr lang="en-US"/>
          </a:p>
        </p:txBody>
      </p:sp>
      <p:sp>
        <p:nvSpPr>
          <p:cNvPr id="6" name="Footer Placeholder 5"/>
          <p:cNvSpPr>
            <a:spLocks noGrp="1"/>
          </p:cNvSpPr>
          <p:nvPr>
            <p:ph type="ftr" sz="quarter" idx="11"/>
          </p:nvPr>
        </p:nvSpPr>
        <p:spPr/>
        <p:txBody>
          <a:bodyPr/>
          <a:lstStyle/>
          <a:p>
            <a:r>
              <a:rPr lang="en-US" smtClean="0"/>
              <a:t>C1S F415</a:t>
            </a:r>
            <a:endParaRPr lang="en-US"/>
          </a:p>
        </p:txBody>
      </p:sp>
      <p:sp>
        <p:nvSpPr>
          <p:cNvPr id="7" name="Slide Number Placeholder 6"/>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9960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16525E-E759-4305-B03F-B80164A5C229}" type="datetime5">
              <a:rPr lang="en-US" smtClean="0"/>
              <a:t>25-Jan-19</a:t>
            </a:fld>
            <a:endParaRPr lang="en-US"/>
          </a:p>
        </p:txBody>
      </p:sp>
      <p:sp>
        <p:nvSpPr>
          <p:cNvPr id="6" name="Footer Placeholder 5"/>
          <p:cNvSpPr>
            <a:spLocks noGrp="1"/>
          </p:cNvSpPr>
          <p:nvPr>
            <p:ph type="ftr" sz="quarter" idx="11"/>
          </p:nvPr>
        </p:nvSpPr>
        <p:spPr/>
        <p:txBody>
          <a:bodyPr/>
          <a:lstStyle/>
          <a:p>
            <a:r>
              <a:rPr lang="en-US" smtClean="0"/>
              <a:t>C1S F415</a:t>
            </a:r>
            <a:endParaRPr lang="en-US"/>
          </a:p>
        </p:txBody>
      </p:sp>
      <p:sp>
        <p:nvSpPr>
          <p:cNvPr id="7" name="Slide Number Placeholder 6"/>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381357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729C8-8443-4621-88CB-F9C273FD9D36}" type="datetime5">
              <a:rPr lang="en-US" smtClean="0"/>
              <a:t>25-Jan-19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C1S F415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87883-77EE-4E3D-88BB-C9B24793C6D0}" type="slidenum">
              <a:rPr lang="en-US" smtClean="0"/>
              <a:t>‹#›</a:t>
            </a:fld>
            <a:endParaRPr lang="en-US"/>
          </a:p>
        </p:txBody>
      </p:sp>
    </p:spTree>
    <p:extLst>
      <p:ext uri="{BB962C8B-B14F-4D97-AF65-F5344CB8AC3E}">
        <p14:creationId xmlns:p14="http://schemas.microsoft.com/office/powerpoint/2010/main" val="30510974"/>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5.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 Id="rId9" Type="http://schemas.openxmlformats.org/officeDocument/2006/relationships/image" Target="../media/image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65237"/>
          </a:xfrm>
        </p:spPr>
        <p:txBody>
          <a:bodyPr>
            <a:noAutofit/>
          </a:bodyPr>
          <a:lstStyle/>
          <a:p>
            <a:r>
              <a:rPr lang="en-US" sz="4000" dirty="0" smtClean="0"/>
              <a:t>CS F415: Data Mining</a:t>
            </a:r>
            <a:endParaRPr lang="en-US" sz="4000" dirty="0"/>
          </a:p>
        </p:txBody>
      </p:sp>
      <p:sp>
        <p:nvSpPr>
          <p:cNvPr id="3" name="Subtitle 2"/>
          <p:cNvSpPr>
            <a:spLocks noGrp="1"/>
          </p:cNvSpPr>
          <p:nvPr>
            <p:ph type="subTitle" idx="1"/>
          </p:nvPr>
        </p:nvSpPr>
        <p:spPr>
          <a:xfrm>
            <a:off x="773112" y="3619500"/>
            <a:ext cx="8689976" cy="1371599"/>
          </a:xfrm>
        </p:spPr>
        <p:txBody>
          <a:bodyPr>
            <a:normAutofit/>
          </a:bodyPr>
          <a:lstStyle/>
          <a:p>
            <a:pPr algn="r"/>
            <a:endParaRPr lang="en-US" sz="4000" dirty="0" smtClean="0">
              <a:solidFill>
                <a:srgbClr val="0070C0"/>
              </a:solidFill>
            </a:endParaRPr>
          </a:p>
          <a:p>
            <a:pPr algn="r"/>
            <a:r>
              <a:rPr lang="en-US" sz="4000" dirty="0" err="1" smtClean="0">
                <a:solidFill>
                  <a:srgbClr val="0070C0"/>
                </a:solidFill>
              </a:rPr>
              <a:t>Yashvardhan</a:t>
            </a:r>
            <a:r>
              <a:rPr lang="en-US" sz="4000" dirty="0" smtClean="0">
                <a:solidFill>
                  <a:srgbClr val="0070C0"/>
                </a:solidFill>
              </a:rPr>
              <a:t> Sharma</a:t>
            </a:r>
            <a:endParaRPr lang="en-US" sz="4000" dirty="0">
              <a:solidFill>
                <a:srgbClr val="0070C0"/>
              </a:solidFill>
            </a:endParaRPr>
          </a:p>
        </p:txBody>
      </p:sp>
      <p:sp>
        <p:nvSpPr>
          <p:cNvPr id="4" name="Date Placeholder 3"/>
          <p:cNvSpPr>
            <a:spLocks noGrp="1"/>
          </p:cNvSpPr>
          <p:nvPr>
            <p:ph type="dt" sz="half" idx="10"/>
          </p:nvPr>
        </p:nvSpPr>
        <p:spPr/>
        <p:txBody>
          <a:bodyPr/>
          <a:lstStyle/>
          <a:p>
            <a:fld id="{1E60F87B-EAC7-4DD9-A00A-2C5A9B6D8CDF}" type="datetime5">
              <a:rPr lang="en-US" smtClean="0"/>
              <a:t>25-Jan-19</a:t>
            </a:fld>
            <a:endParaRPr lang="en-US"/>
          </a:p>
        </p:txBody>
      </p:sp>
      <p:sp>
        <p:nvSpPr>
          <p:cNvPr id="5" name="Footer Placeholder 4"/>
          <p:cNvSpPr>
            <a:spLocks noGrp="1"/>
          </p:cNvSpPr>
          <p:nvPr>
            <p:ph type="ftr" sz="quarter" idx="11"/>
          </p:nvPr>
        </p:nvSpPr>
        <p:spPr/>
        <p:txBody>
          <a:bodyPr/>
          <a:lstStyle/>
          <a:p>
            <a:r>
              <a:rPr lang="en-US" dirty="0" smtClean="0"/>
              <a:t>C</a:t>
            </a:r>
            <a:fld id="{BAC8B44D-8A6F-4EC5-8711-F07CE7DFA75E}" type="slidenum">
              <a:rPr lang="en-US" smtClean="0"/>
              <a:t>1</a:t>
            </a:fld>
            <a:r>
              <a:rPr lang="en-US" dirty="0" smtClean="0"/>
              <a:t>S F415</a:t>
            </a:r>
            <a:endParaRPr lang="en-US" dirty="0"/>
          </a:p>
        </p:txBody>
      </p:sp>
      <p:sp>
        <p:nvSpPr>
          <p:cNvPr id="6" name="Slide Number Placeholder 5"/>
          <p:cNvSpPr>
            <a:spLocks noGrp="1"/>
          </p:cNvSpPr>
          <p:nvPr>
            <p:ph type="sldNum" sz="quarter" idx="12"/>
          </p:nvPr>
        </p:nvSpPr>
        <p:spPr/>
        <p:txBody>
          <a:bodyPr/>
          <a:lstStyle/>
          <a:p>
            <a:fld id="{A5A87883-77EE-4E3D-88BB-C9B24793C6D0}" type="slidenum">
              <a:rPr lang="en-US" smtClean="0"/>
              <a:t>1</a:t>
            </a:fld>
            <a:endParaRPr lang="en-US"/>
          </a:p>
        </p:txBody>
      </p:sp>
    </p:spTree>
    <p:extLst>
      <p:ext uri="{BB962C8B-B14F-4D97-AF65-F5344CB8AC3E}">
        <p14:creationId xmlns:p14="http://schemas.microsoft.com/office/powerpoint/2010/main" val="1414520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365125"/>
            <a:ext cx="10515600" cy="487665"/>
          </a:xfrm>
        </p:spPr>
        <p:txBody>
          <a:bodyPr>
            <a:normAutofit fontScale="90000"/>
          </a:bodyPr>
          <a:lstStyle/>
          <a:p>
            <a:pPr eaLnBrk="1" hangingPunct="1"/>
            <a:r>
              <a:rPr lang="en-US" altLang="en-US" dirty="0" smtClean="0">
                <a:effectLst/>
              </a:rPr>
              <a:t>Classification Example</a:t>
            </a:r>
          </a:p>
        </p:txBody>
      </p:sp>
      <p:graphicFrame>
        <p:nvGraphicFramePr>
          <p:cNvPr id="31747" name="Object 3"/>
          <p:cNvGraphicFramePr>
            <a:graphicFrameLocks noChangeAspect="1"/>
          </p:cNvGraphicFramePr>
          <p:nvPr/>
        </p:nvGraphicFramePr>
        <p:xfrm>
          <a:off x="1752601" y="2057401"/>
          <a:ext cx="3565525" cy="3687763"/>
        </p:xfrm>
        <a:graphic>
          <a:graphicData uri="http://schemas.openxmlformats.org/presentationml/2006/ole">
            <mc:AlternateContent xmlns:mc="http://schemas.openxmlformats.org/markup-compatibility/2006">
              <mc:Choice xmlns:v="urn:schemas-microsoft-com:vml" Requires="v">
                <p:oleObj spid="_x0000_s3090" name="Document" r:id="rId3" imgW="5405628" imgH="5782056" progId="Word.Document.8">
                  <p:embed/>
                </p:oleObj>
              </mc:Choice>
              <mc:Fallback>
                <p:oleObj name="Document" r:id="rId3" imgW="5405628" imgH="578205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1" y="2057401"/>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8" name="Text Box 4"/>
          <p:cNvSpPr txBox="1">
            <a:spLocks noChangeArrowheads="1"/>
          </p:cNvSpPr>
          <p:nvPr/>
        </p:nvSpPr>
        <p:spPr bwMode="auto">
          <a:xfrm rot="-2416809">
            <a:off x="2362200" y="14335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31749" name="Text Box 5"/>
          <p:cNvSpPr txBox="1">
            <a:spLocks noChangeArrowheads="1"/>
          </p:cNvSpPr>
          <p:nvPr/>
        </p:nvSpPr>
        <p:spPr bwMode="auto">
          <a:xfrm rot="-2416809">
            <a:off x="3124200" y="14335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31750" name="Text Box 6"/>
          <p:cNvSpPr txBox="1">
            <a:spLocks noChangeArrowheads="1"/>
          </p:cNvSpPr>
          <p:nvPr/>
        </p:nvSpPr>
        <p:spPr bwMode="auto">
          <a:xfrm rot="-2416809">
            <a:off x="3886200" y="1433513"/>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continuous</a:t>
            </a:r>
            <a:endParaRPr lang="en-US" altLang="en-US" sz="1600" b="1">
              <a:solidFill>
                <a:schemeClr val="bg2"/>
              </a:solidFill>
              <a:latin typeface="Arial" panose="020B0604020202020204" pitchFamily="34" charset="0"/>
            </a:endParaRPr>
          </a:p>
        </p:txBody>
      </p:sp>
      <p:sp>
        <p:nvSpPr>
          <p:cNvPr id="31751" name="Text Box 7"/>
          <p:cNvSpPr txBox="1">
            <a:spLocks noChangeArrowheads="1"/>
          </p:cNvSpPr>
          <p:nvPr/>
        </p:nvSpPr>
        <p:spPr bwMode="auto">
          <a:xfrm rot="-2416809">
            <a:off x="4648200" y="1662113"/>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class</a:t>
            </a:r>
            <a:endParaRPr lang="en-US" altLang="en-US" sz="1600" b="1">
              <a:solidFill>
                <a:schemeClr val="bg2"/>
              </a:solidFill>
              <a:latin typeface="Arial" panose="020B0604020202020204" pitchFamily="34" charset="0"/>
            </a:endParaRPr>
          </a:p>
        </p:txBody>
      </p:sp>
      <p:graphicFrame>
        <p:nvGraphicFramePr>
          <p:cNvPr id="31752" name="Object 8"/>
          <p:cNvGraphicFramePr>
            <a:graphicFrameLocks noChangeAspect="1"/>
          </p:cNvGraphicFramePr>
          <p:nvPr/>
        </p:nvGraphicFramePr>
        <p:xfrm>
          <a:off x="5791201" y="2043113"/>
          <a:ext cx="2994025" cy="2646362"/>
        </p:xfrm>
        <a:graphic>
          <a:graphicData uri="http://schemas.openxmlformats.org/presentationml/2006/ole">
            <mc:AlternateContent xmlns:mc="http://schemas.openxmlformats.org/markup-compatibility/2006">
              <mc:Choice xmlns:v="urn:schemas-microsoft-com:vml" Requires="v">
                <p:oleObj spid="_x0000_s3091" name="Document" r:id="rId5" imgW="4614672" imgH="4076700" progId="Word.Document.8">
                  <p:embed/>
                </p:oleObj>
              </mc:Choice>
              <mc:Fallback>
                <p:oleObj name="Document" r:id="rId5" imgW="4614672" imgH="40767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1" y="204311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53" name="Group 9"/>
          <p:cNvGrpSpPr>
            <a:grpSpLocks/>
          </p:cNvGrpSpPr>
          <p:nvPr/>
        </p:nvGrpSpPr>
        <p:grpSpPr bwMode="auto">
          <a:xfrm>
            <a:off x="9220200" y="3948113"/>
            <a:ext cx="990600" cy="685800"/>
            <a:chOff x="4944" y="2736"/>
            <a:chExt cx="624" cy="432"/>
          </a:xfrm>
        </p:grpSpPr>
        <p:sp>
          <p:nvSpPr>
            <p:cNvPr id="31766"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7" name="Text Box 11"/>
            <p:cNvSpPr txBox="1">
              <a:spLocks noChangeArrowheads="1"/>
            </p:cNvSpPr>
            <p:nvPr/>
          </p:nvSpPr>
          <p:spPr bwMode="auto">
            <a:xfrm>
              <a:off x="5089" y="2856"/>
              <a:ext cx="339" cy="302"/>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1400" b="1">
                  <a:solidFill>
                    <a:srgbClr val="0000CC"/>
                  </a:solidFill>
                  <a:latin typeface="Arial" panose="020B0604020202020204" pitchFamily="34" charset="0"/>
                </a:rPr>
                <a:t>Test</a:t>
              </a:r>
            </a:p>
            <a:p>
              <a:pPr algn="ctr">
                <a:lnSpc>
                  <a:spcPct val="80000"/>
                </a:lnSpc>
                <a:buClr>
                  <a:schemeClr val="accent2"/>
                </a:buClr>
                <a:buSzPct val="75000"/>
                <a:buFont typeface="Monotype Sorts" pitchFamily="2" charset="2"/>
                <a:buNone/>
              </a:pPr>
              <a:r>
                <a:rPr lang="en-US" altLang="en-US" sz="1400" b="1">
                  <a:solidFill>
                    <a:srgbClr val="0000CC"/>
                  </a:solidFill>
                  <a:latin typeface="Arial" panose="020B0604020202020204" pitchFamily="34" charset="0"/>
                </a:rPr>
                <a:t>Set</a:t>
              </a:r>
              <a:endParaRPr lang="en-US" altLang="en-US" sz="1400">
                <a:solidFill>
                  <a:schemeClr val="bg2"/>
                </a:solidFill>
                <a:latin typeface="Arial" panose="020B0604020202020204" pitchFamily="34" charset="0"/>
              </a:endParaRPr>
            </a:p>
          </p:txBody>
        </p:sp>
      </p:grpSp>
      <p:sp>
        <p:nvSpPr>
          <p:cNvPr id="31754" name="AutoShape 12"/>
          <p:cNvSpPr>
            <a:spLocks noChangeArrowheads="1"/>
          </p:cNvSpPr>
          <p:nvPr/>
        </p:nvSpPr>
        <p:spPr bwMode="auto">
          <a:xfrm>
            <a:off x="5410200" y="5091113"/>
            <a:ext cx="990600" cy="685800"/>
          </a:xfrm>
          <a:prstGeom prst="can">
            <a:avLst>
              <a:gd name="adj" fmla="val 25056"/>
            </a:avLst>
          </a:prstGeom>
          <a:solidFill>
            <a:schemeClr val="accent2"/>
          </a:solidFill>
          <a:ln w="12700">
            <a:solidFill>
              <a:srgbClr val="0000FF"/>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55" name="Text Box 13"/>
          <p:cNvSpPr txBox="1">
            <a:spLocks noChangeArrowheads="1"/>
          </p:cNvSpPr>
          <p:nvPr/>
        </p:nvSpPr>
        <p:spPr bwMode="auto">
          <a:xfrm>
            <a:off x="5410200" y="5238751"/>
            <a:ext cx="104298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1600" b="1">
                <a:solidFill>
                  <a:schemeClr val="tx2"/>
                </a:solidFill>
                <a:latin typeface="Arial" panose="020B0604020202020204" pitchFamily="34" charset="0"/>
              </a:rPr>
              <a:t>Training </a:t>
            </a:r>
          </a:p>
          <a:p>
            <a:pPr algn="ctr">
              <a:lnSpc>
                <a:spcPct val="80000"/>
              </a:lnSpc>
              <a:buClr>
                <a:schemeClr val="accent2"/>
              </a:buClr>
              <a:buSzPct val="75000"/>
              <a:buFont typeface="Monotype Sorts" pitchFamily="2" charset="2"/>
              <a:buNone/>
            </a:pPr>
            <a:r>
              <a:rPr lang="en-US" altLang="en-US" sz="1600" b="1">
                <a:solidFill>
                  <a:schemeClr val="tx2"/>
                </a:solidFill>
                <a:latin typeface="Arial" panose="020B0604020202020204" pitchFamily="34" charset="0"/>
              </a:rPr>
              <a:t>Set</a:t>
            </a:r>
            <a:endParaRPr lang="en-US" altLang="en-US" sz="1400">
              <a:solidFill>
                <a:schemeClr val="bg2"/>
              </a:solidFill>
              <a:latin typeface="Arial" panose="020B0604020202020204" pitchFamily="34" charset="0"/>
            </a:endParaRPr>
          </a:p>
        </p:txBody>
      </p:sp>
      <p:grpSp>
        <p:nvGrpSpPr>
          <p:cNvPr id="31756" name="Group 14"/>
          <p:cNvGrpSpPr>
            <a:grpSpLocks/>
          </p:cNvGrpSpPr>
          <p:nvPr/>
        </p:nvGrpSpPr>
        <p:grpSpPr bwMode="auto">
          <a:xfrm>
            <a:off x="9161464" y="5086351"/>
            <a:ext cx="1125537" cy="690563"/>
            <a:chOff x="3360" y="2880"/>
            <a:chExt cx="672" cy="415"/>
          </a:xfrm>
        </p:grpSpPr>
        <p:sp>
          <p:nvSpPr>
            <p:cNvPr id="31764"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5" name="Text Box 16"/>
            <p:cNvSpPr txBox="1">
              <a:spLocks noChangeArrowheads="1"/>
            </p:cNvSpPr>
            <p:nvPr/>
          </p:nvSpPr>
          <p:spPr bwMode="auto">
            <a:xfrm>
              <a:off x="3387" y="2978"/>
              <a:ext cx="5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2000" b="1">
                  <a:solidFill>
                    <a:srgbClr val="CC0000"/>
                  </a:solidFill>
                  <a:latin typeface="Arial" panose="020B0604020202020204" pitchFamily="34" charset="0"/>
                </a:rPr>
                <a:t>Model</a:t>
              </a:r>
              <a:endParaRPr lang="en-US" altLang="en-US" sz="1400">
                <a:solidFill>
                  <a:schemeClr val="bg2"/>
                </a:solidFill>
                <a:latin typeface="Arial" panose="020B0604020202020204" pitchFamily="34" charset="0"/>
              </a:endParaRPr>
            </a:p>
          </p:txBody>
        </p:sp>
      </p:grpSp>
      <p:sp>
        <p:nvSpPr>
          <p:cNvPr id="31757" name="AutoShape 17"/>
          <p:cNvSpPr>
            <a:spLocks noChangeArrowheads="1"/>
          </p:cNvSpPr>
          <p:nvPr/>
        </p:nvSpPr>
        <p:spPr bwMode="auto">
          <a:xfrm>
            <a:off x="7010400" y="4938713"/>
            <a:ext cx="1447800" cy="995362"/>
          </a:xfrm>
          <a:prstGeom prst="bevel">
            <a:avLst>
              <a:gd name="adj" fmla="val 12500"/>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58" name="Text Box 18"/>
          <p:cNvSpPr txBox="1">
            <a:spLocks noChangeArrowheads="1"/>
          </p:cNvSpPr>
          <p:nvPr/>
        </p:nvSpPr>
        <p:spPr bwMode="auto">
          <a:xfrm>
            <a:off x="7086601" y="5014913"/>
            <a:ext cx="13255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2000" b="1">
                <a:solidFill>
                  <a:srgbClr val="000000"/>
                </a:solidFill>
                <a:latin typeface="Arial" panose="020B0604020202020204" pitchFamily="34" charset="0"/>
              </a:rPr>
              <a:t>Learn </a:t>
            </a:r>
          </a:p>
          <a:p>
            <a:pPr algn="ctr">
              <a:buClr>
                <a:schemeClr val="accent2"/>
              </a:buClr>
              <a:buSzPct val="75000"/>
              <a:buFont typeface="Monotype Sorts" pitchFamily="2" charset="2"/>
              <a:buNone/>
            </a:pPr>
            <a:r>
              <a:rPr lang="en-US" altLang="en-US" sz="2000" b="1">
                <a:solidFill>
                  <a:srgbClr val="000000"/>
                </a:solidFill>
                <a:latin typeface="Arial" panose="020B0604020202020204" pitchFamily="34" charset="0"/>
              </a:rPr>
              <a:t>Classifier</a:t>
            </a:r>
            <a:endParaRPr lang="en-US" altLang="en-US" sz="1400">
              <a:solidFill>
                <a:srgbClr val="00E0CB"/>
              </a:solidFill>
              <a:latin typeface="Arial" panose="020B0604020202020204" pitchFamily="34" charset="0"/>
            </a:endParaRPr>
          </a:p>
        </p:txBody>
      </p:sp>
      <p:sp>
        <p:nvSpPr>
          <p:cNvPr id="31759" name="AutoShape 19"/>
          <p:cNvSpPr>
            <a:spLocks noChangeArrowheads="1"/>
          </p:cNvSpPr>
          <p:nvPr/>
        </p:nvSpPr>
        <p:spPr bwMode="auto">
          <a:xfrm>
            <a:off x="6511925" y="5349875"/>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0" name="AutoShape 20"/>
          <p:cNvSpPr>
            <a:spLocks noChangeArrowheads="1"/>
          </p:cNvSpPr>
          <p:nvPr/>
        </p:nvSpPr>
        <p:spPr bwMode="auto">
          <a:xfrm>
            <a:off x="8534400" y="5314950"/>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1" name="AutoShape 21"/>
          <p:cNvSpPr>
            <a:spLocks noChangeArrowheads="1"/>
          </p:cNvSpPr>
          <p:nvPr/>
        </p:nvSpPr>
        <p:spPr bwMode="auto">
          <a:xfrm rot="5400000">
            <a:off x="9597232" y="4790282"/>
            <a:ext cx="312737" cy="152400"/>
          </a:xfrm>
          <a:prstGeom prst="rightArrow">
            <a:avLst>
              <a:gd name="adj1" fmla="val 50000"/>
              <a:gd name="adj2" fmla="val 51302"/>
            </a:avLst>
          </a:prstGeom>
          <a:solidFill>
            <a:srgbClr val="CC0000"/>
          </a:solidFill>
          <a:ln w="12700">
            <a:solidFill>
              <a:srgbClr val="CC0000"/>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2" name="Line 22"/>
          <p:cNvSpPr>
            <a:spLocks noChangeShapeType="1"/>
          </p:cNvSpPr>
          <p:nvPr/>
        </p:nvSpPr>
        <p:spPr bwMode="auto">
          <a:xfrm>
            <a:off x="5181600" y="4481513"/>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3" name="Line 23"/>
          <p:cNvSpPr>
            <a:spLocks noChangeShapeType="1"/>
          </p:cNvSpPr>
          <p:nvPr/>
        </p:nvSpPr>
        <p:spPr bwMode="auto">
          <a:xfrm>
            <a:off x="8839200" y="3414713"/>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p:cNvSpPr>
            <a:spLocks noGrp="1"/>
          </p:cNvSpPr>
          <p:nvPr>
            <p:ph type="dt" sz="half" idx="10"/>
          </p:nvPr>
        </p:nvSpPr>
        <p:spPr/>
        <p:txBody>
          <a:bodyPr/>
          <a:lstStyle/>
          <a:p>
            <a:fld id="{A7D8A2E8-68FF-4CB4-9721-A779FB8F7980}"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10</a:t>
            </a:fld>
            <a:endParaRPr lang="en-US"/>
          </a:p>
        </p:txBody>
      </p:sp>
    </p:spTree>
    <p:extLst>
      <p:ext uri="{BB962C8B-B14F-4D97-AF65-F5344CB8AC3E}">
        <p14:creationId xmlns:p14="http://schemas.microsoft.com/office/powerpoint/2010/main" val="2637179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effectLst/>
              </a:rPr>
              <a:t>Classification: Application 1</a:t>
            </a:r>
          </a:p>
        </p:txBody>
      </p:sp>
      <p:sp>
        <p:nvSpPr>
          <p:cNvPr id="32771" name="Rectangle 3"/>
          <p:cNvSpPr>
            <a:spLocks noGrp="1" noChangeArrowheads="1"/>
          </p:cNvSpPr>
          <p:nvPr>
            <p:ph type="body" idx="1"/>
          </p:nvPr>
        </p:nvSpPr>
        <p:spPr>
          <a:xfrm>
            <a:off x="977900" y="1447800"/>
            <a:ext cx="10769600" cy="4762500"/>
          </a:xfrm>
        </p:spPr>
        <p:txBody>
          <a:bodyPr>
            <a:normAutofit/>
          </a:bodyPr>
          <a:lstStyle/>
          <a:p>
            <a:pPr eaLnBrk="1" hangingPunct="1"/>
            <a:r>
              <a:rPr lang="en-US" altLang="en-US" sz="3200" dirty="0">
                <a:solidFill>
                  <a:schemeClr val="tx2"/>
                </a:solidFill>
              </a:rPr>
              <a:t>Direct Marketing</a:t>
            </a:r>
          </a:p>
          <a:p>
            <a:pPr lvl="1" eaLnBrk="1" hangingPunct="1"/>
            <a:r>
              <a:rPr lang="en-US" altLang="en-US" sz="2800" dirty="0">
                <a:solidFill>
                  <a:schemeClr val="tx2"/>
                </a:solidFill>
              </a:rPr>
              <a:t>Goal: Reduce cost of mailing by </a:t>
            </a:r>
            <a:r>
              <a:rPr lang="en-US" altLang="en-US" sz="2800" i="1" dirty="0"/>
              <a:t>targeting</a:t>
            </a:r>
            <a:r>
              <a:rPr lang="en-US" altLang="en-US" sz="2800" dirty="0">
                <a:solidFill>
                  <a:schemeClr val="tx2"/>
                </a:solidFill>
              </a:rPr>
              <a:t> a set of consumers likely to buy a new cell-phone product.</a:t>
            </a:r>
          </a:p>
          <a:p>
            <a:pPr lvl="1" eaLnBrk="1" hangingPunct="1"/>
            <a:r>
              <a:rPr lang="en-US" altLang="en-US" sz="2800" dirty="0">
                <a:solidFill>
                  <a:schemeClr val="tx2"/>
                </a:solidFill>
              </a:rPr>
              <a:t>Approach:</a:t>
            </a:r>
          </a:p>
          <a:p>
            <a:pPr lvl="2" eaLnBrk="1" hangingPunct="1"/>
            <a:r>
              <a:rPr lang="en-US" altLang="en-US" sz="2400" dirty="0">
                <a:solidFill>
                  <a:schemeClr val="tx2"/>
                </a:solidFill>
              </a:rPr>
              <a:t>Use the data for a similar product introduced before. </a:t>
            </a:r>
          </a:p>
          <a:p>
            <a:pPr lvl="2" eaLnBrk="1" hangingPunct="1"/>
            <a:r>
              <a:rPr lang="en-US" altLang="en-US" sz="2400" dirty="0">
                <a:solidFill>
                  <a:schemeClr val="tx2"/>
                </a:solidFill>
              </a:rPr>
              <a:t>We know which customers decided to buy and which decided otherwise. This </a:t>
            </a:r>
            <a:r>
              <a:rPr lang="en-US" altLang="en-US" sz="2400" i="1" dirty="0">
                <a:solidFill>
                  <a:schemeClr val="folHlink"/>
                </a:solidFill>
              </a:rPr>
              <a:t>{buy, don’t buy}</a:t>
            </a:r>
            <a:r>
              <a:rPr lang="en-US" altLang="en-US" sz="2400" dirty="0">
                <a:solidFill>
                  <a:schemeClr val="tx2"/>
                </a:solidFill>
              </a:rPr>
              <a:t> decision forms the </a:t>
            </a:r>
            <a:r>
              <a:rPr lang="en-US" altLang="en-US" sz="2400" i="1" dirty="0">
                <a:solidFill>
                  <a:schemeClr val="folHlink"/>
                </a:solidFill>
              </a:rPr>
              <a:t>class attribute</a:t>
            </a:r>
            <a:r>
              <a:rPr lang="en-US" altLang="en-US" sz="2400" dirty="0">
                <a:solidFill>
                  <a:schemeClr val="folHlink"/>
                </a:solidFill>
              </a:rPr>
              <a:t>.</a:t>
            </a:r>
          </a:p>
          <a:p>
            <a:pPr lvl="2" eaLnBrk="1" hangingPunct="1"/>
            <a:r>
              <a:rPr lang="en-US" altLang="en-US" sz="2400" dirty="0">
                <a:solidFill>
                  <a:schemeClr val="tx2"/>
                </a:solidFill>
              </a:rPr>
              <a:t>Collect various demographic, lifestyle, and company-interaction related information about all such customers.</a:t>
            </a:r>
          </a:p>
          <a:p>
            <a:pPr lvl="3" eaLnBrk="1" hangingPunct="1"/>
            <a:r>
              <a:rPr lang="en-US" altLang="en-US" sz="2000" dirty="0">
                <a:solidFill>
                  <a:schemeClr val="tx2"/>
                </a:solidFill>
              </a:rPr>
              <a:t>Type of business, where they stay, how much they earn, etc.</a:t>
            </a:r>
          </a:p>
          <a:p>
            <a:pPr lvl="2" eaLnBrk="1" hangingPunct="1"/>
            <a:r>
              <a:rPr lang="en-US" altLang="en-US" sz="2400" dirty="0">
                <a:solidFill>
                  <a:schemeClr val="tx2"/>
                </a:solidFill>
              </a:rPr>
              <a:t>Use this information as input attributes to learn a classifier model.</a:t>
            </a:r>
          </a:p>
        </p:txBody>
      </p:sp>
      <p:sp>
        <p:nvSpPr>
          <p:cNvPr id="2" name="Date Placeholder 1"/>
          <p:cNvSpPr>
            <a:spLocks noGrp="1"/>
          </p:cNvSpPr>
          <p:nvPr>
            <p:ph type="dt" sz="half" idx="10"/>
          </p:nvPr>
        </p:nvSpPr>
        <p:spPr/>
        <p:txBody>
          <a:bodyPr/>
          <a:lstStyle/>
          <a:p>
            <a:fld id="{9E383729-57A3-4866-894D-1E9EB6711468}" type="datetime5">
              <a:rPr lang="en-US" smtClean="0"/>
              <a:t>25-Jan-19</a:t>
            </a:fld>
            <a:endParaRPr lang="en-US" dirty="0"/>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11</a:t>
            </a:fld>
            <a:endParaRPr lang="en-US"/>
          </a:p>
        </p:txBody>
      </p:sp>
    </p:spTree>
    <p:extLst>
      <p:ext uri="{BB962C8B-B14F-4D97-AF65-F5344CB8AC3E}">
        <p14:creationId xmlns:p14="http://schemas.microsoft.com/office/powerpoint/2010/main" val="4227080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effectLst/>
              </a:rPr>
              <a:t>Classification: Application 2</a:t>
            </a:r>
          </a:p>
        </p:txBody>
      </p:sp>
      <p:sp>
        <p:nvSpPr>
          <p:cNvPr id="33795" name="Rectangle 3"/>
          <p:cNvSpPr>
            <a:spLocks noGrp="1" noChangeArrowheads="1"/>
          </p:cNvSpPr>
          <p:nvPr>
            <p:ph type="body" idx="1"/>
          </p:nvPr>
        </p:nvSpPr>
        <p:spPr>
          <a:xfrm>
            <a:off x="406400" y="1524000"/>
            <a:ext cx="11303000" cy="4533900"/>
          </a:xfrm>
        </p:spPr>
        <p:txBody>
          <a:bodyPr>
            <a:normAutofit/>
          </a:bodyPr>
          <a:lstStyle/>
          <a:p>
            <a:pPr eaLnBrk="1" hangingPunct="1">
              <a:lnSpc>
                <a:spcPct val="90000"/>
              </a:lnSpc>
            </a:pPr>
            <a:r>
              <a:rPr lang="en-US" altLang="en-US" sz="3200" dirty="0">
                <a:solidFill>
                  <a:schemeClr val="tx2"/>
                </a:solidFill>
              </a:rPr>
              <a:t>Fraud Detection</a:t>
            </a:r>
          </a:p>
          <a:p>
            <a:pPr lvl="1" eaLnBrk="1" hangingPunct="1">
              <a:lnSpc>
                <a:spcPct val="90000"/>
              </a:lnSpc>
            </a:pPr>
            <a:r>
              <a:rPr lang="en-US" altLang="en-US" sz="2800" dirty="0">
                <a:solidFill>
                  <a:schemeClr val="tx2"/>
                </a:solidFill>
              </a:rPr>
              <a:t>Goal: Predict fraudulent cases in credit card transactions.</a:t>
            </a:r>
          </a:p>
          <a:p>
            <a:pPr lvl="1" eaLnBrk="1" hangingPunct="1">
              <a:lnSpc>
                <a:spcPct val="90000"/>
              </a:lnSpc>
            </a:pPr>
            <a:r>
              <a:rPr lang="en-US" altLang="en-US" sz="2800" dirty="0">
                <a:solidFill>
                  <a:schemeClr val="tx2"/>
                </a:solidFill>
              </a:rPr>
              <a:t>Approach:</a:t>
            </a:r>
          </a:p>
          <a:p>
            <a:pPr lvl="2" eaLnBrk="1" hangingPunct="1">
              <a:lnSpc>
                <a:spcPct val="90000"/>
              </a:lnSpc>
            </a:pPr>
            <a:r>
              <a:rPr lang="en-US" altLang="en-US" sz="2400" dirty="0">
                <a:solidFill>
                  <a:schemeClr val="tx2"/>
                </a:solidFill>
              </a:rPr>
              <a:t>Use credit card transactions and the information on its account-holder as attributes.</a:t>
            </a:r>
          </a:p>
          <a:p>
            <a:pPr lvl="3" eaLnBrk="1" hangingPunct="1">
              <a:lnSpc>
                <a:spcPct val="90000"/>
              </a:lnSpc>
            </a:pPr>
            <a:r>
              <a:rPr lang="en-US" altLang="en-US" sz="2000" dirty="0">
                <a:solidFill>
                  <a:schemeClr val="tx2"/>
                </a:solidFill>
              </a:rPr>
              <a:t>When does a customer buy, what does he buy, how often he pays on time, </a:t>
            </a:r>
            <a:r>
              <a:rPr lang="en-US" altLang="en-US" sz="2000" dirty="0" smtClean="0">
                <a:solidFill>
                  <a:schemeClr val="tx2"/>
                </a:solidFill>
              </a:rPr>
              <a:t>etc.</a:t>
            </a:r>
            <a:endParaRPr lang="en-US" altLang="en-US" sz="2000" dirty="0">
              <a:solidFill>
                <a:schemeClr val="tx2"/>
              </a:solidFill>
            </a:endParaRPr>
          </a:p>
          <a:p>
            <a:pPr lvl="2" eaLnBrk="1" hangingPunct="1">
              <a:lnSpc>
                <a:spcPct val="90000"/>
              </a:lnSpc>
            </a:pPr>
            <a:r>
              <a:rPr lang="en-US" altLang="en-US" sz="2400" dirty="0">
                <a:solidFill>
                  <a:schemeClr val="tx2"/>
                </a:solidFill>
              </a:rPr>
              <a:t>Label past transactions as fraud or fair transactions. This forms the class attribute.</a:t>
            </a:r>
          </a:p>
          <a:p>
            <a:pPr lvl="2" eaLnBrk="1" hangingPunct="1">
              <a:lnSpc>
                <a:spcPct val="90000"/>
              </a:lnSpc>
            </a:pPr>
            <a:r>
              <a:rPr lang="en-US" altLang="en-US" sz="2400" dirty="0">
                <a:solidFill>
                  <a:schemeClr val="tx2"/>
                </a:solidFill>
              </a:rPr>
              <a:t>Learn a model for the class of the transactions.</a:t>
            </a:r>
          </a:p>
          <a:p>
            <a:pPr lvl="2" eaLnBrk="1" hangingPunct="1">
              <a:lnSpc>
                <a:spcPct val="90000"/>
              </a:lnSpc>
            </a:pPr>
            <a:r>
              <a:rPr lang="en-US" altLang="en-US" sz="2400" dirty="0">
                <a:solidFill>
                  <a:schemeClr val="tx2"/>
                </a:solidFill>
              </a:rPr>
              <a:t>Use this model to detect fraud by observing credit card transactions on an account.</a:t>
            </a:r>
          </a:p>
        </p:txBody>
      </p:sp>
      <p:sp>
        <p:nvSpPr>
          <p:cNvPr id="2" name="Date Placeholder 1"/>
          <p:cNvSpPr>
            <a:spLocks noGrp="1"/>
          </p:cNvSpPr>
          <p:nvPr>
            <p:ph type="dt" sz="half" idx="10"/>
          </p:nvPr>
        </p:nvSpPr>
        <p:spPr/>
        <p:txBody>
          <a:bodyPr/>
          <a:lstStyle/>
          <a:p>
            <a:fld id="{32E94779-B96C-4B5A-9425-33C5F2D79195}" type="datetime5">
              <a:rPr lang="en-US" smtClean="0"/>
              <a:t>25-Jan-19</a:t>
            </a:fld>
            <a:endParaRPr lang="en-US" dirty="0"/>
          </a:p>
        </p:txBody>
      </p:sp>
      <p:sp>
        <p:nvSpPr>
          <p:cNvPr id="3" name="Footer Placeholder 2"/>
          <p:cNvSpPr>
            <a:spLocks noGrp="1"/>
          </p:cNvSpPr>
          <p:nvPr>
            <p:ph type="ftr" sz="quarter" idx="11"/>
          </p:nvPr>
        </p:nvSpPr>
        <p:spPr/>
        <p:txBody>
          <a:bodyPr/>
          <a:lstStyle/>
          <a:p>
            <a:r>
              <a:rPr lang="en-US" dirty="0" smtClean="0"/>
              <a:t>C1S F415</a:t>
            </a:r>
            <a:endParaRPr lang="en-US" dirty="0"/>
          </a:p>
        </p:txBody>
      </p:sp>
      <p:sp>
        <p:nvSpPr>
          <p:cNvPr id="4" name="Slide Number Placeholder 3"/>
          <p:cNvSpPr>
            <a:spLocks noGrp="1"/>
          </p:cNvSpPr>
          <p:nvPr>
            <p:ph type="sldNum" sz="quarter" idx="12"/>
          </p:nvPr>
        </p:nvSpPr>
        <p:spPr/>
        <p:txBody>
          <a:bodyPr/>
          <a:lstStyle/>
          <a:p>
            <a:fld id="{A5A87883-77EE-4E3D-88BB-C9B24793C6D0}" type="slidenum">
              <a:rPr lang="en-US" smtClean="0"/>
              <a:t>12</a:t>
            </a:fld>
            <a:endParaRPr lang="en-US"/>
          </a:p>
        </p:txBody>
      </p:sp>
    </p:spTree>
    <p:extLst>
      <p:ext uri="{BB962C8B-B14F-4D97-AF65-F5344CB8AC3E}">
        <p14:creationId xmlns:p14="http://schemas.microsoft.com/office/powerpoint/2010/main" val="3625022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smtClean="0">
                <a:effectLst/>
              </a:rPr>
              <a:t>Classification: Application 3</a:t>
            </a:r>
          </a:p>
        </p:txBody>
      </p:sp>
      <p:sp>
        <p:nvSpPr>
          <p:cNvPr id="35843" name="Rectangle 3"/>
          <p:cNvSpPr>
            <a:spLocks noGrp="1" noChangeArrowheads="1"/>
          </p:cNvSpPr>
          <p:nvPr>
            <p:ph type="body" idx="1"/>
          </p:nvPr>
        </p:nvSpPr>
        <p:spPr>
          <a:xfrm>
            <a:off x="660400" y="1600200"/>
            <a:ext cx="11061700" cy="4508500"/>
          </a:xfrm>
        </p:spPr>
        <p:txBody>
          <a:bodyPr>
            <a:normAutofit/>
          </a:bodyPr>
          <a:lstStyle/>
          <a:p>
            <a:pPr eaLnBrk="1" hangingPunct="1"/>
            <a:r>
              <a:rPr lang="en-US" altLang="en-US" sz="3200" dirty="0" smtClean="0">
                <a:solidFill>
                  <a:schemeClr val="tx2"/>
                </a:solidFill>
                <a:effectLst/>
              </a:rPr>
              <a:t>Customer Attrition/Churn:</a:t>
            </a:r>
          </a:p>
          <a:p>
            <a:pPr lvl="1" eaLnBrk="1" hangingPunct="1"/>
            <a:r>
              <a:rPr lang="en-US" altLang="en-US" sz="2800" dirty="0" smtClean="0">
                <a:solidFill>
                  <a:schemeClr val="tx2"/>
                </a:solidFill>
                <a:effectLst/>
              </a:rPr>
              <a:t>Goal: To predict whether a customer is likely to be lost to a competitor.</a:t>
            </a:r>
          </a:p>
          <a:p>
            <a:pPr lvl="1" eaLnBrk="1" hangingPunct="1"/>
            <a:r>
              <a:rPr lang="en-US" altLang="en-US" sz="2800" dirty="0" smtClean="0">
                <a:solidFill>
                  <a:schemeClr val="tx2"/>
                </a:solidFill>
                <a:effectLst/>
              </a:rPr>
              <a:t>Approach:</a:t>
            </a:r>
          </a:p>
          <a:p>
            <a:pPr lvl="2" eaLnBrk="1" hangingPunct="1"/>
            <a:r>
              <a:rPr lang="en-US" altLang="en-US" sz="2400" dirty="0" smtClean="0">
                <a:solidFill>
                  <a:schemeClr val="tx2"/>
                </a:solidFill>
                <a:effectLst/>
              </a:rPr>
              <a:t>Use detailed record of transactions with each of the past and present customers, to find attributes.</a:t>
            </a:r>
          </a:p>
          <a:p>
            <a:pPr lvl="3" eaLnBrk="1" hangingPunct="1"/>
            <a:r>
              <a:rPr lang="en-US" altLang="en-US" sz="2200" dirty="0" smtClean="0">
                <a:solidFill>
                  <a:schemeClr val="tx2"/>
                </a:solidFill>
                <a:effectLst/>
              </a:rPr>
              <a:t>How often the customer calls, where he calls, what time-of-the day he calls most, his financial status, marital status, etc. </a:t>
            </a:r>
          </a:p>
          <a:p>
            <a:pPr lvl="2" eaLnBrk="1" hangingPunct="1"/>
            <a:r>
              <a:rPr lang="en-US" altLang="en-US" sz="2400" dirty="0" smtClean="0">
                <a:solidFill>
                  <a:schemeClr val="tx2"/>
                </a:solidFill>
                <a:effectLst/>
              </a:rPr>
              <a:t>Label the customers as loyal or disloyal.</a:t>
            </a:r>
          </a:p>
          <a:p>
            <a:pPr lvl="2" eaLnBrk="1" hangingPunct="1"/>
            <a:r>
              <a:rPr lang="en-US" altLang="en-US" sz="2400" dirty="0" smtClean="0">
                <a:solidFill>
                  <a:schemeClr val="tx2"/>
                </a:solidFill>
                <a:effectLst/>
              </a:rPr>
              <a:t>Find a model for loyalty.</a:t>
            </a:r>
          </a:p>
        </p:txBody>
      </p:sp>
      <p:sp>
        <p:nvSpPr>
          <p:cNvPr id="2" name="Date Placeholder 1"/>
          <p:cNvSpPr>
            <a:spLocks noGrp="1"/>
          </p:cNvSpPr>
          <p:nvPr>
            <p:ph type="dt" sz="half" idx="10"/>
          </p:nvPr>
        </p:nvSpPr>
        <p:spPr/>
        <p:txBody>
          <a:bodyPr/>
          <a:lstStyle/>
          <a:p>
            <a:fld id="{DF20A03A-7FE0-4DA5-A222-C8C0B1163802}"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13</a:t>
            </a:fld>
            <a:endParaRPr lang="en-US"/>
          </a:p>
        </p:txBody>
      </p:sp>
    </p:spTree>
    <p:extLst>
      <p:ext uri="{BB962C8B-B14F-4D97-AF65-F5344CB8AC3E}">
        <p14:creationId xmlns:p14="http://schemas.microsoft.com/office/powerpoint/2010/main" val="1697866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effectLst/>
              </a:rPr>
              <a:t>Classification: Application 4</a:t>
            </a:r>
          </a:p>
        </p:txBody>
      </p:sp>
      <p:sp>
        <p:nvSpPr>
          <p:cNvPr id="36867" name="Rectangle 3"/>
          <p:cNvSpPr>
            <a:spLocks noGrp="1" noChangeArrowheads="1"/>
          </p:cNvSpPr>
          <p:nvPr>
            <p:ph type="body" idx="1"/>
          </p:nvPr>
        </p:nvSpPr>
        <p:spPr>
          <a:xfrm>
            <a:off x="546100" y="1320800"/>
            <a:ext cx="10807700" cy="4856163"/>
          </a:xfrm>
        </p:spPr>
        <p:txBody>
          <a:bodyPr/>
          <a:lstStyle/>
          <a:p>
            <a:pPr eaLnBrk="1" hangingPunct="1"/>
            <a:r>
              <a:rPr lang="en-US" altLang="en-US" dirty="0">
                <a:solidFill>
                  <a:schemeClr val="tx2"/>
                </a:solidFill>
              </a:rPr>
              <a:t>Sky Survey Cataloging</a:t>
            </a:r>
          </a:p>
          <a:p>
            <a:pPr lvl="1" eaLnBrk="1" hangingPunct="1"/>
            <a:r>
              <a:rPr lang="en-US" altLang="en-US" dirty="0">
                <a:solidFill>
                  <a:schemeClr val="tx2"/>
                </a:solidFill>
              </a:rPr>
              <a:t>Goal: To predict class (star or galaxy) of sky objects, especially visually faint ones, based on the telescopic survey images (from Palomar Observatory).</a:t>
            </a:r>
          </a:p>
          <a:p>
            <a:pPr lvl="3" eaLnBrk="1" hangingPunct="1"/>
            <a:r>
              <a:rPr lang="en-US" altLang="en-US" sz="2200" dirty="0">
                <a:solidFill>
                  <a:schemeClr val="tx2"/>
                </a:solidFill>
              </a:rPr>
              <a:t>3000 images with 23,040 x 23,040 pixels per image.</a:t>
            </a:r>
          </a:p>
          <a:p>
            <a:pPr lvl="1" eaLnBrk="1" hangingPunct="1"/>
            <a:r>
              <a:rPr lang="en-US" altLang="en-US" dirty="0">
                <a:solidFill>
                  <a:schemeClr val="tx2"/>
                </a:solidFill>
              </a:rPr>
              <a:t>Approach:</a:t>
            </a:r>
          </a:p>
          <a:p>
            <a:pPr lvl="2" eaLnBrk="1" hangingPunct="1"/>
            <a:r>
              <a:rPr lang="en-US" altLang="en-US" sz="2200" dirty="0">
                <a:solidFill>
                  <a:schemeClr val="tx2"/>
                </a:solidFill>
              </a:rPr>
              <a:t>Segment the image. </a:t>
            </a:r>
          </a:p>
          <a:p>
            <a:pPr lvl="2" eaLnBrk="1" hangingPunct="1"/>
            <a:r>
              <a:rPr lang="en-US" altLang="en-US" sz="2200" dirty="0">
                <a:solidFill>
                  <a:schemeClr val="tx2"/>
                </a:solidFill>
              </a:rPr>
              <a:t>Measure image attributes (features) - 40 of them per object.</a:t>
            </a:r>
          </a:p>
          <a:p>
            <a:pPr lvl="2" eaLnBrk="1" hangingPunct="1"/>
            <a:r>
              <a:rPr lang="en-US" altLang="en-US" sz="2200" dirty="0">
                <a:solidFill>
                  <a:schemeClr val="tx2"/>
                </a:solidFill>
              </a:rPr>
              <a:t>Model the class based on these features.</a:t>
            </a:r>
          </a:p>
          <a:p>
            <a:pPr lvl="2" eaLnBrk="1" hangingPunct="1"/>
            <a:r>
              <a:rPr lang="en-US" altLang="en-US" sz="2200" dirty="0">
                <a:solidFill>
                  <a:schemeClr val="tx2"/>
                </a:solidFill>
              </a:rPr>
              <a:t>Success Story: Could find 16 new high red-shift quasars, some of the farthest objects that are difficult to find!</a:t>
            </a:r>
          </a:p>
        </p:txBody>
      </p:sp>
      <p:sp>
        <p:nvSpPr>
          <p:cNvPr id="2" name="Date Placeholder 1"/>
          <p:cNvSpPr>
            <a:spLocks noGrp="1"/>
          </p:cNvSpPr>
          <p:nvPr>
            <p:ph type="dt" sz="half" idx="10"/>
          </p:nvPr>
        </p:nvSpPr>
        <p:spPr/>
        <p:txBody>
          <a:bodyPr/>
          <a:lstStyle/>
          <a:p>
            <a:fld id="{B7E71BF8-F5BD-4314-B22F-B0844762BCDE}" type="datetime5">
              <a:rPr lang="en-US" smtClean="0"/>
              <a:t>25-Jan-19</a:t>
            </a:fld>
            <a:endParaRPr lang="en-US"/>
          </a:p>
        </p:txBody>
      </p:sp>
      <p:sp>
        <p:nvSpPr>
          <p:cNvPr id="3" name="Footer Placeholder 2"/>
          <p:cNvSpPr>
            <a:spLocks noGrp="1"/>
          </p:cNvSpPr>
          <p:nvPr>
            <p:ph type="ftr" sz="quarter" idx="11"/>
          </p:nvPr>
        </p:nvSpPr>
        <p:spPr/>
        <p:txBody>
          <a:bodyPr/>
          <a:lstStyle/>
          <a:p>
            <a:r>
              <a:rPr lang="en-US" dirty="0" smtClean="0"/>
              <a:t>C1S F415</a:t>
            </a:r>
            <a:endParaRPr lang="en-US" dirty="0"/>
          </a:p>
        </p:txBody>
      </p:sp>
      <p:sp>
        <p:nvSpPr>
          <p:cNvPr id="4" name="Slide Number Placeholder 3"/>
          <p:cNvSpPr>
            <a:spLocks noGrp="1"/>
          </p:cNvSpPr>
          <p:nvPr>
            <p:ph type="sldNum" sz="quarter" idx="12"/>
          </p:nvPr>
        </p:nvSpPr>
        <p:spPr/>
        <p:txBody>
          <a:bodyPr/>
          <a:lstStyle/>
          <a:p>
            <a:fld id="{A5A87883-77EE-4E3D-88BB-C9B24793C6D0}" type="slidenum">
              <a:rPr lang="en-US" smtClean="0"/>
              <a:t>14</a:t>
            </a:fld>
            <a:endParaRPr lang="en-US"/>
          </a:p>
        </p:txBody>
      </p:sp>
    </p:spTree>
    <p:extLst>
      <p:ext uri="{BB962C8B-B14F-4D97-AF65-F5344CB8AC3E}">
        <p14:creationId xmlns:p14="http://schemas.microsoft.com/office/powerpoint/2010/main" val="3249921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effectLst/>
              </a:rPr>
              <a:t>Classifying Galaxies</a:t>
            </a:r>
          </a:p>
        </p:txBody>
      </p:sp>
      <p:pic>
        <p:nvPicPr>
          <p:cNvPr id="37891" name="Picture 3" descr="ear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2590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descr="intermedi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4200"/>
            <a:ext cx="2590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descr="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098926"/>
            <a:ext cx="2643188"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 Box 6"/>
          <p:cNvSpPr txBox="1">
            <a:spLocks noChangeArrowheads="1"/>
          </p:cNvSpPr>
          <p:nvPr/>
        </p:nvSpPr>
        <p:spPr bwMode="auto">
          <a:xfrm>
            <a:off x="2971800" y="1676401"/>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i="1">
                <a:latin typeface="Arial" panose="020B0604020202020204" pitchFamily="34" charset="0"/>
              </a:rPr>
              <a:t>Early</a:t>
            </a:r>
            <a:endParaRPr lang="en-US" altLang="en-US" sz="2800" b="1">
              <a:latin typeface="Arial" panose="020B0604020202020204" pitchFamily="34" charset="0"/>
            </a:endParaRPr>
          </a:p>
        </p:txBody>
      </p:sp>
      <p:sp>
        <p:nvSpPr>
          <p:cNvPr id="37895" name="Text Box 7"/>
          <p:cNvSpPr txBox="1">
            <a:spLocks noChangeArrowheads="1"/>
          </p:cNvSpPr>
          <p:nvPr/>
        </p:nvSpPr>
        <p:spPr bwMode="auto">
          <a:xfrm>
            <a:off x="5410200" y="2743201"/>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i="1">
                <a:latin typeface="Arial" panose="020B0604020202020204" pitchFamily="34" charset="0"/>
              </a:rPr>
              <a:t>Intermediate</a:t>
            </a:r>
            <a:endParaRPr lang="en-US" altLang="en-US" sz="2400" b="1" i="1">
              <a:latin typeface="Arial" panose="020B0604020202020204" pitchFamily="34" charset="0"/>
            </a:endParaRPr>
          </a:p>
        </p:txBody>
      </p:sp>
      <p:sp>
        <p:nvSpPr>
          <p:cNvPr id="37896" name="Text Box 8"/>
          <p:cNvSpPr txBox="1">
            <a:spLocks noChangeArrowheads="1"/>
          </p:cNvSpPr>
          <p:nvPr/>
        </p:nvSpPr>
        <p:spPr bwMode="auto">
          <a:xfrm>
            <a:off x="8686800" y="3733801"/>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i="1">
                <a:latin typeface="Arial" panose="020B0604020202020204" pitchFamily="34" charset="0"/>
              </a:rPr>
              <a:t>Late</a:t>
            </a:r>
            <a:endParaRPr lang="en-US" altLang="en-US" sz="2800" b="1">
              <a:latin typeface="Arial" panose="020B0604020202020204" pitchFamily="34" charset="0"/>
            </a:endParaRPr>
          </a:p>
        </p:txBody>
      </p:sp>
      <p:sp>
        <p:nvSpPr>
          <p:cNvPr id="37897" name="Text Box 9"/>
          <p:cNvSpPr txBox="1">
            <a:spLocks noChangeArrowheads="1"/>
          </p:cNvSpPr>
          <p:nvPr/>
        </p:nvSpPr>
        <p:spPr bwMode="auto">
          <a:xfrm>
            <a:off x="1905001" y="5029200"/>
            <a:ext cx="39862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173038" indent="-173038">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tx2"/>
                </a:solidFill>
              </a:rPr>
              <a:t>Data Size: </a:t>
            </a:r>
          </a:p>
          <a:p>
            <a:pPr>
              <a:spcBef>
                <a:spcPct val="0"/>
              </a:spcBef>
              <a:buClrTx/>
              <a:buSzTx/>
              <a:buFontTx/>
              <a:buChar char="•"/>
            </a:pPr>
            <a:r>
              <a:rPr lang="en-US" altLang="en-US" sz="1600" b="1">
                <a:solidFill>
                  <a:schemeClr val="tx2"/>
                </a:solidFill>
              </a:rPr>
              <a:t>72 million stars, 20 million galaxies</a:t>
            </a:r>
          </a:p>
          <a:p>
            <a:pPr>
              <a:spcBef>
                <a:spcPct val="0"/>
              </a:spcBef>
              <a:buClrTx/>
              <a:buSzTx/>
              <a:buFontTx/>
              <a:buChar char="•"/>
            </a:pPr>
            <a:r>
              <a:rPr lang="en-US" altLang="en-US" sz="1600" b="1">
                <a:solidFill>
                  <a:schemeClr val="tx2"/>
                </a:solidFill>
              </a:rPr>
              <a:t>Object Catalog: 9 GB</a:t>
            </a:r>
          </a:p>
          <a:p>
            <a:pPr>
              <a:spcBef>
                <a:spcPct val="0"/>
              </a:spcBef>
              <a:buClrTx/>
              <a:buSzTx/>
              <a:buFontTx/>
              <a:buChar char="•"/>
            </a:pPr>
            <a:r>
              <a:rPr lang="en-US" altLang="en-US" sz="1600" b="1">
                <a:solidFill>
                  <a:schemeClr val="tx2"/>
                </a:solidFill>
              </a:rPr>
              <a:t>Image Database: 150 GB</a:t>
            </a:r>
            <a:r>
              <a:rPr lang="en-US" altLang="en-US" sz="1800" b="1">
                <a:solidFill>
                  <a:schemeClr val="tx2"/>
                </a:solidFill>
              </a:rPr>
              <a:t> </a:t>
            </a:r>
            <a:endParaRPr lang="en-US" altLang="en-US" sz="2400" b="1">
              <a:solidFill>
                <a:schemeClr val="tx2"/>
              </a:solidFill>
            </a:endParaRPr>
          </a:p>
        </p:txBody>
      </p:sp>
      <p:sp>
        <p:nvSpPr>
          <p:cNvPr id="37898" name="Text Box 10"/>
          <p:cNvSpPr txBox="1">
            <a:spLocks noChangeArrowheads="1"/>
          </p:cNvSpPr>
          <p:nvPr/>
        </p:nvSpPr>
        <p:spPr bwMode="auto">
          <a:xfrm>
            <a:off x="5105400" y="1676400"/>
            <a:ext cx="251618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73038" indent="-173038">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tx2"/>
                </a:solidFill>
              </a:rPr>
              <a:t>Class: </a:t>
            </a:r>
          </a:p>
          <a:p>
            <a:pPr>
              <a:spcBef>
                <a:spcPct val="0"/>
              </a:spcBef>
              <a:buClrTx/>
              <a:buSzTx/>
              <a:buFontTx/>
              <a:buChar char="•"/>
            </a:pPr>
            <a:r>
              <a:rPr lang="en-US" altLang="en-US" sz="1600" b="1">
                <a:solidFill>
                  <a:schemeClr val="tx2"/>
                </a:solidFill>
              </a:rPr>
              <a:t>Stages of Formation</a:t>
            </a:r>
            <a:endParaRPr lang="en-US" altLang="en-US" sz="1800" b="1">
              <a:solidFill>
                <a:schemeClr val="tx2"/>
              </a:solidFill>
            </a:endParaRPr>
          </a:p>
        </p:txBody>
      </p:sp>
      <p:sp>
        <p:nvSpPr>
          <p:cNvPr id="37899" name="Text Box 11"/>
          <p:cNvSpPr txBox="1">
            <a:spLocks noChangeArrowheads="1"/>
          </p:cNvSpPr>
          <p:nvPr/>
        </p:nvSpPr>
        <p:spPr bwMode="auto">
          <a:xfrm>
            <a:off x="7777164" y="1671639"/>
            <a:ext cx="289083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73038" indent="-173038">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tx2"/>
                </a:solidFill>
              </a:rPr>
              <a:t>Attributes:</a:t>
            </a:r>
          </a:p>
          <a:p>
            <a:pPr>
              <a:spcBef>
                <a:spcPct val="0"/>
              </a:spcBef>
              <a:buClrTx/>
              <a:buSzTx/>
              <a:buFontTx/>
              <a:buChar char="•"/>
            </a:pPr>
            <a:r>
              <a:rPr lang="en-US" altLang="en-US" sz="1600" b="1">
                <a:solidFill>
                  <a:schemeClr val="tx2"/>
                </a:solidFill>
              </a:rPr>
              <a:t>Image features, </a:t>
            </a:r>
          </a:p>
          <a:p>
            <a:pPr>
              <a:spcBef>
                <a:spcPct val="0"/>
              </a:spcBef>
              <a:buClrTx/>
              <a:buSzTx/>
              <a:buFontTx/>
              <a:buChar char="•"/>
            </a:pPr>
            <a:r>
              <a:rPr lang="en-US" altLang="en-US" sz="1600" b="1">
                <a:solidFill>
                  <a:schemeClr val="tx2"/>
                </a:solidFill>
              </a:rPr>
              <a:t>Characteristics of light waves received, etc.</a:t>
            </a:r>
          </a:p>
        </p:txBody>
      </p:sp>
      <p:sp>
        <p:nvSpPr>
          <p:cNvPr id="37900" name="Text Box 12"/>
          <p:cNvSpPr txBox="1">
            <a:spLocks noChangeArrowheads="1"/>
          </p:cNvSpPr>
          <p:nvPr/>
        </p:nvSpPr>
        <p:spPr bwMode="auto">
          <a:xfrm>
            <a:off x="7923214" y="6521450"/>
            <a:ext cx="2744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600" b="1">
                <a:solidFill>
                  <a:schemeClr val="tx2"/>
                </a:solidFill>
                <a:latin typeface="Times New Roman" panose="02020603050405020304" pitchFamily="18" charset="0"/>
              </a:rPr>
              <a:t>Courtesy: http://aps.umn.edu</a:t>
            </a:r>
          </a:p>
        </p:txBody>
      </p:sp>
      <p:sp>
        <p:nvSpPr>
          <p:cNvPr id="2" name="Date Placeholder 1"/>
          <p:cNvSpPr>
            <a:spLocks noGrp="1"/>
          </p:cNvSpPr>
          <p:nvPr>
            <p:ph type="dt" sz="half" idx="10"/>
          </p:nvPr>
        </p:nvSpPr>
        <p:spPr/>
        <p:txBody>
          <a:bodyPr/>
          <a:lstStyle/>
          <a:p>
            <a:fld id="{F154C4E4-0959-4AD7-83F4-90953BFBD517}"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15</a:t>
            </a:fld>
            <a:endParaRPr lang="en-US"/>
          </a:p>
        </p:txBody>
      </p:sp>
    </p:spTree>
    <p:extLst>
      <p:ext uri="{BB962C8B-B14F-4D97-AF65-F5344CB8AC3E}">
        <p14:creationId xmlns:p14="http://schemas.microsoft.com/office/powerpoint/2010/main" val="3913706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effectLst/>
              </a:rPr>
              <a:t>Clustering Definition</a:t>
            </a:r>
          </a:p>
        </p:txBody>
      </p:sp>
      <p:sp>
        <p:nvSpPr>
          <p:cNvPr id="38915" name="Rectangle 3"/>
          <p:cNvSpPr>
            <a:spLocks noGrp="1" noChangeArrowheads="1"/>
          </p:cNvSpPr>
          <p:nvPr>
            <p:ph type="body" idx="1"/>
          </p:nvPr>
        </p:nvSpPr>
        <p:spPr>
          <a:xfrm>
            <a:off x="723900" y="1485900"/>
            <a:ext cx="10629900" cy="4691063"/>
          </a:xfrm>
        </p:spPr>
        <p:txBody>
          <a:bodyPr/>
          <a:lstStyle/>
          <a:p>
            <a:pPr eaLnBrk="1" hangingPunct="1">
              <a:lnSpc>
                <a:spcPct val="90000"/>
              </a:lnSpc>
            </a:pPr>
            <a:r>
              <a:rPr lang="en-US" altLang="en-US" dirty="0" smtClean="0">
                <a:solidFill>
                  <a:schemeClr val="tx2"/>
                </a:solidFill>
                <a:effectLst/>
              </a:rPr>
              <a:t>Given a set of data points, each having a set of attributes, and a similarity measure among them, find clusters such that</a:t>
            </a:r>
          </a:p>
          <a:p>
            <a:pPr lvl="1" eaLnBrk="1" hangingPunct="1">
              <a:lnSpc>
                <a:spcPct val="90000"/>
              </a:lnSpc>
            </a:pPr>
            <a:r>
              <a:rPr lang="en-US" altLang="en-US" dirty="0" smtClean="0">
                <a:solidFill>
                  <a:schemeClr val="tx2"/>
                </a:solidFill>
                <a:effectLst/>
              </a:rPr>
              <a:t>Data points in one cluster are more similar to one another.</a:t>
            </a:r>
          </a:p>
          <a:p>
            <a:pPr lvl="1" eaLnBrk="1" hangingPunct="1">
              <a:lnSpc>
                <a:spcPct val="90000"/>
              </a:lnSpc>
            </a:pPr>
            <a:r>
              <a:rPr lang="en-US" altLang="en-US" dirty="0" smtClean="0">
                <a:solidFill>
                  <a:schemeClr val="tx2"/>
                </a:solidFill>
                <a:effectLst/>
              </a:rPr>
              <a:t>Data points in separate clusters are less similar to one another.</a:t>
            </a:r>
          </a:p>
          <a:p>
            <a:pPr eaLnBrk="1" hangingPunct="1">
              <a:lnSpc>
                <a:spcPct val="90000"/>
              </a:lnSpc>
            </a:pPr>
            <a:r>
              <a:rPr lang="en-US" altLang="en-US" dirty="0" smtClean="0">
                <a:solidFill>
                  <a:schemeClr val="tx2"/>
                </a:solidFill>
                <a:effectLst/>
              </a:rPr>
              <a:t>Similarity Measures:</a:t>
            </a:r>
          </a:p>
          <a:p>
            <a:pPr lvl="1" eaLnBrk="1" hangingPunct="1">
              <a:lnSpc>
                <a:spcPct val="90000"/>
              </a:lnSpc>
            </a:pPr>
            <a:r>
              <a:rPr lang="en-US" altLang="en-US" dirty="0" smtClean="0">
                <a:solidFill>
                  <a:schemeClr val="tx2"/>
                </a:solidFill>
                <a:effectLst/>
              </a:rPr>
              <a:t>Euclidean Distance if attributes are continuous.</a:t>
            </a:r>
          </a:p>
          <a:p>
            <a:pPr lvl="1" eaLnBrk="1" hangingPunct="1">
              <a:lnSpc>
                <a:spcPct val="90000"/>
              </a:lnSpc>
            </a:pPr>
            <a:r>
              <a:rPr lang="en-US" altLang="en-US" dirty="0" smtClean="0">
                <a:solidFill>
                  <a:schemeClr val="tx2"/>
                </a:solidFill>
                <a:effectLst/>
              </a:rPr>
              <a:t>Other Problem-specific Measures.</a:t>
            </a:r>
          </a:p>
        </p:txBody>
      </p:sp>
      <p:sp>
        <p:nvSpPr>
          <p:cNvPr id="2" name="Date Placeholder 1"/>
          <p:cNvSpPr>
            <a:spLocks noGrp="1"/>
          </p:cNvSpPr>
          <p:nvPr>
            <p:ph type="dt" sz="half" idx="10"/>
          </p:nvPr>
        </p:nvSpPr>
        <p:spPr/>
        <p:txBody>
          <a:bodyPr/>
          <a:lstStyle/>
          <a:p>
            <a:fld id="{FEF1F350-F980-4F92-AEAD-92844F77ED4B}"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16</a:t>
            </a:fld>
            <a:endParaRPr lang="en-US" dirty="0"/>
          </a:p>
        </p:txBody>
      </p:sp>
    </p:spTree>
    <p:extLst>
      <p:ext uri="{BB962C8B-B14F-4D97-AF65-F5344CB8AC3E}">
        <p14:creationId xmlns:p14="http://schemas.microsoft.com/office/powerpoint/2010/main" val="3772075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effectLst/>
              </a:rPr>
              <a:t>Illustrating Clustering</a:t>
            </a:r>
          </a:p>
        </p:txBody>
      </p:sp>
      <p:sp>
        <p:nvSpPr>
          <p:cNvPr id="40963" name="Text Box 3"/>
          <p:cNvSpPr txBox="1">
            <a:spLocks noChangeArrowheads="1"/>
          </p:cNvSpPr>
          <p:nvPr/>
        </p:nvSpPr>
        <p:spPr bwMode="auto">
          <a:xfrm>
            <a:off x="1905001" y="1295400"/>
            <a:ext cx="58399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8275" indent="-168275">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buClr>
                <a:schemeClr val="accent2"/>
              </a:buClr>
              <a:buSzTx/>
              <a:buFont typeface="Monotype Sorts" pitchFamily="2" charset="2"/>
              <a:buNone/>
            </a:pPr>
            <a:r>
              <a:rPr kumimoji="1" lang="en-US" altLang="en-US" sz="2000">
                <a:solidFill>
                  <a:schemeClr val="tx2"/>
                </a:solidFill>
              </a:rPr>
              <a:t>Euclidean Distance Based Clustering in 3-D space.</a:t>
            </a:r>
          </a:p>
        </p:txBody>
      </p:sp>
      <p:sp>
        <p:nvSpPr>
          <p:cNvPr id="40964" name="Text Box 4"/>
          <p:cNvSpPr txBox="1">
            <a:spLocks noChangeArrowheads="1"/>
          </p:cNvSpPr>
          <p:nvPr/>
        </p:nvSpPr>
        <p:spPr bwMode="auto">
          <a:xfrm>
            <a:off x="28065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tx2"/>
                </a:solidFill>
                <a:latin typeface="Times New Roman" panose="02020603050405020304" pitchFamily="18" charset="0"/>
              </a:rPr>
              <a:t>Intracluster distances</a:t>
            </a:r>
          </a:p>
          <a:p>
            <a:pPr algn="ctr">
              <a:spcBef>
                <a:spcPct val="0"/>
              </a:spcBef>
              <a:buClrTx/>
              <a:buSzTx/>
              <a:buFontTx/>
              <a:buNone/>
            </a:pPr>
            <a:r>
              <a:rPr lang="en-US" altLang="en-US" sz="2400">
                <a:solidFill>
                  <a:schemeClr val="tx2"/>
                </a:solidFill>
                <a:latin typeface="Times New Roman" panose="02020603050405020304" pitchFamily="18" charset="0"/>
              </a:rPr>
              <a:t>are minimized</a:t>
            </a:r>
          </a:p>
        </p:txBody>
      </p:sp>
      <p:sp>
        <p:nvSpPr>
          <p:cNvPr id="40965" name="Text Box 5"/>
          <p:cNvSpPr txBox="1">
            <a:spLocks noChangeArrowheads="1"/>
          </p:cNvSpPr>
          <p:nvPr/>
        </p:nvSpPr>
        <p:spPr bwMode="auto">
          <a:xfrm>
            <a:off x="66927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tx2"/>
                </a:solidFill>
                <a:latin typeface="Times New Roman" panose="02020603050405020304" pitchFamily="18" charset="0"/>
              </a:rPr>
              <a:t>Intercluster distances</a:t>
            </a:r>
          </a:p>
          <a:p>
            <a:pPr algn="ctr">
              <a:spcBef>
                <a:spcPct val="0"/>
              </a:spcBef>
              <a:buClrTx/>
              <a:buSzTx/>
              <a:buFontTx/>
              <a:buNone/>
            </a:pPr>
            <a:r>
              <a:rPr lang="en-US" altLang="en-US" sz="2400">
                <a:solidFill>
                  <a:schemeClr val="tx2"/>
                </a:solidFill>
                <a:latin typeface="Times New Roman" panose="02020603050405020304" pitchFamily="18" charset="0"/>
              </a:rPr>
              <a:t>are maximized</a:t>
            </a:r>
          </a:p>
        </p:txBody>
      </p:sp>
      <p:grpSp>
        <p:nvGrpSpPr>
          <p:cNvPr id="40966" name="Group 6"/>
          <p:cNvGrpSpPr>
            <a:grpSpLocks/>
          </p:cNvGrpSpPr>
          <p:nvPr/>
        </p:nvGrpSpPr>
        <p:grpSpPr bwMode="auto">
          <a:xfrm>
            <a:off x="4800600" y="3200401"/>
            <a:ext cx="3048000" cy="2678113"/>
            <a:chOff x="2160" y="2544"/>
            <a:chExt cx="1920" cy="1687"/>
          </a:xfrm>
        </p:grpSpPr>
        <p:sp>
          <p:nvSpPr>
            <p:cNvPr id="40967"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0" name="AutoShape 10"/>
            <p:cNvSpPr>
              <a:spLocks noChangeArrowheads="1"/>
            </p:cNvSpPr>
            <p:nvPr/>
          </p:nvSpPr>
          <p:spPr bwMode="auto">
            <a:xfrm>
              <a:off x="3264" y="2880"/>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1" name="AutoShape 11"/>
            <p:cNvSpPr>
              <a:spLocks noChangeArrowheads="1"/>
            </p:cNvSpPr>
            <p:nvPr/>
          </p:nvSpPr>
          <p:spPr bwMode="auto">
            <a:xfrm>
              <a:off x="3408" y="2880"/>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2" name="AutoShape 12"/>
            <p:cNvSpPr>
              <a:spLocks noChangeArrowheads="1"/>
            </p:cNvSpPr>
            <p:nvPr/>
          </p:nvSpPr>
          <p:spPr bwMode="auto">
            <a:xfrm>
              <a:off x="3360" y="2736"/>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3" name="AutoShape 13"/>
            <p:cNvSpPr>
              <a:spLocks noChangeArrowheads="1"/>
            </p:cNvSpPr>
            <p:nvPr/>
          </p:nvSpPr>
          <p:spPr bwMode="auto">
            <a:xfrm>
              <a:off x="3360" y="3024"/>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4" name="AutoShape 14"/>
            <p:cNvSpPr>
              <a:spLocks noChangeArrowheads="1"/>
            </p:cNvSpPr>
            <p:nvPr/>
          </p:nvSpPr>
          <p:spPr bwMode="auto">
            <a:xfrm>
              <a:off x="3600" y="2880"/>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5" name="AutoShape 15"/>
            <p:cNvSpPr>
              <a:spLocks noChangeArrowheads="1"/>
            </p:cNvSpPr>
            <p:nvPr/>
          </p:nvSpPr>
          <p:spPr bwMode="auto">
            <a:xfrm>
              <a:off x="3504" y="2784"/>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6" name="AutoShape 16"/>
            <p:cNvSpPr>
              <a:spLocks noChangeArrowheads="1"/>
            </p:cNvSpPr>
            <p:nvPr/>
          </p:nvSpPr>
          <p:spPr bwMode="auto">
            <a:xfrm>
              <a:off x="3168" y="2736"/>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7" name="AutoShape 17"/>
            <p:cNvSpPr>
              <a:spLocks noChangeArrowheads="1"/>
            </p:cNvSpPr>
            <p:nvPr/>
          </p:nvSpPr>
          <p:spPr bwMode="auto">
            <a:xfrm>
              <a:off x="3504" y="2976"/>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8" name="AutoShape 18"/>
            <p:cNvSpPr>
              <a:spLocks noChangeArrowheads="1"/>
            </p:cNvSpPr>
            <p:nvPr/>
          </p:nvSpPr>
          <p:spPr bwMode="auto">
            <a:xfrm>
              <a:off x="3168" y="2976"/>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6" name="AutoShape 26"/>
            <p:cNvSpPr>
              <a:spLocks noChangeArrowheads="1"/>
            </p:cNvSpPr>
            <p:nvPr/>
          </p:nvSpPr>
          <p:spPr bwMode="auto">
            <a:xfrm>
              <a:off x="3504" y="3552"/>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7" name="AutoShape 27"/>
            <p:cNvSpPr>
              <a:spLocks noChangeArrowheads="1"/>
            </p:cNvSpPr>
            <p:nvPr/>
          </p:nvSpPr>
          <p:spPr bwMode="auto">
            <a:xfrm>
              <a:off x="3792" y="3600"/>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8" name="AutoShape 28"/>
            <p:cNvSpPr>
              <a:spLocks noChangeArrowheads="1"/>
            </p:cNvSpPr>
            <p:nvPr/>
          </p:nvSpPr>
          <p:spPr bwMode="auto">
            <a:xfrm>
              <a:off x="3648" y="3696"/>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9" name="AutoShape 29"/>
            <p:cNvSpPr>
              <a:spLocks noChangeArrowheads="1"/>
            </p:cNvSpPr>
            <p:nvPr/>
          </p:nvSpPr>
          <p:spPr bwMode="auto">
            <a:xfrm>
              <a:off x="3504" y="3792"/>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90" name="AutoShape 30"/>
            <p:cNvSpPr>
              <a:spLocks noChangeArrowheads="1"/>
            </p:cNvSpPr>
            <p:nvPr/>
          </p:nvSpPr>
          <p:spPr bwMode="auto">
            <a:xfrm>
              <a:off x="3696" y="3792"/>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91" name="AutoShape 31"/>
            <p:cNvSpPr>
              <a:spLocks noChangeArrowheads="1"/>
            </p:cNvSpPr>
            <p:nvPr/>
          </p:nvSpPr>
          <p:spPr bwMode="auto">
            <a:xfrm flipV="1">
              <a:off x="3504" y="3648"/>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92" name="AutoShape 32"/>
            <p:cNvSpPr>
              <a:spLocks noChangeArrowheads="1"/>
            </p:cNvSpPr>
            <p:nvPr/>
          </p:nvSpPr>
          <p:spPr bwMode="auto">
            <a:xfrm>
              <a:off x="3696" y="3504"/>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2" name="Date Placeholder 1"/>
          <p:cNvSpPr>
            <a:spLocks noGrp="1"/>
          </p:cNvSpPr>
          <p:nvPr>
            <p:ph type="dt" sz="half" idx="10"/>
          </p:nvPr>
        </p:nvSpPr>
        <p:spPr/>
        <p:txBody>
          <a:bodyPr/>
          <a:lstStyle/>
          <a:p>
            <a:fld id="{1D7ECAC2-641E-4BDD-BC88-3FC5FC56B289}"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17</a:t>
            </a:fld>
            <a:endParaRPr lang="en-US"/>
          </a:p>
        </p:txBody>
      </p:sp>
    </p:spTree>
    <p:extLst>
      <p:ext uri="{BB962C8B-B14F-4D97-AF65-F5344CB8AC3E}">
        <p14:creationId xmlns:p14="http://schemas.microsoft.com/office/powerpoint/2010/main" val="403305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0" y="152401"/>
            <a:ext cx="8229600" cy="1139825"/>
          </a:xfrm>
        </p:spPr>
        <p:txBody>
          <a:bodyPr/>
          <a:lstStyle/>
          <a:p>
            <a:pPr eaLnBrk="1" hangingPunct="1"/>
            <a:r>
              <a:rPr lang="en-US" altLang="en-US" smtClean="0">
                <a:effectLst/>
              </a:rPr>
              <a:t>Clustering: Application</a:t>
            </a:r>
          </a:p>
        </p:txBody>
      </p:sp>
      <p:sp>
        <p:nvSpPr>
          <p:cNvPr id="41987" name="Rectangle 3"/>
          <p:cNvSpPr>
            <a:spLocks noGrp="1" noChangeArrowheads="1"/>
          </p:cNvSpPr>
          <p:nvPr>
            <p:ph type="body" idx="1"/>
          </p:nvPr>
        </p:nvSpPr>
        <p:spPr>
          <a:xfrm>
            <a:off x="469900" y="1292226"/>
            <a:ext cx="9817100" cy="5184774"/>
          </a:xfrm>
        </p:spPr>
        <p:txBody>
          <a:bodyPr>
            <a:normAutofit/>
          </a:bodyPr>
          <a:lstStyle/>
          <a:p>
            <a:pPr eaLnBrk="1" hangingPunct="1"/>
            <a:r>
              <a:rPr lang="en-US" altLang="en-US" sz="3200" dirty="0" smtClean="0">
                <a:solidFill>
                  <a:schemeClr val="tx2"/>
                </a:solidFill>
                <a:effectLst/>
              </a:rPr>
              <a:t>Document Clustering:</a:t>
            </a:r>
          </a:p>
          <a:p>
            <a:pPr lvl="1" eaLnBrk="1" hangingPunct="1"/>
            <a:r>
              <a:rPr lang="en-US" altLang="en-US" sz="2800" dirty="0" smtClean="0">
                <a:solidFill>
                  <a:schemeClr val="tx2"/>
                </a:solidFill>
                <a:effectLst/>
              </a:rPr>
              <a:t>Goal: To find groups of documents that are similar to each other based on the important terms appearing in them.</a:t>
            </a:r>
          </a:p>
          <a:p>
            <a:pPr lvl="1" eaLnBrk="1" hangingPunct="1"/>
            <a:r>
              <a:rPr lang="en-US" altLang="en-US" sz="2800" dirty="0" smtClean="0">
                <a:solidFill>
                  <a:schemeClr val="tx2"/>
                </a:solidFill>
                <a:effectLst/>
              </a:rPr>
              <a:t>Approach: To identify frequently occurring terms in each document. Form a similarity measure based on the frequencies of different terms. Use it to cluster.</a:t>
            </a:r>
          </a:p>
          <a:p>
            <a:pPr lvl="1" eaLnBrk="1" hangingPunct="1"/>
            <a:r>
              <a:rPr lang="en-US" altLang="en-US" sz="2800" dirty="0" smtClean="0">
                <a:solidFill>
                  <a:schemeClr val="tx2"/>
                </a:solidFill>
                <a:effectLst/>
              </a:rPr>
              <a:t>Gain: Information Retrieval can utilize the clusters to relate a new document or search term to clustered documents.</a:t>
            </a:r>
            <a:endParaRPr lang="en-US" altLang="en-US" sz="3600" dirty="0">
              <a:solidFill>
                <a:schemeClr val="tx2"/>
              </a:solidFill>
            </a:endParaRPr>
          </a:p>
        </p:txBody>
      </p:sp>
      <p:sp>
        <p:nvSpPr>
          <p:cNvPr id="2" name="Date Placeholder 1"/>
          <p:cNvSpPr>
            <a:spLocks noGrp="1"/>
          </p:cNvSpPr>
          <p:nvPr>
            <p:ph type="dt" sz="half" idx="10"/>
          </p:nvPr>
        </p:nvSpPr>
        <p:spPr/>
        <p:txBody>
          <a:bodyPr/>
          <a:lstStyle/>
          <a:p>
            <a:fld id="{8328FE78-E505-4A1A-A7BC-4D12FD55FAFC}"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18</a:t>
            </a:fld>
            <a:endParaRPr lang="en-US"/>
          </a:p>
        </p:txBody>
      </p:sp>
    </p:spTree>
    <p:extLst>
      <p:ext uri="{BB962C8B-B14F-4D97-AF65-F5344CB8AC3E}">
        <p14:creationId xmlns:p14="http://schemas.microsoft.com/office/powerpoint/2010/main" val="1558781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1"/>
            <a:ext cx="8229600" cy="1139825"/>
          </a:xfrm>
        </p:spPr>
        <p:txBody>
          <a:bodyPr/>
          <a:lstStyle/>
          <a:p>
            <a:pPr eaLnBrk="1" hangingPunct="1"/>
            <a:r>
              <a:rPr lang="en-US" altLang="en-US" smtClean="0">
                <a:effectLst/>
              </a:rPr>
              <a:t>Illustrating Document Clustering</a:t>
            </a:r>
          </a:p>
        </p:txBody>
      </p:sp>
      <p:sp>
        <p:nvSpPr>
          <p:cNvPr id="44035" name="Rectangle 3"/>
          <p:cNvSpPr>
            <a:spLocks noGrp="1" noChangeArrowheads="1"/>
          </p:cNvSpPr>
          <p:nvPr>
            <p:ph type="body" idx="1"/>
          </p:nvPr>
        </p:nvSpPr>
        <p:spPr>
          <a:xfrm>
            <a:off x="1905000" y="1219200"/>
            <a:ext cx="8610600" cy="1295400"/>
          </a:xfrm>
        </p:spPr>
        <p:txBody>
          <a:bodyPr>
            <a:normAutofit lnSpcReduction="10000"/>
          </a:bodyPr>
          <a:lstStyle/>
          <a:p>
            <a:pPr eaLnBrk="1" hangingPunct="1"/>
            <a:r>
              <a:rPr lang="en-US" altLang="en-US" dirty="0">
                <a:solidFill>
                  <a:schemeClr val="tx2"/>
                </a:solidFill>
              </a:rPr>
              <a:t>Clustering Points: 3204 Articles of Los Angeles Times.</a:t>
            </a:r>
          </a:p>
          <a:p>
            <a:pPr eaLnBrk="1" hangingPunct="1"/>
            <a:r>
              <a:rPr lang="en-US" altLang="en-US" dirty="0">
                <a:solidFill>
                  <a:schemeClr val="tx2"/>
                </a:solidFill>
              </a:rPr>
              <a:t>Similarity Measure: How many words are common in these documents (after some word filtering).</a:t>
            </a:r>
            <a:endParaRPr lang="en-US" altLang="en-US" sz="2400" dirty="0">
              <a:solidFill>
                <a:schemeClr val="tx2"/>
              </a:solidFill>
            </a:endParaRPr>
          </a:p>
        </p:txBody>
      </p:sp>
      <p:graphicFrame>
        <p:nvGraphicFramePr>
          <p:cNvPr id="44036" name="Object 4"/>
          <p:cNvGraphicFramePr>
            <a:graphicFrameLocks noChangeAspect="1"/>
          </p:cNvGraphicFramePr>
          <p:nvPr>
            <p:extLst/>
          </p:nvPr>
        </p:nvGraphicFramePr>
        <p:xfrm>
          <a:off x="4368801" y="2809875"/>
          <a:ext cx="4576763" cy="3546475"/>
        </p:xfrm>
        <a:graphic>
          <a:graphicData uri="http://schemas.openxmlformats.org/presentationml/2006/ole">
            <mc:AlternateContent xmlns:mc="http://schemas.openxmlformats.org/markup-compatibility/2006">
              <mc:Choice xmlns:v="urn:schemas-microsoft-com:vml" Requires="v">
                <p:oleObj spid="_x0000_s4106" name="Document" r:id="rId3" imgW="6108192" imgH="5064252" progId="Word.Document.8">
                  <p:embed/>
                </p:oleObj>
              </mc:Choice>
              <mc:Fallback>
                <p:oleObj name="Document" r:id="rId3" imgW="6108192" imgH="506425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801" y="2809875"/>
                        <a:ext cx="4576763" cy="354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fld id="{F0ABA086-95A9-46B4-9128-B071FC44A6DD}"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19</a:t>
            </a:fld>
            <a:endParaRPr lang="en-US"/>
          </a:p>
        </p:txBody>
      </p:sp>
    </p:spTree>
    <p:extLst>
      <p:ext uri="{BB962C8B-B14F-4D97-AF65-F5344CB8AC3E}">
        <p14:creationId xmlns:p14="http://schemas.microsoft.com/office/powerpoint/2010/main" val="263201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8150"/>
            <a:ext cx="10515600" cy="1325563"/>
          </a:xfrm>
        </p:spPr>
        <p:txBody>
          <a:bodyPr/>
          <a:lstStyle/>
          <a:p>
            <a:r>
              <a:rPr lang="en-US" dirty="0" smtClean="0"/>
              <a:t>Today’s Outline</a:t>
            </a:r>
            <a:endParaRPr lang="en-US" dirty="0"/>
          </a:p>
        </p:txBody>
      </p:sp>
      <p:sp>
        <p:nvSpPr>
          <p:cNvPr id="3" name="Content Placeholder 2"/>
          <p:cNvSpPr>
            <a:spLocks noGrp="1"/>
          </p:cNvSpPr>
          <p:nvPr>
            <p:ph idx="1"/>
          </p:nvPr>
        </p:nvSpPr>
        <p:spPr>
          <a:xfrm>
            <a:off x="838200" y="1763713"/>
            <a:ext cx="8534400" cy="3615267"/>
          </a:xfrm>
        </p:spPr>
        <p:txBody>
          <a:bodyPr>
            <a:normAutofit/>
          </a:bodyPr>
          <a:lstStyle/>
          <a:p>
            <a:r>
              <a:rPr lang="en-US" sz="4000" dirty="0" smtClean="0"/>
              <a:t>Introduction</a:t>
            </a:r>
            <a:endParaRPr lang="en-US" sz="4000" dirty="0"/>
          </a:p>
          <a:p>
            <a:pPr lvl="1"/>
            <a:r>
              <a:rPr lang="en-US" sz="3600" dirty="0" smtClean="0"/>
              <a:t>Data Mining Tasks</a:t>
            </a:r>
          </a:p>
          <a:p>
            <a:pPr lvl="1"/>
            <a:r>
              <a:rPr lang="en-US" sz="3600" dirty="0" smtClean="0"/>
              <a:t>Applications</a:t>
            </a:r>
          </a:p>
          <a:p>
            <a:pPr lvl="1"/>
            <a:r>
              <a:rPr lang="en-US" sz="3600" dirty="0" smtClean="0"/>
              <a:t>Comparisons</a:t>
            </a:r>
          </a:p>
          <a:p>
            <a:pPr lvl="1"/>
            <a:endParaRPr lang="en-US" sz="3600" dirty="0" smtClean="0"/>
          </a:p>
          <a:p>
            <a:endParaRPr lang="en-US" sz="4000" dirty="0" smtClean="0"/>
          </a:p>
          <a:p>
            <a:endParaRPr lang="en-US" sz="4000" dirty="0"/>
          </a:p>
        </p:txBody>
      </p:sp>
      <p:sp>
        <p:nvSpPr>
          <p:cNvPr id="4" name="Date Placeholder 3"/>
          <p:cNvSpPr>
            <a:spLocks noGrp="1"/>
          </p:cNvSpPr>
          <p:nvPr>
            <p:ph type="dt" sz="half" idx="10"/>
          </p:nvPr>
        </p:nvSpPr>
        <p:spPr/>
        <p:txBody>
          <a:bodyPr/>
          <a:lstStyle/>
          <a:p>
            <a:fld id="{5A76E015-6ABD-424D-B5F0-6A6356E99314}" type="datetime5">
              <a:rPr lang="en-US" smtClean="0"/>
              <a:t>25-Jan-19</a:t>
            </a:fld>
            <a:endParaRPr lang="en-US"/>
          </a:p>
        </p:txBody>
      </p:sp>
      <p:sp>
        <p:nvSpPr>
          <p:cNvPr id="5" name="Footer Placeholder 4"/>
          <p:cNvSpPr>
            <a:spLocks noGrp="1"/>
          </p:cNvSpPr>
          <p:nvPr>
            <p:ph type="ftr" sz="quarter" idx="11"/>
          </p:nvPr>
        </p:nvSpPr>
        <p:spPr/>
        <p:txBody>
          <a:bodyPr/>
          <a:lstStyle/>
          <a:p>
            <a:r>
              <a:rPr lang="en-US" smtClean="0"/>
              <a:t>C1S F415</a:t>
            </a:r>
            <a:endParaRPr lang="en-US" dirty="0"/>
          </a:p>
        </p:txBody>
      </p:sp>
      <p:sp>
        <p:nvSpPr>
          <p:cNvPr id="6" name="Slide Number Placeholder 5"/>
          <p:cNvSpPr>
            <a:spLocks noGrp="1"/>
          </p:cNvSpPr>
          <p:nvPr>
            <p:ph type="sldNum" sz="quarter" idx="12"/>
          </p:nvPr>
        </p:nvSpPr>
        <p:spPr/>
        <p:txBody>
          <a:bodyPr/>
          <a:lstStyle/>
          <a:p>
            <a:fld id="{A5A87883-77EE-4E3D-88BB-C9B24793C6D0}" type="slidenum">
              <a:rPr lang="en-US" smtClean="0"/>
              <a:t>2</a:t>
            </a:fld>
            <a:endParaRPr lang="en-US"/>
          </a:p>
        </p:txBody>
      </p:sp>
    </p:spTree>
    <p:extLst>
      <p:ext uri="{BB962C8B-B14F-4D97-AF65-F5344CB8AC3E}">
        <p14:creationId xmlns:p14="http://schemas.microsoft.com/office/powerpoint/2010/main" val="3991821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24000" y="277814"/>
            <a:ext cx="9144000" cy="1139825"/>
          </a:xfrm>
        </p:spPr>
        <p:txBody>
          <a:bodyPr/>
          <a:lstStyle/>
          <a:p>
            <a:pPr eaLnBrk="1" hangingPunct="1">
              <a:defRPr/>
            </a:pPr>
            <a:r>
              <a:rPr lang="en-US" smtClean="0"/>
              <a:t>Association Rule Discovery: Definition</a:t>
            </a:r>
          </a:p>
        </p:txBody>
      </p:sp>
      <p:sp>
        <p:nvSpPr>
          <p:cNvPr id="45059" name="Rectangle 3"/>
          <p:cNvSpPr>
            <a:spLocks noGrp="1" noChangeArrowheads="1"/>
          </p:cNvSpPr>
          <p:nvPr>
            <p:ph type="body" idx="1"/>
          </p:nvPr>
        </p:nvSpPr>
        <p:spPr/>
        <p:txBody>
          <a:bodyPr/>
          <a:lstStyle/>
          <a:p>
            <a:pPr eaLnBrk="1" hangingPunct="1"/>
            <a:r>
              <a:rPr lang="en-US" altLang="en-US" dirty="0">
                <a:solidFill>
                  <a:schemeClr val="tx2"/>
                </a:solidFill>
              </a:rPr>
              <a:t>Given a set of records each of which contain some number of items from a given collection;</a:t>
            </a:r>
          </a:p>
          <a:p>
            <a:pPr lvl="1" eaLnBrk="1" hangingPunct="1"/>
            <a:r>
              <a:rPr lang="en-US" altLang="en-US" dirty="0">
                <a:solidFill>
                  <a:schemeClr val="tx2"/>
                </a:solidFill>
              </a:rPr>
              <a:t>Produce dependency rules which will predict occurrence of an item based on occurrences of other items.</a:t>
            </a:r>
            <a:endParaRPr lang="en-US" altLang="en-US" dirty="0" smtClean="0">
              <a:solidFill>
                <a:schemeClr val="tx2"/>
              </a:solidFill>
              <a:effectLst/>
            </a:endParaRPr>
          </a:p>
        </p:txBody>
      </p:sp>
      <p:graphicFrame>
        <p:nvGraphicFramePr>
          <p:cNvPr id="45060" name="Object 4"/>
          <p:cNvGraphicFramePr>
            <a:graphicFrameLocks noChangeAspect="1"/>
          </p:cNvGraphicFramePr>
          <p:nvPr/>
        </p:nvGraphicFramePr>
        <p:xfrm>
          <a:off x="2209801" y="4038600"/>
          <a:ext cx="4181475" cy="2152650"/>
        </p:xfrm>
        <a:graphic>
          <a:graphicData uri="http://schemas.openxmlformats.org/presentationml/2006/ole">
            <mc:AlternateContent xmlns:mc="http://schemas.openxmlformats.org/markup-compatibility/2006">
              <mc:Choice xmlns:v="urn:schemas-microsoft-com:vml" Requires="v">
                <p:oleObj spid="_x0000_s5130" name="Document" r:id="rId3" imgW="3823716" imgH="1999488" progId="Word.Document.8">
                  <p:embed/>
                </p:oleObj>
              </mc:Choice>
              <mc:Fallback>
                <p:oleObj name="Document" r:id="rId3" imgW="3823716" imgH="199948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4038600"/>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Text Box 5"/>
          <p:cNvSpPr txBox="1">
            <a:spLocks noChangeArrowheads="1"/>
          </p:cNvSpPr>
          <p:nvPr/>
        </p:nvSpPr>
        <p:spPr bwMode="auto">
          <a:xfrm>
            <a:off x="6553200" y="4114801"/>
            <a:ext cx="3443288" cy="97631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Rules Discovered:</a:t>
            </a:r>
          </a:p>
          <a:p>
            <a:pPr>
              <a:spcBef>
                <a:spcPct val="0"/>
              </a:spcBef>
              <a:buClrTx/>
              <a:buSzTx/>
              <a:buFontTx/>
              <a:buNone/>
            </a:pPr>
            <a:r>
              <a:rPr lang="en-US" altLang="en-US" sz="2000">
                <a:latin typeface="Times New Roman" panose="02020603050405020304" pitchFamily="18" charset="0"/>
              </a:rPr>
              <a:t>    </a:t>
            </a:r>
            <a:r>
              <a:rPr lang="en-US" altLang="en-US" sz="1800" b="1">
                <a:solidFill>
                  <a:srgbClr val="CC0000"/>
                </a:solidFill>
              </a:rPr>
              <a:t>{Milk} --&gt; {Coke}</a:t>
            </a:r>
          </a:p>
          <a:p>
            <a:pPr>
              <a:spcBef>
                <a:spcPct val="0"/>
              </a:spcBef>
              <a:buClrTx/>
              <a:buSzTx/>
              <a:buFontTx/>
              <a:buNone/>
            </a:pPr>
            <a:r>
              <a:rPr lang="en-US" altLang="en-US" sz="1800" b="1">
                <a:solidFill>
                  <a:srgbClr val="CC0000"/>
                </a:solidFill>
              </a:rPr>
              <a:t>    {Diaper, Milk} --&gt; {Beer}</a:t>
            </a:r>
            <a:endParaRPr lang="en-US" altLang="en-US" sz="2400">
              <a:latin typeface="Times New Roman" panose="02020603050405020304" pitchFamily="18" charset="0"/>
            </a:endParaRPr>
          </a:p>
        </p:txBody>
      </p:sp>
      <p:sp>
        <p:nvSpPr>
          <p:cNvPr id="2" name="Date Placeholder 1"/>
          <p:cNvSpPr>
            <a:spLocks noGrp="1"/>
          </p:cNvSpPr>
          <p:nvPr>
            <p:ph type="dt" sz="half" idx="10"/>
          </p:nvPr>
        </p:nvSpPr>
        <p:spPr/>
        <p:txBody>
          <a:bodyPr/>
          <a:lstStyle/>
          <a:p>
            <a:fld id="{8F485EF5-3731-4B5C-9868-78896D530CEE}"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20</a:t>
            </a:fld>
            <a:endParaRPr lang="en-US"/>
          </a:p>
        </p:txBody>
      </p:sp>
    </p:spTree>
    <p:extLst>
      <p:ext uri="{BB962C8B-B14F-4D97-AF65-F5344CB8AC3E}">
        <p14:creationId xmlns:p14="http://schemas.microsoft.com/office/powerpoint/2010/main" val="3913280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0" y="277814"/>
            <a:ext cx="9144000" cy="1139825"/>
          </a:xfrm>
        </p:spPr>
        <p:txBody>
          <a:bodyPr/>
          <a:lstStyle/>
          <a:p>
            <a:pPr eaLnBrk="1" hangingPunct="1"/>
            <a:r>
              <a:rPr lang="en-US" altLang="en-US" sz="3800"/>
              <a:t>Association Rule Discovery: Application 1</a:t>
            </a:r>
          </a:p>
        </p:txBody>
      </p:sp>
      <p:sp>
        <p:nvSpPr>
          <p:cNvPr id="46083" name="Rectangle 3"/>
          <p:cNvSpPr>
            <a:spLocks noGrp="1" noChangeArrowheads="1"/>
          </p:cNvSpPr>
          <p:nvPr>
            <p:ph type="body" idx="1"/>
          </p:nvPr>
        </p:nvSpPr>
        <p:spPr>
          <a:xfrm>
            <a:off x="838200" y="1417639"/>
            <a:ext cx="9245600" cy="4659311"/>
          </a:xfrm>
        </p:spPr>
        <p:txBody>
          <a:bodyPr/>
          <a:lstStyle/>
          <a:p>
            <a:pPr eaLnBrk="1" hangingPunct="1">
              <a:lnSpc>
                <a:spcPct val="90000"/>
              </a:lnSpc>
            </a:pPr>
            <a:r>
              <a:rPr lang="en-US" altLang="en-US" dirty="0">
                <a:solidFill>
                  <a:schemeClr val="tx2"/>
                </a:solidFill>
              </a:rPr>
              <a:t>Marketing and Sales Promotion:</a:t>
            </a:r>
            <a:endParaRPr lang="en-US" altLang="en-US" sz="2400" dirty="0">
              <a:solidFill>
                <a:schemeClr val="tx2"/>
              </a:solidFill>
            </a:endParaRPr>
          </a:p>
          <a:p>
            <a:pPr lvl="1" eaLnBrk="1" hangingPunct="1">
              <a:lnSpc>
                <a:spcPct val="90000"/>
              </a:lnSpc>
            </a:pPr>
            <a:r>
              <a:rPr lang="en-US" altLang="en-US" dirty="0">
                <a:solidFill>
                  <a:srgbClr val="FF0066"/>
                </a:solidFill>
              </a:rPr>
              <a:t>Let the rule discovered be</a:t>
            </a:r>
            <a:r>
              <a:rPr lang="en-US" altLang="en-US" i="1" dirty="0">
                <a:solidFill>
                  <a:srgbClr val="FF0066"/>
                </a:solidFill>
              </a:rPr>
              <a:t> </a:t>
            </a:r>
          </a:p>
          <a:p>
            <a:pPr lvl="1" eaLnBrk="1" hangingPunct="1">
              <a:lnSpc>
                <a:spcPct val="90000"/>
              </a:lnSpc>
              <a:buFont typeface="Wingdings" panose="05000000000000000000" pitchFamily="2" charset="2"/>
              <a:buNone/>
            </a:pPr>
            <a:r>
              <a:rPr lang="en-US" altLang="en-US" i="1" dirty="0">
                <a:solidFill>
                  <a:srgbClr val="FF0066"/>
                </a:solidFill>
              </a:rPr>
              <a:t> 			{Bagels, … } --&gt; {Potato Chips}</a:t>
            </a:r>
            <a:endParaRPr lang="en-US" altLang="en-US" dirty="0"/>
          </a:p>
          <a:p>
            <a:pPr lvl="1" eaLnBrk="1" hangingPunct="1">
              <a:lnSpc>
                <a:spcPct val="90000"/>
              </a:lnSpc>
            </a:pPr>
            <a:r>
              <a:rPr lang="en-US" altLang="en-US" u="sng" dirty="0"/>
              <a:t>Potato Chips as consequent</a:t>
            </a:r>
            <a:r>
              <a:rPr lang="en-US" altLang="en-US" sz="2000" dirty="0"/>
              <a:t> </a:t>
            </a:r>
            <a:r>
              <a:rPr lang="en-US" altLang="en-US" sz="2000" dirty="0">
                <a:solidFill>
                  <a:schemeClr val="tx2"/>
                </a:solidFill>
              </a:rPr>
              <a:t>=&gt; </a:t>
            </a:r>
            <a:r>
              <a:rPr lang="en-US" altLang="en-US" dirty="0">
                <a:solidFill>
                  <a:schemeClr val="tx2"/>
                </a:solidFill>
              </a:rPr>
              <a:t>Can be used to determine what should be done to boost its sales.</a:t>
            </a:r>
          </a:p>
          <a:p>
            <a:pPr lvl="1" eaLnBrk="1" hangingPunct="1">
              <a:lnSpc>
                <a:spcPct val="90000"/>
              </a:lnSpc>
            </a:pPr>
            <a:r>
              <a:rPr lang="en-US" altLang="en-US" u="sng" dirty="0"/>
              <a:t>Bagels in the antecedent</a:t>
            </a:r>
            <a:r>
              <a:rPr lang="en-US" altLang="en-US" sz="2000" dirty="0"/>
              <a:t> </a:t>
            </a:r>
            <a:r>
              <a:rPr lang="en-US" altLang="en-US" sz="2000" dirty="0">
                <a:solidFill>
                  <a:schemeClr val="tx2"/>
                </a:solidFill>
              </a:rPr>
              <a:t>=&gt; C</a:t>
            </a:r>
            <a:r>
              <a:rPr lang="en-US" altLang="en-US" dirty="0">
                <a:solidFill>
                  <a:schemeClr val="tx2"/>
                </a:solidFill>
              </a:rPr>
              <a:t>an be used to see which products would be affected if the store discontinues selling bagels.</a:t>
            </a:r>
          </a:p>
          <a:p>
            <a:pPr lvl="1" eaLnBrk="1" hangingPunct="1">
              <a:lnSpc>
                <a:spcPct val="90000"/>
              </a:lnSpc>
            </a:pPr>
            <a:r>
              <a:rPr lang="en-US" altLang="en-US" u="sng" dirty="0"/>
              <a:t>Bagels in antecedent </a:t>
            </a:r>
            <a:r>
              <a:rPr lang="en-US" altLang="en-US" i="1" u="sng" dirty="0"/>
              <a:t>and</a:t>
            </a:r>
            <a:r>
              <a:rPr lang="en-US" altLang="en-US" u="sng" dirty="0"/>
              <a:t> Potato chips in consequent</a:t>
            </a:r>
            <a:r>
              <a:rPr lang="en-US" altLang="en-US" sz="2000" u="sng" dirty="0">
                <a:solidFill>
                  <a:srgbClr val="0000FF"/>
                </a:solidFill>
              </a:rPr>
              <a:t> </a:t>
            </a:r>
            <a:r>
              <a:rPr lang="en-US" altLang="en-US" sz="2000" dirty="0">
                <a:solidFill>
                  <a:schemeClr val="tx2"/>
                </a:solidFill>
              </a:rPr>
              <a:t>=&gt; </a:t>
            </a:r>
            <a:r>
              <a:rPr lang="en-US" altLang="en-US" dirty="0">
                <a:solidFill>
                  <a:schemeClr val="tx2"/>
                </a:solidFill>
              </a:rPr>
              <a:t>Can be used to see what products should be sold with Bagels to promote sale of Potato chips!</a:t>
            </a:r>
            <a:endParaRPr lang="en-US" altLang="en-US" dirty="0" smtClean="0">
              <a:solidFill>
                <a:schemeClr val="tx2"/>
              </a:solidFill>
              <a:effectLst/>
            </a:endParaRPr>
          </a:p>
        </p:txBody>
      </p:sp>
      <p:sp>
        <p:nvSpPr>
          <p:cNvPr id="2" name="Date Placeholder 1"/>
          <p:cNvSpPr>
            <a:spLocks noGrp="1"/>
          </p:cNvSpPr>
          <p:nvPr>
            <p:ph type="dt" sz="half" idx="10"/>
          </p:nvPr>
        </p:nvSpPr>
        <p:spPr/>
        <p:txBody>
          <a:bodyPr/>
          <a:lstStyle/>
          <a:p>
            <a:fld id="{DCAF83FC-420A-4746-846E-0CB5E07105B2}"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21</a:t>
            </a:fld>
            <a:endParaRPr lang="en-US"/>
          </a:p>
        </p:txBody>
      </p:sp>
    </p:spTree>
    <p:extLst>
      <p:ext uri="{BB962C8B-B14F-4D97-AF65-F5344CB8AC3E}">
        <p14:creationId xmlns:p14="http://schemas.microsoft.com/office/powerpoint/2010/main" val="1222311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0" y="277814"/>
            <a:ext cx="9144000" cy="1139825"/>
          </a:xfrm>
        </p:spPr>
        <p:txBody>
          <a:bodyPr/>
          <a:lstStyle/>
          <a:p>
            <a:pPr eaLnBrk="1" hangingPunct="1"/>
            <a:r>
              <a:rPr lang="en-US" altLang="en-US" sz="3800"/>
              <a:t>Association Rule Discovery: Application 2</a:t>
            </a:r>
          </a:p>
        </p:txBody>
      </p:sp>
      <p:sp>
        <p:nvSpPr>
          <p:cNvPr id="48131" name="Rectangle 3"/>
          <p:cNvSpPr>
            <a:spLocks noGrp="1" noChangeArrowheads="1"/>
          </p:cNvSpPr>
          <p:nvPr>
            <p:ph type="body" idx="1"/>
          </p:nvPr>
        </p:nvSpPr>
        <p:spPr>
          <a:xfrm>
            <a:off x="558800" y="1417639"/>
            <a:ext cx="10795000" cy="4759324"/>
          </a:xfrm>
        </p:spPr>
        <p:txBody>
          <a:bodyPr>
            <a:normAutofit/>
          </a:bodyPr>
          <a:lstStyle/>
          <a:p>
            <a:pPr eaLnBrk="1" hangingPunct="1"/>
            <a:r>
              <a:rPr lang="en-US" altLang="en-US" sz="3200" dirty="0" smtClean="0">
                <a:solidFill>
                  <a:schemeClr val="tx2"/>
                </a:solidFill>
                <a:effectLst/>
              </a:rPr>
              <a:t>Supermarket shelf management.</a:t>
            </a:r>
          </a:p>
          <a:p>
            <a:pPr lvl="1" eaLnBrk="1" hangingPunct="1"/>
            <a:r>
              <a:rPr lang="en-US" altLang="en-US" sz="2800" dirty="0" smtClean="0">
                <a:solidFill>
                  <a:schemeClr val="tx2"/>
                </a:solidFill>
                <a:effectLst/>
              </a:rPr>
              <a:t>Goal: To identify items that are bought together by sufficiently many customers.</a:t>
            </a:r>
          </a:p>
          <a:p>
            <a:pPr lvl="1" eaLnBrk="1" hangingPunct="1"/>
            <a:r>
              <a:rPr lang="en-US" altLang="en-US" sz="2800" dirty="0" smtClean="0">
                <a:solidFill>
                  <a:schemeClr val="tx2"/>
                </a:solidFill>
                <a:effectLst/>
              </a:rPr>
              <a:t>Approach: Process the point-of-sale data collected with barcode scanners to find dependencies among items.</a:t>
            </a:r>
          </a:p>
          <a:p>
            <a:pPr lvl="1" eaLnBrk="1" hangingPunct="1"/>
            <a:r>
              <a:rPr lang="en-US" altLang="en-US" sz="2800" dirty="0" smtClean="0">
                <a:solidFill>
                  <a:schemeClr val="tx2"/>
                </a:solidFill>
                <a:effectLst/>
              </a:rPr>
              <a:t>A classic rule --</a:t>
            </a:r>
          </a:p>
          <a:p>
            <a:pPr lvl="2" eaLnBrk="1" hangingPunct="1"/>
            <a:r>
              <a:rPr lang="en-US" altLang="en-US" sz="2400" dirty="0" smtClean="0">
                <a:solidFill>
                  <a:schemeClr val="tx2"/>
                </a:solidFill>
                <a:effectLst/>
              </a:rPr>
              <a:t>If a customer buys diaper and milk, then he is very likely to buy beer.</a:t>
            </a:r>
          </a:p>
          <a:p>
            <a:pPr lvl="2" eaLnBrk="1" hangingPunct="1"/>
            <a:r>
              <a:rPr lang="en-US" altLang="en-US" sz="2400" dirty="0" smtClean="0">
                <a:solidFill>
                  <a:schemeClr val="tx2"/>
                </a:solidFill>
                <a:effectLst/>
              </a:rPr>
              <a:t>So, don’t be surprised if you find six-packs stacked next to diapers!</a:t>
            </a:r>
            <a:endParaRPr lang="en-US" altLang="en-US" sz="2400" dirty="0">
              <a:solidFill>
                <a:schemeClr val="tx2"/>
              </a:solidFill>
            </a:endParaRPr>
          </a:p>
        </p:txBody>
      </p:sp>
      <p:sp>
        <p:nvSpPr>
          <p:cNvPr id="2" name="Date Placeholder 1"/>
          <p:cNvSpPr>
            <a:spLocks noGrp="1"/>
          </p:cNvSpPr>
          <p:nvPr>
            <p:ph type="dt" sz="half" idx="10"/>
          </p:nvPr>
        </p:nvSpPr>
        <p:spPr/>
        <p:txBody>
          <a:bodyPr/>
          <a:lstStyle/>
          <a:p>
            <a:fld id="{6425D52F-7427-43BE-95F8-FCBC42C515C8}"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22</a:t>
            </a:fld>
            <a:endParaRPr lang="en-US"/>
          </a:p>
        </p:txBody>
      </p:sp>
    </p:spTree>
    <p:extLst>
      <p:ext uri="{BB962C8B-B14F-4D97-AF65-F5344CB8AC3E}">
        <p14:creationId xmlns:p14="http://schemas.microsoft.com/office/powerpoint/2010/main" val="2046741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0" y="152400"/>
            <a:ext cx="8991600" cy="1066800"/>
          </a:xfrm>
        </p:spPr>
        <p:txBody>
          <a:bodyPr/>
          <a:lstStyle/>
          <a:p>
            <a:pPr eaLnBrk="1" hangingPunct="1"/>
            <a:r>
              <a:rPr lang="en-US" altLang="en-US" sz="3800"/>
              <a:t>Association Rule Discovery: Application 3</a:t>
            </a:r>
          </a:p>
        </p:txBody>
      </p:sp>
      <p:sp>
        <p:nvSpPr>
          <p:cNvPr id="50179" name="Rectangle 3"/>
          <p:cNvSpPr>
            <a:spLocks noGrp="1" noChangeArrowheads="1"/>
          </p:cNvSpPr>
          <p:nvPr>
            <p:ph type="body" idx="1"/>
          </p:nvPr>
        </p:nvSpPr>
        <p:spPr>
          <a:xfrm>
            <a:off x="698500" y="1219200"/>
            <a:ext cx="10655300" cy="4957763"/>
          </a:xfrm>
        </p:spPr>
        <p:txBody>
          <a:bodyPr>
            <a:normAutofit/>
          </a:bodyPr>
          <a:lstStyle/>
          <a:p>
            <a:pPr eaLnBrk="1" hangingPunct="1"/>
            <a:r>
              <a:rPr lang="en-US" altLang="en-US" sz="3200" dirty="0">
                <a:solidFill>
                  <a:schemeClr val="tx2"/>
                </a:solidFill>
              </a:rPr>
              <a:t>Inventory Management:</a:t>
            </a:r>
          </a:p>
          <a:p>
            <a:pPr lvl="1" eaLnBrk="1" hangingPunct="1"/>
            <a:r>
              <a:rPr lang="en-US" altLang="en-US" sz="2800" dirty="0">
                <a:solidFill>
                  <a:schemeClr val="tx2"/>
                </a:solidFill>
              </a:rPr>
              <a:t>Goal: A consumer appliance repair company wants to anticipate the nature of repairs on its consumer products and keep the service vehicles equipped with right parts to reduce on number of visits to consumer households.</a:t>
            </a:r>
          </a:p>
          <a:p>
            <a:pPr lvl="1" eaLnBrk="1" hangingPunct="1"/>
            <a:r>
              <a:rPr lang="en-US" altLang="en-US" sz="2800" dirty="0">
                <a:solidFill>
                  <a:schemeClr val="tx2"/>
                </a:solidFill>
              </a:rPr>
              <a:t>Approach: Process the data on tools and parts required in previous repairs at different consumer locations and discover the co-occurrence patterns.</a:t>
            </a:r>
          </a:p>
        </p:txBody>
      </p:sp>
      <p:sp>
        <p:nvSpPr>
          <p:cNvPr id="2" name="Date Placeholder 1"/>
          <p:cNvSpPr>
            <a:spLocks noGrp="1"/>
          </p:cNvSpPr>
          <p:nvPr>
            <p:ph type="dt" sz="half" idx="10"/>
          </p:nvPr>
        </p:nvSpPr>
        <p:spPr/>
        <p:txBody>
          <a:bodyPr/>
          <a:lstStyle/>
          <a:p>
            <a:fld id="{D4EE0714-60A6-43D8-B547-5DEF349A43AC}"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23</a:t>
            </a:fld>
            <a:endParaRPr lang="en-US"/>
          </a:p>
        </p:txBody>
      </p:sp>
    </p:spTree>
    <p:extLst>
      <p:ext uri="{BB962C8B-B14F-4D97-AF65-F5344CB8AC3E}">
        <p14:creationId xmlns:p14="http://schemas.microsoft.com/office/powerpoint/2010/main" val="1916274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0" y="304800"/>
            <a:ext cx="9144000" cy="533400"/>
          </a:xfrm>
        </p:spPr>
        <p:txBody>
          <a:bodyPr>
            <a:normAutofit fontScale="90000"/>
          </a:bodyPr>
          <a:lstStyle/>
          <a:p>
            <a:pPr eaLnBrk="1" hangingPunct="1"/>
            <a:r>
              <a:rPr lang="en-US" altLang="en-US" sz="4000"/>
              <a:t>Sequential Pattern Discovery</a:t>
            </a:r>
          </a:p>
        </p:txBody>
      </p:sp>
      <p:sp>
        <p:nvSpPr>
          <p:cNvPr id="60419" name="Rectangle 3"/>
          <p:cNvSpPr>
            <a:spLocks noGrp="1" noChangeArrowheads="1"/>
          </p:cNvSpPr>
          <p:nvPr>
            <p:ph type="body" idx="1"/>
          </p:nvPr>
        </p:nvSpPr>
        <p:spPr>
          <a:xfrm>
            <a:off x="1752600" y="1295400"/>
            <a:ext cx="8382000" cy="2895600"/>
          </a:xfrm>
        </p:spPr>
        <p:txBody>
          <a:bodyPr/>
          <a:lstStyle/>
          <a:p>
            <a:pPr eaLnBrk="1" hangingPunct="1">
              <a:defRPr/>
            </a:pPr>
            <a:r>
              <a:rPr lang="en-US">
                <a:solidFill>
                  <a:schemeClr val="tx2"/>
                </a:solidFill>
              </a:rPr>
              <a:t>Given is a set of </a:t>
            </a:r>
            <a:r>
              <a:rPr lang="en-US" i="1">
                <a:solidFill>
                  <a:schemeClr val="tx2"/>
                </a:solidFill>
              </a:rPr>
              <a:t>objects</a:t>
            </a:r>
            <a:r>
              <a:rPr lang="en-US">
                <a:solidFill>
                  <a:schemeClr val="tx2"/>
                </a:solidFill>
              </a:rPr>
              <a:t>, with each object associated with its own </a:t>
            </a:r>
            <a:r>
              <a:rPr lang="en-US" i="1">
                <a:solidFill>
                  <a:schemeClr val="tx2"/>
                </a:solidFill>
              </a:rPr>
              <a:t>timeline of events</a:t>
            </a:r>
            <a:r>
              <a:rPr lang="en-US">
                <a:solidFill>
                  <a:schemeClr val="tx2"/>
                </a:solidFill>
              </a:rPr>
              <a:t>, find rules that predict strong </a:t>
            </a:r>
            <a:r>
              <a:rPr lang="en-US"/>
              <a:t>sequential dependencies</a:t>
            </a:r>
            <a:r>
              <a:rPr lang="en-US">
                <a:solidFill>
                  <a:schemeClr val="tx2"/>
                </a:solidFill>
              </a:rPr>
              <a:t> among different events.</a:t>
            </a:r>
          </a:p>
          <a:p>
            <a:pPr eaLnBrk="1" hangingPunct="1">
              <a:defRPr/>
            </a:pPr>
            <a:endParaRPr lang="en-US">
              <a:solidFill>
                <a:schemeClr val="tx2"/>
              </a:solidFill>
            </a:endParaRPr>
          </a:p>
          <a:p>
            <a:pPr eaLnBrk="1" hangingPunct="1">
              <a:defRPr/>
            </a:pPr>
            <a:endParaRPr lang="en-US" smtClean="0">
              <a:solidFill>
                <a:schemeClr val="tx2"/>
              </a:solidFill>
            </a:endParaRPr>
          </a:p>
          <a:p>
            <a:pPr eaLnBrk="1" hangingPunct="1">
              <a:defRPr/>
            </a:pPr>
            <a:endParaRPr lang="en-US" smtClean="0">
              <a:solidFill>
                <a:schemeClr val="tx2"/>
              </a:solidFill>
            </a:endParaRPr>
          </a:p>
          <a:p>
            <a:pPr eaLnBrk="1" hangingPunct="1">
              <a:defRPr/>
            </a:pPr>
            <a:endParaRPr lang="en-US" smtClean="0">
              <a:solidFill>
                <a:schemeClr val="tx2"/>
              </a:solidFill>
            </a:endParaRPr>
          </a:p>
        </p:txBody>
      </p:sp>
      <p:grpSp>
        <p:nvGrpSpPr>
          <p:cNvPr id="52228" name="Group 19"/>
          <p:cNvGrpSpPr>
            <a:grpSpLocks/>
          </p:cNvGrpSpPr>
          <p:nvPr/>
        </p:nvGrpSpPr>
        <p:grpSpPr bwMode="auto">
          <a:xfrm>
            <a:off x="4038600" y="3886200"/>
            <a:ext cx="4038600" cy="685800"/>
            <a:chOff x="1632" y="1728"/>
            <a:chExt cx="2304" cy="432"/>
          </a:xfrm>
        </p:grpSpPr>
        <p:sp>
          <p:nvSpPr>
            <p:cNvPr id="52230" name="Rectangle 20"/>
            <p:cNvSpPr>
              <a:spLocks noChangeArrowheads="1"/>
            </p:cNvSpPr>
            <p:nvPr/>
          </p:nvSpPr>
          <p:spPr bwMode="auto">
            <a:xfrm>
              <a:off x="1632" y="1728"/>
              <a:ext cx="2304" cy="432"/>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2231" name="Text Box 21"/>
            <p:cNvSpPr txBox="1">
              <a:spLocks noChangeArrowheads="1"/>
            </p:cNvSpPr>
            <p:nvPr/>
          </p:nvSpPr>
          <p:spPr bwMode="auto">
            <a:xfrm>
              <a:off x="1680" y="1783"/>
              <a:ext cx="2186" cy="3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2800" b="1">
                  <a:latin typeface="Times New Roman" panose="02020603050405020304" pitchFamily="18" charset="0"/>
                </a:rPr>
                <a:t>(A   B)     (C)        (D   E)</a:t>
              </a:r>
            </a:p>
          </p:txBody>
        </p:sp>
      </p:grpSp>
      <p:sp>
        <p:nvSpPr>
          <p:cNvPr id="52229" name="Line 22"/>
          <p:cNvSpPr>
            <a:spLocks noChangeShapeType="1"/>
          </p:cNvSpPr>
          <p:nvPr/>
        </p:nvSpPr>
        <p:spPr bwMode="auto">
          <a:xfrm>
            <a:off x="6324600" y="4267200"/>
            <a:ext cx="4572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p:cNvSpPr>
            <a:spLocks noGrp="1"/>
          </p:cNvSpPr>
          <p:nvPr>
            <p:ph type="dt" sz="half" idx="10"/>
          </p:nvPr>
        </p:nvSpPr>
        <p:spPr/>
        <p:txBody>
          <a:bodyPr/>
          <a:lstStyle/>
          <a:p>
            <a:fld id="{CA2C6321-3D2A-4B6E-ACD9-2486EB319C96}"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24</a:t>
            </a:fld>
            <a:endParaRPr lang="en-US"/>
          </a:p>
        </p:txBody>
      </p:sp>
    </p:spTree>
    <p:extLst>
      <p:ext uri="{BB962C8B-B14F-4D97-AF65-F5344CB8AC3E}">
        <p14:creationId xmlns:p14="http://schemas.microsoft.com/office/powerpoint/2010/main" val="74800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24000" y="609600"/>
            <a:ext cx="9144000" cy="533400"/>
          </a:xfrm>
        </p:spPr>
        <p:txBody>
          <a:bodyPr>
            <a:normAutofit fontScale="90000"/>
          </a:bodyPr>
          <a:lstStyle/>
          <a:p>
            <a:pPr eaLnBrk="1" hangingPunct="1">
              <a:defRPr/>
            </a:pPr>
            <a:r>
              <a:rPr lang="en-US" sz="4000"/>
              <a:t>Sequential Pattern Discovery: Examples</a:t>
            </a:r>
          </a:p>
        </p:txBody>
      </p:sp>
      <p:sp>
        <p:nvSpPr>
          <p:cNvPr id="61443" name="Rectangle 3"/>
          <p:cNvSpPr>
            <a:spLocks noGrp="1" noChangeArrowheads="1"/>
          </p:cNvSpPr>
          <p:nvPr>
            <p:ph type="body" idx="1"/>
          </p:nvPr>
        </p:nvSpPr>
        <p:spPr>
          <a:xfrm>
            <a:off x="1181100" y="1397000"/>
            <a:ext cx="9182100" cy="4489450"/>
          </a:xfrm>
        </p:spPr>
        <p:txBody>
          <a:bodyPr/>
          <a:lstStyle/>
          <a:p>
            <a:pPr eaLnBrk="1" hangingPunct="1">
              <a:defRPr/>
            </a:pPr>
            <a:r>
              <a:rPr lang="en-US" sz="2400" dirty="0"/>
              <a:t>In telecommunications alarm logs,</a:t>
            </a:r>
            <a:r>
              <a:rPr lang="en-US" sz="2000" dirty="0"/>
              <a:t> </a:t>
            </a:r>
          </a:p>
          <a:p>
            <a:pPr lvl="1" eaLnBrk="1" hangingPunct="1">
              <a:defRPr/>
            </a:pPr>
            <a:r>
              <a:rPr lang="en-US" sz="2000" dirty="0"/>
              <a:t>(</a:t>
            </a:r>
            <a:r>
              <a:rPr lang="en-US" sz="2000" dirty="0" err="1"/>
              <a:t>Inverter_Problem</a:t>
            </a:r>
            <a:r>
              <a:rPr lang="en-US" sz="2000" dirty="0"/>
              <a:t>  </a:t>
            </a:r>
            <a:r>
              <a:rPr lang="en-US" sz="2000" dirty="0" err="1"/>
              <a:t>Excessive_Line_Current</a:t>
            </a:r>
            <a:r>
              <a:rPr lang="en-US" sz="2000" dirty="0"/>
              <a:t>) </a:t>
            </a:r>
          </a:p>
          <a:p>
            <a:pPr lvl="1" eaLnBrk="1" hangingPunct="1">
              <a:buFont typeface="Wingdings" panose="05000000000000000000" pitchFamily="2" charset="2"/>
              <a:buNone/>
              <a:defRPr/>
            </a:pPr>
            <a:r>
              <a:rPr lang="en-US" sz="2000" dirty="0"/>
              <a:t>        (</a:t>
            </a:r>
            <a:r>
              <a:rPr lang="en-US" sz="2000" dirty="0" err="1"/>
              <a:t>Rectifier_Alarm</a:t>
            </a:r>
            <a:r>
              <a:rPr lang="en-US" sz="2000" dirty="0"/>
              <a:t>) --&gt; (</a:t>
            </a:r>
            <a:r>
              <a:rPr lang="en-US" sz="2000" dirty="0" err="1"/>
              <a:t>Fire_Alarm</a:t>
            </a:r>
            <a:r>
              <a:rPr lang="en-US" sz="2000" dirty="0"/>
              <a:t>)</a:t>
            </a:r>
          </a:p>
          <a:p>
            <a:pPr eaLnBrk="1" hangingPunct="1">
              <a:defRPr/>
            </a:pPr>
            <a:r>
              <a:rPr lang="en-US" sz="2400" dirty="0"/>
              <a:t>In point-of-sale transaction sequences,</a:t>
            </a:r>
          </a:p>
          <a:p>
            <a:pPr lvl="1" eaLnBrk="1" hangingPunct="1">
              <a:defRPr/>
            </a:pPr>
            <a:r>
              <a:rPr lang="en-US" sz="2000" dirty="0"/>
              <a:t>Computer Bookstore:  </a:t>
            </a:r>
          </a:p>
          <a:p>
            <a:pPr lvl="1" eaLnBrk="1" hangingPunct="1">
              <a:buFont typeface="Wingdings" panose="05000000000000000000" pitchFamily="2" charset="2"/>
              <a:buNone/>
              <a:defRPr/>
            </a:pPr>
            <a:r>
              <a:rPr lang="en-US" sz="2000" dirty="0"/>
              <a:t>	  (</a:t>
            </a:r>
            <a:r>
              <a:rPr lang="en-US" sz="2000" dirty="0" err="1"/>
              <a:t>Intro_To_Visual_C</a:t>
            </a:r>
            <a:r>
              <a:rPr lang="en-US" sz="2000" dirty="0"/>
              <a:t>)  (C++_Primer) --&gt; 							(</a:t>
            </a:r>
            <a:r>
              <a:rPr lang="en-US" sz="2000" dirty="0" err="1"/>
              <a:t>Perl_for_dummies,Tcl_Tk</a:t>
            </a:r>
            <a:r>
              <a:rPr lang="en-US" sz="2000" dirty="0"/>
              <a:t>)</a:t>
            </a:r>
          </a:p>
          <a:p>
            <a:pPr lvl="1" eaLnBrk="1" hangingPunct="1">
              <a:defRPr/>
            </a:pPr>
            <a:r>
              <a:rPr lang="en-US" sz="2000" dirty="0"/>
              <a:t>Athletic Apparel Store: </a:t>
            </a:r>
          </a:p>
          <a:p>
            <a:pPr lvl="1" eaLnBrk="1" hangingPunct="1">
              <a:buFont typeface="Wingdings" panose="05000000000000000000" pitchFamily="2" charset="2"/>
              <a:buNone/>
              <a:defRPr/>
            </a:pPr>
            <a:r>
              <a:rPr lang="en-US" sz="2000" dirty="0"/>
              <a:t>	  (Shoes) (Racket, </a:t>
            </a:r>
            <a:r>
              <a:rPr lang="en-US" sz="2000" dirty="0" err="1"/>
              <a:t>Racketball</a:t>
            </a:r>
            <a:r>
              <a:rPr lang="en-US" sz="2000" dirty="0"/>
              <a:t>) --&gt; (</a:t>
            </a:r>
            <a:r>
              <a:rPr lang="en-US" sz="2000" dirty="0" err="1"/>
              <a:t>Sports_Jacket</a:t>
            </a:r>
            <a:r>
              <a:rPr lang="en-US" sz="2000" dirty="0"/>
              <a:t>)</a:t>
            </a:r>
          </a:p>
        </p:txBody>
      </p:sp>
      <p:sp>
        <p:nvSpPr>
          <p:cNvPr id="2" name="Date Placeholder 1"/>
          <p:cNvSpPr>
            <a:spLocks noGrp="1"/>
          </p:cNvSpPr>
          <p:nvPr>
            <p:ph type="dt" sz="half" idx="10"/>
          </p:nvPr>
        </p:nvSpPr>
        <p:spPr/>
        <p:txBody>
          <a:bodyPr/>
          <a:lstStyle/>
          <a:p>
            <a:fld id="{86743F4C-695A-4B59-8B45-D85954274850}"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25</a:t>
            </a:fld>
            <a:endParaRPr lang="en-US"/>
          </a:p>
        </p:txBody>
      </p:sp>
    </p:spTree>
    <p:extLst>
      <p:ext uri="{BB962C8B-B14F-4D97-AF65-F5344CB8AC3E}">
        <p14:creationId xmlns:p14="http://schemas.microsoft.com/office/powerpoint/2010/main" val="284381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365125"/>
            <a:ext cx="10515600" cy="752475"/>
          </a:xfrm>
        </p:spPr>
        <p:txBody>
          <a:bodyPr/>
          <a:lstStyle/>
          <a:p>
            <a:pPr eaLnBrk="1" hangingPunct="1">
              <a:defRPr/>
            </a:pPr>
            <a:r>
              <a:rPr lang="en-US" dirty="0" smtClean="0"/>
              <a:t>Regression</a:t>
            </a:r>
          </a:p>
        </p:txBody>
      </p:sp>
      <p:sp>
        <p:nvSpPr>
          <p:cNvPr id="63491" name="Rectangle 3"/>
          <p:cNvSpPr>
            <a:spLocks noGrp="1" noChangeArrowheads="1"/>
          </p:cNvSpPr>
          <p:nvPr>
            <p:ph type="body" idx="1"/>
          </p:nvPr>
        </p:nvSpPr>
        <p:spPr>
          <a:xfrm>
            <a:off x="1905000" y="1219200"/>
            <a:ext cx="8229600" cy="4286250"/>
          </a:xfrm>
        </p:spPr>
        <p:txBody>
          <a:bodyPr/>
          <a:lstStyle/>
          <a:p>
            <a:pPr eaLnBrk="1" hangingPunct="1">
              <a:defRPr/>
            </a:pPr>
            <a:r>
              <a:rPr lang="en-US"/>
              <a:t>Predict a value of a given continuous valued variable based on the values of other variables, assuming a linear or nonlinear model of dependency.</a:t>
            </a:r>
          </a:p>
          <a:p>
            <a:pPr eaLnBrk="1" hangingPunct="1">
              <a:defRPr/>
            </a:pPr>
            <a:r>
              <a:rPr lang="en-US"/>
              <a:t>Greatly studied in statistics, neural network fields.</a:t>
            </a:r>
          </a:p>
          <a:p>
            <a:pPr eaLnBrk="1" hangingPunct="1">
              <a:defRPr/>
            </a:pPr>
            <a:r>
              <a:rPr lang="en-US"/>
              <a:t>Examples:</a:t>
            </a:r>
          </a:p>
          <a:p>
            <a:pPr lvl="1" eaLnBrk="1" hangingPunct="1">
              <a:defRPr/>
            </a:pPr>
            <a:r>
              <a:rPr lang="en-US"/>
              <a:t>Predicting sales amounts of new product based on advetising expenditure.</a:t>
            </a:r>
          </a:p>
          <a:p>
            <a:pPr lvl="1" eaLnBrk="1" hangingPunct="1">
              <a:defRPr/>
            </a:pPr>
            <a:r>
              <a:rPr lang="en-US"/>
              <a:t>Predicting wind velocities as a function of temperature, humidity, air pressure, etc.</a:t>
            </a:r>
          </a:p>
          <a:p>
            <a:pPr lvl="1" eaLnBrk="1" hangingPunct="1">
              <a:defRPr/>
            </a:pPr>
            <a:r>
              <a:rPr lang="en-US"/>
              <a:t>Time series prediction of stock market indices.</a:t>
            </a:r>
            <a:endParaRPr lang="en-US" sz="3200"/>
          </a:p>
        </p:txBody>
      </p:sp>
      <p:sp>
        <p:nvSpPr>
          <p:cNvPr id="2" name="Date Placeholder 1"/>
          <p:cNvSpPr>
            <a:spLocks noGrp="1"/>
          </p:cNvSpPr>
          <p:nvPr>
            <p:ph type="dt" sz="half" idx="10"/>
          </p:nvPr>
        </p:nvSpPr>
        <p:spPr/>
        <p:txBody>
          <a:bodyPr/>
          <a:lstStyle/>
          <a:p>
            <a:fld id="{F734D424-0C8D-4845-BA11-4230B68452AD}"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26</a:t>
            </a:fld>
            <a:endParaRPr lang="en-US"/>
          </a:p>
        </p:txBody>
      </p:sp>
    </p:spTree>
    <p:extLst>
      <p:ext uri="{BB962C8B-B14F-4D97-AF65-F5344CB8AC3E}">
        <p14:creationId xmlns:p14="http://schemas.microsoft.com/office/powerpoint/2010/main" val="817232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752600" y="228600"/>
            <a:ext cx="8763000" cy="533400"/>
          </a:xfrm>
        </p:spPr>
        <p:txBody>
          <a:bodyPr>
            <a:normAutofit fontScale="90000"/>
          </a:bodyPr>
          <a:lstStyle/>
          <a:p>
            <a:pPr eaLnBrk="1" hangingPunct="1">
              <a:defRPr/>
            </a:pPr>
            <a:r>
              <a:rPr lang="en-US" smtClean="0"/>
              <a:t>Deviation/Anomaly Detection</a:t>
            </a:r>
          </a:p>
        </p:txBody>
      </p:sp>
      <p:sp>
        <p:nvSpPr>
          <p:cNvPr id="65539" name="Rectangle 3"/>
          <p:cNvSpPr>
            <a:spLocks noGrp="1" noChangeArrowheads="1"/>
          </p:cNvSpPr>
          <p:nvPr>
            <p:ph type="body" idx="1"/>
          </p:nvPr>
        </p:nvSpPr>
        <p:spPr>
          <a:xfrm>
            <a:off x="1752600" y="1066800"/>
            <a:ext cx="8915400" cy="5105400"/>
          </a:xfrm>
        </p:spPr>
        <p:txBody>
          <a:bodyPr/>
          <a:lstStyle/>
          <a:p>
            <a:pPr eaLnBrk="1" hangingPunct="1">
              <a:defRPr/>
            </a:pPr>
            <a:r>
              <a:rPr lang="en-US" smtClean="0"/>
              <a:t>Detect significant deviations from normal behavior</a:t>
            </a:r>
            <a:endParaRPr lang="en-US" sz="3600"/>
          </a:p>
          <a:p>
            <a:pPr eaLnBrk="1" hangingPunct="1">
              <a:defRPr/>
            </a:pPr>
            <a:r>
              <a:rPr lang="en-US" smtClean="0"/>
              <a:t>Applications:</a:t>
            </a:r>
          </a:p>
          <a:p>
            <a:pPr lvl="1" eaLnBrk="1" hangingPunct="1">
              <a:defRPr/>
            </a:pPr>
            <a:r>
              <a:rPr lang="en-US" smtClean="0"/>
              <a:t>Credit Card Fraud Detection</a:t>
            </a:r>
          </a:p>
          <a:p>
            <a:pPr lvl="1" eaLnBrk="1" hangingPunct="1">
              <a:defRPr/>
            </a:pPr>
            <a:endParaRPr lang="en-US" smtClean="0"/>
          </a:p>
          <a:p>
            <a:pPr lvl="1" eaLnBrk="1" hangingPunct="1">
              <a:defRPr/>
            </a:pPr>
            <a:endParaRPr lang="en-US" smtClean="0"/>
          </a:p>
          <a:p>
            <a:pPr lvl="1" eaLnBrk="1" hangingPunct="1">
              <a:defRPr/>
            </a:pPr>
            <a:r>
              <a:rPr lang="en-US" smtClean="0"/>
              <a:t>Network Intrusion </a:t>
            </a:r>
            <a:br>
              <a:rPr lang="en-US" smtClean="0"/>
            </a:br>
            <a:r>
              <a:rPr lang="en-US" smtClean="0"/>
              <a:t>Detection</a:t>
            </a:r>
          </a:p>
          <a:p>
            <a:pPr lvl="1" eaLnBrk="1" hangingPunct="1">
              <a:defRPr/>
            </a:pPr>
            <a:endParaRPr lang="en-US" smtClean="0"/>
          </a:p>
        </p:txBody>
      </p:sp>
      <p:pic>
        <p:nvPicPr>
          <p:cNvPr id="573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700" y="3922714"/>
            <a:ext cx="31623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49" name="Group 5"/>
          <p:cNvGrpSpPr>
            <a:grpSpLocks/>
          </p:cNvGrpSpPr>
          <p:nvPr/>
        </p:nvGrpSpPr>
        <p:grpSpPr bwMode="auto">
          <a:xfrm>
            <a:off x="6342064" y="4013200"/>
            <a:ext cx="2605087" cy="2387600"/>
            <a:chOff x="2963" y="2441"/>
            <a:chExt cx="1641" cy="1504"/>
          </a:xfrm>
        </p:grpSpPr>
        <p:pic>
          <p:nvPicPr>
            <p:cNvPr id="57353"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3" y="2441"/>
              <a:ext cx="1641"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4"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3" y="2441"/>
              <a:ext cx="1641"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35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3563" y="3886201"/>
            <a:ext cx="1922462"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Text Box 9"/>
          <p:cNvSpPr txBox="1">
            <a:spLocks noChangeArrowheads="1"/>
          </p:cNvSpPr>
          <p:nvPr/>
        </p:nvSpPr>
        <p:spPr bwMode="auto">
          <a:xfrm>
            <a:off x="1752600" y="5715001"/>
            <a:ext cx="830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i="1">
                <a:latin typeface="Helvetica" panose="020B0604020202020204" pitchFamily="34" charset="0"/>
              </a:rPr>
              <a:t>						</a:t>
            </a:r>
            <a:br>
              <a:rPr lang="en-US" altLang="en-US" sz="1600" i="1">
                <a:latin typeface="Helvetica" panose="020B0604020202020204" pitchFamily="34" charset="0"/>
              </a:rPr>
            </a:br>
            <a:r>
              <a:rPr lang="en-US" altLang="en-US" sz="1600" i="1">
                <a:latin typeface="Helvetica" panose="020B0604020202020204" pitchFamily="34" charset="0"/>
              </a:rPr>
              <a:t>Typical network traffic at University level may reach over 100 million connections per day</a:t>
            </a:r>
            <a:endParaRPr lang="en-US" altLang="en-US" sz="2400">
              <a:latin typeface="Times New Roman" panose="02020603050405020304" pitchFamily="18" charset="0"/>
            </a:endParaRPr>
          </a:p>
        </p:txBody>
      </p:sp>
      <p:graphicFrame>
        <p:nvGraphicFramePr>
          <p:cNvPr id="57352" name="Object 10"/>
          <p:cNvGraphicFramePr>
            <a:graphicFrameLocks noChangeAspect="1"/>
          </p:cNvGraphicFramePr>
          <p:nvPr/>
        </p:nvGraphicFramePr>
        <p:xfrm>
          <a:off x="7315200" y="1851026"/>
          <a:ext cx="3124200" cy="1882775"/>
        </p:xfrm>
        <a:graphic>
          <a:graphicData uri="http://schemas.openxmlformats.org/presentationml/2006/ole">
            <mc:AlternateContent xmlns:mc="http://schemas.openxmlformats.org/markup-compatibility/2006">
              <mc:Choice xmlns:v="urn:schemas-microsoft-com:vml" Requires="v">
                <p:oleObj spid="_x0000_s6154" name="VISIO" r:id="rId8" imgW="2900172" imgH="1752600" progId="Visio.Drawing.6">
                  <p:embed/>
                </p:oleObj>
              </mc:Choice>
              <mc:Fallback>
                <p:oleObj name="VISIO" r:id="rId8" imgW="2900172" imgH="17526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1851026"/>
                        <a:ext cx="31242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fld id="{589C76F0-BC6B-4A91-A340-A302EC204C8E}"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27</a:t>
            </a:fld>
            <a:endParaRPr lang="en-US"/>
          </a:p>
        </p:txBody>
      </p:sp>
    </p:spTree>
    <p:extLst>
      <p:ext uri="{BB962C8B-B14F-4D97-AF65-F5344CB8AC3E}">
        <p14:creationId xmlns:p14="http://schemas.microsoft.com/office/powerpoint/2010/main" val="690418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25500" y="136525"/>
            <a:ext cx="10515600" cy="600075"/>
          </a:xfrm>
        </p:spPr>
        <p:txBody>
          <a:bodyPr/>
          <a:lstStyle/>
          <a:p>
            <a:pPr algn="ctr"/>
            <a:r>
              <a:rPr lang="en-US" altLang="en-US" sz="3200" b="1" dirty="0">
                <a:solidFill>
                  <a:srgbClr val="FF0000"/>
                </a:solidFill>
              </a:rPr>
              <a:t>Data Mining vs. Statistical Analysis</a:t>
            </a:r>
          </a:p>
        </p:txBody>
      </p:sp>
      <p:sp>
        <p:nvSpPr>
          <p:cNvPr id="76803" name="Rectangle 3"/>
          <p:cNvSpPr>
            <a:spLocks noGrp="1" noChangeArrowheads="1"/>
          </p:cNvSpPr>
          <p:nvPr>
            <p:ph type="body" idx="1"/>
          </p:nvPr>
        </p:nvSpPr>
        <p:spPr>
          <a:xfrm>
            <a:off x="571500" y="596900"/>
            <a:ext cx="10185400" cy="5740400"/>
          </a:xfrm>
        </p:spPr>
        <p:txBody>
          <a:bodyPr>
            <a:noAutofit/>
          </a:bodyPr>
          <a:lstStyle/>
          <a:p>
            <a:pPr>
              <a:lnSpc>
                <a:spcPct val="80000"/>
              </a:lnSpc>
              <a:buFontTx/>
              <a:buNone/>
            </a:pPr>
            <a:r>
              <a:rPr lang="en-US" altLang="en-US" dirty="0"/>
              <a:t>Statistical Analysis:</a:t>
            </a:r>
          </a:p>
          <a:p>
            <a:pPr>
              <a:lnSpc>
                <a:spcPct val="80000"/>
              </a:lnSpc>
            </a:pPr>
            <a:r>
              <a:rPr lang="en-US" altLang="en-US" sz="2400" dirty="0"/>
              <a:t>Ill-suited for Nominal and Structured Data Types </a:t>
            </a:r>
          </a:p>
          <a:p>
            <a:pPr>
              <a:lnSpc>
                <a:spcPct val="80000"/>
              </a:lnSpc>
            </a:pPr>
            <a:r>
              <a:rPr lang="en-US" altLang="en-US" sz="2400" dirty="0"/>
              <a:t>Completely data driven - incorporation of domain knowledge not possible </a:t>
            </a:r>
          </a:p>
          <a:p>
            <a:pPr>
              <a:lnSpc>
                <a:spcPct val="80000"/>
              </a:lnSpc>
            </a:pPr>
            <a:r>
              <a:rPr lang="en-US" altLang="en-US" sz="2400" dirty="0"/>
              <a:t>Interpretation of results is difficult and daunting </a:t>
            </a:r>
          </a:p>
          <a:p>
            <a:pPr>
              <a:lnSpc>
                <a:spcPct val="80000"/>
              </a:lnSpc>
            </a:pPr>
            <a:r>
              <a:rPr lang="en-US" altLang="en-US" sz="2400" dirty="0"/>
              <a:t>Requires expert user guidance </a:t>
            </a:r>
          </a:p>
          <a:p>
            <a:pPr>
              <a:lnSpc>
                <a:spcPct val="80000"/>
              </a:lnSpc>
              <a:buFontTx/>
              <a:buNone/>
            </a:pPr>
            <a:r>
              <a:rPr lang="en-US" altLang="en-US" dirty="0" smtClean="0"/>
              <a:t>Data </a:t>
            </a:r>
            <a:r>
              <a:rPr lang="en-US" altLang="en-US" dirty="0"/>
              <a:t>Mining:</a:t>
            </a:r>
          </a:p>
          <a:p>
            <a:pPr>
              <a:lnSpc>
                <a:spcPct val="80000"/>
              </a:lnSpc>
            </a:pPr>
            <a:r>
              <a:rPr lang="en-US" altLang="en-US" sz="2400" dirty="0"/>
              <a:t>Large Data sets</a:t>
            </a:r>
          </a:p>
          <a:p>
            <a:pPr>
              <a:lnSpc>
                <a:spcPct val="80000"/>
              </a:lnSpc>
            </a:pPr>
            <a:r>
              <a:rPr lang="en-US" altLang="en-US" sz="2400" dirty="0"/>
              <a:t>Efficiency of Algorithms is important </a:t>
            </a:r>
          </a:p>
          <a:p>
            <a:pPr>
              <a:lnSpc>
                <a:spcPct val="80000"/>
              </a:lnSpc>
            </a:pPr>
            <a:r>
              <a:rPr lang="en-US" altLang="en-US" sz="2400" dirty="0"/>
              <a:t>Scalability of Algorithms is important </a:t>
            </a:r>
          </a:p>
          <a:p>
            <a:pPr>
              <a:lnSpc>
                <a:spcPct val="80000"/>
              </a:lnSpc>
            </a:pPr>
            <a:r>
              <a:rPr lang="en-US" altLang="en-US" sz="2400" dirty="0"/>
              <a:t>Real World Data </a:t>
            </a:r>
          </a:p>
          <a:p>
            <a:pPr>
              <a:lnSpc>
                <a:spcPct val="80000"/>
              </a:lnSpc>
            </a:pPr>
            <a:r>
              <a:rPr lang="en-US" altLang="en-US" sz="2400" dirty="0"/>
              <a:t>Lots of Missing Values </a:t>
            </a:r>
          </a:p>
          <a:p>
            <a:pPr>
              <a:lnSpc>
                <a:spcPct val="80000"/>
              </a:lnSpc>
            </a:pPr>
            <a:r>
              <a:rPr lang="en-US" altLang="en-US" sz="2400" dirty="0"/>
              <a:t>Pre-existing data - not user generated </a:t>
            </a:r>
          </a:p>
          <a:p>
            <a:pPr>
              <a:lnSpc>
                <a:spcPct val="80000"/>
              </a:lnSpc>
            </a:pPr>
            <a:r>
              <a:rPr lang="en-US" altLang="en-US" sz="2400" dirty="0"/>
              <a:t>Data not static - prone to updates </a:t>
            </a:r>
          </a:p>
          <a:p>
            <a:pPr>
              <a:lnSpc>
                <a:spcPct val="80000"/>
              </a:lnSpc>
            </a:pPr>
            <a:r>
              <a:rPr lang="en-US" altLang="en-US" sz="2400" dirty="0"/>
              <a:t>Efficient methods for data retrieval available for use </a:t>
            </a:r>
          </a:p>
        </p:txBody>
      </p:sp>
      <p:sp>
        <p:nvSpPr>
          <p:cNvPr id="2" name="Date Placeholder 1"/>
          <p:cNvSpPr>
            <a:spLocks noGrp="1"/>
          </p:cNvSpPr>
          <p:nvPr>
            <p:ph type="dt" sz="half" idx="10"/>
          </p:nvPr>
        </p:nvSpPr>
        <p:spPr/>
        <p:txBody>
          <a:bodyPr/>
          <a:lstStyle/>
          <a:p>
            <a:fld id="{F8E0BEE5-B211-4911-8257-87D2CF45638F}"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28</a:t>
            </a:fld>
            <a:endParaRPr lang="en-US"/>
          </a:p>
        </p:txBody>
      </p:sp>
    </p:spTree>
    <p:extLst>
      <p:ext uri="{BB962C8B-B14F-4D97-AF65-F5344CB8AC3E}">
        <p14:creationId xmlns:p14="http://schemas.microsoft.com/office/powerpoint/2010/main" val="485201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365125"/>
            <a:ext cx="10515600" cy="434975"/>
          </a:xfrm>
        </p:spPr>
        <p:txBody>
          <a:bodyPr>
            <a:normAutofit fontScale="90000"/>
          </a:bodyPr>
          <a:lstStyle/>
          <a:p>
            <a:pPr algn="ctr"/>
            <a:r>
              <a:rPr lang="en-US" altLang="en-US" sz="3200" b="1" dirty="0">
                <a:solidFill>
                  <a:srgbClr val="FF0000"/>
                </a:solidFill>
              </a:rPr>
              <a:t>Data Mining vs. DBMS</a:t>
            </a:r>
          </a:p>
        </p:txBody>
      </p:sp>
      <p:sp>
        <p:nvSpPr>
          <p:cNvPr id="77827" name="Rectangle 3"/>
          <p:cNvSpPr>
            <a:spLocks noGrp="1" noChangeArrowheads="1"/>
          </p:cNvSpPr>
          <p:nvPr>
            <p:ph type="body" idx="1"/>
          </p:nvPr>
        </p:nvSpPr>
        <p:spPr>
          <a:xfrm>
            <a:off x="838200" y="1028700"/>
            <a:ext cx="9372600" cy="5219700"/>
          </a:xfrm>
        </p:spPr>
        <p:txBody>
          <a:bodyPr/>
          <a:lstStyle/>
          <a:p>
            <a:pPr>
              <a:lnSpc>
                <a:spcPct val="80000"/>
              </a:lnSpc>
            </a:pPr>
            <a:r>
              <a:rPr lang="en-US" altLang="en-US" dirty="0"/>
              <a:t>Example DBMS Reports </a:t>
            </a:r>
          </a:p>
          <a:p>
            <a:pPr lvl="1">
              <a:lnSpc>
                <a:spcPct val="80000"/>
              </a:lnSpc>
            </a:pPr>
            <a:r>
              <a:rPr lang="en-US" altLang="en-US" dirty="0"/>
              <a:t>Last months sales for each service type </a:t>
            </a:r>
          </a:p>
          <a:p>
            <a:pPr lvl="1">
              <a:lnSpc>
                <a:spcPct val="80000"/>
              </a:lnSpc>
            </a:pPr>
            <a:r>
              <a:rPr lang="en-US" altLang="en-US" dirty="0"/>
              <a:t>Sales per service grouped by customer sex or age bracket </a:t>
            </a:r>
          </a:p>
          <a:p>
            <a:pPr lvl="1">
              <a:lnSpc>
                <a:spcPct val="80000"/>
              </a:lnSpc>
            </a:pPr>
            <a:r>
              <a:rPr lang="en-US" altLang="en-US" dirty="0"/>
              <a:t>List of customers who lapsed their policy </a:t>
            </a:r>
          </a:p>
          <a:p>
            <a:pPr>
              <a:lnSpc>
                <a:spcPct val="80000"/>
              </a:lnSpc>
            </a:pPr>
            <a:endParaRPr lang="en-US" altLang="en-US" dirty="0"/>
          </a:p>
          <a:p>
            <a:pPr>
              <a:lnSpc>
                <a:spcPct val="80000"/>
              </a:lnSpc>
            </a:pPr>
            <a:r>
              <a:rPr lang="en-US" altLang="en-US" dirty="0"/>
              <a:t>Questions answered using Data Mining </a:t>
            </a:r>
          </a:p>
          <a:p>
            <a:pPr lvl="1">
              <a:lnSpc>
                <a:spcPct val="80000"/>
              </a:lnSpc>
            </a:pPr>
            <a:r>
              <a:rPr lang="en-US" altLang="en-US" dirty="0"/>
              <a:t>What characteristics do customers that lapse their policy have in common and how do they differ from customers who renew their policy? </a:t>
            </a:r>
          </a:p>
          <a:p>
            <a:pPr lvl="1">
              <a:lnSpc>
                <a:spcPct val="80000"/>
              </a:lnSpc>
            </a:pPr>
            <a:r>
              <a:rPr lang="en-US" altLang="en-US" dirty="0"/>
              <a:t>Which motor insurance policy holders would be potential customers for my House Content Insurance policy? </a:t>
            </a:r>
          </a:p>
          <a:p>
            <a:pPr>
              <a:lnSpc>
                <a:spcPct val="80000"/>
              </a:lnSpc>
            </a:pPr>
            <a:endParaRPr lang="en-US" altLang="en-US" dirty="0"/>
          </a:p>
        </p:txBody>
      </p:sp>
      <p:sp>
        <p:nvSpPr>
          <p:cNvPr id="2" name="Date Placeholder 1"/>
          <p:cNvSpPr>
            <a:spLocks noGrp="1"/>
          </p:cNvSpPr>
          <p:nvPr>
            <p:ph type="dt" sz="half" idx="10"/>
          </p:nvPr>
        </p:nvSpPr>
        <p:spPr/>
        <p:txBody>
          <a:bodyPr/>
          <a:lstStyle/>
          <a:p>
            <a:fld id="{1AF5F64C-002C-4224-844B-819E03A33113}"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29</a:t>
            </a:fld>
            <a:endParaRPr lang="en-US"/>
          </a:p>
        </p:txBody>
      </p:sp>
    </p:spTree>
    <p:extLst>
      <p:ext uri="{BB962C8B-B14F-4D97-AF65-F5344CB8AC3E}">
        <p14:creationId xmlns:p14="http://schemas.microsoft.com/office/powerpoint/2010/main" val="145274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57400" y="228600"/>
            <a:ext cx="8458200" cy="838200"/>
          </a:xfrm>
        </p:spPr>
        <p:txBody>
          <a:bodyPr/>
          <a:lstStyle/>
          <a:p>
            <a:pPr eaLnBrk="1" hangingPunct="1"/>
            <a:r>
              <a:rPr lang="en-US" altLang="en-US" smtClean="0">
                <a:effectLst/>
              </a:rPr>
              <a:t>What is NOT Data Mining?</a:t>
            </a:r>
          </a:p>
        </p:txBody>
      </p:sp>
      <p:sp>
        <p:nvSpPr>
          <p:cNvPr id="22531" name="Rectangle 3"/>
          <p:cNvSpPr>
            <a:spLocks noGrp="1" noChangeArrowheads="1"/>
          </p:cNvSpPr>
          <p:nvPr>
            <p:ph idx="1"/>
          </p:nvPr>
        </p:nvSpPr>
        <p:spPr>
          <a:xfrm>
            <a:off x="596900" y="1066801"/>
            <a:ext cx="9893300" cy="4543426"/>
          </a:xfrm>
        </p:spPr>
        <p:txBody>
          <a:bodyPr>
            <a:normAutofit lnSpcReduction="10000"/>
          </a:bodyPr>
          <a:lstStyle/>
          <a:p>
            <a:pPr eaLnBrk="1" hangingPunct="1">
              <a:lnSpc>
                <a:spcPct val="80000"/>
              </a:lnSpc>
            </a:pPr>
            <a:r>
              <a:rPr lang="en-US" altLang="en-US" b="1" dirty="0">
                <a:solidFill>
                  <a:schemeClr val="tx2"/>
                </a:solidFill>
              </a:rPr>
              <a:t>Originally a “statistician” term</a:t>
            </a:r>
          </a:p>
          <a:p>
            <a:pPr eaLnBrk="1" hangingPunct="1">
              <a:lnSpc>
                <a:spcPct val="80000"/>
              </a:lnSpc>
            </a:pPr>
            <a:r>
              <a:rPr lang="en-US" altLang="en-US" i="1" dirty="0">
                <a:solidFill>
                  <a:schemeClr val="tx2"/>
                </a:solidFill>
              </a:rPr>
              <a:t>Overusing of data to draw invalid inferences</a:t>
            </a:r>
          </a:p>
          <a:p>
            <a:pPr eaLnBrk="1" hangingPunct="1">
              <a:lnSpc>
                <a:spcPct val="80000"/>
              </a:lnSpc>
            </a:pPr>
            <a:r>
              <a:rPr lang="en-US" altLang="en-US" b="1" dirty="0">
                <a:solidFill>
                  <a:schemeClr val="tx2"/>
                </a:solidFill>
              </a:rPr>
              <a:t>Bonferroni's theorem warns us that if there are too many possible conclusions to draw, some will be true for purely statistical reasons, with no physical validity.</a:t>
            </a:r>
          </a:p>
          <a:p>
            <a:pPr eaLnBrk="1" hangingPunct="1">
              <a:lnSpc>
                <a:spcPct val="80000"/>
              </a:lnSpc>
            </a:pPr>
            <a:r>
              <a:rPr lang="en-US" altLang="en-US" dirty="0">
                <a:solidFill>
                  <a:schemeClr val="tx2"/>
                </a:solidFill>
              </a:rPr>
              <a:t>Famous example: David Rhine, a “parapsychologist" at Duke in the 1950's tested students for </a:t>
            </a:r>
            <a:r>
              <a:rPr lang="en-US" altLang="en-US" dirty="0" smtClean="0">
                <a:solidFill>
                  <a:schemeClr val="tx2"/>
                </a:solidFill>
              </a:rPr>
              <a:t>Extra Sensory Perception(ESP) </a:t>
            </a:r>
            <a:r>
              <a:rPr lang="en-US" altLang="en-US" dirty="0">
                <a:solidFill>
                  <a:schemeClr val="tx2"/>
                </a:solidFill>
              </a:rPr>
              <a:t>by asking them to guess 10 cards - red or black. He found about 1/1000 of them guessed all 10, and instead of realizing that is what you'd expect from random guessing, declared them to have ESP. When he retested them, he found they did no better than average.</a:t>
            </a:r>
            <a:r>
              <a:rPr lang="en-US" altLang="en-US" dirty="0"/>
              <a:t> 	</a:t>
            </a:r>
          </a:p>
        </p:txBody>
      </p:sp>
      <p:sp>
        <p:nvSpPr>
          <p:cNvPr id="29700" name="Text Box 4"/>
          <p:cNvSpPr txBox="1">
            <a:spLocks noChangeArrowheads="1"/>
          </p:cNvSpPr>
          <p:nvPr/>
        </p:nvSpPr>
        <p:spPr bwMode="auto">
          <a:xfrm>
            <a:off x="1193800" y="5715000"/>
            <a:ext cx="9956800" cy="7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nSpc>
                <a:spcPct val="90000"/>
              </a:lnSpc>
              <a:buClrTx/>
              <a:buSzTx/>
              <a:buFontTx/>
              <a:buNone/>
            </a:pPr>
            <a:r>
              <a:rPr kumimoji="1" lang="en-US" altLang="en-US" sz="2400" b="1" i="1" dirty="0">
                <a:latin typeface="Arial" panose="020B0604020202020204" pitchFamily="34" charset="0"/>
              </a:rPr>
              <a:t>His conclusion</a:t>
            </a:r>
            <a:r>
              <a:rPr kumimoji="1" lang="en-US" altLang="en-US" sz="2400" i="1" dirty="0">
                <a:latin typeface="Arial" panose="020B0604020202020204" pitchFamily="34" charset="0"/>
              </a:rPr>
              <a:t>: telling people they have ESP causes them </a:t>
            </a:r>
            <a:r>
              <a:rPr kumimoji="1" lang="en-US" altLang="en-US" sz="2400" i="1" dirty="0" smtClean="0">
                <a:latin typeface="Arial" panose="020B0604020202020204" pitchFamily="34" charset="0"/>
              </a:rPr>
              <a:t>to </a:t>
            </a:r>
            <a:r>
              <a:rPr kumimoji="1" lang="en-US" altLang="en-US" sz="2400" i="1" dirty="0">
                <a:latin typeface="Arial" panose="020B0604020202020204" pitchFamily="34" charset="0"/>
              </a:rPr>
              <a:t>lose it!</a:t>
            </a:r>
          </a:p>
          <a:p>
            <a:pPr>
              <a:spcBef>
                <a:spcPct val="0"/>
              </a:spcBef>
              <a:buClrTx/>
              <a:buSzTx/>
              <a:buFontTx/>
              <a:buNone/>
            </a:pPr>
            <a:endParaRPr lang="en-US" altLang="en-US" sz="2400" dirty="0">
              <a:latin typeface="Arial" panose="020B0604020202020204" pitchFamily="34" charset="0"/>
            </a:endParaRPr>
          </a:p>
        </p:txBody>
      </p:sp>
      <p:sp>
        <p:nvSpPr>
          <p:cNvPr id="2" name="Date Placeholder 1"/>
          <p:cNvSpPr>
            <a:spLocks noGrp="1"/>
          </p:cNvSpPr>
          <p:nvPr>
            <p:ph type="dt" sz="half" idx="10"/>
          </p:nvPr>
        </p:nvSpPr>
        <p:spPr/>
        <p:txBody>
          <a:bodyPr/>
          <a:lstStyle/>
          <a:p>
            <a:fld id="{7865EF33-4D87-4A72-BBB2-A5D0C772FFC1}"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a:t>
            </a:fld>
            <a:endParaRPr lang="en-US"/>
          </a:p>
        </p:txBody>
      </p:sp>
    </p:spTree>
    <p:extLst>
      <p:ext uri="{BB962C8B-B14F-4D97-AF65-F5344CB8AC3E}">
        <p14:creationId xmlns:p14="http://schemas.microsoft.com/office/powerpoint/2010/main" val="411919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ox(in)">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365125"/>
            <a:ext cx="10515600" cy="650875"/>
          </a:xfrm>
        </p:spPr>
        <p:txBody>
          <a:bodyPr/>
          <a:lstStyle/>
          <a:p>
            <a:pPr algn="ctr"/>
            <a:r>
              <a:rPr lang="en-US" altLang="en-US" sz="3200" b="1" dirty="0">
                <a:solidFill>
                  <a:srgbClr val="FF0000"/>
                </a:solidFill>
              </a:rPr>
              <a:t>Data Mining and Data Warehousing</a:t>
            </a:r>
          </a:p>
        </p:txBody>
      </p:sp>
      <p:sp>
        <p:nvSpPr>
          <p:cNvPr id="78851" name="Rectangle 3"/>
          <p:cNvSpPr>
            <a:spLocks noGrp="1" noChangeArrowheads="1"/>
          </p:cNvSpPr>
          <p:nvPr>
            <p:ph type="body" idx="1"/>
          </p:nvPr>
        </p:nvSpPr>
        <p:spPr>
          <a:xfrm>
            <a:off x="977900" y="1016000"/>
            <a:ext cx="9232900" cy="5461000"/>
          </a:xfrm>
        </p:spPr>
        <p:txBody>
          <a:bodyPr>
            <a:normAutofit/>
          </a:bodyPr>
          <a:lstStyle/>
          <a:p>
            <a:pPr>
              <a:lnSpc>
                <a:spcPct val="80000"/>
              </a:lnSpc>
            </a:pPr>
            <a:r>
              <a:rPr lang="en-US" altLang="en-US" sz="2400" dirty="0"/>
              <a:t>Data Warehouse: a centralized data repository which can be queried for business benefit. </a:t>
            </a:r>
          </a:p>
          <a:p>
            <a:pPr>
              <a:lnSpc>
                <a:spcPct val="80000"/>
              </a:lnSpc>
            </a:pPr>
            <a:r>
              <a:rPr lang="en-US" altLang="en-US" sz="2400" dirty="0"/>
              <a:t>Data Warehousing makes it possible to </a:t>
            </a:r>
          </a:p>
          <a:p>
            <a:pPr lvl="1">
              <a:lnSpc>
                <a:spcPct val="80000"/>
              </a:lnSpc>
            </a:pPr>
            <a:r>
              <a:rPr lang="en-US" altLang="en-US" sz="2200" dirty="0"/>
              <a:t>extract archived operational data </a:t>
            </a:r>
          </a:p>
          <a:p>
            <a:pPr lvl="1">
              <a:lnSpc>
                <a:spcPct val="80000"/>
              </a:lnSpc>
            </a:pPr>
            <a:r>
              <a:rPr lang="en-US" altLang="en-US" sz="2200" dirty="0"/>
              <a:t>overcome inconsistencies between different legacy data formats </a:t>
            </a:r>
          </a:p>
          <a:p>
            <a:pPr lvl="1">
              <a:lnSpc>
                <a:spcPct val="80000"/>
              </a:lnSpc>
            </a:pPr>
            <a:r>
              <a:rPr lang="en-US" altLang="en-US" sz="2200" dirty="0"/>
              <a:t>integrate data throughout an enterprise, regardless of location, format, or communication requirements </a:t>
            </a:r>
          </a:p>
          <a:p>
            <a:pPr lvl="1">
              <a:lnSpc>
                <a:spcPct val="80000"/>
              </a:lnSpc>
            </a:pPr>
            <a:r>
              <a:rPr lang="en-US" altLang="en-US" sz="2200" dirty="0"/>
              <a:t>incorporate additional or expert information </a:t>
            </a:r>
          </a:p>
          <a:p>
            <a:pPr>
              <a:lnSpc>
                <a:spcPct val="80000"/>
              </a:lnSpc>
            </a:pPr>
            <a:r>
              <a:rPr lang="en-US" altLang="en-US" sz="2400" dirty="0"/>
              <a:t>OLAP: On-line Analytical Processing </a:t>
            </a:r>
          </a:p>
          <a:p>
            <a:pPr>
              <a:lnSpc>
                <a:spcPct val="80000"/>
              </a:lnSpc>
            </a:pPr>
            <a:r>
              <a:rPr lang="pt-BR" altLang="en-US" sz="2400" dirty="0"/>
              <a:t>Multi-Dimensional Data Model (Data Cube) </a:t>
            </a:r>
            <a:endParaRPr lang="en-US" altLang="en-US" sz="2400" dirty="0"/>
          </a:p>
          <a:p>
            <a:pPr>
              <a:lnSpc>
                <a:spcPct val="80000"/>
              </a:lnSpc>
            </a:pPr>
            <a:r>
              <a:rPr lang="en-US" altLang="en-US" sz="2400" dirty="0"/>
              <a:t>Operations: </a:t>
            </a:r>
          </a:p>
          <a:p>
            <a:pPr lvl="1">
              <a:lnSpc>
                <a:spcPct val="80000"/>
              </a:lnSpc>
            </a:pPr>
            <a:r>
              <a:rPr lang="en-US" altLang="en-US" sz="2200" dirty="0"/>
              <a:t>Roll-up </a:t>
            </a:r>
          </a:p>
          <a:p>
            <a:pPr lvl="1">
              <a:lnSpc>
                <a:spcPct val="80000"/>
              </a:lnSpc>
            </a:pPr>
            <a:r>
              <a:rPr lang="en-US" altLang="en-US" sz="2200" dirty="0"/>
              <a:t>Drill-down </a:t>
            </a:r>
          </a:p>
          <a:p>
            <a:pPr lvl="1">
              <a:lnSpc>
                <a:spcPct val="80000"/>
              </a:lnSpc>
            </a:pPr>
            <a:r>
              <a:rPr lang="en-US" altLang="en-US" sz="2200" dirty="0"/>
              <a:t>Slice and dice </a:t>
            </a:r>
          </a:p>
          <a:p>
            <a:pPr lvl="1">
              <a:lnSpc>
                <a:spcPct val="80000"/>
              </a:lnSpc>
            </a:pPr>
            <a:r>
              <a:rPr lang="en-US" altLang="en-US" sz="2200" dirty="0"/>
              <a:t>Rotate </a:t>
            </a:r>
          </a:p>
        </p:txBody>
      </p:sp>
      <p:sp>
        <p:nvSpPr>
          <p:cNvPr id="2" name="Date Placeholder 1"/>
          <p:cNvSpPr>
            <a:spLocks noGrp="1"/>
          </p:cNvSpPr>
          <p:nvPr>
            <p:ph type="dt" sz="half" idx="10"/>
          </p:nvPr>
        </p:nvSpPr>
        <p:spPr/>
        <p:txBody>
          <a:bodyPr/>
          <a:lstStyle/>
          <a:p>
            <a:fld id="{332381D0-0763-48A0-A5E0-0E364B63B763}"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30</a:t>
            </a:fld>
            <a:endParaRPr lang="en-US"/>
          </a:p>
        </p:txBody>
      </p:sp>
    </p:spTree>
    <p:extLst>
      <p:ext uri="{BB962C8B-B14F-4D97-AF65-F5344CB8AC3E}">
        <p14:creationId xmlns:p14="http://schemas.microsoft.com/office/powerpoint/2010/main" val="2846314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425700" y="274639"/>
            <a:ext cx="7221538" cy="460375"/>
          </a:xfrm>
          <a:noFill/>
          <a:ln/>
        </p:spPr>
        <p:txBody>
          <a:bodyPr vert="horz" lIns="92075" tIns="46038" rIns="92075" bIns="46038" rtlCol="0" anchor="ctr">
            <a:normAutofit fontScale="90000"/>
          </a:bodyPr>
          <a:lstStyle/>
          <a:p>
            <a:pPr algn="ctr"/>
            <a:r>
              <a:rPr lang="en-US" altLang="en-US" sz="3200" b="1" dirty="0">
                <a:solidFill>
                  <a:srgbClr val="FF0000"/>
                </a:solidFill>
              </a:rPr>
              <a:t>An OLAM Architecture</a:t>
            </a:r>
            <a:endParaRPr lang="en-US" altLang="en-US" sz="2400" b="1" dirty="0">
              <a:solidFill>
                <a:srgbClr val="FF0000"/>
              </a:solidFill>
            </a:endParaRPr>
          </a:p>
        </p:txBody>
      </p:sp>
      <p:sp>
        <p:nvSpPr>
          <p:cNvPr id="29699" name="Oval 3"/>
          <p:cNvSpPr>
            <a:spLocks noChangeArrowheads="1"/>
          </p:cNvSpPr>
          <p:nvPr/>
        </p:nvSpPr>
        <p:spPr bwMode="auto">
          <a:xfrm>
            <a:off x="7239000" y="4495800"/>
            <a:ext cx="685800" cy="2286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 name="Oval 4"/>
          <p:cNvSpPr>
            <a:spLocks noChangeArrowheads="1"/>
          </p:cNvSpPr>
          <p:nvPr/>
        </p:nvSpPr>
        <p:spPr bwMode="auto">
          <a:xfrm>
            <a:off x="7239000" y="4114800"/>
            <a:ext cx="685800" cy="1524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auto">
          <a:xfrm>
            <a:off x="7239000" y="4191000"/>
            <a:ext cx="685800" cy="4064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ChangeArrowheads="1"/>
          </p:cNvSpPr>
          <p:nvPr/>
        </p:nvSpPr>
        <p:spPr bwMode="auto">
          <a:xfrm>
            <a:off x="4876800" y="3886200"/>
            <a:ext cx="1143000" cy="1066800"/>
          </a:xfrm>
          <a:prstGeom prst="rect">
            <a:avLst/>
          </a:prstGeom>
          <a:solidFill>
            <a:srgbClr val="00CC66"/>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9703" name="Rectangle 7"/>
          <p:cNvSpPr>
            <a:spLocks noChangeArrowheads="1"/>
          </p:cNvSpPr>
          <p:nvPr/>
        </p:nvSpPr>
        <p:spPr bwMode="auto">
          <a:xfrm>
            <a:off x="35052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Oval 8"/>
          <p:cNvSpPr>
            <a:spLocks noChangeArrowheads="1"/>
          </p:cNvSpPr>
          <p:nvPr/>
        </p:nvSpPr>
        <p:spPr bwMode="auto">
          <a:xfrm>
            <a:off x="35052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Oval 9"/>
          <p:cNvSpPr>
            <a:spLocks noChangeArrowheads="1"/>
          </p:cNvSpPr>
          <p:nvPr/>
        </p:nvSpPr>
        <p:spPr bwMode="auto">
          <a:xfrm>
            <a:off x="6477000" y="6477000"/>
            <a:ext cx="1295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Rectangle 10"/>
          <p:cNvSpPr>
            <a:spLocks noChangeArrowheads="1"/>
          </p:cNvSpPr>
          <p:nvPr/>
        </p:nvSpPr>
        <p:spPr bwMode="auto">
          <a:xfrm>
            <a:off x="6477000" y="5791200"/>
            <a:ext cx="1295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Oval 11"/>
          <p:cNvSpPr>
            <a:spLocks noChangeArrowheads="1"/>
          </p:cNvSpPr>
          <p:nvPr/>
        </p:nvSpPr>
        <p:spPr bwMode="auto">
          <a:xfrm>
            <a:off x="6477000" y="5638800"/>
            <a:ext cx="1295400" cy="3048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Text Box 12"/>
          <p:cNvSpPr txBox="1">
            <a:spLocks noChangeArrowheads="1"/>
          </p:cNvSpPr>
          <p:nvPr/>
        </p:nvSpPr>
        <p:spPr bwMode="auto">
          <a:xfrm>
            <a:off x="6400800" y="5867401"/>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solidFill>
                  <a:schemeClr val="accent2"/>
                </a:solidFill>
                <a:latin typeface="Times New Roman" panose="02020603050405020304" pitchFamily="18" charset="0"/>
              </a:rPr>
              <a:t>Data </a:t>
            </a:r>
          </a:p>
          <a:p>
            <a:pPr algn="ctr"/>
            <a:r>
              <a:rPr lang="en-US" altLang="en-US" sz="2000" b="1">
                <a:solidFill>
                  <a:schemeClr val="accent2"/>
                </a:solidFill>
                <a:latin typeface="Times New Roman" panose="02020603050405020304" pitchFamily="18" charset="0"/>
              </a:rPr>
              <a:t>Warehouse</a:t>
            </a:r>
          </a:p>
        </p:txBody>
      </p:sp>
      <p:sp>
        <p:nvSpPr>
          <p:cNvPr id="29709" name="Text Box 13"/>
          <p:cNvSpPr txBox="1">
            <a:spLocks noChangeArrowheads="1"/>
          </p:cNvSpPr>
          <p:nvPr/>
        </p:nvSpPr>
        <p:spPr bwMode="auto">
          <a:xfrm>
            <a:off x="7086600" y="4648201"/>
            <a:ext cx="1333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accent2"/>
                </a:solidFill>
                <a:latin typeface="Times New Roman" panose="02020603050405020304" pitchFamily="18" charset="0"/>
              </a:rPr>
              <a:t>Meta Data</a:t>
            </a:r>
          </a:p>
        </p:txBody>
      </p:sp>
      <p:sp>
        <p:nvSpPr>
          <p:cNvPr id="29710" name="Text Box 14"/>
          <p:cNvSpPr txBox="1">
            <a:spLocks noChangeArrowheads="1"/>
          </p:cNvSpPr>
          <p:nvPr/>
        </p:nvSpPr>
        <p:spPr bwMode="auto">
          <a:xfrm>
            <a:off x="4876800" y="4114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solidFill>
                  <a:schemeClr val="accent2"/>
                </a:solidFill>
                <a:latin typeface="Times New Roman" panose="02020603050405020304" pitchFamily="18" charset="0"/>
              </a:rPr>
              <a:t>MDDB</a:t>
            </a:r>
          </a:p>
        </p:txBody>
      </p:sp>
      <p:sp>
        <p:nvSpPr>
          <p:cNvPr id="29711" name="Line 15"/>
          <p:cNvSpPr>
            <a:spLocks noChangeShapeType="1"/>
          </p:cNvSpPr>
          <p:nvPr/>
        </p:nvSpPr>
        <p:spPr bwMode="auto">
          <a:xfrm flipV="1">
            <a:off x="6248400" y="4343400"/>
            <a:ext cx="838200" cy="2286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Rectangle 16"/>
          <p:cNvSpPr>
            <a:spLocks noChangeArrowheads="1"/>
          </p:cNvSpPr>
          <p:nvPr/>
        </p:nvSpPr>
        <p:spPr bwMode="auto">
          <a:xfrm>
            <a:off x="2667000" y="16764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2743200" y="35052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Rectangle 18"/>
          <p:cNvSpPr>
            <a:spLocks noChangeArrowheads="1"/>
          </p:cNvSpPr>
          <p:nvPr/>
        </p:nvSpPr>
        <p:spPr bwMode="auto">
          <a:xfrm>
            <a:off x="20574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accent2"/>
                </a:solidFill>
                <a:latin typeface="Times New Roman" panose="02020603050405020304" pitchFamily="18" charset="0"/>
              </a:rPr>
              <a:t>OLAM</a:t>
            </a:r>
          </a:p>
          <a:p>
            <a:pPr algn="ctr"/>
            <a:r>
              <a:rPr lang="en-US" altLang="en-US" sz="2400" b="1">
                <a:solidFill>
                  <a:schemeClr val="accent2"/>
                </a:solidFill>
                <a:latin typeface="Times New Roman" panose="02020603050405020304" pitchFamily="18" charset="0"/>
              </a:rPr>
              <a:t>Engine</a:t>
            </a:r>
            <a:endParaRPr lang="en-US" altLang="en-US">
              <a:latin typeface="Times New Roman" panose="02020603050405020304" pitchFamily="18" charset="0"/>
            </a:endParaRPr>
          </a:p>
        </p:txBody>
      </p:sp>
      <p:sp>
        <p:nvSpPr>
          <p:cNvPr id="29715" name="Rectangle 19"/>
          <p:cNvSpPr>
            <a:spLocks noChangeArrowheads="1"/>
          </p:cNvSpPr>
          <p:nvPr/>
        </p:nvSpPr>
        <p:spPr bwMode="auto">
          <a:xfrm>
            <a:off x="64008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accent2"/>
                </a:solidFill>
                <a:latin typeface="Times New Roman" panose="02020603050405020304" pitchFamily="18" charset="0"/>
              </a:rPr>
              <a:t>OLAP</a:t>
            </a:r>
          </a:p>
          <a:p>
            <a:pPr algn="ctr"/>
            <a:r>
              <a:rPr lang="en-US" altLang="en-US" sz="2400" b="1">
                <a:solidFill>
                  <a:schemeClr val="accent2"/>
                </a:solidFill>
                <a:latin typeface="Times New Roman" panose="02020603050405020304" pitchFamily="18" charset="0"/>
              </a:rPr>
              <a:t>Engine</a:t>
            </a:r>
          </a:p>
        </p:txBody>
      </p:sp>
      <p:sp>
        <p:nvSpPr>
          <p:cNvPr id="29716" name="Line 20"/>
          <p:cNvSpPr>
            <a:spLocks noChangeShapeType="1"/>
          </p:cNvSpPr>
          <p:nvPr/>
        </p:nvSpPr>
        <p:spPr bwMode="auto">
          <a:xfrm flipH="1" flipV="1">
            <a:off x="3886200" y="3657600"/>
            <a:ext cx="9144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1"/>
          <p:cNvSpPr>
            <a:spLocks noChangeShapeType="1"/>
          </p:cNvSpPr>
          <p:nvPr/>
        </p:nvSpPr>
        <p:spPr bwMode="auto">
          <a:xfrm flipH="1" flipV="1">
            <a:off x="3657600" y="3810000"/>
            <a:ext cx="1066800" cy="533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Line 22"/>
          <p:cNvSpPr>
            <a:spLocks noChangeShapeType="1"/>
          </p:cNvSpPr>
          <p:nvPr/>
        </p:nvSpPr>
        <p:spPr bwMode="auto">
          <a:xfrm flipV="1">
            <a:off x="6400800" y="3657600"/>
            <a:ext cx="60960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Line 23"/>
          <p:cNvSpPr>
            <a:spLocks noChangeShapeType="1"/>
          </p:cNvSpPr>
          <p:nvPr/>
        </p:nvSpPr>
        <p:spPr bwMode="auto">
          <a:xfrm flipV="1">
            <a:off x="6477000" y="3657600"/>
            <a:ext cx="990600" cy="609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Line 24"/>
          <p:cNvSpPr>
            <a:spLocks noChangeShapeType="1"/>
          </p:cNvSpPr>
          <p:nvPr/>
        </p:nvSpPr>
        <p:spPr bwMode="auto">
          <a:xfrm>
            <a:off x="31242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Line 25"/>
          <p:cNvSpPr>
            <a:spLocks noChangeShapeType="1"/>
          </p:cNvSpPr>
          <p:nvPr/>
        </p:nvSpPr>
        <p:spPr bwMode="auto">
          <a:xfrm>
            <a:off x="36576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Line 26"/>
          <p:cNvSpPr>
            <a:spLocks noChangeShapeType="1"/>
          </p:cNvSpPr>
          <p:nvPr/>
        </p:nvSpPr>
        <p:spPr bwMode="auto">
          <a:xfrm>
            <a:off x="73914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Line 27"/>
          <p:cNvSpPr>
            <a:spLocks noChangeShapeType="1"/>
          </p:cNvSpPr>
          <p:nvPr/>
        </p:nvSpPr>
        <p:spPr bwMode="auto">
          <a:xfrm>
            <a:off x="80772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Line 28"/>
          <p:cNvSpPr>
            <a:spLocks noChangeShapeType="1"/>
          </p:cNvSpPr>
          <p:nvPr/>
        </p:nvSpPr>
        <p:spPr bwMode="auto">
          <a:xfrm>
            <a:off x="4724400" y="2438400"/>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Line 29"/>
          <p:cNvSpPr>
            <a:spLocks noChangeShapeType="1"/>
          </p:cNvSpPr>
          <p:nvPr/>
        </p:nvSpPr>
        <p:spPr bwMode="auto">
          <a:xfrm>
            <a:off x="4724400" y="2743200"/>
            <a:ext cx="1600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Line 30"/>
          <p:cNvSpPr>
            <a:spLocks noChangeShapeType="1"/>
          </p:cNvSpPr>
          <p:nvPr/>
        </p:nvSpPr>
        <p:spPr bwMode="auto">
          <a:xfrm>
            <a:off x="3048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37338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8" name="Line 32"/>
          <p:cNvSpPr>
            <a:spLocks noChangeShapeType="1"/>
          </p:cNvSpPr>
          <p:nvPr/>
        </p:nvSpPr>
        <p:spPr bwMode="auto">
          <a:xfrm>
            <a:off x="72390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9" name="Line 33"/>
          <p:cNvSpPr>
            <a:spLocks noChangeShapeType="1"/>
          </p:cNvSpPr>
          <p:nvPr/>
        </p:nvSpPr>
        <p:spPr bwMode="auto">
          <a:xfrm>
            <a:off x="8001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0" name="Text Box 34"/>
          <p:cNvSpPr txBox="1">
            <a:spLocks noChangeArrowheads="1"/>
          </p:cNvSpPr>
          <p:nvPr/>
        </p:nvSpPr>
        <p:spPr bwMode="auto">
          <a:xfrm>
            <a:off x="4419600" y="1676401"/>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Times New Roman" panose="02020603050405020304" pitchFamily="18" charset="0"/>
              </a:rPr>
              <a:t>User GUI API</a:t>
            </a:r>
          </a:p>
        </p:txBody>
      </p:sp>
      <p:sp>
        <p:nvSpPr>
          <p:cNvPr id="29731" name="Rectangle 35"/>
          <p:cNvSpPr>
            <a:spLocks noChangeArrowheads="1"/>
          </p:cNvSpPr>
          <p:nvPr/>
        </p:nvSpPr>
        <p:spPr bwMode="auto">
          <a:xfrm>
            <a:off x="4572001" y="3124201"/>
            <a:ext cx="185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000" b="1">
                <a:solidFill>
                  <a:schemeClr val="accent2"/>
                </a:solidFill>
                <a:latin typeface="Times New Roman" panose="02020603050405020304" pitchFamily="18" charset="0"/>
              </a:rPr>
              <a:t>Data Cube API</a:t>
            </a:r>
          </a:p>
        </p:txBody>
      </p:sp>
      <p:sp>
        <p:nvSpPr>
          <p:cNvPr id="29732" name="Rectangle 36"/>
          <p:cNvSpPr>
            <a:spLocks noChangeArrowheads="1"/>
          </p:cNvSpPr>
          <p:nvPr/>
        </p:nvSpPr>
        <p:spPr bwMode="auto">
          <a:xfrm>
            <a:off x="2819400" y="51816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3" name="Line 37"/>
          <p:cNvSpPr>
            <a:spLocks noChangeShapeType="1"/>
          </p:cNvSpPr>
          <p:nvPr/>
        </p:nvSpPr>
        <p:spPr bwMode="auto">
          <a:xfrm>
            <a:off x="39624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4" name="Line 38"/>
          <p:cNvSpPr>
            <a:spLocks noChangeShapeType="1"/>
          </p:cNvSpPr>
          <p:nvPr/>
        </p:nvSpPr>
        <p:spPr bwMode="auto">
          <a:xfrm>
            <a:off x="70866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5" name="Line 39"/>
          <p:cNvSpPr>
            <a:spLocks noChangeShapeType="1"/>
          </p:cNvSpPr>
          <p:nvPr/>
        </p:nvSpPr>
        <p:spPr bwMode="auto">
          <a:xfrm flipV="1">
            <a:off x="3962400" y="4648200"/>
            <a:ext cx="91440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6" name="Line 40"/>
          <p:cNvSpPr>
            <a:spLocks noChangeShapeType="1"/>
          </p:cNvSpPr>
          <p:nvPr/>
        </p:nvSpPr>
        <p:spPr bwMode="auto">
          <a:xfrm flipH="1" flipV="1">
            <a:off x="6019800" y="4800600"/>
            <a:ext cx="6858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7" name="Rectangle 41"/>
          <p:cNvSpPr>
            <a:spLocks noChangeArrowheads="1"/>
          </p:cNvSpPr>
          <p:nvPr/>
        </p:nvSpPr>
        <p:spPr bwMode="auto">
          <a:xfrm>
            <a:off x="4648201" y="5181601"/>
            <a:ext cx="1687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000" b="1">
                <a:solidFill>
                  <a:schemeClr val="accent2"/>
                </a:solidFill>
                <a:latin typeface="Times New Roman" panose="02020603050405020304" pitchFamily="18" charset="0"/>
              </a:rPr>
              <a:t>Database API</a:t>
            </a:r>
          </a:p>
        </p:txBody>
      </p:sp>
      <p:sp>
        <p:nvSpPr>
          <p:cNvPr id="29738" name="Line 42"/>
          <p:cNvSpPr>
            <a:spLocks noChangeShapeType="1"/>
          </p:cNvSpPr>
          <p:nvPr/>
        </p:nvSpPr>
        <p:spPr bwMode="auto">
          <a:xfrm>
            <a:off x="4419600" y="6248400"/>
            <a:ext cx="2057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9" name="Text Box 43"/>
          <p:cNvSpPr txBox="1">
            <a:spLocks noChangeArrowheads="1"/>
          </p:cNvSpPr>
          <p:nvPr/>
        </p:nvSpPr>
        <p:spPr bwMode="auto">
          <a:xfrm>
            <a:off x="4800600" y="6172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latin typeface="Times New Roman" panose="02020603050405020304" pitchFamily="18" charset="0"/>
            </a:endParaRPr>
          </a:p>
        </p:txBody>
      </p:sp>
      <p:sp>
        <p:nvSpPr>
          <p:cNvPr id="29740" name="Rectangle 44"/>
          <p:cNvSpPr>
            <a:spLocks noChangeArrowheads="1"/>
          </p:cNvSpPr>
          <p:nvPr/>
        </p:nvSpPr>
        <p:spPr bwMode="auto">
          <a:xfrm>
            <a:off x="4724400" y="58674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b="1">
                <a:latin typeface="Times New Roman" panose="02020603050405020304" pitchFamily="18" charset="0"/>
              </a:rPr>
              <a:t>Data cleaning</a:t>
            </a:r>
          </a:p>
        </p:txBody>
      </p:sp>
      <p:sp>
        <p:nvSpPr>
          <p:cNvPr id="29741" name="Text Box 45"/>
          <p:cNvSpPr txBox="1">
            <a:spLocks noChangeArrowheads="1"/>
          </p:cNvSpPr>
          <p:nvPr/>
        </p:nvSpPr>
        <p:spPr bwMode="auto">
          <a:xfrm>
            <a:off x="4572000" y="62484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Data integration</a:t>
            </a:r>
            <a:endParaRPr lang="en-US" altLang="en-US" sz="2400" u="sng">
              <a:latin typeface="Times New Roman" panose="02020603050405020304" pitchFamily="18" charset="0"/>
            </a:endParaRPr>
          </a:p>
        </p:txBody>
      </p:sp>
      <p:sp>
        <p:nvSpPr>
          <p:cNvPr id="29742" name="Line 46"/>
          <p:cNvSpPr>
            <a:spLocks noChangeShapeType="1"/>
          </p:cNvSpPr>
          <p:nvPr/>
        </p:nvSpPr>
        <p:spPr bwMode="auto">
          <a:xfrm flipV="1">
            <a:off x="1752600" y="3581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3" name="Line 47"/>
          <p:cNvSpPr>
            <a:spLocks noChangeShapeType="1"/>
          </p:cNvSpPr>
          <p:nvPr/>
        </p:nvSpPr>
        <p:spPr bwMode="auto">
          <a:xfrm flipV="1">
            <a:off x="1752600" y="51816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4" name="Line 48"/>
          <p:cNvSpPr>
            <a:spLocks noChangeShapeType="1"/>
          </p:cNvSpPr>
          <p:nvPr/>
        </p:nvSpPr>
        <p:spPr bwMode="auto">
          <a:xfrm flipV="1">
            <a:off x="1752600" y="1676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5" name="Text Box 49"/>
          <p:cNvSpPr txBox="1">
            <a:spLocks noChangeArrowheads="1"/>
          </p:cNvSpPr>
          <p:nvPr/>
        </p:nvSpPr>
        <p:spPr bwMode="auto">
          <a:xfrm>
            <a:off x="8763000" y="2057401"/>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u="sng">
                <a:latin typeface="Times New Roman" panose="02020603050405020304" pitchFamily="18" charset="0"/>
              </a:rPr>
              <a:t>Layer3</a:t>
            </a:r>
          </a:p>
          <a:p>
            <a:pPr algn="ctr">
              <a:spcBef>
                <a:spcPct val="50000"/>
              </a:spcBef>
            </a:pPr>
            <a:r>
              <a:rPr lang="en-US" altLang="en-US" sz="2000" b="1">
                <a:latin typeface="Times New Roman" panose="02020603050405020304" pitchFamily="18" charset="0"/>
              </a:rPr>
              <a:t>OLAP/OLAM</a:t>
            </a:r>
          </a:p>
        </p:txBody>
      </p:sp>
      <p:sp>
        <p:nvSpPr>
          <p:cNvPr id="29746" name="Text Box 50"/>
          <p:cNvSpPr txBox="1">
            <a:spLocks noChangeArrowheads="1"/>
          </p:cNvSpPr>
          <p:nvPr/>
        </p:nvSpPr>
        <p:spPr bwMode="auto">
          <a:xfrm>
            <a:off x="8763000" y="3886201"/>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u="sng">
                <a:latin typeface="Times New Roman" panose="02020603050405020304" pitchFamily="18" charset="0"/>
              </a:rPr>
              <a:t>Layer2</a:t>
            </a:r>
          </a:p>
          <a:p>
            <a:pPr algn="ctr">
              <a:spcBef>
                <a:spcPct val="50000"/>
              </a:spcBef>
            </a:pPr>
            <a:r>
              <a:rPr lang="en-US" altLang="en-US" sz="2000" b="1">
                <a:latin typeface="Times New Roman" panose="02020603050405020304" pitchFamily="18" charset="0"/>
              </a:rPr>
              <a:t>MDDB</a:t>
            </a:r>
          </a:p>
        </p:txBody>
      </p:sp>
      <p:sp>
        <p:nvSpPr>
          <p:cNvPr id="29747" name="Text Box 51"/>
          <p:cNvSpPr txBox="1">
            <a:spLocks noChangeArrowheads="1"/>
          </p:cNvSpPr>
          <p:nvPr/>
        </p:nvSpPr>
        <p:spPr bwMode="auto">
          <a:xfrm>
            <a:off x="8763000" y="5562601"/>
            <a:ext cx="1905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u="sng">
                <a:latin typeface="Times New Roman" panose="02020603050405020304" pitchFamily="18" charset="0"/>
              </a:rPr>
              <a:t>Layer1</a:t>
            </a:r>
          </a:p>
          <a:p>
            <a:pPr algn="ctr">
              <a:spcBef>
                <a:spcPct val="50000"/>
              </a:spcBef>
            </a:pPr>
            <a:r>
              <a:rPr lang="en-US" altLang="en-US" sz="2000" b="1">
                <a:latin typeface="Times New Roman" panose="02020603050405020304" pitchFamily="18" charset="0"/>
              </a:rPr>
              <a:t>Data Repository</a:t>
            </a:r>
          </a:p>
        </p:txBody>
      </p:sp>
      <p:sp>
        <p:nvSpPr>
          <p:cNvPr id="29748" name="Text Box 52"/>
          <p:cNvSpPr txBox="1">
            <a:spLocks noChangeArrowheads="1"/>
          </p:cNvSpPr>
          <p:nvPr/>
        </p:nvSpPr>
        <p:spPr bwMode="auto">
          <a:xfrm>
            <a:off x="8763000" y="838201"/>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u="sng">
                <a:latin typeface="Times New Roman" panose="02020603050405020304" pitchFamily="18" charset="0"/>
              </a:rPr>
              <a:t>Layer4</a:t>
            </a:r>
          </a:p>
          <a:p>
            <a:pPr algn="ctr">
              <a:spcBef>
                <a:spcPct val="50000"/>
              </a:spcBef>
            </a:pPr>
            <a:r>
              <a:rPr lang="en-US" altLang="en-US" sz="2000" b="1">
                <a:latin typeface="Times New Roman" panose="02020603050405020304" pitchFamily="18" charset="0"/>
              </a:rPr>
              <a:t>User Interface</a:t>
            </a:r>
          </a:p>
        </p:txBody>
      </p:sp>
      <p:sp>
        <p:nvSpPr>
          <p:cNvPr id="29749" name="Line 53"/>
          <p:cNvSpPr>
            <a:spLocks noChangeShapeType="1"/>
          </p:cNvSpPr>
          <p:nvPr/>
        </p:nvSpPr>
        <p:spPr bwMode="auto">
          <a:xfrm>
            <a:off x="64008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50" name="Line 54"/>
          <p:cNvSpPr>
            <a:spLocks noChangeShapeType="1"/>
          </p:cNvSpPr>
          <p:nvPr/>
        </p:nvSpPr>
        <p:spPr bwMode="auto">
          <a:xfrm>
            <a:off x="6400800" y="144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51" name="Line 55"/>
          <p:cNvSpPr>
            <a:spLocks noChangeShapeType="1"/>
          </p:cNvSpPr>
          <p:nvPr/>
        </p:nvSpPr>
        <p:spPr bwMode="auto">
          <a:xfrm flipV="1">
            <a:off x="8001000" y="1143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52" name="Text Box 56"/>
          <p:cNvSpPr txBox="1">
            <a:spLocks noChangeArrowheads="1"/>
          </p:cNvSpPr>
          <p:nvPr/>
        </p:nvSpPr>
        <p:spPr bwMode="auto">
          <a:xfrm>
            <a:off x="2057400" y="5257801"/>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Filtering&amp;Integration</a:t>
            </a:r>
          </a:p>
        </p:txBody>
      </p:sp>
      <p:sp>
        <p:nvSpPr>
          <p:cNvPr id="29753" name="Text Box 57"/>
          <p:cNvSpPr txBox="1">
            <a:spLocks noChangeArrowheads="1"/>
          </p:cNvSpPr>
          <p:nvPr/>
        </p:nvSpPr>
        <p:spPr bwMode="auto">
          <a:xfrm>
            <a:off x="7086600" y="525780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Filtering</a:t>
            </a:r>
          </a:p>
        </p:txBody>
      </p:sp>
      <p:sp>
        <p:nvSpPr>
          <p:cNvPr id="29754" name="Oval 58"/>
          <p:cNvSpPr>
            <a:spLocks noChangeArrowheads="1"/>
          </p:cNvSpPr>
          <p:nvPr/>
        </p:nvSpPr>
        <p:spPr bwMode="auto">
          <a:xfrm>
            <a:off x="35052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55" name="Rectangle 59"/>
          <p:cNvSpPr>
            <a:spLocks noChangeArrowheads="1"/>
          </p:cNvSpPr>
          <p:nvPr/>
        </p:nvSpPr>
        <p:spPr bwMode="auto">
          <a:xfrm>
            <a:off x="25908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56" name="Oval 60"/>
          <p:cNvSpPr>
            <a:spLocks noChangeArrowheads="1"/>
          </p:cNvSpPr>
          <p:nvPr/>
        </p:nvSpPr>
        <p:spPr bwMode="auto">
          <a:xfrm>
            <a:off x="25908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57" name="Oval 61"/>
          <p:cNvSpPr>
            <a:spLocks noChangeArrowheads="1"/>
          </p:cNvSpPr>
          <p:nvPr/>
        </p:nvSpPr>
        <p:spPr bwMode="auto">
          <a:xfrm>
            <a:off x="25908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58" name="Text Box 62"/>
          <p:cNvSpPr txBox="1">
            <a:spLocks noChangeArrowheads="1"/>
          </p:cNvSpPr>
          <p:nvPr/>
        </p:nvSpPr>
        <p:spPr bwMode="auto">
          <a:xfrm>
            <a:off x="2895601" y="6096001"/>
            <a:ext cx="1338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accent2"/>
                </a:solidFill>
                <a:latin typeface="Times New Roman" panose="02020603050405020304" pitchFamily="18" charset="0"/>
              </a:rPr>
              <a:t>Databases</a:t>
            </a:r>
          </a:p>
        </p:txBody>
      </p:sp>
      <p:sp>
        <p:nvSpPr>
          <p:cNvPr id="29759" name="Line 63"/>
          <p:cNvSpPr>
            <a:spLocks noChangeShapeType="1"/>
          </p:cNvSpPr>
          <p:nvPr/>
        </p:nvSpPr>
        <p:spPr bwMode="auto">
          <a:xfrm>
            <a:off x="30480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60" name="Line 64"/>
          <p:cNvSpPr>
            <a:spLocks noChangeShapeType="1"/>
          </p:cNvSpPr>
          <p:nvPr/>
        </p:nvSpPr>
        <p:spPr bwMode="auto">
          <a:xfrm>
            <a:off x="30480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61" name="Line 65"/>
          <p:cNvSpPr>
            <a:spLocks noChangeShapeType="1"/>
          </p:cNvSpPr>
          <p:nvPr/>
        </p:nvSpPr>
        <p:spPr bwMode="auto">
          <a:xfrm>
            <a:off x="4648200" y="1447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62" name="Line 66"/>
          <p:cNvSpPr>
            <a:spLocks noChangeShapeType="1"/>
          </p:cNvSpPr>
          <p:nvPr/>
        </p:nvSpPr>
        <p:spPr bwMode="auto">
          <a:xfrm flipV="1">
            <a:off x="3048000" y="129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63" name="Text Box 67"/>
          <p:cNvSpPr txBox="1">
            <a:spLocks noChangeArrowheads="1"/>
          </p:cNvSpPr>
          <p:nvPr/>
        </p:nvSpPr>
        <p:spPr bwMode="auto">
          <a:xfrm>
            <a:off x="19050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Times New Roman" panose="02020603050405020304" pitchFamily="18" charset="0"/>
              </a:rPr>
              <a:t>Mining query</a:t>
            </a:r>
          </a:p>
        </p:txBody>
      </p:sp>
      <p:sp>
        <p:nvSpPr>
          <p:cNvPr id="29764" name="Text Box 68"/>
          <p:cNvSpPr txBox="1">
            <a:spLocks noChangeArrowheads="1"/>
          </p:cNvSpPr>
          <p:nvPr/>
        </p:nvSpPr>
        <p:spPr bwMode="auto">
          <a:xfrm>
            <a:off x="69342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Times New Roman" panose="02020603050405020304" pitchFamily="18" charset="0"/>
              </a:rPr>
              <a:t>Mining result</a:t>
            </a:r>
          </a:p>
        </p:txBody>
      </p:sp>
      <p:sp>
        <p:nvSpPr>
          <p:cNvPr id="29765" name="Line 69"/>
          <p:cNvSpPr>
            <a:spLocks noChangeShapeType="1"/>
          </p:cNvSpPr>
          <p:nvPr/>
        </p:nvSpPr>
        <p:spPr bwMode="auto">
          <a:xfrm flipV="1">
            <a:off x="7620000" y="3657600"/>
            <a:ext cx="228600" cy="457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991543EE-EB01-49EE-9C4A-3CCA384029AE}"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31</a:t>
            </a:fld>
            <a:endParaRPr lang="en-US"/>
          </a:p>
        </p:txBody>
      </p:sp>
    </p:spTree>
    <p:extLst>
      <p:ext uri="{BB962C8B-B14F-4D97-AF65-F5344CB8AC3E}">
        <p14:creationId xmlns:p14="http://schemas.microsoft.com/office/powerpoint/2010/main" val="1323078355"/>
      </p:ext>
    </p:extLst>
  </p:cSld>
  <p:clrMapOvr>
    <a:masterClrMapping/>
  </p:clrMapOvr>
  <p:transition>
    <p:blind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274638"/>
            <a:ext cx="10972800" cy="373062"/>
          </a:xfrm>
        </p:spPr>
        <p:txBody>
          <a:bodyPr>
            <a:normAutofit fontScale="90000"/>
          </a:bodyPr>
          <a:lstStyle/>
          <a:p>
            <a:pPr algn="ctr"/>
            <a:r>
              <a:rPr lang="en-US" altLang="en-US" sz="3200" b="1" dirty="0">
                <a:solidFill>
                  <a:srgbClr val="FF0000"/>
                </a:solidFill>
              </a:rPr>
              <a:t>DBMS, OLAP, and Data Mining</a:t>
            </a:r>
            <a:r>
              <a:rPr lang="en-US" altLang="en-US" dirty="0">
                <a:solidFill>
                  <a:srgbClr val="FF0000"/>
                </a:solidFill>
              </a:rPr>
              <a:t> </a:t>
            </a:r>
          </a:p>
        </p:txBody>
      </p:sp>
      <p:graphicFrame>
        <p:nvGraphicFramePr>
          <p:cNvPr id="82182" name="Group 262"/>
          <p:cNvGraphicFramePr>
            <a:graphicFrameLocks noGrp="1"/>
          </p:cNvGraphicFramePr>
          <p:nvPr>
            <p:ph idx="1"/>
            <p:extLst/>
          </p:nvPr>
        </p:nvGraphicFramePr>
        <p:xfrm>
          <a:off x="1117600" y="1130300"/>
          <a:ext cx="9093200" cy="4995864"/>
        </p:xfrm>
        <a:graphic>
          <a:graphicData uri="http://schemas.openxmlformats.org/drawingml/2006/table">
            <a:tbl>
              <a:tblPr/>
              <a:tblGrid>
                <a:gridCol w="2273300"/>
                <a:gridCol w="2273300"/>
                <a:gridCol w="2273300"/>
                <a:gridCol w="2273300"/>
              </a:tblGrid>
              <a:tr h="601046">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DBMS</a:t>
                      </a: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OLAP</a:t>
                      </a: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Data Mining</a:t>
                      </a: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9988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Task</a:t>
                      </a:r>
                      <a:endParaRPr kumimoji="0" lang="en-US" altLang="en-US" sz="1800" b="1"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Extraction of detailed and summary 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Summaries, trends and forecasts</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Knowledge discovery of hidden patterns and insights</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01046">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Type of result</a:t>
                      </a:r>
                      <a:endParaRPr kumimoji="0" lang="en-US" altLang="en-US" sz="1800" b="1"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Information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Analysis</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Insight and Prediction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396599">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Method</a:t>
                      </a:r>
                      <a:endParaRPr kumimoji="0" lang="en-US" altLang="en-US" sz="1800" b="1"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Deduction (Ask the question, verify with 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Multidimensional data modeling, Aggregation, Statistics</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Induction (Build the model, apply it to new data, get the result)</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398351">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Example question</a:t>
                      </a:r>
                      <a:endParaRPr kumimoji="0" lang="en-US" altLang="en-US" sz="1800" b="1"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Who purchased mutual funds in the last 3 years?</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What is the average income of mutual fund buyers by region by year?</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Who will buy a mutual fund in the next 6 months and why?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fld id="{7D4B9E47-F8A5-47E1-A37A-55E1D5C07306}" type="datetime5">
              <a:rPr lang="en-US" altLang="en-US" smtClean="0"/>
              <a:t>25-Jan-19</a:t>
            </a:fld>
            <a:endParaRPr lang="en-US" altLang="en-US"/>
          </a:p>
        </p:txBody>
      </p:sp>
      <p:sp>
        <p:nvSpPr>
          <p:cNvPr id="3" name="Footer Placeholder 2"/>
          <p:cNvSpPr>
            <a:spLocks noGrp="1"/>
          </p:cNvSpPr>
          <p:nvPr>
            <p:ph type="ftr" sz="quarter" idx="11"/>
          </p:nvPr>
        </p:nvSpPr>
        <p:spPr/>
        <p:txBody>
          <a:bodyPr/>
          <a:lstStyle/>
          <a:p>
            <a:r>
              <a:rPr lang="en-US" altLang="en-US" smtClean="0"/>
              <a:t>CS F415</a:t>
            </a:r>
            <a:endParaRPr lang="en-US" altLang="en-US"/>
          </a:p>
        </p:txBody>
      </p:sp>
      <p:sp>
        <p:nvSpPr>
          <p:cNvPr id="4" name="Slide Number Placeholder 3"/>
          <p:cNvSpPr>
            <a:spLocks noGrp="1"/>
          </p:cNvSpPr>
          <p:nvPr>
            <p:ph type="sldNum" sz="quarter" idx="12"/>
          </p:nvPr>
        </p:nvSpPr>
        <p:spPr/>
        <p:txBody>
          <a:bodyPr/>
          <a:lstStyle/>
          <a:p>
            <a:fld id="{3C96CB27-727B-46C4-AFC8-CCCA064711B0}" type="slidenum">
              <a:rPr lang="en-US" altLang="en-US" smtClean="0"/>
              <a:pPr/>
              <a:t>32</a:t>
            </a:fld>
            <a:endParaRPr lang="en-US" altLang="en-US"/>
          </a:p>
        </p:txBody>
      </p:sp>
    </p:spTree>
    <p:extLst>
      <p:ext uri="{BB962C8B-B14F-4D97-AF65-F5344CB8AC3E}">
        <p14:creationId xmlns:p14="http://schemas.microsoft.com/office/powerpoint/2010/main" val="38096206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09600" y="274638"/>
            <a:ext cx="10972800" cy="690562"/>
          </a:xfrm>
        </p:spPr>
        <p:txBody>
          <a:bodyPr/>
          <a:lstStyle/>
          <a:p>
            <a:r>
              <a:rPr lang="en-US" altLang="en-US" sz="3200" b="1" dirty="0">
                <a:solidFill>
                  <a:srgbClr val="FF0000"/>
                </a:solidFill>
              </a:rPr>
              <a:t>Example of DBMS, OLAP and Data Mining: Weather Data</a:t>
            </a:r>
          </a:p>
        </p:txBody>
      </p:sp>
      <p:graphicFrame>
        <p:nvGraphicFramePr>
          <p:cNvPr id="85592" name="Group 600"/>
          <p:cNvGraphicFramePr>
            <a:graphicFrameLocks noGrp="1"/>
          </p:cNvGraphicFramePr>
          <p:nvPr>
            <p:ph idx="1"/>
            <p:extLst/>
          </p:nvPr>
        </p:nvGraphicFramePr>
        <p:xfrm>
          <a:off x="1396998" y="1600195"/>
          <a:ext cx="8890002" cy="4985073"/>
        </p:xfrm>
        <a:graphic>
          <a:graphicData uri="http://schemas.openxmlformats.org/drawingml/2006/table">
            <a:tbl>
              <a:tblPr/>
              <a:tblGrid>
                <a:gridCol w="1481667"/>
                <a:gridCol w="1481667"/>
                <a:gridCol w="1481667"/>
                <a:gridCol w="1481667"/>
                <a:gridCol w="1481667"/>
                <a:gridCol w="1481667"/>
              </a:tblGrid>
              <a:tr h="451621">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Day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outlook</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temperature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humidity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windy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play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sunny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false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sunny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true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overcast</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83</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86</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false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rainy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96</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false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rainy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68</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false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rainy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true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overcast</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64</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true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sunny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72</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false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sunny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69</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false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rainy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false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sunny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true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overcast</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72</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true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overcast</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false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381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rainy</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true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no</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593" name="Text Box 601"/>
          <p:cNvSpPr txBox="1">
            <a:spLocks noChangeArrowheads="1"/>
          </p:cNvSpPr>
          <p:nvPr/>
        </p:nvSpPr>
        <p:spPr bwMode="auto">
          <a:xfrm>
            <a:off x="1943100" y="10541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dirty="0"/>
              <a:t>DBMS:</a:t>
            </a:r>
          </a:p>
        </p:txBody>
      </p:sp>
      <p:sp>
        <p:nvSpPr>
          <p:cNvPr id="2" name="Date Placeholder 1"/>
          <p:cNvSpPr>
            <a:spLocks noGrp="1"/>
          </p:cNvSpPr>
          <p:nvPr>
            <p:ph type="dt" sz="half" idx="10"/>
          </p:nvPr>
        </p:nvSpPr>
        <p:spPr/>
        <p:txBody>
          <a:bodyPr/>
          <a:lstStyle/>
          <a:p>
            <a:fld id="{13BA69FA-37B9-43AA-BBE2-811B8C0F3AF7}" type="datetime5">
              <a:rPr lang="en-US" altLang="en-US" smtClean="0"/>
              <a:t>25-Jan-19</a:t>
            </a:fld>
            <a:endParaRPr lang="en-US" altLang="en-US"/>
          </a:p>
        </p:txBody>
      </p:sp>
      <p:sp>
        <p:nvSpPr>
          <p:cNvPr id="3" name="Footer Placeholder 2"/>
          <p:cNvSpPr>
            <a:spLocks noGrp="1"/>
          </p:cNvSpPr>
          <p:nvPr>
            <p:ph type="ftr" sz="quarter" idx="11"/>
          </p:nvPr>
        </p:nvSpPr>
        <p:spPr/>
        <p:txBody>
          <a:bodyPr/>
          <a:lstStyle/>
          <a:p>
            <a:r>
              <a:rPr lang="en-US" altLang="en-US" smtClean="0"/>
              <a:t>CS F415</a:t>
            </a:r>
            <a:endParaRPr lang="en-US" altLang="en-US"/>
          </a:p>
        </p:txBody>
      </p:sp>
      <p:sp>
        <p:nvSpPr>
          <p:cNvPr id="4" name="Slide Number Placeholder 3"/>
          <p:cNvSpPr>
            <a:spLocks noGrp="1"/>
          </p:cNvSpPr>
          <p:nvPr>
            <p:ph type="sldNum" sz="quarter" idx="12"/>
          </p:nvPr>
        </p:nvSpPr>
        <p:spPr/>
        <p:txBody>
          <a:bodyPr/>
          <a:lstStyle/>
          <a:p>
            <a:fld id="{3C96CB27-727B-46C4-AFC8-CCCA064711B0}" type="slidenum">
              <a:rPr lang="en-US" altLang="en-US" smtClean="0"/>
              <a:pPr/>
              <a:t>33</a:t>
            </a:fld>
            <a:endParaRPr lang="en-US" altLang="en-US"/>
          </a:p>
        </p:txBody>
      </p:sp>
    </p:spTree>
    <p:extLst>
      <p:ext uri="{BB962C8B-B14F-4D97-AF65-F5344CB8AC3E}">
        <p14:creationId xmlns:p14="http://schemas.microsoft.com/office/powerpoint/2010/main" val="1264874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365125"/>
            <a:ext cx="10515600" cy="561975"/>
          </a:xfrm>
        </p:spPr>
        <p:txBody>
          <a:bodyPr/>
          <a:lstStyle/>
          <a:p>
            <a:r>
              <a:rPr lang="en-US" altLang="en-US" sz="3200" b="1" dirty="0">
                <a:solidFill>
                  <a:srgbClr val="FF0000"/>
                </a:solidFill>
              </a:rPr>
              <a:t>Example of DBMS, OLAP and Data Mining: Weather Data</a:t>
            </a:r>
          </a:p>
        </p:txBody>
      </p:sp>
      <p:sp>
        <p:nvSpPr>
          <p:cNvPr id="87043" name="Rectangle 3"/>
          <p:cNvSpPr>
            <a:spLocks noGrp="1" noChangeArrowheads="1"/>
          </p:cNvSpPr>
          <p:nvPr>
            <p:ph type="body" idx="1"/>
          </p:nvPr>
        </p:nvSpPr>
        <p:spPr>
          <a:xfrm>
            <a:off x="927100" y="1168400"/>
            <a:ext cx="9283700" cy="4775200"/>
          </a:xfrm>
        </p:spPr>
        <p:txBody>
          <a:bodyPr>
            <a:normAutofit fontScale="92500" lnSpcReduction="10000"/>
          </a:bodyPr>
          <a:lstStyle/>
          <a:p>
            <a:pPr>
              <a:lnSpc>
                <a:spcPct val="90000"/>
              </a:lnSpc>
            </a:pPr>
            <a:r>
              <a:rPr lang="en-US" altLang="en-US" dirty="0"/>
              <a:t>By querying a DBMS containing the above table we may answer questions like: </a:t>
            </a:r>
          </a:p>
          <a:p>
            <a:pPr>
              <a:lnSpc>
                <a:spcPct val="90000"/>
              </a:lnSpc>
            </a:pPr>
            <a:r>
              <a:rPr lang="en-US" altLang="en-US" dirty="0"/>
              <a:t>What was the temperature in the sunny days? </a:t>
            </a:r>
            <a:endParaRPr lang="en-US" altLang="en-US" dirty="0" smtClean="0"/>
          </a:p>
          <a:p>
            <a:pPr marL="0" indent="0">
              <a:lnSpc>
                <a:spcPct val="90000"/>
              </a:lnSpc>
              <a:buNone/>
            </a:pPr>
            <a:r>
              <a:rPr lang="en-US" altLang="en-US" dirty="0" smtClean="0"/>
              <a:t>                                                   {</a:t>
            </a:r>
            <a:r>
              <a:rPr lang="en-US" altLang="en-US" dirty="0"/>
              <a:t>85, 80, 72, 69, 75} </a:t>
            </a:r>
          </a:p>
          <a:p>
            <a:pPr>
              <a:lnSpc>
                <a:spcPct val="90000"/>
              </a:lnSpc>
            </a:pPr>
            <a:r>
              <a:rPr lang="en-US" altLang="en-US" dirty="0"/>
              <a:t>Which days the humidity was less than 75</a:t>
            </a:r>
            <a:r>
              <a:rPr lang="en-US" altLang="en-US" dirty="0" smtClean="0"/>
              <a:t>?</a:t>
            </a:r>
          </a:p>
          <a:p>
            <a:pPr marL="0" indent="0">
              <a:lnSpc>
                <a:spcPct val="90000"/>
              </a:lnSpc>
              <a:buNone/>
            </a:pPr>
            <a:r>
              <a:rPr lang="en-US" altLang="en-US" dirty="0"/>
              <a:t> </a:t>
            </a:r>
            <a:r>
              <a:rPr lang="en-US" altLang="en-US" dirty="0" smtClean="0"/>
              <a:t>                                                   {</a:t>
            </a:r>
            <a:r>
              <a:rPr lang="en-US" altLang="en-US" dirty="0"/>
              <a:t>6, 7, 9, 11} </a:t>
            </a:r>
          </a:p>
          <a:p>
            <a:pPr>
              <a:lnSpc>
                <a:spcPct val="90000"/>
              </a:lnSpc>
            </a:pPr>
            <a:r>
              <a:rPr lang="en-US" altLang="en-US" dirty="0"/>
              <a:t>Which days the temperature was greater than 70</a:t>
            </a:r>
            <a:r>
              <a:rPr lang="en-US" altLang="en-US" dirty="0" smtClean="0"/>
              <a:t>?</a:t>
            </a:r>
          </a:p>
          <a:p>
            <a:pPr marL="0" indent="0">
              <a:lnSpc>
                <a:spcPct val="90000"/>
              </a:lnSpc>
              <a:buNone/>
            </a:pPr>
            <a:r>
              <a:rPr lang="en-US" altLang="en-US" dirty="0"/>
              <a:t> </a:t>
            </a:r>
            <a:r>
              <a:rPr lang="en-US" altLang="en-US" dirty="0" smtClean="0"/>
              <a:t>                                          </a:t>
            </a:r>
            <a:r>
              <a:rPr lang="en-US" altLang="en-US" dirty="0"/>
              <a:t>{1, 2, 3, 8, 10, 11, 12, 13, 14} </a:t>
            </a:r>
          </a:p>
          <a:p>
            <a:pPr>
              <a:lnSpc>
                <a:spcPct val="90000"/>
              </a:lnSpc>
            </a:pPr>
            <a:r>
              <a:rPr lang="en-US" altLang="en-US" dirty="0"/>
              <a:t>Which days the temperature was greater than 70 and the humidity was less than 75? </a:t>
            </a:r>
            <a:endParaRPr lang="en-US" altLang="en-US" dirty="0" smtClean="0"/>
          </a:p>
          <a:p>
            <a:pPr marL="0" indent="0">
              <a:lnSpc>
                <a:spcPct val="90000"/>
              </a:lnSpc>
              <a:buNone/>
            </a:pPr>
            <a:r>
              <a:rPr lang="en-US" altLang="en-US" dirty="0" smtClean="0"/>
              <a:t>                            The </a:t>
            </a:r>
            <a:r>
              <a:rPr lang="en-US" altLang="en-US" dirty="0"/>
              <a:t>intersection of the above two: {11} </a:t>
            </a:r>
          </a:p>
        </p:txBody>
      </p:sp>
      <p:sp>
        <p:nvSpPr>
          <p:cNvPr id="2" name="Date Placeholder 1"/>
          <p:cNvSpPr>
            <a:spLocks noGrp="1"/>
          </p:cNvSpPr>
          <p:nvPr>
            <p:ph type="dt" sz="half" idx="10"/>
          </p:nvPr>
        </p:nvSpPr>
        <p:spPr/>
        <p:txBody>
          <a:bodyPr/>
          <a:lstStyle/>
          <a:p>
            <a:fld id="{99CC497B-6399-470C-AF29-CE1BE6A9ED58}"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34</a:t>
            </a:fld>
            <a:endParaRPr lang="en-US"/>
          </a:p>
        </p:txBody>
      </p:sp>
    </p:spTree>
    <p:extLst>
      <p:ext uri="{BB962C8B-B14F-4D97-AF65-F5344CB8AC3E}">
        <p14:creationId xmlns:p14="http://schemas.microsoft.com/office/powerpoint/2010/main" val="219827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70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0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09600" y="274638"/>
            <a:ext cx="10972800" cy="601662"/>
          </a:xfrm>
        </p:spPr>
        <p:txBody>
          <a:bodyPr/>
          <a:lstStyle/>
          <a:p>
            <a:r>
              <a:rPr lang="en-US" altLang="en-US" sz="3200" b="1" dirty="0">
                <a:solidFill>
                  <a:srgbClr val="FF0000"/>
                </a:solidFill>
              </a:rPr>
              <a:t>Example of DBMS, OLAP and Data Mining: Weather Data</a:t>
            </a:r>
          </a:p>
        </p:txBody>
      </p:sp>
      <p:sp>
        <p:nvSpPr>
          <p:cNvPr id="88067" name="Rectangle 3"/>
          <p:cNvSpPr>
            <a:spLocks noGrp="1" noChangeArrowheads="1"/>
          </p:cNvSpPr>
          <p:nvPr>
            <p:ph type="body" sz="half" idx="1"/>
          </p:nvPr>
        </p:nvSpPr>
        <p:spPr>
          <a:xfrm>
            <a:off x="723900" y="1028700"/>
            <a:ext cx="9791700" cy="2324100"/>
          </a:xfrm>
        </p:spPr>
        <p:txBody>
          <a:bodyPr>
            <a:normAutofit/>
          </a:bodyPr>
          <a:lstStyle/>
          <a:p>
            <a:pPr algn="ctr">
              <a:lnSpc>
                <a:spcPct val="90000"/>
              </a:lnSpc>
              <a:buFontTx/>
              <a:buNone/>
            </a:pPr>
            <a:r>
              <a:rPr lang="en-US" altLang="en-US" b="1" dirty="0"/>
              <a:t>OLAP:</a:t>
            </a:r>
          </a:p>
          <a:p>
            <a:pPr>
              <a:lnSpc>
                <a:spcPct val="90000"/>
              </a:lnSpc>
            </a:pPr>
            <a:r>
              <a:rPr lang="en-US" altLang="en-US" sz="2400" dirty="0"/>
              <a:t>Using OLAP we can create a </a:t>
            </a:r>
            <a:r>
              <a:rPr lang="en-US" altLang="en-US" sz="2400" b="1" dirty="0"/>
              <a:t>Multidimensional Model</a:t>
            </a:r>
            <a:r>
              <a:rPr lang="en-US" altLang="en-US" sz="2400" dirty="0"/>
              <a:t> of our data (</a:t>
            </a:r>
            <a:r>
              <a:rPr lang="en-US" altLang="en-US" sz="2400" b="1" dirty="0"/>
              <a:t>Data Cube</a:t>
            </a:r>
            <a:r>
              <a:rPr lang="en-US" altLang="en-US" sz="2400" dirty="0"/>
              <a:t>). </a:t>
            </a:r>
          </a:p>
          <a:p>
            <a:pPr>
              <a:lnSpc>
                <a:spcPct val="90000"/>
              </a:lnSpc>
            </a:pPr>
            <a:r>
              <a:rPr lang="en-US" altLang="en-US" sz="2400" dirty="0"/>
              <a:t>For example using the dimensions: </a:t>
            </a:r>
            <a:r>
              <a:rPr lang="en-US" altLang="en-US" sz="2400" b="1" dirty="0"/>
              <a:t>time</a:t>
            </a:r>
            <a:r>
              <a:rPr lang="en-US" altLang="en-US" sz="2400" dirty="0"/>
              <a:t>, </a:t>
            </a:r>
            <a:r>
              <a:rPr lang="en-US" altLang="en-US" sz="2400" b="1" dirty="0"/>
              <a:t>outlook</a:t>
            </a:r>
            <a:r>
              <a:rPr lang="en-US" altLang="en-US" sz="2400" dirty="0"/>
              <a:t> and </a:t>
            </a:r>
            <a:r>
              <a:rPr lang="en-US" altLang="en-US" sz="2400" b="1" dirty="0"/>
              <a:t>play</a:t>
            </a:r>
            <a:r>
              <a:rPr lang="en-US" altLang="en-US" sz="2400" dirty="0"/>
              <a:t> we can create the following model. </a:t>
            </a:r>
          </a:p>
        </p:txBody>
      </p:sp>
      <p:graphicFrame>
        <p:nvGraphicFramePr>
          <p:cNvPr id="88143" name="Group 79"/>
          <p:cNvGraphicFramePr>
            <a:graphicFrameLocks noGrp="1"/>
          </p:cNvGraphicFramePr>
          <p:nvPr>
            <p:ph sz="half" idx="2"/>
            <p:extLst/>
          </p:nvPr>
        </p:nvGraphicFramePr>
        <p:xfrm>
          <a:off x="2794000" y="3505201"/>
          <a:ext cx="5283200" cy="1993899"/>
        </p:xfrm>
        <a:graphic>
          <a:graphicData uri="http://schemas.openxmlformats.org/drawingml/2006/table">
            <a:tbl>
              <a:tblPr/>
              <a:tblGrid>
                <a:gridCol w="1320800"/>
                <a:gridCol w="1320800"/>
                <a:gridCol w="1320800"/>
                <a:gridCol w="1320800"/>
              </a:tblGrid>
              <a:tr h="663919">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9 / 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sunny</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rainy</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overcast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66061">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Week 1</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 / 2</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 / 1</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 / 0</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63919">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Week 2</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 / 1</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 / 1</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 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fld id="{FC238C36-788F-4432-A330-D52B6B2348E3}" type="datetime5">
              <a:rPr lang="en-US" altLang="en-US" smtClean="0"/>
              <a:t>25-Jan-19</a:t>
            </a:fld>
            <a:endParaRPr lang="en-US" altLang="en-US"/>
          </a:p>
        </p:txBody>
      </p:sp>
      <p:sp>
        <p:nvSpPr>
          <p:cNvPr id="3" name="Footer Placeholder 2"/>
          <p:cNvSpPr>
            <a:spLocks noGrp="1"/>
          </p:cNvSpPr>
          <p:nvPr>
            <p:ph type="ftr" sz="quarter" idx="11"/>
          </p:nvPr>
        </p:nvSpPr>
        <p:spPr/>
        <p:txBody>
          <a:bodyPr/>
          <a:lstStyle/>
          <a:p>
            <a:r>
              <a:rPr lang="en-US" altLang="en-US" smtClean="0"/>
              <a:t>CS F415</a:t>
            </a:r>
            <a:endParaRPr lang="en-US" altLang="en-US"/>
          </a:p>
        </p:txBody>
      </p:sp>
      <p:sp>
        <p:nvSpPr>
          <p:cNvPr id="4" name="Slide Number Placeholder 3"/>
          <p:cNvSpPr>
            <a:spLocks noGrp="1"/>
          </p:cNvSpPr>
          <p:nvPr>
            <p:ph type="sldNum" sz="quarter" idx="12"/>
          </p:nvPr>
        </p:nvSpPr>
        <p:spPr/>
        <p:txBody>
          <a:bodyPr/>
          <a:lstStyle/>
          <a:p>
            <a:fld id="{33B5C03B-56E3-41C5-AFE3-EC35A0D29F38}" type="slidenum">
              <a:rPr lang="en-US" altLang="en-US" smtClean="0"/>
              <a:pPr/>
              <a:t>35</a:t>
            </a:fld>
            <a:endParaRPr lang="en-US" altLang="en-US"/>
          </a:p>
        </p:txBody>
      </p:sp>
    </p:spTree>
    <p:extLst>
      <p:ext uri="{BB962C8B-B14F-4D97-AF65-F5344CB8AC3E}">
        <p14:creationId xmlns:p14="http://schemas.microsoft.com/office/powerpoint/2010/main" val="1946583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365125"/>
            <a:ext cx="10515600" cy="422275"/>
          </a:xfrm>
        </p:spPr>
        <p:txBody>
          <a:bodyPr>
            <a:normAutofit fontScale="90000"/>
          </a:bodyPr>
          <a:lstStyle/>
          <a:p>
            <a:r>
              <a:rPr lang="en-US" altLang="en-US" sz="3200" b="1" dirty="0">
                <a:solidFill>
                  <a:srgbClr val="FF0000"/>
                </a:solidFill>
              </a:rPr>
              <a:t>Example of DBMS, OLAP and Data Mining: Weather Data</a:t>
            </a:r>
          </a:p>
        </p:txBody>
      </p:sp>
      <p:sp>
        <p:nvSpPr>
          <p:cNvPr id="89091" name="Rectangle 3"/>
          <p:cNvSpPr>
            <a:spLocks noGrp="1" noChangeArrowheads="1"/>
          </p:cNvSpPr>
          <p:nvPr>
            <p:ph type="body" idx="1"/>
          </p:nvPr>
        </p:nvSpPr>
        <p:spPr>
          <a:xfrm>
            <a:off x="838200" y="1181100"/>
            <a:ext cx="9372600" cy="4686300"/>
          </a:xfrm>
        </p:spPr>
        <p:txBody>
          <a:bodyPr>
            <a:noAutofit/>
          </a:bodyPr>
          <a:lstStyle/>
          <a:p>
            <a:pPr algn="ctr">
              <a:lnSpc>
                <a:spcPct val="90000"/>
              </a:lnSpc>
              <a:buFontTx/>
              <a:buNone/>
            </a:pPr>
            <a:r>
              <a:rPr lang="en-US" altLang="en-US" b="1" dirty="0"/>
              <a:t>Data Mining:</a:t>
            </a:r>
          </a:p>
          <a:p>
            <a:pPr>
              <a:lnSpc>
                <a:spcPct val="90000"/>
              </a:lnSpc>
            </a:pPr>
            <a:r>
              <a:rPr lang="en-US" altLang="en-US" dirty="0" smtClean="0"/>
              <a:t>Using </a:t>
            </a:r>
            <a:r>
              <a:rPr lang="en-US" altLang="en-US" dirty="0"/>
              <a:t>the ID3 algorithm we can produce the following decision tree:</a:t>
            </a:r>
          </a:p>
          <a:p>
            <a:pPr lvl="2">
              <a:lnSpc>
                <a:spcPct val="90000"/>
              </a:lnSpc>
            </a:pPr>
            <a:endParaRPr lang="en-US" altLang="en-US" dirty="0"/>
          </a:p>
          <a:p>
            <a:pPr lvl="2">
              <a:lnSpc>
                <a:spcPct val="90000"/>
              </a:lnSpc>
            </a:pPr>
            <a:r>
              <a:rPr lang="en-US" altLang="en-US" sz="2400" b="1" dirty="0"/>
              <a:t>outlook = sunny </a:t>
            </a:r>
          </a:p>
          <a:p>
            <a:pPr lvl="3">
              <a:lnSpc>
                <a:spcPct val="90000"/>
              </a:lnSpc>
            </a:pPr>
            <a:r>
              <a:rPr lang="en-US" altLang="en-US" sz="2000" b="1" dirty="0"/>
              <a:t>humidity = high: no </a:t>
            </a:r>
          </a:p>
          <a:p>
            <a:pPr lvl="3">
              <a:lnSpc>
                <a:spcPct val="90000"/>
              </a:lnSpc>
            </a:pPr>
            <a:r>
              <a:rPr lang="en-US" altLang="en-US" sz="2000" b="1" dirty="0"/>
              <a:t>humidity = normal: yes </a:t>
            </a:r>
          </a:p>
          <a:p>
            <a:pPr lvl="2">
              <a:lnSpc>
                <a:spcPct val="90000"/>
              </a:lnSpc>
            </a:pPr>
            <a:r>
              <a:rPr lang="en-US" altLang="en-US" sz="2400" b="1" dirty="0"/>
              <a:t>outlook = overcast: yes </a:t>
            </a:r>
          </a:p>
          <a:p>
            <a:pPr lvl="2">
              <a:lnSpc>
                <a:spcPct val="90000"/>
              </a:lnSpc>
            </a:pPr>
            <a:r>
              <a:rPr lang="en-US" altLang="en-US" sz="2400" b="1" dirty="0"/>
              <a:t>outlook = rainy </a:t>
            </a:r>
          </a:p>
          <a:p>
            <a:pPr lvl="3">
              <a:lnSpc>
                <a:spcPct val="90000"/>
              </a:lnSpc>
            </a:pPr>
            <a:r>
              <a:rPr lang="en-US" altLang="en-US" sz="2000" b="1" dirty="0"/>
              <a:t>windy = true: no </a:t>
            </a:r>
          </a:p>
          <a:p>
            <a:pPr lvl="3">
              <a:lnSpc>
                <a:spcPct val="90000"/>
              </a:lnSpc>
            </a:pPr>
            <a:r>
              <a:rPr lang="en-US" altLang="en-US" sz="2000" b="1" dirty="0"/>
              <a:t>windy = false: yes </a:t>
            </a:r>
            <a:endParaRPr lang="en-US" altLang="en-US" sz="2000" dirty="0"/>
          </a:p>
        </p:txBody>
      </p:sp>
      <p:sp>
        <p:nvSpPr>
          <p:cNvPr id="2" name="Date Placeholder 1"/>
          <p:cNvSpPr>
            <a:spLocks noGrp="1"/>
          </p:cNvSpPr>
          <p:nvPr>
            <p:ph type="dt" sz="half" idx="10"/>
          </p:nvPr>
        </p:nvSpPr>
        <p:spPr/>
        <p:txBody>
          <a:bodyPr/>
          <a:lstStyle/>
          <a:p>
            <a:fld id="{8A3DC61B-7B9A-4924-9512-030FBAECC3AC}"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36</a:t>
            </a:fld>
            <a:endParaRPr lang="en-US"/>
          </a:p>
        </p:txBody>
      </p:sp>
    </p:spTree>
    <p:extLst>
      <p:ext uri="{BB962C8B-B14F-4D97-AF65-F5344CB8AC3E}">
        <p14:creationId xmlns:p14="http://schemas.microsoft.com/office/powerpoint/2010/main" val="34020894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365125"/>
            <a:ext cx="10515600" cy="574675"/>
          </a:xfrm>
        </p:spPr>
        <p:txBody>
          <a:bodyPr/>
          <a:lstStyle/>
          <a:p>
            <a:pPr algn="ctr"/>
            <a:r>
              <a:rPr lang="en-US" altLang="en-US" sz="3200" b="1" dirty="0">
                <a:solidFill>
                  <a:srgbClr val="FF0000"/>
                </a:solidFill>
              </a:rPr>
              <a:t>Major Issues in Data Warehousing and Mining</a:t>
            </a:r>
          </a:p>
        </p:txBody>
      </p:sp>
      <p:sp>
        <p:nvSpPr>
          <p:cNvPr id="92163" name="Rectangle 3"/>
          <p:cNvSpPr>
            <a:spLocks noGrp="1" noChangeArrowheads="1"/>
          </p:cNvSpPr>
          <p:nvPr>
            <p:ph type="body" idx="1"/>
          </p:nvPr>
        </p:nvSpPr>
        <p:spPr>
          <a:xfrm>
            <a:off x="723900" y="1092200"/>
            <a:ext cx="10629900" cy="5084763"/>
          </a:xfrm>
        </p:spPr>
        <p:txBody>
          <a:bodyPr>
            <a:noAutofit/>
          </a:bodyPr>
          <a:lstStyle/>
          <a:p>
            <a:pPr>
              <a:lnSpc>
                <a:spcPct val="110000"/>
              </a:lnSpc>
            </a:pPr>
            <a:r>
              <a:rPr lang="en-US" altLang="en-US" u="sng" dirty="0"/>
              <a:t>Mining methodology and user interaction</a:t>
            </a:r>
          </a:p>
          <a:p>
            <a:pPr lvl="1">
              <a:lnSpc>
                <a:spcPct val="110000"/>
              </a:lnSpc>
            </a:pPr>
            <a:r>
              <a:rPr lang="en-US" altLang="en-US" dirty="0"/>
              <a:t>Mining different kinds of knowledge in databases</a:t>
            </a:r>
          </a:p>
          <a:p>
            <a:pPr lvl="1">
              <a:lnSpc>
                <a:spcPct val="110000"/>
              </a:lnSpc>
            </a:pPr>
            <a:r>
              <a:rPr lang="en-US" altLang="en-US" dirty="0"/>
              <a:t>Interactive mining of</a:t>
            </a:r>
            <a:r>
              <a:rPr lang="en-US" altLang="en-US" sz="2000" dirty="0"/>
              <a:t> </a:t>
            </a:r>
            <a:r>
              <a:rPr lang="en-US" altLang="en-US" dirty="0"/>
              <a:t>knowledge at multiple levels of abstraction</a:t>
            </a:r>
          </a:p>
          <a:p>
            <a:pPr lvl="1">
              <a:lnSpc>
                <a:spcPct val="110000"/>
              </a:lnSpc>
            </a:pPr>
            <a:r>
              <a:rPr lang="en-US" altLang="en-US" dirty="0"/>
              <a:t>Incorporation of background knowledge</a:t>
            </a:r>
          </a:p>
          <a:p>
            <a:pPr lvl="1">
              <a:lnSpc>
                <a:spcPct val="110000"/>
              </a:lnSpc>
            </a:pPr>
            <a:r>
              <a:rPr lang="en-US" altLang="en-US" dirty="0"/>
              <a:t>Data mining query languages and ad-hoc data mining</a:t>
            </a:r>
          </a:p>
          <a:p>
            <a:pPr lvl="1">
              <a:lnSpc>
                <a:spcPct val="110000"/>
              </a:lnSpc>
            </a:pPr>
            <a:r>
              <a:rPr lang="en-US" altLang="en-US" dirty="0"/>
              <a:t>Expression and visualization of data mining results</a:t>
            </a:r>
          </a:p>
          <a:p>
            <a:pPr lvl="1">
              <a:lnSpc>
                <a:spcPct val="110000"/>
              </a:lnSpc>
            </a:pPr>
            <a:r>
              <a:rPr lang="en-US" altLang="en-US" dirty="0"/>
              <a:t>Handling noise and incomplete data</a:t>
            </a:r>
          </a:p>
          <a:p>
            <a:pPr lvl="1">
              <a:lnSpc>
                <a:spcPct val="110000"/>
              </a:lnSpc>
            </a:pPr>
            <a:r>
              <a:rPr lang="en-US" altLang="en-US" dirty="0"/>
              <a:t>Pattern evaluation: the interestingness problem</a:t>
            </a:r>
          </a:p>
          <a:p>
            <a:pPr>
              <a:lnSpc>
                <a:spcPct val="110000"/>
              </a:lnSpc>
            </a:pPr>
            <a:r>
              <a:rPr lang="en-US" altLang="en-US" u="sng" dirty="0"/>
              <a:t>Performance and scalability</a:t>
            </a:r>
          </a:p>
          <a:p>
            <a:pPr lvl="1">
              <a:lnSpc>
                <a:spcPct val="110000"/>
              </a:lnSpc>
            </a:pPr>
            <a:r>
              <a:rPr lang="en-US" altLang="en-US" dirty="0"/>
              <a:t>Efficiency and scalability of data mining algorithms</a:t>
            </a:r>
          </a:p>
          <a:p>
            <a:pPr lvl="1">
              <a:lnSpc>
                <a:spcPct val="110000"/>
              </a:lnSpc>
            </a:pPr>
            <a:r>
              <a:rPr lang="en-US" altLang="en-US" dirty="0"/>
              <a:t>Parallel, distributed and incremental mining methods</a:t>
            </a:r>
            <a:endParaRPr lang="en-US" altLang="en-US" b="1" dirty="0"/>
          </a:p>
          <a:p>
            <a:endParaRPr lang="en-US" altLang="en-US" sz="3200" dirty="0"/>
          </a:p>
        </p:txBody>
      </p:sp>
      <p:sp>
        <p:nvSpPr>
          <p:cNvPr id="2" name="Date Placeholder 1"/>
          <p:cNvSpPr>
            <a:spLocks noGrp="1"/>
          </p:cNvSpPr>
          <p:nvPr>
            <p:ph type="dt" sz="half" idx="10"/>
          </p:nvPr>
        </p:nvSpPr>
        <p:spPr/>
        <p:txBody>
          <a:bodyPr/>
          <a:lstStyle/>
          <a:p>
            <a:fld id="{7C33A47C-0380-4679-AEA6-3C1187D25F78}"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37</a:t>
            </a:fld>
            <a:endParaRPr lang="en-US"/>
          </a:p>
        </p:txBody>
      </p:sp>
    </p:spTree>
    <p:extLst>
      <p:ext uri="{BB962C8B-B14F-4D97-AF65-F5344CB8AC3E}">
        <p14:creationId xmlns:p14="http://schemas.microsoft.com/office/powerpoint/2010/main" val="39478021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38200" y="365125"/>
            <a:ext cx="10515600" cy="523875"/>
          </a:xfrm>
        </p:spPr>
        <p:txBody>
          <a:bodyPr>
            <a:normAutofit fontScale="90000"/>
          </a:bodyPr>
          <a:lstStyle/>
          <a:p>
            <a:pPr algn="ctr"/>
            <a:r>
              <a:rPr lang="en-US" altLang="en-US" sz="3200" b="1" dirty="0">
                <a:solidFill>
                  <a:srgbClr val="FF0000"/>
                </a:solidFill>
              </a:rPr>
              <a:t>Major Issues in Data Warehousing and Mining</a:t>
            </a:r>
          </a:p>
        </p:txBody>
      </p:sp>
      <p:sp>
        <p:nvSpPr>
          <p:cNvPr id="93187" name="Rectangle 3"/>
          <p:cNvSpPr>
            <a:spLocks noGrp="1" noChangeArrowheads="1"/>
          </p:cNvSpPr>
          <p:nvPr>
            <p:ph type="body" idx="1"/>
          </p:nvPr>
        </p:nvSpPr>
        <p:spPr>
          <a:xfrm>
            <a:off x="635000" y="889000"/>
            <a:ext cx="10718800" cy="5603240"/>
          </a:xfrm>
        </p:spPr>
        <p:txBody>
          <a:bodyPr>
            <a:normAutofit/>
          </a:bodyPr>
          <a:lstStyle/>
          <a:p>
            <a:r>
              <a:rPr lang="en-US" altLang="en-US" u="sng" dirty="0"/>
              <a:t>Issues relating to the diversity of data types</a:t>
            </a:r>
            <a:endParaRPr lang="en-US" altLang="en-US" dirty="0"/>
          </a:p>
          <a:p>
            <a:pPr lvl="1"/>
            <a:r>
              <a:rPr lang="en-US" altLang="en-US" dirty="0"/>
              <a:t>Handling relational and complex types of data</a:t>
            </a:r>
          </a:p>
          <a:p>
            <a:pPr lvl="1"/>
            <a:r>
              <a:rPr lang="en-US" altLang="en-US" dirty="0"/>
              <a:t>Mining information from heterogeneous databases and global information systems (WWW)</a:t>
            </a:r>
            <a:endParaRPr lang="en-US" altLang="en-US" sz="2000" dirty="0"/>
          </a:p>
          <a:p>
            <a:r>
              <a:rPr lang="en-US" altLang="en-US" u="sng" dirty="0"/>
              <a:t>Issues related to applications and social impacts</a:t>
            </a:r>
            <a:endParaRPr lang="en-US" altLang="en-US" dirty="0"/>
          </a:p>
          <a:p>
            <a:pPr lvl="1"/>
            <a:r>
              <a:rPr lang="en-US" altLang="en-US" dirty="0"/>
              <a:t>Application of discovered knowledge</a:t>
            </a:r>
          </a:p>
          <a:p>
            <a:pPr lvl="2"/>
            <a:r>
              <a:rPr lang="en-US" altLang="en-US" sz="2200" dirty="0"/>
              <a:t>Domain-specific data mining tools</a:t>
            </a:r>
          </a:p>
          <a:p>
            <a:pPr lvl="2"/>
            <a:r>
              <a:rPr lang="en-US" altLang="en-US" sz="2200" dirty="0"/>
              <a:t>Intelligent query answering</a:t>
            </a:r>
          </a:p>
          <a:p>
            <a:pPr lvl="2"/>
            <a:r>
              <a:rPr lang="en-US" altLang="en-US" sz="2200" dirty="0"/>
              <a:t>Process control and decision making</a:t>
            </a:r>
          </a:p>
          <a:p>
            <a:pPr lvl="1"/>
            <a:r>
              <a:rPr lang="en-US" altLang="en-US" dirty="0"/>
              <a:t>Integration of the discovered knowledge with existing knowledge: A knowledge fusion problem</a:t>
            </a:r>
          </a:p>
          <a:p>
            <a:pPr lvl="1"/>
            <a:r>
              <a:rPr lang="en-US" altLang="en-US" dirty="0"/>
              <a:t>Protection of data security, integrity, and privacy</a:t>
            </a:r>
          </a:p>
          <a:p>
            <a:endParaRPr lang="en-US" altLang="en-US" sz="3200" dirty="0"/>
          </a:p>
        </p:txBody>
      </p:sp>
      <p:sp>
        <p:nvSpPr>
          <p:cNvPr id="2" name="Date Placeholder 1"/>
          <p:cNvSpPr>
            <a:spLocks noGrp="1"/>
          </p:cNvSpPr>
          <p:nvPr>
            <p:ph type="dt" sz="half" idx="10"/>
          </p:nvPr>
        </p:nvSpPr>
        <p:spPr/>
        <p:txBody>
          <a:bodyPr/>
          <a:lstStyle/>
          <a:p>
            <a:fld id="{E7C499BA-F27D-4A94-83A3-8299A5C0613B}"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38</a:t>
            </a:fld>
            <a:endParaRPr lang="en-US"/>
          </a:p>
        </p:txBody>
      </p:sp>
    </p:spTree>
    <p:extLst>
      <p:ext uri="{BB962C8B-B14F-4D97-AF65-F5344CB8AC3E}">
        <p14:creationId xmlns:p14="http://schemas.microsoft.com/office/powerpoint/2010/main" val="2995438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52600" y="228600"/>
            <a:ext cx="8585200" cy="685800"/>
          </a:xfrm>
        </p:spPr>
        <p:txBody>
          <a:bodyPr>
            <a:normAutofit fontScale="90000"/>
          </a:bodyPr>
          <a:lstStyle/>
          <a:p>
            <a:pPr eaLnBrk="1" hangingPunct="1"/>
            <a:r>
              <a:rPr lang="en-US" altLang="en-US" smtClean="0">
                <a:effectLst/>
              </a:rPr>
              <a:t>What is (not) Data Mining?</a:t>
            </a:r>
          </a:p>
        </p:txBody>
      </p:sp>
      <p:sp>
        <p:nvSpPr>
          <p:cNvPr id="23555" name="Text Box 3"/>
          <p:cNvSpPr txBox="1">
            <a:spLocks noChangeArrowheads="1"/>
          </p:cNvSpPr>
          <p:nvPr/>
        </p:nvSpPr>
        <p:spPr bwMode="auto">
          <a:xfrm>
            <a:off x="5486400" y="1233488"/>
            <a:ext cx="4953000" cy="4578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lvl="1">
              <a:lnSpc>
                <a:spcPct val="95000"/>
              </a:lnSpc>
              <a:spcAft>
                <a:spcPts val="400"/>
              </a:spcAft>
              <a:buClr>
                <a:srgbClr val="0C7B9C"/>
              </a:buClr>
              <a:buSzPct val="75000"/>
              <a:buFont typeface="Monotype Sorts" pitchFamily="2" charset="2"/>
              <a:buChar char="l"/>
            </a:pPr>
            <a:r>
              <a:rPr lang="en-US" altLang="en-US" b="1">
                <a:solidFill>
                  <a:schemeClr val="tx2"/>
                </a:solidFill>
                <a:latin typeface="Arial" panose="020B0604020202020204" pitchFamily="34" charset="0"/>
              </a:rPr>
              <a:t> What is Data Mining?</a:t>
            </a:r>
          </a:p>
          <a:p>
            <a:pPr lvl="2">
              <a:lnSpc>
                <a:spcPct val="95000"/>
              </a:lnSpc>
              <a:spcAft>
                <a:spcPts val="400"/>
              </a:spcAft>
              <a:buClr>
                <a:srgbClr val="0C7B9C"/>
              </a:buClr>
              <a:buSzPct val="100000"/>
              <a:buNone/>
            </a:pPr>
            <a:r>
              <a:rPr lang="en-US" altLang="en-US" sz="2800">
                <a:solidFill>
                  <a:schemeClr val="tx2"/>
                </a:solidFill>
                <a:latin typeface="Arial" panose="020B0604020202020204" pitchFamily="34" charset="0"/>
              </a:rPr>
              <a:t>  </a:t>
            </a:r>
          </a:p>
          <a:p>
            <a:pPr lvl="1">
              <a:lnSpc>
                <a:spcPct val="95000"/>
              </a:lnSpc>
              <a:spcAft>
                <a:spcPts val="400"/>
              </a:spcAft>
              <a:buClr>
                <a:srgbClr val="0C7B9C"/>
              </a:buClr>
              <a:buSzPct val="100000"/>
              <a:buFont typeface="Arial" panose="020B0604020202020204" pitchFamily="34" charset="0"/>
              <a:buChar char="–"/>
            </a:pPr>
            <a:r>
              <a:rPr lang="en-US" altLang="en-US">
                <a:solidFill>
                  <a:schemeClr val="tx2"/>
                </a:solidFill>
                <a:latin typeface="Arial" panose="020B0604020202020204" pitchFamily="34" charset="0"/>
              </a:rPr>
              <a:t> Group together similar documents returned by search engine according to their context (e.g. Amazon rainforest, Amazon.com,)</a:t>
            </a:r>
          </a:p>
          <a:p>
            <a:pPr lvl="1">
              <a:lnSpc>
                <a:spcPct val="95000"/>
              </a:lnSpc>
              <a:spcAft>
                <a:spcPts val="400"/>
              </a:spcAft>
              <a:buClr>
                <a:srgbClr val="0C7B9C"/>
              </a:buClr>
              <a:buSzPct val="100000"/>
              <a:buFont typeface="Arial" panose="020B0604020202020204" pitchFamily="34" charset="0"/>
              <a:buChar char="–"/>
            </a:pPr>
            <a:r>
              <a:rPr lang="en-US" altLang="en-US">
                <a:solidFill>
                  <a:schemeClr val="tx2"/>
                </a:solidFill>
                <a:latin typeface="Arial" panose="020B0604020202020204" pitchFamily="34" charset="0"/>
              </a:rPr>
              <a:t> </a:t>
            </a:r>
            <a:r>
              <a:rPr lang="en-US" altLang="zh-CN">
                <a:solidFill>
                  <a:schemeClr val="tx2"/>
                </a:solidFill>
                <a:latin typeface="Arial" panose="020B0604020202020204" pitchFamily="34" charset="0"/>
                <a:ea typeface="SimSun" panose="02010600030101010101" pitchFamily="2" charset="-122"/>
              </a:rPr>
              <a:t>customers who buy diapers are more likely to buy beer</a:t>
            </a:r>
            <a:endParaRPr lang="en-US" altLang="en-US">
              <a:solidFill>
                <a:schemeClr val="tx2"/>
              </a:solidFill>
              <a:latin typeface="Arial" panose="020B0604020202020204" pitchFamily="34" charset="0"/>
            </a:endParaRPr>
          </a:p>
        </p:txBody>
      </p:sp>
      <p:sp>
        <p:nvSpPr>
          <p:cNvPr id="23556" name="Text Box 4"/>
          <p:cNvSpPr txBox="1">
            <a:spLocks noChangeArrowheads="1"/>
          </p:cNvSpPr>
          <p:nvPr/>
        </p:nvSpPr>
        <p:spPr bwMode="auto">
          <a:xfrm>
            <a:off x="1828800" y="1231900"/>
            <a:ext cx="3429000" cy="4745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nSpc>
                <a:spcPct val="95000"/>
              </a:lnSpc>
              <a:spcAft>
                <a:spcPts val="400"/>
              </a:spcAft>
              <a:buClr>
                <a:srgbClr val="0C7B9C"/>
              </a:buClr>
              <a:buSzPct val="75000"/>
              <a:buFont typeface="Monotype Sorts" pitchFamily="2" charset="2"/>
              <a:buChar char="l"/>
            </a:pPr>
            <a:r>
              <a:rPr lang="en-US" altLang="en-US" sz="2800" b="1" dirty="0">
                <a:solidFill>
                  <a:schemeClr val="tx2"/>
                </a:solidFill>
                <a:latin typeface="Arial" panose="020B0604020202020204" pitchFamily="34" charset="0"/>
              </a:rPr>
              <a:t> What is not Data Mining?</a:t>
            </a:r>
          </a:p>
          <a:p>
            <a:pPr lvl="1">
              <a:lnSpc>
                <a:spcPct val="95000"/>
              </a:lnSpc>
              <a:spcBef>
                <a:spcPct val="60000"/>
              </a:spcBef>
              <a:spcAft>
                <a:spcPts val="400"/>
              </a:spcAft>
              <a:buClr>
                <a:srgbClr val="0C7B9C"/>
              </a:buClr>
              <a:buSzPct val="100000"/>
              <a:buFont typeface="Arial" panose="020B0604020202020204" pitchFamily="34" charset="0"/>
              <a:buChar char="–"/>
            </a:pPr>
            <a:r>
              <a:rPr lang="en-US" altLang="en-US" dirty="0">
                <a:solidFill>
                  <a:schemeClr val="tx2"/>
                </a:solidFill>
                <a:latin typeface="Arial" panose="020B0604020202020204" pitchFamily="34" charset="0"/>
              </a:rPr>
              <a:t> Look up phone number in phone directory</a:t>
            </a:r>
          </a:p>
          <a:p>
            <a:pPr lvl="1">
              <a:lnSpc>
                <a:spcPct val="95000"/>
              </a:lnSpc>
              <a:spcBef>
                <a:spcPct val="60000"/>
              </a:spcBef>
              <a:spcAft>
                <a:spcPts val="400"/>
              </a:spcAft>
              <a:buClr>
                <a:srgbClr val="0C7B9C"/>
              </a:buClr>
              <a:buSzPct val="100000"/>
              <a:buFont typeface="Arial" panose="020B0604020202020204" pitchFamily="34" charset="0"/>
              <a:buChar char="–"/>
            </a:pPr>
            <a:r>
              <a:rPr lang="en-US" altLang="en-US" dirty="0">
                <a:solidFill>
                  <a:schemeClr val="tx2"/>
                </a:solidFill>
                <a:latin typeface="Arial" panose="020B0604020202020204" pitchFamily="34" charset="0"/>
              </a:rPr>
              <a:t> Query a Web search engine for information about “Amazon”</a:t>
            </a:r>
          </a:p>
          <a:p>
            <a:pPr>
              <a:spcBef>
                <a:spcPct val="50000"/>
              </a:spcBef>
              <a:buClrTx/>
              <a:buSzTx/>
              <a:buFontTx/>
              <a:buNone/>
            </a:pPr>
            <a:endParaRPr lang="en-US" altLang="en-US" sz="1400" b="1" dirty="0">
              <a:solidFill>
                <a:schemeClr val="tx2"/>
              </a:solidFill>
              <a:latin typeface="Arial" panose="020B0604020202020204" pitchFamily="34" charset="0"/>
            </a:endParaRPr>
          </a:p>
        </p:txBody>
      </p:sp>
      <p:sp>
        <p:nvSpPr>
          <p:cNvPr id="2" name="Date Placeholder 1"/>
          <p:cNvSpPr>
            <a:spLocks noGrp="1"/>
          </p:cNvSpPr>
          <p:nvPr>
            <p:ph type="dt" sz="half" idx="10"/>
          </p:nvPr>
        </p:nvSpPr>
        <p:spPr/>
        <p:txBody>
          <a:bodyPr/>
          <a:lstStyle/>
          <a:p>
            <a:fld id="{81586460-1AA7-472E-B058-66EC95362A25}"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4</a:t>
            </a:fld>
            <a:endParaRPr lang="en-US"/>
          </a:p>
        </p:txBody>
      </p:sp>
    </p:spTree>
    <p:extLst>
      <p:ext uri="{BB962C8B-B14F-4D97-AF65-F5344CB8AC3E}">
        <p14:creationId xmlns:p14="http://schemas.microsoft.com/office/powerpoint/2010/main" val="3133112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title"/>
          </p:nvPr>
        </p:nvSpPr>
        <p:spPr>
          <a:xfrm>
            <a:off x="2057400" y="228600"/>
            <a:ext cx="7353300" cy="685800"/>
          </a:xfrm>
        </p:spPr>
        <p:txBody>
          <a:bodyPr vert="horz" lIns="0" tIns="45720" rIns="0" bIns="45720" rtlCol="0" anchor="ctr">
            <a:normAutofit fontScale="90000"/>
          </a:bodyPr>
          <a:lstStyle/>
          <a:p>
            <a:pPr eaLnBrk="1" hangingPunct="1"/>
            <a:r>
              <a:rPr lang="en-US" altLang="en-US" smtClean="0">
                <a:effectLst/>
              </a:rPr>
              <a:t>Origins of Data Mining</a:t>
            </a:r>
          </a:p>
        </p:txBody>
      </p:sp>
      <p:sp>
        <p:nvSpPr>
          <p:cNvPr id="25602" name="Rectangle 2"/>
          <p:cNvSpPr>
            <a:spLocks noGrp="1" noChangeArrowheads="1"/>
          </p:cNvSpPr>
          <p:nvPr>
            <p:ph idx="1"/>
          </p:nvPr>
        </p:nvSpPr>
        <p:spPr>
          <a:xfrm>
            <a:off x="647700" y="914400"/>
            <a:ext cx="10020300" cy="5638800"/>
          </a:xfrm>
        </p:spPr>
        <p:txBody>
          <a:bodyPr>
            <a:normAutofit/>
          </a:bodyPr>
          <a:lstStyle/>
          <a:p>
            <a:pPr eaLnBrk="1" hangingPunct="1"/>
            <a:r>
              <a:rPr lang="en-US" altLang="en-US" sz="3200" dirty="0" smtClean="0">
                <a:solidFill>
                  <a:schemeClr val="tx2"/>
                </a:solidFill>
                <a:effectLst/>
              </a:rPr>
              <a:t>Draws ideas from machine learning/AI, pattern recognition, statistics, and database systems, parallel computing and Distributed Computing</a:t>
            </a:r>
          </a:p>
          <a:p>
            <a:pPr eaLnBrk="1" hangingPunct="1"/>
            <a:r>
              <a:rPr lang="en-US" altLang="en-US" sz="3200" dirty="0">
                <a:solidFill>
                  <a:schemeClr val="tx2"/>
                </a:solidFill>
              </a:rPr>
              <a:t>Traditional Techniques</a:t>
            </a:r>
            <a:br>
              <a:rPr lang="en-US" altLang="en-US" sz="3200" dirty="0">
                <a:solidFill>
                  <a:schemeClr val="tx2"/>
                </a:solidFill>
              </a:rPr>
            </a:br>
            <a:r>
              <a:rPr lang="en-US" altLang="en-US" sz="3200" dirty="0">
                <a:solidFill>
                  <a:schemeClr val="tx2"/>
                </a:solidFill>
              </a:rPr>
              <a:t>may be unsuitable due to </a:t>
            </a:r>
          </a:p>
          <a:p>
            <a:pPr lvl="1" eaLnBrk="1" hangingPunct="1"/>
            <a:r>
              <a:rPr lang="en-US" altLang="en-US" sz="2800" dirty="0" smtClean="0">
                <a:solidFill>
                  <a:schemeClr val="tx2"/>
                </a:solidFill>
                <a:effectLst/>
              </a:rPr>
              <a:t>Enormity of data</a:t>
            </a:r>
          </a:p>
          <a:p>
            <a:pPr lvl="1" eaLnBrk="1" hangingPunct="1"/>
            <a:r>
              <a:rPr lang="en-US" altLang="en-US" sz="2800" dirty="0" smtClean="0">
                <a:solidFill>
                  <a:schemeClr val="tx2"/>
                </a:solidFill>
                <a:effectLst/>
              </a:rPr>
              <a:t>High dimensionality </a:t>
            </a:r>
            <a:br>
              <a:rPr lang="en-US" altLang="en-US" sz="2800" dirty="0" smtClean="0">
                <a:solidFill>
                  <a:schemeClr val="tx2"/>
                </a:solidFill>
                <a:effectLst/>
              </a:rPr>
            </a:br>
            <a:r>
              <a:rPr lang="en-US" altLang="en-US" sz="2800" dirty="0" smtClean="0">
                <a:solidFill>
                  <a:schemeClr val="tx2"/>
                </a:solidFill>
                <a:effectLst/>
              </a:rPr>
              <a:t>of data</a:t>
            </a:r>
          </a:p>
          <a:p>
            <a:pPr lvl="1" eaLnBrk="1" hangingPunct="1"/>
            <a:r>
              <a:rPr lang="en-US" altLang="en-US" sz="2800" dirty="0" smtClean="0">
                <a:solidFill>
                  <a:schemeClr val="tx2"/>
                </a:solidFill>
                <a:effectLst/>
              </a:rPr>
              <a:t>Heterogeneous, </a:t>
            </a:r>
            <a:br>
              <a:rPr lang="en-US" altLang="en-US" sz="2800" dirty="0" smtClean="0">
                <a:solidFill>
                  <a:schemeClr val="tx2"/>
                </a:solidFill>
                <a:effectLst/>
              </a:rPr>
            </a:br>
            <a:r>
              <a:rPr lang="en-US" altLang="en-US" sz="2800" dirty="0" smtClean="0">
                <a:solidFill>
                  <a:schemeClr val="tx2"/>
                </a:solidFill>
                <a:effectLst/>
              </a:rPr>
              <a:t>distributed nature </a:t>
            </a:r>
            <a:br>
              <a:rPr lang="en-US" altLang="en-US" sz="2800" dirty="0" smtClean="0">
                <a:solidFill>
                  <a:schemeClr val="tx2"/>
                </a:solidFill>
                <a:effectLst/>
              </a:rPr>
            </a:br>
            <a:r>
              <a:rPr lang="en-US" altLang="en-US" sz="2800" dirty="0" smtClean="0">
                <a:solidFill>
                  <a:schemeClr val="tx2"/>
                </a:solidFill>
                <a:effectLst/>
              </a:rPr>
              <a:t>of data</a:t>
            </a:r>
          </a:p>
        </p:txBody>
      </p:sp>
      <p:sp>
        <p:nvSpPr>
          <p:cNvPr id="25603" name="Oval 3"/>
          <p:cNvSpPr>
            <a:spLocks noChangeArrowheads="1"/>
          </p:cNvSpPr>
          <p:nvPr/>
        </p:nvSpPr>
        <p:spPr bwMode="auto">
          <a:xfrm>
            <a:off x="7505700" y="4029075"/>
            <a:ext cx="2057400" cy="2108200"/>
          </a:xfrm>
          <a:prstGeom prst="ellipse">
            <a:avLst/>
          </a:prstGeom>
          <a:solidFill>
            <a:schemeClr val="accent2"/>
          </a:solidFill>
          <a:ln w="12700">
            <a:solidFill>
              <a:schemeClr val="tx1"/>
            </a:solidFill>
            <a:round/>
            <a:headEnd type="none" w="sm" len="sm"/>
            <a:tailEnd type="none" w="sm" len="sm"/>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04" name="Oval 4"/>
          <p:cNvSpPr>
            <a:spLocks noChangeArrowheads="1"/>
          </p:cNvSpPr>
          <p:nvPr/>
        </p:nvSpPr>
        <p:spPr bwMode="auto">
          <a:xfrm>
            <a:off x="6819900" y="2352675"/>
            <a:ext cx="2057400" cy="2108200"/>
          </a:xfrm>
          <a:prstGeom prst="ellipse">
            <a:avLst/>
          </a:prstGeom>
          <a:solidFill>
            <a:srgbClr val="CC3300"/>
          </a:solidFill>
          <a:ln w="12700">
            <a:solidFill>
              <a:schemeClr val="tx1"/>
            </a:solidFill>
            <a:round/>
            <a:headEnd type="none" w="sm" len="sm"/>
            <a:tailEnd type="none" w="sm" len="sm"/>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06" name="Oval 6"/>
          <p:cNvSpPr>
            <a:spLocks noChangeArrowheads="1"/>
          </p:cNvSpPr>
          <p:nvPr/>
        </p:nvSpPr>
        <p:spPr bwMode="auto">
          <a:xfrm>
            <a:off x="8496300" y="2428875"/>
            <a:ext cx="2057400" cy="21082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07" name="Text Box 7"/>
          <p:cNvSpPr txBox="1">
            <a:spLocks noChangeArrowheads="1"/>
          </p:cNvSpPr>
          <p:nvPr/>
        </p:nvSpPr>
        <p:spPr bwMode="auto">
          <a:xfrm>
            <a:off x="8585200" y="2960688"/>
            <a:ext cx="21336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rIns="0">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Arial" panose="020B0604020202020204" pitchFamily="34" charset="0"/>
              </a:rPr>
              <a:t>Machine Learning/</a:t>
            </a:r>
          </a:p>
          <a:p>
            <a:pPr algn="ctr">
              <a:spcBef>
                <a:spcPct val="15000"/>
              </a:spcBef>
              <a:buClrTx/>
              <a:buSzTx/>
              <a:buFontTx/>
              <a:buNone/>
            </a:pPr>
            <a:r>
              <a:rPr lang="en-US" altLang="en-US" sz="1800">
                <a:latin typeface="Arial" panose="020B0604020202020204" pitchFamily="34" charset="0"/>
              </a:rPr>
              <a:t>Pattern </a:t>
            </a:r>
            <a:br>
              <a:rPr lang="en-US" altLang="en-US" sz="1800">
                <a:latin typeface="Arial" panose="020B0604020202020204" pitchFamily="34" charset="0"/>
              </a:rPr>
            </a:br>
            <a:r>
              <a:rPr lang="en-US" altLang="en-US" sz="1800">
                <a:latin typeface="Arial" panose="020B0604020202020204" pitchFamily="34" charset="0"/>
              </a:rPr>
              <a:t> Recognition</a:t>
            </a:r>
          </a:p>
        </p:txBody>
      </p:sp>
      <p:sp>
        <p:nvSpPr>
          <p:cNvPr id="25608" name="Text Box 8"/>
          <p:cNvSpPr txBox="1">
            <a:spLocks noChangeArrowheads="1"/>
          </p:cNvSpPr>
          <p:nvPr/>
        </p:nvSpPr>
        <p:spPr bwMode="auto">
          <a:xfrm>
            <a:off x="7048500" y="2946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50000"/>
              </a:spcBef>
              <a:buClrTx/>
              <a:buSzTx/>
              <a:buFontTx/>
              <a:buNone/>
            </a:pPr>
            <a:r>
              <a:rPr lang="en-US" altLang="en-US" sz="1800">
                <a:latin typeface="Arial" panose="020B0604020202020204" pitchFamily="34" charset="0"/>
              </a:rPr>
              <a:t>Statistics/</a:t>
            </a:r>
            <a:br>
              <a:rPr lang="en-US" altLang="en-US" sz="1800">
                <a:latin typeface="Arial" panose="020B0604020202020204" pitchFamily="34" charset="0"/>
              </a:rPr>
            </a:br>
            <a:r>
              <a:rPr lang="en-US" altLang="en-US" sz="1800">
                <a:latin typeface="Arial" panose="020B0604020202020204" pitchFamily="34" charset="0"/>
              </a:rPr>
              <a:t>AI</a:t>
            </a:r>
          </a:p>
        </p:txBody>
      </p:sp>
      <p:sp>
        <p:nvSpPr>
          <p:cNvPr id="25609" name="Oval 9"/>
          <p:cNvSpPr>
            <a:spLocks noChangeArrowheads="1"/>
          </p:cNvSpPr>
          <p:nvPr/>
        </p:nvSpPr>
        <p:spPr bwMode="auto">
          <a:xfrm>
            <a:off x="7810500" y="3571875"/>
            <a:ext cx="1504950" cy="1543050"/>
          </a:xfrm>
          <a:prstGeom prst="ellipse">
            <a:avLst/>
          </a:prstGeom>
          <a:solidFill>
            <a:srgbClr val="66CCFF"/>
          </a:solidFill>
          <a:ln w="12700">
            <a:solidFill>
              <a:schemeClr val="tx1"/>
            </a:solidFill>
            <a:round/>
            <a:headEnd type="none" w="sm" len="sm"/>
            <a:tailEnd type="none" w="sm" len="sm"/>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b="1">
                <a:latin typeface="Arial" panose="020B0604020202020204" pitchFamily="34" charset="0"/>
              </a:rPr>
              <a:t>Data Mining</a:t>
            </a:r>
          </a:p>
        </p:txBody>
      </p:sp>
      <p:sp>
        <p:nvSpPr>
          <p:cNvPr id="25610" name="Text Box 10"/>
          <p:cNvSpPr txBox="1">
            <a:spLocks noChangeArrowheads="1"/>
          </p:cNvSpPr>
          <p:nvPr/>
        </p:nvSpPr>
        <p:spPr bwMode="auto">
          <a:xfrm>
            <a:off x="7962900" y="5172075"/>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Arial" panose="020B0604020202020204" pitchFamily="34" charset="0"/>
              </a:rPr>
              <a:t>Database systems</a:t>
            </a:r>
          </a:p>
        </p:txBody>
      </p:sp>
      <p:sp>
        <p:nvSpPr>
          <p:cNvPr id="2" name="Date Placeholder 1"/>
          <p:cNvSpPr>
            <a:spLocks noGrp="1"/>
          </p:cNvSpPr>
          <p:nvPr>
            <p:ph type="dt" sz="half" idx="10"/>
          </p:nvPr>
        </p:nvSpPr>
        <p:spPr/>
        <p:txBody>
          <a:bodyPr/>
          <a:lstStyle/>
          <a:p>
            <a:fld id="{3D0E03B7-9904-4AD8-B8D8-BDEEC7452257}"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5</a:t>
            </a:fld>
            <a:endParaRPr lang="en-US"/>
          </a:p>
        </p:txBody>
      </p:sp>
    </p:spTree>
    <p:extLst>
      <p:ext uri="{BB962C8B-B14F-4D97-AF65-F5344CB8AC3E}">
        <p14:creationId xmlns:p14="http://schemas.microsoft.com/office/powerpoint/2010/main" val="3026223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365125"/>
            <a:ext cx="10515600" cy="498475"/>
          </a:xfrm>
        </p:spPr>
        <p:txBody>
          <a:bodyPr>
            <a:normAutofit fontScale="90000"/>
          </a:bodyPr>
          <a:lstStyle/>
          <a:p>
            <a:pPr eaLnBrk="1" hangingPunct="1">
              <a:defRPr/>
            </a:pPr>
            <a:r>
              <a:rPr lang="en-US" dirty="0" smtClean="0"/>
              <a:t>Challenges of Data Mining</a:t>
            </a:r>
          </a:p>
        </p:txBody>
      </p:sp>
      <p:sp>
        <p:nvSpPr>
          <p:cNvPr id="67587" name="Rectangle 3"/>
          <p:cNvSpPr>
            <a:spLocks noGrp="1" noChangeArrowheads="1"/>
          </p:cNvSpPr>
          <p:nvPr>
            <p:ph type="body" idx="1"/>
          </p:nvPr>
        </p:nvSpPr>
        <p:spPr>
          <a:xfrm>
            <a:off x="1905000" y="1219200"/>
            <a:ext cx="8229600" cy="4286250"/>
          </a:xfrm>
        </p:spPr>
        <p:txBody>
          <a:bodyPr/>
          <a:lstStyle/>
          <a:p>
            <a:pPr eaLnBrk="1" hangingPunct="1">
              <a:defRPr/>
            </a:pPr>
            <a:r>
              <a:rPr lang="en-US" dirty="0" smtClean="0"/>
              <a:t>Scalability</a:t>
            </a:r>
          </a:p>
          <a:p>
            <a:pPr eaLnBrk="1" hangingPunct="1">
              <a:defRPr/>
            </a:pPr>
            <a:r>
              <a:rPr lang="en-US" dirty="0" smtClean="0"/>
              <a:t>Dimensionality</a:t>
            </a:r>
          </a:p>
          <a:p>
            <a:pPr eaLnBrk="1" hangingPunct="1">
              <a:defRPr/>
            </a:pPr>
            <a:r>
              <a:rPr lang="en-US" dirty="0" smtClean="0"/>
              <a:t>Complex and Heterogeneous Data</a:t>
            </a:r>
          </a:p>
          <a:p>
            <a:pPr eaLnBrk="1" hangingPunct="1">
              <a:defRPr/>
            </a:pPr>
            <a:r>
              <a:rPr lang="en-US" dirty="0" smtClean="0"/>
              <a:t>Data Quality</a:t>
            </a:r>
          </a:p>
          <a:p>
            <a:pPr eaLnBrk="1" hangingPunct="1">
              <a:defRPr/>
            </a:pPr>
            <a:r>
              <a:rPr lang="en-US" dirty="0" smtClean="0"/>
              <a:t>Data Ownership and Distribution</a:t>
            </a:r>
          </a:p>
          <a:p>
            <a:pPr eaLnBrk="1" hangingPunct="1">
              <a:defRPr/>
            </a:pPr>
            <a:r>
              <a:rPr lang="en-US" dirty="0" smtClean="0"/>
              <a:t>Privacy Preservation</a:t>
            </a:r>
          </a:p>
          <a:p>
            <a:pPr eaLnBrk="1" hangingPunct="1">
              <a:defRPr/>
            </a:pPr>
            <a:r>
              <a:rPr lang="en-US" dirty="0" smtClean="0"/>
              <a:t>Streaming Data</a:t>
            </a:r>
          </a:p>
          <a:p>
            <a:pPr eaLnBrk="1" hangingPunct="1">
              <a:defRPr/>
            </a:pPr>
            <a:endParaRPr lang="en-US" dirty="0" smtClean="0"/>
          </a:p>
        </p:txBody>
      </p:sp>
      <p:sp>
        <p:nvSpPr>
          <p:cNvPr id="2" name="Date Placeholder 1"/>
          <p:cNvSpPr>
            <a:spLocks noGrp="1"/>
          </p:cNvSpPr>
          <p:nvPr>
            <p:ph type="dt" sz="half" idx="10"/>
          </p:nvPr>
        </p:nvSpPr>
        <p:spPr/>
        <p:txBody>
          <a:bodyPr/>
          <a:lstStyle/>
          <a:p>
            <a:fld id="{A60940DF-C234-4225-9F87-9BE1976C3D69}"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6</a:t>
            </a:fld>
            <a:endParaRPr lang="en-US"/>
          </a:p>
        </p:txBody>
      </p:sp>
    </p:spTree>
    <p:extLst>
      <p:ext uri="{BB962C8B-B14F-4D97-AF65-F5344CB8AC3E}">
        <p14:creationId xmlns:p14="http://schemas.microsoft.com/office/powerpoint/2010/main" val="3085273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057400" y="381000"/>
            <a:ext cx="3124200" cy="838200"/>
          </a:xfrm>
        </p:spPr>
        <p:txBody>
          <a:bodyPr/>
          <a:lstStyle/>
          <a:p>
            <a:pPr eaLnBrk="1" hangingPunct="1"/>
            <a:r>
              <a:rPr lang="en-US" altLang="en-US" sz="3800" dirty="0"/>
              <a:t> Data Mining</a:t>
            </a:r>
          </a:p>
        </p:txBody>
      </p:sp>
      <p:sp>
        <p:nvSpPr>
          <p:cNvPr id="27651" name="Rectangle 3"/>
          <p:cNvSpPr>
            <a:spLocks noChangeArrowheads="1"/>
          </p:cNvSpPr>
          <p:nvPr/>
        </p:nvSpPr>
        <p:spPr bwMode="auto">
          <a:xfrm>
            <a:off x="5029200" y="1828800"/>
            <a:ext cx="1676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dirty="0">
                <a:solidFill>
                  <a:schemeClr val="tx2"/>
                </a:solidFill>
              </a:rPr>
              <a:t>Learning</a:t>
            </a:r>
          </a:p>
        </p:txBody>
      </p:sp>
      <p:sp>
        <p:nvSpPr>
          <p:cNvPr id="27652" name="Rectangle 4"/>
          <p:cNvSpPr>
            <a:spLocks noChangeArrowheads="1"/>
          </p:cNvSpPr>
          <p:nvPr/>
        </p:nvSpPr>
        <p:spPr bwMode="auto">
          <a:xfrm>
            <a:off x="6324600" y="5638800"/>
            <a:ext cx="2362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latin typeface="Arial" panose="020B0604020202020204" pitchFamily="34" charset="0"/>
              </a:rPr>
              <a:t>Association Rules</a:t>
            </a:r>
          </a:p>
        </p:txBody>
      </p:sp>
      <p:sp>
        <p:nvSpPr>
          <p:cNvPr id="27653" name="Rectangle 5"/>
          <p:cNvSpPr>
            <a:spLocks noChangeArrowheads="1"/>
          </p:cNvSpPr>
          <p:nvPr/>
        </p:nvSpPr>
        <p:spPr bwMode="auto">
          <a:xfrm>
            <a:off x="8077200" y="5029200"/>
            <a:ext cx="2362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Sequence Discovery</a:t>
            </a:r>
            <a:endParaRPr lang="en-US" altLang="en-US" sz="2000">
              <a:solidFill>
                <a:schemeClr val="tx2"/>
              </a:solidFill>
              <a:latin typeface="Arial" panose="020B0604020202020204" pitchFamily="34" charset="0"/>
            </a:endParaRPr>
          </a:p>
        </p:txBody>
      </p:sp>
      <p:sp>
        <p:nvSpPr>
          <p:cNvPr id="27654" name="Line 6"/>
          <p:cNvSpPr>
            <a:spLocks noChangeShapeType="1"/>
          </p:cNvSpPr>
          <p:nvPr/>
        </p:nvSpPr>
        <p:spPr bwMode="auto">
          <a:xfrm>
            <a:off x="4343400" y="2743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7"/>
          <p:cNvSpPr>
            <a:spLocks noChangeShapeType="1"/>
          </p:cNvSpPr>
          <p:nvPr/>
        </p:nvSpPr>
        <p:spPr bwMode="auto">
          <a:xfrm>
            <a:off x="5867400" y="2286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8"/>
          <p:cNvSpPr>
            <a:spLocks noChangeShapeType="1"/>
          </p:cNvSpPr>
          <p:nvPr/>
        </p:nvSpPr>
        <p:spPr bwMode="auto">
          <a:xfrm>
            <a:off x="43434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9"/>
          <p:cNvSpPr>
            <a:spLocks noChangeShapeType="1"/>
          </p:cNvSpPr>
          <p:nvPr/>
        </p:nvSpPr>
        <p:spPr bwMode="auto">
          <a:xfrm>
            <a:off x="76200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Rectangle 10"/>
          <p:cNvSpPr>
            <a:spLocks noChangeArrowheads="1"/>
          </p:cNvSpPr>
          <p:nvPr/>
        </p:nvSpPr>
        <p:spPr bwMode="auto">
          <a:xfrm>
            <a:off x="8915400" y="4267200"/>
            <a:ext cx="1752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Summarization</a:t>
            </a:r>
          </a:p>
        </p:txBody>
      </p:sp>
      <p:sp>
        <p:nvSpPr>
          <p:cNvPr id="27659" name="Rectangle 11"/>
          <p:cNvSpPr>
            <a:spLocks noChangeArrowheads="1"/>
          </p:cNvSpPr>
          <p:nvPr/>
        </p:nvSpPr>
        <p:spPr bwMode="auto">
          <a:xfrm>
            <a:off x="5867400" y="4876800"/>
            <a:ext cx="1447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Clustering</a:t>
            </a:r>
          </a:p>
        </p:txBody>
      </p:sp>
      <p:sp>
        <p:nvSpPr>
          <p:cNvPr id="27660" name="Rectangle 12"/>
          <p:cNvSpPr>
            <a:spLocks noChangeArrowheads="1"/>
          </p:cNvSpPr>
          <p:nvPr/>
        </p:nvSpPr>
        <p:spPr bwMode="auto">
          <a:xfrm>
            <a:off x="3581400" y="5638800"/>
            <a:ext cx="1524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Regression</a:t>
            </a:r>
          </a:p>
        </p:txBody>
      </p:sp>
      <p:sp>
        <p:nvSpPr>
          <p:cNvPr id="27661" name="Rectangle 13"/>
          <p:cNvSpPr>
            <a:spLocks noChangeArrowheads="1"/>
          </p:cNvSpPr>
          <p:nvPr/>
        </p:nvSpPr>
        <p:spPr bwMode="auto">
          <a:xfrm>
            <a:off x="1752600" y="5029200"/>
            <a:ext cx="2514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Time Series Analysis</a:t>
            </a:r>
          </a:p>
        </p:txBody>
      </p:sp>
      <p:sp>
        <p:nvSpPr>
          <p:cNvPr id="27662" name="Rectangle 14"/>
          <p:cNvSpPr>
            <a:spLocks noChangeArrowheads="1"/>
          </p:cNvSpPr>
          <p:nvPr/>
        </p:nvSpPr>
        <p:spPr bwMode="auto">
          <a:xfrm>
            <a:off x="4495800" y="4267200"/>
            <a:ext cx="1524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Prediction</a:t>
            </a:r>
          </a:p>
        </p:txBody>
      </p:sp>
      <p:sp>
        <p:nvSpPr>
          <p:cNvPr id="27663" name="Rectangle 15"/>
          <p:cNvSpPr>
            <a:spLocks noChangeArrowheads="1"/>
          </p:cNvSpPr>
          <p:nvPr/>
        </p:nvSpPr>
        <p:spPr bwMode="auto">
          <a:xfrm>
            <a:off x="1752600" y="4267200"/>
            <a:ext cx="1600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Classification</a:t>
            </a:r>
          </a:p>
        </p:txBody>
      </p:sp>
      <p:sp>
        <p:nvSpPr>
          <p:cNvPr id="27664" name="Rectangle 16"/>
          <p:cNvSpPr>
            <a:spLocks noChangeArrowheads="1"/>
          </p:cNvSpPr>
          <p:nvPr/>
        </p:nvSpPr>
        <p:spPr bwMode="auto">
          <a:xfrm>
            <a:off x="7010400" y="3124200"/>
            <a:ext cx="1676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a:solidFill>
                  <a:schemeClr val="tx2"/>
                </a:solidFill>
              </a:rPr>
              <a:t>Descriptive</a:t>
            </a:r>
          </a:p>
        </p:txBody>
      </p:sp>
      <p:sp>
        <p:nvSpPr>
          <p:cNvPr id="27665" name="Rectangle 17"/>
          <p:cNvSpPr>
            <a:spLocks noChangeArrowheads="1"/>
          </p:cNvSpPr>
          <p:nvPr/>
        </p:nvSpPr>
        <p:spPr bwMode="auto">
          <a:xfrm>
            <a:off x="3581400" y="3124200"/>
            <a:ext cx="1676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a:solidFill>
                  <a:schemeClr val="tx2"/>
                </a:solidFill>
              </a:rPr>
              <a:t>Predictive</a:t>
            </a:r>
          </a:p>
        </p:txBody>
      </p:sp>
      <p:sp>
        <p:nvSpPr>
          <p:cNvPr id="27666" name="Line 18"/>
          <p:cNvSpPr>
            <a:spLocks noChangeShapeType="1"/>
          </p:cNvSpPr>
          <p:nvPr/>
        </p:nvSpPr>
        <p:spPr bwMode="auto">
          <a:xfrm>
            <a:off x="4495800" y="3581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19"/>
          <p:cNvSpPr>
            <a:spLocks noChangeShapeType="1"/>
          </p:cNvSpPr>
          <p:nvPr/>
        </p:nvSpPr>
        <p:spPr bwMode="auto">
          <a:xfrm>
            <a:off x="2743200" y="39624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20"/>
          <p:cNvSpPr>
            <a:spLocks noChangeShapeType="1"/>
          </p:cNvSpPr>
          <p:nvPr/>
        </p:nvSpPr>
        <p:spPr bwMode="auto">
          <a:xfrm>
            <a:off x="27432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21"/>
          <p:cNvSpPr>
            <a:spLocks noChangeShapeType="1"/>
          </p:cNvSpPr>
          <p:nvPr/>
        </p:nvSpPr>
        <p:spPr bwMode="auto">
          <a:xfrm>
            <a:off x="3581400" y="39624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22"/>
          <p:cNvSpPr>
            <a:spLocks noChangeShapeType="1"/>
          </p:cNvSpPr>
          <p:nvPr/>
        </p:nvSpPr>
        <p:spPr bwMode="auto">
          <a:xfrm>
            <a:off x="4343400" y="39624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23"/>
          <p:cNvSpPr>
            <a:spLocks noChangeShapeType="1"/>
          </p:cNvSpPr>
          <p:nvPr/>
        </p:nvSpPr>
        <p:spPr bwMode="auto">
          <a:xfrm>
            <a:off x="51816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24"/>
          <p:cNvSpPr>
            <a:spLocks noChangeShapeType="1"/>
          </p:cNvSpPr>
          <p:nvPr/>
        </p:nvSpPr>
        <p:spPr bwMode="auto">
          <a:xfrm>
            <a:off x="7848600" y="3581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25"/>
          <p:cNvSpPr>
            <a:spLocks noChangeShapeType="1"/>
          </p:cNvSpPr>
          <p:nvPr/>
        </p:nvSpPr>
        <p:spPr bwMode="auto">
          <a:xfrm>
            <a:off x="6553200" y="38862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Line 26"/>
          <p:cNvSpPr>
            <a:spLocks noChangeShapeType="1"/>
          </p:cNvSpPr>
          <p:nvPr/>
        </p:nvSpPr>
        <p:spPr bwMode="auto">
          <a:xfrm>
            <a:off x="6553200" y="3886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27"/>
          <p:cNvSpPr>
            <a:spLocks noChangeShapeType="1"/>
          </p:cNvSpPr>
          <p:nvPr/>
        </p:nvSpPr>
        <p:spPr bwMode="auto">
          <a:xfrm>
            <a:off x="7467600" y="38862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Line 28"/>
          <p:cNvSpPr>
            <a:spLocks noChangeShapeType="1"/>
          </p:cNvSpPr>
          <p:nvPr/>
        </p:nvSpPr>
        <p:spPr bwMode="auto">
          <a:xfrm>
            <a:off x="8305800" y="38862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7" name="Line 29"/>
          <p:cNvSpPr>
            <a:spLocks noChangeShapeType="1"/>
          </p:cNvSpPr>
          <p:nvPr/>
        </p:nvSpPr>
        <p:spPr bwMode="auto">
          <a:xfrm>
            <a:off x="9296400" y="3886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fld id="{4E67DD96-FA40-44B7-A85F-D20DBAE09501}"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7</a:t>
            </a:fld>
            <a:endParaRPr lang="en-US"/>
          </a:p>
        </p:txBody>
      </p:sp>
    </p:spTree>
    <p:extLst>
      <p:ext uri="{BB962C8B-B14F-4D97-AF65-F5344CB8AC3E}">
        <p14:creationId xmlns:p14="http://schemas.microsoft.com/office/powerpoint/2010/main" val="3655015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81200" y="277814"/>
            <a:ext cx="5562600" cy="1139825"/>
          </a:xfrm>
        </p:spPr>
        <p:txBody>
          <a:bodyPr/>
          <a:lstStyle/>
          <a:p>
            <a:pPr eaLnBrk="1" hangingPunct="1"/>
            <a:r>
              <a:rPr lang="en-US" altLang="en-US" smtClean="0">
                <a:effectLst/>
              </a:rPr>
              <a:t>Data Mining Tasks</a:t>
            </a:r>
          </a:p>
        </p:txBody>
      </p:sp>
      <p:sp>
        <p:nvSpPr>
          <p:cNvPr id="28675" name="Rectangle 3"/>
          <p:cNvSpPr>
            <a:spLocks noGrp="1" noChangeArrowheads="1"/>
          </p:cNvSpPr>
          <p:nvPr>
            <p:ph type="body" idx="1"/>
          </p:nvPr>
        </p:nvSpPr>
        <p:spPr>
          <a:xfrm>
            <a:off x="990601" y="1417639"/>
            <a:ext cx="9128126" cy="3963987"/>
          </a:xfrm>
        </p:spPr>
        <p:txBody>
          <a:bodyPr>
            <a:normAutofit/>
          </a:bodyPr>
          <a:lstStyle/>
          <a:p>
            <a:pPr eaLnBrk="1" hangingPunct="1"/>
            <a:r>
              <a:rPr lang="en-US" altLang="en-US" sz="3600" dirty="0" smtClean="0">
                <a:solidFill>
                  <a:schemeClr val="tx2"/>
                </a:solidFill>
                <a:effectLst/>
              </a:rPr>
              <a:t>Prediction Methods</a:t>
            </a:r>
          </a:p>
          <a:p>
            <a:pPr lvl="1" eaLnBrk="1" hangingPunct="1"/>
            <a:r>
              <a:rPr lang="en-US" altLang="en-US" sz="3200" dirty="0" smtClean="0">
                <a:solidFill>
                  <a:schemeClr val="tx2"/>
                </a:solidFill>
                <a:effectLst/>
              </a:rPr>
              <a:t>Use some variables to predict unknown or future values of other variables.</a:t>
            </a:r>
          </a:p>
          <a:p>
            <a:pPr lvl="2" eaLnBrk="1" hangingPunct="1">
              <a:buFont typeface="Wingdings" panose="05000000000000000000" pitchFamily="2" charset="2"/>
              <a:buNone/>
            </a:pPr>
            <a:endParaRPr lang="en-US" altLang="en-US" sz="2800" dirty="0" smtClean="0">
              <a:solidFill>
                <a:schemeClr val="tx2"/>
              </a:solidFill>
              <a:effectLst/>
            </a:endParaRPr>
          </a:p>
          <a:p>
            <a:pPr eaLnBrk="1" hangingPunct="1"/>
            <a:r>
              <a:rPr lang="en-US" altLang="en-US" sz="3600" dirty="0" smtClean="0">
                <a:solidFill>
                  <a:schemeClr val="tx2"/>
                </a:solidFill>
                <a:effectLst/>
              </a:rPr>
              <a:t>Description Methods</a:t>
            </a:r>
          </a:p>
          <a:p>
            <a:pPr lvl="1" eaLnBrk="1" hangingPunct="1"/>
            <a:r>
              <a:rPr lang="en-US" altLang="en-US" sz="3200" dirty="0" smtClean="0">
                <a:solidFill>
                  <a:schemeClr val="tx2"/>
                </a:solidFill>
                <a:effectLst/>
              </a:rPr>
              <a:t>Find human-interpretable patterns that describe the data.</a:t>
            </a:r>
          </a:p>
          <a:p>
            <a:pPr lvl="2" eaLnBrk="1" hangingPunct="1">
              <a:buFont typeface="Wingdings" panose="05000000000000000000" pitchFamily="2" charset="2"/>
              <a:buNone/>
            </a:pPr>
            <a:endParaRPr lang="en-US" altLang="en-US" sz="2800" dirty="0" smtClean="0">
              <a:solidFill>
                <a:schemeClr val="tx2"/>
              </a:solidFill>
              <a:effectLst/>
            </a:endParaRPr>
          </a:p>
        </p:txBody>
      </p:sp>
      <p:sp>
        <p:nvSpPr>
          <p:cNvPr id="2" name="Date Placeholder 1"/>
          <p:cNvSpPr>
            <a:spLocks noGrp="1"/>
          </p:cNvSpPr>
          <p:nvPr>
            <p:ph type="dt" sz="half" idx="10"/>
          </p:nvPr>
        </p:nvSpPr>
        <p:spPr/>
        <p:txBody>
          <a:bodyPr/>
          <a:lstStyle/>
          <a:p>
            <a:fld id="{6716AFA3-FFB9-4F96-ABE8-5AC2EC762400}"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8</a:t>
            </a:fld>
            <a:endParaRPr lang="en-US"/>
          </a:p>
        </p:txBody>
      </p:sp>
    </p:spTree>
    <p:extLst>
      <p:ext uri="{BB962C8B-B14F-4D97-AF65-F5344CB8AC3E}">
        <p14:creationId xmlns:p14="http://schemas.microsoft.com/office/powerpoint/2010/main" val="3604956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effectLst/>
              </a:rPr>
              <a:t>Classification: Definition</a:t>
            </a:r>
          </a:p>
        </p:txBody>
      </p:sp>
      <p:sp>
        <p:nvSpPr>
          <p:cNvPr id="29699" name="Rectangle 3"/>
          <p:cNvSpPr>
            <a:spLocks noGrp="1" noChangeArrowheads="1"/>
          </p:cNvSpPr>
          <p:nvPr>
            <p:ph type="body" idx="1"/>
          </p:nvPr>
        </p:nvSpPr>
        <p:spPr>
          <a:xfrm>
            <a:off x="749300" y="1460500"/>
            <a:ext cx="10210800" cy="4902200"/>
          </a:xfrm>
        </p:spPr>
        <p:txBody>
          <a:bodyPr>
            <a:noAutofit/>
          </a:bodyPr>
          <a:lstStyle/>
          <a:p>
            <a:pPr eaLnBrk="1" hangingPunct="1">
              <a:lnSpc>
                <a:spcPct val="90000"/>
              </a:lnSpc>
            </a:pPr>
            <a:r>
              <a:rPr lang="en-US" altLang="en-US" sz="3200" dirty="0" smtClean="0">
                <a:solidFill>
                  <a:schemeClr val="tx2"/>
                </a:solidFill>
                <a:effectLst/>
              </a:rPr>
              <a:t>Given a collection of records (</a:t>
            </a:r>
            <a:r>
              <a:rPr lang="en-US" altLang="en-US" sz="3200" i="1" dirty="0" smtClean="0">
                <a:effectLst/>
              </a:rPr>
              <a:t>training set</a:t>
            </a:r>
            <a:r>
              <a:rPr lang="en-US" altLang="en-US" sz="3200" i="1" dirty="0" smtClean="0">
                <a:solidFill>
                  <a:schemeClr val="tx2"/>
                </a:solidFill>
                <a:effectLst/>
              </a:rPr>
              <a:t> </a:t>
            </a:r>
            <a:r>
              <a:rPr lang="en-US" altLang="en-US" sz="3200" dirty="0" smtClean="0">
                <a:solidFill>
                  <a:schemeClr val="tx2"/>
                </a:solidFill>
                <a:effectLst/>
              </a:rPr>
              <a:t>)</a:t>
            </a:r>
          </a:p>
          <a:p>
            <a:pPr lvl="1" eaLnBrk="1" hangingPunct="1">
              <a:lnSpc>
                <a:spcPct val="90000"/>
              </a:lnSpc>
            </a:pPr>
            <a:r>
              <a:rPr lang="en-US" altLang="en-US" sz="2800" dirty="0">
                <a:solidFill>
                  <a:schemeClr val="tx2"/>
                </a:solidFill>
              </a:rPr>
              <a:t>Each record contains a set of </a:t>
            </a:r>
            <a:r>
              <a:rPr lang="en-US" altLang="en-US" sz="2800" i="1" dirty="0">
                <a:solidFill>
                  <a:schemeClr val="tx2"/>
                </a:solidFill>
              </a:rPr>
              <a:t>attributes</a:t>
            </a:r>
            <a:r>
              <a:rPr lang="en-US" altLang="en-US" sz="2800" dirty="0">
                <a:solidFill>
                  <a:schemeClr val="tx2"/>
                </a:solidFill>
              </a:rPr>
              <a:t>, one of the attributes is the </a:t>
            </a:r>
            <a:r>
              <a:rPr lang="en-US" altLang="en-US" sz="2800" i="1" dirty="0"/>
              <a:t>class</a:t>
            </a:r>
            <a:r>
              <a:rPr lang="en-US" altLang="en-US" sz="2800" dirty="0">
                <a:solidFill>
                  <a:schemeClr val="tx2"/>
                </a:solidFill>
              </a:rPr>
              <a:t>.</a:t>
            </a:r>
            <a:endParaRPr lang="en-US" altLang="en-US" sz="2800" dirty="0" smtClean="0">
              <a:solidFill>
                <a:schemeClr val="tx2"/>
              </a:solidFill>
              <a:effectLst/>
            </a:endParaRPr>
          </a:p>
          <a:p>
            <a:pPr eaLnBrk="1" hangingPunct="1">
              <a:lnSpc>
                <a:spcPct val="90000"/>
              </a:lnSpc>
            </a:pPr>
            <a:r>
              <a:rPr lang="en-US" altLang="en-US" sz="3200" dirty="0" smtClean="0">
                <a:solidFill>
                  <a:schemeClr val="tx2"/>
                </a:solidFill>
                <a:effectLst/>
              </a:rPr>
              <a:t>Find a </a:t>
            </a:r>
            <a:r>
              <a:rPr lang="en-US" altLang="en-US" sz="3200" i="1" dirty="0" smtClean="0">
                <a:effectLst/>
              </a:rPr>
              <a:t>model</a:t>
            </a:r>
            <a:r>
              <a:rPr lang="en-US" altLang="en-US" sz="3200" dirty="0" smtClean="0">
                <a:effectLst/>
              </a:rPr>
              <a:t> </a:t>
            </a:r>
            <a:r>
              <a:rPr lang="en-US" altLang="en-US" sz="3200" dirty="0" smtClean="0">
                <a:solidFill>
                  <a:schemeClr val="tx2"/>
                </a:solidFill>
                <a:effectLst/>
              </a:rPr>
              <a:t> for class attribute as a function of the values of other attributes.</a:t>
            </a:r>
          </a:p>
          <a:p>
            <a:pPr eaLnBrk="1" hangingPunct="1">
              <a:lnSpc>
                <a:spcPct val="90000"/>
              </a:lnSpc>
            </a:pPr>
            <a:r>
              <a:rPr lang="en-US" altLang="en-US" sz="3200" dirty="0" smtClean="0">
                <a:solidFill>
                  <a:schemeClr val="tx2"/>
                </a:solidFill>
                <a:effectLst/>
              </a:rPr>
              <a:t>Goal: </a:t>
            </a:r>
            <a:r>
              <a:rPr lang="en-US" altLang="en-US" sz="3200" u="sng" dirty="0" smtClean="0">
                <a:solidFill>
                  <a:schemeClr val="tx2"/>
                </a:solidFill>
                <a:effectLst/>
              </a:rPr>
              <a:t>previously unseen</a:t>
            </a:r>
            <a:r>
              <a:rPr lang="en-US" altLang="en-US" sz="3200" dirty="0" smtClean="0">
                <a:solidFill>
                  <a:schemeClr val="tx2"/>
                </a:solidFill>
                <a:effectLst/>
              </a:rPr>
              <a:t> records should be assigned a class as accurately as possible.</a:t>
            </a:r>
          </a:p>
          <a:p>
            <a:pPr lvl="1" eaLnBrk="1" hangingPunct="1">
              <a:lnSpc>
                <a:spcPct val="90000"/>
              </a:lnSpc>
            </a:pPr>
            <a:r>
              <a:rPr lang="en-US" altLang="en-US" sz="2800" dirty="0">
                <a:solidFill>
                  <a:schemeClr val="tx2"/>
                </a:solidFill>
              </a:rPr>
              <a:t>A </a:t>
            </a:r>
            <a:r>
              <a:rPr lang="en-US" altLang="en-US" sz="2800" i="1" dirty="0"/>
              <a:t>test set</a:t>
            </a:r>
            <a:r>
              <a:rPr lang="en-US" altLang="en-US" sz="2800" dirty="0">
                <a:solidFill>
                  <a:schemeClr val="tx2"/>
                </a:solidFill>
              </a:rPr>
              <a:t> is used to determine the accuracy of the model. Usually, the given data set is divided into training and test sets, with training set used to build the model and test set used to validate it.</a:t>
            </a:r>
            <a:endParaRPr lang="en-US" altLang="en-US" sz="2800" dirty="0" smtClean="0">
              <a:solidFill>
                <a:schemeClr val="tx2"/>
              </a:solidFill>
              <a:effectLst/>
            </a:endParaRPr>
          </a:p>
        </p:txBody>
      </p:sp>
      <p:sp>
        <p:nvSpPr>
          <p:cNvPr id="2" name="Date Placeholder 1"/>
          <p:cNvSpPr>
            <a:spLocks noGrp="1"/>
          </p:cNvSpPr>
          <p:nvPr>
            <p:ph type="dt" sz="half" idx="10"/>
          </p:nvPr>
        </p:nvSpPr>
        <p:spPr/>
        <p:txBody>
          <a:bodyPr/>
          <a:lstStyle/>
          <a:p>
            <a:fld id="{11A6A223-D6AA-46A4-94E7-F55E3108DA93}" type="datetime5">
              <a:rPr lang="en-US" smtClean="0"/>
              <a:t>25-Jan-19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9</a:t>
            </a:fld>
            <a:endParaRPr lang="en-US"/>
          </a:p>
        </p:txBody>
      </p:sp>
    </p:spTree>
    <p:extLst>
      <p:ext uri="{BB962C8B-B14F-4D97-AF65-F5344CB8AC3E}">
        <p14:creationId xmlns:p14="http://schemas.microsoft.com/office/powerpoint/2010/main" val="1340822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765</TotalTime>
  <Words>2505</Words>
  <Application>Microsoft Office PowerPoint</Application>
  <PresentationFormat>Widescreen</PresentationFormat>
  <Paragraphs>568</Paragraphs>
  <Slides>38</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50" baseType="lpstr">
      <vt:lpstr>SimSun</vt:lpstr>
      <vt:lpstr>Arial</vt:lpstr>
      <vt:lpstr>Calibri</vt:lpstr>
      <vt:lpstr>Calibri Light</vt:lpstr>
      <vt:lpstr>Helvetica</vt:lpstr>
      <vt:lpstr>Monotype Sorts</vt:lpstr>
      <vt:lpstr>Tahoma</vt:lpstr>
      <vt:lpstr>Times New Roman</vt:lpstr>
      <vt:lpstr>Wingdings</vt:lpstr>
      <vt:lpstr>Office Theme</vt:lpstr>
      <vt:lpstr>Document</vt:lpstr>
      <vt:lpstr>VISIO</vt:lpstr>
      <vt:lpstr>CS F415: Data Mining</vt:lpstr>
      <vt:lpstr>Today’s Outline</vt:lpstr>
      <vt:lpstr>What is NOT Data Mining?</vt:lpstr>
      <vt:lpstr>What is (not) Data Mining?</vt:lpstr>
      <vt:lpstr>Origins of Data Mining</vt:lpstr>
      <vt:lpstr>Challenges of Data Mining</vt:lpstr>
      <vt:lpstr> Data Mining</vt:lpstr>
      <vt:lpstr>Data Mining Tasks</vt:lpstr>
      <vt:lpstr>Classification: Definition</vt:lpstr>
      <vt:lpstr>Classification Example</vt:lpstr>
      <vt:lpstr>Classification: Application 1</vt:lpstr>
      <vt:lpstr>Classification: Application 2</vt:lpstr>
      <vt:lpstr>Classification: Application 3</vt:lpstr>
      <vt:lpstr>Classification: Application 4</vt:lpstr>
      <vt:lpstr>Classifying Galaxies</vt:lpstr>
      <vt:lpstr>Clustering Definition</vt:lpstr>
      <vt:lpstr>Illustrating Clustering</vt:lpstr>
      <vt:lpstr>Clustering: Application</vt:lpstr>
      <vt:lpstr>Illustrating Document Clustering</vt:lpstr>
      <vt:lpstr>Association Rule Discovery: Definition</vt:lpstr>
      <vt:lpstr>Association Rule Discovery: Application 1</vt:lpstr>
      <vt:lpstr>Association Rule Discovery: Application 2</vt:lpstr>
      <vt:lpstr>Association Rule Discovery: Application 3</vt:lpstr>
      <vt:lpstr>Sequential Pattern Discovery</vt:lpstr>
      <vt:lpstr>Sequential Pattern Discovery: Examples</vt:lpstr>
      <vt:lpstr>Regression</vt:lpstr>
      <vt:lpstr>Deviation/Anomaly Detection</vt:lpstr>
      <vt:lpstr>Data Mining vs. Statistical Analysis</vt:lpstr>
      <vt:lpstr>Data Mining vs. DBMS</vt:lpstr>
      <vt:lpstr>Data Mining and Data Warehousing</vt:lpstr>
      <vt:lpstr>An OLAM Architecture</vt:lpstr>
      <vt:lpstr>DBMS, OLAP, and Data Mining </vt:lpstr>
      <vt:lpstr>Example of DBMS, OLAP and Data Mining: Weather Data</vt:lpstr>
      <vt:lpstr>Example of DBMS, OLAP and Data Mining: Weather Data</vt:lpstr>
      <vt:lpstr>Example of DBMS, OLAP and Data Mining: Weather Data</vt:lpstr>
      <vt:lpstr>Example of DBMS, OLAP and Data Mining: Weather Data</vt:lpstr>
      <vt:lpstr>Major Issues in Data Warehousing and Mining</vt:lpstr>
      <vt:lpstr>Major Issues in Data Warehousing and Mining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F415: Data Mining</dc:title>
  <dc:creator>yash Sharma</dc:creator>
  <cp:lastModifiedBy>user</cp:lastModifiedBy>
  <cp:revision>22</cp:revision>
  <dcterms:created xsi:type="dcterms:W3CDTF">2016-01-15T03:52:31Z</dcterms:created>
  <dcterms:modified xsi:type="dcterms:W3CDTF">2019-01-25T10:17:49Z</dcterms:modified>
</cp:coreProperties>
</file>