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6" r:id="rId3"/>
    <p:sldId id="321" r:id="rId4"/>
    <p:sldId id="322" r:id="rId5"/>
    <p:sldId id="323" r:id="rId6"/>
    <p:sldId id="325" r:id="rId7"/>
    <p:sldId id="324" r:id="rId8"/>
    <p:sldId id="326" r:id="rId9"/>
    <p:sldId id="327" r:id="rId10"/>
    <p:sldId id="328" r:id="rId11"/>
    <p:sldId id="330" r:id="rId12"/>
    <p:sldId id="329" r:id="rId13"/>
    <p:sldId id="331" r:id="rId14"/>
    <p:sldId id="334" r:id="rId15"/>
    <p:sldId id="332" r:id="rId16"/>
    <p:sldId id="33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187" autoAdjust="0"/>
  </p:normalViewPr>
  <p:slideViewPr>
    <p:cSldViewPr snapToGrid="0">
      <p:cViewPr varScale="1">
        <p:scale>
          <a:sx n="112" d="100"/>
          <a:sy n="112" d="100"/>
        </p:scale>
        <p:origin x="26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6CB8-2939-4328-A02D-99F3E6A6D04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BDEDA-E45B-4E72-A9D1-B2012FFB3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0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533B1-ABAD-4103-B8A0-D2B6277FAC4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DEC1-8E65-4C55-915F-73857AE24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EC1-8E65-4C55-915F-73857AE24B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308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835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326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744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695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500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695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851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C9879-B6AE-4F5C-B693-7A22D1CBA36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215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B57CE-6418-4875-BE73-1EDACADDAF4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31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6DEC1-8E65-4C55-915F-73857AE24B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44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D49612-0668-441F-AB0A-F8C2FEF5D16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937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DC2E7-96CD-4DCE-A85E-96C8B09B993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87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AAECB-88B6-42B1-A49C-40644B2B309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6365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CFCF1-CB51-4E72-9206-78E3501A2C4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378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624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73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61963" y="720725"/>
            <a:ext cx="6396037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09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2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53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61963" y="720725"/>
            <a:ext cx="6396037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17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182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19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90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04FE-F24E-43EF-8A12-6490B835D045}" type="datetime5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4063-5E7B-4B70-9E31-1958694D71C5}" type="datetime5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E10-9B6D-4994-BAB1-9D7B7E8AB9DD}" type="datetime5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6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5645612-057E-4896-A1D4-D26CA565FC09}" type="datetime5">
              <a:rPr lang="en-US" altLang="en-US" smtClean="0"/>
              <a:t>28-Jan-19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3B5C03B-56E3-41C5-AFE3-EC35A0D29F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0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465A-C2E8-41D1-AEDC-CD362C421DD2}" type="datetime5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2661-2D44-4F65-BA2F-22C9E7709B6C}" type="datetime5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1F3E-789E-49BE-B955-6073698F7D3E}" type="datetime5">
              <a:rPr lang="en-US" smtClean="0"/>
              <a:t>28-Jan-19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9F8-9C81-422D-8FA1-E4CBFA041265}" type="datetime5">
              <a:rPr lang="en-US" smtClean="0"/>
              <a:t>28-Jan-19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FBD8-005A-440F-B9CE-290ECB9B3336}" type="datetime5">
              <a:rPr lang="en-US" smtClean="0"/>
              <a:t>28-Jan-19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E1AF6-FCBB-40F9-8F1C-67DF7A3FF201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604-102C-42BD-9AAF-064BC73A8289}" type="datetime5">
              <a:rPr lang="en-US" smtClean="0"/>
              <a:t>28-Jan-19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525E-E759-4305-B03F-B80164A5C229}" type="datetime5">
              <a:rPr lang="en-US" smtClean="0"/>
              <a:t>28-Jan-19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729C8-8443-4621-88CB-F9C273FD9D36}" type="datetime5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C1S F415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7883-77EE-4E3D-88BB-C9B24793C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4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5237"/>
          </a:xfrm>
        </p:spPr>
        <p:txBody>
          <a:bodyPr>
            <a:noAutofit/>
          </a:bodyPr>
          <a:lstStyle/>
          <a:p>
            <a:r>
              <a:rPr lang="en-US" sz="4000" dirty="0" smtClean="0"/>
              <a:t>CS F415: Data Mining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112" y="3619500"/>
            <a:ext cx="8689976" cy="1371599"/>
          </a:xfrm>
        </p:spPr>
        <p:txBody>
          <a:bodyPr>
            <a:normAutofit/>
          </a:bodyPr>
          <a:lstStyle/>
          <a:p>
            <a:pPr algn="r"/>
            <a:endParaRPr lang="en-US" sz="4000" dirty="0" smtClean="0">
              <a:solidFill>
                <a:srgbClr val="0070C0"/>
              </a:solidFill>
            </a:endParaRPr>
          </a:p>
          <a:p>
            <a:pPr algn="r"/>
            <a:r>
              <a:rPr lang="en-US" sz="4000" dirty="0" err="1" smtClean="0">
                <a:solidFill>
                  <a:srgbClr val="0070C0"/>
                </a:solidFill>
              </a:rPr>
              <a:t>Yashvardhan</a:t>
            </a:r>
            <a:r>
              <a:rPr lang="en-US" sz="4000" dirty="0" smtClean="0">
                <a:solidFill>
                  <a:srgbClr val="0070C0"/>
                </a:solidFill>
              </a:rPr>
              <a:t> Sharma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F87B-EAC7-4DD9-A00A-2C5A9B6D8CDF}" type="datetime5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fld id="{BAC8B44D-8A6F-4EC5-8711-F07CE7DFA75E}" type="slidenum">
              <a:rPr lang="en-US" smtClean="0"/>
              <a:t>1</a:t>
            </a:fld>
            <a:r>
              <a:rPr lang="en-US" dirty="0" smtClean="0"/>
              <a:t>S F415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Discrete and Continuous Attributes </a:t>
            </a:r>
          </a:p>
        </p:txBody>
      </p:sp>
      <p:sp>
        <p:nvSpPr>
          <p:cNvPr id="781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2920" y="990600"/>
            <a:ext cx="10850880" cy="5186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Discrete Attribute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Has only a finite or countably infinite set of values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Examples: zip codes, counts, or the set of words in a collection of documents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Often represented as integer variables. 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Note: binary attributes are a special case of discrete attributes </a:t>
            </a:r>
          </a:p>
          <a:p>
            <a:pPr lvl="4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dirty="0"/>
              <a:t>Continuous Attribute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Has real numbers as attribute values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Examples: temperature, height, or weight.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Practically, real values can only be measured and represented using a finite number of digits.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Continuous attributes are typically represented as floating-point variables.  </a:t>
            </a:r>
          </a:p>
          <a:p>
            <a:pPr lvl="4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923-433B-4C76-B789-83C40FD9166D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85200" cy="6858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Important Characteristics of Structured Data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5210" y="1007110"/>
            <a:ext cx="8936990" cy="5334000"/>
          </a:xfrm>
          <a:noFill/>
          <a:ln/>
        </p:spPr>
        <p:txBody>
          <a:bodyPr>
            <a:normAutofit/>
          </a:bodyPr>
          <a:lstStyle/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sz="3200" dirty="0"/>
              <a:t>Dimensionality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altLang="en-US" sz="2800" dirty="0"/>
              <a:t> Curse of Dimensionality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altLang="en-US" sz="3200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sz="3200" dirty="0"/>
              <a:t>Sparsity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altLang="en-US" sz="2800" dirty="0"/>
              <a:t> Only presence counts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altLang="en-US" sz="3200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sz="3200" dirty="0"/>
              <a:t>Resolution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altLang="en-US" sz="2800" dirty="0"/>
              <a:t> Patterns depend on the scale 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1D6E-B7AD-4709-BF7E-4C7572046583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data sets </a:t>
            </a:r>
          </a:p>
        </p:txBody>
      </p:sp>
      <p:sp>
        <p:nvSpPr>
          <p:cNvPr id="8663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807720"/>
            <a:ext cx="9631680" cy="5548630"/>
          </a:xfrm>
          <a:noFill/>
          <a:ln/>
        </p:spPr>
        <p:txBody>
          <a:bodyPr>
            <a:normAutofit/>
          </a:bodyPr>
          <a:lstStyle/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altLang="en-US" sz="3200" dirty="0">
                <a:cs typeface="Times New Roman" panose="02020603050405020304" pitchFamily="18" charset="0"/>
              </a:rPr>
              <a:t>Record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Data Matrix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Document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Transaction Data</a:t>
            </a:r>
            <a:endParaRPr lang="en-US" altLang="en-US" sz="2800" dirty="0"/>
          </a:p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altLang="en-US" sz="3200" dirty="0">
                <a:cs typeface="Times New Roman" panose="02020603050405020304" pitchFamily="18" charset="0"/>
              </a:rPr>
              <a:t>Graph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World Wide Web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Molecular Structures</a:t>
            </a:r>
          </a:p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altLang="en-US" sz="3200" dirty="0">
                <a:cs typeface="Times New Roman" panose="02020603050405020304" pitchFamily="18" charset="0"/>
              </a:rPr>
              <a:t>Ordered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Spatial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Temporal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Sequential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Genetic Sequence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5C7F5-5358-4A39-9AC4-F5C752CAE264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8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Record Data </a:t>
            </a:r>
          </a:p>
        </p:txBody>
      </p:sp>
      <p:sp>
        <p:nvSpPr>
          <p:cNvPr id="771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65760" y="1008696"/>
            <a:ext cx="10988040" cy="516826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Data that consists of a collection of records, each of which consists of a fixed set of attributes </a:t>
            </a:r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</p:txBody>
      </p:sp>
      <p:graphicFrame>
        <p:nvGraphicFramePr>
          <p:cNvPr id="771077" name="Object 5"/>
          <p:cNvGraphicFramePr>
            <a:graphicFrameLocks noChangeAspect="1"/>
          </p:cNvGraphicFramePr>
          <p:nvPr>
            <p:extLst/>
          </p:nvPr>
        </p:nvGraphicFramePr>
        <p:xfrm>
          <a:off x="3368040" y="2113355"/>
          <a:ext cx="4267200" cy="4562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4" imgW="5405040" imgH="5778360" progId="Word.Document.8">
                  <p:embed/>
                </p:oleObj>
              </mc:Choice>
              <mc:Fallback>
                <p:oleObj name="Document" r:id="rId4" imgW="5405040" imgH="5778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040" y="2113355"/>
                        <a:ext cx="4267200" cy="4562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547BF-7BD9-438C-9037-2132D4F88B0F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2735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Transaction Data</a:t>
            </a:r>
          </a:p>
        </p:txBody>
      </p:sp>
      <p:sp>
        <p:nvSpPr>
          <p:cNvPr id="775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021080"/>
            <a:ext cx="10820400" cy="515588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 special type of record data, where </a:t>
            </a:r>
          </a:p>
          <a:p>
            <a:pPr lvl="1"/>
            <a:r>
              <a:rPr lang="en-US" altLang="en-US" sz="2800" dirty="0"/>
              <a:t>each record (transaction) involves a set of items.  </a:t>
            </a:r>
          </a:p>
          <a:p>
            <a:pPr lvl="1"/>
            <a:r>
              <a:rPr lang="en-US" altLang="en-US" sz="2800" dirty="0"/>
              <a:t>For example, consider a grocery store.  The set of products purchased by a customer during one shopping trip constitute a transaction, while the individual products that were purchased are the items. </a:t>
            </a:r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</p:txBody>
      </p:sp>
      <p:graphicFrame>
        <p:nvGraphicFramePr>
          <p:cNvPr id="775173" name="Object 5"/>
          <p:cNvGraphicFramePr>
            <a:graphicFrameLocks noChangeAspect="1"/>
          </p:cNvGraphicFramePr>
          <p:nvPr>
            <p:extLst/>
          </p:nvPr>
        </p:nvGraphicFramePr>
        <p:xfrm>
          <a:off x="2621280" y="3503297"/>
          <a:ext cx="5394960" cy="282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Document" r:id="rId4" imgW="3823200" imgH="1999080" progId="Word.Document.8">
                  <p:embed/>
                </p:oleObj>
              </mc:Choice>
              <mc:Fallback>
                <p:oleObj name="Document" r:id="rId4" imgW="3823200" imgH="1999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280" y="3503297"/>
                        <a:ext cx="5394960" cy="2821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5A3A-8FE1-4DA1-B8CB-C41DEC7C6483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9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Data Matrix </a:t>
            </a:r>
          </a:p>
        </p:txBody>
      </p:sp>
      <p:sp>
        <p:nvSpPr>
          <p:cNvPr id="7690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1007109"/>
            <a:ext cx="9415463" cy="3260091"/>
          </a:xfrm>
        </p:spPr>
        <p:txBody>
          <a:bodyPr>
            <a:normAutofit/>
          </a:bodyPr>
          <a:lstStyle/>
          <a:p>
            <a:r>
              <a:rPr lang="en-US" altLang="en-US" dirty="0"/>
              <a:t>If data objects have the same fixed set of numeric attributes, then the data objects can be thought of as points in a multi-dimensional space, where each dimension represents a distinct attribute </a:t>
            </a:r>
          </a:p>
          <a:p>
            <a:pPr lvl="4"/>
            <a:endParaRPr lang="en-US" altLang="en-US" sz="2000" dirty="0"/>
          </a:p>
          <a:p>
            <a:r>
              <a:rPr lang="en-US" altLang="en-US" dirty="0"/>
              <a:t>Such data set can be represented by an </a:t>
            </a:r>
            <a:r>
              <a:rPr lang="en-US" altLang="en-US" b="1" i="1" dirty="0"/>
              <a:t>m</a:t>
            </a:r>
            <a:r>
              <a:rPr lang="en-US" altLang="en-US" dirty="0"/>
              <a:t> by </a:t>
            </a:r>
            <a:r>
              <a:rPr lang="en-US" altLang="en-US" b="1" i="1" dirty="0"/>
              <a:t>n</a:t>
            </a:r>
            <a:r>
              <a:rPr lang="en-US" altLang="en-US" dirty="0"/>
              <a:t> matrix, where there are </a:t>
            </a:r>
            <a:r>
              <a:rPr lang="en-US" altLang="en-US" b="1" i="1" dirty="0"/>
              <a:t>m</a:t>
            </a:r>
            <a:r>
              <a:rPr lang="en-US" altLang="en-US" dirty="0"/>
              <a:t> rows, one for each object, and </a:t>
            </a:r>
            <a:r>
              <a:rPr lang="en-US" altLang="en-US" b="1" i="1" dirty="0"/>
              <a:t>n</a:t>
            </a:r>
            <a:r>
              <a:rPr lang="en-US" altLang="en-US" dirty="0"/>
              <a:t> columns, one for each attribute</a:t>
            </a:r>
          </a:p>
        </p:txBody>
      </p:sp>
      <p:graphicFrame>
        <p:nvGraphicFramePr>
          <p:cNvPr id="769028" name="Object 4"/>
          <p:cNvGraphicFramePr>
            <a:graphicFrameLocks noChangeAspect="1"/>
          </p:cNvGraphicFramePr>
          <p:nvPr/>
        </p:nvGraphicFramePr>
        <p:xfrm>
          <a:off x="2514600" y="4435476"/>
          <a:ext cx="67056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4" imgW="5705280" imgH="1477440" progId="Visio.Drawing.6">
                  <p:embed/>
                </p:oleObj>
              </mc:Choice>
              <mc:Fallback>
                <p:oleObj name="VISIO" r:id="rId4" imgW="5705280" imgH="1477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35476"/>
                        <a:ext cx="67056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78E1-55A5-44E2-9D2D-E2E937682834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6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3403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Document </a:t>
            </a:r>
            <a:r>
              <a:rPr lang="en-US" altLang="en-US" dirty="0" smtClean="0"/>
              <a:t>– term matrix</a:t>
            </a:r>
            <a:endParaRPr lang="en-US" altLang="en-US" dirty="0"/>
          </a:p>
        </p:txBody>
      </p:sp>
      <p:sp>
        <p:nvSpPr>
          <p:cNvPr id="773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20040" y="1007110"/>
            <a:ext cx="11033760" cy="516985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Each document becomes a </a:t>
            </a:r>
            <a:r>
              <a:rPr lang="en-US" altLang="en-US" sz="3200" dirty="0" smtClean="0"/>
              <a:t>‘term’ </a:t>
            </a:r>
            <a:r>
              <a:rPr lang="en-US" altLang="en-US" sz="3200" dirty="0"/>
              <a:t>vector, </a:t>
            </a:r>
          </a:p>
          <a:p>
            <a:pPr lvl="1"/>
            <a:r>
              <a:rPr lang="en-US" altLang="en-US" sz="2800" dirty="0"/>
              <a:t>each term is a component (attribute) of the vector,</a:t>
            </a:r>
          </a:p>
          <a:p>
            <a:pPr lvl="1"/>
            <a:r>
              <a:rPr lang="en-US" altLang="en-US" sz="2800" dirty="0"/>
              <a:t>the value of each component is the number of times the corresponding term occurs in the document. </a:t>
            </a:r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</p:txBody>
      </p:sp>
      <p:graphicFrame>
        <p:nvGraphicFramePr>
          <p:cNvPr id="773125" name="Object 5"/>
          <p:cNvGraphicFramePr>
            <a:graphicFrameLocks noChangeAspect="1"/>
          </p:cNvGraphicFramePr>
          <p:nvPr>
            <p:extLst/>
          </p:nvPr>
        </p:nvGraphicFramePr>
        <p:xfrm>
          <a:off x="2164080" y="2863005"/>
          <a:ext cx="8321040" cy="386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Visio" r:id="rId4" imgW="5925718" imgH="2693902" progId="Visio.Drawing.6">
                  <p:embed/>
                </p:oleObj>
              </mc:Choice>
              <mc:Fallback>
                <p:oleObj name="Visio" r:id="rId4" imgW="5925718" imgH="26939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080" y="2863005"/>
                        <a:ext cx="8321040" cy="3866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64B4-323B-4DC2-A8A5-5E6859296E02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7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Graph Data </a:t>
            </a:r>
          </a:p>
        </p:txBody>
      </p:sp>
      <p:sp>
        <p:nvSpPr>
          <p:cNvPr id="7833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40080" y="1264920"/>
            <a:ext cx="10713720" cy="4912043"/>
          </a:xfrm>
        </p:spPr>
        <p:txBody>
          <a:bodyPr/>
          <a:lstStyle/>
          <a:p>
            <a:r>
              <a:rPr lang="en-US" altLang="en-US" dirty="0"/>
              <a:t>Examples: Generic graph and HTML Links </a:t>
            </a:r>
          </a:p>
        </p:txBody>
      </p:sp>
      <p:graphicFrame>
        <p:nvGraphicFramePr>
          <p:cNvPr id="783365" name="Object 5"/>
          <p:cNvGraphicFramePr>
            <a:graphicFrameLocks noChangeAspect="1"/>
          </p:cNvGraphicFramePr>
          <p:nvPr/>
        </p:nvGraphicFramePr>
        <p:xfrm>
          <a:off x="1752600" y="2133600"/>
          <a:ext cx="35560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VISIO" r:id="rId4" imgW="840600" imgH="646200" progId="Visio.Drawing.6">
                  <p:embed/>
                </p:oleObj>
              </mc:Choice>
              <mc:Fallback>
                <p:oleObj name="VISIO" r:id="rId4" imgW="840600" imgH="646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3556000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3366" name="Object 6"/>
          <p:cNvGraphicFramePr>
            <a:graphicFrameLocks noChangeAspect="1"/>
          </p:cNvGraphicFramePr>
          <p:nvPr>
            <p:extLst/>
          </p:nvPr>
        </p:nvGraphicFramePr>
        <p:xfrm>
          <a:off x="5943599" y="2112964"/>
          <a:ext cx="5933725" cy="3053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VISIO" r:id="rId6" imgW="4234680" imgH="2179800" progId="Visio.Drawing.6">
                  <p:embed/>
                </p:oleObj>
              </mc:Choice>
              <mc:Fallback>
                <p:oleObj name="VISIO" r:id="rId6" imgW="4234680" imgH="217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599" y="2112964"/>
                        <a:ext cx="5933725" cy="3053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86A9-90F4-45FE-8AE0-D5476EEF0BE8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7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8163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Chemical Data </a:t>
            </a:r>
          </a:p>
        </p:txBody>
      </p:sp>
      <p:sp>
        <p:nvSpPr>
          <p:cNvPr id="78848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72440" y="1036320"/>
            <a:ext cx="10881360" cy="5140643"/>
          </a:xfrm>
        </p:spPr>
        <p:txBody>
          <a:bodyPr/>
          <a:lstStyle/>
          <a:p>
            <a:r>
              <a:rPr lang="en-US" altLang="en-US" dirty="0"/>
              <a:t>Benzene Molecule: C</a:t>
            </a:r>
            <a:r>
              <a:rPr lang="en-US" altLang="en-US" baseline="-25000" dirty="0"/>
              <a:t>6</a:t>
            </a:r>
            <a:r>
              <a:rPr lang="en-US" altLang="en-US" dirty="0"/>
              <a:t>H</a:t>
            </a:r>
            <a:r>
              <a:rPr lang="en-US" altLang="en-US" baseline="-25000" dirty="0"/>
              <a:t>6</a:t>
            </a:r>
          </a:p>
          <a:p>
            <a:endParaRPr lang="en-US" altLang="en-US" dirty="0"/>
          </a:p>
        </p:txBody>
      </p:sp>
      <p:graphicFrame>
        <p:nvGraphicFramePr>
          <p:cNvPr id="788486" name="Object 6"/>
          <p:cNvGraphicFramePr>
            <a:graphicFrameLocks noChangeAspect="1"/>
          </p:cNvGraphicFramePr>
          <p:nvPr>
            <p:extLst/>
          </p:nvPr>
        </p:nvGraphicFramePr>
        <p:xfrm>
          <a:off x="3886201" y="2057401"/>
          <a:ext cx="4724399" cy="4404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VISIO" r:id="rId4" imgW="5801400" imgH="5407920" progId="Visio.Drawing.6">
                  <p:embed/>
                </p:oleObj>
              </mc:Choice>
              <mc:Fallback>
                <p:oleObj name="VISIO" r:id="rId4" imgW="5801400" imgH="540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2057401"/>
                        <a:ext cx="4724399" cy="4404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1E34-31F8-4107-804E-1F8DF6D3ECB4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20" name="Rectangle 1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Ordered Data </a:t>
            </a:r>
          </a:p>
        </p:txBody>
      </p:sp>
      <p:sp>
        <p:nvSpPr>
          <p:cNvPr id="785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02920" y="1036002"/>
            <a:ext cx="10850880" cy="5140961"/>
          </a:xfrm>
        </p:spPr>
        <p:txBody>
          <a:bodyPr/>
          <a:lstStyle/>
          <a:p>
            <a:r>
              <a:rPr lang="en-US" altLang="en-US" dirty="0"/>
              <a:t>Sequences of transactions</a:t>
            </a:r>
          </a:p>
        </p:txBody>
      </p:sp>
      <p:pic>
        <p:nvPicPr>
          <p:cNvPr id="785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26" y="2408238"/>
            <a:ext cx="5121275" cy="38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3946525" y="5486401"/>
            <a:ext cx="2057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An element of the sequence</a:t>
            </a:r>
          </a:p>
        </p:txBody>
      </p:sp>
      <p:sp>
        <p:nvSpPr>
          <p:cNvPr id="785416" name="AutoShape 8"/>
          <p:cNvSpPr>
            <a:spLocks/>
          </p:cNvSpPr>
          <p:nvPr/>
        </p:nvSpPr>
        <p:spPr bwMode="auto">
          <a:xfrm rot="16200000">
            <a:off x="4518025" y="4457700"/>
            <a:ext cx="533400" cy="1371600"/>
          </a:xfrm>
          <a:prstGeom prst="leftBrace">
            <a:avLst>
              <a:gd name="adj1" fmla="val 21429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5417" name="Text Box 9"/>
          <p:cNvSpPr txBox="1">
            <a:spLocks noChangeArrowheads="1"/>
          </p:cNvSpPr>
          <p:nvPr/>
        </p:nvSpPr>
        <p:spPr bwMode="auto">
          <a:xfrm>
            <a:off x="4038600" y="1828801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Items/Events</a:t>
            </a:r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>
            <a:off x="4648200" y="22860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5419" name="Line 11"/>
          <p:cNvSpPr>
            <a:spLocks noChangeShapeType="1"/>
          </p:cNvSpPr>
          <p:nvPr/>
        </p:nvSpPr>
        <p:spPr bwMode="auto">
          <a:xfrm>
            <a:off x="5105400" y="22860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7028-D534-4F7D-851F-5B9ADA3422B6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8150"/>
            <a:ext cx="10515600" cy="1325563"/>
          </a:xfrm>
        </p:spPr>
        <p:txBody>
          <a:bodyPr/>
          <a:lstStyle/>
          <a:p>
            <a:r>
              <a:rPr lang="en-US" dirty="0" smtClean="0"/>
              <a:t>Today’s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3713"/>
            <a:ext cx="8534400" cy="361526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Preprocessing</a:t>
            </a:r>
          </a:p>
          <a:p>
            <a:pPr lvl="1"/>
            <a:r>
              <a:rPr lang="en-US" altLang="en-US" sz="3600" dirty="0">
                <a:solidFill>
                  <a:schemeClr val="accent2"/>
                </a:solidFill>
              </a:rPr>
              <a:t>Types of Data Sets</a:t>
            </a:r>
          </a:p>
          <a:p>
            <a:pPr lvl="1"/>
            <a:r>
              <a:rPr lang="en-US" altLang="en-US" sz="3600" dirty="0">
                <a:solidFill>
                  <a:schemeClr val="accent2"/>
                </a:solidFill>
              </a:rPr>
              <a:t>Why preprocess the data?</a:t>
            </a:r>
          </a:p>
          <a:p>
            <a:pPr lvl="1"/>
            <a:r>
              <a:rPr lang="en-US" altLang="en-US" sz="3600" dirty="0" smtClean="0">
                <a:solidFill>
                  <a:schemeClr val="accent2"/>
                </a:solidFill>
              </a:rPr>
              <a:t>Data </a:t>
            </a:r>
            <a:r>
              <a:rPr lang="en-US" altLang="en-US" sz="3600" dirty="0">
                <a:solidFill>
                  <a:schemeClr val="accent2"/>
                </a:solidFill>
              </a:rPr>
              <a:t>Quality</a:t>
            </a:r>
          </a:p>
          <a:p>
            <a:endParaRPr lang="en-US" sz="4000" dirty="0" smtClean="0"/>
          </a:p>
          <a:p>
            <a:pPr lvl="1"/>
            <a:endParaRPr lang="en-US" sz="36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E015-6ABD-424D-B5F0-6A6356E99314}" type="datetime5">
              <a:rPr lang="en-US" smtClean="0"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C1S F415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3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359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Ordered Data </a:t>
            </a:r>
          </a:p>
        </p:txBody>
      </p:sp>
      <p:sp>
        <p:nvSpPr>
          <p:cNvPr id="790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899160"/>
            <a:ext cx="11125200" cy="5277803"/>
          </a:xfrm>
        </p:spPr>
        <p:txBody>
          <a:bodyPr/>
          <a:lstStyle/>
          <a:p>
            <a:r>
              <a:rPr lang="en-US" altLang="en-US" dirty="0"/>
              <a:t> Genomic sequence data</a:t>
            </a:r>
          </a:p>
        </p:txBody>
      </p:sp>
      <p:graphicFrame>
        <p:nvGraphicFramePr>
          <p:cNvPr id="790532" name="Object 4"/>
          <p:cNvGraphicFramePr>
            <a:graphicFrameLocks noChangeAspect="1"/>
          </p:cNvGraphicFramePr>
          <p:nvPr>
            <p:extLst/>
          </p:nvPr>
        </p:nvGraphicFramePr>
        <p:xfrm>
          <a:off x="3185160" y="1313983"/>
          <a:ext cx="5212079" cy="444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VISIO" r:id="rId4" imgW="2332800" imgH="1990080" progId="Visio.Drawing.6">
                  <p:embed/>
                </p:oleObj>
              </mc:Choice>
              <mc:Fallback>
                <p:oleObj name="VISIO" r:id="rId4" imgW="2332800" imgH="199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160" y="1313983"/>
                        <a:ext cx="5212079" cy="4448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3A9E-FBAD-4570-A8B2-C9ED560361FE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465" name="Picture 9" descr="sst_land_temp_82_best"/>
          <p:cNvPicPr>
            <a:picLocks noGrp="1" noChangeAspect="1" noChangeArrowheads="1" noCro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599" y="1356361"/>
            <a:ext cx="6938551" cy="52055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34431"/>
          </a:xfrm>
        </p:spPr>
        <p:txBody>
          <a:bodyPr>
            <a:noAutofit/>
          </a:bodyPr>
          <a:lstStyle/>
          <a:p>
            <a:r>
              <a:rPr lang="en-US" altLang="en-US" sz="3600" b="1" dirty="0"/>
              <a:t>Ordered Data</a:t>
            </a:r>
          </a:p>
        </p:txBody>
      </p:sp>
      <p:sp>
        <p:nvSpPr>
          <p:cNvPr id="78746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72440" y="1234440"/>
            <a:ext cx="10881360" cy="4942523"/>
          </a:xfrm>
        </p:spPr>
        <p:txBody>
          <a:bodyPr/>
          <a:lstStyle/>
          <a:p>
            <a:r>
              <a:rPr lang="en-US" altLang="en-US" dirty="0" err="1"/>
              <a:t>Spatio</a:t>
            </a:r>
            <a:r>
              <a:rPr lang="en-US" altLang="en-US" dirty="0"/>
              <a:t>-Temporal Data</a:t>
            </a:r>
          </a:p>
        </p:txBody>
      </p:sp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4191000" y="26670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7468" name="Text Box 12"/>
          <p:cNvSpPr txBox="1">
            <a:spLocks noChangeArrowheads="1"/>
          </p:cNvSpPr>
          <p:nvPr/>
        </p:nvSpPr>
        <p:spPr bwMode="auto">
          <a:xfrm>
            <a:off x="2362200" y="2955926"/>
            <a:ext cx="2286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Average Monthly Temperature of land and ocean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F18E-11F0-4933-88C7-AF4B1DD1F4E5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5750"/>
            <a:ext cx="10236200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25D6-1846-41DE-AA17-C657D828827F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7315200" cy="762000"/>
          </a:xfrm>
        </p:spPr>
        <p:txBody>
          <a:bodyPr/>
          <a:lstStyle/>
          <a:p>
            <a:r>
              <a:rPr lang="en-US" altLang="en-US"/>
              <a:t>Why Data Preprocessing?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9448800" cy="5410200"/>
          </a:xfrm>
        </p:spPr>
        <p:txBody>
          <a:bodyPr>
            <a:normAutofit/>
          </a:bodyPr>
          <a:lstStyle/>
          <a:p>
            <a:r>
              <a:rPr lang="en-US" altLang="en-US" dirty="0"/>
              <a:t>Data in the real world is dirty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incomplete</a:t>
            </a:r>
            <a:r>
              <a:rPr lang="en-US" altLang="en-US" dirty="0"/>
              <a:t>: lacking </a:t>
            </a:r>
            <a:r>
              <a:rPr lang="en-US" altLang="en-US" i="1" dirty="0"/>
              <a:t>attribute values</a:t>
            </a:r>
            <a:r>
              <a:rPr lang="en-US" altLang="en-US" dirty="0"/>
              <a:t>, lacking certain </a:t>
            </a:r>
            <a:r>
              <a:rPr lang="en-US" altLang="en-US" i="1" dirty="0"/>
              <a:t>attributes of interest</a:t>
            </a:r>
            <a:r>
              <a:rPr lang="en-US" altLang="en-US" dirty="0"/>
              <a:t>, or containing only aggregate data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noisy</a:t>
            </a:r>
            <a:r>
              <a:rPr lang="en-US" altLang="en-US" dirty="0"/>
              <a:t>: containing errors or outliers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inconsistent</a:t>
            </a:r>
            <a:r>
              <a:rPr lang="en-US" altLang="en-US" dirty="0"/>
              <a:t>: containing discrepancies in codes or names</a:t>
            </a:r>
          </a:p>
          <a:p>
            <a:r>
              <a:rPr lang="en-US" altLang="en-US" dirty="0"/>
              <a:t>No quality data, no quality mining results!</a:t>
            </a:r>
          </a:p>
          <a:p>
            <a:pPr lvl="1"/>
            <a:r>
              <a:rPr lang="en-US" altLang="en-US" dirty="0"/>
              <a:t>Quality decisions must be based on quality data</a:t>
            </a:r>
          </a:p>
          <a:p>
            <a:pPr lvl="1"/>
            <a:r>
              <a:rPr lang="en-US" altLang="en-US" dirty="0"/>
              <a:t>Data warehouse needs consistent integration of quality data</a:t>
            </a:r>
          </a:p>
          <a:p>
            <a:pPr lvl="1"/>
            <a:r>
              <a:rPr lang="en-US" altLang="en-US" dirty="0"/>
              <a:t>Required for both OLAP and Data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95D0-4CDC-495C-9975-E073734CF102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4588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457200"/>
            <a:ext cx="7315200" cy="762000"/>
          </a:xfrm>
        </p:spPr>
        <p:txBody>
          <a:bodyPr/>
          <a:lstStyle/>
          <a:p>
            <a:r>
              <a:rPr lang="en-US" altLang="en-US"/>
              <a:t>Why can Data be Incomplete?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58900"/>
            <a:ext cx="10820400" cy="4800600"/>
          </a:xfrm>
        </p:spPr>
        <p:txBody>
          <a:bodyPr>
            <a:normAutofit/>
          </a:bodyPr>
          <a:lstStyle/>
          <a:p>
            <a:r>
              <a:rPr lang="en-US" altLang="en-US" dirty="0"/>
              <a:t>Attributes of interest are not available (e.g., customer information for sales transaction data)</a:t>
            </a:r>
          </a:p>
          <a:p>
            <a:r>
              <a:rPr lang="en-US" altLang="en-US" dirty="0"/>
              <a:t>Data were not considered important at the time of transactions, so they were not recorded!</a:t>
            </a:r>
          </a:p>
          <a:p>
            <a:r>
              <a:rPr lang="en-US" altLang="en-US" dirty="0"/>
              <a:t>Data not </a:t>
            </a:r>
            <a:r>
              <a:rPr lang="en-US" altLang="en-US" dirty="0" smtClean="0"/>
              <a:t>recorded </a:t>
            </a:r>
            <a:r>
              <a:rPr lang="en-US" altLang="en-US" dirty="0"/>
              <a:t>because of misunderstanding or malfunctions</a:t>
            </a:r>
          </a:p>
          <a:p>
            <a:r>
              <a:rPr lang="en-US" altLang="en-US" dirty="0"/>
              <a:t>Data may have been recorded and later deleted!</a:t>
            </a:r>
          </a:p>
          <a:p>
            <a:r>
              <a:rPr lang="en-US" altLang="en-US" dirty="0"/>
              <a:t>Missing/unknown values for some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B18-5FF1-488A-B5DF-0791DDBA3D64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676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8077200" cy="762000"/>
          </a:xfrm>
        </p:spPr>
        <p:txBody>
          <a:bodyPr/>
          <a:lstStyle/>
          <a:p>
            <a:r>
              <a:rPr lang="en-US" altLang="en-US" sz="4000"/>
              <a:t>Why can Data be Noisy/Inconsistent?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219200"/>
            <a:ext cx="9563100" cy="5257800"/>
          </a:xfrm>
        </p:spPr>
        <p:txBody>
          <a:bodyPr>
            <a:normAutofit/>
          </a:bodyPr>
          <a:lstStyle/>
          <a:p>
            <a:r>
              <a:rPr lang="en-US" altLang="en-US" dirty="0"/>
              <a:t>Faulty instruments for data collection </a:t>
            </a:r>
          </a:p>
          <a:p>
            <a:r>
              <a:rPr lang="en-US" altLang="en-US" dirty="0"/>
              <a:t>Human or computer errors</a:t>
            </a:r>
          </a:p>
          <a:p>
            <a:r>
              <a:rPr lang="en-US" altLang="en-US" dirty="0"/>
              <a:t>Errors in data transmission</a:t>
            </a:r>
          </a:p>
          <a:p>
            <a:r>
              <a:rPr lang="en-US" altLang="en-US" dirty="0"/>
              <a:t>Technology limitations (e.g., sensor data come at a faster rate than they can be processed)</a:t>
            </a:r>
          </a:p>
          <a:p>
            <a:r>
              <a:rPr lang="en-US" altLang="en-US" dirty="0"/>
              <a:t>Inconsistencies in naming conventions or data codes (e.g., </a:t>
            </a:r>
            <a:r>
              <a:rPr lang="en-US" altLang="en-US" dirty="0" smtClean="0"/>
              <a:t>2/5/2018 </a:t>
            </a:r>
            <a:r>
              <a:rPr lang="en-US" altLang="en-US" dirty="0"/>
              <a:t>could be 2 May </a:t>
            </a:r>
            <a:r>
              <a:rPr lang="en-US" altLang="en-US" dirty="0" smtClean="0"/>
              <a:t>2018 </a:t>
            </a:r>
            <a:r>
              <a:rPr lang="en-US" altLang="en-US" dirty="0"/>
              <a:t>or 5 Feb </a:t>
            </a:r>
            <a:r>
              <a:rPr lang="en-US" altLang="en-US" dirty="0" smtClean="0"/>
              <a:t>2018)</a:t>
            </a:r>
            <a:endParaRPr lang="en-US" altLang="en-US" dirty="0"/>
          </a:p>
          <a:p>
            <a:r>
              <a:rPr lang="en-US" altLang="en-US" dirty="0"/>
              <a:t>Duplicate tuples, which were received twice should also be removed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3141-B1D8-4084-ADA4-5FAEADF05FA3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833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8580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Multi-Dimensional Measure of Data Quality</a:t>
            </a:r>
            <a:endParaRPr lang="en-US" alt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7823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well-accepted multidimensional view: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Accuracy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Timeliness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Believability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Value added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Interpretability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Accessibility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Broad categories: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intrinsic, contextual, representational, and accessibility.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5643-C2AD-4FF2-9635-267A42BB1E03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8094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369888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Major Tasks in Data Preprocessing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153400" cy="4800600"/>
          </a:xfrm>
        </p:spPr>
        <p:txBody>
          <a:bodyPr>
            <a:noAutofit/>
          </a:bodyPr>
          <a:lstStyle/>
          <a:p>
            <a:r>
              <a:rPr lang="en-US" altLang="en-US" dirty="0"/>
              <a:t>Data cleaning</a:t>
            </a:r>
          </a:p>
          <a:p>
            <a:pPr lvl="1"/>
            <a:r>
              <a:rPr lang="en-US" altLang="en-US" sz="2000" dirty="0"/>
              <a:t>Fill in missing values, smooth noisy data, identify or remove </a:t>
            </a:r>
            <a:endParaRPr lang="en-US" altLang="en-US" sz="2000" dirty="0" smtClean="0"/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</a:rPr>
              <a:t>  outliers</a:t>
            </a:r>
            <a:r>
              <a:rPr lang="en-US" altLang="en-US" sz="2000" dirty="0"/>
              <a:t>, and resolve inconsistencies</a:t>
            </a:r>
          </a:p>
          <a:p>
            <a:r>
              <a:rPr lang="en-US" altLang="en-US" dirty="0"/>
              <a:t>Data integration</a:t>
            </a:r>
          </a:p>
          <a:p>
            <a:pPr lvl="1"/>
            <a:r>
              <a:rPr lang="en-US" altLang="en-US" sz="2000" dirty="0"/>
              <a:t>Integration of multiple databases, data cubes, or files</a:t>
            </a:r>
          </a:p>
          <a:p>
            <a:r>
              <a:rPr lang="en-US" altLang="en-US" dirty="0"/>
              <a:t>Data transformation</a:t>
            </a:r>
          </a:p>
          <a:p>
            <a:pPr lvl="1"/>
            <a:r>
              <a:rPr lang="en-US" altLang="en-US" sz="2000" dirty="0"/>
              <a:t>Normalization and aggregation</a:t>
            </a:r>
          </a:p>
          <a:p>
            <a:r>
              <a:rPr lang="en-US" altLang="en-US" dirty="0"/>
              <a:t>Data reduction</a:t>
            </a:r>
          </a:p>
          <a:p>
            <a:pPr lvl="1"/>
            <a:r>
              <a:rPr lang="en-US" altLang="en-US" sz="2000" dirty="0"/>
              <a:t>Obtains reduced representation in volume but produces the same or similar analytical results</a:t>
            </a:r>
          </a:p>
          <a:p>
            <a:r>
              <a:rPr lang="en-US" altLang="en-US" dirty="0"/>
              <a:t>Data discretization</a:t>
            </a:r>
          </a:p>
          <a:p>
            <a:pPr lvl="1"/>
            <a:r>
              <a:rPr lang="en-US" altLang="en-US" sz="2000" dirty="0"/>
              <a:t>Part of data reduction but with particular importance, especially for numerical data</a:t>
            </a:r>
          </a:p>
        </p:txBody>
      </p:sp>
      <p:grpSp>
        <p:nvGrpSpPr>
          <p:cNvPr id="183302" name="Group 6"/>
          <p:cNvGrpSpPr>
            <a:grpSpLocks/>
          </p:cNvGrpSpPr>
          <p:nvPr/>
        </p:nvGrpSpPr>
        <p:grpSpPr bwMode="auto">
          <a:xfrm>
            <a:off x="3733801" y="1447800"/>
            <a:ext cx="3916363" cy="914400"/>
            <a:chOff x="1392" y="912"/>
            <a:chExt cx="2467" cy="576"/>
          </a:xfrm>
        </p:grpSpPr>
        <p:sp>
          <p:nvSpPr>
            <p:cNvPr id="183300" name="Line 4"/>
            <p:cNvSpPr>
              <a:spLocks noChangeShapeType="1"/>
            </p:cNvSpPr>
            <p:nvPr/>
          </p:nvSpPr>
          <p:spPr bwMode="auto">
            <a:xfrm flipV="1">
              <a:off x="1392" y="1056"/>
              <a:ext cx="1200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183301" name="Text Box 5"/>
            <p:cNvSpPr txBox="1">
              <a:spLocks noChangeArrowheads="1"/>
            </p:cNvSpPr>
            <p:nvPr/>
          </p:nvSpPr>
          <p:spPr bwMode="auto">
            <a:xfrm>
              <a:off x="2544" y="912"/>
              <a:ext cx="1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outliers=exceptions!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E13-639F-417F-B877-801B950C3D8D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3449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Forms of data preprocessing</a:t>
            </a:r>
            <a:r>
              <a:rPr lang="en-US" altLang="en-US" dirty="0"/>
              <a:t> </a:t>
            </a:r>
          </a:p>
        </p:txBody>
      </p:sp>
      <p:pic>
        <p:nvPicPr>
          <p:cNvPr id="184324" name="Picture 4" descr="chap3preproc_form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4572" y="990601"/>
            <a:ext cx="9222428" cy="566261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5BF0-DE9E-49AC-A57C-085A3610C235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8263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8417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Data Quality </a:t>
            </a:r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96900" y="1066800"/>
            <a:ext cx="10756900" cy="51101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What kinds of data quality problems?</a:t>
            </a:r>
          </a:p>
          <a:p>
            <a:r>
              <a:rPr lang="en-US" altLang="en-US" sz="3200" dirty="0"/>
              <a:t>How can we detect problems with the data? </a:t>
            </a:r>
          </a:p>
          <a:p>
            <a:r>
              <a:rPr lang="en-US" altLang="en-US" sz="3200" dirty="0"/>
              <a:t>What can we do about these problems? </a:t>
            </a:r>
          </a:p>
          <a:p>
            <a:pPr lvl="4"/>
            <a:endParaRPr lang="en-US" altLang="en-US" sz="2000" dirty="0"/>
          </a:p>
          <a:p>
            <a:pPr lvl="4"/>
            <a:endParaRPr lang="en-US" altLang="en-US" sz="2000" dirty="0"/>
          </a:p>
          <a:p>
            <a:r>
              <a:rPr lang="en-US" altLang="en-US" sz="3200" dirty="0"/>
              <a:t>Examples of data quality problems: </a:t>
            </a:r>
          </a:p>
          <a:p>
            <a:pPr lvl="1"/>
            <a:r>
              <a:rPr lang="en-US" altLang="en-US" sz="2800" dirty="0"/>
              <a:t>Noise and outliers </a:t>
            </a:r>
          </a:p>
          <a:p>
            <a:pPr lvl="1"/>
            <a:r>
              <a:rPr lang="en-US" altLang="en-US" sz="2800" dirty="0"/>
              <a:t>missing values </a:t>
            </a:r>
          </a:p>
          <a:p>
            <a:pPr lvl="1"/>
            <a:r>
              <a:rPr lang="en-US" altLang="en-US" sz="2800" dirty="0"/>
              <a:t>duplicate data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11D4-0F96-443C-BF9F-5EF0DFFE258A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36544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What is Data?</a:t>
            </a:r>
          </a:p>
        </p:txBody>
      </p:sp>
      <p:sp>
        <p:nvSpPr>
          <p:cNvPr id="6492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41960" y="814387"/>
            <a:ext cx="5384800" cy="4525963"/>
          </a:xfrm>
        </p:spPr>
        <p:txBody>
          <a:bodyPr>
            <a:noAutofit/>
          </a:bodyPr>
          <a:lstStyle/>
          <a:p>
            <a:r>
              <a:rPr lang="en-US" altLang="en-US" dirty="0"/>
              <a:t>Collection of data objects and their attributes</a:t>
            </a:r>
          </a:p>
          <a:p>
            <a:pPr lvl="4"/>
            <a:endParaRPr lang="en-US" altLang="en-US" sz="2000" dirty="0"/>
          </a:p>
          <a:p>
            <a:r>
              <a:rPr lang="en-US" altLang="en-US" dirty="0"/>
              <a:t>An attribute is a property or characteristic of an object</a:t>
            </a:r>
          </a:p>
          <a:p>
            <a:pPr lvl="1"/>
            <a:r>
              <a:rPr lang="en-US" altLang="en-US" dirty="0"/>
              <a:t>Examples: eye color of a person, temperature, etc.</a:t>
            </a:r>
          </a:p>
          <a:p>
            <a:pPr lvl="1"/>
            <a:r>
              <a:rPr lang="en-US" altLang="en-US" dirty="0"/>
              <a:t>Attribute is also known as variable, field, characteristic, or feature</a:t>
            </a:r>
          </a:p>
          <a:p>
            <a:r>
              <a:rPr lang="en-US" altLang="en-US" dirty="0"/>
              <a:t>A collection of attributes describe an object</a:t>
            </a:r>
          </a:p>
          <a:p>
            <a:pPr lvl="1"/>
            <a:r>
              <a:rPr lang="en-US" altLang="en-US" dirty="0"/>
              <a:t>Object is also known as record, point, case, sample, entity, or instance</a:t>
            </a:r>
          </a:p>
          <a:p>
            <a:pPr lvl="4"/>
            <a:endParaRPr lang="en-US" altLang="en-US" sz="2000" dirty="0"/>
          </a:p>
        </p:txBody>
      </p:sp>
      <p:grpSp>
        <p:nvGrpSpPr>
          <p:cNvPr id="649232" name="Group 16"/>
          <p:cNvGrpSpPr>
            <a:grpSpLocks/>
          </p:cNvGrpSpPr>
          <p:nvPr/>
        </p:nvGrpSpPr>
        <p:grpSpPr bwMode="auto">
          <a:xfrm>
            <a:off x="7162800" y="1752600"/>
            <a:ext cx="3810000" cy="4492625"/>
            <a:chOff x="3403" y="1104"/>
            <a:chExt cx="2213" cy="2640"/>
          </a:xfrm>
        </p:grpSpPr>
        <p:graphicFrame>
          <p:nvGraphicFramePr>
            <p:cNvPr id="649226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Document" r:id="rId4" imgW="5405040" imgH="5778360" progId="Word.Document.8">
                    <p:embed/>
                  </p:oleObj>
                </mc:Choice>
                <mc:Fallback>
                  <p:oleObj name="Document" r:id="rId4" imgW="5405040" imgH="57783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9228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9230" name="Text Box 14"/>
          <p:cNvSpPr txBox="1">
            <a:spLocks noChangeArrowheads="1"/>
          </p:cNvSpPr>
          <p:nvPr/>
        </p:nvSpPr>
        <p:spPr bwMode="auto">
          <a:xfrm>
            <a:off x="8001000" y="1219201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649231" name="AutoShape 15"/>
          <p:cNvSpPr>
            <a:spLocks/>
          </p:cNvSpPr>
          <p:nvPr/>
        </p:nvSpPr>
        <p:spPr bwMode="auto">
          <a:xfrm>
            <a:off x="6781800" y="2873376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33" name="Text Box 17"/>
          <p:cNvSpPr txBox="1">
            <a:spLocks noChangeArrowheads="1"/>
          </p:cNvSpPr>
          <p:nvPr/>
        </p:nvSpPr>
        <p:spPr bwMode="auto">
          <a:xfrm>
            <a:off x="5715000" y="40386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Objects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368-C536-400B-82F1-C24563379554}" type="datetime5">
              <a:rPr lang="en-US" altLang="en-US" smtClean="0"/>
              <a:t>28-Jan-19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C03B-56E3-41C5-AFE3-EC35A0D29F3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1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08874F-489E-4C0F-8DD1-A110B986AB5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Cleaning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Importance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“Data cleaning is one of the three biggest problems in data warehousing”—Ralph Kimball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“Data cleaning is the number one problem in data warehousing”—DCI survey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Data cleaning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Fill in missing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Identify outliers and smooth out noisy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Correct inconsistent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Resolve redundancy caused by data integration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0967-8D1E-4322-BB31-F1CBA6590A46}" type="datetime5">
              <a:rPr lang="en-US" smtClean="0"/>
              <a:t>28-Jan-19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67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6BA522-F9F1-4772-968B-3E1CE7A3934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20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Missing Data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5000" y="1092200"/>
            <a:ext cx="10718800" cy="5084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Data is not always available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Missing data may be due to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equipment malfunction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inconsistent with other recorded data and thus deleted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data not entered due to misunderstanding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certain data may not be considered important at the time of entry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not register history or changes of the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Missing data may need to be inferred.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EE5-82C8-4DA7-AFD2-96E25BF59993}" type="datetime5">
              <a:rPr lang="en-US" smtClean="0"/>
              <a:t>28-Jan-19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57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Missing Values</a:t>
            </a:r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5300" y="1143000"/>
            <a:ext cx="10858500" cy="5033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Information is not collected </a:t>
            </a:r>
            <a:br>
              <a:rPr lang="en-US" altLang="en-US" sz="2800" dirty="0"/>
            </a:br>
            <a:r>
              <a:rPr lang="en-US" altLang="en-US" sz="2800" dirty="0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Attributes may not be applicable to all cases </a:t>
            </a:r>
            <a:br>
              <a:rPr lang="en-US" altLang="en-US" sz="2800" dirty="0"/>
            </a:br>
            <a:r>
              <a:rPr lang="en-US" altLang="en-US" sz="2800" dirty="0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Eliminate Data Objects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Estimate Missing Values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Ignore the Missing Value During Analysis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Replace with all possible values (weighted by their probabilities)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DE0D2-E88D-4A41-82EF-3B5AE92240E1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4ADB21-7EDE-436B-9995-C018D77963B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How to Handle Missing Data?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6400" y="990600"/>
            <a:ext cx="10947400" cy="5186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Ignore the tuple: usually done when class label is missing (assuming the tasks in classification—not effective when the percentage of missing values per attribute varies considerably.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Fill in the missing value manually: tedious + infeasible?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Fill in it automatically with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 global constant : e.g., “unknown”, a new class?!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attribute mean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attribute mean for all samples belonging to the same class: smarter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the most probable value: inference-based such as Bayesian formula or decision tree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FA8F-C15D-4765-A456-DAA1EABDD8F2}" type="datetime5">
              <a:rPr lang="en-US" smtClean="0"/>
              <a:t>28-Jan-19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4822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1AE22C-0CBB-40A8-90D7-CF59B8F729F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Noisy Data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041400"/>
            <a:ext cx="10744200" cy="513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Noise: random error or variance in a measured variable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Incorrect attribute values may due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faulty data collection instruments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data entry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data transmission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technology limitation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inconsistency in naming convention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Other data problems which requires data cleaning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duplicate records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incomplete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inconsistent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8421-93C3-4078-9E7F-8E031E77D1D9}" type="datetime5">
              <a:rPr lang="en-US" smtClean="0"/>
              <a:t>28-Jan-19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0389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72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2227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Noise</a:t>
            </a:r>
          </a:p>
        </p:txBody>
      </p:sp>
      <p:sp>
        <p:nvSpPr>
          <p:cNvPr id="8304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2100" y="931862"/>
            <a:ext cx="11061700" cy="5245101"/>
          </a:xfrm>
        </p:spPr>
        <p:txBody>
          <a:bodyPr/>
          <a:lstStyle/>
          <a:p>
            <a:r>
              <a:rPr lang="en-US" altLang="en-US" dirty="0"/>
              <a:t>Noise refers to modification of original values</a:t>
            </a:r>
          </a:p>
          <a:p>
            <a:pPr lvl="1"/>
            <a:r>
              <a:rPr lang="en-US" altLang="en-US" dirty="0"/>
              <a:t>Examples: distortion of a person’s voice when talking on a poor </a:t>
            </a:r>
            <a:r>
              <a:rPr lang="en-US" altLang="en-US" dirty="0" smtClean="0"/>
              <a:t>phone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830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>
            <a:fillRect/>
          </a:stretch>
        </p:blipFill>
        <p:spPr bwMode="auto">
          <a:xfrm>
            <a:off x="1562100" y="2051050"/>
            <a:ext cx="4675188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0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r="6250"/>
          <a:stretch>
            <a:fillRect/>
          </a:stretch>
        </p:blipFill>
        <p:spPr bwMode="auto">
          <a:xfrm>
            <a:off x="6489700" y="1994372"/>
            <a:ext cx="4330700" cy="380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0470" name="Text Box 6"/>
          <p:cNvSpPr txBox="1">
            <a:spLocks noChangeArrowheads="1"/>
          </p:cNvSpPr>
          <p:nvPr/>
        </p:nvSpPr>
        <p:spPr bwMode="auto">
          <a:xfrm>
            <a:off x="2743200" y="5943600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Two Sine Waves</a:t>
            </a: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auto">
          <a:xfrm>
            <a:off x="7099300" y="5943600"/>
            <a:ext cx="3238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Two Sine Waves + Noise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A69-C361-4ACA-AEF9-77CD9C7F915B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9D8514-4DB1-4DEC-B0A9-7ED86A2675F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Handle Noisy Data?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Binning method: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first sort data and partition into (equi-depth) bins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then one can </a:t>
            </a:r>
            <a:r>
              <a:rPr lang="en-US" altLang="en-US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lang="en-US" altLang="en-US"/>
              <a:t>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Clustering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detect and remove outliers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Combined computer and human inspection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detect suspicious values and check by human (e.g., deal with possible outliers)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Regression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smooth by fitting the data into regression functions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D654-57FC-4D4F-BE10-B8F1BA409A0A}" type="datetime5">
              <a:rPr lang="en-US" smtClean="0"/>
              <a:t>28-Jan-19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11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D1950E-C2D4-443F-925C-2BC420D2CA5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Discretization Methods: Binning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308100"/>
            <a:ext cx="10515600" cy="48688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Equal-width</a:t>
            </a:r>
            <a:r>
              <a:rPr lang="en-US" altLang="en-US" dirty="0"/>
              <a:t> (distance) partitioning: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Divides the range into N intervals of equal size: uniform grid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if A and B are the lowest and highest values of the attribute, the width of intervals will be: </a:t>
            </a:r>
            <a:r>
              <a:rPr lang="en-US" altLang="en-US" dirty="0" smtClean="0"/>
              <a:t>   W </a:t>
            </a:r>
            <a:r>
              <a:rPr lang="en-US" altLang="en-US" dirty="0"/>
              <a:t>= (B –A)/N.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most straightforward, but outliers may dominate presentation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Skewed data is not handled well.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Equal-depth</a:t>
            </a:r>
            <a:r>
              <a:rPr lang="en-US" altLang="en-US" dirty="0"/>
              <a:t> (frequency) partitioning: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Divides the range into N intervals, each containing approximately same number of samples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Good data scaling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Managing categorical attributes can be tricky.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4F0B-4231-45C2-9853-843DF6734E50}" type="datetime5">
              <a:rPr lang="en-US" smtClean="0"/>
              <a:t>28-Jan-19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571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682018-3CBD-45BE-BBC5-3381C252BAC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Binning Methods for Data Smoothing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60500"/>
            <a:ext cx="10668000" cy="47164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Sorted data (e.g., by price)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4, 8, 9, 15, 21, 21, 24, 25, 26, 28, 29, 34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Partition into (</a:t>
            </a:r>
            <a:r>
              <a:rPr lang="en-US" altLang="en-US" sz="2400" dirty="0" err="1"/>
              <a:t>equi</a:t>
            </a:r>
            <a:r>
              <a:rPr lang="en-US" altLang="en-US" sz="2400" dirty="0"/>
              <a:t>-depth) bins: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1: 4, 8, 9, 15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2: 21, 21, 24, 25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3: 26, 28, 29, 34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Smoothing by bin means: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1: 9, 9, 9, 9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2: 23, 23, 23, 23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3: 29, 29, 29, 29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Smoothing by bin boundaries: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1: 4, 4, 4, 15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2: 21, 21, 25, 25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Bin 3: 26, 26, 26, 34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513C-7F8E-40D2-8CB6-62701CC00BCE}" type="datetime5">
              <a:rPr lang="en-US" smtClean="0"/>
              <a:t>28-Jan-19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26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2471B9-F127-493C-B261-3B384492F3D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3556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Cluster Analysis</a:t>
            </a:r>
          </a:p>
        </p:txBody>
      </p:sp>
      <p:sp>
        <p:nvSpPr>
          <p:cNvPr id="23557" name="AutoShape 3"/>
          <p:cNvSpPr>
            <a:spLocks noChangeArrowheads="1"/>
          </p:cNvSpPr>
          <p:nvPr/>
        </p:nvSpPr>
        <p:spPr bwMode="auto">
          <a:xfrm>
            <a:off x="8153401" y="53340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AutoShape 4"/>
          <p:cNvSpPr>
            <a:spLocks noChangeArrowheads="1"/>
          </p:cNvSpPr>
          <p:nvPr/>
        </p:nvSpPr>
        <p:spPr bwMode="auto">
          <a:xfrm>
            <a:off x="4800601" y="52578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AutoShape 5"/>
          <p:cNvSpPr>
            <a:spLocks noChangeArrowheads="1"/>
          </p:cNvSpPr>
          <p:nvPr/>
        </p:nvSpPr>
        <p:spPr bwMode="auto">
          <a:xfrm>
            <a:off x="7772401" y="23622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560" name="Group 6"/>
          <p:cNvGrpSpPr>
            <a:grpSpLocks/>
          </p:cNvGrpSpPr>
          <p:nvPr/>
        </p:nvGrpSpPr>
        <p:grpSpPr bwMode="auto">
          <a:xfrm>
            <a:off x="5665789" y="4845050"/>
            <a:ext cx="173037" cy="173038"/>
            <a:chOff x="1900" y="3589"/>
            <a:chExt cx="109" cy="109"/>
          </a:xfrm>
        </p:grpSpPr>
        <p:sp>
          <p:nvSpPr>
            <p:cNvPr id="23599" name="Line 7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Line 8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61" name="Group 9"/>
          <p:cNvGrpSpPr>
            <a:grpSpLocks/>
          </p:cNvGrpSpPr>
          <p:nvPr/>
        </p:nvGrpSpPr>
        <p:grpSpPr bwMode="auto">
          <a:xfrm>
            <a:off x="6684964" y="3625850"/>
            <a:ext cx="173037" cy="173038"/>
            <a:chOff x="1900" y="3589"/>
            <a:chExt cx="109" cy="109"/>
          </a:xfrm>
        </p:grpSpPr>
        <p:sp>
          <p:nvSpPr>
            <p:cNvPr id="23597" name="Line 10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11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62" name="Group 12"/>
          <p:cNvGrpSpPr>
            <a:grpSpLocks/>
          </p:cNvGrpSpPr>
          <p:nvPr/>
        </p:nvGrpSpPr>
        <p:grpSpPr bwMode="auto">
          <a:xfrm>
            <a:off x="4448175" y="3959225"/>
            <a:ext cx="173038" cy="173038"/>
            <a:chOff x="1900" y="3589"/>
            <a:chExt cx="109" cy="109"/>
          </a:xfrm>
        </p:grpSpPr>
        <p:sp>
          <p:nvSpPr>
            <p:cNvPr id="23595" name="Line 13"/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Line 14"/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63" name="Group 15"/>
          <p:cNvGrpSpPr>
            <a:grpSpLocks/>
          </p:cNvGrpSpPr>
          <p:nvPr/>
        </p:nvGrpSpPr>
        <p:grpSpPr bwMode="auto">
          <a:xfrm>
            <a:off x="2895601" y="1828801"/>
            <a:ext cx="6016625" cy="4113213"/>
            <a:chOff x="1028" y="1418"/>
            <a:chExt cx="3790" cy="2591"/>
          </a:xfrm>
        </p:grpSpPr>
        <p:sp>
          <p:nvSpPr>
            <p:cNvPr id="23564" name="AutoShape 16"/>
            <p:cNvSpPr>
              <a:spLocks noChangeArrowheads="1"/>
            </p:cNvSpPr>
            <p:nvPr/>
          </p:nvSpPr>
          <p:spPr bwMode="auto">
            <a:xfrm>
              <a:off x="1755" y="273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5" name="AutoShape 17"/>
            <p:cNvSpPr>
              <a:spLocks noChangeArrowheads="1"/>
            </p:cNvSpPr>
            <p:nvPr/>
          </p:nvSpPr>
          <p:spPr bwMode="auto">
            <a:xfrm>
              <a:off x="1633" y="2615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6" name="AutoShape 18"/>
            <p:cNvSpPr>
              <a:spLocks noChangeArrowheads="1"/>
            </p:cNvSpPr>
            <p:nvPr/>
          </p:nvSpPr>
          <p:spPr bwMode="auto">
            <a:xfrm>
              <a:off x="1948" y="263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7" name="AutoShape 19"/>
            <p:cNvSpPr>
              <a:spLocks noChangeArrowheads="1"/>
            </p:cNvSpPr>
            <p:nvPr/>
          </p:nvSpPr>
          <p:spPr bwMode="auto">
            <a:xfrm>
              <a:off x="1797" y="24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8" name="AutoShape 20"/>
            <p:cNvSpPr>
              <a:spLocks noChangeArrowheads="1"/>
            </p:cNvSpPr>
            <p:nvPr/>
          </p:nvSpPr>
          <p:spPr bwMode="auto">
            <a:xfrm>
              <a:off x="1575" y="27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69" name="AutoShape 21"/>
            <p:cNvSpPr>
              <a:spLocks noChangeArrowheads="1"/>
            </p:cNvSpPr>
            <p:nvPr/>
          </p:nvSpPr>
          <p:spPr bwMode="auto">
            <a:xfrm>
              <a:off x="1662" y="246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0" name="AutoShape 22"/>
            <p:cNvSpPr>
              <a:spLocks noChangeArrowheads="1"/>
            </p:cNvSpPr>
            <p:nvPr/>
          </p:nvSpPr>
          <p:spPr bwMode="auto">
            <a:xfrm>
              <a:off x="3169" y="212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1" name="AutoShape 23"/>
            <p:cNvSpPr>
              <a:spLocks noChangeArrowheads="1"/>
            </p:cNvSpPr>
            <p:nvPr/>
          </p:nvSpPr>
          <p:spPr bwMode="auto">
            <a:xfrm>
              <a:off x="3100" y="252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2" name="AutoShape 24"/>
            <p:cNvSpPr>
              <a:spLocks noChangeArrowheads="1"/>
            </p:cNvSpPr>
            <p:nvPr/>
          </p:nvSpPr>
          <p:spPr bwMode="auto">
            <a:xfrm>
              <a:off x="3333" y="229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3" name="AutoShape 25"/>
            <p:cNvSpPr>
              <a:spLocks noChangeArrowheads="1"/>
            </p:cNvSpPr>
            <p:nvPr/>
          </p:nvSpPr>
          <p:spPr bwMode="auto">
            <a:xfrm>
              <a:off x="3010" y="2339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4" name="AutoShape 26"/>
            <p:cNvSpPr>
              <a:spLocks noChangeArrowheads="1"/>
            </p:cNvSpPr>
            <p:nvPr/>
          </p:nvSpPr>
          <p:spPr bwMode="auto">
            <a:xfrm>
              <a:off x="3706" y="237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5" name="AutoShape 27"/>
            <p:cNvSpPr>
              <a:spLocks noChangeArrowheads="1"/>
            </p:cNvSpPr>
            <p:nvPr/>
          </p:nvSpPr>
          <p:spPr bwMode="auto">
            <a:xfrm>
              <a:off x="3594" y="256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6" name="Rectangle 28"/>
            <p:cNvSpPr>
              <a:spLocks noChangeArrowheads="1"/>
            </p:cNvSpPr>
            <p:nvPr/>
          </p:nvSpPr>
          <p:spPr bwMode="auto">
            <a:xfrm>
              <a:off x="1028" y="1418"/>
              <a:ext cx="3790" cy="2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7" name="AutoShape 29"/>
            <p:cNvSpPr>
              <a:spLocks noChangeArrowheads="1"/>
            </p:cNvSpPr>
            <p:nvPr/>
          </p:nvSpPr>
          <p:spPr bwMode="auto">
            <a:xfrm>
              <a:off x="1963" y="28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8" name="AutoShape 30"/>
            <p:cNvSpPr>
              <a:spLocks noChangeArrowheads="1"/>
            </p:cNvSpPr>
            <p:nvPr/>
          </p:nvSpPr>
          <p:spPr bwMode="auto">
            <a:xfrm>
              <a:off x="2359" y="285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9" name="AutoShape 31"/>
            <p:cNvSpPr>
              <a:spLocks noChangeArrowheads="1"/>
            </p:cNvSpPr>
            <p:nvPr/>
          </p:nvSpPr>
          <p:spPr bwMode="auto">
            <a:xfrm>
              <a:off x="3380" y="26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0" name="AutoShape 32"/>
            <p:cNvSpPr>
              <a:spLocks noChangeArrowheads="1"/>
            </p:cNvSpPr>
            <p:nvPr/>
          </p:nvSpPr>
          <p:spPr bwMode="auto">
            <a:xfrm>
              <a:off x="2819" y="29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1" name="AutoShape 33"/>
            <p:cNvSpPr>
              <a:spLocks noChangeArrowheads="1"/>
            </p:cNvSpPr>
            <p:nvPr/>
          </p:nvSpPr>
          <p:spPr bwMode="auto">
            <a:xfrm>
              <a:off x="2651" y="32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2" name="AutoShape 34"/>
            <p:cNvSpPr>
              <a:spLocks noChangeArrowheads="1"/>
            </p:cNvSpPr>
            <p:nvPr/>
          </p:nvSpPr>
          <p:spPr bwMode="auto">
            <a:xfrm>
              <a:off x="2746" y="311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3" name="AutoShape 35"/>
            <p:cNvSpPr>
              <a:spLocks noChangeArrowheads="1"/>
            </p:cNvSpPr>
            <p:nvPr/>
          </p:nvSpPr>
          <p:spPr bwMode="auto">
            <a:xfrm>
              <a:off x="2070" y="24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4" name="AutoShape 36"/>
            <p:cNvSpPr>
              <a:spLocks noChangeArrowheads="1"/>
            </p:cNvSpPr>
            <p:nvPr/>
          </p:nvSpPr>
          <p:spPr bwMode="auto">
            <a:xfrm>
              <a:off x="2466" y="30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5" name="AutoShape 37"/>
            <p:cNvSpPr>
              <a:spLocks noChangeArrowheads="1"/>
            </p:cNvSpPr>
            <p:nvPr/>
          </p:nvSpPr>
          <p:spPr bwMode="auto">
            <a:xfrm>
              <a:off x="2462" y="320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6" name="AutoShape 38"/>
            <p:cNvSpPr>
              <a:spLocks noChangeArrowheads="1"/>
            </p:cNvSpPr>
            <p:nvPr/>
          </p:nvSpPr>
          <p:spPr bwMode="auto">
            <a:xfrm>
              <a:off x="2082" y="224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7" name="AutoShape 39"/>
            <p:cNvSpPr>
              <a:spLocks noChangeArrowheads="1"/>
            </p:cNvSpPr>
            <p:nvPr/>
          </p:nvSpPr>
          <p:spPr bwMode="auto">
            <a:xfrm>
              <a:off x="2887" y="19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8" name="AutoShape 40"/>
            <p:cNvSpPr>
              <a:spLocks noChangeArrowheads="1"/>
            </p:cNvSpPr>
            <p:nvPr/>
          </p:nvSpPr>
          <p:spPr bwMode="auto">
            <a:xfrm>
              <a:off x="2001" y="206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9" name="AutoShape 41"/>
            <p:cNvSpPr>
              <a:spLocks noChangeArrowheads="1"/>
            </p:cNvSpPr>
            <p:nvPr/>
          </p:nvSpPr>
          <p:spPr bwMode="auto">
            <a:xfrm>
              <a:off x="2552" y="27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90" name="AutoShape 42"/>
            <p:cNvSpPr>
              <a:spLocks noChangeArrowheads="1"/>
            </p:cNvSpPr>
            <p:nvPr/>
          </p:nvSpPr>
          <p:spPr bwMode="auto">
            <a:xfrm>
              <a:off x="2656" y="290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91" name="AutoShape 43"/>
            <p:cNvSpPr>
              <a:spLocks noChangeArrowheads="1"/>
            </p:cNvSpPr>
            <p:nvPr/>
          </p:nvSpPr>
          <p:spPr bwMode="auto">
            <a:xfrm>
              <a:off x="2880" y="321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92" name="Freeform 44"/>
            <p:cNvSpPr>
              <a:spLocks/>
            </p:cNvSpPr>
            <p:nvPr/>
          </p:nvSpPr>
          <p:spPr bwMode="auto">
            <a:xfrm>
              <a:off x="2795" y="1842"/>
              <a:ext cx="1101" cy="1077"/>
            </a:xfrm>
            <a:custGeom>
              <a:avLst/>
              <a:gdLst>
                <a:gd name="T0" fmla="*/ 1041 w 1101"/>
                <a:gd name="T1" fmla="*/ 294 h 1077"/>
                <a:gd name="T2" fmla="*/ 1077 w 1101"/>
                <a:gd name="T3" fmla="*/ 485 h 1077"/>
                <a:gd name="T4" fmla="*/ 1013 w 1101"/>
                <a:gd name="T5" fmla="*/ 930 h 1077"/>
                <a:gd name="T6" fmla="*/ 950 w 1101"/>
                <a:gd name="T7" fmla="*/ 1040 h 1077"/>
                <a:gd name="T8" fmla="*/ 850 w 1101"/>
                <a:gd name="T9" fmla="*/ 1076 h 1077"/>
                <a:gd name="T10" fmla="*/ 595 w 1101"/>
                <a:gd name="T11" fmla="*/ 1040 h 1077"/>
                <a:gd name="T12" fmla="*/ 486 w 1101"/>
                <a:gd name="T13" fmla="*/ 994 h 1077"/>
                <a:gd name="T14" fmla="*/ 459 w 1101"/>
                <a:gd name="T15" fmla="*/ 985 h 1077"/>
                <a:gd name="T16" fmla="*/ 322 w 1101"/>
                <a:gd name="T17" fmla="*/ 876 h 1077"/>
                <a:gd name="T18" fmla="*/ 232 w 1101"/>
                <a:gd name="T19" fmla="*/ 803 h 1077"/>
                <a:gd name="T20" fmla="*/ 104 w 1101"/>
                <a:gd name="T21" fmla="*/ 685 h 1077"/>
                <a:gd name="T22" fmla="*/ 4 w 1101"/>
                <a:gd name="T23" fmla="*/ 449 h 1077"/>
                <a:gd name="T24" fmla="*/ 13 w 1101"/>
                <a:gd name="T25" fmla="*/ 130 h 1077"/>
                <a:gd name="T26" fmla="*/ 186 w 1101"/>
                <a:gd name="T27" fmla="*/ 21 h 1077"/>
                <a:gd name="T28" fmla="*/ 222 w 1101"/>
                <a:gd name="T29" fmla="*/ 12 h 1077"/>
                <a:gd name="T30" fmla="*/ 422 w 1101"/>
                <a:gd name="T31" fmla="*/ 30 h 1077"/>
                <a:gd name="T32" fmla="*/ 577 w 1101"/>
                <a:gd name="T33" fmla="*/ 103 h 1077"/>
                <a:gd name="T34" fmla="*/ 695 w 1101"/>
                <a:gd name="T35" fmla="*/ 176 h 1077"/>
                <a:gd name="T36" fmla="*/ 768 w 1101"/>
                <a:gd name="T37" fmla="*/ 203 h 1077"/>
                <a:gd name="T38" fmla="*/ 1041 w 1101"/>
                <a:gd name="T39" fmla="*/ 294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Freeform 45"/>
            <p:cNvSpPr>
              <a:spLocks/>
            </p:cNvSpPr>
            <p:nvPr/>
          </p:nvSpPr>
          <p:spPr bwMode="auto">
            <a:xfrm>
              <a:off x="2291" y="2591"/>
              <a:ext cx="918" cy="965"/>
            </a:xfrm>
            <a:custGeom>
              <a:avLst/>
              <a:gdLst>
                <a:gd name="T0" fmla="*/ 227 w 918"/>
                <a:gd name="T1" fmla="*/ 818 h 965"/>
                <a:gd name="T2" fmla="*/ 191 w 918"/>
                <a:gd name="T3" fmla="*/ 782 h 965"/>
                <a:gd name="T4" fmla="*/ 118 w 918"/>
                <a:gd name="T5" fmla="*/ 737 h 965"/>
                <a:gd name="T6" fmla="*/ 81 w 918"/>
                <a:gd name="T7" fmla="*/ 700 h 965"/>
                <a:gd name="T8" fmla="*/ 45 w 918"/>
                <a:gd name="T9" fmla="*/ 646 h 965"/>
                <a:gd name="T10" fmla="*/ 0 w 918"/>
                <a:gd name="T11" fmla="*/ 464 h 965"/>
                <a:gd name="T12" fmla="*/ 9 w 918"/>
                <a:gd name="T13" fmla="*/ 200 h 965"/>
                <a:gd name="T14" fmla="*/ 81 w 918"/>
                <a:gd name="T15" fmla="*/ 136 h 965"/>
                <a:gd name="T16" fmla="*/ 291 w 918"/>
                <a:gd name="T17" fmla="*/ 0 h 965"/>
                <a:gd name="T18" fmla="*/ 391 w 918"/>
                <a:gd name="T19" fmla="*/ 18 h 965"/>
                <a:gd name="T20" fmla="*/ 491 w 918"/>
                <a:gd name="T21" fmla="*/ 55 h 965"/>
                <a:gd name="T22" fmla="*/ 691 w 918"/>
                <a:gd name="T23" fmla="*/ 164 h 965"/>
                <a:gd name="T24" fmla="*/ 718 w 918"/>
                <a:gd name="T25" fmla="*/ 218 h 965"/>
                <a:gd name="T26" fmla="*/ 745 w 918"/>
                <a:gd name="T27" fmla="*/ 246 h 965"/>
                <a:gd name="T28" fmla="*/ 809 w 918"/>
                <a:gd name="T29" fmla="*/ 346 h 965"/>
                <a:gd name="T30" fmla="*/ 845 w 918"/>
                <a:gd name="T31" fmla="*/ 427 h 965"/>
                <a:gd name="T32" fmla="*/ 863 w 918"/>
                <a:gd name="T33" fmla="*/ 518 h 965"/>
                <a:gd name="T34" fmla="*/ 890 w 918"/>
                <a:gd name="T35" fmla="*/ 609 h 965"/>
                <a:gd name="T36" fmla="*/ 918 w 918"/>
                <a:gd name="T37" fmla="*/ 773 h 965"/>
                <a:gd name="T38" fmla="*/ 827 w 918"/>
                <a:gd name="T39" fmla="*/ 927 h 965"/>
                <a:gd name="T40" fmla="*/ 754 w 918"/>
                <a:gd name="T41" fmla="*/ 946 h 965"/>
                <a:gd name="T42" fmla="*/ 718 w 918"/>
                <a:gd name="T43" fmla="*/ 955 h 965"/>
                <a:gd name="T44" fmla="*/ 354 w 918"/>
                <a:gd name="T45" fmla="*/ 937 h 965"/>
                <a:gd name="T46" fmla="*/ 245 w 918"/>
                <a:gd name="T47" fmla="*/ 864 h 965"/>
                <a:gd name="T48" fmla="*/ 227 w 918"/>
                <a:gd name="T49" fmla="*/ 81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Freeform 46"/>
            <p:cNvSpPr>
              <a:spLocks/>
            </p:cNvSpPr>
            <p:nvPr/>
          </p:nvSpPr>
          <p:spPr bwMode="auto">
            <a:xfrm>
              <a:off x="1473" y="1882"/>
              <a:ext cx="869" cy="1173"/>
            </a:xfrm>
            <a:custGeom>
              <a:avLst/>
              <a:gdLst>
                <a:gd name="T0" fmla="*/ 754 w 869"/>
                <a:gd name="T1" fmla="*/ 791 h 1173"/>
                <a:gd name="T2" fmla="*/ 699 w 869"/>
                <a:gd name="T3" fmla="*/ 945 h 1173"/>
                <a:gd name="T4" fmla="*/ 654 w 869"/>
                <a:gd name="T5" fmla="*/ 1082 h 1173"/>
                <a:gd name="T6" fmla="*/ 636 w 869"/>
                <a:gd name="T7" fmla="*/ 1136 h 1173"/>
                <a:gd name="T8" fmla="*/ 618 w 869"/>
                <a:gd name="T9" fmla="*/ 1155 h 1173"/>
                <a:gd name="T10" fmla="*/ 563 w 869"/>
                <a:gd name="T11" fmla="*/ 1173 h 1173"/>
                <a:gd name="T12" fmla="*/ 290 w 869"/>
                <a:gd name="T13" fmla="*/ 1145 h 1173"/>
                <a:gd name="T14" fmla="*/ 127 w 869"/>
                <a:gd name="T15" fmla="*/ 1073 h 1173"/>
                <a:gd name="T16" fmla="*/ 36 w 869"/>
                <a:gd name="T17" fmla="*/ 1009 h 1173"/>
                <a:gd name="T18" fmla="*/ 0 w 869"/>
                <a:gd name="T19" fmla="*/ 955 h 1173"/>
                <a:gd name="T20" fmla="*/ 81 w 869"/>
                <a:gd name="T21" fmla="*/ 500 h 1173"/>
                <a:gd name="T22" fmla="*/ 109 w 869"/>
                <a:gd name="T23" fmla="*/ 236 h 1173"/>
                <a:gd name="T24" fmla="*/ 154 w 869"/>
                <a:gd name="T25" fmla="*/ 164 h 1173"/>
                <a:gd name="T26" fmla="*/ 200 w 869"/>
                <a:gd name="T27" fmla="*/ 136 h 1173"/>
                <a:gd name="T28" fmla="*/ 309 w 869"/>
                <a:gd name="T29" fmla="*/ 73 h 1173"/>
                <a:gd name="T30" fmla="*/ 354 w 869"/>
                <a:gd name="T31" fmla="*/ 45 h 1173"/>
                <a:gd name="T32" fmla="*/ 427 w 869"/>
                <a:gd name="T33" fmla="*/ 0 h 1173"/>
                <a:gd name="T34" fmla="*/ 709 w 869"/>
                <a:gd name="T35" fmla="*/ 82 h 1173"/>
                <a:gd name="T36" fmla="*/ 809 w 869"/>
                <a:gd name="T37" fmla="*/ 200 h 1173"/>
                <a:gd name="T38" fmla="*/ 845 w 869"/>
                <a:gd name="T39" fmla="*/ 255 h 1173"/>
                <a:gd name="T40" fmla="*/ 863 w 869"/>
                <a:gd name="T41" fmla="*/ 309 h 1173"/>
                <a:gd name="T42" fmla="*/ 790 w 869"/>
                <a:gd name="T43" fmla="*/ 709 h 1173"/>
                <a:gd name="T44" fmla="*/ 754 w 869"/>
                <a:gd name="T45" fmla="*/ 791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C066-4EDE-41DA-8A4F-1A49FB60B8BB}" type="datetime5">
              <a:rPr lang="en-US" smtClean="0"/>
              <a:t>28-Jan-19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90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33591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Attribute Values</a:t>
            </a:r>
          </a:p>
        </p:txBody>
      </p:sp>
      <p:sp>
        <p:nvSpPr>
          <p:cNvPr id="8263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9080" y="1143000"/>
            <a:ext cx="10104121" cy="4739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Attribute values are numbers or symbols assigned to an attribute</a:t>
            </a:r>
          </a:p>
          <a:p>
            <a:pPr lvl="4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Distinction between attributes and attribute values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Same attribute can be mapped to different attribute values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 Example: height can be measured in feet or meters</a:t>
            </a:r>
          </a:p>
          <a:p>
            <a:pPr lvl="4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Different attributes can be mapped to the same set of values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 Example: Attribute values for ID and age are integers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 But properties of attribute values can be different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/>
              <a:t>ID has no limit but age has a maximum and minimum value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E7D3-AC9A-419C-AD0E-5EE4FE903BF8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mtClean="0"/>
              <a:t>CS F415</a:t>
            </a:r>
            <a:endParaRPr lang="en-US" altLang="en-US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6FE337-E6D8-4C87-BBFB-5C5D40F97007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458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Regression</a:t>
            </a:r>
          </a:p>
        </p:txBody>
      </p:sp>
      <p:sp>
        <p:nvSpPr>
          <p:cNvPr id="24581" name="Line 3"/>
          <p:cNvSpPr>
            <a:spLocks noChangeShapeType="1"/>
          </p:cNvSpPr>
          <p:nvPr/>
        </p:nvSpPr>
        <p:spPr bwMode="auto">
          <a:xfrm>
            <a:off x="2830514" y="4392613"/>
            <a:ext cx="6923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 flipV="1">
            <a:off x="6080125" y="1633539"/>
            <a:ext cx="0" cy="470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 flipV="1">
            <a:off x="7466013" y="330358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 flipV="1">
            <a:off x="7048501" y="340836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 flipV="1">
            <a:off x="6873876" y="2484438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Oval 8"/>
          <p:cNvSpPr>
            <a:spLocks noChangeArrowheads="1"/>
          </p:cNvSpPr>
          <p:nvPr/>
        </p:nvSpPr>
        <p:spPr bwMode="auto">
          <a:xfrm flipV="1">
            <a:off x="6699251" y="3876676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Oval 9"/>
          <p:cNvSpPr>
            <a:spLocks noChangeArrowheads="1"/>
          </p:cNvSpPr>
          <p:nvPr/>
        </p:nvSpPr>
        <p:spPr bwMode="auto">
          <a:xfrm flipV="1">
            <a:off x="7570788" y="295116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Oval 10"/>
          <p:cNvSpPr>
            <a:spLocks noChangeArrowheads="1"/>
          </p:cNvSpPr>
          <p:nvPr/>
        </p:nvSpPr>
        <p:spPr bwMode="auto">
          <a:xfrm flipV="1">
            <a:off x="7772401" y="26781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Oval 11"/>
          <p:cNvSpPr>
            <a:spLocks noChangeArrowheads="1"/>
          </p:cNvSpPr>
          <p:nvPr/>
        </p:nvSpPr>
        <p:spPr bwMode="auto">
          <a:xfrm flipV="1">
            <a:off x="6340476" y="39735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Oval 12"/>
          <p:cNvSpPr>
            <a:spLocks noChangeArrowheads="1"/>
          </p:cNvSpPr>
          <p:nvPr/>
        </p:nvSpPr>
        <p:spPr bwMode="auto">
          <a:xfrm flipV="1">
            <a:off x="8093076" y="2673351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Oval 13"/>
          <p:cNvSpPr>
            <a:spLocks noChangeArrowheads="1"/>
          </p:cNvSpPr>
          <p:nvPr/>
        </p:nvSpPr>
        <p:spPr bwMode="auto">
          <a:xfrm flipV="1">
            <a:off x="8113713" y="243363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2" name="Oval 14"/>
          <p:cNvSpPr>
            <a:spLocks noChangeArrowheads="1"/>
          </p:cNvSpPr>
          <p:nvPr/>
        </p:nvSpPr>
        <p:spPr bwMode="auto">
          <a:xfrm flipV="1">
            <a:off x="8528051" y="2406651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Oval 15"/>
          <p:cNvSpPr>
            <a:spLocks noChangeArrowheads="1"/>
          </p:cNvSpPr>
          <p:nvPr/>
        </p:nvSpPr>
        <p:spPr bwMode="auto">
          <a:xfrm flipV="1">
            <a:off x="6296026" y="42402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4" name="Oval 16"/>
          <p:cNvSpPr>
            <a:spLocks noChangeArrowheads="1"/>
          </p:cNvSpPr>
          <p:nvPr/>
        </p:nvSpPr>
        <p:spPr bwMode="auto">
          <a:xfrm flipV="1">
            <a:off x="8507413" y="2155826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Oval 17"/>
          <p:cNvSpPr>
            <a:spLocks noChangeArrowheads="1"/>
          </p:cNvSpPr>
          <p:nvPr/>
        </p:nvSpPr>
        <p:spPr bwMode="auto">
          <a:xfrm flipV="1">
            <a:off x="8837613" y="203041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Line 18"/>
          <p:cNvSpPr>
            <a:spLocks noChangeShapeType="1"/>
          </p:cNvSpPr>
          <p:nvPr/>
        </p:nvSpPr>
        <p:spPr bwMode="auto">
          <a:xfrm flipV="1">
            <a:off x="6062663" y="1943101"/>
            <a:ext cx="2906712" cy="22701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9628188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6281738" y="14557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7848600" y="3219450"/>
            <a:ext cx="128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y = x + 1</a:t>
            </a:r>
          </a:p>
        </p:txBody>
      </p:sp>
      <p:sp>
        <p:nvSpPr>
          <p:cNvPr id="24600" name="Line 22"/>
          <p:cNvSpPr>
            <a:spLocks noChangeShapeType="1"/>
          </p:cNvSpPr>
          <p:nvPr/>
        </p:nvSpPr>
        <p:spPr bwMode="auto">
          <a:xfrm>
            <a:off x="6896100" y="2498726"/>
            <a:ext cx="0" cy="1909763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Line 23"/>
          <p:cNvSpPr>
            <a:spLocks noChangeShapeType="1"/>
          </p:cNvSpPr>
          <p:nvPr/>
        </p:nvSpPr>
        <p:spPr bwMode="auto">
          <a:xfrm flipH="1">
            <a:off x="6080125" y="2514600"/>
            <a:ext cx="800100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4"/>
          <p:cNvSpPr>
            <a:spLocks noChangeShapeType="1"/>
          </p:cNvSpPr>
          <p:nvPr/>
        </p:nvSpPr>
        <p:spPr bwMode="auto">
          <a:xfrm flipH="1">
            <a:off x="6064251" y="3525838"/>
            <a:ext cx="815975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6819900" y="4411664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X1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5595938" y="2322514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Y1</a:t>
            </a:r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5595939" y="3268664"/>
            <a:ext cx="57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Y1’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48F-A22E-4F2C-B67D-E2671044C4E3}" type="datetime5">
              <a:rPr lang="en-US" smtClean="0"/>
              <a:t>28-Jan-19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076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Outliers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06500"/>
            <a:ext cx="10858500" cy="49704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Outliers are data objects with characteristics that are considerably different than most of the other data objects in the data set</a:t>
            </a:r>
          </a:p>
          <a:p>
            <a:endParaRPr lang="en-US" altLang="en-US" sz="3200" dirty="0"/>
          </a:p>
        </p:txBody>
      </p:sp>
      <p:grpSp>
        <p:nvGrpSpPr>
          <p:cNvPr id="831492" name="Group 4"/>
          <p:cNvGrpSpPr>
            <a:grpSpLocks/>
          </p:cNvGrpSpPr>
          <p:nvPr/>
        </p:nvGrpSpPr>
        <p:grpSpPr bwMode="auto">
          <a:xfrm>
            <a:off x="3048000" y="2667000"/>
            <a:ext cx="4267200" cy="3505200"/>
            <a:chOff x="3648" y="2448"/>
            <a:chExt cx="2112" cy="1872"/>
          </a:xfrm>
        </p:grpSpPr>
        <p:pic>
          <p:nvPicPr>
            <p:cNvPr id="83149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1494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5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6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7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8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9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C2EB-C6C9-42F4-8BA5-91F39F5EE9EB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Duplicate Data</a:t>
            </a:r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041400"/>
            <a:ext cx="10807700" cy="513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Data set may include data objects that are duplicates, or almost duplicates of one another</a:t>
            </a:r>
          </a:p>
          <a:p>
            <a:pPr lvl="1"/>
            <a:r>
              <a:rPr lang="en-US" altLang="en-US" sz="2800" dirty="0"/>
              <a:t>Major issue when merging data from </a:t>
            </a:r>
            <a:r>
              <a:rPr lang="en-US" altLang="en-US" sz="2800" dirty="0" smtClean="0"/>
              <a:t>heterogeneous </a:t>
            </a:r>
            <a:r>
              <a:rPr lang="en-US" altLang="en-US" sz="2800" dirty="0"/>
              <a:t>sources</a:t>
            </a:r>
          </a:p>
          <a:p>
            <a:pPr lvl="1"/>
            <a:endParaRPr lang="en-US" altLang="en-US" sz="2800" dirty="0"/>
          </a:p>
          <a:p>
            <a:r>
              <a:rPr lang="en-US" altLang="en-US" sz="3200" dirty="0"/>
              <a:t>Examples:</a:t>
            </a:r>
          </a:p>
          <a:p>
            <a:pPr lvl="1"/>
            <a:r>
              <a:rPr lang="en-US" altLang="en-US" sz="2800" dirty="0"/>
              <a:t>Same person with multiple email addresses</a:t>
            </a:r>
          </a:p>
          <a:p>
            <a:pPr lvl="1"/>
            <a:endParaRPr lang="en-US" altLang="en-US" sz="2800" dirty="0"/>
          </a:p>
          <a:p>
            <a:r>
              <a:rPr lang="en-US" altLang="en-US" sz="3200" dirty="0"/>
              <a:t>Data cleaning</a:t>
            </a:r>
          </a:p>
          <a:p>
            <a:pPr lvl="1"/>
            <a:r>
              <a:rPr lang="en-US" altLang="en-US" sz="2800" dirty="0"/>
              <a:t>Process of dealing with duplicate data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8DAE-0AF3-4418-85D7-13AD605F5EB5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Data Preprocessing</a:t>
            </a:r>
          </a:p>
        </p:txBody>
      </p:sp>
      <p:sp>
        <p:nvSpPr>
          <p:cNvPr id="8325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96900" y="1130300"/>
            <a:ext cx="10756900" cy="50466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Aggregation</a:t>
            </a:r>
          </a:p>
          <a:p>
            <a:r>
              <a:rPr lang="en-US" altLang="en-US" sz="3200" dirty="0"/>
              <a:t>Sampling</a:t>
            </a:r>
          </a:p>
          <a:p>
            <a:r>
              <a:rPr lang="en-US" altLang="en-US" sz="3200" dirty="0"/>
              <a:t>Dimensionality Reduction</a:t>
            </a:r>
          </a:p>
          <a:p>
            <a:r>
              <a:rPr lang="en-US" altLang="en-US" sz="3200" dirty="0"/>
              <a:t>Feature subset selection</a:t>
            </a:r>
          </a:p>
          <a:p>
            <a:r>
              <a:rPr lang="en-US" altLang="en-US" sz="3200" dirty="0"/>
              <a:t>Feature creation</a:t>
            </a:r>
          </a:p>
          <a:p>
            <a:r>
              <a:rPr lang="en-US" altLang="en-US" sz="3200" dirty="0"/>
              <a:t>Discretization and </a:t>
            </a:r>
            <a:r>
              <a:rPr lang="en-US" altLang="en-US" sz="3200" dirty="0" err="1"/>
              <a:t>Binarization</a:t>
            </a:r>
            <a:endParaRPr lang="en-US" altLang="en-US" sz="3200" dirty="0"/>
          </a:p>
          <a:p>
            <a:r>
              <a:rPr lang="en-US" altLang="en-US" sz="3200" dirty="0"/>
              <a:t>Attribute Transformation</a:t>
            </a:r>
          </a:p>
          <a:p>
            <a:endParaRPr lang="en-US" alt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EE0B-1475-4E9C-A2D1-503A64CB5F42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Measurement of Length 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8720" y="685800"/>
            <a:ext cx="8876030" cy="5334000"/>
          </a:xfrm>
          <a:noFill/>
          <a:ln/>
        </p:spPr>
        <p:txBody>
          <a:bodyPr>
            <a:normAutofit/>
          </a:bodyPr>
          <a:lstStyle/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altLang="en-US" sz="2400" b="1" dirty="0"/>
              <a:t>The way you measure an attribute is somewhat may not match the attributes properties.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64260" name="Object 4"/>
          <p:cNvGraphicFramePr>
            <a:graphicFrameLocks noChangeAspect="1"/>
          </p:cNvGraphicFramePr>
          <p:nvPr>
            <p:extLst/>
          </p:nvPr>
        </p:nvGraphicFramePr>
        <p:xfrm>
          <a:off x="2814320" y="1371600"/>
          <a:ext cx="6461759" cy="512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VISIO" r:id="rId4" imgW="5590440" imgH="4438440" progId="Visio.Drawing.6">
                  <p:embed/>
                </p:oleObj>
              </mc:Choice>
              <mc:Fallback>
                <p:oleObj name="VISIO" r:id="rId4" imgW="5590440" imgH="4438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320" y="1371600"/>
                        <a:ext cx="6461759" cy="5129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FE8-8C50-491F-9E44-756D4FDBD9BB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4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4259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Properties of Attribute Values </a:t>
            </a:r>
          </a:p>
        </p:txBody>
      </p:sp>
      <p:sp>
        <p:nvSpPr>
          <p:cNvPr id="779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480" y="1036320"/>
            <a:ext cx="10942320" cy="514064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The type of an attribute depends on which of the following properties it possesses:</a:t>
            </a:r>
          </a:p>
          <a:p>
            <a:pPr lvl="1"/>
            <a:r>
              <a:rPr lang="en-US" altLang="en-US" sz="2800" dirty="0"/>
              <a:t>Distinctness:  		</a:t>
            </a:r>
            <a:r>
              <a:rPr lang="en-US" altLang="en-US" sz="2800" dirty="0" smtClean="0"/>
              <a:t>	=  </a:t>
            </a:r>
            <a:r>
              <a:rPr lang="en-US" altLang="en-US" sz="2800" dirty="0">
                <a:sym typeface="Symbol" panose="05050102010706020507" pitchFamily="18" charset="2"/>
              </a:rPr>
              <a:t>		</a:t>
            </a:r>
            <a:endParaRPr lang="en-US" altLang="en-US" sz="2800" dirty="0"/>
          </a:p>
          <a:p>
            <a:pPr lvl="1"/>
            <a:r>
              <a:rPr lang="en-US" altLang="en-US" sz="2800" dirty="0"/>
              <a:t>Order:  		</a:t>
            </a:r>
            <a:r>
              <a:rPr lang="en-US" altLang="en-US" sz="2800" dirty="0" smtClean="0"/>
              <a:t>           		&lt;  </a:t>
            </a:r>
            <a:r>
              <a:rPr lang="en-US" altLang="en-US" sz="2800" dirty="0"/>
              <a:t>&gt;  		</a:t>
            </a:r>
          </a:p>
          <a:p>
            <a:pPr lvl="1"/>
            <a:r>
              <a:rPr lang="en-US" altLang="en-US" sz="2800" dirty="0"/>
              <a:t>Addition:  		</a:t>
            </a:r>
            <a:r>
              <a:rPr lang="en-US" altLang="en-US" sz="2800" dirty="0" smtClean="0"/>
              <a:t>	+  </a:t>
            </a:r>
            <a:r>
              <a:rPr lang="en-US" altLang="en-US" sz="2800" dirty="0"/>
              <a:t>- 		</a:t>
            </a:r>
          </a:p>
          <a:p>
            <a:pPr lvl="1"/>
            <a:r>
              <a:rPr lang="en-US" altLang="en-US" sz="2800" dirty="0"/>
              <a:t>Multiplication: 		* /</a:t>
            </a:r>
          </a:p>
          <a:p>
            <a:pPr lvl="4"/>
            <a:endParaRPr lang="en-US" altLang="en-US" sz="2000" dirty="0"/>
          </a:p>
          <a:p>
            <a:pPr lvl="1"/>
            <a:r>
              <a:rPr lang="en-US" altLang="en-US" sz="2800" dirty="0"/>
              <a:t>Nominal attribute: distinctness</a:t>
            </a:r>
          </a:p>
          <a:p>
            <a:pPr lvl="1"/>
            <a:r>
              <a:rPr lang="en-US" altLang="en-US" sz="2800" dirty="0"/>
              <a:t>Ordinal attribute: distinctness &amp; order</a:t>
            </a:r>
          </a:p>
          <a:p>
            <a:pPr lvl="1"/>
            <a:r>
              <a:rPr lang="en-US" altLang="en-US" sz="2800" dirty="0"/>
              <a:t>Interval attribute: distinctness, order &amp; addition</a:t>
            </a:r>
          </a:p>
          <a:p>
            <a:pPr lvl="1"/>
            <a:r>
              <a:rPr lang="en-US" altLang="en-US" sz="2800" dirty="0"/>
              <a:t>Ratio attribute: all 4 properties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51CD9-ACD0-42BF-AB3E-6AC712A3826C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3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Types of Attributes </a:t>
            </a:r>
          </a:p>
        </p:txBody>
      </p:sp>
      <p:sp>
        <p:nvSpPr>
          <p:cNvPr id="6512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78547"/>
            <a:ext cx="10896600" cy="5262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 There are different types of attributes</a:t>
            </a:r>
          </a:p>
          <a:p>
            <a:pPr marL="749300" lvl="1"/>
            <a:r>
              <a:rPr lang="en-US" altLang="en-US" sz="2800" dirty="0">
                <a:solidFill>
                  <a:srgbClr val="FF0000"/>
                </a:solidFill>
              </a:rPr>
              <a:t>Nominal</a:t>
            </a:r>
            <a:endParaRPr lang="en-US" altLang="en-US" sz="2800" dirty="0"/>
          </a:p>
          <a:p>
            <a:pPr marL="1257300" lvl="2" indent="-393700"/>
            <a:r>
              <a:rPr lang="en-US" altLang="en-US" sz="2400" dirty="0"/>
              <a:t>Examples: ID numbers, eye color, zip codes</a:t>
            </a:r>
          </a:p>
          <a:p>
            <a:pPr marL="749300" lvl="1"/>
            <a:r>
              <a:rPr lang="en-US" altLang="en-US" sz="2800" dirty="0">
                <a:solidFill>
                  <a:srgbClr val="FF0000"/>
                </a:solidFill>
              </a:rPr>
              <a:t>Ordinal</a:t>
            </a:r>
            <a:endParaRPr lang="en-US" altLang="en-US" sz="2800" dirty="0"/>
          </a:p>
          <a:p>
            <a:pPr marL="1257300" lvl="2" indent="-393700"/>
            <a:r>
              <a:rPr lang="en-US" altLang="en-US" sz="2400" dirty="0"/>
              <a:t>Examples: rankings (e.g., taste of potato chips on a scale from 1-10), grades, height in {tall, medium, short}</a:t>
            </a:r>
          </a:p>
          <a:p>
            <a:pPr marL="749300" lvl="1"/>
            <a:r>
              <a:rPr lang="en-US" altLang="en-US" sz="2800" dirty="0">
                <a:solidFill>
                  <a:srgbClr val="FF0000"/>
                </a:solidFill>
              </a:rPr>
              <a:t>Interval</a:t>
            </a:r>
            <a:endParaRPr lang="en-US" altLang="en-US" sz="2800" dirty="0"/>
          </a:p>
          <a:p>
            <a:pPr marL="1257300" lvl="2" indent="-393700"/>
            <a:r>
              <a:rPr lang="en-US" altLang="en-US" sz="2400" dirty="0"/>
              <a:t>Examples: calendar dates, temperatures in Celsius or Fahrenheit.</a:t>
            </a:r>
          </a:p>
          <a:p>
            <a:pPr marL="749300" lvl="1"/>
            <a:r>
              <a:rPr lang="en-US" altLang="en-US" sz="2800" dirty="0">
                <a:solidFill>
                  <a:srgbClr val="FF0000"/>
                </a:solidFill>
              </a:rPr>
              <a:t>Ratio</a:t>
            </a:r>
            <a:endParaRPr lang="en-US" altLang="en-US" sz="2800" dirty="0"/>
          </a:p>
          <a:p>
            <a:pPr marL="1257300" lvl="2" indent="-393700"/>
            <a:r>
              <a:rPr lang="en-US" altLang="en-US" sz="2400" dirty="0"/>
              <a:t>Examples: temperature in Kelvin, length, time, counts </a:t>
            </a:r>
          </a:p>
          <a:p>
            <a:pPr marL="749300" lvl="1"/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C4C5-F249-4938-8839-24788F07CF6E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794" name="Group 2"/>
          <p:cNvGrpSpPr>
            <a:grpSpLocks/>
          </p:cNvGrpSpPr>
          <p:nvPr/>
        </p:nvGrpSpPr>
        <p:grpSpPr bwMode="auto">
          <a:xfrm>
            <a:off x="190500" y="165100"/>
            <a:ext cx="11582400" cy="6515100"/>
            <a:chOff x="-2" y="-2"/>
            <a:chExt cx="3890" cy="5274"/>
          </a:xfrm>
        </p:grpSpPr>
        <p:grpSp>
          <p:nvGrpSpPr>
            <p:cNvPr id="801795" name="Group 3"/>
            <p:cNvGrpSpPr>
              <a:grpSpLocks/>
            </p:cNvGrpSpPr>
            <p:nvPr/>
          </p:nvGrpSpPr>
          <p:grpSpPr bwMode="auto">
            <a:xfrm>
              <a:off x="0" y="0"/>
              <a:ext cx="3886" cy="5270"/>
              <a:chOff x="0" y="0"/>
              <a:chExt cx="3886" cy="5270"/>
            </a:xfrm>
          </p:grpSpPr>
          <p:grpSp>
            <p:nvGrpSpPr>
              <p:cNvPr id="801796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801797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01798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84" cy="596"/>
                  <a:chOff x="0" y="0"/>
                  <a:chExt cx="684" cy="596"/>
                </a:xfrm>
              </p:grpSpPr>
              <p:sp>
                <p:nvSpPr>
                  <p:cNvPr id="80179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98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 eaLnBrk="1" hangingPunct="1"/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Attribute Type</a:t>
                    </a:r>
                    <a:endParaRPr lang="en-US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180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84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1801" name="Group 9"/>
              <p:cNvGrpSpPr>
                <a:grpSpLocks/>
              </p:cNvGrpSpPr>
              <p:nvPr/>
            </p:nvGrpSpPr>
            <p:grpSpPr bwMode="auto">
              <a:xfrm>
                <a:off x="684" y="0"/>
                <a:ext cx="1403" cy="596"/>
                <a:chOff x="684" y="0"/>
                <a:chExt cx="1403" cy="596"/>
              </a:xfrm>
            </p:grpSpPr>
            <p:sp>
              <p:nvSpPr>
                <p:cNvPr id="801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403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01803" name="Group 11"/>
                <p:cNvGrpSpPr>
                  <a:grpSpLocks/>
                </p:cNvGrpSpPr>
                <p:nvPr/>
              </p:nvGrpSpPr>
              <p:grpSpPr bwMode="auto">
                <a:xfrm>
                  <a:off x="684" y="0"/>
                  <a:ext cx="1403" cy="596"/>
                  <a:chOff x="684" y="0"/>
                  <a:chExt cx="1403" cy="596"/>
                </a:xfrm>
              </p:grpSpPr>
              <p:sp>
                <p:nvSpPr>
                  <p:cNvPr id="80180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" y="0"/>
                    <a:ext cx="1317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 eaLnBrk="1" hangingPunct="1"/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Description</a:t>
                    </a:r>
                    <a:endParaRPr lang="en-US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180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84" y="0"/>
                    <a:ext cx="1403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1806" name="Group 14"/>
              <p:cNvGrpSpPr>
                <a:grpSpLocks/>
              </p:cNvGrpSpPr>
              <p:nvPr/>
            </p:nvGrpSpPr>
            <p:grpSpPr bwMode="auto">
              <a:xfrm>
                <a:off x="2087" y="0"/>
                <a:ext cx="950" cy="596"/>
                <a:chOff x="2087" y="0"/>
                <a:chExt cx="950" cy="596"/>
              </a:xfrm>
            </p:grpSpPr>
            <p:sp>
              <p:nvSpPr>
                <p:cNvPr id="801807" name="Rectangle 15"/>
                <p:cNvSpPr>
                  <a:spLocks noChangeArrowheads="1"/>
                </p:cNvSpPr>
                <p:nvPr/>
              </p:nvSpPr>
              <p:spPr bwMode="auto">
                <a:xfrm>
                  <a:off x="2087" y="0"/>
                  <a:ext cx="950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01808" name="Group 16"/>
                <p:cNvGrpSpPr>
                  <a:grpSpLocks/>
                </p:cNvGrpSpPr>
                <p:nvPr/>
              </p:nvGrpSpPr>
              <p:grpSpPr bwMode="auto">
                <a:xfrm>
                  <a:off x="2087" y="0"/>
                  <a:ext cx="950" cy="596"/>
                  <a:chOff x="2087" y="0"/>
                  <a:chExt cx="950" cy="596"/>
                </a:xfrm>
              </p:grpSpPr>
              <p:sp>
                <p:nvSpPr>
                  <p:cNvPr id="80180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130" y="0"/>
                    <a:ext cx="864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 eaLnBrk="1" hangingPunct="1"/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Examples</a:t>
                    </a:r>
                    <a:endParaRPr lang="en-US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181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087" y="0"/>
                    <a:ext cx="950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1811" name="Group 19"/>
              <p:cNvGrpSpPr>
                <a:grpSpLocks/>
              </p:cNvGrpSpPr>
              <p:nvPr/>
            </p:nvGrpSpPr>
            <p:grpSpPr bwMode="auto">
              <a:xfrm>
                <a:off x="3037" y="0"/>
                <a:ext cx="849" cy="596"/>
                <a:chOff x="3037" y="0"/>
                <a:chExt cx="849" cy="596"/>
              </a:xfrm>
            </p:grpSpPr>
            <p:sp>
              <p:nvSpPr>
                <p:cNvPr id="801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3037" y="0"/>
                  <a:ext cx="849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01813" name="Group 21"/>
                <p:cNvGrpSpPr>
                  <a:grpSpLocks/>
                </p:cNvGrpSpPr>
                <p:nvPr/>
              </p:nvGrpSpPr>
              <p:grpSpPr bwMode="auto">
                <a:xfrm>
                  <a:off x="3037" y="0"/>
                  <a:ext cx="849" cy="596"/>
                  <a:chOff x="3037" y="0"/>
                  <a:chExt cx="849" cy="596"/>
                </a:xfrm>
              </p:grpSpPr>
              <p:sp>
                <p:nvSpPr>
                  <p:cNvPr id="80181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080" y="0"/>
                    <a:ext cx="763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 eaLnBrk="1" hangingPunct="1"/>
                    <a:r>
                      <a:rPr lang="en-US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Operations</a:t>
                    </a:r>
                    <a:endParaRPr lang="en-US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altLang="en-US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181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3037" y="0"/>
                    <a:ext cx="849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1816" name="Group 24"/>
              <p:cNvGrpSpPr>
                <a:grpSpLocks/>
              </p:cNvGrpSpPr>
              <p:nvPr/>
            </p:nvGrpSpPr>
            <p:grpSpPr bwMode="auto">
              <a:xfrm>
                <a:off x="0" y="596"/>
                <a:ext cx="684" cy="1130"/>
                <a:chOff x="0" y="596"/>
                <a:chExt cx="684" cy="1130"/>
              </a:xfrm>
            </p:grpSpPr>
            <p:sp>
              <p:nvSpPr>
                <p:cNvPr id="801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596"/>
                  <a:ext cx="598" cy="11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Nominal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596"/>
                  <a:ext cx="684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19" name="Group 27"/>
              <p:cNvGrpSpPr>
                <a:grpSpLocks/>
              </p:cNvGrpSpPr>
              <p:nvPr/>
            </p:nvGrpSpPr>
            <p:grpSpPr bwMode="auto">
              <a:xfrm>
                <a:off x="684" y="596"/>
                <a:ext cx="1403" cy="1130"/>
                <a:chOff x="684" y="596"/>
                <a:chExt cx="1403" cy="1130"/>
              </a:xfrm>
            </p:grpSpPr>
            <p:sp>
              <p:nvSpPr>
                <p:cNvPr id="801820" name="Rectangle 28"/>
                <p:cNvSpPr>
                  <a:spLocks noChangeArrowheads="1"/>
                </p:cNvSpPr>
                <p:nvPr/>
              </p:nvSpPr>
              <p:spPr bwMode="auto">
                <a:xfrm>
                  <a:off x="727" y="596"/>
                  <a:ext cx="1317" cy="11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The values of a nominal attribute are just different names, i.e., nominal attributes provide only enough information to distinguish one object from another. (=, </a:t>
                  </a:r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  <a:sym typeface="Symbol" panose="05050102010706020507" pitchFamily="18" charset="2"/>
                    </a:rPr>
                    <a:t></a:t>
                  </a:r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)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  <a:p>
                  <a:endParaRPr lang="en-US" altLang="en-US">
                    <a:latin typeface="Times New Roman" panose="02020603050405020304" pitchFamily="18" charset="0"/>
                    <a:ea typeface="MS Mincho" pitchFamily="49" charset="-128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801821" name="Rectangle 29"/>
                <p:cNvSpPr>
                  <a:spLocks noChangeArrowheads="1"/>
                </p:cNvSpPr>
                <p:nvPr/>
              </p:nvSpPr>
              <p:spPr bwMode="auto">
                <a:xfrm>
                  <a:off x="684" y="596"/>
                  <a:ext cx="1403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22" name="Group 30"/>
              <p:cNvGrpSpPr>
                <a:grpSpLocks/>
              </p:cNvGrpSpPr>
              <p:nvPr/>
            </p:nvGrpSpPr>
            <p:grpSpPr bwMode="auto">
              <a:xfrm>
                <a:off x="2087" y="596"/>
                <a:ext cx="950" cy="1130"/>
                <a:chOff x="2087" y="596"/>
                <a:chExt cx="950" cy="1130"/>
              </a:xfrm>
            </p:grpSpPr>
            <p:sp>
              <p:nvSpPr>
                <p:cNvPr id="801823" name="Rectangle 31"/>
                <p:cNvSpPr>
                  <a:spLocks noChangeArrowheads="1"/>
                </p:cNvSpPr>
                <p:nvPr/>
              </p:nvSpPr>
              <p:spPr bwMode="auto">
                <a:xfrm>
                  <a:off x="2130" y="596"/>
                  <a:ext cx="864" cy="11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zip codes, employee ID numbers, eye color, sex: {</a:t>
                  </a:r>
                  <a:r>
                    <a:rPr lang="en-US" altLang="en-US" i="1">
                      <a:latin typeface="Times New Roman" panose="02020603050405020304" pitchFamily="18" charset="0"/>
                      <a:ea typeface="MS Mincho" pitchFamily="49" charset="-128"/>
                    </a:rPr>
                    <a:t>male, female</a:t>
                  </a:r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}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24" name="Rectangle 32"/>
                <p:cNvSpPr>
                  <a:spLocks noChangeArrowheads="1"/>
                </p:cNvSpPr>
                <p:nvPr/>
              </p:nvSpPr>
              <p:spPr bwMode="auto">
                <a:xfrm>
                  <a:off x="2087" y="596"/>
                  <a:ext cx="950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25" name="Group 33"/>
              <p:cNvGrpSpPr>
                <a:grpSpLocks/>
              </p:cNvGrpSpPr>
              <p:nvPr/>
            </p:nvGrpSpPr>
            <p:grpSpPr bwMode="auto">
              <a:xfrm>
                <a:off x="3037" y="596"/>
                <a:ext cx="849" cy="1130"/>
                <a:chOff x="3037" y="596"/>
                <a:chExt cx="849" cy="1130"/>
              </a:xfrm>
            </p:grpSpPr>
            <p:sp>
              <p:nvSpPr>
                <p:cNvPr id="801826" name="Rectangle 34"/>
                <p:cNvSpPr>
                  <a:spLocks noChangeArrowheads="1"/>
                </p:cNvSpPr>
                <p:nvPr/>
              </p:nvSpPr>
              <p:spPr bwMode="auto">
                <a:xfrm>
                  <a:off x="3080" y="596"/>
                  <a:ext cx="763" cy="11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mode, entropy, contingency correlation, </a:t>
                  </a:r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  <a:sym typeface="Symbol" panose="05050102010706020507" pitchFamily="18" charset="2"/>
                    </a:rPr>
                    <a:t></a:t>
                  </a:r>
                  <a:r>
                    <a:rPr lang="en-US" altLang="en-US" baseline="30000">
                      <a:latin typeface="Times New Roman" panose="02020603050405020304" pitchFamily="18" charset="0"/>
                      <a:ea typeface="MS Mincho" pitchFamily="49" charset="-128"/>
                    </a:rPr>
                    <a:t>2</a:t>
                  </a:r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  <a:sym typeface="Symbol" panose="05050102010706020507" pitchFamily="18" charset="2"/>
                    </a:rPr>
                    <a:t> test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endParaRPr>
                </a:p>
                <a:p>
                  <a:endParaRPr lang="en-US" altLang="en-US">
                    <a:latin typeface="Times New Roman" panose="02020603050405020304" pitchFamily="18" charset="0"/>
                    <a:ea typeface="MS Mincho" pitchFamily="49" charset="-128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801827" name="Rectangle 35"/>
                <p:cNvSpPr>
                  <a:spLocks noChangeArrowheads="1"/>
                </p:cNvSpPr>
                <p:nvPr/>
              </p:nvSpPr>
              <p:spPr bwMode="auto">
                <a:xfrm>
                  <a:off x="3037" y="596"/>
                  <a:ext cx="849" cy="113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28" name="Group 36"/>
              <p:cNvGrpSpPr>
                <a:grpSpLocks/>
              </p:cNvGrpSpPr>
              <p:nvPr/>
            </p:nvGrpSpPr>
            <p:grpSpPr bwMode="auto">
              <a:xfrm>
                <a:off x="0" y="1726"/>
                <a:ext cx="684" cy="1092"/>
                <a:chOff x="0" y="1726"/>
                <a:chExt cx="684" cy="1092"/>
              </a:xfrm>
            </p:grpSpPr>
            <p:sp>
              <p:nvSpPr>
                <p:cNvPr id="801829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1726"/>
                  <a:ext cx="598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Ordinal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30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1726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31" name="Group 39"/>
              <p:cNvGrpSpPr>
                <a:grpSpLocks/>
              </p:cNvGrpSpPr>
              <p:nvPr/>
            </p:nvGrpSpPr>
            <p:grpSpPr bwMode="auto">
              <a:xfrm>
                <a:off x="684" y="1726"/>
                <a:ext cx="1403" cy="1092"/>
                <a:chOff x="684" y="1726"/>
                <a:chExt cx="1403" cy="1092"/>
              </a:xfrm>
            </p:grpSpPr>
            <p:sp>
              <p:nvSpPr>
                <p:cNvPr id="801832" name="Rectangle 40"/>
                <p:cNvSpPr>
                  <a:spLocks noChangeArrowheads="1"/>
                </p:cNvSpPr>
                <p:nvPr/>
              </p:nvSpPr>
              <p:spPr bwMode="auto">
                <a:xfrm>
                  <a:off x="727" y="1726"/>
                  <a:ext cx="1317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The values of an ordinal attribute provide enough information to order objects. (&lt;, &gt;)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33" name="Rectangle 41"/>
                <p:cNvSpPr>
                  <a:spLocks noChangeArrowheads="1"/>
                </p:cNvSpPr>
                <p:nvPr/>
              </p:nvSpPr>
              <p:spPr bwMode="auto">
                <a:xfrm>
                  <a:off x="684" y="1726"/>
                  <a:ext cx="1403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34" name="Group 42"/>
              <p:cNvGrpSpPr>
                <a:grpSpLocks/>
              </p:cNvGrpSpPr>
              <p:nvPr/>
            </p:nvGrpSpPr>
            <p:grpSpPr bwMode="auto">
              <a:xfrm>
                <a:off x="2087" y="1726"/>
                <a:ext cx="950" cy="1092"/>
                <a:chOff x="2087" y="1726"/>
                <a:chExt cx="950" cy="1092"/>
              </a:xfrm>
            </p:grpSpPr>
            <p:sp>
              <p:nvSpPr>
                <p:cNvPr id="801835" name="Rectangle 43"/>
                <p:cNvSpPr>
                  <a:spLocks noChangeArrowheads="1"/>
                </p:cNvSpPr>
                <p:nvPr/>
              </p:nvSpPr>
              <p:spPr bwMode="auto">
                <a:xfrm>
                  <a:off x="2130" y="1726"/>
                  <a:ext cx="864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hardness of minerals, {</a:t>
                  </a:r>
                  <a:r>
                    <a:rPr lang="en-US" altLang="en-US" i="1">
                      <a:latin typeface="Times New Roman" panose="02020603050405020304" pitchFamily="18" charset="0"/>
                      <a:ea typeface="MS Mincho" pitchFamily="49" charset="-128"/>
                    </a:rPr>
                    <a:t>good, better, best</a:t>
                  </a:r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}, </a:t>
                  </a:r>
                  <a:b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</a:br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grades, street numbers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36" name="Rectangle 44"/>
                <p:cNvSpPr>
                  <a:spLocks noChangeArrowheads="1"/>
                </p:cNvSpPr>
                <p:nvPr/>
              </p:nvSpPr>
              <p:spPr bwMode="auto">
                <a:xfrm>
                  <a:off x="2087" y="1726"/>
                  <a:ext cx="95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37" name="Group 45"/>
              <p:cNvGrpSpPr>
                <a:grpSpLocks/>
              </p:cNvGrpSpPr>
              <p:nvPr/>
            </p:nvGrpSpPr>
            <p:grpSpPr bwMode="auto">
              <a:xfrm>
                <a:off x="3037" y="1726"/>
                <a:ext cx="849" cy="1092"/>
                <a:chOff x="3037" y="1726"/>
                <a:chExt cx="849" cy="1092"/>
              </a:xfrm>
            </p:grpSpPr>
            <p:sp>
              <p:nvSpPr>
                <p:cNvPr id="801838" name="Rectangle 46"/>
                <p:cNvSpPr>
                  <a:spLocks noChangeArrowheads="1"/>
                </p:cNvSpPr>
                <p:nvPr/>
              </p:nvSpPr>
              <p:spPr bwMode="auto">
                <a:xfrm>
                  <a:off x="3080" y="1726"/>
                  <a:ext cx="763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median, percentiles, rank correlation, run tests, sign tests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3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37" y="1726"/>
                  <a:ext cx="849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40" name="Group 48"/>
              <p:cNvGrpSpPr>
                <a:grpSpLocks/>
              </p:cNvGrpSpPr>
              <p:nvPr/>
            </p:nvGrpSpPr>
            <p:grpSpPr bwMode="auto">
              <a:xfrm>
                <a:off x="0" y="2818"/>
                <a:ext cx="684" cy="1092"/>
                <a:chOff x="0" y="2818"/>
                <a:chExt cx="684" cy="1092"/>
              </a:xfrm>
            </p:grpSpPr>
            <p:sp>
              <p:nvSpPr>
                <p:cNvPr id="801841" name="Rectangle 49"/>
                <p:cNvSpPr>
                  <a:spLocks noChangeArrowheads="1"/>
                </p:cNvSpPr>
                <p:nvPr/>
              </p:nvSpPr>
              <p:spPr bwMode="auto">
                <a:xfrm>
                  <a:off x="43" y="2818"/>
                  <a:ext cx="598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Interval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42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2818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43" name="Group 51"/>
              <p:cNvGrpSpPr>
                <a:grpSpLocks/>
              </p:cNvGrpSpPr>
              <p:nvPr/>
            </p:nvGrpSpPr>
            <p:grpSpPr bwMode="auto">
              <a:xfrm>
                <a:off x="684" y="2818"/>
                <a:ext cx="1403" cy="1092"/>
                <a:chOff x="684" y="2818"/>
                <a:chExt cx="1403" cy="1092"/>
              </a:xfrm>
            </p:grpSpPr>
            <p:sp>
              <p:nvSpPr>
                <p:cNvPr id="801844" name="Rectangle 52"/>
                <p:cNvSpPr>
                  <a:spLocks noChangeArrowheads="1"/>
                </p:cNvSpPr>
                <p:nvPr/>
              </p:nvSpPr>
              <p:spPr bwMode="auto">
                <a:xfrm>
                  <a:off x="727" y="2818"/>
                  <a:ext cx="1317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For interval attributes, the differences between values are meaningful, i.e., a unit of measurement exists.  </a:t>
                  </a:r>
                  <a:b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</a:br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(+, - )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45" name="Rectangle 53"/>
                <p:cNvSpPr>
                  <a:spLocks noChangeArrowheads="1"/>
                </p:cNvSpPr>
                <p:nvPr/>
              </p:nvSpPr>
              <p:spPr bwMode="auto">
                <a:xfrm>
                  <a:off x="684" y="2818"/>
                  <a:ext cx="1403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46" name="Group 54"/>
              <p:cNvGrpSpPr>
                <a:grpSpLocks/>
              </p:cNvGrpSpPr>
              <p:nvPr/>
            </p:nvGrpSpPr>
            <p:grpSpPr bwMode="auto">
              <a:xfrm>
                <a:off x="2087" y="2818"/>
                <a:ext cx="950" cy="1092"/>
                <a:chOff x="2087" y="2818"/>
                <a:chExt cx="950" cy="1092"/>
              </a:xfrm>
            </p:grpSpPr>
            <p:sp>
              <p:nvSpPr>
                <p:cNvPr id="801847" name="Rectangle 55"/>
                <p:cNvSpPr>
                  <a:spLocks noChangeArrowheads="1"/>
                </p:cNvSpPr>
                <p:nvPr/>
              </p:nvSpPr>
              <p:spPr bwMode="auto">
                <a:xfrm>
                  <a:off x="2130" y="2818"/>
                  <a:ext cx="864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calendar dates, temperature in Celsius or Fahrenheit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48" name="Rectangle 56"/>
                <p:cNvSpPr>
                  <a:spLocks noChangeArrowheads="1"/>
                </p:cNvSpPr>
                <p:nvPr/>
              </p:nvSpPr>
              <p:spPr bwMode="auto">
                <a:xfrm>
                  <a:off x="2087" y="2818"/>
                  <a:ext cx="950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49" name="Group 57"/>
              <p:cNvGrpSpPr>
                <a:grpSpLocks/>
              </p:cNvGrpSpPr>
              <p:nvPr/>
            </p:nvGrpSpPr>
            <p:grpSpPr bwMode="auto">
              <a:xfrm>
                <a:off x="3037" y="2818"/>
                <a:ext cx="849" cy="1092"/>
                <a:chOff x="3037" y="2818"/>
                <a:chExt cx="849" cy="1092"/>
              </a:xfrm>
            </p:grpSpPr>
            <p:sp>
              <p:nvSpPr>
                <p:cNvPr id="801850" name="Rectangle 58"/>
                <p:cNvSpPr>
                  <a:spLocks noChangeArrowheads="1"/>
                </p:cNvSpPr>
                <p:nvPr/>
              </p:nvSpPr>
              <p:spPr bwMode="auto">
                <a:xfrm>
                  <a:off x="3080" y="2818"/>
                  <a:ext cx="763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mean, standard deviation, Pearson's correlation, </a:t>
                  </a:r>
                  <a:r>
                    <a:rPr lang="en-US" altLang="en-US" i="1">
                      <a:latin typeface="Times New Roman" panose="02020603050405020304" pitchFamily="18" charset="0"/>
                      <a:ea typeface="MS Mincho" pitchFamily="49" charset="-128"/>
                    </a:rPr>
                    <a:t>t</a:t>
                  </a:r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 and </a:t>
                  </a:r>
                  <a:r>
                    <a:rPr lang="en-US" altLang="en-US" i="1">
                      <a:latin typeface="Times New Roman" panose="02020603050405020304" pitchFamily="18" charset="0"/>
                      <a:ea typeface="MS Mincho" pitchFamily="49" charset="-128"/>
                    </a:rPr>
                    <a:t>F</a:t>
                  </a:r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 tests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51" name="Rectangle 59"/>
                <p:cNvSpPr>
                  <a:spLocks noChangeArrowheads="1"/>
                </p:cNvSpPr>
                <p:nvPr/>
              </p:nvSpPr>
              <p:spPr bwMode="auto">
                <a:xfrm>
                  <a:off x="3037" y="2818"/>
                  <a:ext cx="849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52" name="Group 60"/>
              <p:cNvGrpSpPr>
                <a:grpSpLocks/>
              </p:cNvGrpSpPr>
              <p:nvPr/>
            </p:nvGrpSpPr>
            <p:grpSpPr bwMode="auto">
              <a:xfrm>
                <a:off x="0" y="3910"/>
                <a:ext cx="684" cy="1360"/>
                <a:chOff x="0" y="3910"/>
                <a:chExt cx="684" cy="1360"/>
              </a:xfrm>
            </p:grpSpPr>
            <p:sp>
              <p:nvSpPr>
                <p:cNvPr id="80185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3910"/>
                  <a:ext cx="598" cy="1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Ratio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54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3910"/>
                  <a:ext cx="684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55" name="Group 63"/>
              <p:cNvGrpSpPr>
                <a:grpSpLocks/>
              </p:cNvGrpSpPr>
              <p:nvPr/>
            </p:nvGrpSpPr>
            <p:grpSpPr bwMode="auto">
              <a:xfrm>
                <a:off x="684" y="3910"/>
                <a:ext cx="1403" cy="1360"/>
                <a:chOff x="684" y="3910"/>
                <a:chExt cx="1403" cy="1360"/>
              </a:xfrm>
            </p:grpSpPr>
            <p:sp>
              <p:nvSpPr>
                <p:cNvPr id="801856" name="Rectangle 64"/>
                <p:cNvSpPr>
                  <a:spLocks noChangeArrowheads="1"/>
                </p:cNvSpPr>
                <p:nvPr/>
              </p:nvSpPr>
              <p:spPr bwMode="auto">
                <a:xfrm>
                  <a:off x="727" y="3910"/>
                  <a:ext cx="1317" cy="1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For ratio variables, both differences and ratios are meaningful. (*, /)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57" name="Rectangle 65"/>
                <p:cNvSpPr>
                  <a:spLocks noChangeArrowheads="1"/>
                </p:cNvSpPr>
                <p:nvPr/>
              </p:nvSpPr>
              <p:spPr bwMode="auto">
                <a:xfrm>
                  <a:off x="684" y="3910"/>
                  <a:ext cx="1403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58" name="Group 66"/>
              <p:cNvGrpSpPr>
                <a:grpSpLocks/>
              </p:cNvGrpSpPr>
              <p:nvPr/>
            </p:nvGrpSpPr>
            <p:grpSpPr bwMode="auto">
              <a:xfrm>
                <a:off x="2087" y="3910"/>
                <a:ext cx="950" cy="1360"/>
                <a:chOff x="2087" y="3910"/>
                <a:chExt cx="950" cy="1360"/>
              </a:xfrm>
            </p:grpSpPr>
            <p:sp>
              <p:nvSpPr>
                <p:cNvPr id="801859" name="Rectangle 67"/>
                <p:cNvSpPr>
                  <a:spLocks noChangeArrowheads="1"/>
                </p:cNvSpPr>
                <p:nvPr/>
              </p:nvSpPr>
              <p:spPr bwMode="auto">
                <a:xfrm>
                  <a:off x="2130" y="3910"/>
                  <a:ext cx="864" cy="1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temperature in Kelvin, monetary quantities, counts, age, mass, length, electrical current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60" name="Rectangle 68"/>
                <p:cNvSpPr>
                  <a:spLocks noChangeArrowheads="1"/>
                </p:cNvSpPr>
                <p:nvPr/>
              </p:nvSpPr>
              <p:spPr bwMode="auto">
                <a:xfrm>
                  <a:off x="2087" y="3910"/>
                  <a:ext cx="950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1861" name="Group 69"/>
              <p:cNvGrpSpPr>
                <a:grpSpLocks/>
              </p:cNvGrpSpPr>
              <p:nvPr/>
            </p:nvGrpSpPr>
            <p:grpSpPr bwMode="auto">
              <a:xfrm>
                <a:off x="3037" y="3910"/>
                <a:ext cx="849" cy="1360"/>
                <a:chOff x="3037" y="3910"/>
                <a:chExt cx="849" cy="1360"/>
              </a:xfrm>
            </p:grpSpPr>
            <p:sp>
              <p:nvSpPr>
                <p:cNvPr id="801862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0" y="3910"/>
                  <a:ext cx="763" cy="1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geometric mean, harmonic mean, percent variation</a:t>
                  </a:r>
                  <a:endParaRPr lang="en-US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1863" name="Rectangle 71"/>
                <p:cNvSpPr>
                  <a:spLocks noChangeArrowheads="1"/>
                </p:cNvSpPr>
                <p:nvPr/>
              </p:nvSpPr>
              <p:spPr bwMode="auto">
                <a:xfrm>
                  <a:off x="3037" y="3910"/>
                  <a:ext cx="849" cy="13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01864" name="Rectangle 72"/>
            <p:cNvSpPr>
              <a:spLocks noChangeArrowheads="1"/>
            </p:cNvSpPr>
            <p:nvPr/>
          </p:nvSpPr>
          <p:spPr bwMode="auto">
            <a:xfrm>
              <a:off x="-2" y="-2"/>
              <a:ext cx="3890" cy="527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1A9F-69F1-4AF1-A89D-1C1DCEC9C24D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818" name="Group 2"/>
          <p:cNvGrpSpPr>
            <a:grpSpLocks/>
          </p:cNvGrpSpPr>
          <p:nvPr/>
        </p:nvGrpSpPr>
        <p:grpSpPr bwMode="auto">
          <a:xfrm>
            <a:off x="289560" y="274321"/>
            <a:ext cx="11292840" cy="6307456"/>
            <a:chOff x="-2" y="-2"/>
            <a:chExt cx="3761" cy="4164"/>
          </a:xfrm>
        </p:grpSpPr>
        <p:grpSp>
          <p:nvGrpSpPr>
            <p:cNvPr id="802819" name="Group 3"/>
            <p:cNvGrpSpPr>
              <a:grpSpLocks/>
            </p:cNvGrpSpPr>
            <p:nvPr/>
          </p:nvGrpSpPr>
          <p:grpSpPr bwMode="auto">
            <a:xfrm>
              <a:off x="0" y="0"/>
              <a:ext cx="3757" cy="4160"/>
              <a:chOff x="0" y="0"/>
              <a:chExt cx="3757" cy="4160"/>
            </a:xfrm>
          </p:grpSpPr>
          <p:grpSp>
            <p:nvGrpSpPr>
              <p:cNvPr id="802820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684" cy="596"/>
                <a:chOff x="0" y="0"/>
                <a:chExt cx="684" cy="596"/>
              </a:xfrm>
            </p:grpSpPr>
            <p:sp>
              <p:nvSpPr>
                <p:cNvPr id="802821" name="Rectangle 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84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02822" name="Group 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84" cy="596"/>
                  <a:chOff x="0" y="0"/>
                  <a:chExt cx="684" cy="596"/>
                </a:xfrm>
              </p:grpSpPr>
              <p:sp>
                <p:nvSpPr>
                  <p:cNvPr id="80282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598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 eaLnBrk="1" hangingPunct="1"/>
                    <a:r>
                      <a: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Attribute Level</a:t>
                    </a:r>
                  </a:p>
                  <a:p>
                    <a:pPr algn="ctr"/>
                    <a:endParaRPr lang="en-US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282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84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2825" name="Group 9"/>
              <p:cNvGrpSpPr>
                <a:grpSpLocks/>
              </p:cNvGrpSpPr>
              <p:nvPr/>
            </p:nvGrpSpPr>
            <p:grpSpPr bwMode="auto">
              <a:xfrm>
                <a:off x="684" y="0"/>
                <a:ext cx="1691" cy="596"/>
                <a:chOff x="684" y="0"/>
                <a:chExt cx="1691" cy="596"/>
              </a:xfrm>
            </p:grpSpPr>
            <p:sp>
              <p:nvSpPr>
                <p:cNvPr id="802826" name="Rectangle 10"/>
                <p:cNvSpPr>
                  <a:spLocks noChangeArrowheads="1"/>
                </p:cNvSpPr>
                <p:nvPr/>
              </p:nvSpPr>
              <p:spPr bwMode="auto">
                <a:xfrm>
                  <a:off x="684" y="0"/>
                  <a:ext cx="1691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02827" name="Group 11"/>
                <p:cNvGrpSpPr>
                  <a:grpSpLocks/>
                </p:cNvGrpSpPr>
                <p:nvPr/>
              </p:nvGrpSpPr>
              <p:grpSpPr bwMode="auto">
                <a:xfrm>
                  <a:off x="684" y="0"/>
                  <a:ext cx="1691" cy="596"/>
                  <a:chOff x="684" y="0"/>
                  <a:chExt cx="1691" cy="596"/>
                </a:xfrm>
              </p:grpSpPr>
              <p:sp>
                <p:nvSpPr>
                  <p:cNvPr id="80282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727" y="0"/>
                    <a:ext cx="1605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 eaLnBrk="1" hangingPunct="1"/>
                    <a:r>
                      <a: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Transformation</a:t>
                    </a:r>
                  </a:p>
                  <a:p>
                    <a:pPr algn="ctr"/>
                    <a:endParaRPr lang="en-US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2829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84" y="0"/>
                    <a:ext cx="1691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2830" name="Group 14"/>
              <p:cNvGrpSpPr>
                <a:grpSpLocks/>
              </p:cNvGrpSpPr>
              <p:nvPr/>
            </p:nvGrpSpPr>
            <p:grpSpPr bwMode="auto">
              <a:xfrm>
                <a:off x="2375" y="0"/>
                <a:ext cx="1382" cy="596"/>
                <a:chOff x="2375" y="0"/>
                <a:chExt cx="1382" cy="596"/>
              </a:xfrm>
            </p:grpSpPr>
            <p:sp>
              <p:nvSpPr>
                <p:cNvPr id="802831" name="Rectangle 15"/>
                <p:cNvSpPr>
                  <a:spLocks noChangeArrowheads="1"/>
                </p:cNvSpPr>
                <p:nvPr/>
              </p:nvSpPr>
              <p:spPr bwMode="auto">
                <a:xfrm>
                  <a:off x="2375" y="0"/>
                  <a:ext cx="1382" cy="596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02832" name="Group 16"/>
                <p:cNvGrpSpPr>
                  <a:grpSpLocks/>
                </p:cNvGrpSpPr>
                <p:nvPr/>
              </p:nvGrpSpPr>
              <p:grpSpPr bwMode="auto">
                <a:xfrm>
                  <a:off x="2375" y="0"/>
                  <a:ext cx="1382" cy="596"/>
                  <a:chOff x="2375" y="0"/>
                  <a:chExt cx="1382" cy="596"/>
                </a:xfrm>
              </p:grpSpPr>
              <p:sp>
                <p:nvSpPr>
                  <p:cNvPr id="80283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418" y="0"/>
                    <a:ext cx="1296" cy="596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 eaLnBrk="1" hangingPunct="1"/>
                    <a:r>
                      <a: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Comments</a:t>
                    </a:r>
                  </a:p>
                  <a:p>
                    <a:pPr algn="ctr"/>
                    <a:endParaRPr lang="en-US" alt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283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75" y="0"/>
                    <a:ext cx="1382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2835" name="Group 19"/>
              <p:cNvGrpSpPr>
                <a:grpSpLocks/>
              </p:cNvGrpSpPr>
              <p:nvPr/>
            </p:nvGrpSpPr>
            <p:grpSpPr bwMode="auto">
              <a:xfrm>
                <a:off x="0" y="596"/>
                <a:ext cx="684" cy="824"/>
                <a:chOff x="0" y="596"/>
                <a:chExt cx="684" cy="824"/>
              </a:xfrm>
            </p:grpSpPr>
            <p:sp>
              <p:nvSpPr>
                <p:cNvPr id="802836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596"/>
                  <a:ext cx="598" cy="8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Nominal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2837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596"/>
                  <a:ext cx="684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2838" name="Group 22"/>
              <p:cNvGrpSpPr>
                <a:grpSpLocks/>
              </p:cNvGrpSpPr>
              <p:nvPr/>
            </p:nvGrpSpPr>
            <p:grpSpPr bwMode="auto">
              <a:xfrm>
                <a:off x="684" y="596"/>
                <a:ext cx="1691" cy="824"/>
                <a:chOff x="684" y="596"/>
                <a:chExt cx="1691" cy="824"/>
              </a:xfrm>
            </p:grpSpPr>
            <p:sp>
              <p:nvSpPr>
                <p:cNvPr id="802839" name="Rectangle 23"/>
                <p:cNvSpPr>
                  <a:spLocks noChangeArrowheads="1"/>
                </p:cNvSpPr>
                <p:nvPr/>
              </p:nvSpPr>
              <p:spPr bwMode="auto">
                <a:xfrm>
                  <a:off x="727" y="596"/>
                  <a:ext cx="1605" cy="8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Any permutation of values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2840" name="Rectangle 24"/>
                <p:cNvSpPr>
                  <a:spLocks noChangeArrowheads="1"/>
                </p:cNvSpPr>
                <p:nvPr/>
              </p:nvSpPr>
              <p:spPr bwMode="auto">
                <a:xfrm>
                  <a:off x="684" y="596"/>
                  <a:ext cx="1691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2841" name="Group 25"/>
              <p:cNvGrpSpPr>
                <a:grpSpLocks/>
              </p:cNvGrpSpPr>
              <p:nvPr/>
            </p:nvGrpSpPr>
            <p:grpSpPr bwMode="auto">
              <a:xfrm>
                <a:off x="2375" y="596"/>
                <a:ext cx="1382" cy="824"/>
                <a:chOff x="2375" y="596"/>
                <a:chExt cx="1382" cy="824"/>
              </a:xfrm>
            </p:grpSpPr>
            <p:sp>
              <p:nvSpPr>
                <p:cNvPr id="802842" name="Rectangle 26"/>
                <p:cNvSpPr>
                  <a:spLocks noChangeArrowheads="1"/>
                </p:cNvSpPr>
                <p:nvPr/>
              </p:nvSpPr>
              <p:spPr bwMode="auto">
                <a:xfrm>
                  <a:off x="2418" y="596"/>
                  <a:ext cx="1296" cy="8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If all employee ID numbers were reassigned, would it make any difference?</a:t>
                  </a:r>
                </a:p>
                <a:p>
                  <a:endParaRPr lang="en-US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2843" name="Rectangle 27"/>
                <p:cNvSpPr>
                  <a:spLocks noChangeArrowheads="1"/>
                </p:cNvSpPr>
                <p:nvPr/>
              </p:nvSpPr>
              <p:spPr bwMode="auto">
                <a:xfrm>
                  <a:off x="2375" y="596"/>
                  <a:ext cx="1382" cy="82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2844" name="Group 28"/>
              <p:cNvGrpSpPr>
                <a:grpSpLocks/>
              </p:cNvGrpSpPr>
              <p:nvPr/>
            </p:nvGrpSpPr>
            <p:grpSpPr bwMode="auto">
              <a:xfrm>
                <a:off x="0" y="1420"/>
                <a:ext cx="684" cy="1092"/>
                <a:chOff x="0" y="1420"/>
                <a:chExt cx="684" cy="1092"/>
              </a:xfrm>
            </p:grpSpPr>
            <p:sp>
              <p:nvSpPr>
                <p:cNvPr id="802845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420"/>
                  <a:ext cx="598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Ordinal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2846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420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2847" name="Group 31"/>
              <p:cNvGrpSpPr>
                <a:grpSpLocks/>
              </p:cNvGrpSpPr>
              <p:nvPr/>
            </p:nvGrpSpPr>
            <p:grpSpPr bwMode="auto">
              <a:xfrm>
                <a:off x="684" y="1420"/>
                <a:ext cx="1691" cy="1092"/>
                <a:chOff x="684" y="1420"/>
                <a:chExt cx="1691" cy="1092"/>
              </a:xfrm>
            </p:grpSpPr>
            <p:sp>
              <p:nvSpPr>
                <p:cNvPr id="802848" name="Rectangle 32"/>
                <p:cNvSpPr>
                  <a:spLocks noChangeArrowheads="1"/>
                </p:cNvSpPr>
                <p:nvPr/>
              </p:nvSpPr>
              <p:spPr bwMode="auto">
                <a:xfrm>
                  <a:off x="727" y="1420"/>
                  <a:ext cx="1605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An order preserving change of values, i.e., </a:t>
                  </a:r>
                  <a:b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</a:br>
                  <a:r>
                    <a:rPr lang="en-US" altLang="en-US" i="1">
                      <a:latin typeface="Times New Roman" panose="02020603050405020304" pitchFamily="18" charset="0"/>
                      <a:ea typeface="MS Mincho" pitchFamily="49" charset="-128"/>
                    </a:rPr>
                    <a:t>new_value = f(old_value) </a:t>
                  </a:r>
                  <a:br>
                    <a:rPr lang="en-US" altLang="en-US" i="1">
                      <a:latin typeface="Times New Roman" panose="02020603050405020304" pitchFamily="18" charset="0"/>
                      <a:ea typeface="MS Mincho" pitchFamily="49" charset="-128"/>
                    </a:rPr>
                  </a:br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where </a:t>
                  </a:r>
                  <a:r>
                    <a:rPr lang="en-US" altLang="en-US" i="1">
                      <a:latin typeface="Times New Roman" panose="02020603050405020304" pitchFamily="18" charset="0"/>
                      <a:ea typeface="MS Mincho" pitchFamily="49" charset="-128"/>
                    </a:rPr>
                    <a:t>f</a:t>
                  </a:r>
                  <a:r>
                    <a:rPr lang="en-US" altLang="en-US">
                      <a:latin typeface="Times New Roman" panose="02020603050405020304" pitchFamily="18" charset="0"/>
                      <a:ea typeface="MS Mincho" pitchFamily="49" charset="-128"/>
                    </a:rPr>
                    <a:t> is a monotonic function.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2849" name="Rectangle 33"/>
                <p:cNvSpPr>
                  <a:spLocks noChangeArrowheads="1"/>
                </p:cNvSpPr>
                <p:nvPr/>
              </p:nvSpPr>
              <p:spPr bwMode="auto">
                <a:xfrm>
                  <a:off x="684" y="1420"/>
                  <a:ext cx="1691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2850" name="Group 34"/>
              <p:cNvGrpSpPr>
                <a:grpSpLocks/>
              </p:cNvGrpSpPr>
              <p:nvPr/>
            </p:nvGrpSpPr>
            <p:grpSpPr bwMode="auto">
              <a:xfrm>
                <a:off x="2375" y="1420"/>
                <a:ext cx="1382" cy="1092"/>
                <a:chOff x="2375" y="1420"/>
                <a:chExt cx="1382" cy="1092"/>
              </a:xfrm>
            </p:grpSpPr>
            <p:sp>
              <p:nvSpPr>
                <p:cNvPr id="802851" name="Rectangle 35"/>
                <p:cNvSpPr>
                  <a:spLocks noChangeArrowheads="1"/>
                </p:cNvSpPr>
                <p:nvPr/>
              </p:nvSpPr>
              <p:spPr bwMode="auto">
                <a:xfrm>
                  <a:off x="2418" y="1420"/>
                  <a:ext cx="1296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 attribute encompassing the notion of good, better best can be represented equally well by the values {1, 2, 3} or by { 0.5, 1, 10}.</a:t>
                  </a:r>
                </a:p>
                <a:p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2852" name="Rectangle 36"/>
                <p:cNvSpPr>
                  <a:spLocks noChangeArrowheads="1"/>
                </p:cNvSpPr>
                <p:nvPr/>
              </p:nvSpPr>
              <p:spPr bwMode="auto">
                <a:xfrm>
                  <a:off x="2375" y="1420"/>
                  <a:ext cx="1382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2853" name="Group 37"/>
              <p:cNvGrpSpPr>
                <a:grpSpLocks/>
              </p:cNvGrpSpPr>
              <p:nvPr/>
            </p:nvGrpSpPr>
            <p:grpSpPr bwMode="auto">
              <a:xfrm>
                <a:off x="0" y="2512"/>
                <a:ext cx="684" cy="1092"/>
                <a:chOff x="0" y="2512"/>
                <a:chExt cx="684" cy="1092"/>
              </a:xfrm>
            </p:grpSpPr>
            <p:sp>
              <p:nvSpPr>
                <p:cNvPr id="802854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2512"/>
                  <a:ext cx="598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Interval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2855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2512"/>
                  <a:ext cx="684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2856" name="Group 40"/>
              <p:cNvGrpSpPr>
                <a:grpSpLocks/>
              </p:cNvGrpSpPr>
              <p:nvPr/>
            </p:nvGrpSpPr>
            <p:grpSpPr bwMode="auto">
              <a:xfrm>
                <a:off x="684" y="2512"/>
                <a:ext cx="1691" cy="1092"/>
                <a:chOff x="684" y="2512"/>
                <a:chExt cx="1691" cy="1092"/>
              </a:xfrm>
            </p:grpSpPr>
            <p:sp>
              <p:nvSpPr>
                <p:cNvPr id="802857" name="Rectangle 41"/>
                <p:cNvSpPr>
                  <a:spLocks noChangeArrowheads="1"/>
                </p:cNvSpPr>
                <p:nvPr/>
              </p:nvSpPr>
              <p:spPr bwMode="auto">
                <a:xfrm>
                  <a:off x="727" y="2512"/>
                  <a:ext cx="1605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i="1">
                      <a:latin typeface="Times New Roman" panose="02020603050405020304" pitchFamily="18" charset="0"/>
                      <a:ea typeface="MS Mincho" pitchFamily="49" charset="-128"/>
                    </a:rPr>
                    <a:t>new_value =a * old_value + b </a:t>
                  </a:r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where a and b are constants</a:t>
                  </a:r>
                </a:p>
                <a:p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2858" name="Rectangle 42"/>
                <p:cNvSpPr>
                  <a:spLocks noChangeArrowheads="1"/>
                </p:cNvSpPr>
                <p:nvPr/>
              </p:nvSpPr>
              <p:spPr bwMode="auto">
                <a:xfrm>
                  <a:off x="684" y="2512"/>
                  <a:ext cx="1691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2859" name="Group 43"/>
              <p:cNvGrpSpPr>
                <a:grpSpLocks/>
              </p:cNvGrpSpPr>
              <p:nvPr/>
            </p:nvGrpSpPr>
            <p:grpSpPr bwMode="auto">
              <a:xfrm>
                <a:off x="2375" y="2512"/>
                <a:ext cx="1382" cy="1092"/>
                <a:chOff x="2375" y="2512"/>
                <a:chExt cx="1382" cy="1092"/>
              </a:xfrm>
            </p:grpSpPr>
            <p:sp>
              <p:nvSpPr>
                <p:cNvPr id="802860" name="Rectangle 44"/>
                <p:cNvSpPr>
                  <a:spLocks noChangeArrowheads="1"/>
                </p:cNvSpPr>
                <p:nvPr/>
              </p:nvSpPr>
              <p:spPr bwMode="auto">
                <a:xfrm>
                  <a:off x="2418" y="2512"/>
                  <a:ext cx="1296" cy="1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Thus, the Fahrenheit and Celsius temperature scales differ in terms of where their zero value is and the size of a unit (degree).</a:t>
                  </a:r>
                </a:p>
                <a:p>
                  <a:endParaRPr lang="en-US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2861" name="Rectangle 45"/>
                <p:cNvSpPr>
                  <a:spLocks noChangeArrowheads="1"/>
                </p:cNvSpPr>
                <p:nvPr/>
              </p:nvSpPr>
              <p:spPr bwMode="auto">
                <a:xfrm>
                  <a:off x="2375" y="2512"/>
                  <a:ext cx="1382" cy="109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2862" name="Group 46"/>
              <p:cNvGrpSpPr>
                <a:grpSpLocks/>
              </p:cNvGrpSpPr>
              <p:nvPr/>
            </p:nvGrpSpPr>
            <p:grpSpPr bwMode="auto">
              <a:xfrm>
                <a:off x="0" y="3604"/>
                <a:ext cx="684" cy="556"/>
                <a:chOff x="0" y="3604"/>
                <a:chExt cx="684" cy="556"/>
              </a:xfrm>
            </p:grpSpPr>
            <p:sp>
              <p:nvSpPr>
                <p:cNvPr id="802863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3604"/>
                  <a:ext cx="598" cy="5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Ratio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2864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3604"/>
                  <a:ext cx="684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2865" name="Group 49"/>
              <p:cNvGrpSpPr>
                <a:grpSpLocks/>
              </p:cNvGrpSpPr>
              <p:nvPr/>
            </p:nvGrpSpPr>
            <p:grpSpPr bwMode="auto">
              <a:xfrm>
                <a:off x="684" y="3604"/>
                <a:ext cx="1691" cy="556"/>
                <a:chOff x="684" y="3604"/>
                <a:chExt cx="1691" cy="556"/>
              </a:xfrm>
            </p:grpSpPr>
            <p:sp>
              <p:nvSpPr>
                <p:cNvPr id="802866" name="Rectangle 50"/>
                <p:cNvSpPr>
                  <a:spLocks noChangeArrowheads="1"/>
                </p:cNvSpPr>
                <p:nvPr/>
              </p:nvSpPr>
              <p:spPr bwMode="auto">
                <a:xfrm>
                  <a:off x="727" y="3604"/>
                  <a:ext cx="1605" cy="5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i="1">
                      <a:latin typeface="Times New Roman" panose="02020603050405020304" pitchFamily="18" charset="0"/>
                      <a:ea typeface="MS Mincho" pitchFamily="49" charset="-128"/>
                    </a:rPr>
                    <a:t>new_value = a * old_value</a:t>
                  </a:r>
                  <a:endPara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2867" name="Rectangle 51"/>
                <p:cNvSpPr>
                  <a:spLocks noChangeArrowheads="1"/>
                </p:cNvSpPr>
                <p:nvPr/>
              </p:nvSpPr>
              <p:spPr bwMode="auto">
                <a:xfrm>
                  <a:off x="684" y="3604"/>
                  <a:ext cx="1691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02868" name="Group 52"/>
              <p:cNvGrpSpPr>
                <a:grpSpLocks/>
              </p:cNvGrpSpPr>
              <p:nvPr/>
            </p:nvGrpSpPr>
            <p:grpSpPr bwMode="auto">
              <a:xfrm>
                <a:off x="2375" y="3604"/>
                <a:ext cx="1382" cy="556"/>
                <a:chOff x="2375" y="3604"/>
                <a:chExt cx="1382" cy="556"/>
              </a:xfrm>
            </p:grpSpPr>
            <p:sp>
              <p:nvSpPr>
                <p:cNvPr id="802869" name="Rectangle 53"/>
                <p:cNvSpPr>
                  <a:spLocks noChangeArrowheads="1"/>
                </p:cNvSpPr>
                <p:nvPr/>
              </p:nvSpPr>
              <p:spPr bwMode="auto">
                <a:xfrm>
                  <a:off x="2418" y="3604"/>
                  <a:ext cx="1296" cy="5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Length can be measured in meters or feet.</a:t>
                  </a:r>
                </a:p>
                <a:p>
                  <a:endParaRPr lang="en-US" alt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2870" name="Rectangle 54"/>
                <p:cNvSpPr>
                  <a:spLocks noChangeArrowheads="1"/>
                </p:cNvSpPr>
                <p:nvPr/>
              </p:nvSpPr>
              <p:spPr bwMode="auto">
                <a:xfrm>
                  <a:off x="2375" y="3604"/>
                  <a:ext cx="1382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02871" name="Rectangle 55"/>
            <p:cNvSpPr>
              <a:spLocks noChangeArrowheads="1"/>
            </p:cNvSpPr>
            <p:nvPr/>
          </p:nvSpPr>
          <p:spPr bwMode="auto">
            <a:xfrm>
              <a:off x="-2" y="-2"/>
              <a:ext cx="3761" cy="416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2B23-D371-4223-96B9-428F2C496075}" type="datetime5">
              <a:rPr lang="en-US" smtClean="0"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F415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7883-77EE-4E3D-88BB-C9B24793C6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1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2216</Words>
  <Application>Microsoft Office PowerPoint</Application>
  <PresentationFormat>Widescreen</PresentationFormat>
  <Paragraphs>462</Paragraphs>
  <Slides>43</Slides>
  <Notes>25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MS Mincho</vt:lpstr>
      <vt:lpstr>Symbol</vt:lpstr>
      <vt:lpstr>Times New Roman</vt:lpstr>
      <vt:lpstr>Office Theme</vt:lpstr>
      <vt:lpstr>Document</vt:lpstr>
      <vt:lpstr>VISIO</vt:lpstr>
      <vt:lpstr>Visio</vt:lpstr>
      <vt:lpstr>CS F415: Data Mining</vt:lpstr>
      <vt:lpstr>Today’s Outline</vt:lpstr>
      <vt:lpstr>What is Data?</vt:lpstr>
      <vt:lpstr>Attribute Values</vt:lpstr>
      <vt:lpstr>Measurement of Length </vt:lpstr>
      <vt:lpstr>Properties of Attribute Values </vt:lpstr>
      <vt:lpstr>Types of Attributes </vt:lpstr>
      <vt:lpstr>PowerPoint Presentation</vt:lpstr>
      <vt:lpstr>PowerPoint Presentation</vt:lpstr>
      <vt:lpstr>Discrete and Continuous Attributes </vt:lpstr>
      <vt:lpstr>Important Characteristics of Structured Data</vt:lpstr>
      <vt:lpstr>Types of data sets </vt:lpstr>
      <vt:lpstr>Record Data </vt:lpstr>
      <vt:lpstr>Transaction Data</vt:lpstr>
      <vt:lpstr>Data Matrix </vt:lpstr>
      <vt:lpstr>Document – term matrix</vt:lpstr>
      <vt:lpstr>Graph Data </vt:lpstr>
      <vt:lpstr>Chemical Data </vt:lpstr>
      <vt:lpstr>Ordered Data </vt:lpstr>
      <vt:lpstr>Ordered Data </vt:lpstr>
      <vt:lpstr>Ordered Data</vt:lpstr>
      <vt:lpstr>PowerPoint Presentation</vt:lpstr>
      <vt:lpstr>Why Data Preprocessing?</vt:lpstr>
      <vt:lpstr>Why can Data be Incomplete?</vt:lpstr>
      <vt:lpstr>Why can Data be Noisy/Inconsistent?</vt:lpstr>
      <vt:lpstr>Multi-Dimensional Measure of Data Quality</vt:lpstr>
      <vt:lpstr>Major Tasks in Data Preprocessing</vt:lpstr>
      <vt:lpstr>Forms of data preprocessing </vt:lpstr>
      <vt:lpstr>Data Quality </vt:lpstr>
      <vt:lpstr>Data Cleaning</vt:lpstr>
      <vt:lpstr>Missing Data</vt:lpstr>
      <vt:lpstr>Missing Values</vt:lpstr>
      <vt:lpstr>How to Handle Missing Data?</vt:lpstr>
      <vt:lpstr>Noisy Data</vt:lpstr>
      <vt:lpstr>Noise</vt:lpstr>
      <vt:lpstr>How to Handle Noisy Data?</vt:lpstr>
      <vt:lpstr>Simple Discretization Methods: Binning</vt:lpstr>
      <vt:lpstr>Binning Methods for Data Smoothing</vt:lpstr>
      <vt:lpstr>Cluster Analysis</vt:lpstr>
      <vt:lpstr>Regression</vt:lpstr>
      <vt:lpstr>Outliers</vt:lpstr>
      <vt:lpstr>Duplicate Data</vt:lpstr>
      <vt:lpstr>Data Preprocessing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F415: Data Mining</dc:title>
  <dc:creator>yash Sharma</dc:creator>
  <cp:lastModifiedBy>user</cp:lastModifiedBy>
  <cp:revision>33</cp:revision>
  <dcterms:created xsi:type="dcterms:W3CDTF">2016-01-15T03:52:31Z</dcterms:created>
  <dcterms:modified xsi:type="dcterms:W3CDTF">2019-01-28T10:18:51Z</dcterms:modified>
</cp:coreProperties>
</file>