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6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7" autoAdjust="0"/>
  </p:normalViewPr>
  <p:slideViewPr>
    <p:cSldViewPr snapToGrid="0">
      <p:cViewPr varScale="1">
        <p:scale>
          <a:sx n="112" d="100"/>
          <a:sy n="112" d="100"/>
        </p:scale>
        <p:origin x="2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CB8-2939-4328-A02D-99F3E6A6D04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DEDA-E45B-4E72-A9D1-B2012FFB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533B1-ABAD-4103-B8A0-D2B6277FAC4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DEC1-8E65-4C55-915F-73857AE2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5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8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1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354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26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DC2E7-96CD-4DCE-A85E-96C8B09B993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AAECB-88B6-42B1-A49C-40644B2B309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3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CFCF1-CB51-4E72-9206-78E3501A2C4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37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62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73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55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68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4FE-F24E-43EF-8A12-6490B835D045}" type="datetime5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4063-5E7B-4B70-9E31-1958694D71C5}" type="datetime5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E10-9B6D-4994-BAB1-9D7B7E8AB9DD}" type="datetime5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465A-C2E8-41D1-AEDC-CD362C421DD2}" type="datetime5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2661-2D44-4F65-BA2F-22C9E7709B6C}" type="datetime5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1F3E-789E-49BE-B955-6073698F7D3E}" type="datetime5">
              <a:rPr lang="en-US" smtClean="0"/>
              <a:t>30-Jan-19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9F8-9C81-422D-8FA1-E4CBFA041265}" type="datetime5">
              <a:rPr lang="en-US" smtClean="0"/>
              <a:t>30-Jan-19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BD8-005A-440F-B9CE-290ECB9B3336}" type="datetime5">
              <a:rPr lang="en-US" smtClean="0"/>
              <a:t>30-Jan-19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1AF6-FCBB-40F9-8F1C-67DF7A3FF201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604-102C-42BD-9AAF-064BC73A8289}" type="datetime5">
              <a:rPr lang="en-US" smtClean="0"/>
              <a:t>30-Jan-19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25E-E759-4305-B03F-B80164A5C229}" type="datetime5">
              <a:rPr lang="en-US" smtClean="0"/>
              <a:t>30-Jan-19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29C8-8443-4621-88CB-F9C273FD9D36}" type="datetime5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5237"/>
          </a:xfrm>
        </p:spPr>
        <p:txBody>
          <a:bodyPr>
            <a:noAutofit/>
          </a:bodyPr>
          <a:lstStyle/>
          <a:p>
            <a:r>
              <a:rPr lang="en-US" sz="4000" dirty="0" smtClean="0"/>
              <a:t>CS F415: Data Mining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12" y="3619500"/>
            <a:ext cx="8689976" cy="1371599"/>
          </a:xfrm>
        </p:spPr>
        <p:txBody>
          <a:bodyPr>
            <a:normAutofit/>
          </a:bodyPr>
          <a:lstStyle/>
          <a:p>
            <a:pPr algn="r"/>
            <a:endParaRPr lang="en-US" sz="4000" dirty="0" smtClean="0">
              <a:solidFill>
                <a:srgbClr val="0070C0"/>
              </a:solidFill>
            </a:endParaRPr>
          </a:p>
          <a:p>
            <a:pPr algn="r"/>
            <a:r>
              <a:rPr lang="en-US" sz="4000" dirty="0" err="1" smtClean="0">
                <a:solidFill>
                  <a:srgbClr val="0070C0"/>
                </a:solidFill>
              </a:rPr>
              <a:t>Yashvardhan</a:t>
            </a:r>
            <a:r>
              <a:rPr lang="en-US" sz="4000" dirty="0" smtClean="0">
                <a:solidFill>
                  <a:srgbClr val="0070C0"/>
                </a:solidFill>
              </a:rPr>
              <a:t> Sharma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F87B-EAC7-4DD9-A00A-2C5A9B6D8CDF}" type="datetime5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fld id="{BAC8B44D-8A6F-4EC5-8711-F07CE7DFA75E}" type="slidenum">
              <a:rPr lang="en-US" smtClean="0"/>
              <a:t>1</a:t>
            </a:fld>
            <a:r>
              <a:rPr lang="en-US" dirty="0" smtClean="0"/>
              <a:t>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4ADB21-7EDE-436B-9995-C018D77963B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How to Handle Missing Data?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6400" y="990600"/>
            <a:ext cx="10947400" cy="5186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Ignore the tuple: usually done when class label is missing (assuming the tasks in classification—not effective when the percentage of missing values per attribute varies considerably.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Fill in the missing value manually: tedious + infeasible?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Fill in it automatically with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 global constant : e.g., “unknown”, a new class?!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attribute mean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attribute mean for all samples belonging to the same class: smarter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the most probable value: </a:t>
            </a:r>
            <a:r>
              <a:rPr lang="en-US" altLang="en-US" dirty="0" smtClean="0">
                <a:solidFill>
                  <a:schemeClr val="hlink"/>
                </a:solidFill>
              </a:rPr>
              <a:t>regression, inference-based </a:t>
            </a:r>
            <a:r>
              <a:rPr lang="en-US" altLang="en-US" dirty="0">
                <a:solidFill>
                  <a:schemeClr val="hlink"/>
                </a:solidFill>
              </a:rPr>
              <a:t>such as Bayesian formula or decision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FA8F-C15D-4765-A456-DAA1EABDD8F2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82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1AE22C-0CBB-40A8-90D7-CF59B8F729F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Noisy Data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041400"/>
            <a:ext cx="10744200" cy="513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Noise: random error or variance in a measured variable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Incorrect attribute values may due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faulty data collection instruments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data entry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data transmission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technology limitation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inconsistency in naming convention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Other data problems which requires data cleaning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duplicate records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incomplete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inconsistent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8421-93C3-4078-9E7F-8E031E77D1D9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38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72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222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Noise</a:t>
            </a:r>
          </a:p>
        </p:txBody>
      </p:sp>
      <p:sp>
        <p:nvSpPr>
          <p:cNvPr id="8304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2100" y="931862"/>
            <a:ext cx="11061700" cy="5245101"/>
          </a:xfrm>
        </p:spPr>
        <p:txBody>
          <a:bodyPr/>
          <a:lstStyle/>
          <a:p>
            <a:r>
              <a:rPr lang="en-US" altLang="en-US" dirty="0"/>
              <a:t>Noise refers to modification of original values</a:t>
            </a:r>
          </a:p>
          <a:p>
            <a:pPr lvl="1"/>
            <a:r>
              <a:rPr lang="en-US" altLang="en-US" dirty="0"/>
              <a:t>Examples: distortion of a person’s voice when talking on a poor </a:t>
            </a:r>
            <a:r>
              <a:rPr lang="en-US" altLang="en-US" dirty="0" smtClean="0"/>
              <a:t>phone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830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>
            <a:fillRect/>
          </a:stretch>
        </p:blipFill>
        <p:spPr bwMode="auto">
          <a:xfrm>
            <a:off x="1562100" y="2051050"/>
            <a:ext cx="4675188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0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6489700" y="1994372"/>
            <a:ext cx="4330700" cy="380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0470" name="Text Box 6"/>
          <p:cNvSpPr txBox="1">
            <a:spLocks noChangeArrowheads="1"/>
          </p:cNvSpPr>
          <p:nvPr/>
        </p:nvSpPr>
        <p:spPr bwMode="auto">
          <a:xfrm>
            <a:off x="2743200" y="5943600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Two Sine Waves</a:t>
            </a: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auto">
          <a:xfrm>
            <a:off x="7099300" y="5943600"/>
            <a:ext cx="3238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Two Sine Waves + Noise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A69-C361-4ACA-AEF9-77CD9C7F915B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9D8514-4DB1-4DEC-B0A9-7ED86A2675F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Handle Noisy Data?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Binning method: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first sort data and partition into (equi-depth) bins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then one can </a:t>
            </a:r>
            <a:r>
              <a:rPr lang="en-US" altLang="en-US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Clustering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detect and remove outliers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Combined computer and human inspection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detect suspicious values and check by human (e.g., deal with possible outliers)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Regression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smooth by fitting the data into regression functions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D654-57FC-4D4F-BE10-B8F1BA409A0A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11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D1950E-C2D4-443F-925C-2BC420D2CA5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Discretization Methods: Binning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08100"/>
            <a:ext cx="10515600" cy="48688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Equal-width</a:t>
            </a:r>
            <a:r>
              <a:rPr lang="en-US" altLang="en-US" dirty="0"/>
              <a:t> (distance) partitioning: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Divides the range into N intervals of equal size: uniform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if A and B are the lowest and highest values of the attribute, the width of intervals will be: </a:t>
            </a:r>
            <a:r>
              <a:rPr lang="en-US" altLang="en-US" dirty="0" smtClean="0"/>
              <a:t>   W </a:t>
            </a:r>
            <a:r>
              <a:rPr lang="en-US" altLang="en-US" dirty="0"/>
              <a:t>= (B –A)/N.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most straightforward, but outliers may dominate presentation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Skewed data is not handled well.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Equal-depth</a:t>
            </a:r>
            <a:r>
              <a:rPr lang="en-US" altLang="en-US" dirty="0"/>
              <a:t> (frequency) partitioning: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Divides the range into N intervals, each containing approximately same number of samples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Good data scaling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Managing categorical attributes can be tricky.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4F0B-4231-45C2-9853-843DF6734E50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57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682018-3CBD-45BE-BBC5-3381C252BAC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Binning Methods for Data Smoothing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60500"/>
            <a:ext cx="10668000" cy="47164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Sorted data (e.g., by price)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4, 8, 9, 15, 21, 21, 24, 25, 26, 28, 29, 34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Partition into (</a:t>
            </a:r>
            <a:r>
              <a:rPr lang="en-US" altLang="en-US" sz="2400" dirty="0" err="1"/>
              <a:t>equi</a:t>
            </a:r>
            <a:r>
              <a:rPr lang="en-US" altLang="en-US" sz="2400" dirty="0"/>
              <a:t>-depth) bins: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1: 4, 8, 9, 15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2: 21, 21, 24, 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3: 26, 28, 29, 34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Smoothing by bin means: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1: 9, 9, 9, 9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2: 23, 23, 23, 23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3: 29, 29, 29, 29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Smoothing by bin boundaries: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1: 4, 4, 4, 15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2: 21, 21, 25, 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3: 26, 26, 26, 34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513C-7F8E-40D2-8CB6-62701CC00BCE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26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2471B9-F127-493C-B261-3B384492F3D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6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 Analysis</a:t>
            </a:r>
          </a:p>
        </p:txBody>
      </p:sp>
      <p:sp>
        <p:nvSpPr>
          <p:cNvPr id="23557" name="AutoShape 3"/>
          <p:cNvSpPr>
            <a:spLocks noChangeArrowheads="1"/>
          </p:cNvSpPr>
          <p:nvPr/>
        </p:nvSpPr>
        <p:spPr bwMode="auto">
          <a:xfrm>
            <a:off x="8153401" y="53340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AutoShape 4"/>
          <p:cNvSpPr>
            <a:spLocks noChangeArrowheads="1"/>
          </p:cNvSpPr>
          <p:nvPr/>
        </p:nvSpPr>
        <p:spPr bwMode="auto">
          <a:xfrm>
            <a:off x="4800601" y="52578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AutoShape 5"/>
          <p:cNvSpPr>
            <a:spLocks noChangeArrowheads="1"/>
          </p:cNvSpPr>
          <p:nvPr/>
        </p:nvSpPr>
        <p:spPr bwMode="auto">
          <a:xfrm>
            <a:off x="7772401" y="23622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60" name="Group 6"/>
          <p:cNvGrpSpPr>
            <a:grpSpLocks/>
          </p:cNvGrpSpPr>
          <p:nvPr/>
        </p:nvGrpSpPr>
        <p:grpSpPr bwMode="auto">
          <a:xfrm>
            <a:off x="5665789" y="4845050"/>
            <a:ext cx="173037" cy="173038"/>
            <a:chOff x="1900" y="3589"/>
            <a:chExt cx="109" cy="109"/>
          </a:xfrm>
        </p:grpSpPr>
        <p:sp>
          <p:nvSpPr>
            <p:cNvPr id="23599" name="Line 7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Line 8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6684964" y="3625850"/>
            <a:ext cx="173037" cy="173038"/>
            <a:chOff x="1900" y="3589"/>
            <a:chExt cx="109" cy="109"/>
          </a:xfrm>
        </p:grpSpPr>
        <p:sp>
          <p:nvSpPr>
            <p:cNvPr id="23597" name="Line 10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11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2" name="Group 12"/>
          <p:cNvGrpSpPr>
            <a:grpSpLocks/>
          </p:cNvGrpSpPr>
          <p:nvPr/>
        </p:nvGrpSpPr>
        <p:grpSpPr bwMode="auto">
          <a:xfrm>
            <a:off x="4448175" y="3959225"/>
            <a:ext cx="173038" cy="173038"/>
            <a:chOff x="1900" y="3589"/>
            <a:chExt cx="109" cy="109"/>
          </a:xfrm>
        </p:grpSpPr>
        <p:sp>
          <p:nvSpPr>
            <p:cNvPr id="23595" name="Line 13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Line 14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3" name="Group 15"/>
          <p:cNvGrpSpPr>
            <a:grpSpLocks/>
          </p:cNvGrpSpPr>
          <p:nvPr/>
        </p:nvGrpSpPr>
        <p:grpSpPr bwMode="auto">
          <a:xfrm>
            <a:off x="2895601" y="1828801"/>
            <a:ext cx="6016625" cy="4113213"/>
            <a:chOff x="1028" y="1418"/>
            <a:chExt cx="3790" cy="2591"/>
          </a:xfrm>
        </p:grpSpPr>
        <p:sp>
          <p:nvSpPr>
            <p:cNvPr id="23564" name="AutoShape 16"/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5" name="AutoShape 17"/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6" name="AutoShape 18"/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7" name="AutoShape 19"/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8" name="AutoShape 20"/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9" name="AutoShape 21"/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0" name="AutoShape 22"/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AutoShape 23"/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2" name="AutoShape 24"/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3" name="AutoShape 25"/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4" name="AutoShape 26"/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5" name="AutoShape 27"/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6" name="Rectangle 28"/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7" name="AutoShape 29"/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8" name="AutoShape 30"/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9" name="AutoShape 31"/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0" name="AutoShape 32"/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1" name="AutoShape 33"/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2" name="AutoShape 34"/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3" name="AutoShape 35"/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4" name="AutoShape 36"/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5" name="AutoShape 37"/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6" name="AutoShape 38"/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7" name="AutoShape 39"/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8" name="AutoShape 40"/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9" name="AutoShape 41"/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0" name="AutoShape 42"/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1" name="AutoShape 43"/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2" name="Freeform 44"/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>
                <a:gd name="T0" fmla="*/ 1041 w 1101"/>
                <a:gd name="T1" fmla="*/ 294 h 1077"/>
                <a:gd name="T2" fmla="*/ 1077 w 1101"/>
                <a:gd name="T3" fmla="*/ 485 h 1077"/>
                <a:gd name="T4" fmla="*/ 1013 w 1101"/>
                <a:gd name="T5" fmla="*/ 930 h 1077"/>
                <a:gd name="T6" fmla="*/ 950 w 1101"/>
                <a:gd name="T7" fmla="*/ 1040 h 1077"/>
                <a:gd name="T8" fmla="*/ 850 w 1101"/>
                <a:gd name="T9" fmla="*/ 1076 h 1077"/>
                <a:gd name="T10" fmla="*/ 595 w 1101"/>
                <a:gd name="T11" fmla="*/ 1040 h 1077"/>
                <a:gd name="T12" fmla="*/ 486 w 1101"/>
                <a:gd name="T13" fmla="*/ 994 h 1077"/>
                <a:gd name="T14" fmla="*/ 459 w 1101"/>
                <a:gd name="T15" fmla="*/ 985 h 1077"/>
                <a:gd name="T16" fmla="*/ 322 w 1101"/>
                <a:gd name="T17" fmla="*/ 876 h 1077"/>
                <a:gd name="T18" fmla="*/ 232 w 1101"/>
                <a:gd name="T19" fmla="*/ 803 h 1077"/>
                <a:gd name="T20" fmla="*/ 104 w 1101"/>
                <a:gd name="T21" fmla="*/ 685 h 1077"/>
                <a:gd name="T22" fmla="*/ 4 w 1101"/>
                <a:gd name="T23" fmla="*/ 449 h 1077"/>
                <a:gd name="T24" fmla="*/ 13 w 1101"/>
                <a:gd name="T25" fmla="*/ 130 h 1077"/>
                <a:gd name="T26" fmla="*/ 186 w 1101"/>
                <a:gd name="T27" fmla="*/ 21 h 1077"/>
                <a:gd name="T28" fmla="*/ 222 w 1101"/>
                <a:gd name="T29" fmla="*/ 12 h 1077"/>
                <a:gd name="T30" fmla="*/ 422 w 1101"/>
                <a:gd name="T31" fmla="*/ 30 h 1077"/>
                <a:gd name="T32" fmla="*/ 577 w 1101"/>
                <a:gd name="T33" fmla="*/ 103 h 1077"/>
                <a:gd name="T34" fmla="*/ 695 w 1101"/>
                <a:gd name="T35" fmla="*/ 176 h 1077"/>
                <a:gd name="T36" fmla="*/ 768 w 1101"/>
                <a:gd name="T37" fmla="*/ 203 h 1077"/>
                <a:gd name="T38" fmla="*/ 1041 w 1101"/>
                <a:gd name="T39" fmla="*/ 294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Freeform 45"/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>
                <a:gd name="T0" fmla="*/ 227 w 918"/>
                <a:gd name="T1" fmla="*/ 818 h 965"/>
                <a:gd name="T2" fmla="*/ 191 w 918"/>
                <a:gd name="T3" fmla="*/ 782 h 965"/>
                <a:gd name="T4" fmla="*/ 118 w 918"/>
                <a:gd name="T5" fmla="*/ 737 h 965"/>
                <a:gd name="T6" fmla="*/ 81 w 918"/>
                <a:gd name="T7" fmla="*/ 700 h 965"/>
                <a:gd name="T8" fmla="*/ 45 w 918"/>
                <a:gd name="T9" fmla="*/ 646 h 965"/>
                <a:gd name="T10" fmla="*/ 0 w 918"/>
                <a:gd name="T11" fmla="*/ 464 h 965"/>
                <a:gd name="T12" fmla="*/ 9 w 918"/>
                <a:gd name="T13" fmla="*/ 200 h 965"/>
                <a:gd name="T14" fmla="*/ 81 w 918"/>
                <a:gd name="T15" fmla="*/ 136 h 965"/>
                <a:gd name="T16" fmla="*/ 291 w 918"/>
                <a:gd name="T17" fmla="*/ 0 h 965"/>
                <a:gd name="T18" fmla="*/ 391 w 918"/>
                <a:gd name="T19" fmla="*/ 18 h 965"/>
                <a:gd name="T20" fmla="*/ 491 w 918"/>
                <a:gd name="T21" fmla="*/ 55 h 965"/>
                <a:gd name="T22" fmla="*/ 691 w 918"/>
                <a:gd name="T23" fmla="*/ 164 h 965"/>
                <a:gd name="T24" fmla="*/ 718 w 918"/>
                <a:gd name="T25" fmla="*/ 218 h 965"/>
                <a:gd name="T26" fmla="*/ 745 w 918"/>
                <a:gd name="T27" fmla="*/ 246 h 965"/>
                <a:gd name="T28" fmla="*/ 809 w 918"/>
                <a:gd name="T29" fmla="*/ 346 h 965"/>
                <a:gd name="T30" fmla="*/ 845 w 918"/>
                <a:gd name="T31" fmla="*/ 427 h 965"/>
                <a:gd name="T32" fmla="*/ 863 w 918"/>
                <a:gd name="T33" fmla="*/ 518 h 965"/>
                <a:gd name="T34" fmla="*/ 890 w 918"/>
                <a:gd name="T35" fmla="*/ 609 h 965"/>
                <a:gd name="T36" fmla="*/ 918 w 918"/>
                <a:gd name="T37" fmla="*/ 773 h 965"/>
                <a:gd name="T38" fmla="*/ 827 w 918"/>
                <a:gd name="T39" fmla="*/ 927 h 965"/>
                <a:gd name="T40" fmla="*/ 754 w 918"/>
                <a:gd name="T41" fmla="*/ 946 h 965"/>
                <a:gd name="T42" fmla="*/ 718 w 918"/>
                <a:gd name="T43" fmla="*/ 955 h 965"/>
                <a:gd name="T44" fmla="*/ 354 w 918"/>
                <a:gd name="T45" fmla="*/ 937 h 965"/>
                <a:gd name="T46" fmla="*/ 245 w 918"/>
                <a:gd name="T47" fmla="*/ 864 h 965"/>
                <a:gd name="T48" fmla="*/ 227 w 918"/>
                <a:gd name="T49" fmla="*/ 81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Freeform 46"/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>
                <a:gd name="T0" fmla="*/ 754 w 869"/>
                <a:gd name="T1" fmla="*/ 791 h 1173"/>
                <a:gd name="T2" fmla="*/ 699 w 869"/>
                <a:gd name="T3" fmla="*/ 945 h 1173"/>
                <a:gd name="T4" fmla="*/ 654 w 869"/>
                <a:gd name="T5" fmla="*/ 1082 h 1173"/>
                <a:gd name="T6" fmla="*/ 636 w 869"/>
                <a:gd name="T7" fmla="*/ 1136 h 1173"/>
                <a:gd name="T8" fmla="*/ 618 w 869"/>
                <a:gd name="T9" fmla="*/ 1155 h 1173"/>
                <a:gd name="T10" fmla="*/ 563 w 869"/>
                <a:gd name="T11" fmla="*/ 1173 h 1173"/>
                <a:gd name="T12" fmla="*/ 290 w 869"/>
                <a:gd name="T13" fmla="*/ 1145 h 1173"/>
                <a:gd name="T14" fmla="*/ 127 w 869"/>
                <a:gd name="T15" fmla="*/ 1073 h 1173"/>
                <a:gd name="T16" fmla="*/ 36 w 869"/>
                <a:gd name="T17" fmla="*/ 1009 h 1173"/>
                <a:gd name="T18" fmla="*/ 0 w 869"/>
                <a:gd name="T19" fmla="*/ 955 h 1173"/>
                <a:gd name="T20" fmla="*/ 81 w 869"/>
                <a:gd name="T21" fmla="*/ 500 h 1173"/>
                <a:gd name="T22" fmla="*/ 109 w 869"/>
                <a:gd name="T23" fmla="*/ 236 h 1173"/>
                <a:gd name="T24" fmla="*/ 154 w 869"/>
                <a:gd name="T25" fmla="*/ 164 h 1173"/>
                <a:gd name="T26" fmla="*/ 200 w 869"/>
                <a:gd name="T27" fmla="*/ 136 h 1173"/>
                <a:gd name="T28" fmla="*/ 309 w 869"/>
                <a:gd name="T29" fmla="*/ 73 h 1173"/>
                <a:gd name="T30" fmla="*/ 354 w 869"/>
                <a:gd name="T31" fmla="*/ 45 h 1173"/>
                <a:gd name="T32" fmla="*/ 427 w 869"/>
                <a:gd name="T33" fmla="*/ 0 h 1173"/>
                <a:gd name="T34" fmla="*/ 709 w 869"/>
                <a:gd name="T35" fmla="*/ 82 h 1173"/>
                <a:gd name="T36" fmla="*/ 809 w 869"/>
                <a:gd name="T37" fmla="*/ 200 h 1173"/>
                <a:gd name="T38" fmla="*/ 845 w 869"/>
                <a:gd name="T39" fmla="*/ 255 h 1173"/>
                <a:gd name="T40" fmla="*/ 863 w 869"/>
                <a:gd name="T41" fmla="*/ 309 h 1173"/>
                <a:gd name="T42" fmla="*/ 790 w 869"/>
                <a:gd name="T43" fmla="*/ 709 h 1173"/>
                <a:gd name="T44" fmla="*/ 754 w 869"/>
                <a:gd name="T45" fmla="*/ 791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066-4EDE-41DA-8A4F-1A49FB60B8BB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90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6FE337-E6D8-4C87-BBFB-5C5D40F9700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8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Regression</a:t>
            </a:r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2830514" y="4392613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 flipV="1">
            <a:off x="6080125" y="1633539"/>
            <a:ext cx="0" cy="470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 flipV="1">
            <a:off x="7466013" y="33035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 flipV="1">
            <a:off x="7048501" y="340836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 flipV="1">
            <a:off x="6873876" y="24844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 flipV="1">
            <a:off x="6699251" y="3876676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 flipV="1">
            <a:off x="7570788" y="295116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10"/>
          <p:cNvSpPr>
            <a:spLocks noChangeArrowheads="1"/>
          </p:cNvSpPr>
          <p:nvPr/>
        </p:nvSpPr>
        <p:spPr bwMode="auto">
          <a:xfrm flipV="1">
            <a:off x="7772401" y="2678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11"/>
          <p:cNvSpPr>
            <a:spLocks noChangeArrowheads="1"/>
          </p:cNvSpPr>
          <p:nvPr/>
        </p:nvSpPr>
        <p:spPr bwMode="auto">
          <a:xfrm flipV="1">
            <a:off x="6340476" y="39735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12"/>
          <p:cNvSpPr>
            <a:spLocks noChangeArrowheads="1"/>
          </p:cNvSpPr>
          <p:nvPr/>
        </p:nvSpPr>
        <p:spPr bwMode="auto">
          <a:xfrm flipV="1">
            <a:off x="8093076" y="2673351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13"/>
          <p:cNvSpPr>
            <a:spLocks noChangeArrowheads="1"/>
          </p:cNvSpPr>
          <p:nvPr/>
        </p:nvSpPr>
        <p:spPr bwMode="auto">
          <a:xfrm flipV="1">
            <a:off x="8113713" y="24336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14"/>
          <p:cNvSpPr>
            <a:spLocks noChangeArrowheads="1"/>
          </p:cNvSpPr>
          <p:nvPr/>
        </p:nvSpPr>
        <p:spPr bwMode="auto">
          <a:xfrm flipV="1">
            <a:off x="8528051" y="2406651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15"/>
          <p:cNvSpPr>
            <a:spLocks noChangeArrowheads="1"/>
          </p:cNvSpPr>
          <p:nvPr/>
        </p:nvSpPr>
        <p:spPr bwMode="auto">
          <a:xfrm flipV="1">
            <a:off x="6296026" y="42402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16"/>
          <p:cNvSpPr>
            <a:spLocks noChangeArrowheads="1"/>
          </p:cNvSpPr>
          <p:nvPr/>
        </p:nvSpPr>
        <p:spPr bwMode="auto">
          <a:xfrm flipV="1">
            <a:off x="8507413" y="2155826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17"/>
          <p:cNvSpPr>
            <a:spLocks noChangeArrowheads="1"/>
          </p:cNvSpPr>
          <p:nvPr/>
        </p:nvSpPr>
        <p:spPr bwMode="auto">
          <a:xfrm flipV="1">
            <a:off x="8837613" y="203041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 flipV="1">
            <a:off x="6062663" y="1943101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9628188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6281738" y="1455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7848600" y="3219450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y = x + 1</a:t>
            </a:r>
          </a:p>
        </p:txBody>
      </p:sp>
      <p:sp>
        <p:nvSpPr>
          <p:cNvPr id="24600" name="Line 22"/>
          <p:cNvSpPr>
            <a:spLocks noChangeShapeType="1"/>
          </p:cNvSpPr>
          <p:nvPr/>
        </p:nvSpPr>
        <p:spPr bwMode="auto">
          <a:xfrm>
            <a:off x="6896100" y="2498726"/>
            <a:ext cx="0" cy="1909763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 flipH="1">
            <a:off x="6080125" y="2514600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 flipH="1">
            <a:off x="6064251" y="3525838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6819900" y="4411664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X1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5595938" y="2322514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Y1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5595939" y="3268664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Y1’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48F-A22E-4F2C-B67D-E2671044C4E3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76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Outliers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06500"/>
            <a:ext cx="10858500" cy="49704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Outliers are data objects with characteristics that are considerably different than most of the other data objects in the data set</a:t>
            </a:r>
          </a:p>
          <a:p>
            <a:endParaRPr lang="en-US" altLang="en-US" sz="3200" dirty="0"/>
          </a:p>
        </p:txBody>
      </p:sp>
      <p:grpSp>
        <p:nvGrpSpPr>
          <p:cNvPr id="831492" name="Group 4"/>
          <p:cNvGrpSpPr>
            <a:grpSpLocks/>
          </p:cNvGrpSpPr>
          <p:nvPr/>
        </p:nvGrpSpPr>
        <p:grpSpPr bwMode="auto">
          <a:xfrm>
            <a:off x="3048000" y="2667000"/>
            <a:ext cx="4267200" cy="3505200"/>
            <a:chOff x="3648" y="2448"/>
            <a:chExt cx="2112" cy="1872"/>
          </a:xfrm>
        </p:grpSpPr>
        <p:pic>
          <p:nvPicPr>
            <p:cNvPr id="8314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149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C2EB-C6C9-42F4-8BA5-91F39F5EE9EB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Duplicate Data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041400"/>
            <a:ext cx="10807700" cy="513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Data set may include data objects that are duplicates, or almost duplicates of one another</a:t>
            </a:r>
          </a:p>
          <a:p>
            <a:pPr lvl="1"/>
            <a:r>
              <a:rPr lang="en-US" altLang="en-US" sz="2800" dirty="0"/>
              <a:t>Major issue when merging data from </a:t>
            </a:r>
            <a:r>
              <a:rPr lang="en-US" altLang="en-US" sz="2800" dirty="0" smtClean="0"/>
              <a:t>heterogeneous </a:t>
            </a:r>
            <a:r>
              <a:rPr lang="en-US" altLang="en-US" sz="2800" dirty="0"/>
              <a:t>sources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/>
              <a:t>Examples:</a:t>
            </a:r>
          </a:p>
          <a:p>
            <a:pPr lvl="1"/>
            <a:r>
              <a:rPr lang="en-US" altLang="en-US" sz="2800" dirty="0"/>
              <a:t>Same person with multiple email addresses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/>
              <a:t>Data cleaning</a:t>
            </a:r>
          </a:p>
          <a:p>
            <a:pPr lvl="1"/>
            <a:r>
              <a:rPr lang="en-US" altLang="en-US" sz="2800" dirty="0"/>
              <a:t>Process of dealing with duplicate data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8DAE-0AF3-4418-85D7-13AD605F5EB5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</p:spPr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713"/>
            <a:ext cx="8534400" cy="36152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altLang="en-US" sz="3600" dirty="0" smtClean="0">
                <a:solidFill>
                  <a:schemeClr val="accent2">
                    <a:lumMod val="75000"/>
                  </a:schemeClr>
                </a:solidFill>
              </a:rPr>
              <a:t>Data Quality</a:t>
            </a:r>
          </a:p>
          <a:p>
            <a:pPr lvl="1"/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altLang="en-US" sz="3600" dirty="0" smtClean="0">
                <a:solidFill>
                  <a:schemeClr val="accent2">
                    <a:lumMod val="75000"/>
                  </a:schemeClr>
                </a:solidFill>
              </a:rPr>
              <a:t>Preprocessing Steps</a:t>
            </a:r>
          </a:p>
          <a:p>
            <a:pPr lvl="1"/>
            <a:endParaRPr lang="en-US" altLang="en-US" sz="3600" dirty="0">
              <a:solidFill>
                <a:schemeClr val="accent2"/>
              </a:solidFill>
            </a:endParaRPr>
          </a:p>
          <a:p>
            <a:endParaRPr lang="en-US" sz="4000" dirty="0" smtClean="0"/>
          </a:p>
          <a:p>
            <a:pPr lvl="1"/>
            <a:endParaRPr lang="en-US" sz="36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E015-6ABD-424D-B5F0-6A6356E99314}" type="datetime5">
              <a:rPr lang="en-US" smtClean="0"/>
              <a:t>30-Jan-19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Data Preprocessing</a:t>
            </a:r>
          </a:p>
        </p:txBody>
      </p:sp>
      <p:sp>
        <p:nvSpPr>
          <p:cNvPr id="832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96900" y="1130300"/>
            <a:ext cx="10756900" cy="50466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Aggregation</a:t>
            </a:r>
          </a:p>
          <a:p>
            <a:r>
              <a:rPr lang="en-US" altLang="en-US" sz="3200" dirty="0"/>
              <a:t>Sampling</a:t>
            </a:r>
          </a:p>
          <a:p>
            <a:r>
              <a:rPr lang="en-US" altLang="en-US" sz="3200" dirty="0"/>
              <a:t>Dimensionality Reduction</a:t>
            </a:r>
          </a:p>
          <a:p>
            <a:r>
              <a:rPr lang="en-US" altLang="en-US" sz="3200" dirty="0"/>
              <a:t>Feature subset selection</a:t>
            </a:r>
          </a:p>
          <a:p>
            <a:r>
              <a:rPr lang="en-US" altLang="en-US" sz="3200" dirty="0"/>
              <a:t>Feature creation</a:t>
            </a:r>
          </a:p>
          <a:p>
            <a:r>
              <a:rPr lang="en-US" altLang="en-US" sz="3200" dirty="0"/>
              <a:t>Discretization and </a:t>
            </a:r>
            <a:r>
              <a:rPr lang="en-US" altLang="en-US" sz="3200" dirty="0" err="1"/>
              <a:t>Binarization</a:t>
            </a:r>
            <a:endParaRPr lang="en-US" altLang="en-US" sz="3200" dirty="0"/>
          </a:p>
          <a:p>
            <a:r>
              <a:rPr lang="en-US" altLang="en-US" sz="3200" dirty="0"/>
              <a:t>Attribute Transformation</a:t>
            </a:r>
          </a:p>
          <a:p>
            <a:endParaRPr lang="en-US" alt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EE0B-1475-4E9C-A2D1-503A64CB5F42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EA0A11-E05E-448C-A581-570D13C05FA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 Reduction Strategies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0700" y="1162049"/>
            <a:ext cx="10833100" cy="5364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 data warehouse may store terabytes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Complex data analysis/mining may take a very long time to run on the complete data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Data reduction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Obtain a reduced representation of the data set that is much smaller in volume but yet produce the same (or almost the same) analytical results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Data reduction strategies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Data cube aggregation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Dimensionality reduction</a:t>
            </a:r>
            <a:r>
              <a:rPr lang="en-US" altLang="en-US" dirty="0"/>
              <a:t> — remove unimportant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Data Compression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chemeClr val="hlink"/>
                </a:solidFill>
              </a:rPr>
              <a:t>Discretization</a:t>
            </a:r>
            <a:r>
              <a:rPr lang="en-US" altLang="en-US" dirty="0" smtClean="0"/>
              <a:t> </a:t>
            </a:r>
            <a:r>
              <a:rPr lang="en-US" altLang="en-US" dirty="0"/>
              <a:t>and concept hierarchy generation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DFCA-3507-466A-B483-5A8BC02245B4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48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Aggregation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028700"/>
            <a:ext cx="10769600" cy="51482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Combining two or more attributes (or objects) into a single attribute (or object)</a:t>
            </a:r>
          </a:p>
          <a:p>
            <a:r>
              <a:rPr lang="en-US" altLang="en-US" sz="3200" dirty="0" smtClean="0"/>
              <a:t>Purpose</a:t>
            </a:r>
            <a:endParaRPr lang="en-US" altLang="en-US" sz="3200" dirty="0"/>
          </a:p>
          <a:p>
            <a:pPr lvl="1"/>
            <a:r>
              <a:rPr lang="en-US" altLang="en-US" sz="2800" dirty="0"/>
              <a:t>Data reduction</a:t>
            </a:r>
          </a:p>
          <a:p>
            <a:pPr lvl="2"/>
            <a:r>
              <a:rPr lang="en-US" altLang="en-US" sz="2400" dirty="0"/>
              <a:t> Reduce the number of attributes or objects</a:t>
            </a:r>
          </a:p>
          <a:p>
            <a:pPr lvl="1"/>
            <a:r>
              <a:rPr lang="en-US" altLang="en-US" sz="2800" dirty="0"/>
              <a:t>Change of scale</a:t>
            </a:r>
          </a:p>
          <a:p>
            <a:pPr lvl="2"/>
            <a:r>
              <a:rPr lang="en-US" altLang="en-US" sz="2400" dirty="0"/>
              <a:t> Cities aggregated into regions, states, countries,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lvl="1"/>
            <a:r>
              <a:rPr lang="en-US" altLang="en-US" sz="2800" dirty="0"/>
              <a:t>More “stable” data</a:t>
            </a:r>
          </a:p>
          <a:p>
            <a:pPr lvl="2"/>
            <a:r>
              <a:rPr lang="en-US" altLang="en-US" sz="2400" dirty="0"/>
              <a:t> Aggregated data tends to have less variability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259F-599A-4585-A909-B0074CB19369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E95246-C0B9-4EFE-8E1C-525023BB6EA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 Cube Aggregation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208087"/>
            <a:ext cx="10515600" cy="51482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 lowest level of a data cube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aggregated data for an individual entity of interest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e.g., a customer in a phone calling data warehouse.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Multiple levels of aggregation in data cubes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Further reduce the size of data to deal with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Reference appropriate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Use the smallest representation which is enough to solve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Queries regarding aggregated information should be answered using data cube, when possible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F2F2-68F0-465A-BAB5-4CCEF5AEF531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69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49276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Aggregation</a:t>
            </a:r>
          </a:p>
        </p:txBody>
      </p:sp>
      <p:sp>
        <p:nvSpPr>
          <p:cNvPr id="844804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2298700" y="5709881"/>
            <a:ext cx="289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Standard Deviation of Average Monthly Precipitation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44807" name="Text Box 7"/>
          <p:cNvSpPr txBox="1">
            <a:spLocks noChangeArrowheads="1"/>
          </p:cNvSpPr>
          <p:nvPr/>
        </p:nvSpPr>
        <p:spPr bwMode="auto">
          <a:xfrm>
            <a:off x="6934200" y="5654676"/>
            <a:ext cx="289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Standard Deviation of Average Yearly Precipitation</a:t>
            </a:r>
          </a:p>
        </p:txBody>
      </p:sp>
      <p:pic>
        <p:nvPicPr>
          <p:cNvPr id="8448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18164"/>
          <a:stretch>
            <a:fillRect/>
          </a:stretch>
        </p:blipFill>
        <p:spPr bwMode="auto">
          <a:xfrm>
            <a:off x="667041" y="1514853"/>
            <a:ext cx="5334000" cy="405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48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r="5850"/>
          <a:stretch>
            <a:fillRect/>
          </a:stretch>
        </p:blipFill>
        <p:spPr bwMode="auto">
          <a:xfrm>
            <a:off x="6350000" y="1620309"/>
            <a:ext cx="5664200" cy="404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4810" name="Text Box 10"/>
          <p:cNvSpPr txBox="1">
            <a:spLocks noChangeArrowheads="1"/>
          </p:cNvSpPr>
          <p:nvPr/>
        </p:nvSpPr>
        <p:spPr bwMode="auto">
          <a:xfrm>
            <a:off x="1295400" y="1107396"/>
            <a:ext cx="5956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Variation of Precipitation in Australia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1EA4-ABDF-4C35-B962-05D421E7EB1A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Sampling 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990600"/>
            <a:ext cx="10947400" cy="5499100"/>
          </a:xfrm>
          <a:noFill/>
          <a:ln/>
        </p:spPr>
        <p:txBody>
          <a:bodyPr>
            <a:normAutofit/>
          </a:bodyPr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ea typeface="MS Mincho" pitchFamily="49" charset="-128"/>
              </a:rPr>
              <a:t>Sampling is the main technique employed for data selection.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ea typeface="MS Mincho" pitchFamily="49" charset="-128"/>
              </a:rPr>
              <a:t>It is often used for both the preliminary investigation of the data and the final data analysis.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ea typeface="MS Mincho" pitchFamily="49" charset="-128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Statisticians sample because </a:t>
            </a:r>
            <a:r>
              <a:rPr lang="en-US" altLang="en-US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set of data of interest is too expensive or time consuming.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is used in data mining because </a:t>
            </a:r>
            <a:r>
              <a:rPr lang="en-US" altLang="en-US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set of data of interest is too expensive or time consuming.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A4C9-7827-4A8D-B5F4-D74D84741FB8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Sampling … </a:t>
            </a:r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key principle for effective sampling is the following: </a:t>
            </a:r>
          </a:p>
          <a:p>
            <a:pPr lvl="1"/>
            <a:r>
              <a:rPr lang="en-US" altLang="en-US" dirty="0"/>
              <a:t>using a sample will work almost as well as using the entire data sets, if the sample is representative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A sample is representative if it has approximately the same property (of interest) as the original set of data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2169-64B9-412F-AF38-C1E6D163D5C9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Types of Sampling</a:t>
            </a:r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3700" y="1016000"/>
            <a:ext cx="10960100" cy="5160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Simple Random Sampling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There is an equal probability of selecting any particular </a:t>
            </a:r>
            <a:r>
              <a:rPr lang="en-US" altLang="en-US" dirty="0" smtClean="0"/>
              <a:t>item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Sampling without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 each item is selected, it is removed from the </a:t>
            </a:r>
            <a:r>
              <a:rPr lang="en-US" altLang="en-US" dirty="0" smtClean="0"/>
              <a:t>population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Sampling with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Objects are not removed from the population as they are selected for the sample. 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 </a:t>
            </a:r>
            <a:r>
              <a:rPr lang="en-US" altLang="en-US" sz="2200" dirty="0"/>
              <a:t>In sampling with replacement, the same object can be picked up more than </a:t>
            </a:r>
            <a:r>
              <a:rPr lang="en-US" altLang="en-US" sz="2200" dirty="0" smtClean="0"/>
              <a:t>once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Stratified sampling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Split the data into several partitions; then draw random samples from each partition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BE05-FCD8-4164-92BA-DB423D345B46}" type="datetime5">
              <a:rPr lang="en-US" smtClean="0"/>
              <a:t>30-Jan-19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9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038586-240D-448C-936F-FC3CF3F547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Sampling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9900" y="1055687"/>
            <a:ext cx="10985500" cy="5300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Choose a </a:t>
            </a:r>
            <a:r>
              <a:rPr lang="en-US" altLang="en-US" dirty="0">
                <a:solidFill>
                  <a:srgbClr val="FF0000"/>
                </a:solidFill>
              </a:rPr>
              <a:t>representative</a:t>
            </a:r>
            <a:r>
              <a:rPr lang="en-US" altLang="en-US" dirty="0"/>
              <a:t> subset of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Simple random sampling may have very poor performance in the presence of skew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Develop adaptive sampling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Stratified sampling: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/>
              <a:t>Approximate the percentage of each class (or subpopulation of interest) in the overall database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/>
              <a:t>Used in conjunction with skewed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Sampling may not reduce database I/</a:t>
            </a:r>
            <a:r>
              <a:rPr lang="en-US" altLang="en-US" dirty="0" err="1"/>
              <a:t>Os</a:t>
            </a:r>
            <a:r>
              <a:rPr lang="en-US" altLang="en-US" dirty="0"/>
              <a:t> (page at a time).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070B-09D2-4AA8-AE0A-158D060A78D7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26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D01A16-3C3D-46DA-B675-91B7EB57C8B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 rot="-1013563">
            <a:off x="5247676" y="2810858"/>
            <a:ext cx="22252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SRSWOR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(simple random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sample without 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replacement)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7219950" y="1771650"/>
            <a:ext cx="2438400" cy="1676400"/>
            <a:chOff x="3588" y="1116"/>
            <a:chExt cx="1536" cy="1056"/>
          </a:xfrm>
        </p:grpSpPr>
        <p:sp>
          <p:nvSpPr>
            <p:cNvPr id="52251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2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3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4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2230" name="Text Box 9"/>
          <p:cNvSpPr txBox="1">
            <a:spLocks noChangeArrowheads="1"/>
          </p:cNvSpPr>
          <p:nvPr/>
        </p:nvSpPr>
        <p:spPr bwMode="auto">
          <a:xfrm rot="848056">
            <a:off x="5486401" y="51054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SRSWR</a:t>
            </a:r>
          </a:p>
        </p:txBody>
      </p:sp>
      <p:grpSp>
        <p:nvGrpSpPr>
          <p:cNvPr id="52231" name="Group 10"/>
          <p:cNvGrpSpPr>
            <a:grpSpLocks/>
          </p:cNvGrpSpPr>
          <p:nvPr/>
        </p:nvGrpSpPr>
        <p:grpSpPr bwMode="auto">
          <a:xfrm>
            <a:off x="7296150" y="4457700"/>
            <a:ext cx="2438400" cy="1676400"/>
            <a:chOff x="3636" y="2808"/>
            <a:chExt cx="1536" cy="1056"/>
          </a:xfrm>
        </p:grpSpPr>
        <p:sp>
          <p:nvSpPr>
            <p:cNvPr id="52247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8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9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0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2232" name="Group 15"/>
          <p:cNvGrpSpPr>
            <a:grpSpLocks/>
          </p:cNvGrpSpPr>
          <p:nvPr/>
        </p:nvGrpSpPr>
        <p:grpSpPr bwMode="auto">
          <a:xfrm>
            <a:off x="2400300" y="1905001"/>
            <a:ext cx="2724150" cy="4556125"/>
            <a:chOff x="564" y="1284"/>
            <a:chExt cx="1716" cy="2870"/>
          </a:xfrm>
        </p:grpSpPr>
        <p:sp>
          <p:nvSpPr>
            <p:cNvPr id="52236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37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38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39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0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1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2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3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4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5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6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52233" name="Line 27"/>
          <p:cNvSpPr>
            <a:spLocks noChangeShapeType="1"/>
          </p:cNvSpPr>
          <p:nvPr/>
        </p:nvSpPr>
        <p:spPr bwMode="auto">
          <a:xfrm flipV="1">
            <a:off x="5334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28"/>
          <p:cNvSpPr>
            <a:spLocks noChangeShapeType="1"/>
          </p:cNvSpPr>
          <p:nvPr/>
        </p:nvSpPr>
        <p:spPr bwMode="auto">
          <a:xfrm>
            <a:off x="5353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0CA-CC9A-4BFD-87B7-600B3ACC7805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02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858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Multi-Dimensional Measure of Data Quality</a:t>
            </a:r>
            <a:endParaRPr lang="en-US" alt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7823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well-accepted multidimensional view: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Accuracy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Timeliness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Believability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Value added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Interpretability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Accessibility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Broad categories: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intrinsic, contextual, representational, and accessibility.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5643-C2AD-4FF2-9635-267A42BB1E03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094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E67805-E252-4F3A-8EF3-3B081FF0813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3252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Sampling</a:t>
            </a:r>
          </a:p>
        </p:txBody>
      </p:sp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2044701" y="2698750"/>
            <a:ext cx="3751263" cy="3348038"/>
            <a:chOff x="274" y="1418"/>
            <a:chExt cx="2363" cy="2109"/>
          </a:xfrm>
        </p:grpSpPr>
        <p:sp>
          <p:nvSpPr>
            <p:cNvPr id="53274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5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6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7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8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9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0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1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2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3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649 w 1101"/>
                <a:gd name="T1" fmla="*/ 239 h 1077"/>
                <a:gd name="T2" fmla="*/ 671 w 1101"/>
                <a:gd name="T3" fmla="*/ 395 h 1077"/>
                <a:gd name="T4" fmla="*/ 631 w 1101"/>
                <a:gd name="T5" fmla="*/ 757 h 1077"/>
                <a:gd name="T6" fmla="*/ 592 w 1101"/>
                <a:gd name="T7" fmla="*/ 847 h 1077"/>
                <a:gd name="T8" fmla="*/ 530 w 1101"/>
                <a:gd name="T9" fmla="*/ 876 h 1077"/>
                <a:gd name="T10" fmla="*/ 371 w 1101"/>
                <a:gd name="T11" fmla="*/ 847 h 1077"/>
                <a:gd name="T12" fmla="*/ 303 w 1101"/>
                <a:gd name="T13" fmla="*/ 809 h 1077"/>
                <a:gd name="T14" fmla="*/ 286 w 1101"/>
                <a:gd name="T15" fmla="*/ 802 h 1077"/>
                <a:gd name="T16" fmla="*/ 201 w 1101"/>
                <a:gd name="T17" fmla="*/ 713 h 1077"/>
                <a:gd name="T18" fmla="*/ 145 w 1101"/>
                <a:gd name="T19" fmla="*/ 654 h 1077"/>
                <a:gd name="T20" fmla="*/ 65 w 1101"/>
                <a:gd name="T21" fmla="*/ 558 h 1077"/>
                <a:gd name="T22" fmla="*/ 2 w 1101"/>
                <a:gd name="T23" fmla="*/ 366 h 1077"/>
                <a:gd name="T24" fmla="*/ 8 w 1101"/>
                <a:gd name="T25" fmla="*/ 106 h 1077"/>
                <a:gd name="T26" fmla="*/ 116 w 1101"/>
                <a:gd name="T27" fmla="*/ 17 h 1077"/>
                <a:gd name="T28" fmla="*/ 138 w 1101"/>
                <a:gd name="T29" fmla="*/ 10 h 1077"/>
                <a:gd name="T30" fmla="*/ 263 w 1101"/>
                <a:gd name="T31" fmla="*/ 24 h 1077"/>
                <a:gd name="T32" fmla="*/ 360 w 1101"/>
                <a:gd name="T33" fmla="*/ 84 h 1077"/>
                <a:gd name="T34" fmla="*/ 433 w 1101"/>
                <a:gd name="T35" fmla="*/ 143 h 1077"/>
                <a:gd name="T36" fmla="*/ 479 w 1101"/>
                <a:gd name="T37" fmla="*/ 165 h 1077"/>
                <a:gd name="T38" fmla="*/ 649 w 1101"/>
                <a:gd name="T39" fmla="*/ 239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5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6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7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8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9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0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1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2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3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42 w 918"/>
                <a:gd name="T1" fmla="*/ 665 h 965"/>
                <a:gd name="T2" fmla="*/ 119 w 918"/>
                <a:gd name="T3" fmla="*/ 636 h 965"/>
                <a:gd name="T4" fmla="*/ 74 w 918"/>
                <a:gd name="T5" fmla="*/ 600 h 965"/>
                <a:gd name="T6" fmla="*/ 51 w 918"/>
                <a:gd name="T7" fmla="*/ 569 h 965"/>
                <a:gd name="T8" fmla="*/ 28 w 918"/>
                <a:gd name="T9" fmla="*/ 526 h 965"/>
                <a:gd name="T10" fmla="*/ 0 w 918"/>
                <a:gd name="T11" fmla="*/ 377 h 965"/>
                <a:gd name="T12" fmla="*/ 6 w 918"/>
                <a:gd name="T13" fmla="*/ 163 h 965"/>
                <a:gd name="T14" fmla="*/ 51 w 918"/>
                <a:gd name="T15" fmla="*/ 111 h 965"/>
                <a:gd name="T16" fmla="*/ 182 w 918"/>
                <a:gd name="T17" fmla="*/ 0 h 965"/>
                <a:gd name="T18" fmla="*/ 244 w 918"/>
                <a:gd name="T19" fmla="*/ 15 h 965"/>
                <a:gd name="T20" fmla="*/ 306 w 918"/>
                <a:gd name="T21" fmla="*/ 45 h 965"/>
                <a:gd name="T22" fmla="*/ 431 w 918"/>
                <a:gd name="T23" fmla="*/ 133 h 965"/>
                <a:gd name="T24" fmla="*/ 448 w 918"/>
                <a:gd name="T25" fmla="*/ 177 h 965"/>
                <a:gd name="T26" fmla="*/ 465 w 918"/>
                <a:gd name="T27" fmla="*/ 200 h 965"/>
                <a:gd name="T28" fmla="*/ 505 w 918"/>
                <a:gd name="T29" fmla="*/ 281 h 965"/>
                <a:gd name="T30" fmla="*/ 527 w 918"/>
                <a:gd name="T31" fmla="*/ 347 h 965"/>
                <a:gd name="T32" fmla="*/ 539 w 918"/>
                <a:gd name="T33" fmla="*/ 421 h 965"/>
                <a:gd name="T34" fmla="*/ 556 w 918"/>
                <a:gd name="T35" fmla="*/ 495 h 965"/>
                <a:gd name="T36" fmla="*/ 573 w 918"/>
                <a:gd name="T37" fmla="*/ 629 h 965"/>
                <a:gd name="T38" fmla="*/ 516 w 918"/>
                <a:gd name="T39" fmla="*/ 754 h 965"/>
                <a:gd name="T40" fmla="*/ 471 w 918"/>
                <a:gd name="T41" fmla="*/ 770 h 965"/>
                <a:gd name="T42" fmla="*/ 448 w 918"/>
                <a:gd name="T43" fmla="*/ 777 h 965"/>
                <a:gd name="T44" fmla="*/ 221 w 918"/>
                <a:gd name="T45" fmla="*/ 762 h 965"/>
                <a:gd name="T46" fmla="*/ 153 w 918"/>
                <a:gd name="T47" fmla="*/ 703 h 965"/>
                <a:gd name="T48" fmla="*/ 142 w 918"/>
                <a:gd name="T49" fmla="*/ 665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94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53295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6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7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8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9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0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1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2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3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4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5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470 w 869"/>
                  <a:gd name="T1" fmla="*/ 643 h 1173"/>
                  <a:gd name="T2" fmla="*/ 436 w 869"/>
                  <a:gd name="T3" fmla="*/ 769 h 1173"/>
                  <a:gd name="T4" fmla="*/ 408 w 869"/>
                  <a:gd name="T5" fmla="*/ 880 h 1173"/>
                  <a:gd name="T6" fmla="*/ 397 w 869"/>
                  <a:gd name="T7" fmla="*/ 924 h 1173"/>
                  <a:gd name="T8" fmla="*/ 385 w 869"/>
                  <a:gd name="T9" fmla="*/ 939 h 1173"/>
                  <a:gd name="T10" fmla="*/ 351 w 869"/>
                  <a:gd name="T11" fmla="*/ 954 h 1173"/>
                  <a:gd name="T12" fmla="*/ 181 w 869"/>
                  <a:gd name="T13" fmla="*/ 931 h 1173"/>
                  <a:gd name="T14" fmla="*/ 79 w 869"/>
                  <a:gd name="T15" fmla="*/ 873 h 1173"/>
                  <a:gd name="T16" fmla="*/ 22 w 869"/>
                  <a:gd name="T17" fmla="*/ 821 h 1173"/>
                  <a:gd name="T18" fmla="*/ 0 w 869"/>
                  <a:gd name="T19" fmla="*/ 777 h 1173"/>
                  <a:gd name="T20" fmla="*/ 51 w 869"/>
                  <a:gd name="T21" fmla="*/ 407 h 1173"/>
                  <a:gd name="T22" fmla="*/ 68 w 869"/>
                  <a:gd name="T23" fmla="*/ 192 h 1173"/>
                  <a:gd name="T24" fmla="*/ 96 w 869"/>
                  <a:gd name="T25" fmla="*/ 133 h 1173"/>
                  <a:gd name="T26" fmla="*/ 125 w 869"/>
                  <a:gd name="T27" fmla="*/ 111 h 1173"/>
                  <a:gd name="T28" fmla="*/ 193 w 869"/>
                  <a:gd name="T29" fmla="*/ 59 h 1173"/>
                  <a:gd name="T30" fmla="*/ 221 w 869"/>
                  <a:gd name="T31" fmla="*/ 37 h 1173"/>
                  <a:gd name="T32" fmla="*/ 266 w 869"/>
                  <a:gd name="T33" fmla="*/ 0 h 1173"/>
                  <a:gd name="T34" fmla="*/ 442 w 869"/>
                  <a:gd name="T35" fmla="*/ 67 h 1173"/>
                  <a:gd name="T36" fmla="*/ 505 w 869"/>
                  <a:gd name="T37" fmla="*/ 163 h 1173"/>
                  <a:gd name="T38" fmla="*/ 527 w 869"/>
                  <a:gd name="T39" fmla="*/ 207 h 1173"/>
                  <a:gd name="T40" fmla="*/ 538 w 869"/>
                  <a:gd name="T41" fmla="*/ 251 h 1173"/>
                  <a:gd name="T42" fmla="*/ 493 w 869"/>
                  <a:gd name="T43" fmla="*/ 577 h 1173"/>
                  <a:gd name="T44" fmla="*/ 470 w 869"/>
                  <a:gd name="T45" fmla="*/ 64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3254" name="Rectangle 36"/>
          <p:cNvSpPr>
            <a:spLocks noChangeArrowheads="1"/>
          </p:cNvSpPr>
          <p:nvPr/>
        </p:nvSpPr>
        <p:spPr bwMode="auto">
          <a:xfrm>
            <a:off x="6326188" y="2678114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3255" name="Group 37"/>
          <p:cNvGrpSpPr>
            <a:grpSpLocks/>
          </p:cNvGrpSpPr>
          <p:nvPr/>
        </p:nvGrpSpPr>
        <p:grpSpPr bwMode="auto">
          <a:xfrm>
            <a:off x="6765926" y="3225801"/>
            <a:ext cx="2398713" cy="2214563"/>
            <a:chOff x="3302" y="2032"/>
            <a:chExt cx="1511" cy="1395"/>
          </a:xfrm>
        </p:grpSpPr>
        <p:sp>
          <p:nvSpPr>
            <p:cNvPr id="53258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9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0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1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2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3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4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5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6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7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8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9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0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1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649 w 1101"/>
                <a:gd name="T1" fmla="*/ 239 h 1077"/>
                <a:gd name="T2" fmla="*/ 671 w 1101"/>
                <a:gd name="T3" fmla="*/ 395 h 1077"/>
                <a:gd name="T4" fmla="*/ 631 w 1101"/>
                <a:gd name="T5" fmla="*/ 757 h 1077"/>
                <a:gd name="T6" fmla="*/ 592 w 1101"/>
                <a:gd name="T7" fmla="*/ 847 h 1077"/>
                <a:gd name="T8" fmla="*/ 530 w 1101"/>
                <a:gd name="T9" fmla="*/ 876 h 1077"/>
                <a:gd name="T10" fmla="*/ 371 w 1101"/>
                <a:gd name="T11" fmla="*/ 847 h 1077"/>
                <a:gd name="T12" fmla="*/ 303 w 1101"/>
                <a:gd name="T13" fmla="*/ 809 h 1077"/>
                <a:gd name="T14" fmla="*/ 286 w 1101"/>
                <a:gd name="T15" fmla="*/ 802 h 1077"/>
                <a:gd name="T16" fmla="*/ 201 w 1101"/>
                <a:gd name="T17" fmla="*/ 713 h 1077"/>
                <a:gd name="T18" fmla="*/ 145 w 1101"/>
                <a:gd name="T19" fmla="*/ 654 h 1077"/>
                <a:gd name="T20" fmla="*/ 65 w 1101"/>
                <a:gd name="T21" fmla="*/ 558 h 1077"/>
                <a:gd name="T22" fmla="*/ 2 w 1101"/>
                <a:gd name="T23" fmla="*/ 366 h 1077"/>
                <a:gd name="T24" fmla="*/ 8 w 1101"/>
                <a:gd name="T25" fmla="*/ 106 h 1077"/>
                <a:gd name="T26" fmla="*/ 116 w 1101"/>
                <a:gd name="T27" fmla="*/ 17 h 1077"/>
                <a:gd name="T28" fmla="*/ 138 w 1101"/>
                <a:gd name="T29" fmla="*/ 10 h 1077"/>
                <a:gd name="T30" fmla="*/ 263 w 1101"/>
                <a:gd name="T31" fmla="*/ 24 h 1077"/>
                <a:gd name="T32" fmla="*/ 360 w 1101"/>
                <a:gd name="T33" fmla="*/ 84 h 1077"/>
                <a:gd name="T34" fmla="*/ 433 w 1101"/>
                <a:gd name="T35" fmla="*/ 143 h 1077"/>
                <a:gd name="T36" fmla="*/ 479 w 1101"/>
                <a:gd name="T37" fmla="*/ 165 h 1077"/>
                <a:gd name="T38" fmla="*/ 649 w 1101"/>
                <a:gd name="T39" fmla="*/ 239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42 w 918"/>
                <a:gd name="T1" fmla="*/ 665 h 965"/>
                <a:gd name="T2" fmla="*/ 119 w 918"/>
                <a:gd name="T3" fmla="*/ 636 h 965"/>
                <a:gd name="T4" fmla="*/ 74 w 918"/>
                <a:gd name="T5" fmla="*/ 600 h 965"/>
                <a:gd name="T6" fmla="*/ 51 w 918"/>
                <a:gd name="T7" fmla="*/ 569 h 965"/>
                <a:gd name="T8" fmla="*/ 28 w 918"/>
                <a:gd name="T9" fmla="*/ 526 h 965"/>
                <a:gd name="T10" fmla="*/ 0 w 918"/>
                <a:gd name="T11" fmla="*/ 377 h 965"/>
                <a:gd name="T12" fmla="*/ 6 w 918"/>
                <a:gd name="T13" fmla="*/ 163 h 965"/>
                <a:gd name="T14" fmla="*/ 51 w 918"/>
                <a:gd name="T15" fmla="*/ 111 h 965"/>
                <a:gd name="T16" fmla="*/ 182 w 918"/>
                <a:gd name="T17" fmla="*/ 0 h 965"/>
                <a:gd name="T18" fmla="*/ 244 w 918"/>
                <a:gd name="T19" fmla="*/ 15 h 965"/>
                <a:gd name="T20" fmla="*/ 306 w 918"/>
                <a:gd name="T21" fmla="*/ 45 h 965"/>
                <a:gd name="T22" fmla="*/ 431 w 918"/>
                <a:gd name="T23" fmla="*/ 133 h 965"/>
                <a:gd name="T24" fmla="*/ 448 w 918"/>
                <a:gd name="T25" fmla="*/ 177 h 965"/>
                <a:gd name="T26" fmla="*/ 465 w 918"/>
                <a:gd name="T27" fmla="*/ 200 h 965"/>
                <a:gd name="T28" fmla="*/ 505 w 918"/>
                <a:gd name="T29" fmla="*/ 281 h 965"/>
                <a:gd name="T30" fmla="*/ 527 w 918"/>
                <a:gd name="T31" fmla="*/ 347 h 965"/>
                <a:gd name="T32" fmla="*/ 539 w 918"/>
                <a:gd name="T33" fmla="*/ 421 h 965"/>
                <a:gd name="T34" fmla="*/ 556 w 918"/>
                <a:gd name="T35" fmla="*/ 495 h 965"/>
                <a:gd name="T36" fmla="*/ 573 w 918"/>
                <a:gd name="T37" fmla="*/ 629 h 965"/>
                <a:gd name="T38" fmla="*/ 516 w 918"/>
                <a:gd name="T39" fmla="*/ 754 h 965"/>
                <a:gd name="T40" fmla="*/ 471 w 918"/>
                <a:gd name="T41" fmla="*/ 770 h 965"/>
                <a:gd name="T42" fmla="*/ 448 w 918"/>
                <a:gd name="T43" fmla="*/ 777 h 965"/>
                <a:gd name="T44" fmla="*/ 221 w 918"/>
                <a:gd name="T45" fmla="*/ 762 h 965"/>
                <a:gd name="T46" fmla="*/ 153 w 918"/>
                <a:gd name="T47" fmla="*/ 703 h 965"/>
                <a:gd name="T48" fmla="*/ 142 w 918"/>
                <a:gd name="T49" fmla="*/ 665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470 w 869"/>
                <a:gd name="T1" fmla="*/ 643 h 1173"/>
                <a:gd name="T2" fmla="*/ 436 w 869"/>
                <a:gd name="T3" fmla="*/ 769 h 1173"/>
                <a:gd name="T4" fmla="*/ 408 w 869"/>
                <a:gd name="T5" fmla="*/ 880 h 1173"/>
                <a:gd name="T6" fmla="*/ 397 w 869"/>
                <a:gd name="T7" fmla="*/ 924 h 1173"/>
                <a:gd name="T8" fmla="*/ 385 w 869"/>
                <a:gd name="T9" fmla="*/ 939 h 1173"/>
                <a:gd name="T10" fmla="*/ 351 w 869"/>
                <a:gd name="T11" fmla="*/ 954 h 1173"/>
                <a:gd name="T12" fmla="*/ 181 w 869"/>
                <a:gd name="T13" fmla="*/ 931 h 1173"/>
                <a:gd name="T14" fmla="*/ 79 w 869"/>
                <a:gd name="T15" fmla="*/ 873 h 1173"/>
                <a:gd name="T16" fmla="*/ 22 w 869"/>
                <a:gd name="T17" fmla="*/ 821 h 1173"/>
                <a:gd name="T18" fmla="*/ 0 w 869"/>
                <a:gd name="T19" fmla="*/ 777 h 1173"/>
                <a:gd name="T20" fmla="*/ 51 w 869"/>
                <a:gd name="T21" fmla="*/ 407 h 1173"/>
                <a:gd name="T22" fmla="*/ 68 w 869"/>
                <a:gd name="T23" fmla="*/ 192 h 1173"/>
                <a:gd name="T24" fmla="*/ 96 w 869"/>
                <a:gd name="T25" fmla="*/ 133 h 1173"/>
                <a:gd name="T26" fmla="*/ 125 w 869"/>
                <a:gd name="T27" fmla="*/ 111 h 1173"/>
                <a:gd name="T28" fmla="*/ 193 w 869"/>
                <a:gd name="T29" fmla="*/ 59 h 1173"/>
                <a:gd name="T30" fmla="*/ 221 w 869"/>
                <a:gd name="T31" fmla="*/ 37 h 1173"/>
                <a:gd name="T32" fmla="*/ 266 w 869"/>
                <a:gd name="T33" fmla="*/ 0 h 1173"/>
                <a:gd name="T34" fmla="*/ 442 w 869"/>
                <a:gd name="T35" fmla="*/ 67 h 1173"/>
                <a:gd name="T36" fmla="*/ 505 w 869"/>
                <a:gd name="T37" fmla="*/ 163 h 1173"/>
                <a:gd name="T38" fmla="*/ 527 w 869"/>
                <a:gd name="T39" fmla="*/ 207 h 1173"/>
                <a:gd name="T40" fmla="*/ 538 w 869"/>
                <a:gd name="T41" fmla="*/ 251 h 1173"/>
                <a:gd name="T42" fmla="*/ 493 w 869"/>
                <a:gd name="T43" fmla="*/ 577 h 1173"/>
                <a:gd name="T44" fmla="*/ 470 w 869"/>
                <a:gd name="T45" fmla="*/ 643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6" name="Text Box 54"/>
          <p:cNvSpPr txBox="1">
            <a:spLocks noChangeArrowheads="1"/>
          </p:cNvSpPr>
          <p:nvPr/>
        </p:nvSpPr>
        <p:spPr bwMode="auto">
          <a:xfrm>
            <a:off x="2987676" y="1897063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53257" name="Text Box 55"/>
          <p:cNvSpPr txBox="1">
            <a:spLocks noChangeArrowheads="1"/>
          </p:cNvSpPr>
          <p:nvPr/>
        </p:nvSpPr>
        <p:spPr bwMode="auto">
          <a:xfrm>
            <a:off x="6567488" y="183991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Cluster/Stratified Sample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3E35-2E3B-42FB-9202-D4A7CBEB629A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25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78000" y="19050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Sample Size</a:t>
            </a:r>
          </a:p>
        </p:txBody>
      </p:sp>
      <p:sp>
        <p:nvSpPr>
          <p:cNvPr id="809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09988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r="12462"/>
          <a:stretch>
            <a:fillRect/>
          </a:stretch>
        </p:blipFill>
        <p:spPr bwMode="auto">
          <a:xfrm>
            <a:off x="1371600" y="1159821"/>
            <a:ext cx="3429000" cy="333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89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13898" r="14546" b="11060"/>
          <a:stretch>
            <a:fillRect/>
          </a:stretch>
        </p:blipFill>
        <p:spPr bwMode="auto">
          <a:xfrm>
            <a:off x="4800599" y="1714501"/>
            <a:ext cx="3403599" cy="255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90" name="Picture 10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r="13287"/>
          <a:stretch>
            <a:fillRect/>
          </a:stretch>
        </p:blipFill>
        <p:spPr bwMode="auto">
          <a:xfrm>
            <a:off x="7810500" y="1455118"/>
            <a:ext cx="3041650" cy="303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991" name="Text Box 1031"/>
          <p:cNvSpPr txBox="1">
            <a:spLocks noChangeArrowheads="1"/>
          </p:cNvSpPr>
          <p:nvPr/>
        </p:nvSpPr>
        <p:spPr bwMode="auto">
          <a:xfrm>
            <a:off x="1333500" y="4495799"/>
            <a:ext cx="9182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8000 points		        </a:t>
            </a:r>
            <a:r>
              <a:rPr lang="en-US" altLang="en-US" b="1" dirty="0" smtClean="0"/>
              <a:t>	 </a:t>
            </a:r>
            <a:r>
              <a:rPr lang="en-US" altLang="en-US" b="1" dirty="0"/>
              <a:t>2000 Points			500 Points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78C9-CA87-483B-A50E-58F498332111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2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Sample Size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sample size is necessary to get at least one object from each of 10 groups.</a:t>
            </a:r>
          </a:p>
        </p:txBody>
      </p:sp>
      <p:pic>
        <p:nvPicPr>
          <p:cNvPr id="812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/>
          <a:stretch>
            <a:fillRect/>
          </a:stretch>
        </p:blipFill>
        <p:spPr bwMode="auto">
          <a:xfrm>
            <a:off x="1828800" y="2590800"/>
            <a:ext cx="3132138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2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905001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0951-E104-4EED-B99A-345618A67939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14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26C10-2B4E-4F1F-AB7D-561B2207563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231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Dimensionality Reduction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Feature selection (i.e., attribute subset selection):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Select a minimum set of features </a:t>
            </a:r>
            <a:r>
              <a:rPr lang="en-US" altLang="en-US" dirty="0">
                <a:sym typeface="Symbol" panose="05050102010706020507" pitchFamily="18" charset="2"/>
              </a:rPr>
              <a:t>such that the probability distribution of different classes given the values for those features is as close as possible to the original distribution given the values of all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reduce # of patterns in the patterns, easier to understand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Heuristic methods (due to exponential # of choices):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step-wise forward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step-wise backward elimination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combining forward selection and backward elimination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decision-tree induction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730-91A1-419D-9491-7BF5BCB10550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85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Dimensionality Reduction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066800"/>
            <a:ext cx="10731500" cy="511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Principle Component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Singular Value Decomposition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Others: supervised and non-linear techniques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93D7-9C99-4893-AEB0-D628207AFDA1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15C442-8C66-481F-8F04-0091D15F23C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819401" y="1752601"/>
            <a:ext cx="34243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Initial attribute set: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{A1, A2, A3, A4, A5, A6}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5405439" y="2598738"/>
            <a:ext cx="865187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5487988" y="2619375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A4 ?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986214" y="3616326"/>
            <a:ext cx="777875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6805614" y="3551239"/>
            <a:ext cx="808037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3984625" y="36433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A1?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6829425" y="36147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A6?</a:t>
            </a:r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2967039" y="4935539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033713" y="50307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Class 1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4651375" y="49831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Class 2</a:t>
            </a: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6178550" y="502443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Class 1</a:t>
            </a:r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7580313" y="49545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Class 2</a:t>
            </a:r>
          </a:p>
        </p:txBody>
      </p:sp>
      <p:sp>
        <p:nvSpPr>
          <p:cNvPr id="36880" name="Oval 15"/>
          <p:cNvSpPr>
            <a:spLocks noChangeArrowheads="1"/>
          </p:cNvSpPr>
          <p:nvPr/>
        </p:nvSpPr>
        <p:spPr bwMode="auto">
          <a:xfrm>
            <a:off x="4576764" y="4929189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Oval 16"/>
          <p:cNvSpPr>
            <a:spLocks noChangeArrowheads="1"/>
          </p:cNvSpPr>
          <p:nvPr/>
        </p:nvSpPr>
        <p:spPr bwMode="auto">
          <a:xfrm>
            <a:off x="6149976" y="4943476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2" name="Oval 17"/>
          <p:cNvSpPr>
            <a:spLocks noChangeArrowheads="1"/>
          </p:cNvSpPr>
          <p:nvPr/>
        </p:nvSpPr>
        <p:spPr bwMode="auto">
          <a:xfrm>
            <a:off x="7477126" y="4899026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 flipH="1">
            <a:off x="4367213" y="3132138"/>
            <a:ext cx="1414462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5795964" y="3132139"/>
            <a:ext cx="13557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 flipH="1">
            <a:off x="3544889" y="4141788"/>
            <a:ext cx="808037" cy="7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>
            <a:off x="4352925" y="4141788"/>
            <a:ext cx="76358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flipH="1">
            <a:off x="6704014" y="4113213"/>
            <a:ext cx="504825" cy="836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3"/>
          <p:cNvSpPr>
            <a:spLocks noChangeShapeType="1"/>
          </p:cNvSpPr>
          <p:nvPr/>
        </p:nvSpPr>
        <p:spPr bwMode="auto">
          <a:xfrm>
            <a:off x="7239000" y="4098925"/>
            <a:ext cx="80803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2239963" y="5678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6890" name="Group 25"/>
          <p:cNvGrpSpPr>
            <a:grpSpLocks/>
          </p:cNvGrpSpPr>
          <p:nvPr/>
        </p:nvGrpSpPr>
        <p:grpSpPr bwMode="auto">
          <a:xfrm>
            <a:off x="2303463" y="5810251"/>
            <a:ext cx="652462" cy="366713"/>
            <a:chOff x="491" y="3660"/>
            <a:chExt cx="411" cy="231"/>
          </a:xfrm>
        </p:grpSpPr>
        <p:sp>
          <p:nvSpPr>
            <p:cNvPr id="36893" name="Line 26"/>
            <p:cNvSpPr>
              <a:spLocks noChangeShapeType="1"/>
            </p:cNvSpPr>
            <p:nvPr/>
          </p:nvSpPr>
          <p:spPr bwMode="auto">
            <a:xfrm>
              <a:off x="491" y="377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Text Box 27"/>
            <p:cNvSpPr txBox="1">
              <a:spLocks noChangeArrowheads="1"/>
            </p:cNvSpPr>
            <p:nvPr/>
          </p:nvSpPr>
          <p:spPr bwMode="auto">
            <a:xfrm>
              <a:off x="705" y="366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&gt;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946400" y="5737225"/>
            <a:ext cx="470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Reduced attribute set:  {A1, A4, A6}</a:t>
            </a:r>
          </a:p>
        </p:txBody>
      </p:sp>
      <p:sp>
        <p:nvSpPr>
          <p:cNvPr id="36892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 of</a:t>
            </a:r>
            <a:br>
              <a:rPr lang="en-US" altLang="en-US" sz="4000"/>
            </a:br>
            <a:r>
              <a:rPr lang="en-US" altLang="en-US" sz="4000"/>
              <a:t>Decision Tree Induction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3162-1106-46B0-A419-2B52C15743B4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530C2-EFEE-48B7-9DC3-A1CE32EEBBE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Heuristic Feature Selection Methods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There are 2</a:t>
            </a:r>
            <a:r>
              <a:rPr lang="en-US" altLang="en-US" baseline="30000"/>
              <a:t>d</a:t>
            </a:r>
            <a:r>
              <a:rPr lang="en-US" altLang="en-US"/>
              <a:t> possible sub-features of d features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Several heuristic feature selection methods: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Best single features under the feature independence assumption: choose by significance tests.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Best step-wise feature selection: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The best single-feature is picked first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Then next best feature condition to the first, 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Step-wise feature elimination: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Repeatedly eliminate the worst feature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Best combined feature selection and elimination: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Optimal branch and bound: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Use feature elimination and backtracking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3C7C-3B30-49C3-92FD-27154930025C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09673"/>
      </p:ext>
    </p:extLst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13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Curse of Dimensionality</a:t>
            </a:r>
          </a:p>
        </p:txBody>
      </p:sp>
      <p:sp>
        <p:nvSpPr>
          <p:cNvPr id="840714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dimensionality increases, data becomes increasingly sparse in the space that it occupies</a:t>
            </a:r>
          </a:p>
          <a:p>
            <a:endParaRPr lang="en-US" altLang="en-US" dirty="0"/>
          </a:p>
          <a:p>
            <a:r>
              <a:rPr lang="en-US" altLang="en-US" dirty="0"/>
              <a:t>Definitions of density and distance between points, which is critical for clustering and outlier detection, become less meaningful</a:t>
            </a:r>
          </a:p>
        </p:txBody>
      </p:sp>
      <p:sp>
        <p:nvSpPr>
          <p:cNvPr id="840708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40709" name="Rectangle 5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840715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685800"/>
            <a:ext cx="5588000" cy="4191000"/>
          </a:xfrm>
          <a:noFill/>
          <a:ln/>
        </p:spPr>
      </p:pic>
      <p:sp>
        <p:nvSpPr>
          <p:cNvPr id="840717" name="Text Box 13"/>
          <p:cNvSpPr txBox="1">
            <a:spLocks noChangeArrowheads="1"/>
          </p:cNvSpPr>
          <p:nvPr/>
        </p:nvSpPr>
        <p:spPr bwMode="auto">
          <a:xfrm>
            <a:off x="6172200" y="5181600"/>
            <a:ext cx="51943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43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Randomly generate 500 points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Compute difference between max and min distance between any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34793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369888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Major Tasks in Data Preprocessing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153400" cy="4800600"/>
          </a:xfrm>
        </p:spPr>
        <p:txBody>
          <a:bodyPr>
            <a:noAutofit/>
          </a:bodyPr>
          <a:lstStyle/>
          <a:p>
            <a:r>
              <a:rPr lang="en-US" altLang="en-US" dirty="0"/>
              <a:t>Data cleaning</a:t>
            </a:r>
          </a:p>
          <a:p>
            <a:pPr lvl="1"/>
            <a:r>
              <a:rPr lang="en-US" altLang="en-US" sz="2000" dirty="0"/>
              <a:t>Fill in missing values, smooth noisy data, identify or remove </a:t>
            </a:r>
            <a:endParaRPr lang="en-US" altLang="en-US" sz="2000" dirty="0" smtClean="0"/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  outliers</a:t>
            </a:r>
            <a:r>
              <a:rPr lang="en-US" altLang="en-US" sz="2000" dirty="0"/>
              <a:t>, and resolve inconsistencies</a:t>
            </a:r>
          </a:p>
          <a:p>
            <a:r>
              <a:rPr lang="en-US" altLang="en-US" dirty="0"/>
              <a:t>Data integration</a:t>
            </a:r>
          </a:p>
          <a:p>
            <a:pPr lvl="1"/>
            <a:r>
              <a:rPr lang="en-US" altLang="en-US" sz="2000" dirty="0"/>
              <a:t>Integration of multiple databases, data cubes, or files</a:t>
            </a:r>
          </a:p>
          <a:p>
            <a:r>
              <a:rPr lang="en-US" altLang="en-US" dirty="0"/>
              <a:t>Data transformation</a:t>
            </a:r>
          </a:p>
          <a:p>
            <a:pPr lvl="1"/>
            <a:r>
              <a:rPr lang="en-US" altLang="en-US" sz="2000" dirty="0"/>
              <a:t>Normalization and aggregation</a:t>
            </a:r>
          </a:p>
          <a:p>
            <a:r>
              <a:rPr lang="en-US" altLang="en-US" dirty="0"/>
              <a:t>Data reduction</a:t>
            </a:r>
          </a:p>
          <a:p>
            <a:pPr lvl="1"/>
            <a:r>
              <a:rPr lang="en-US" altLang="en-US" sz="2000" dirty="0"/>
              <a:t>Obtains reduced representation in volume but produces the same or similar analytical results</a:t>
            </a:r>
          </a:p>
          <a:p>
            <a:r>
              <a:rPr lang="en-US" altLang="en-US" dirty="0"/>
              <a:t>Data discretization</a:t>
            </a:r>
          </a:p>
          <a:p>
            <a:pPr lvl="1"/>
            <a:r>
              <a:rPr lang="en-US" altLang="en-US" sz="2000" dirty="0"/>
              <a:t>Part of data reduction but with particular importance, especially for numerical data</a:t>
            </a:r>
          </a:p>
        </p:txBody>
      </p:sp>
      <p:grpSp>
        <p:nvGrpSpPr>
          <p:cNvPr id="183302" name="Group 6"/>
          <p:cNvGrpSpPr>
            <a:grpSpLocks/>
          </p:cNvGrpSpPr>
          <p:nvPr/>
        </p:nvGrpSpPr>
        <p:grpSpPr bwMode="auto">
          <a:xfrm>
            <a:off x="3733801" y="1447800"/>
            <a:ext cx="3916363" cy="914400"/>
            <a:chOff x="1392" y="912"/>
            <a:chExt cx="2467" cy="576"/>
          </a:xfrm>
        </p:grpSpPr>
        <p:sp>
          <p:nvSpPr>
            <p:cNvPr id="183300" name="Line 4"/>
            <p:cNvSpPr>
              <a:spLocks noChangeShapeType="1"/>
            </p:cNvSpPr>
            <p:nvPr/>
          </p:nvSpPr>
          <p:spPr bwMode="auto">
            <a:xfrm flipV="1">
              <a:off x="1392" y="1056"/>
              <a:ext cx="120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183301" name="Text Box 5"/>
            <p:cNvSpPr txBox="1">
              <a:spLocks noChangeArrowheads="1"/>
            </p:cNvSpPr>
            <p:nvPr/>
          </p:nvSpPr>
          <p:spPr bwMode="auto">
            <a:xfrm>
              <a:off x="2544" y="912"/>
              <a:ext cx="1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outliers=exceptions!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E13-639F-417F-B877-801B950C3D8D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449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Forms of data preprocessing</a:t>
            </a:r>
            <a:r>
              <a:rPr lang="en-US" altLang="en-US" dirty="0"/>
              <a:t> </a:t>
            </a:r>
          </a:p>
        </p:txBody>
      </p:sp>
      <p:pic>
        <p:nvPicPr>
          <p:cNvPr id="184324" name="Picture 4" descr="chap3preproc_for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4572" y="990601"/>
            <a:ext cx="9222428" cy="5662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5BF0-DE9E-49AC-A57C-085A3610C235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263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841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96900" y="1066800"/>
            <a:ext cx="10756900" cy="51101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What kinds of data quality problems?</a:t>
            </a:r>
          </a:p>
          <a:p>
            <a:r>
              <a:rPr lang="en-US" altLang="en-US" sz="3200" dirty="0"/>
              <a:t>How can we detect problems with the data? </a:t>
            </a:r>
          </a:p>
          <a:p>
            <a:r>
              <a:rPr lang="en-US" altLang="en-US" sz="3200" dirty="0"/>
              <a:t>What can we do about these problems? </a:t>
            </a:r>
          </a:p>
          <a:p>
            <a:pPr lvl="4"/>
            <a:endParaRPr lang="en-US" altLang="en-US" sz="2000" dirty="0"/>
          </a:p>
          <a:p>
            <a:pPr lvl="4"/>
            <a:endParaRPr lang="en-US" altLang="en-US" sz="2000" dirty="0"/>
          </a:p>
          <a:p>
            <a:r>
              <a:rPr lang="en-US" altLang="en-US" sz="3200" dirty="0"/>
              <a:t>Examples of data quality problems: </a:t>
            </a:r>
          </a:p>
          <a:p>
            <a:pPr lvl="1"/>
            <a:r>
              <a:rPr lang="en-US" altLang="en-US" sz="2800" dirty="0"/>
              <a:t>Noise and outliers </a:t>
            </a:r>
          </a:p>
          <a:p>
            <a:pPr lvl="1"/>
            <a:r>
              <a:rPr lang="en-US" altLang="en-US" sz="2800" dirty="0"/>
              <a:t>missing values </a:t>
            </a:r>
          </a:p>
          <a:p>
            <a:pPr lvl="1"/>
            <a:r>
              <a:rPr lang="en-US" altLang="en-US" sz="2800" dirty="0"/>
              <a:t>duplicate data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1D4-0F96-443C-BF9F-5EF0DFFE258A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08874F-489E-4C0F-8DD1-A110B986AB5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Cleaning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Importance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“Data cleaning is one of the three biggest problems in data warehousing”—Ralph Kimball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“Data cleaning is the number one problem in data warehousing”—DCI survey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cleaning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Fill in missing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Identify outliers and smooth out noisy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Correct inconsistent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Resolve redundancy caused by data integration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0967-8D1E-4322-BB31-F1CBA6590A46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6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BA522-F9F1-4772-968B-3E1CE7A3934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20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Missing Data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5000" y="1092200"/>
            <a:ext cx="10718800" cy="5084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Data is not always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Missing data may be due to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equipment malfunction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inconsistent with other recorded data and thus deleted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data not entered due to misunderstanding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certain data may not be considered important at the time of entry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not register history or changes of the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Missing data may need to be inferred.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EE5-82C8-4DA7-AFD2-96E25BF59993}" type="datetime5">
              <a:rPr lang="en-US" smtClean="0"/>
              <a:t>30-Jan-19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57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Missing Values</a:t>
            </a:r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10858500" cy="5033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Information is not collected </a:t>
            </a:r>
            <a:br>
              <a:rPr lang="en-US" altLang="en-US" sz="2800" dirty="0"/>
            </a:br>
            <a:r>
              <a:rPr lang="en-US" altLang="en-US" sz="2800" dirty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Attributes may not be applicable to all cases </a:t>
            </a:r>
            <a:br>
              <a:rPr lang="en-US" altLang="en-US" sz="2800" dirty="0"/>
            </a:br>
            <a:r>
              <a:rPr lang="en-US" altLang="en-US" sz="2800" dirty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Eliminate Data Objects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Estimate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Replace with all possible values (weighted by their probabilities)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E0D2-E88D-4A41-82EF-3B5AE92240E1}" type="datetime5">
              <a:rPr lang="en-US" smtClean="0"/>
              <a:t>30-Jan-19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1870</Words>
  <Application>Microsoft Office PowerPoint</Application>
  <PresentationFormat>Widescreen</PresentationFormat>
  <Paragraphs>403</Paragraphs>
  <Slides>37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MS Mincho</vt:lpstr>
      <vt:lpstr>Symbol</vt:lpstr>
      <vt:lpstr>Times New Roman</vt:lpstr>
      <vt:lpstr>Office Theme</vt:lpstr>
      <vt:lpstr>CS F415: Data Mining</vt:lpstr>
      <vt:lpstr>Today’s Outline</vt:lpstr>
      <vt:lpstr>Multi-Dimensional Measure of Data Quality</vt:lpstr>
      <vt:lpstr>Major Tasks in Data Preprocessing</vt:lpstr>
      <vt:lpstr>Forms of data preprocessing </vt:lpstr>
      <vt:lpstr>Data Quality </vt:lpstr>
      <vt:lpstr>Data Cleaning</vt:lpstr>
      <vt:lpstr>Missing Data</vt:lpstr>
      <vt:lpstr>Missing Values</vt:lpstr>
      <vt:lpstr>How to Handle Missing Data?</vt:lpstr>
      <vt:lpstr>Noisy Data</vt:lpstr>
      <vt:lpstr>Noise</vt:lpstr>
      <vt:lpstr>How to Handle Noisy Data?</vt:lpstr>
      <vt:lpstr>Simple Discretization Methods: Binning</vt:lpstr>
      <vt:lpstr>Binning Methods for Data Smoothing</vt:lpstr>
      <vt:lpstr>Cluster Analysis</vt:lpstr>
      <vt:lpstr>Regression</vt:lpstr>
      <vt:lpstr>Outliers</vt:lpstr>
      <vt:lpstr>Duplicate Data</vt:lpstr>
      <vt:lpstr>Data Preprocessing</vt:lpstr>
      <vt:lpstr>Data Reduction Strategies</vt:lpstr>
      <vt:lpstr>Aggregation</vt:lpstr>
      <vt:lpstr>Data Cube Aggregation</vt:lpstr>
      <vt:lpstr>Aggregation</vt:lpstr>
      <vt:lpstr>Sampling </vt:lpstr>
      <vt:lpstr>Sampling … </vt:lpstr>
      <vt:lpstr>Types of Sampling</vt:lpstr>
      <vt:lpstr>Sampling</vt:lpstr>
      <vt:lpstr>Sampling</vt:lpstr>
      <vt:lpstr>Sampling</vt:lpstr>
      <vt:lpstr>Sample Size</vt:lpstr>
      <vt:lpstr>Sample Size</vt:lpstr>
      <vt:lpstr>Dimensionality Reduction</vt:lpstr>
      <vt:lpstr>Dimensionality Reduction</vt:lpstr>
      <vt:lpstr>Example of Decision Tree Induction</vt:lpstr>
      <vt:lpstr>Heuristic Feature Selection Methods</vt:lpstr>
      <vt:lpstr>Curse of Dimensionality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F415: Data Mining</dc:title>
  <dc:creator>yash Sharma</dc:creator>
  <cp:lastModifiedBy>user</cp:lastModifiedBy>
  <cp:revision>30</cp:revision>
  <dcterms:created xsi:type="dcterms:W3CDTF">2016-01-15T03:52:31Z</dcterms:created>
  <dcterms:modified xsi:type="dcterms:W3CDTF">2019-01-30T10:06:49Z</dcterms:modified>
</cp:coreProperties>
</file>