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80"/>
  </p:notesMasterIdLst>
  <p:handoutMasterIdLst>
    <p:handoutMasterId r:id="rId81"/>
  </p:handoutMasterIdLst>
  <p:sldIdLst>
    <p:sldId id="256" r:id="rId2"/>
    <p:sldId id="286" r:id="rId3"/>
    <p:sldId id="455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87" r:id="rId24"/>
    <p:sldId id="456" r:id="rId25"/>
    <p:sldId id="457" r:id="rId26"/>
    <p:sldId id="458" r:id="rId27"/>
    <p:sldId id="459" r:id="rId28"/>
    <p:sldId id="460" r:id="rId29"/>
    <p:sldId id="461" r:id="rId30"/>
    <p:sldId id="462" r:id="rId31"/>
    <p:sldId id="463" r:id="rId32"/>
    <p:sldId id="464" r:id="rId33"/>
    <p:sldId id="491" r:id="rId34"/>
    <p:sldId id="492" r:id="rId35"/>
    <p:sldId id="493" r:id="rId36"/>
    <p:sldId id="494" r:id="rId37"/>
    <p:sldId id="495" r:id="rId38"/>
    <p:sldId id="496" r:id="rId39"/>
    <p:sldId id="497" r:id="rId40"/>
    <p:sldId id="488" r:id="rId41"/>
    <p:sldId id="489" r:id="rId42"/>
    <p:sldId id="490" r:id="rId43"/>
    <p:sldId id="498" r:id="rId44"/>
    <p:sldId id="499" r:id="rId45"/>
    <p:sldId id="500" r:id="rId46"/>
    <p:sldId id="438" r:id="rId47"/>
    <p:sldId id="439" r:id="rId48"/>
    <p:sldId id="440" r:id="rId49"/>
    <p:sldId id="441" r:id="rId50"/>
    <p:sldId id="392" r:id="rId51"/>
    <p:sldId id="448" r:id="rId52"/>
    <p:sldId id="449" r:id="rId53"/>
    <p:sldId id="450" r:id="rId54"/>
    <p:sldId id="451" r:id="rId55"/>
    <p:sldId id="452" r:id="rId56"/>
    <p:sldId id="453" r:id="rId57"/>
    <p:sldId id="454" r:id="rId58"/>
    <p:sldId id="398" r:id="rId59"/>
    <p:sldId id="399" r:id="rId60"/>
    <p:sldId id="400" r:id="rId61"/>
    <p:sldId id="401" r:id="rId62"/>
    <p:sldId id="402" r:id="rId63"/>
    <p:sldId id="403" r:id="rId64"/>
    <p:sldId id="404" r:id="rId65"/>
    <p:sldId id="405" r:id="rId66"/>
    <p:sldId id="406" r:id="rId67"/>
    <p:sldId id="407" r:id="rId68"/>
    <p:sldId id="444" r:id="rId69"/>
    <p:sldId id="409" r:id="rId70"/>
    <p:sldId id="445" r:id="rId71"/>
    <p:sldId id="446" r:id="rId72"/>
    <p:sldId id="447" r:id="rId73"/>
    <p:sldId id="410" r:id="rId74"/>
    <p:sldId id="411" r:id="rId75"/>
    <p:sldId id="412" r:id="rId76"/>
    <p:sldId id="413" r:id="rId77"/>
    <p:sldId id="414" r:id="rId78"/>
    <p:sldId id="415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187" autoAdjust="0"/>
  </p:normalViewPr>
  <p:slideViewPr>
    <p:cSldViewPr snapToGrid="0">
      <p:cViewPr varScale="1">
        <p:scale>
          <a:sx n="112" d="100"/>
          <a:sy n="112" d="100"/>
        </p:scale>
        <p:origin x="26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46CB8-2939-4328-A02D-99F3E6A6D04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BDEDA-E45B-4E72-A9D1-B2012FFB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0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533B1-ABAD-4103-B8A0-D2B6277FAC4A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6DEC1-8E65-4C55-915F-73857AE2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6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6DEC1-8E65-4C55-915F-73857AE24B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1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916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BBE28F52-DFC3-4EFC-9A5F-7009E2B2E2B0}" type="slidenum">
              <a:rPr lang="tr-TR" altLang="en-US" sz="1300">
                <a:latin typeface="Arial" panose="020B0604020202020204" pitchFamily="34" charset="0"/>
              </a:rPr>
              <a:pPr eaLnBrk="1" hangingPunct="1"/>
              <a:t>24</a:t>
            </a:fld>
            <a:endParaRPr lang="tr-TR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212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B145125-B75A-47F0-A823-DF561350555A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5764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85C071-EEC7-495B-A387-4DB4DB7DC258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8685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260E781-85EB-4161-BE57-A1AB3A46F7E7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84628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FCF0B4-39AE-47D9-88B3-04234DB3E5CA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005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A39394A-8F64-45E3-A590-440149CA5ABE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29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6163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4DEAC0-5895-479F-A51D-D1AA867AFB4A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74649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D2292769-AE34-40FF-A701-92FF1B372A0E}" type="slidenum">
              <a:rPr lang="tr-TR" altLang="en-US" sz="1300">
                <a:latin typeface="Arial" panose="020B0604020202020204" pitchFamily="34" charset="0"/>
              </a:rPr>
              <a:pPr eaLnBrk="1" hangingPunct="1"/>
              <a:t>31</a:t>
            </a:fld>
            <a:endParaRPr lang="tr-TR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246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1CE151-0B8D-46CC-86BF-C23E874D0754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99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6DEC1-8E65-4C55-915F-73857AE24B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44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720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CE268480-B186-4615-83AC-243B0A815DBC}" type="slidenum">
              <a:rPr lang="tr-TR" altLang="en-US" sz="1300">
                <a:latin typeface="Arial" panose="020B0604020202020204" pitchFamily="34" charset="0"/>
              </a:rPr>
              <a:pPr eaLnBrk="1" hangingPunct="1"/>
              <a:t>40</a:t>
            </a:fld>
            <a:endParaRPr lang="tr-TR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303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24C4AA7E-4871-4FD2-9E3D-4211CA707EF8}" type="slidenum">
              <a:rPr lang="tr-TR" altLang="en-US" sz="1300">
                <a:latin typeface="Arial" panose="020B0604020202020204" pitchFamily="34" charset="0"/>
              </a:rPr>
              <a:pPr eaLnBrk="1" hangingPunct="1"/>
              <a:t>41</a:t>
            </a:fld>
            <a:endParaRPr lang="tr-TR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331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F9ACE401-96B9-4407-9EB2-DF8D569E2881}" type="slidenum">
              <a:rPr lang="tr-TR" altLang="en-US" sz="1300">
                <a:latin typeface="Arial" panose="020B0604020202020204" pitchFamily="34" charset="0"/>
              </a:rPr>
              <a:pPr eaLnBrk="1" hangingPunct="1"/>
              <a:t>42</a:t>
            </a:fld>
            <a:endParaRPr lang="tr-TR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313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6283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4162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7F9C42-36A9-45D3-B9DA-41614C6D3F47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4327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173E51-E067-4F1E-B91A-5580F3C10924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2663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6B420-7F20-4D3F-81F1-BBD6365F97B8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6829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0148E-C77D-4BE2-9B6D-EA05CC60FF0C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099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2182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DCAC5-442C-4D11-9A83-C8C0B74A4B1F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1908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AA3E1A-06F9-4795-B188-E82EE87116EE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9883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8667E-66C6-4C0F-8AAD-7359333EEC5E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0070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8734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2510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6DEC1-8E65-4C55-915F-73857AE24B5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366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A69D3-11C8-42C5-B662-698A3C7A8CAE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5629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AE1D91-58CB-4CED-9BF2-00D0B763D857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7754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7C182-FEB2-43C7-B307-328C9916F338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7225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2880D-AA9E-4812-A3CD-E70424790AFE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315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3DD6FA-A1AA-43C6-8C9B-FC82E12F185F}" type="slidenum">
              <a:rPr lang="en-US" altLang="en-US"/>
              <a:pPr/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33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339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055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212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859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94" tIns="44947" rIns="89894" bIns="44947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214305-8173-4E22-A2D8-9CD01784AC2A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05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04FE-F24E-43EF-8A12-6490B835D045}" type="datetime5">
              <a:rPr lang="en-US" smtClean="0"/>
              <a:t>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3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4063-5E7B-4B70-9E31-1958694D71C5}" type="datetime5">
              <a:rPr lang="en-US" smtClean="0"/>
              <a:t>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0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E10-9B6D-4994-BAB1-9D7B7E8AB9DD}" type="datetime5">
              <a:rPr lang="en-US" smtClean="0"/>
              <a:t>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6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2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274638"/>
            <a:ext cx="9652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EF4FB-81B2-4331-BFDE-03EF6835E27C}" type="datetime5">
              <a:rPr lang="en-US" altLang="en-US" smtClean="0"/>
              <a:t>1-Feb-19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43FC3-610D-4B8C-82C8-1CDCD047EE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098613"/>
      </p:ext>
    </p:extLst>
  </p:cSld>
  <p:clrMapOvr>
    <a:masterClrMapping/>
  </p:clrMapOvr>
  <p:transition spd="med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76201"/>
            <a:ext cx="1136226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217" y="1066800"/>
            <a:ext cx="5571067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5" y="1066800"/>
            <a:ext cx="5573183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485" y="3771900"/>
            <a:ext cx="5573183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75542-AC61-4E09-ABFE-7BDFE771A4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65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465A-C2E8-41D1-AEDC-CD362C421DD2}" type="datetime5">
              <a:rPr lang="en-US" smtClean="0"/>
              <a:t>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3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2661-2D44-4F65-BA2F-22C9E7709B6C}" type="datetime5">
              <a:rPr lang="en-US" smtClean="0"/>
              <a:t>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1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1F3E-789E-49BE-B955-6073698F7D3E}" type="datetime5">
              <a:rPr lang="en-US" smtClean="0"/>
              <a:t>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9F8-9C81-422D-8FA1-E4CBFA041265}" type="datetime5">
              <a:rPr lang="en-US" smtClean="0"/>
              <a:t>1-Feb-19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5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FBD8-005A-440F-B9CE-290ECB9B3336}" type="datetime5">
              <a:rPr lang="en-US" smtClean="0"/>
              <a:t>1-Feb-19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1AF6-FCBB-40F9-8F1C-67DF7A3FF201}" type="datetime5">
              <a:rPr lang="en-US" smtClean="0"/>
              <a:t>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604-102C-42BD-9AAF-064BC73A8289}" type="datetime5">
              <a:rPr lang="en-US" smtClean="0"/>
              <a:t>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25E-E759-4305-B03F-B80164A5C229}" type="datetime5">
              <a:rPr lang="en-US" smtClean="0"/>
              <a:t>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7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729C8-8443-4621-88CB-F9C273FD9D36}" type="datetime5">
              <a:rPr lang="en-US" smtClean="0"/>
              <a:t>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5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4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8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1.png"/><Relationship Id="rId4" Type="http://schemas.openxmlformats.org/officeDocument/2006/relationships/image" Target="../media/image50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1.png"/><Relationship Id="rId4" Type="http://schemas.openxmlformats.org/officeDocument/2006/relationships/image" Target="../media/image52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1.png"/><Relationship Id="rId4" Type="http://schemas.openxmlformats.org/officeDocument/2006/relationships/image" Target="../media/image53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54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61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23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24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8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5237"/>
          </a:xfrm>
        </p:spPr>
        <p:txBody>
          <a:bodyPr>
            <a:noAutofit/>
          </a:bodyPr>
          <a:lstStyle/>
          <a:p>
            <a:r>
              <a:rPr lang="en-US" sz="4000" dirty="0" smtClean="0"/>
              <a:t>CS F415: Data Mining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112" y="3619500"/>
            <a:ext cx="8689976" cy="1371599"/>
          </a:xfrm>
        </p:spPr>
        <p:txBody>
          <a:bodyPr>
            <a:normAutofit/>
          </a:bodyPr>
          <a:lstStyle/>
          <a:p>
            <a:pPr algn="r"/>
            <a:endParaRPr lang="en-US" sz="4000" dirty="0" smtClean="0">
              <a:solidFill>
                <a:srgbClr val="0070C0"/>
              </a:solidFill>
            </a:endParaRPr>
          </a:p>
          <a:p>
            <a:pPr algn="r"/>
            <a:r>
              <a:rPr lang="en-US" sz="4000" dirty="0" err="1" smtClean="0">
                <a:solidFill>
                  <a:srgbClr val="0070C0"/>
                </a:solidFill>
              </a:rPr>
              <a:t>Yashvardhan</a:t>
            </a:r>
            <a:r>
              <a:rPr lang="en-US" sz="4000" dirty="0" smtClean="0">
                <a:solidFill>
                  <a:srgbClr val="0070C0"/>
                </a:solidFill>
              </a:rPr>
              <a:t> Sharma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F87B-EAC7-4DD9-A00A-2C5A9B6D8CDF}" type="datetime5">
              <a:rPr lang="en-US" smtClean="0"/>
              <a:t>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fld id="{BAC8B44D-8A6F-4EC5-8711-F07CE7DFA75E}" type="slidenum">
              <a:rPr lang="en-US" smtClean="0"/>
              <a:t>1</a:t>
            </a:fld>
            <a:r>
              <a:rPr lang="en-US" dirty="0" smtClean="0"/>
              <a:t>S F415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78000" y="190500"/>
            <a:ext cx="8585200" cy="685800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Sample Size</a:t>
            </a:r>
          </a:p>
        </p:txBody>
      </p:sp>
      <p:sp>
        <p:nvSpPr>
          <p:cNvPr id="8099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670050" y="990600"/>
            <a:ext cx="8394700" cy="5029200"/>
          </a:xfrm>
          <a:noFill/>
          <a:ln/>
        </p:spPr>
        <p:txBody>
          <a:bodyPr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09988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2" r="12462"/>
          <a:stretch>
            <a:fillRect/>
          </a:stretch>
        </p:blipFill>
        <p:spPr bwMode="auto">
          <a:xfrm>
            <a:off x="1371600" y="1159821"/>
            <a:ext cx="3429000" cy="333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989" name="Picture 10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2" t="13898" r="14546" b="11060"/>
          <a:stretch>
            <a:fillRect/>
          </a:stretch>
        </p:blipFill>
        <p:spPr bwMode="auto">
          <a:xfrm>
            <a:off x="4800599" y="1714501"/>
            <a:ext cx="3403599" cy="2552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990" name="Picture 10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1" r="13287"/>
          <a:stretch>
            <a:fillRect/>
          </a:stretch>
        </p:blipFill>
        <p:spPr bwMode="auto">
          <a:xfrm>
            <a:off x="7810500" y="1455118"/>
            <a:ext cx="3041650" cy="3039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991" name="Text Box 1031"/>
          <p:cNvSpPr txBox="1">
            <a:spLocks noChangeArrowheads="1"/>
          </p:cNvSpPr>
          <p:nvPr/>
        </p:nvSpPr>
        <p:spPr bwMode="auto">
          <a:xfrm>
            <a:off x="1333500" y="4495799"/>
            <a:ext cx="9182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8000 points		        </a:t>
            </a:r>
            <a:r>
              <a:rPr lang="en-US" altLang="en-US" b="1" dirty="0" smtClean="0"/>
              <a:t>	 </a:t>
            </a:r>
            <a:r>
              <a:rPr lang="en-US" altLang="en-US" b="1" dirty="0"/>
              <a:t>2000 Points			500 Points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78C9-CA87-483B-A50E-58F498332111}" type="datetime5">
              <a:rPr lang="en-US" smtClean="0"/>
              <a:t>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1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5852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Sample Size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0050" y="990600"/>
            <a:ext cx="8394700" cy="5029200"/>
          </a:xfrm>
          <a:noFill/>
          <a:ln/>
        </p:spPr>
        <p:txBody>
          <a:bodyPr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What sample size is necessary to get at least one object from each of 10 groups.</a:t>
            </a:r>
          </a:p>
        </p:txBody>
      </p:sp>
      <p:pic>
        <p:nvPicPr>
          <p:cNvPr id="812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2"/>
          <a:stretch>
            <a:fillRect/>
          </a:stretch>
        </p:blipFill>
        <p:spPr bwMode="auto">
          <a:xfrm>
            <a:off x="1828800" y="2590800"/>
            <a:ext cx="3132138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20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1905001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0951-E104-4EED-B99A-345618A67939}" type="datetime5">
              <a:rPr lang="en-US" smtClean="0"/>
              <a:t>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8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30176"/>
            <a:ext cx="7772400" cy="7080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mtClean="0">
                <a:ea typeface="굴림" pitchFamily="34" charset="-127"/>
              </a:rPr>
              <a:t>Data Dimensionality</a:t>
            </a:r>
            <a:endParaRPr lang="en-GB" alt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28700" y="1244600"/>
            <a:ext cx="9334500" cy="5384800"/>
          </a:xfrm>
        </p:spPr>
        <p:txBody>
          <a:bodyPr>
            <a:normAutofit/>
          </a:bodyPr>
          <a:lstStyle/>
          <a:p>
            <a:pPr lvl="1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600" dirty="0" smtClean="0"/>
              <a:t>From a theoretical point of view, increasing the number of features should lead to better performance.</a:t>
            </a:r>
          </a:p>
          <a:p>
            <a:pPr lvl="1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z="2600" dirty="0" smtClean="0"/>
          </a:p>
          <a:p>
            <a:pPr lvl="1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600" dirty="0" smtClean="0"/>
              <a:t>In practice, the inclusion </a:t>
            </a: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600" dirty="0" smtClean="0"/>
              <a:t>   of more features leads to </a:t>
            </a: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600" dirty="0" smtClean="0"/>
              <a:t>   worse performance (i.e., </a:t>
            </a:r>
            <a:r>
              <a:rPr lang="en-US" altLang="en-US" sz="2600" dirty="0" smtClean="0">
                <a:solidFill>
                  <a:srgbClr val="FF0000"/>
                </a:solidFill>
              </a:rPr>
              <a:t>curse</a:t>
            </a: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600" dirty="0">
                <a:solidFill>
                  <a:srgbClr val="FF0000"/>
                </a:solidFill>
              </a:rPr>
              <a:t> </a:t>
            </a:r>
            <a:r>
              <a:rPr lang="en-US" altLang="en-US" sz="2600" dirty="0" smtClean="0">
                <a:solidFill>
                  <a:srgbClr val="FF0000"/>
                </a:solidFill>
              </a:rPr>
              <a:t>   of dimensionality</a:t>
            </a:r>
            <a:r>
              <a:rPr lang="en-US" altLang="en-US" sz="2600" dirty="0" smtClean="0"/>
              <a:t>).</a:t>
            </a: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z="2600" dirty="0" smtClean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600" dirty="0" smtClean="0"/>
              <a:t>The number of training examples required</a:t>
            </a:r>
          </a:p>
          <a:p>
            <a:pPr marL="45720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600" dirty="0" smtClean="0"/>
              <a:t> increases </a:t>
            </a:r>
            <a:r>
              <a:rPr lang="en-US" altLang="en-US" sz="2600" dirty="0" smtClean="0">
                <a:solidFill>
                  <a:srgbClr val="FF0000"/>
                </a:solidFill>
              </a:rPr>
              <a:t>exponentially</a:t>
            </a:r>
            <a:r>
              <a:rPr lang="en-US" altLang="en-US" sz="2600" dirty="0" smtClean="0"/>
              <a:t> with dimensionality. </a:t>
            </a:r>
          </a:p>
        </p:txBody>
      </p:sp>
      <p:pic>
        <p:nvPicPr>
          <p:cNvPr id="10244" name="Picture 9" descr="dudafigs03_Page_0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6" t="29980" r="28094" b="40852"/>
          <a:stretch>
            <a:fillRect/>
          </a:stretch>
        </p:blipFill>
        <p:spPr>
          <a:xfrm>
            <a:off x="8052517" y="1714501"/>
            <a:ext cx="3701333" cy="3632199"/>
          </a:xfrm>
          <a:noFill/>
        </p:spPr>
      </p:pic>
    </p:spTree>
    <p:extLst>
      <p:ext uri="{BB962C8B-B14F-4D97-AF65-F5344CB8AC3E}">
        <p14:creationId xmlns:p14="http://schemas.microsoft.com/office/powerpoint/2010/main" val="1732371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3CFC02C-9026-4CEC-9302-6F2776DDE15B}" type="slidenum">
              <a:rPr lang="en-US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Dimensionality Reduction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752600" y="1447800"/>
            <a:ext cx="8610600" cy="48768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Significant improvements can be achieved by first mapping the data into a </a:t>
            </a:r>
            <a:r>
              <a:rPr lang="en-US" sz="2400" i="1" dirty="0">
                <a:solidFill>
                  <a:srgbClr val="FF0000"/>
                </a:solidFill>
                <a:latin typeface="Arial" pitchFamily="34" charset="0"/>
              </a:rPr>
              <a:t>lower-dimensional</a:t>
            </a:r>
            <a:r>
              <a:rPr lang="en-US" sz="2400" i="1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space.</a:t>
            </a:r>
          </a:p>
          <a:p>
            <a:pPr marL="285750" indent="-285750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en-US" sz="2400" dirty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en-US" sz="2400" dirty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en-US" sz="2400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  <a:defRPr/>
            </a:pPr>
            <a:endParaRPr lang="en-US" sz="2400" dirty="0">
              <a:solidFill>
                <a:srgbClr val="000000"/>
              </a:solidFill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</a:rPr>
              <a:t>Dimensionality can be reduced by: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−"/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</a:rPr>
              <a:t>Combining features using a </a:t>
            </a:r>
            <a:r>
              <a:rPr lang="en-US" sz="2000" kern="0" dirty="0">
                <a:solidFill>
                  <a:srgbClr val="FF0000"/>
                </a:solidFill>
                <a:latin typeface="Arial"/>
              </a:rPr>
              <a:t>linear</a:t>
            </a:r>
            <a:r>
              <a:rPr lang="en-US" sz="2000" kern="0" dirty="0">
                <a:solidFill>
                  <a:srgbClr val="000000"/>
                </a:solidFill>
                <a:latin typeface="Arial"/>
              </a:rPr>
              <a:t> or </a:t>
            </a:r>
            <a:r>
              <a:rPr lang="en-US" sz="2000" kern="0" dirty="0">
                <a:solidFill>
                  <a:srgbClr val="FF0000"/>
                </a:solidFill>
                <a:latin typeface="Arial"/>
              </a:rPr>
              <a:t>non-linear </a:t>
            </a:r>
            <a:r>
              <a:rPr lang="en-US" sz="2000" kern="0" dirty="0">
                <a:latin typeface="Arial"/>
              </a:rPr>
              <a:t>transformations</a:t>
            </a:r>
            <a:r>
              <a:rPr lang="en-US" sz="2000" kern="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−"/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</a:rPr>
              <a:t>Selecting a subset of features (i.e., </a:t>
            </a:r>
            <a:r>
              <a:rPr lang="en-US" sz="2000" kern="0" dirty="0">
                <a:solidFill>
                  <a:srgbClr val="FF0000"/>
                </a:solidFill>
                <a:latin typeface="Arial"/>
              </a:rPr>
              <a:t>feature selection</a:t>
            </a:r>
            <a:r>
              <a:rPr lang="en-US" sz="2000" kern="0" dirty="0">
                <a:solidFill>
                  <a:srgbClr val="000000"/>
                </a:solidFill>
                <a:latin typeface="Arial"/>
              </a:rPr>
              <a:t>).</a:t>
            </a:r>
            <a:endParaRPr lang="en-US" sz="28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  <a:defRPr/>
            </a:pPr>
            <a:endParaRPr lang="en-US" sz="2400" kern="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93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1" y="2514601"/>
            <a:ext cx="5978525" cy="1216025"/>
          </a:xfrm>
        </p:spPr>
      </p:pic>
    </p:spTree>
    <p:extLst>
      <p:ext uri="{BB962C8B-B14F-4D97-AF65-F5344CB8AC3E}">
        <p14:creationId xmlns:p14="http://schemas.microsoft.com/office/powerpoint/2010/main" val="3597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Dimensionality Reduction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066800"/>
            <a:ext cx="10731500" cy="5110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Purpose: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Avoid curse of dimensionality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Reduce amount of time and memory required by data mining algorithms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Allow data to be more easily visualized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May help to eliminate irrelevant features or reduce noise</a:t>
            </a:r>
          </a:p>
          <a:p>
            <a:pPr lvl="4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Techniques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Principle Component Analysis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Singular Value Decomposition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Others: supervised and non-linear techniques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93D7-9C99-4893-AEB0-D628207AFDA1}" type="datetime5">
              <a:rPr lang="en-US" smtClean="0"/>
              <a:t>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1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15C442-8C66-481F-8F04-0091D15F23C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819401" y="1752601"/>
            <a:ext cx="342433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Initial attribute set: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{A1, A2, A3, A4, A5, A6}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5405439" y="2598738"/>
            <a:ext cx="865187" cy="519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5487988" y="2619375"/>
            <a:ext cx="88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A4 ?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3986214" y="3616326"/>
            <a:ext cx="777875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6805614" y="3551239"/>
            <a:ext cx="808037" cy="547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3984625" y="3643313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A1?</a:t>
            </a: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6829425" y="361473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A6?</a:t>
            </a:r>
          </a:p>
        </p:txBody>
      </p:sp>
      <p:sp>
        <p:nvSpPr>
          <p:cNvPr id="36875" name="Oval 10"/>
          <p:cNvSpPr>
            <a:spLocks noChangeArrowheads="1"/>
          </p:cNvSpPr>
          <p:nvPr/>
        </p:nvSpPr>
        <p:spPr bwMode="auto">
          <a:xfrm>
            <a:off x="2967039" y="4935539"/>
            <a:ext cx="1139825" cy="606425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3033713" y="5030788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Class 1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4651375" y="4983163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Class 2</a:t>
            </a: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6178550" y="5024438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Class 1</a:t>
            </a:r>
          </a:p>
        </p:txBody>
      </p:sp>
      <p:sp>
        <p:nvSpPr>
          <p:cNvPr id="36879" name="Rectangle 14"/>
          <p:cNvSpPr>
            <a:spLocks noChangeArrowheads="1"/>
          </p:cNvSpPr>
          <p:nvPr/>
        </p:nvSpPr>
        <p:spPr bwMode="auto">
          <a:xfrm>
            <a:off x="7580313" y="4954588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Class 2</a:t>
            </a:r>
          </a:p>
        </p:txBody>
      </p:sp>
      <p:sp>
        <p:nvSpPr>
          <p:cNvPr id="36880" name="Oval 15"/>
          <p:cNvSpPr>
            <a:spLocks noChangeArrowheads="1"/>
          </p:cNvSpPr>
          <p:nvPr/>
        </p:nvSpPr>
        <p:spPr bwMode="auto">
          <a:xfrm>
            <a:off x="4576764" y="4929189"/>
            <a:ext cx="1139825" cy="606425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1" name="Oval 16"/>
          <p:cNvSpPr>
            <a:spLocks noChangeArrowheads="1"/>
          </p:cNvSpPr>
          <p:nvPr/>
        </p:nvSpPr>
        <p:spPr bwMode="auto">
          <a:xfrm>
            <a:off x="6149976" y="4943476"/>
            <a:ext cx="1139825" cy="606425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2" name="Oval 17"/>
          <p:cNvSpPr>
            <a:spLocks noChangeArrowheads="1"/>
          </p:cNvSpPr>
          <p:nvPr/>
        </p:nvSpPr>
        <p:spPr bwMode="auto">
          <a:xfrm>
            <a:off x="7477126" y="4899026"/>
            <a:ext cx="1139825" cy="606425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3" name="Line 18"/>
          <p:cNvSpPr>
            <a:spLocks noChangeShapeType="1"/>
          </p:cNvSpPr>
          <p:nvPr/>
        </p:nvSpPr>
        <p:spPr bwMode="auto">
          <a:xfrm flipH="1">
            <a:off x="4367213" y="3132138"/>
            <a:ext cx="1414462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Line 19"/>
          <p:cNvSpPr>
            <a:spLocks noChangeShapeType="1"/>
          </p:cNvSpPr>
          <p:nvPr/>
        </p:nvSpPr>
        <p:spPr bwMode="auto">
          <a:xfrm>
            <a:off x="5795964" y="3132139"/>
            <a:ext cx="13557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Line 20"/>
          <p:cNvSpPr>
            <a:spLocks noChangeShapeType="1"/>
          </p:cNvSpPr>
          <p:nvPr/>
        </p:nvSpPr>
        <p:spPr bwMode="auto">
          <a:xfrm flipH="1">
            <a:off x="3544889" y="4141788"/>
            <a:ext cx="808037" cy="779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Line 21"/>
          <p:cNvSpPr>
            <a:spLocks noChangeShapeType="1"/>
          </p:cNvSpPr>
          <p:nvPr/>
        </p:nvSpPr>
        <p:spPr bwMode="auto">
          <a:xfrm>
            <a:off x="4352925" y="4141788"/>
            <a:ext cx="763588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Line 22"/>
          <p:cNvSpPr>
            <a:spLocks noChangeShapeType="1"/>
          </p:cNvSpPr>
          <p:nvPr/>
        </p:nvSpPr>
        <p:spPr bwMode="auto">
          <a:xfrm flipH="1">
            <a:off x="6704014" y="4113213"/>
            <a:ext cx="504825" cy="836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Line 23"/>
          <p:cNvSpPr>
            <a:spLocks noChangeShapeType="1"/>
          </p:cNvSpPr>
          <p:nvPr/>
        </p:nvSpPr>
        <p:spPr bwMode="auto">
          <a:xfrm>
            <a:off x="7239000" y="4098925"/>
            <a:ext cx="808038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Text Box 24"/>
          <p:cNvSpPr txBox="1">
            <a:spLocks noChangeArrowheads="1"/>
          </p:cNvSpPr>
          <p:nvPr/>
        </p:nvSpPr>
        <p:spPr bwMode="auto">
          <a:xfrm>
            <a:off x="2239963" y="56784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6890" name="Group 25"/>
          <p:cNvGrpSpPr>
            <a:grpSpLocks/>
          </p:cNvGrpSpPr>
          <p:nvPr/>
        </p:nvGrpSpPr>
        <p:grpSpPr bwMode="auto">
          <a:xfrm>
            <a:off x="2303463" y="5810251"/>
            <a:ext cx="652462" cy="366713"/>
            <a:chOff x="491" y="3660"/>
            <a:chExt cx="411" cy="231"/>
          </a:xfrm>
        </p:grpSpPr>
        <p:sp>
          <p:nvSpPr>
            <p:cNvPr id="36893" name="Line 26"/>
            <p:cNvSpPr>
              <a:spLocks noChangeShapeType="1"/>
            </p:cNvSpPr>
            <p:nvPr/>
          </p:nvSpPr>
          <p:spPr bwMode="auto">
            <a:xfrm>
              <a:off x="491" y="3773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Text Box 27"/>
            <p:cNvSpPr txBox="1">
              <a:spLocks noChangeArrowheads="1"/>
            </p:cNvSpPr>
            <p:nvPr/>
          </p:nvSpPr>
          <p:spPr bwMode="auto">
            <a:xfrm>
              <a:off x="705" y="3660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&gt;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6891" name="Text Box 28"/>
          <p:cNvSpPr txBox="1">
            <a:spLocks noChangeArrowheads="1"/>
          </p:cNvSpPr>
          <p:nvPr/>
        </p:nvSpPr>
        <p:spPr bwMode="auto">
          <a:xfrm>
            <a:off x="2946400" y="5737225"/>
            <a:ext cx="470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Reduced attribute set:  {A1, A4, A6}</a:t>
            </a:r>
          </a:p>
        </p:txBody>
      </p:sp>
      <p:sp>
        <p:nvSpPr>
          <p:cNvPr id="36892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Example of</a:t>
            </a:r>
            <a:br>
              <a:rPr lang="en-US" altLang="en-US" sz="4000"/>
            </a:br>
            <a:r>
              <a:rPr lang="en-US" altLang="en-US" sz="4000"/>
              <a:t>Decision Tree Induction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3162-1106-46B0-A419-2B52C15743B4}" type="datetime5">
              <a:rPr lang="en-US" smtClean="0"/>
              <a:t>1-Feb-19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3484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13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Curse of Dimensionality</a:t>
            </a:r>
          </a:p>
        </p:txBody>
      </p:sp>
      <p:sp>
        <p:nvSpPr>
          <p:cNvPr id="840714" name="Rectangle 10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When dimensionality increases, data becomes increasingly sparse in the space that it occupies</a:t>
            </a:r>
          </a:p>
          <a:p>
            <a:endParaRPr lang="en-US" altLang="en-US" dirty="0"/>
          </a:p>
          <a:p>
            <a:r>
              <a:rPr lang="en-US" altLang="en-US" dirty="0"/>
              <a:t>Definitions of density and distance between points, which is critical for clustering and outlier detection, become less meaningful</a:t>
            </a:r>
          </a:p>
        </p:txBody>
      </p:sp>
      <p:sp>
        <p:nvSpPr>
          <p:cNvPr id="840708" name="Text Box 4"/>
          <p:cNvSpPr txBox="1">
            <a:spLocks noChangeArrowheads="1"/>
          </p:cNvSpPr>
          <p:nvPr/>
        </p:nvSpPr>
        <p:spPr bwMode="auto">
          <a:xfrm>
            <a:off x="3200400" y="3657600"/>
            <a:ext cx="1600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840709" name="Rectangle 5"/>
          <p:cNvSpPr>
            <a:spLocks noChangeArrowheads="1"/>
          </p:cNvSpPr>
          <p:nvPr/>
        </p:nvSpPr>
        <p:spPr bwMode="auto">
          <a:xfrm>
            <a:off x="3241676" y="59848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840715" name="Picture 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685800"/>
            <a:ext cx="5588000" cy="4191000"/>
          </a:xfrm>
          <a:noFill/>
          <a:ln/>
        </p:spPr>
      </p:pic>
      <p:sp>
        <p:nvSpPr>
          <p:cNvPr id="840717" name="Text Box 13"/>
          <p:cNvSpPr txBox="1">
            <a:spLocks noChangeArrowheads="1"/>
          </p:cNvSpPr>
          <p:nvPr/>
        </p:nvSpPr>
        <p:spPr bwMode="auto">
          <a:xfrm>
            <a:off x="6172200" y="5181600"/>
            <a:ext cx="51943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14300" indent="-114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Randomly generate 500 points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Compute difference between max and min distance between any pair of points</a:t>
            </a:r>
          </a:p>
        </p:txBody>
      </p:sp>
    </p:spTree>
    <p:extLst>
      <p:ext uri="{BB962C8B-B14F-4D97-AF65-F5344CB8AC3E}">
        <p14:creationId xmlns:p14="http://schemas.microsoft.com/office/powerpoint/2010/main" val="1129800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Dimensionality Reduction (cont’d)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pPr eaLnBrk="1" hangingPunct="1">
              <a:defRPr/>
            </a:pPr>
            <a:endParaRPr lang="en-US" altLang="en-US" sz="2400" dirty="0">
              <a:latin typeface="NimbusSanL-Regu"/>
            </a:endParaRPr>
          </a:p>
          <a:p>
            <a:pPr eaLnBrk="1" hangingPunct="1">
              <a:defRPr/>
            </a:pPr>
            <a:r>
              <a:rPr lang="en-US" sz="2400" dirty="0">
                <a:solidFill>
                  <a:srgbClr val="FF0000"/>
                </a:solidFill>
              </a:rPr>
              <a:t>Linear</a:t>
            </a:r>
            <a:r>
              <a:rPr lang="en-US" sz="2400" dirty="0">
                <a:solidFill>
                  <a:srgbClr val="000000"/>
                </a:solidFill>
              </a:rPr>
              <a:t> combinations are particularly attractive because they are simple to compute and analytically tractable.</a:t>
            </a:r>
            <a:endParaRPr lang="en-US" altLang="en-US" sz="2400" u="sng" dirty="0">
              <a:solidFill>
                <a:srgbClr val="FF0000"/>
              </a:solidFill>
              <a:latin typeface="NimbusSanL-Regu"/>
            </a:endParaRPr>
          </a:p>
          <a:p>
            <a:pPr eaLnBrk="1" hangingPunct="1">
              <a:defRPr/>
            </a:pPr>
            <a:endParaRPr lang="en-US" altLang="en-US" sz="2400" u="sng" dirty="0">
              <a:solidFill>
                <a:srgbClr val="FF0000"/>
              </a:solidFill>
              <a:latin typeface="NimbusSanL-Regu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NimbusSanL-Regu"/>
              </a:rPr>
              <a:t>Given </a:t>
            </a:r>
            <a:r>
              <a:rPr lang="en-US" altLang="en-US" sz="2400" dirty="0">
                <a:solidFill>
                  <a:srgbClr val="FF0000"/>
                </a:solidFill>
                <a:latin typeface="CMBX12"/>
              </a:rPr>
              <a:t>x</a:t>
            </a:r>
            <a:r>
              <a:rPr lang="en-US" altLang="en-US" sz="2400" dirty="0">
                <a:latin typeface="CMBX12"/>
              </a:rPr>
              <a:t> </a:t>
            </a:r>
            <a:r>
              <a:rPr lang="el-GR" altLang="en-US" sz="2400" dirty="0">
                <a:latin typeface="CMBX12"/>
              </a:rPr>
              <a:t>ϵ</a:t>
            </a:r>
            <a:r>
              <a:rPr lang="en-US" altLang="en-US" sz="2400" dirty="0">
                <a:latin typeface="CMBX12"/>
              </a:rPr>
              <a:t> </a:t>
            </a:r>
            <a:r>
              <a:rPr lang="en-US" altLang="en-US" sz="2400" dirty="0">
                <a:latin typeface="MSBM10"/>
              </a:rPr>
              <a:t>R</a:t>
            </a:r>
            <a:r>
              <a:rPr lang="en-US" altLang="en-US" sz="2400" baseline="30000" dirty="0">
                <a:latin typeface="MSBM10"/>
              </a:rPr>
              <a:t>N</a:t>
            </a:r>
            <a:r>
              <a:rPr lang="en-US" altLang="en-US" sz="2400" dirty="0">
                <a:latin typeface="NimbusSanL-Regu"/>
              </a:rPr>
              <a:t>, the goal is to find an N x K matrix </a:t>
            </a:r>
            <a:r>
              <a:rPr lang="en-US" altLang="en-US" sz="2400" dirty="0">
                <a:solidFill>
                  <a:srgbClr val="FF0000"/>
                </a:solidFill>
                <a:latin typeface="NimbusSanL-Regu"/>
              </a:rPr>
              <a:t>U</a:t>
            </a:r>
            <a:r>
              <a:rPr lang="en-US" altLang="en-US" sz="2400" dirty="0">
                <a:latin typeface="CMBX12"/>
              </a:rPr>
              <a:t> </a:t>
            </a:r>
            <a:r>
              <a:rPr lang="en-US" altLang="en-US" sz="2400" dirty="0">
                <a:latin typeface="NimbusSanL-Regu"/>
              </a:rPr>
              <a:t>such that: </a:t>
            </a:r>
          </a:p>
          <a:p>
            <a:pPr eaLnBrk="1" hangingPunct="1">
              <a:defRPr/>
            </a:pPr>
            <a:endParaRPr lang="en-US" altLang="en-US" sz="2400" dirty="0">
              <a:solidFill>
                <a:srgbClr val="FF0000"/>
              </a:solidFill>
              <a:latin typeface="NimbusSanL-Regu"/>
            </a:endParaRPr>
          </a:p>
          <a:p>
            <a:pPr marL="0" indent="0"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NimbusSanL-Regu"/>
              </a:rPr>
              <a:t>                           </a:t>
            </a:r>
            <a:r>
              <a:rPr lang="en-US" altLang="en-US" sz="2400" dirty="0">
                <a:solidFill>
                  <a:srgbClr val="FF0000"/>
                </a:solidFill>
                <a:latin typeface="CMBX12"/>
              </a:rPr>
              <a:t>y </a:t>
            </a:r>
            <a:r>
              <a:rPr lang="en-US" altLang="en-US" sz="2400" dirty="0">
                <a:solidFill>
                  <a:srgbClr val="FF0000"/>
                </a:solidFill>
                <a:latin typeface="CMR12"/>
              </a:rPr>
              <a:t>= </a:t>
            </a:r>
            <a:r>
              <a:rPr lang="en-US" altLang="en-US" sz="2400" dirty="0">
                <a:solidFill>
                  <a:srgbClr val="FF0000"/>
                </a:solidFill>
                <a:latin typeface="CMBX12"/>
              </a:rPr>
              <a:t>U</a:t>
            </a:r>
            <a:r>
              <a:rPr lang="en-US" altLang="en-US" sz="2400" baseline="30000" dirty="0">
                <a:solidFill>
                  <a:srgbClr val="FF0000"/>
                </a:solidFill>
                <a:latin typeface="CMBX12"/>
              </a:rPr>
              <a:t>T</a:t>
            </a:r>
            <a:r>
              <a:rPr lang="en-US" altLang="en-US" sz="2400" dirty="0">
                <a:solidFill>
                  <a:srgbClr val="FF0000"/>
                </a:solidFill>
                <a:latin typeface="CMBX12"/>
              </a:rPr>
              <a:t>x  </a:t>
            </a:r>
            <a:r>
              <a:rPr lang="el-GR" altLang="en-US" sz="2400" dirty="0">
                <a:latin typeface="CMBX12"/>
              </a:rPr>
              <a:t>ϵ</a:t>
            </a:r>
            <a:r>
              <a:rPr lang="en-US" altLang="en-US" sz="2400" dirty="0">
                <a:latin typeface="CMSY10"/>
              </a:rPr>
              <a:t> </a:t>
            </a:r>
            <a:r>
              <a:rPr lang="en-US" altLang="en-US" sz="2400" dirty="0">
                <a:latin typeface="MSBM10"/>
              </a:rPr>
              <a:t>R</a:t>
            </a:r>
            <a:r>
              <a:rPr lang="en-US" altLang="en-US" sz="2400" baseline="30000" dirty="0">
                <a:latin typeface="MSBM10"/>
              </a:rPr>
              <a:t>K</a:t>
            </a:r>
            <a:r>
              <a:rPr lang="en-US" altLang="en-US" sz="2400" dirty="0">
                <a:latin typeface="CMSY6"/>
              </a:rPr>
              <a:t> </a:t>
            </a:r>
            <a:r>
              <a:rPr lang="en-US" altLang="en-US" sz="2400" dirty="0">
                <a:latin typeface="NimbusSanL-Regu"/>
              </a:rPr>
              <a:t>where </a:t>
            </a:r>
            <a:r>
              <a:rPr lang="en-US" altLang="en-US" sz="2400" dirty="0">
                <a:latin typeface="CMMI12"/>
              </a:rPr>
              <a:t>K&lt;&lt;N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D3715E-DC5A-44CF-867B-8F9278B0619E}" type="slidenum">
              <a:rPr lang="en-US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5029201"/>
            <a:ext cx="5827712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86401" y="5029201"/>
            <a:ext cx="53181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 kern="0" dirty="0">
                <a:solidFill>
                  <a:srgbClr val="FF0000"/>
                </a:solidFill>
                <a:latin typeface="CMBX12"/>
              </a:rPr>
              <a:t>U</a:t>
            </a:r>
            <a:r>
              <a:rPr lang="en-US" altLang="en-US" sz="2400" kern="0" baseline="30000" dirty="0">
                <a:solidFill>
                  <a:srgbClr val="FF0000"/>
                </a:solidFill>
                <a:latin typeface="CMBX12"/>
              </a:rPr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Dimensionality Reduction (cont’d)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38200" y="1206500"/>
            <a:ext cx="10515600" cy="4970463"/>
          </a:xfrm>
        </p:spPr>
        <p:txBody>
          <a:bodyPr/>
          <a:lstStyle/>
          <a:p>
            <a:pPr eaLnBrk="1" hangingPunct="1"/>
            <a:endParaRPr lang="en-US" altLang="en-US" sz="2400" u="sng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400" u="sng" dirty="0">
                <a:solidFill>
                  <a:srgbClr val="000000"/>
                </a:solidFill>
              </a:rPr>
              <a:t>Idea:</a:t>
            </a:r>
            <a:r>
              <a:rPr lang="en-US" altLang="en-US" sz="2400" dirty="0">
                <a:solidFill>
                  <a:srgbClr val="000000"/>
                </a:solidFill>
              </a:rPr>
              <a:t> represent data in terms of </a:t>
            </a:r>
            <a:r>
              <a:rPr lang="en-US" altLang="en-US" sz="2400" dirty="0">
                <a:solidFill>
                  <a:srgbClr val="FF0000"/>
                </a:solidFill>
              </a:rPr>
              <a:t>basis vectors </a:t>
            </a:r>
            <a:r>
              <a:rPr lang="en-US" altLang="en-US" sz="2400" dirty="0">
                <a:solidFill>
                  <a:srgbClr val="000000"/>
                </a:solidFill>
              </a:rPr>
              <a:t>in a lower dimensional space (embedded within the original space).</a:t>
            </a:r>
            <a:endParaRPr lang="en-US" altLang="en-US" sz="2400" dirty="0">
              <a:latin typeface="NimbusSanL-Regu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61CF02-E14E-497E-A760-14E4956E52BA}" type="slidenum">
              <a:rPr lang="en-US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467100"/>
            <a:ext cx="46482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752600" y="27813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rgbClr val="000000"/>
                </a:solidFill>
              </a:rPr>
              <a:t>	(1) </a:t>
            </a:r>
            <a:r>
              <a:rPr lang="en-US" altLang="en-US" sz="1800">
                <a:solidFill>
                  <a:srgbClr val="FF0000"/>
                </a:solidFill>
              </a:rPr>
              <a:t>Higher-dimensional </a:t>
            </a:r>
            <a:r>
              <a:rPr lang="en-US" altLang="en-US" sz="1800">
                <a:solidFill>
                  <a:srgbClr val="000000"/>
                </a:solidFill>
              </a:rPr>
              <a:t>space representation: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752600" y="45339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rgbClr val="000000"/>
                </a:solidFill>
              </a:rPr>
              <a:t>	(2) </a:t>
            </a:r>
            <a:r>
              <a:rPr lang="en-US" altLang="en-US" sz="1800">
                <a:solidFill>
                  <a:srgbClr val="FF0000"/>
                </a:solidFill>
              </a:rPr>
              <a:t>Lower-dimensional</a:t>
            </a:r>
            <a:r>
              <a:rPr lang="en-US" altLang="en-US" sz="1800">
                <a:solidFill>
                  <a:srgbClr val="000000"/>
                </a:solidFill>
              </a:rPr>
              <a:t> sub-space representation:</a:t>
            </a:r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32"/>
          <a:stretch>
            <a:fillRect/>
          </a:stretch>
        </p:blipFill>
        <p:spPr bwMode="auto">
          <a:xfrm>
            <a:off x="2286000" y="5143501"/>
            <a:ext cx="59436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79"/>
          <a:stretch>
            <a:fillRect/>
          </a:stretch>
        </p:blipFill>
        <p:spPr bwMode="auto">
          <a:xfrm>
            <a:off x="8642350" y="3008314"/>
            <a:ext cx="1066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2" r="15202"/>
          <a:stretch>
            <a:fillRect/>
          </a:stretch>
        </p:blipFill>
        <p:spPr bwMode="auto">
          <a:xfrm>
            <a:off x="8696325" y="4876800"/>
            <a:ext cx="11430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9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556018-571B-421B-9E9B-46C85071ECC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Principal Component Analysis 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Given N data vectors from k-dimensions, find </a:t>
            </a:r>
            <a:r>
              <a:rPr lang="en-US" altLang="en-US" b="1" i="1" dirty="0"/>
              <a:t>c</a:t>
            </a:r>
            <a:r>
              <a:rPr lang="en-US" altLang="en-US" dirty="0"/>
              <a:t> ≤  k  orthogonal vectors that can be best used to represent data </a:t>
            </a:r>
          </a:p>
          <a:p>
            <a:pPr lvl="1" eaLnBrk="1" hangingPunct="1"/>
            <a:r>
              <a:rPr lang="en-US" altLang="en-US" dirty="0">
                <a:sym typeface="Symbol" panose="05050102010706020507" pitchFamily="18" charset="2"/>
              </a:rPr>
              <a:t>The original data set is reduced to one consisting of N data vectors on c principal components (reduced dimensions) </a:t>
            </a:r>
            <a:endParaRPr lang="en-US" altLang="en-US" dirty="0"/>
          </a:p>
          <a:p>
            <a:pPr eaLnBrk="1" hangingPunct="1"/>
            <a:r>
              <a:rPr lang="en-US" altLang="en-US" dirty="0"/>
              <a:t>Each data vector is a linear combination of the </a:t>
            </a:r>
            <a:r>
              <a:rPr lang="en-US" altLang="en-US" b="1" i="1" dirty="0"/>
              <a:t>c</a:t>
            </a:r>
            <a:r>
              <a:rPr lang="en-US" altLang="en-US" dirty="0"/>
              <a:t> principal component vectors</a:t>
            </a:r>
          </a:p>
          <a:p>
            <a:pPr eaLnBrk="1" hangingPunct="1"/>
            <a:r>
              <a:rPr lang="en-US" altLang="en-US" dirty="0"/>
              <a:t>Works for numeric data only</a:t>
            </a:r>
          </a:p>
          <a:p>
            <a:pPr eaLnBrk="1" hangingPunct="1"/>
            <a:r>
              <a:rPr lang="en-US" altLang="en-US" dirty="0"/>
              <a:t>Used when the number of dimensions is large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6E32-F846-4FC1-A4B0-FB4D3A35F1D7}" type="datetime5">
              <a:rPr lang="en-US" smtClean="0"/>
              <a:t>1-Feb-19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8242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8150"/>
            <a:ext cx="10515600" cy="1325563"/>
          </a:xfrm>
        </p:spPr>
        <p:txBody>
          <a:bodyPr/>
          <a:lstStyle/>
          <a:p>
            <a:r>
              <a:rPr lang="en-US" dirty="0" smtClean="0"/>
              <a:t>Today’s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3713"/>
            <a:ext cx="8534400" cy="361526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Preprocessing</a:t>
            </a:r>
          </a:p>
          <a:p>
            <a:pPr lvl="1"/>
            <a:r>
              <a:rPr lang="en-US" sz="3600" dirty="0"/>
              <a:t>Data Preprocessing Techniques</a:t>
            </a:r>
          </a:p>
          <a:p>
            <a:pPr lvl="1"/>
            <a:r>
              <a:rPr lang="en-US" sz="3600" dirty="0"/>
              <a:t>Dimensionality Reduction</a:t>
            </a:r>
          </a:p>
          <a:p>
            <a:pPr lvl="1"/>
            <a:r>
              <a:rPr lang="en-US" sz="3600" dirty="0" smtClean="0"/>
              <a:t>Discretization and </a:t>
            </a:r>
            <a:r>
              <a:rPr lang="en-US" sz="3600" dirty="0" err="1" smtClean="0"/>
              <a:t>Binarization</a:t>
            </a:r>
            <a:endParaRPr lang="en-US" sz="3600" dirty="0" smtClean="0"/>
          </a:p>
          <a:p>
            <a:pPr lvl="1"/>
            <a:r>
              <a:rPr lang="en-US" sz="3600" dirty="0" smtClean="0"/>
              <a:t>Variable Transformation</a:t>
            </a:r>
          </a:p>
          <a:p>
            <a:pPr lvl="1"/>
            <a:r>
              <a:rPr lang="en-US" sz="3600" dirty="0" smtClean="0"/>
              <a:t>Measure of Similarity and dissimilarity</a:t>
            </a:r>
          </a:p>
          <a:p>
            <a:pPr lvl="1"/>
            <a:endParaRPr lang="en-US" sz="3600" dirty="0" smtClean="0"/>
          </a:p>
          <a:p>
            <a:endParaRPr lang="en-US" sz="4000" dirty="0" smtClean="0"/>
          </a:p>
          <a:p>
            <a:pPr lvl="1"/>
            <a:endParaRPr lang="en-US" sz="3600" dirty="0" smtClean="0"/>
          </a:p>
          <a:p>
            <a:endParaRPr lang="en-US" sz="4000" dirty="0" smtClean="0"/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E015-6ABD-424D-B5F0-6A6356E99314}" type="datetime5">
              <a:rPr lang="en-US" smtClean="0"/>
              <a:t>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765E61-B56D-41A2-9920-2A2CA17823F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4036" name="Line 2"/>
          <p:cNvSpPr>
            <a:spLocks noChangeShapeType="1"/>
          </p:cNvSpPr>
          <p:nvPr/>
        </p:nvSpPr>
        <p:spPr bwMode="auto">
          <a:xfrm>
            <a:off x="2552700" y="4362450"/>
            <a:ext cx="710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Line 3"/>
          <p:cNvSpPr>
            <a:spLocks noChangeShapeType="1"/>
          </p:cNvSpPr>
          <p:nvPr/>
        </p:nvSpPr>
        <p:spPr bwMode="auto">
          <a:xfrm rot="10800000">
            <a:off x="5753100" y="1619250"/>
            <a:ext cx="0" cy="499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Oval 4"/>
          <p:cNvSpPr>
            <a:spLocks noChangeArrowheads="1"/>
          </p:cNvSpPr>
          <p:nvPr/>
        </p:nvSpPr>
        <p:spPr bwMode="auto">
          <a:xfrm rot="-1868112">
            <a:off x="3886200" y="3333750"/>
            <a:ext cx="4095750" cy="1809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FFD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9" name="Line 5"/>
          <p:cNvSpPr>
            <a:spLocks noChangeShapeType="1"/>
          </p:cNvSpPr>
          <p:nvPr/>
        </p:nvSpPr>
        <p:spPr bwMode="auto">
          <a:xfrm rot="406919" flipV="1">
            <a:off x="3524250" y="2076450"/>
            <a:ext cx="5124450" cy="41338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6"/>
          <p:cNvSpPr>
            <a:spLocks noChangeShapeType="1"/>
          </p:cNvSpPr>
          <p:nvPr/>
        </p:nvSpPr>
        <p:spPr bwMode="auto">
          <a:xfrm flipH="1" flipV="1">
            <a:off x="4210050" y="2800350"/>
            <a:ext cx="3124200" cy="31432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9604376" y="4403725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X1</a:t>
            </a:r>
          </a:p>
        </p:txBody>
      </p:sp>
      <p:sp>
        <p:nvSpPr>
          <p:cNvPr id="44042" name="Text Box 8"/>
          <p:cNvSpPr txBox="1">
            <a:spLocks noChangeArrowheads="1"/>
          </p:cNvSpPr>
          <p:nvPr/>
        </p:nvSpPr>
        <p:spPr bwMode="auto">
          <a:xfrm>
            <a:off x="5832476" y="1431925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X2</a:t>
            </a:r>
          </a:p>
        </p:txBody>
      </p:sp>
      <p:sp>
        <p:nvSpPr>
          <p:cNvPr id="44043" name="Text Box 9"/>
          <p:cNvSpPr txBox="1">
            <a:spLocks noChangeArrowheads="1"/>
          </p:cNvSpPr>
          <p:nvPr/>
        </p:nvSpPr>
        <p:spPr bwMode="auto">
          <a:xfrm>
            <a:off x="9013826" y="2117725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Y1</a:t>
            </a:r>
          </a:p>
        </p:txBody>
      </p:sp>
      <p:sp>
        <p:nvSpPr>
          <p:cNvPr id="44044" name="Text Box 10"/>
          <p:cNvSpPr txBox="1">
            <a:spLocks noChangeArrowheads="1"/>
          </p:cNvSpPr>
          <p:nvPr/>
        </p:nvSpPr>
        <p:spPr bwMode="auto">
          <a:xfrm>
            <a:off x="3546476" y="2574925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Y2</a:t>
            </a:r>
          </a:p>
        </p:txBody>
      </p:sp>
      <p:sp>
        <p:nvSpPr>
          <p:cNvPr id="44045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Principal Component Analysis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0AA6-3D37-4565-8D2C-E9B9C303714B}" type="datetime5">
              <a:rPr lang="en-US" smtClean="0"/>
              <a:t>1-Feb-19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4626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120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Dimensionality Reduction: PCA</a:t>
            </a:r>
          </a:p>
        </p:txBody>
      </p:sp>
      <p:sp>
        <p:nvSpPr>
          <p:cNvPr id="857121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10668000" cy="4691063"/>
          </a:xfrm>
        </p:spPr>
        <p:txBody>
          <a:bodyPr/>
          <a:lstStyle/>
          <a:p>
            <a:r>
              <a:rPr lang="en-US" altLang="en-US" dirty="0"/>
              <a:t>Goal is to find a projection that captures the largest  amount of variation in data</a:t>
            </a:r>
          </a:p>
          <a:p>
            <a:endParaRPr lang="en-US" altLang="en-US" dirty="0"/>
          </a:p>
        </p:txBody>
      </p:sp>
      <p:sp>
        <p:nvSpPr>
          <p:cNvPr id="857123" name="Line 35"/>
          <p:cNvSpPr>
            <a:spLocks noChangeShapeType="1"/>
          </p:cNvSpPr>
          <p:nvPr/>
        </p:nvSpPr>
        <p:spPr bwMode="auto">
          <a:xfrm flipV="1">
            <a:off x="4413250" y="2641600"/>
            <a:ext cx="0" cy="262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24" name="Line 36"/>
          <p:cNvSpPr>
            <a:spLocks noChangeShapeType="1"/>
          </p:cNvSpPr>
          <p:nvPr/>
        </p:nvSpPr>
        <p:spPr bwMode="auto">
          <a:xfrm>
            <a:off x="4413250" y="5270500"/>
            <a:ext cx="271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25" name="Line 37"/>
          <p:cNvSpPr>
            <a:spLocks noChangeShapeType="1"/>
          </p:cNvSpPr>
          <p:nvPr/>
        </p:nvSpPr>
        <p:spPr bwMode="auto">
          <a:xfrm flipV="1">
            <a:off x="4425950" y="3856039"/>
            <a:ext cx="2590800" cy="14001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27" name="Oval 39"/>
          <p:cNvSpPr>
            <a:spLocks noChangeArrowheads="1"/>
          </p:cNvSpPr>
          <p:nvPr/>
        </p:nvSpPr>
        <p:spPr bwMode="auto">
          <a:xfrm>
            <a:off x="4959351" y="46767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28" name="Oval 40"/>
          <p:cNvSpPr>
            <a:spLocks noChangeArrowheads="1"/>
          </p:cNvSpPr>
          <p:nvPr/>
        </p:nvSpPr>
        <p:spPr bwMode="auto">
          <a:xfrm>
            <a:off x="5238751" y="4452939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29" name="Oval 41"/>
          <p:cNvSpPr>
            <a:spLocks noChangeArrowheads="1"/>
          </p:cNvSpPr>
          <p:nvPr/>
        </p:nvSpPr>
        <p:spPr bwMode="auto">
          <a:xfrm>
            <a:off x="4768851" y="4967289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30" name="Oval 42"/>
          <p:cNvSpPr>
            <a:spLocks noChangeArrowheads="1"/>
          </p:cNvSpPr>
          <p:nvPr/>
        </p:nvSpPr>
        <p:spPr bwMode="auto">
          <a:xfrm>
            <a:off x="5378451" y="4559300"/>
            <a:ext cx="74613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31" name="Oval 43"/>
          <p:cNvSpPr>
            <a:spLocks noChangeArrowheads="1"/>
          </p:cNvSpPr>
          <p:nvPr/>
        </p:nvSpPr>
        <p:spPr bwMode="auto">
          <a:xfrm>
            <a:off x="5226051" y="46640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32" name="Oval 44"/>
          <p:cNvSpPr>
            <a:spLocks noChangeArrowheads="1"/>
          </p:cNvSpPr>
          <p:nvPr/>
        </p:nvSpPr>
        <p:spPr bwMode="auto">
          <a:xfrm>
            <a:off x="5797551" y="46513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33" name="Oval 45"/>
          <p:cNvSpPr>
            <a:spLocks noChangeArrowheads="1"/>
          </p:cNvSpPr>
          <p:nvPr/>
        </p:nvSpPr>
        <p:spPr bwMode="auto">
          <a:xfrm>
            <a:off x="5670551" y="49815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34" name="Oval 46"/>
          <p:cNvSpPr>
            <a:spLocks noChangeArrowheads="1"/>
          </p:cNvSpPr>
          <p:nvPr/>
        </p:nvSpPr>
        <p:spPr bwMode="auto">
          <a:xfrm>
            <a:off x="5441951" y="4875214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35" name="Oval 47"/>
          <p:cNvSpPr>
            <a:spLocks noChangeArrowheads="1"/>
          </p:cNvSpPr>
          <p:nvPr/>
        </p:nvSpPr>
        <p:spPr bwMode="auto">
          <a:xfrm>
            <a:off x="5632451" y="43338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36" name="Oval 48"/>
          <p:cNvSpPr>
            <a:spLocks noChangeArrowheads="1"/>
          </p:cNvSpPr>
          <p:nvPr/>
        </p:nvSpPr>
        <p:spPr bwMode="auto">
          <a:xfrm>
            <a:off x="6229351" y="4452939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37" name="Oval 49"/>
          <p:cNvSpPr>
            <a:spLocks noChangeArrowheads="1"/>
          </p:cNvSpPr>
          <p:nvPr/>
        </p:nvSpPr>
        <p:spPr bwMode="auto">
          <a:xfrm>
            <a:off x="6610351" y="3937000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38" name="Oval 50"/>
          <p:cNvSpPr>
            <a:spLocks noChangeArrowheads="1"/>
          </p:cNvSpPr>
          <p:nvPr/>
        </p:nvSpPr>
        <p:spPr bwMode="auto">
          <a:xfrm>
            <a:off x="5073651" y="50069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39" name="Oval 51"/>
          <p:cNvSpPr>
            <a:spLocks noChangeArrowheads="1"/>
          </p:cNvSpPr>
          <p:nvPr/>
        </p:nvSpPr>
        <p:spPr bwMode="auto">
          <a:xfrm>
            <a:off x="5899151" y="4306889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40" name="Oval 52"/>
          <p:cNvSpPr>
            <a:spLocks noChangeArrowheads="1"/>
          </p:cNvSpPr>
          <p:nvPr/>
        </p:nvSpPr>
        <p:spPr bwMode="auto">
          <a:xfrm>
            <a:off x="6178551" y="40163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41" name="Oval 53"/>
          <p:cNvSpPr>
            <a:spLocks noChangeArrowheads="1"/>
          </p:cNvSpPr>
          <p:nvPr/>
        </p:nvSpPr>
        <p:spPr bwMode="auto">
          <a:xfrm>
            <a:off x="5416551" y="43465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42" name="Oval 54"/>
          <p:cNvSpPr>
            <a:spLocks noChangeArrowheads="1"/>
          </p:cNvSpPr>
          <p:nvPr/>
        </p:nvSpPr>
        <p:spPr bwMode="auto">
          <a:xfrm>
            <a:off x="6026151" y="4149725"/>
            <a:ext cx="74613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43" name="Oval 55"/>
          <p:cNvSpPr>
            <a:spLocks noChangeArrowheads="1"/>
          </p:cNvSpPr>
          <p:nvPr/>
        </p:nvSpPr>
        <p:spPr bwMode="auto">
          <a:xfrm>
            <a:off x="6140451" y="4691064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44" name="Freeform 56"/>
          <p:cNvSpPr>
            <a:spLocks/>
          </p:cNvSpPr>
          <p:nvPr/>
        </p:nvSpPr>
        <p:spPr bwMode="auto">
          <a:xfrm>
            <a:off x="4584700" y="3824289"/>
            <a:ext cx="2312988" cy="1597025"/>
          </a:xfrm>
          <a:custGeom>
            <a:avLst/>
            <a:gdLst>
              <a:gd name="T0" fmla="*/ 4 w 1457"/>
              <a:gd name="T1" fmla="*/ 796 h 968"/>
              <a:gd name="T2" fmla="*/ 212 w 1457"/>
              <a:gd name="T3" fmla="*/ 388 h 968"/>
              <a:gd name="T4" fmla="*/ 716 w 1457"/>
              <a:gd name="T5" fmla="*/ 132 h 968"/>
              <a:gd name="T6" fmla="*/ 1356 w 1457"/>
              <a:gd name="T7" fmla="*/ 20 h 968"/>
              <a:gd name="T8" fmla="*/ 1324 w 1457"/>
              <a:gd name="T9" fmla="*/ 252 h 968"/>
              <a:gd name="T10" fmla="*/ 940 w 1457"/>
              <a:gd name="T11" fmla="*/ 700 h 968"/>
              <a:gd name="T12" fmla="*/ 188 w 1457"/>
              <a:gd name="T13" fmla="*/ 948 h 968"/>
              <a:gd name="T14" fmla="*/ 4 w 1457"/>
              <a:gd name="T15" fmla="*/ 796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7" h="968">
                <a:moveTo>
                  <a:pt x="4" y="796"/>
                </a:moveTo>
                <a:cubicBezTo>
                  <a:pt x="8" y="703"/>
                  <a:pt x="93" y="499"/>
                  <a:pt x="212" y="388"/>
                </a:cubicBezTo>
                <a:cubicBezTo>
                  <a:pt x="331" y="277"/>
                  <a:pt x="525" y="193"/>
                  <a:pt x="716" y="132"/>
                </a:cubicBezTo>
                <a:cubicBezTo>
                  <a:pt x="907" y="71"/>
                  <a:pt x="1255" y="0"/>
                  <a:pt x="1356" y="20"/>
                </a:cubicBezTo>
                <a:cubicBezTo>
                  <a:pt x="1457" y="40"/>
                  <a:pt x="1393" y="139"/>
                  <a:pt x="1324" y="252"/>
                </a:cubicBezTo>
                <a:cubicBezTo>
                  <a:pt x="1255" y="365"/>
                  <a:pt x="1129" y="584"/>
                  <a:pt x="940" y="700"/>
                </a:cubicBezTo>
                <a:cubicBezTo>
                  <a:pt x="751" y="816"/>
                  <a:pt x="344" y="928"/>
                  <a:pt x="188" y="948"/>
                </a:cubicBezTo>
                <a:cubicBezTo>
                  <a:pt x="32" y="968"/>
                  <a:pt x="0" y="889"/>
                  <a:pt x="4" y="796"/>
                </a:cubicBez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45" name="Oval 57"/>
          <p:cNvSpPr>
            <a:spLocks noChangeArrowheads="1"/>
          </p:cNvSpPr>
          <p:nvPr/>
        </p:nvSpPr>
        <p:spPr bwMode="auto">
          <a:xfrm>
            <a:off x="4895851" y="5192714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49" name="Text Box 61"/>
          <p:cNvSpPr txBox="1">
            <a:spLocks noChangeArrowheads="1"/>
          </p:cNvSpPr>
          <p:nvPr/>
        </p:nvSpPr>
        <p:spPr bwMode="auto">
          <a:xfrm>
            <a:off x="3902075" y="2590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57150" name="Text Box 62"/>
          <p:cNvSpPr txBox="1">
            <a:spLocks noChangeArrowheads="1"/>
          </p:cNvSpPr>
          <p:nvPr/>
        </p:nvSpPr>
        <p:spPr bwMode="auto">
          <a:xfrm>
            <a:off x="7010400" y="5334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57151" name="Text Box 63"/>
          <p:cNvSpPr txBox="1">
            <a:spLocks noChangeArrowheads="1"/>
          </p:cNvSpPr>
          <p:nvPr/>
        </p:nvSpPr>
        <p:spPr bwMode="auto">
          <a:xfrm>
            <a:off x="7086600" y="35052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e</a:t>
            </a:r>
            <a:endParaRPr lang="en-US" altLang="en-US" sz="2400" baseline="-25000">
              <a:latin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1B92-17CC-4047-9E1D-F46F36327978}" type="datetime5">
              <a:rPr lang="en-US" smtClean="0"/>
              <a:t>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44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Dimensionality Reduction: PCA</a:t>
            </a:r>
          </a:p>
        </p:txBody>
      </p:sp>
      <p:sp>
        <p:nvSpPr>
          <p:cNvPr id="858145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660400" y="1447800"/>
            <a:ext cx="10693400" cy="4729163"/>
          </a:xfrm>
        </p:spPr>
        <p:txBody>
          <a:bodyPr/>
          <a:lstStyle/>
          <a:p>
            <a:r>
              <a:rPr lang="en-US" altLang="en-US" dirty="0"/>
              <a:t>Find the eigenvectors of the covariance matrix</a:t>
            </a:r>
          </a:p>
          <a:p>
            <a:r>
              <a:rPr lang="en-US" altLang="en-US" dirty="0"/>
              <a:t>The eigenvectors define the new space</a:t>
            </a:r>
          </a:p>
        </p:txBody>
      </p:sp>
      <p:sp>
        <p:nvSpPr>
          <p:cNvPr id="858146" name="Line 34"/>
          <p:cNvSpPr>
            <a:spLocks noChangeShapeType="1"/>
          </p:cNvSpPr>
          <p:nvPr/>
        </p:nvSpPr>
        <p:spPr bwMode="auto">
          <a:xfrm flipV="1">
            <a:off x="4413250" y="3098800"/>
            <a:ext cx="0" cy="262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47" name="Line 35"/>
          <p:cNvSpPr>
            <a:spLocks noChangeShapeType="1"/>
          </p:cNvSpPr>
          <p:nvPr/>
        </p:nvSpPr>
        <p:spPr bwMode="auto">
          <a:xfrm>
            <a:off x="4413250" y="5727700"/>
            <a:ext cx="271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48" name="Line 36"/>
          <p:cNvSpPr>
            <a:spLocks noChangeShapeType="1"/>
          </p:cNvSpPr>
          <p:nvPr/>
        </p:nvSpPr>
        <p:spPr bwMode="auto">
          <a:xfrm flipV="1">
            <a:off x="4425950" y="4313239"/>
            <a:ext cx="2590800" cy="14001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49" name="Oval 37"/>
          <p:cNvSpPr>
            <a:spLocks noChangeArrowheads="1"/>
          </p:cNvSpPr>
          <p:nvPr/>
        </p:nvSpPr>
        <p:spPr bwMode="auto">
          <a:xfrm>
            <a:off x="4959351" y="51339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50" name="Oval 38"/>
          <p:cNvSpPr>
            <a:spLocks noChangeArrowheads="1"/>
          </p:cNvSpPr>
          <p:nvPr/>
        </p:nvSpPr>
        <p:spPr bwMode="auto">
          <a:xfrm>
            <a:off x="5238751" y="4910139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51" name="Oval 39"/>
          <p:cNvSpPr>
            <a:spLocks noChangeArrowheads="1"/>
          </p:cNvSpPr>
          <p:nvPr/>
        </p:nvSpPr>
        <p:spPr bwMode="auto">
          <a:xfrm>
            <a:off x="4768851" y="5424489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52" name="Oval 40"/>
          <p:cNvSpPr>
            <a:spLocks noChangeArrowheads="1"/>
          </p:cNvSpPr>
          <p:nvPr/>
        </p:nvSpPr>
        <p:spPr bwMode="auto">
          <a:xfrm>
            <a:off x="5378451" y="5016500"/>
            <a:ext cx="74613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53" name="Oval 41"/>
          <p:cNvSpPr>
            <a:spLocks noChangeArrowheads="1"/>
          </p:cNvSpPr>
          <p:nvPr/>
        </p:nvSpPr>
        <p:spPr bwMode="auto">
          <a:xfrm>
            <a:off x="5226051" y="51212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54" name="Oval 42"/>
          <p:cNvSpPr>
            <a:spLocks noChangeArrowheads="1"/>
          </p:cNvSpPr>
          <p:nvPr/>
        </p:nvSpPr>
        <p:spPr bwMode="auto">
          <a:xfrm>
            <a:off x="5797551" y="51085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55" name="Oval 43"/>
          <p:cNvSpPr>
            <a:spLocks noChangeArrowheads="1"/>
          </p:cNvSpPr>
          <p:nvPr/>
        </p:nvSpPr>
        <p:spPr bwMode="auto">
          <a:xfrm>
            <a:off x="5670551" y="54387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56" name="Oval 44"/>
          <p:cNvSpPr>
            <a:spLocks noChangeArrowheads="1"/>
          </p:cNvSpPr>
          <p:nvPr/>
        </p:nvSpPr>
        <p:spPr bwMode="auto">
          <a:xfrm>
            <a:off x="5441951" y="5332414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57" name="Oval 45"/>
          <p:cNvSpPr>
            <a:spLocks noChangeArrowheads="1"/>
          </p:cNvSpPr>
          <p:nvPr/>
        </p:nvSpPr>
        <p:spPr bwMode="auto">
          <a:xfrm>
            <a:off x="5632451" y="47910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58" name="Oval 46"/>
          <p:cNvSpPr>
            <a:spLocks noChangeArrowheads="1"/>
          </p:cNvSpPr>
          <p:nvPr/>
        </p:nvSpPr>
        <p:spPr bwMode="auto">
          <a:xfrm>
            <a:off x="6229351" y="4910139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59" name="Oval 47"/>
          <p:cNvSpPr>
            <a:spLocks noChangeArrowheads="1"/>
          </p:cNvSpPr>
          <p:nvPr/>
        </p:nvSpPr>
        <p:spPr bwMode="auto">
          <a:xfrm>
            <a:off x="6610351" y="4394200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60" name="Oval 48"/>
          <p:cNvSpPr>
            <a:spLocks noChangeArrowheads="1"/>
          </p:cNvSpPr>
          <p:nvPr/>
        </p:nvSpPr>
        <p:spPr bwMode="auto">
          <a:xfrm>
            <a:off x="5073651" y="54641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61" name="Oval 49"/>
          <p:cNvSpPr>
            <a:spLocks noChangeArrowheads="1"/>
          </p:cNvSpPr>
          <p:nvPr/>
        </p:nvSpPr>
        <p:spPr bwMode="auto">
          <a:xfrm>
            <a:off x="5899151" y="4764089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62" name="Oval 50"/>
          <p:cNvSpPr>
            <a:spLocks noChangeArrowheads="1"/>
          </p:cNvSpPr>
          <p:nvPr/>
        </p:nvSpPr>
        <p:spPr bwMode="auto">
          <a:xfrm>
            <a:off x="6178551" y="44735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63" name="Oval 51"/>
          <p:cNvSpPr>
            <a:spLocks noChangeArrowheads="1"/>
          </p:cNvSpPr>
          <p:nvPr/>
        </p:nvSpPr>
        <p:spPr bwMode="auto">
          <a:xfrm>
            <a:off x="5416551" y="48037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64" name="Oval 52"/>
          <p:cNvSpPr>
            <a:spLocks noChangeArrowheads="1"/>
          </p:cNvSpPr>
          <p:nvPr/>
        </p:nvSpPr>
        <p:spPr bwMode="auto">
          <a:xfrm>
            <a:off x="6026151" y="4606925"/>
            <a:ext cx="74613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65" name="Oval 53"/>
          <p:cNvSpPr>
            <a:spLocks noChangeArrowheads="1"/>
          </p:cNvSpPr>
          <p:nvPr/>
        </p:nvSpPr>
        <p:spPr bwMode="auto">
          <a:xfrm>
            <a:off x="6140451" y="5148264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66" name="Freeform 54"/>
          <p:cNvSpPr>
            <a:spLocks/>
          </p:cNvSpPr>
          <p:nvPr/>
        </p:nvSpPr>
        <p:spPr bwMode="auto">
          <a:xfrm>
            <a:off x="4584700" y="4281489"/>
            <a:ext cx="2312988" cy="1597025"/>
          </a:xfrm>
          <a:custGeom>
            <a:avLst/>
            <a:gdLst>
              <a:gd name="T0" fmla="*/ 4 w 1457"/>
              <a:gd name="T1" fmla="*/ 796 h 968"/>
              <a:gd name="T2" fmla="*/ 212 w 1457"/>
              <a:gd name="T3" fmla="*/ 388 h 968"/>
              <a:gd name="T4" fmla="*/ 716 w 1457"/>
              <a:gd name="T5" fmla="*/ 132 h 968"/>
              <a:gd name="T6" fmla="*/ 1356 w 1457"/>
              <a:gd name="T7" fmla="*/ 20 h 968"/>
              <a:gd name="T8" fmla="*/ 1324 w 1457"/>
              <a:gd name="T9" fmla="*/ 252 h 968"/>
              <a:gd name="T10" fmla="*/ 940 w 1457"/>
              <a:gd name="T11" fmla="*/ 700 h 968"/>
              <a:gd name="T12" fmla="*/ 188 w 1457"/>
              <a:gd name="T13" fmla="*/ 948 h 968"/>
              <a:gd name="T14" fmla="*/ 4 w 1457"/>
              <a:gd name="T15" fmla="*/ 796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7" h="968">
                <a:moveTo>
                  <a:pt x="4" y="796"/>
                </a:moveTo>
                <a:cubicBezTo>
                  <a:pt x="8" y="703"/>
                  <a:pt x="93" y="499"/>
                  <a:pt x="212" y="388"/>
                </a:cubicBezTo>
                <a:cubicBezTo>
                  <a:pt x="331" y="277"/>
                  <a:pt x="525" y="193"/>
                  <a:pt x="716" y="132"/>
                </a:cubicBezTo>
                <a:cubicBezTo>
                  <a:pt x="907" y="71"/>
                  <a:pt x="1255" y="0"/>
                  <a:pt x="1356" y="20"/>
                </a:cubicBezTo>
                <a:cubicBezTo>
                  <a:pt x="1457" y="40"/>
                  <a:pt x="1393" y="139"/>
                  <a:pt x="1324" y="252"/>
                </a:cubicBezTo>
                <a:cubicBezTo>
                  <a:pt x="1255" y="365"/>
                  <a:pt x="1129" y="584"/>
                  <a:pt x="940" y="700"/>
                </a:cubicBezTo>
                <a:cubicBezTo>
                  <a:pt x="751" y="816"/>
                  <a:pt x="344" y="928"/>
                  <a:pt x="188" y="948"/>
                </a:cubicBezTo>
                <a:cubicBezTo>
                  <a:pt x="32" y="968"/>
                  <a:pt x="0" y="889"/>
                  <a:pt x="4" y="796"/>
                </a:cubicBez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67" name="Oval 55"/>
          <p:cNvSpPr>
            <a:spLocks noChangeArrowheads="1"/>
          </p:cNvSpPr>
          <p:nvPr/>
        </p:nvSpPr>
        <p:spPr bwMode="auto">
          <a:xfrm>
            <a:off x="4895851" y="5649914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68" name="Text Box 56"/>
          <p:cNvSpPr txBox="1">
            <a:spLocks noChangeArrowheads="1"/>
          </p:cNvSpPr>
          <p:nvPr/>
        </p:nvSpPr>
        <p:spPr bwMode="auto">
          <a:xfrm>
            <a:off x="3902075" y="3048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58169" name="Text Box 57"/>
          <p:cNvSpPr txBox="1">
            <a:spLocks noChangeArrowheads="1"/>
          </p:cNvSpPr>
          <p:nvPr/>
        </p:nvSpPr>
        <p:spPr bwMode="auto">
          <a:xfrm>
            <a:off x="7010400" y="5791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58170" name="Text Box 58"/>
          <p:cNvSpPr txBox="1">
            <a:spLocks noChangeArrowheads="1"/>
          </p:cNvSpPr>
          <p:nvPr/>
        </p:nvSpPr>
        <p:spPr bwMode="auto">
          <a:xfrm>
            <a:off x="7086600" y="39624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e</a:t>
            </a:r>
            <a:endParaRPr lang="en-US" altLang="en-US" sz="2400" baseline="-25000">
              <a:latin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F389-1355-45FD-86B6-241CB9C15EAE}" type="datetime5">
              <a:rPr lang="en-US" smtClean="0"/>
              <a:t>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6576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4" y="1447800"/>
            <a:ext cx="6300787" cy="472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6577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4" y="1447800"/>
            <a:ext cx="6300787" cy="472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6578" name="Picture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4" y="1447800"/>
            <a:ext cx="6300787" cy="472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6579" name="Picture 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4" y="1447800"/>
            <a:ext cx="6300787" cy="472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6580" name="Picture 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4" y="1447800"/>
            <a:ext cx="6300787" cy="472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6581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4" y="1219200"/>
            <a:ext cx="6605664" cy="495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altLang="en-US" dirty="0"/>
              <a:t>Dimensionality Reduction: PCA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CA89-5941-4F65-A91A-5AAEEBA0A727}" type="datetime5">
              <a:rPr lang="en-US" smtClean="0"/>
              <a:t>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PCA: 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B962DA5B-3B87-4DB2-B687-EC6966B95FF0}" type="slidenum">
              <a:rPr lang="tr-TR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24</a:t>
            </a:fld>
            <a:endParaRPr lang="tr-TR" altLang="en-US" sz="120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 smtClean="0"/>
              <a:t> Choose directions such that a total variance of data will be maximum</a:t>
            </a:r>
          </a:p>
          <a:p>
            <a:pPr lvl="1" eaLnBrk="1" hangingPunct="1"/>
            <a:r>
              <a:rPr lang="en-US" altLang="en-US" smtClean="0"/>
              <a:t>Maximize Total Variance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Choose directions that are orthogonal </a:t>
            </a:r>
          </a:p>
          <a:p>
            <a:pPr lvl="1" eaLnBrk="1" hangingPunct="1"/>
            <a:r>
              <a:rPr lang="en-US" altLang="en-US" smtClean="0"/>
              <a:t>Minimize correlation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Choose k&lt;d orthogonal directions which maximize total variance</a:t>
            </a:r>
          </a:p>
        </p:txBody>
      </p:sp>
    </p:spTree>
    <p:extLst>
      <p:ext uri="{BB962C8B-B14F-4D97-AF65-F5344CB8AC3E}">
        <p14:creationId xmlns:p14="http://schemas.microsoft.com/office/powerpoint/2010/main" val="135224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AF6DC2-4CD5-4A8B-8A7F-C46C0C12EF31}" type="slidenum">
              <a:rPr lang="en-US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Principal Component Analysis (PCA)</a:t>
            </a:r>
          </a:p>
        </p:txBody>
      </p:sp>
      <p:pic>
        <p:nvPicPr>
          <p:cNvPr id="17412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68" t="10323" r="28154" b="-2"/>
          <a:stretch>
            <a:fillRect/>
          </a:stretch>
        </p:blipFill>
        <p:spPr>
          <a:xfrm>
            <a:off x="3886201" y="2717801"/>
            <a:ext cx="1000125" cy="441325"/>
          </a:xfrm>
        </p:spPr>
      </p:pic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752600" y="1143000"/>
            <a:ext cx="8610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</a:rPr>
              <a:t>Dimensionality reduction implies </a:t>
            </a:r>
            <a:r>
              <a:rPr lang="en-US" altLang="en-US" sz="2400">
                <a:solidFill>
                  <a:srgbClr val="FF0000"/>
                </a:solidFill>
              </a:rPr>
              <a:t>information loss</a:t>
            </a:r>
            <a:r>
              <a:rPr lang="en-US" altLang="en-US" sz="2400">
                <a:solidFill>
                  <a:srgbClr val="000000"/>
                </a:solidFill>
              </a:rPr>
              <a:t>; PCA preserves as much information as possible by </a:t>
            </a:r>
            <a:r>
              <a:rPr lang="en-US" altLang="en-US" sz="2400">
                <a:solidFill>
                  <a:srgbClr val="FF0000"/>
                </a:solidFill>
              </a:rPr>
              <a:t>minimizing</a:t>
            </a:r>
            <a:r>
              <a:rPr lang="en-US" altLang="en-US" sz="2400">
                <a:solidFill>
                  <a:srgbClr val="000000"/>
                </a:solidFill>
              </a:rPr>
              <a:t> the reconstruction error: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752600" y="35814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How should we determine the “best” lower dimensional space?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8226" y="4648200"/>
            <a:ext cx="7902575" cy="1570038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/>
              <a:t>The “best” low-dimensional space can be determined by the “best” eigenvectors of the </a:t>
            </a:r>
            <a:r>
              <a:rPr lang="en-US" sz="2400" dirty="0">
                <a:solidFill>
                  <a:srgbClr val="FF0000"/>
                </a:solidFill>
              </a:rPr>
              <a:t>covariance matrix </a:t>
            </a:r>
            <a:r>
              <a:rPr lang="en-US" sz="2400" dirty="0"/>
              <a:t>of the data (i.e., the eigenvectors corresponding to the “largest” eigenvalues – also called “</a:t>
            </a:r>
            <a:r>
              <a:rPr lang="en-US" sz="2400" dirty="0">
                <a:solidFill>
                  <a:srgbClr val="FF0000"/>
                </a:solidFill>
              </a:rPr>
              <a:t>principal components</a:t>
            </a:r>
            <a:r>
              <a:rPr lang="en-US" sz="2400" dirty="0"/>
              <a:t>”).</a:t>
            </a:r>
          </a:p>
        </p:txBody>
      </p:sp>
      <p:pic>
        <p:nvPicPr>
          <p:cNvPr id="174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8"/>
          <a:stretch>
            <a:fillRect/>
          </a:stretch>
        </p:blipFill>
        <p:spPr bwMode="auto">
          <a:xfrm>
            <a:off x="5410200" y="2443164"/>
            <a:ext cx="46482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3" t="-1701" b="66248"/>
          <a:stretch>
            <a:fillRect/>
          </a:stretch>
        </p:blipFill>
        <p:spPr bwMode="auto">
          <a:xfrm>
            <a:off x="6019801" y="2971800"/>
            <a:ext cx="3971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98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47134E-AB55-4E7C-AF82-149D7FB1BC3F}" type="slidenum">
              <a:rPr lang="en-US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3821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PCA - Steps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739900" y="966849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Suppose </a:t>
            </a:r>
            <a:r>
              <a:rPr lang="en-US" altLang="en-US" i="1" dirty="0">
                <a:solidFill>
                  <a:srgbClr val="000000"/>
                </a:solidFill>
              </a:rPr>
              <a:t>x</a:t>
            </a:r>
            <a:r>
              <a:rPr lang="en-US" altLang="en-US" baseline="-25000" dirty="0">
                <a:solidFill>
                  <a:srgbClr val="000000"/>
                </a:solidFill>
              </a:rPr>
              <a:t>1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i="1" dirty="0">
                <a:solidFill>
                  <a:srgbClr val="000000"/>
                </a:solidFill>
              </a:rPr>
              <a:t>x</a:t>
            </a:r>
            <a:r>
              <a:rPr lang="en-US" altLang="en-US" baseline="-25000" dirty="0">
                <a:solidFill>
                  <a:srgbClr val="000000"/>
                </a:solidFill>
              </a:rPr>
              <a:t>2</a:t>
            </a:r>
            <a:r>
              <a:rPr lang="en-US" altLang="en-US" dirty="0">
                <a:solidFill>
                  <a:srgbClr val="000000"/>
                </a:solidFill>
              </a:rPr>
              <a:t>, ..., </a:t>
            </a:r>
            <a:r>
              <a:rPr lang="en-US" altLang="en-US" i="1" dirty="0" err="1">
                <a:solidFill>
                  <a:srgbClr val="000000"/>
                </a:solidFill>
              </a:rPr>
              <a:t>x</a:t>
            </a:r>
            <a:r>
              <a:rPr lang="en-US" altLang="en-US" i="1" baseline="-25000" dirty="0" err="1">
                <a:solidFill>
                  <a:srgbClr val="FF0000"/>
                </a:solidFill>
              </a:rPr>
              <a:t>M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are </a:t>
            </a:r>
            <a:r>
              <a:rPr lang="en-US" altLang="en-US" i="1" dirty="0">
                <a:solidFill>
                  <a:srgbClr val="FF0000"/>
                </a:solidFill>
              </a:rPr>
              <a:t>N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x 1 vectors</a:t>
            </a:r>
          </a:p>
        </p:txBody>
      </p:sp>
      <p:pic>
        <p:nvPicPr>
          <p:cNvPr id="1946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6000" y="1447100"/>
            <a:ext cx="9944100" cy="5109566"/>
          </a:xfrm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918325" y="40036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63" name="Object 2"/>
          <p:cNvGraphicFramePr>
            <a:graphicFrameLocks noChangeAspect="1"/>
          </p:cNvGraphicFramePr>
          <p:nvPr/>
        </p:nvGraphicFramePr>
        <p:xfrm>
          <a:off x="6781801" y="4114800"/>
          <a:ext cx="3540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5" imgW="228501" imgH="393529" progId="Equation.DSMT4">
                  <p:embed/>
                </p:oleObj>
              </mc:Choice>
              <mc:Fallback>
                <p:oleObj name="Equation" r:id="rId5" imgW="228501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1" y="4114800"/>
                        <a:ext cx="3540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Box 1"/>
          <p:cNvSpPr txBox="1">
            <a:spLocks noChangeArrowheads="1"/>
          </p:cNvSpPr>
          <p:nvPr/>
        </p:nvSpPr>
        <p:spPr bwMode="auto">
          <a:xfrm>
            <a:off x="6477000" y="2959100"/>
            <a:ext cx="22175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(i.e., center at zero)</a:t>
            </a:r>
          </a:p>
        </p:txBody>
      </p:sp>
    </p:spTree>
    <p:extLst>
      <p:ext uri="{BB962C8B-B14F-4D97-AF65-F5344CB8AC3E}">
        <p14:creationId xmlns:p14="http://schemas.microsoft.com/office/powerpoint/2010/main" val="412794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81A9BA-99F9-4244-89FB-ADCEBA883609}" type="slidenum">
              <a:rPr lang="en-US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095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PCA – Steps (cont’d)</a:t>
            </a:r>
          </a:p>
        </p:txBody>
      </p:sp>
      <p:pic>
        <p:nvPicPr>
          <p:cNvPr id="21508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3300" y="1331823"/>
            <a:ext cx="8369300" cy="1644741"/>
          </a:xfrm>
        </p:spPr>
      </p:pic>
      <p:pic>
        <p:nvPicPr>
          <p:cNvPr id="2150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800" y="3227389"/>
            <a:ext cx="9486900" cy="3338634"/>
          </a:xfrm>
        </p:spPr>
      </p:pic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17388" y="3227070"/>
            <a:ext cx="1157224" cy="365760"/>
          </a:xfrm>
          <a:prstGeom prst="rect">
            <a:avLst/>
          </a:prstGeom>
          <a:blipFill rotWithShape="1">
            <a:blip r:embed="rId6" cstate="print"/>
            <a:stretch>
              <a:fillRect l="-1053" r="-6842" b="-21667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US" sz="2400">
                <a:noFill/>
              </a:rPr>
              <a:t> </a:t>
            </a:r>
          </a:p>
        </p:txBody>
      </p:sp>
      <p:graphicFrame>
        <p:nvGraphicFramePr>
          <p:cNvPr id="21511" name="Object 2"/>
          <p:cNvGraphicFramePr>
            <a:graphicFrameLocks noChangeAspect="1"/>
          </p:cNvGraphicFramePr>
          <p:nvPr/>
        </p:nvGraphicFramePr>
        <p:xfrm>
          <a:off x="8902701" y="2241550"/>
          <a:ext cx="14192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7" imgW="876300" imgH="469900" progId="Equation.DSMT4">
                  <p:embed/>
                </p:oleObj>
              </mc:Choice>
              <mc:Fallback>
                <p:oleObj name="Equation" r:id="rId7" imgW="8763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2701" y="2241550"/>
                        <a:ext cx="14192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Box 2"/>
          <p:cNvSpPr txBox="1">
            <a:spLocks noChangeArrowheads="1"/>
          </p:cNvSpPr>
          <p:nvPr/>
        </p:nvSpPr>
        <p:spPr bwMode="auto">
          <a:xfrm>
            <a:off x="5662155" y="985430"/>
            <a:ext cx="20249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an orthogonal basis</a:t>
            </a:r>
          </a:p>
        </p:txBody>
      </p:sp>
      <p:cxnSp>
        <p:nvCxnSpPr>
          <p:cNvPr id="21513" name="Straight Connector 4"/>
          <p:cNvCxnSpPr>
            <a:cxnSpLocks noChangeShapeType="1"/>
          </p:cNvCxnSpPr>
          <p:nvPr/>
        </p:nvCxnSpPr>
        <p:spPr bwMode="auto">
          <a:xfrm>
            <a:off x="6273800" y="1511300"/>
            <a:ext cx="609600" cy="0"/>
          </a:xfrm>
          <a:prstGeom prst="line">
            <a:avLst/>
          </a:prstGeom>
          <a:noFill/>
          <a:ln w="381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4" name="TextBox 6"/>
          <p:cNvSpPr txBox="1">
            <a:spLocks noChangeArrowheads="1"/>
          </p:cNvSpPr>
          <p:nvPr/>
        </p:nvSpPr>
        <p:spPr bwMode="auto">
          <a:xfrm>
            <a:off x="8153400" y="24384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3092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7678AAC-75D3-49AD-B7C1-08AEA7391F08}" type="slidenum">
              <a:rPr lang="en-US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PCA – Linear Transformation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752600" y="2667000"/>
            <a:ext cx="861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</a:rPr>
              <a:t>The linear transformation </a:t>
            </a:r>
            <a:r>
              <a:rPr lang="en-US" altLang="en-US" sz="2400" i="1">
                <a:solidFill>
                  <a:srgbClr val="000000"/>
                </a:solidFill>
              </a:rPr>
              <a:t>R</a:t>
            </a:r>
            <a:r>
              <a:rPr lang="en-US" altLang="en-US" sz="2400" i="1" baseline="30000">
                <a:solidFill>
                  <a:srgbClr val="000000"/>
                </a:solidFill>
              </a:rPr>
              <a:t>N</a:t>
            </a:r>
            <a:r>
              <a:rPr lang="en-US" altLang="en-US" sz="2400" i="1">
                <a:solidFill>
                  <a:srgbClr val="000000"/>
                </a:solidFill>
              </a:rPr>
              <a:t> </a:t>
            </a:r>
            <a:r>
              <a:rPr lang="en-US" altLang="en-US" sz="2400">
                <a:solidFill>
                  <a:srgbClr val="000000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400" i="1">
                <a:solidFill>
                  <a:srgbClr val="000000"/>
                </a:solidFill>
              </a:rPr>
              <a:t>R</a:t>
            </a:r>
            <a:r>
              <a:rPr lang="en-US" altLang="en-US" sz="2400" i="1" baseline="30000">
                <a:solidFill>
                  <a:srgbClr val="000000"/>
                </a:solidFill>
              </a:rPr>
              <a:t>K</a:t>
            </a:r>
            <a:r>
              <a:rPr lang="en-US" altLang="en-US" sz="2400" i="1">
                <a:solidFill>
                  <a:srgbClr val="000000"/>
                </a:solidFill>
              </a:rPr>
              <a:t> </a:t>
            </a:r>
            <a:r>
              <a:rPr lang="en-US" altLang="en-US" sz="2400">
                <a:solidFill>
                  <a:srgbClr val="000000"/>
                </a:solidFill>
              </a:rPr>
              <a:t>that performs the dimensionality reduction is:</a:t>
            </a:r>
          </a:p>
        </p:txBody>
      </p:sp>
      <p:pic>
        <p:nvPicPr>
          <p:cNvPr id="2355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03601" y="3990976"/>
            <a:ext cx="5146676" cy="2007317"/>
          </a:xfrm>
        </p:spPr>
      </p:pic>
      <p:graphicFrame>
        <p:nvGraphicFramePr>
          <p:cNvPr id="23558" name="Object 1"/>
          <p:cNvGraphicFramePr>
            <a:graphicFrameLocks noChangeAspect="1"/>
          </p:cNvGraphicFramePr>
          <p:nvPr/>
        </p:nvGraphicFramePr>
        <p:xfrm>
          <a:off x="5105400" y="1374775"/>
          <a:ext cx="307498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5" imgW="1549400" imgH="469900" progId="Equation.DSMT4">
                  <p:embed/>
                </p:oleObj>
              </mc:Choice>
              <mc:Fallback>
                <p:oleObj name="Equation" r:id="rId5" imgW="15494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374775"/>
                        <a:ext cx="3074988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38401" y="1701800"/>
            <a:ext cx="223420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dirty="0"/>
              <a:t>If </a:t>
            </a:r>
            <a:r>
              <a:rPr lang="en-US" sz="2000" dirty="0" err="1"/>
              <a:t>u</a:t>
            </a:r>
            <a:r>
              <a:rPr lang="en-US" sz="2000" baseline="-25000" dirty="0" err="1"/>
              <a:t>i</a:t>
            </a:r>
            <a:r>
              <a:rPr lang="en-US" sz="2000" dirty="0"/>
              <a:t> has unit length:</a:t>
            </a:r>
          </a:p>
        </p:txBody>
      </p:sp>
    </p:spTree>
    <p:extLst>
      <p:ext uri="{BB962C8B-B14F-4D97-AF65-F5344CB8AC3E}">
        <p14:creationId xmlns:p14="http://schemas.microsoft.com/office/powerpoint/2010/main" val="9074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7CACA5-4670-45D0-BCE7-60EE4A5684F0}" type="slidenum">
              <a:rPr lang="en-US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69851"/>
            <a:ext cx="8521700" cy="708025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Geometric interpretation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752600" y="9906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990600" y="990600"/>
            <a:ext cx="937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PCA projects the data along the directions where the data varies most.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These directions are determined by the eigenvectors of the covariance matrix corresponding to the largest eigenvalues.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The magnitude of the eigenvalues corresponds to the variance of the data along the eigenvector directions.</a:t>
            </a:r>
          </a:p>
        </p:txBody>
      </p:sp>
      <p:pic>
        <p:nvPicPr>
          <p:cNvPr id="2560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5500" y="3537107"/>
            <a:ext cx="4178300" cy="2924019"/>
          </a:xfrm>
        </p:spPr>
      </p:pic>
    </p:spTree>
    <p:extLst>
      <p:ext uri="{BB962C8B-B14F-4D97-AF65-F5344CB8AC3E}">
        <p14:creationId xmlns:p14="http://schemas.microsoft.com/office/powerpoint/2010/main" val="5017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460EFC7-2CCD-429D-8463-DE2E34E0440B}" type="datetime5">
              <a:rPr lang="en-US"/>
              <a:pPr>
                <a:defRPr/>
              </a:pPr>
              <a:t>1-Feb-19</a:t>
            </a:fld>
            <a:endParaRPr lang="en-US"/>
          </a:p>
        </p:txBody>
      </p:sp>
      <p:sp>
        <p:nvSpPr>
          <p:cNvPr id="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 Pilani</a:t>
            </a:r>
          </a:p>
        </p:txBody>
      </p:sp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229AB-5207-423A-95D0-76DED279FD6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7696200" y="5791200"/>
            <a:ext cx="2533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buFont typeface="Monotype Sorts" pitchFamily="2" charset="2"/>
              <a:buNone/>
            </a:pPr>
            <a:endParaRPr lang="en-US" sz="2000">
              <a:latin typeface="Times New Roman" charset="0"/>
            </a:endParaRPr>
          </a:p>
        </p:txBody>
      </p:sp>
      <p:sp>
        <p:nvSpPr>
          <p:cNvPr id="141317" name="AutoShape 5"/>
          <p:cNvSpPr>
            <a:spLocks noChangeArrowheads="1"/>
          </p:cNvSpPr>
          <p:nvPr/>
        </p:nvSpPr>
        <p:spPr bwMode="auto">
          <a:xfrm>
            <a:off x="7902576" y="1485901"/>
            <a:ext cx="2403475" cy="657225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000">
                <a:latin typeface="Times New Roman" charset="0"/>
              </a:rPr>
              <a:t>Total annual sales</a:t>
            </a:r>
          </a:p>
          <a:p>
            <a:pPr algn="ctr"/>
            <a:r>
              <a:rPr lang="en-US" sz="2000">
                <a:latin typeface="Times New Roman" charset="0"/>
              </a:rPr>
              <a:t>of  TV in U.S.A.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1" y="1600201"/>
            <a:ext cx="7127875" cy="4760913"/>
            <a:chOff x="444" y="1008"/>
            <a:chExt cx="4490" cy="2999"/>
          </a:xfrm>
        </p:grpSpPr>
        <p:sp>
          <p:nvSpPr>
            <p:cNvPr id="46104" name="Rectangle 7"/>
            <p:cNvSpPr>
              <a:spLocks noChangeArrowheads="1"/>
            </p:cNvSpPr>
            <p:nvPr/>
          </p:nvSpPr>
          <p:spPr bwMode="auto">
            <a:xfrm>
              <a:off x="2412" y="1008"/>
              <a:ext cx="48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Times New Roman" charset="0"/>
                </a:rPr>
                <a:t>Date</a:t>
              </a:r>
            </a:p>
          </p:txBody>
        </p:sp>
        <p:sp>
          <p:nvSpPr>
            <p:cNvPr id="46105" name="Rectangle 8"/>
            <p:cNvSpPr>
              <a:spLocks noChangeArrowheads="1"/>
            </p:cNvSpPr>
            <p:nvPr/>
          </p:nvSpPr>
          <p:spPr bwMode="auto">
            <a:xfrm rot="18615059">
              <a:off x="305" y="1340"/>
              <a:ext cx="71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Times New Roman" charset="0"/>
                </a:rPr>
                <a:t>Product</a:t>
              </a:r>
            </a:p>
          </p:txBody>
        </p:sp>
        <p:sp>
          <p:nvSpPr>
            <p:cNvPr id="46106" name="Rectangle 9"/>
            <p:cNvSpPr>
              <a:spLocks noChangeArrowheads="1"/>
            </p:cNvSpPr>
            <p:nvPr/>
          </p:nvSpPr>
          <p:spPr bwMode="auto">
            <a:xfrm rot="16200000">
              <a:off x="4407" y="2086"/>
              <a:ext cx="750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Times New Roman" charset="0"/>
                </a:rPr>
                <a:t>Country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3604" y="3717"/>
              <a:ext cx="1330" cy="290"/>
              <a:chOff x="3508" y="3022"/>
              <a:chExt cx="1330" cy="290"/>
            </a:xfrm>
          </p:grpSpPr>
          <p:sp>
            <p:nvSpPr>
              <p:cNvPr id="46167" name="WordArt 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54" y="3022"/>
                <a:ext cx="984" cy="2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9525">
                      <a:noFill/>
                      <a:round/>
                      <a:headEnd/>
                      <a:tailEnd/>
                    </a:ln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9933"/>
                        </a:gs>
                      </a:gsLst>
                      <a:path path="rect">
                        <a:fillToRect l="50000" t="50000" r="50000" b="50000"/>
                      </a:path>
                    </a:gradFill>
                    <a:effectLst>
                      <a:outerShdw dist="35921" dir="2700000" algn="ctr" rotWithShape="0">
                        <a:srgbClr val="C0C0C0"/>
                      </a:outerShdw>
                    </a:effectLst>
                    <a:latin typeface="Impact"/>
                  </a:rPr>
                  <a:t>All, All, All</a:t>
                </a:r>
              </a:p>
            </p:txBody>
          </p:sp>
          <p:sp>
            <p:nvSpPr>
              <p:cNvPr id="46168" name="AutoShape 12"/>
              <p:cNvSpPr>
                <a:spLocks noChangeArrowheads="1"/>
              </p:cNvSpPr>
              <p:nvPr/>
            </p:nvSpPr>
            <p:spPr bwMode="auto">
              <a:xfrm flipH="1">
                <a:off x="3508" y="3060"/>
                <a:ext cx="209" cy="187"/>
              </a:xfrm>
              <a:prstGeom prst="rightArrow">
                <a:avLst>
                  <a:gd name="adj1" fmla="val 50000"/>
                  <a:gd name="adj2" fmla="val 55888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08" name="AutoShape 13"/>
            <p:cNvSpPr>
              <a:spLocks noChangeArrowheads="1"/>
            </p:cNvSpPr>
            <p:nvPr/>
          </p:nvSpPr>
          <p:spPr bwMode="auto">
            <a:xfrm>
              <a:off x="3473" y="2787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AutoShape 14"/>
            <p:cNvSpPr>
              <a:spLocks noChangeArrowheads="1"/>
            </p:cNvSpPr>
            <p:nvPr/>
          </p:nvSpPr>
          <p:spPr bwMode="auto">
            <a:xfrm>
              <a:off x="3473" y="232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AutoShape 15"/>
            <p:cNvSpPr>
              <a:spLocks noChangeArrowheads="1"/>
            </p:cNvSpPr>
            <p:nvPr/>
          </p:nvSpPr>
          <p:spPr bwMode="auto">
            <a:xfrm>
              <a:off x="3473" y="187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AutoShape 16"/>
            <p:cNvSpPr>
              <a:spLocks noChangeArrowheads="1"/>
            </p:cNvSpPr>
            <p:nvPr/>
          </p:nvSpPr>
          <p:spPr bwMode="auto">
            <a:xfrm>
              <a:off x="3296" y="295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AutoShape 17"/>
            <p:cNvSpPr>
              <a:spLocks noChangeArrowheads="1"/>
            </p:cNvSpPr>
            <p:nvPr/>
          </p:nvSpPr>
          <p:spPr bwMode="auto">
            <a:xfrm>
              <a:off x="3296" y="250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AutoShape 18"/>
            <p:cNvSpPr>
              <a:spLocks noChangeArrowheads="1"/>
            </p:cNvSpPr>
            <p:nvPr/>
          </p:nvSpPr>
          <p:spPr bwMode="auto">
            <a:xfrm>
              <a:off x="3296" y="2043"/>
              <a:ext cx="640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AutoShape 19"/>
            <p:cNvSpPr>
              <a:spLocks noChangeArrowheads="1"/>
            </p:cNvSpPr>
            <p:nvPr/>
          </p:nvSpPr>
          <p:spPr bwMode="auto">
            <a:xfrm>
              <a:off x="3118" y="3130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AutoShape 20"/>
            <p:cNvSpPr>
              <a:spLocks noChangeArrowheads="1"/>
            </p:cNvSpPr>
            <p:nvPr/>
          </p:nvSpPr>
          <p:spPr bwMode="auto">
            <a:xfrm>
              <a:off x="3118" y="2673"/>
              <a:ext cx="641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AutoShape 21"/>
            <p:cNvSpPr>
              <a:spLocks noChangeArrowheads="1"/>
            </p:cNvSpPr>
            <p:nvPr/>
          </p:nvSpPr>
          <p:spPr bwMode="auto">
            <a:xfrm>
              <a:off x="3118" y="2214"/>
              <a:ext cx="641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Rectangle 22"/>
            <p:cNvSpPr>
              <a:spLocks noChangeArrowheads="1"/>
            </p:cNvSpPr>
            <p:nvPr/>
          </p:nvSpPr>
          <p:spPr bwMode="auto">
            <a:xfrm>
              <a:off x="444" y="1866"/>
              <a:ext cx="42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i="1">
                  <a:latin typeface="Arial" charset="0"/>
                </a:rPr>
                <a:t>sum</a:t>
              </a:r>
              <a:endParaRPr lang="en-US" sz="1600" i="1">
                <a:latin typeface="Arial" charset="0"/>
              </a:endParaRPr>
            </a:p>
          </p:txBody>
        </p:sp>
        <p:sp>
          <p:nvSpPr>
            <p:cNvPr id="46118" name="Rectangle 23"/>
            <p:cNvSpPr>
              <a:spLocks noChangeArrowheads="1"/>
            </p:cNvSpPr>
            <p:nvPr/>
          </p:nvSpPr>
          <p:spPr bwMode="auto">
            <a:xfrm>
              <a:off x="3616" y="1206"/>
              <a:ext cx="42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i="1">
                  <a:latin typeface="Arial" charset="0"/>
                </a:rPr>
                <a:t>sum</a:t>
              </a:r>
              <a:endParaRPr lang="en-US" sz="1600" i="1">
                <a:latin typeface="Arial" charset="0"/>
              </a:endParaRPr>
            </a:p>
          </p:txBody>
        </p:sp>
        <p:sp>
          <p:nvSpPr>
            <p:cNvPr id="46119" name="AutoShape 24"/>
            <p:cNvSpPr>
              <a:spLocks noChangeArrowheads="1"/>
            </p:cNvSpPr>
            <p:nvPr/>
          </p:nvSpPr>
          <p:spPr bwMode="auto">
            <a:xfrm>
              <a:off x="1346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AutoShape 25"/>
            <p:cNvSpPr>
              <a:spLocks noChangeArrowheads="1"/>
            </p:cNvSpPr>
            <p:nvPr/>
          </p:nvSpPr>
          <p:spPr bwMode="auto">
            <a:xfrm>
              <a:off x="1170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1" name="AutoShape 26"/>
            <p:cNvSpPr>
              <a:spLocks noChangeArrowheads="1"/>
            </p:cNvSpPr>
            <p:nvPr/>
          </p:nvSpPr>
          <p:spPr bwMode="auto">
            <a:xfrm>
              <a:off x="992" y="1771"/>
              <a:ext cx="640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AutoShape 27"/>
            <p:cNvSpPr>
              <a:spLocks noChangeArrowheads="1"/>
            </p:cNvSpPr>
            <p:nvPr/>
          </p:nvSpPr>
          <p:spPr bwMode="auto">
            <a:xfrm>
              <a:off x="1879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3" name="AutoShape 28"/>
            <p:cNvSpPr>
              <a:spLocks noChangeArrowheads="1"/>
            </p:cNvSpPr>
            <p:nvPr/>
          </p:nvSpPr>
          <p:spPr bwMode="auto">
            <a:xfrm>
              <a:off x="1701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4" name="AutoShape 29"/>
            <p:cNvSpPr>
              <a:spLocks noChangeArrowheads="1"/>
            </p:cNvSpPr>
            <p:nvPr/>
          </p:nvSpPr>
          <p:spPr bwMode="auto">
            <a:xfrm>
              <a:off x="1524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AutoShape 30"/>
            <p:cNvSpPr>
              <a:spLocks noChangeArrowheads="1"/>
            </p:cNvSpPr>
            <p:nvPr/>
          </p:nvSpPr>
          <p:spPr bwMode="auto">
            <a:xfrm>
              <a:off x="2410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AutoShape 31"/>
            <p:cNvSpPr>
              <a:spLocks noChangeArrowheads="1"/>
            </p:cNvSpPr>
            <p:nvPr/>
          </p:nvSpPr>
          <p:spPr bwMode="auto">
            <a:xfrm>
              <a:off x="2233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7" name="AutoShape 32"/>
            <p:cNvSpPr>
              <a:spLocks noChangeArrowheads="1"/>
            </p:cNvSpPr>
            <p:nvPr/>
          </p:nvSpPr>
          <p:spPr bwMode="auto">
            <a:xfrm>
              <a:off x="2055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AutoShape 33"/>
            <p:cNvSpPr>
              <a:spLocks noChangeArrowheads="1"/>
            </p:cNvSpPr>
            <p:nvPr/>
          </p:nvSpPr>
          <p:spPr bwMode="auto">
            <a:xfrm>
              <a:off x="2942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AutoShape 34"/>
            <p:cNvSpPr>
              <a:spLocks noChangeArrowheads="1"/>
            </p:cNvSpPr>
            <p:nvPr/>
          </p:nvSpPr>
          <p:spPr bwMode="auto">
            <a:xfrm>
              <a:off x="2766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AutoShape 35"/>
            <p:cNvSpPr>
              <a:spLocks noChangeArrowheads="1"/>
            </p:cNvSpPr>
            <p:nvPr/>
          </p:nvSpPr>
          <p:spPr bwMode="auto">
            <a:xfrm>
              <a:off x="2588" y="1771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AutoShape 36"/>
            <p:cNvSpPr>
              <a:spLocks noChangeArrowheads="1"/>
            </p:cNvSpPr>
            <p:nvPr/>
          </p:nvSpPr>
          <p:spPr bwMode="auto">
            <a:xfrm>
              <a:off x="3475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2" name="AutoShape 37"/>
            <p:cNvSpPr>
              <a:spLocks noChangeArrowheads="1"/>
            </p:cNvSpPr>
            <p:nvPr/>
          </p:nvSpPr>
          <p:spPr bwMode="auto">
            <a:xfrm>
              <a:off x="3297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AutoShape 38"/>
            <p:cNvSpPr>
              <a:spLocks noChangeArrowheads="1"/>
            </p:cNvSpPr>
            <p:nvPr/>
          </p:nvSpPr>
          <p:spPr bwMode="auto">
            <a:xfrm>
              <a:off x="3119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9"/>
            <p:cNvGrpSpPr>
              <a:grpSpLocks/>
            </p:cNvGrpSpPr>
            <p:nvPr/>
          </p:nvGrpSpPr>
          <p:grpSpPr bwMode="auto">
            <a:xfrm>
              <a:off x="823" y="1926"/>
              <a:ext cx="2768" cy="1937"/>
              <a:chOff x="1388" y="1937"/>
              <a:chExt cx="2026" cy="1310"/>
            </a:xfrm>
          </p:grpSpPr>
          <p:sp>
            <p:nvSpPr>
              <p:cNvPr id="46147" name="AutoShape 40"/>
              <p:cNvSpPr>
                <a:spLocks noChangeArrowheads="1"/>
              </p:cNvSpPr>
              <p:nvPr/>
            </p:nvSpPr>
            <p:spPr bwMode="auto">
              <a:xfrm>
                <a:off x="1388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8" name="AutoShape 41"/>
              <p:cNvSpPr>
                <a:spLocks noChangeArrowheads="1"/>
              </p:cNvSpPr>
              <p:nvPr/>
            </p:nvSpPr>
            <p:spPr bwMode="auto">
              <a:xfrm>
                <a:off x="1778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9" name="AutoShape 42"/>
              <p:cNvSpPr>
                <a:spLocks noChangeArrowheads="1"/>
              </p:cNvSpPr>
              <p:nvPr/>
            </p:nvSpPr>
            <p:spPr bwMode="auto">
              <a:xfrm>
                <a:off x="1388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0" name="AutoShape 43"/>
              <p:cNvSpPr>
                <a:spLocks noChangeArrowheads="1"/>
              </p:cNvSpPr>
              <p:nvPr/>
            </p:nvSpPr>
            <p:spPr bwMode="auto">
              <a:xfrm>
                <a:off x="1389" y="2258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1" name="AutoShape 44"/>
              <p:cNvSpPr>
                <a:spLocks noChangeArrowheads="1"/>
              </p:cNvSpPr>
              <p:nvPr/>
            </p:nvSpPr>
            <p:spPr bwMode="auto">
              <a:xfrm>
                <a:off x="1778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2" name="AutoShape 45"/>
              <p:cNvSpPr>
                <a:spLocks noChangeArrowheads="1"/>
              </p:cNvSpPr>
              <p:nvPr/>
            </p:nvSpPr>
            <p:spPr bwMode="auto">
              <a:xfrm>
                <a:off x="1778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3" name="AutoShape 46"/>
              <p:cNvSpPr>
                <a:spLocks noChangeArrowheads="1"/>
              </p:cNvSpPr>
              <p:nvPr/>
            </p:nvSpPr>
            <p:spPr bwMode="auto">
              <a:xfrm>
                <a:off x="2167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4" name="AutoShape 47"/>
              <p:cNvSpPr>
                <a:spLocks noChangeArrowheads="1"/>
              </p:cNvSpPr>
              <p:nvPr/>
            </p:nvSpPr>
            <p:spPr bwMode="auto">
              <a:xfrm>
                <a:off x="2167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5" name="AutoShape 48"/>
              <p:cNvSpPr>
                <a:spLocks noChangeArrowheads="1"/>
              </p:cNvSpPr>
              <p:nvPr/>
            </p:nvSpPr>
            <p:spPr bwMode="auto">
              <a:xfrm>
                <a:off x="2167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6" name="AutoShape 49"/>
              <p:cNvSpPr>
                <a:spLocks noChangeArrowheads="1"/>
              </p:cNvSpPr>
              <p:nvPr/>
            </p:nvSpPr>
            <p:spPr bwMode="auto">
              <a:xfrm>
                <a:off x="2556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7" name="AutoShape 50"/>
              <p:cNvSpPr>
                <a:spLocks noChangeArrowheads="1"/>
              </p:cNvSpPr>
              <p:nvPr/>
            </p:nvSpPr>
            <p:spPr bwMode="auto">
              <a:xfrm>
                <a:off x="2556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8" name="AutoShape 51"/>
              <p:cNvSpPr>
                <a:spLocks noChangeArrowheads="1"/>
              </p:cNvSpPr>
              <p:nvPr/>
            </p:nvSpPr>
            <p:spPr bwMode="auto">
              <a:xfrm>
                <a:off x="2556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9" name="AutoShape 52"/>
              <p:cNvSpPr>
                <a:spLocks noChangeArrowheads="1"/>
              </p:cNvSpPr>
              <p:nvPr/>
            </p:nvSpPr>
            <p:spPr bwMode="auto">
              <a:xfrm>
                <a:off x="2946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0033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0" name="AutoShape 53"/>
              <p:cNvSpPr>
                <a:spLocks noChangeArrowheads="1"/>
              </p:cNvSpPr>
              <p:nvPr/>
            </p:nvSpPr>
            <p:spPr bwMode="auto">
              <a:xfrm>
                <a:off x="2946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1" name="AutoShape 54"/>
              <p:cNvSpPr>
                <a:spLocks noChangeArrowheads="1"/>
              </p:cNvSpPr>
              <p:nvPr/>
            </p:nvSpPr>
            <p:spPr bwMode="auto">
              <a:xfrm>
                <a:off x="2946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2" name="AutoShape 55"/>
              <p:cNvSpPr>
                <a:spLocks noChangeArrowheads="1"/>
              </p:cNvSpPr>
              <p:nvPr/>
            </p:nvSpPr>
            <p:spPr bwMode="auto">
              <a:xfrm>
                <a:off x="1389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3" name="AutoShape 56"/>
              <p:cNvSpPr>
                <a:spLocks noChangeArrowheads="1"/>
              </p:cNvSpPr>
              <p:nvPr/>
            </p:nvSpPr>
            <p:spPr bwMode="auto">
              <a:xfrm>
                <a:off x="1779" y="1948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4" name="AutoShape 57"/>
              <p:cNvSpPr>
                <a:spLocks noChangeArrowheads="1"/>
              </p:cNvSpPr>
              <p:nvPr/>
            </p:nvSpPr>
            <p:spPr bwMode="auto">
              <a:xfrm>
                <a:off x="2168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5" name="AutoShape 58"/>
              <p:cNvSpPr>
                <a:spLocks noChangeArrowheads="1"/>
              </p:cNvSpPr>
              <p:nvPr/>
            </p:nvSpPr>
            <p:spPr bwMode="auto">
              <a:xfrm>
                <a:off x="2557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6" name="AutoShape 59"/>
              <p:cNvSpPr>
                <a:spLocks noChangeArrowheads="1"/>
              </p:cNvSpPr>
              <p:nvPr/>
            </p:nvSpPr>
            <p:spPr bwMode="auto">
              <a:xfrm>
                <a:off x="2946" y="193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</p:grpSp>
        <p:sp>
          <p:nvSpPr>
            <p:cNvPr id="46135" name="Rectangle 60"/>
            <p:cNvSpPr>
              <a:spLocks noChangeArrowheads="1"/>
            </p:cNvSpPr>
            <p:nvPr/>
          </p:nvSpPr>
          <p:spPr bwMode="auto">
            <a:xfrm>
              <a:off x="2468" y="1182"/>
              <a:ext cx="76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sz="1600" i="1">
                  <a:latin typeface="Arial" charset="0"/>
                </a:rPr>
                <a:t> </a:t>
              </a:r>
            </a:p>
          </p:txBody>
        </p:sp>
        <p:sp>
          <p:nvSpPr>
            <p:cNvPr id="46136" name="Text Box 61"/>
            <p:cNvSpPr txBox="1">
              <a:spLocks noChangeArrowheads="1"/>
            </p:cNvSpPr>
            <p:nvPr/>
          </p:nvSpPr>
          <p:spPr bwMode="auto">
            <a:xfrm>
              <a:off x="1103" y="1300"/>
              <a:ext cx="3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imes New Roman" charset="0"/>
                </a:rPr>
                <a:t>TV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46137" name="Text Box 62"/>
            <p:cNvSpPr txBox="1">
              <a:spLocks noChangeArrowheads="1"/>
            </p:cNvSpPr>
            <p:nvPr/>
          </p:nvSpPr>
          <p:spPr bwMode="auto">
            <a:xfrm>
              <a:off x="679" y="1669"/>
              <a:ext cx="4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imes New Roman" charset="0"/>
                </a:rPr>
                <a:t>VCR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46138" name="Text Box 63"/>
            <p:cNvSpPr txBox="1">
              <a:spLocks noChangeArrowheads="1"/>
            </p:cNvSpPr>
            <p:nvPr/>
          </p:nvSpPr>
          <p:spPr bwMode="auto">
            <a:xfrm>
              <a:off x="941" y="1492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imes New Roman" charset="0"/>
                </a:rPr>
                <a:t>PC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46139" name="Text Box 64"/>
            <p:cNvSpPr txBox="1">
              <a:spLocks noChangeArrowheads="1"/>
            </p:cNvSpPr>
            <p:nvPr/>
          </p:nvSpPr>
          <p:spPr bwMode="auto">
            <a:xfrm>
              <a:off x="1472" y="119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imes New Roman" charset="0"/>
                </a:rPr>
                <a:t>1Qtr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46140" name="Text Box 65"/>
            <p:cNvSpPr txBox="1">
              <a:spLocks noChangeArrowheads="1"/>
            </p:cNvSpPr>
            <p:nvPr/>
          </p:nvSpPr>
          <p:spPr bwMode="auto">
            <a:xfrm>
              <a:off x="2036" y="1185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imes New Roman" charset="0"/>
                </a:rPr>
                <a:t>2Qtr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46141" name="Text Box 66"/>
            <p:cNvSpPr txBox="1">
              <a:spLocks noChangeArrowheads="1"/>
            </p:cNvSpPr>
            <p:nvPr/>
          </p:nvSpPr>
          <p:spPr bwMode="auto">
            <a:xfrm>
              <a:off x="2528" y="1209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imes New Roman" charset="0"/>
                </a:rPr>
                <a:t>3Qtr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46142" name="Text Box 67"/>
            <p:cNvSpPr txBox="1">
              <a:spLocks noChangeArrowheads="1"/>
            </p:cNvSpPr>
            <p:nvPr/>
          </p:nvSpPr>
          <p:spPr bwMode="auto">
            <a:xfrm>
              <a:off x="3104" y="1221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imes New Roman" charset="0"/>
                </a:rPr>
                <a:t>4Qtr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46143" name="Text Box 68"/>
            <p:cNvSpPr txBox="1">
              <a:spLocks noChangeArrowheads="1"/>
            </p:cNvSpPr>
            <p:nvPr/>
          </p:nvSpPr>
          <p:spPr bwMode="auto">
            <a:xfrm>
              <a:off x="4085" y="1482"/>
              <a:ext cx="5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U.S.A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46144" name="Text Box 69"/>
            <p:cNvSpPr txBox="1">
              <a:spLocks noChangeArrowheads="1"/>
            </p:cNvSpPr>
            <p:nvPr/>
          </p:nvSpPr>
          <p:spPr bwMode="auto">
            <a:xfrm>
              <a:off x="4034" y="1974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Canada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46145" name="Text Box 70"/>
            <p:cNvSpPr txBox="1">
              <a:spLocks noChangeArrowheads="1"/>
            </p:cNvSpPr>
            <p:nvPr/>
          </p:nvSpPr>
          <p:spPr bwMode="auto">
            <a:xfrm>
              <a:off x="4054" y="2394"/>
              <a:ext cx="6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Mexico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46146" name="Text Box 71"/>
            <p:cNvSpPr txBox="1">
              <a:spLocks noChangeArrowheads="1"/>
            </p:cNvSpPr>
            <p:nvPr/>
          </p:nvSpPr>
          <p:spPr bwMode="auto">
            <a:xfrm>
              <a:off x="4180" y="2874"/>
              <a:ext cx="3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>
                  <a:latin typeface="Times New Roman" charset="0"/>
                </a:rPr>
                <a:t>sum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46088" name="Rectangle 7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b="1" smtClean="0">
                <a:latin typeface="Verdana" pitchFamily="34" charset="0"/>
              </a:rPr>
              <a:t>SAMPLE CUBE</a:t>
            </a:r>
          </a:p>
        </p:txBody>
      </p:sp>
      <p:sp>
        <p:nvSpPr>
          <p:cNvPr id="141385" name="AutoShape 73"/>
          <p:cNvSpPr>
            <a:spLocks noChangeArrowheads="1"/>
          </p:cNvSpPr>
          <p:nvPr/>
        </p:nvSpPr>
        <p:spPr bwMode="auto">
          <a:xfrm>
            <a:off x="7696201" y="2133601"/>
            <a:ext cx="2403475" cy="657225"/>
          </a:xfrm>
          <a:prstGeom prst="wedgeRoundRectCallout">
            <a:avLst>
              <a:gd name="adj1" fmla="val -50000"/>
              <a:gd name="adj2" fmla="val 66667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000">
                <a:latin typeface="Times New Roman" charset="0"/>
              </a:rPr>
              <a:t>Total annual sales</a:t>
            </a:r>
          </a:p>
          <a:p>
            <a:pPr algn="ctr"/>
            <a:r>
              <a:rPr lang="en-US" sz="2000">
                <a:latin typeface="Times New Roman" charset="0"/>
              </a:rPr>
              <a:t>of  PC in U.S.A.</a:t>
            </a:r>
            <a:endParaRPr lang="en-US" sz="2400">
              <a:latin typeface="Times New Roman" charset="0"/>
            </a:endParaRPr>
          </a:p>
        </p:txBody>
      </p:sp>
      <p:sp>
        <p:nvSpPr>
          <p:cNvPr id="141386" name="AutoShape 74"/>
          <p:cNvSpPr>
            <a:spLocks noChangeArrowheads="1"/>
          </p:cNvSpPr>
          <p:nvPr/>
        </p:nvSpPr>
        <p:spPr bwMode="auto">
          <a:xfrm>
            <a:off x="7391401" y="2667001"/>
            <a:ext cx="2403475" cy="657225"/>
          </a:xfrm>
          <a:prstGeom prst="wedgeRoundRectCallout">
            <a:avLst>
              <a:gd name="adj1" fmla="val -50000"/>
              <a:gd name="adj2" fmla="val 66667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000">
                <a:latin typeface="Times New Roman" charset="0"/>
              </a:rPr>
              <a:t>Total annual sales</a:t>
            </a:r>
          </a:p>
          <a:p>
            <a:pPr algn="ctr"/>
            <a:r>
              <a:rPr lang="en-US" sz="2000">
                <a:latin typeface="Times New Roman" charset="0"/>
              </a:rPr>
              <a:t>of  VCR in U.S.A.</a:t>
            </a:r>
            <a:endParaRPr lang="en-US" sz="2400">
              <a:latin typeface="Times New Roman" charset="0"/>
            </a:endParaRPr>
          </a:p>
        </p:txBody>
      </p:sp>
      <p:sp>
        <p:nvSpPr>
          <p:cNvPr id="141387" name="AutoShape 75"/>
          <p:cNvSpPr>
            <a:spLocks noChangeArrowheads="1"/>
          </p:cNvSpPr>
          <p:nvPr/>
        </p:nvSpPr>
        <p:spPr bwMode="auto">
          <a:xfrm>
            <a:off x="1981201" y="2895601"/>
            <a:ext cx="2403475" cy="657225"/>
          </a:xfrm>
          <a:prstGeom prst="wedgeRoundRectCallout">
            <a:avLst>
              <a:gd name="adj1" fmla="val -8333"/>
              <a:gd name="adj2" fmla="val 66667"/>
              <a:gd name="adj3" fmla="val 166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000">
                <a:latin typeface="Times New Roman" charset="0"/>
              </a:rPr>
              <a:t>Total Q1 sales</a:t>
            </a:r>
          </a:p>
          <a:p>
            <a:pPr algn="ctr"/>
            <a:r>
              <a:rPr lang="en-US" sz="2400">
                <a:latin typeface="Times New Roman" charset="0"/>
              </a:rPr>
              <a:t>In U.S.A</a:t>
            </a:r>
          </a:p>
        </p:txBody>
      </p:sp>
      <p:sp>
        <p:nvSpPr>
          <p:cNvPr id="141388" name="AutoShape 76"/>
          <p:cNvSpPr>
            <a:spLocks noChangeArrowheads="1"/>
          </p:cNvSpPr>
          <p:nvPr/>
        </p:nvSpPr>
        <p:spPr bwMode="auto">
          <a:xfrm>
            <a:off x="1828801" y="3581401"/>
            <a:ext cx="2403475" cy="657225"/>
          </a:xfrm>
          <a:prstGeom prst="wedgeRoundRectCallout">
            <a:avLst>
              <a:gd name="adj1" fmla="val -8333"/>
              <a:gd name="adj2" fmla="val 66667"/>
              <a:gd name="adj3" fmla="val 166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000">
                <a:latin typeface="Times New Roman" charset="0"/>
              </a:rPr>
              <a:t>Total Q1 sales</a:t>
            </a:r>
          </a:p>
          <a:p>
            <a:pPr algn="ctr"/>
            <a:r>
              <a:rPr lang="en-US" sz="2400">
                <a:latin typeface="Times New Roman" charset="0"/>
              </a:rPr>
              <a:t>In Canada</a:t>
            </a:r>
          </a:p>
        </p:txBody>
      </p:sp>
      <p:sp>
        <p:nvSpPr>
          <p:cNvPr id="141389" name="AutoShape 77"/>
          <p:cNvSpPr>
            <a:spLocks noChangeArrowheads="1"/>
          </p:cNvSpPr>
          <p:nvPr/>
        </p:nvSpPr>
        <p:spPr bwMode="auto">
          <a:xfrm>
            <a:off x="1752601" y="4267201"/>
            <a:ext cx="2403475" cy="657225"/>
          </a:xfrm>
          <a:prstGeom prst="wedgeRoundRectCallout">
            <a:avLst>
              <a:gd name="adj1" fmla="val -8333"/>
              <a:gd name="adj2" fmla="val 66667"/>
              <a:gd name="adj3" fmla="val 166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000">
                <a:latin typeface="Times New Roman" charset="0"/>
              </a:rPr>
              <a:t>Total Q1 sales</a:t>
            </a:r>
          </a:p>
          <a:p>
            <a:pPr algn="ctr"/>
            <a:r>
              <a:rPr lang="en-US" sz="2400">
                <a:latin typeface="Times New Roman" charset="0"/>
              </a:rPr>
              <a:t>In Mexico</a:t>
            </a:r>
          </a:p>
        </p:txBody>
      </p:sp>
      <p:sp>
        <p:nvSpPr>
          <p:cNvPr id="141391" name="AutoShape 79"/>
          <p:cNvSpPr>
            <a:spLocks noChangeArrowheads="1"/>
          </p:cNvSpPr>
          <p:nvPr/>
        </p:nvSpPr>
        <p:spPr bwMode="auto">
          <a:xfrm>
            <a:off x="1524001" y="5181601"/>
            <a:ext cx="2403475" cy="657225"/>
          </a:xfrm>
          <a:prstGeom prst="wedgeRoundRectCallout">
            <a:avLst>
              <a:gd name="adj1" fmla="val -8333"/>
              <a:gd name="adj2" fmla="val 66667"/>
              <a:gd name="adj3" fmla="val 16667"/>
            </a:avLst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000">
                <a:latin typeface="Times New Roman" charset="0"/>
              </a:rPr>
              <a:t>Total Q1 sales</a:t>
            </a:r>
          </a:p>
          <a:p>
            <a:pPr algn="ctr"/>
            <a:r>
              <a:rPr lang="en-US" sz="2400">
                <a:latin typeface="Times New Roman" charset="0"/>
              </a:rPr>
              <a:t>In all countries</a:t>
            </a:r>
          </a:p>
        </p:txBody>
      </p:sp>
      <p:sp>
        <p:nvSpPr>
          <p:cNvPr id="141394" name="AutoShape 82"/>
          <p:cNvSpPr>
            <a:spLocks noChangeArrowheads="1"/>
          </p:cNvSpPr>
          <p:nvPr/>
        </p:nvSpPr>
        <p:spPr bwMode="auto">
          <a:xfrm>
            <a:off x="2971801" y="4953001"/>
            <a:ext cx="2403475" cy="657225"/>
          </a:xfrm>
          <a:prstGeom prst="wedgeRoundRectCallout">
            <a:avLst>
              <a:gd name="adj1" fmla="val -8333"/>
              <a:gd name="adj2" fmla="val 66667"/>
              <a:gd name="adj3" fmla="val 16667"/>
            </a:avLst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000">
                <a:latin typeface="Times New Roman" charset="0"/>
              </a:rPr>
              <a:t>Total Q2 sales</a:t>
            </a:r>
          </a:p>
          <a:p>
            <a:pPr algn="ctr"/>
            <a:r>
              <a:rPr lang="en-US" sz="2400">
                <a:latin typeface="Times New Roman" charset="0"/>
              </a:rPr>
              <a:t>In all countries</a:t>
            </a:r>
          </a:p>
        </p:txBody>
      </p:sp>
      <p:sp>
        <p:nvSpPr>
          <p:cNvPr id="141395" name="AutoShape 83"/>
          <p:cNvSpPr>
            <a:spLocks noChangeArrowheads="1"/>
          </p:cNvSpPr>
          <p:nvPr/>
        </p:nvSpPr>
        <p:spPr bwMode="auto">
          <a:xfrm>
            <a:off x="5943601" y="2667001"/>
            <a:ext cx="2403475" cy="657225"/>
          </a:xfrm>
          <a:prstGeom prst="wedgeRoundRectCallout">
            <a:avLst>
              <a:gd name="adj1" fmla="val -8333"/>
              <a:gd name="adj2" fmla="val 66667"/>
              <a:gd name="adj3" fmla="val 16667"/>
            </a:avLst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000">
                <a:latin typeface="Times New Roman" charset="0"/>
              </a:rPr>
              <a:t>Total sales</a:t>
            </a:r>
          </a:p>
          <a:p>
            <a:pPr algn="ctr"/>
            <a:r>
              <a:rPr lang="en-US" sz="2400">
                <a:latin typeface="Times New Roman" charset="0"/>
              </a:rPr>
              <a:t>In U.S.A</a:t>
            </a:r>
          </a:p>
        </p:txBody>
      </p:sp>
      <p:sp>
        <p:nvSpPr>
          <p:cNvPr id="141396" name="AutoShape 84"/>
          <p:cNvSpPr>
            <a:spLocks noChangeArrowheads="1"/>
          </p:cNvSpPr>
          <p:nvPr/>
        </p:nvSpPr>
        <p:spPr bwMode="auto">
          <a:xfrm>
            <a:off x="5791201" y="3429001"/>
            <a:ext cx="2403475" cy="657225"/>
          </a:xfrm>
          <a:prstGeom prst="wedgeRoundRectCallout">
            <a:avLst>
              <a:gd name="adj1" fmla="val -8333"/>
              <a:gd name="adj2" fmla="val 66667"/>
              <a:gd name="adj3" fmla="val 16667"/>
            </a:avLst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000">
                <a:latin typeface="Times New Roman" charset="0"/>
              </a:rPr>
              <a:t>Total sales</a:t>
            </a:r>
          </a:p>
          <a:p>
            <a:pPr algn="ctr"/>
            <a:r>
              <a:rPr lang="en-US" sz="2400">
                <a:latin typeface="Times New Roman" charset="0"/>
              </a:rPr>
              <a:t>In Canada</a:t>
            </a:r>
          </a:p>
        </p:txBody>
      </p:sp>
      <p:sp>
        <p:nvSpPr>
          <p:cNvPr id="141397" name="AutoShape 85"/>
          <p:cNvSpPr>
            <a:spLocks noChangeArrowheads="1"/>
          </p:cNvSpPr>
          <p:nvPr/>
        </p:nvSpPr>
        <p:spPr bwMode="auto">
          <a:xfrm>
            <a:off x="5715001" y="4191001"/>
            <a:ext cx="2403475" cy="657225"/>
          </a:xfrm>
          <a:prstGeom prst="wedgeRoundRectCallout">
            <a:avLst>
              <a:gd name="adj1" fmla="val -8333"/>
              <a:gd name="adj2" fmla="val 66667"/>
              <a:gd name="adj3" fmla="val 16667"/>
            </a:avLst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000">
                <a:latin typeface="Times New Roman" charset="0"/>
              </a:rPr>
              <a:t>Total sales</a:t>
            </a:r>
          </a:p>
          <a:p>
            <a:pPr algn="ctr"/>
            <a:r>
              <a:rPr lang="en-US" sz="2400">
                <a:latin typeface="Times New Roman" charset="0"/>
              </a:rPr>
              <a:t>In Mexico</a:t>
            </a:r>
          </a:p>
        </p:txBody>
      </p:sp>
      <p:sp>
        <p:nvSpPr>
          <p:cNvPr id="141398" name="AutoShape 86"/>
          <p:cNvSpPr>
            <a:spLocks noChangeArrowheads="1"/>
          </p:cNvSpPr>
          <p:nvPr/>
        </p:nvSpPr>
        <p:spPr bwMode="auto">
          <a:xfrm>
            <a:off x="7010401" y="5029201"/>
            <a:ext cx="2403475" cy="657225"/>
          </a:xfrm>
          <a:prstGeom prst="wedgeRoundRectCallout">
            <a:avLst>
              <a:gd name="adj1" fmla="val -50000"/>
              <a:gd name="adj2" fmla="val 66667"/>
              <a:gd name="adj3" fmla="val 16667"/>
            </a:avLst>
          </a:prstGeom>
          <a:solidFill>
            <a:srgbClr val="0033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Times New Roman" charset="0"/>
              </a:rPr>
              <a:t>TOTAL SALES</a:t>
            </a:r>
          </a:p>
        </p:txBody>
      </p:sp>
      <p:pic>
        <p:nvPicPr>
          <p:cNvPr id="46100" name="Picture 87" descr="Cub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9875" y="93664"/>
            <a:ext cx="13081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400" name="AutoShape 88"/>
          <p:cNvSpPr>
            <a:spLocks noChangeArrowheads="1"/>
          </p:cNvSpPr>
          <p:nvPr/>
        </p:nvSpPr>
        <p:spPr bwMode="auto">
          <a:xfrm>
            <a:off x="3886200" y="5791200"/>
            <a:ext cx="2667000" cy="76200"/>
          </a:xfrm>
          <a:prstGeom prst="rightArrow">
            <a:avLst>
              <a:gd name="adj1" fmla="val 50000"/>
              <a:gd name="adj2" fmla="val 8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401" name="AutoShape 89"/>
          <p:cNvSpPr>
            <a:spLocks noChangeArrowheads="1"/>
          </p:cNvSpPr>
          <p:nvPr/>
        </p:nvSpPr>
        <p:spPr bwMode="auto">
          <a:xfrm rot="5400000">
            <a:off x="5562600" y="4648200"/>
            <a:ext cx="2057400" cy="76200"/>
          </a:xfrm>
          <a:prstGeom prst="rightArrow">
            <a:avLst>
              <a:gd name="adj1" fmla="val 50000"/>
              <a:gd name="adj2" fmla="val 6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402" name="AutoShape 90"/>
          <p:cNvSpPr>
            <a:spLocks noChangeArrowheads="1"/>
          </p:cNvSpPr>
          <p:nvPr/>
        </p:nvSpPr>
        <p:spPr bwMode="auto">
          <a:xfrm rot="7758257">
            <a:off x="6549232" y="5323682"/>
            <a:ext cx="1773237" cy="76200"/>
          </a:xfrm>
          <a:prstGeom prst="rightArrow">
            <a:avLst>
              <a:gd name="adj1" fmla="val 50000"/>
              <a:gd name="adj2" fmla="val 58177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00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4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1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1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4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1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1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4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1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1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4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1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1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4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1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1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4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1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1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14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1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14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14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14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1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1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14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1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" dur="1000"/>
                                        <p:tgtEl>
                                          <p:spTgt spid="14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1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" dur="1000"/>
                                        <p:tgtEl>
                                          <p:spTgt spid="14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41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41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" dur="1000"/>
                                        <p:tgtEl>
                                          <p:spTgt spid="14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 animBg="1"/>
      <p:bldP spid="141385" grpId="0" animBg="1"/>
      <p:bldP spid="141386" grpId="0" animBg="1"/>
      <p:bldP spid="141387" grpId="0" animBg="1"/>
      <p:bldP spid="141388" grpId="0" animBg="1"/>
      <p:bldP spid="141389" grpId="0" animBg="1"/>
      <p:bldP spid="141391" grpId="0" animBg="1"/>
      <p:bldP spid="141394" grpId="0" animBg="1"/>
      <p:bldP spid="141395" grpId="0" animBg="1"/>
      <p:bldP spid="141396" grpId="0" animBg="1"/>
      <p:bldP spid="141397" grpId="0" animBg="1"/>
      <p:bldP spid="141398" grpId="0" animBg="1"/>
      <p:bldP spid="141400" grpId="0" animBg="1"/>
      <p:bldP spid="141401" grpId="0" animBg="1"/>
      <p:bldP spid="14140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F7544C-AA8B-4C29-AAFD-FA95EFFF7562}" type="slidenum">
              <a:rPr lang="en-US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"/>
            <a:ext cx="8521700" cy="708025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How to choose K?</a:t>
            </a:r>
          </a:p>
        </p:txBody>
      </p:sp>
      <p:pic>
        <p:nvPicPr>
          <p:cNvPr id="27652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400" y="2362200"/>
            <a:ext cx="4495800" cy="1670050"/>
          </a:xfrm>
        </p:spPr>
      </p:pic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752600" y="9906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1752600" y="16002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</a:rPr>
              <a:t>Choose </a:t>
            </a:r>
            <a:r>
              <a:rPr lang="en-US" altLang="en-US" sz="2400" i="1" dirty="0">
                <a:solidFill>
                  <a:srgbClr val="000000"/>
                </a:solidFill>
              </a:rPr>
              <a:t>K</a:t>
            </a:r>
            <a:r>
              <a:rPr lang="en-US" altLang="en-US" sz="2400" dirty="0">
                <a:solidFill>
                  <a:srgbClr val="000000"/>
                </a:solidFill>
              </a:rPr>
              <a:t> using the following </a:t>
            </a:r>
            <a:r>
              <a:rPr lang="en-US" altLang="en-US" sz="2400" dirty="0" smtClean="0">
                <a:solidFill>
                  <a:srgbClr val="000000"/>
                </a:solidFill>
              </a:rPr>
              <a:t>criterion : </a:t>
            </a:r>
            <a:r>
              <a:rPr lang="tr-TR" altLang="en-US" sz="2400" dirty="0" smtClean="0">
                <a:solidFill>
                  <a:srgbClr val="FF0000"/>
                </a:solidFill>
              </a:rPr>
              <a:t>Proportion </a:t>
            </a:r>
            <a:r>
              <a:rPr lang="tr-TR" altLang="en-US" sz="2400" dirty="0">
                <a:solidFill>
                  <a:srgbClr val="FF0000"/>
                </a:solidFill>
              </a:rPr>
              <a:t>of Variance (PoV) </a:t>
            </a:r>
            <a:endParaRPr lang="en-US" altLang="en-US" sz="2400" i="1" dirty="0">
              <a:solidFill>
                <a:srgbClr val="FF0000"/>
              </a:solidFill>
            </a:endParaRP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1828800" y="44196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In this case, we say that we “preserve” 90% or 95% of the  information (variance) in the data.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</a:rPr>
              <a:t>If </a:t>
            </a:r>
            <a:r>
              <a:rPr lang="en-US" altLang="en-US" sz="2400" dirty="0">
                <a:solidFill>
                  <a:srgbClr val="000000"/>
                </a:solidFill>
              </a:rPr>
              <a:t>K=N, then we “preserve” 100% of the information in the data</a:t>
            </a:r>
            <a:r>
              <a:rPr lang="en-US" altLang="en-US" sz="2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tr-TR" altLang="en-US" sz="2400" dirty="0">
                <a:solidFill>
                  <a:schemeClr val="tx1"/>
                </a:solidFill>
              </a:rPr>
              <a:t>Scree graph plots of PoV vs </a:t>
            </a:r>
            <a:r>
              <a:rPr lang="tr-TR" altLang="en-US" sz="2400" i="1" dirty="0">
                <a:solidFill>
                  <a:schemeClr val="tx1"/>
                </a:solidFill>
              </a:rPr>
              <a:t>k</a:t>
            </a:r>
            <a:r>
              <a:rPr lang="tr-TR" altLang="en-US" sz="2400" dirty="0">
                <a:solidFill>
                  <a:schemeClr val="tx1"/>
                </a:solidFill>
              </a:rPr>
              <a:t>, stop at “elbow”</a:t>
            </a:r>
            <a:endParaRPr lang="tr-TR" altLang="en-US" sz="2400" i="1" dirty="0">
              <a:solidFill>
                <a:schemeClr val="tx1"/>
              </a:solidFill>
            </a:endParaRPr>
          </a:p>
          <a:p>
            <a:pPr eaLnBrk="1" hangingPunct="1"/>
            <a:endParaRPr lang="en-US" altLang="en-US" sz="2400" dirty="0">
              <a:solidFill>
                <a:srgbClr val="000000"/>
              </a:solidFill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sz="20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6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36E4E8D3-54C2-4DF8-80E1-052E19AF6209}" type="slidenum">
              <a:rPr lang="tr-TR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31</a:t>
            </a:fld>
            <a:endParaRPr lang="tr-TR" altLang="en-US" sz="1200">
              <a:solidFill>
                <a:srgbClr val="FFFFFF"/>
              </a:solidFill>
            </a:endParaRPr>
          </a:p>
        </p:txBody>
      </p:sp>
      <p:pic>
        <p:nvPicPr>
          <p:cNvPr id="3072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59785"/>
            <a:ext cx="7716839" cy="620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0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95DF26-F257-4657-832A-4AD23EF7057D}" type="slidenum">
              <a:rPr lang="en-US" altLang="en-US" sz="12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9851"/>
            <a:ext cx="8915400" cy="708025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mtClean="0">
                <a:solidFill>
                  <a:srgbClr val="FF0000"/>
                </a:solidFill>
              </a:rPr>
              <a:t>Error</a:t>
            </a:r>
            <a:r>
              <a:rPr lang="en-US" altLang="en-US" smtClean="0">
                <a:solidFill>
                  <a:srgbClr val="000000"/>
                </a:solidFill>
              </a:rPr>
              <a:t> due to dimensionality reduction</a:t>
            </a:r>
          </a:p>
        </p:txBody>
      </p:sp>
      <p:pic>
        <p:nvPicPr>
          <p:cNvPr id="29700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6200" y="2209800"/>
            <a:ext cx="4267200" cy="876300"/>
          </a:xfrm>
        </p:spPr>
      </p:pic>
      <p:pic>
        <p:nvPicPr>
          <p:cNvPr id="29701" name="Picture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01" y="3733800"/>
            <a:ext cx="1935163" cy="609600"/>
          </a:xfrm>
        </p:spPr>
      </p:pic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1752600" y="9906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752600" y="14478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</a:rPr>
              <a:t>The original vector </a:t>
            </a:r>
            <a:r>
              <a:rPr lang="en-US" altLang="en-US" sz="2400" i="1">
                <a:solidFill>
                  <a:srgbClr val="000000"/>
                </a:solidFill>
              </a:rPr>
              <a:t>x </a:t>
            </a:r>
            <a:r>
              <a:rPr lang="en-US" altLang="en-US" sz="2400">
                <a:solidFill>
                  <a:srgbClr val="000000"/>
                </a:solidFill>
              </a:rPr>
              <a:t>can be reconstructed using its principal components:</a:t>
            </a: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1752600" y="3171825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</a:rPr>
              <a:t>PCA minimizes the reconstruction error:</a:t>
            </a:r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1752600" y="4572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</a:rPr>
              <a:t>It can be shown that the reconstruction </a:t>
            </a:r>
            <a:r>
              <a:rPr lang="en-US" altLang="en-US" sz="2400">
                <a:solidFill>
                  <a:srgbClr val="FF0000"/>
                </a:solidFill>
              </a:rPr>
              <a:t>error</a:t>
            </a:r>
            <a:r>
              <a:rPr lang="en-US" altLang="en-US" sz="2400">
                <a:solidFill>
                  <a:srgbClr val="000000"/>
                </a:solidFill>
              </a:rPr>
              <a:t> is:</a:t>
            </a:r>
          </a:p>
        </p:txBody>
      </p:sp>
      <p:pic>
        <p:nvPicPr>
          <p:cNvPr id="29706" name="Picture 9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5257800"/>
            <a:ext cx="2171700" cy="946150"/>
          </a:xfrm>
        </p:spPr>
      </p:pic>
    </p:spTree>
    <p:extLst>
      <p:ext uri="{BB962C8B-B14F-4D97-AF65-F5344CB8AC3E}">
        <p14:creationId xmlns:p14="http://schemas.microsoft.com/office/powerpoint/2010/main" val="14818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Feature Subset Selection</a:t>
            </a:r>
          </a:p>
        </p:txBody>
      </p:sp>
      <p:sp>
        <p:nvSpPr>
          <p:cNvPr id="8427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Another way to reduce dimensionality of data</a:t>
            </a:r>
          </a:p>
          <a:p>
            <a:pPr lvl="4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Redundant features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duplicate much or all of the information contained in one or more other attributes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Example: purchase price of a product and the amount of sales tax paid</a:t>
            </a:r>
          </a:p>
          <a:p>
            <a:pPr lvl="4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Irrelevant features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contain no information that is useful for the data mining task at hand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Example: students' ID is often irrelevant to the task of predicting students' GPA</a:t>
            </a:r>
          </a:p>
        </p:txBody>
      </p:sp>
      <p:sp>
        <p:nvSpPr>
          <p:cNvPr id="842756" name="Text Box 4"/>
          <p:cNvSpPr txBox="1">
            <a:spLocks noChangeArrowheads="1"/>
          </p:cNvSpPr>
          <p:nvPr/>
        </p:nvSpPr>
        <p:spPr bwMode="auto">
          <a:xfrm>
            <a:off x="3200400" y="3657600"/>
            <a:ext cx="1600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842757" name="Rectangle 5"/>
          <p:cNvSpPr>
            <a:spLocks noChangeArrowheads="1"/>
          </p:cNvSpPr>
          <p:nvPr/>
        </p:nvSpPr>
        <p:spPr bwMode="auto">
          <a:xfrm>
            <a:off x="3241676" y="59848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7FCE-B178-4729-B202-22FC11F90396}" type="datetime5">
              <a:rPr lang="en-US" smtClean="0"/>
              <a:t>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Feature Subset Selection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04900"/>
            <a:ext cx="9677401" cy="52197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Techniques:</a:t>
            </a:r>
          </a:p>
          <a:p>
            <a:pPr lvl="1"/>
            <a:r>
              <a:rPr lang="en-US" altLang="en-US" sz="2800" dirty="0"/>
              <a:t>Brute-force </a:t>
            </a:r>
            <a:r>
              <a:rPr lang="en-US" altLang="en-US" sz="2800" dirty="0" smtClean="0"/>
              <a:t>approach:</a:t>
            </a:r>
            <a:endParaRPr lang="en-US" altLang="en-US" sz="2800" dirty="0"/>
          </a:p>
          <a:p>
            <a:pPr lvl="2"/>
            <a:r>
              <a:rPr lang="en-US" altLang="en-US" sz="2400" dirty="0"/>
              <a:t>Try all possible feature subsets as input to data mining algorithm</a:t>
            </a:r>
          </a:p>
          <a:p>
            <a:pPr lvl="1"/>
            <a:r>
              <a:rPr lang="en-US" altLang="en-US" sz="2800" dirty="0"/>
              <a:t>Embedded approaches:</a:t>
            </a:r>
          </a:p>
          <a:p>
            <a:pPr lvl="2"/>
            <a:r>
              <a:rPr lang="en-US" altLang="en-US" sz="2400" dirty="0"/>
              <a:t> Feature selection occurs naturally as part of the data mining algorithm</a:t>
            </a:r>
          </a:p>
          <a:p>
            <a:pPr lvl="1"/>
            <a:r>
              <a:rPr lang="en-US" altLang="en-US" sz="2800" dirty="0"/>
              <a:t>Filter approaches:</a:t>
            </a:r>
          </a:p>
          <a:p>
            <a:pPr lvl="2"/>
            <a:r>
              <a:rPr lang="en-US" altLang="en-US" sz="2400" dirty="0"/>
              <a:t> Features are selected before data mining algorithm is run</a:t>
            </a:r>
          </a:p>
          <a:p>
            <a:pPr lvl="1"/>
            <a:r>
              <a:rPr lang="en-US" altLang="en-US" sz="2800" dirty="0"/>
              <a:t>Wrapper approaches:</a:t>
            </a:r>
          </a:p>
          <a:p>
            <a:pPr lvl="2"/>
            <a:r>
              <a:rPr lang="en-US" altLang="en-US" sz="2400" dirty="0"/>
              <a:t> Use the data mining algorithm as a black box to find best subset of attributes</a:t>
            </a:r>
          </a:p>
          <a:p>
            <a:pPr lvl="1"/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4E8C-88E8-47AA-AEA9-61DF6029C357}" type="datetime5">
              <a:rPr lang="en-US" smtClean="0"/>
              <a:t>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1171576"/>
            <a:ext cx="9790593" cy="533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61277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Feature Subset Selection Process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FE14-0FAB-4829-BDFF-149DE5C3AC0E}" type="datetime5">
              <a:rPr lang="en-US" smtClean="0"/>
              <a:t>1-Feb-19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0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Feature Creation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9700"/>
            <a:ext cx="10922000" cy="4767263"/>
          </a:xfrm>
        </p:spPr>
        <p:txBody>
          <a:bodyPr/>
          <a:lstStyle/>
          <a:p>
            <a:r>
              <a:rPr lang="en-US" altLang="en-US" dirty="0"/>
              <a:t>Create new attributes that can capture the important information in a data set much more efficiently than the original attributes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Three general methodologies:</a:t>
            </a:r>
          </a:p>
          <a:p>
            <a:pPr lvl="1"/>
            <a:r>
              <a:rPr lang="en-US" altLang="en-US" dirty="0"/>
              <a:t>Feature Extraction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sz="2200" dirty="0"/>
              <a:t>domain-specific</a:t>
            </a:r>
          </a:p>
          <a:p>
            <a:pPr lvl="1"/>
            <a:r>
              <a:rPr lang="en-US" altLang="en-US" dirty="0"/>
              <a:t>Mapping Data to New Space</a:t>
            </a:r>
          </a:p>
          <a:p>
            <a:pPr lvl="1"/>
            <a:r>
              <a:rPr lang="en-US" altLang="en-US" dirty="0"/>
              <a:t>Feature Construction</a:t>
            </a:r>
          </a:p>
          <a:p>
            <a:pPr lvl="2"/>
            <a:r>
              <a:rPr lang="en-US" altLang="en-US" sz="2200" dirty="0"/>
              <a:t> combining features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9512-2925-48A8-9A3A-467E93736A44}" type="datetime5">
              <a:rPr lang="en-US" smtClean="0"/>
              <a:t>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00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97" y="533401"/>
            <a:ext cx="11650557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4F65-83CE-4270-B289-129A88C0509D}" type="datetime5">
              <a:rPr lang="en-US" smtClean="0"/>
              <a:t>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28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F26C10-2B4E-4F1F-AB7D-561B2207563A}" type="slidenum">
              <a:rPr lang="en-US" altLang="en-US"/>
              <a:pPr/>
              <a:t>38</a:t>
            </a:fld>
            <a:endParaRPr lang="en-US" alt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2317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Dimensionality Reduction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Feature selection (i.e., attribute subset selection):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Select a minimum set of features </a:t>
            </a:r>
            <a:r>
              <a:rPr lang="en-US" altLang="en-US" dirty="0">
                <a:sym typeface="Symbol" panose="05050102010706020507" pitchFamily="18" charset="2"/>
              </a:rPr>
              <a:t>such that the probability distribution of different classes given the values for those features is as close as possible to the original distribution given the values of all features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reduce # of patterns in the patterns, easier to </a:t>
            </a:r>
            <a:r>
              <a:rPr lang="en-US" altLang="en-US" dirty="0" smtClean="0">
                <a:sym typeface="Symbol" panose="05050102010706020507" pitchFamily="18" charset="2"/>
              </a:rPr>
              <a:t>understand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Heuristic methods (due to exponential # of choices):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step-wise forward selection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step-wise backward elimination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combining forward selection and backward elimination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decision-tree induction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2730-91A1-419D-9491-7BF5BCB10550}" type="datetime5">
              <a:rPr lang="en-US" smtClean="0"/>
              <a:t>1-Feb-19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3586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530C2-EFEE-48B7-9DC3-A1CE32EEBBE9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Heuristic Feature Selection Methods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There are 2</a:t>
            </a:r>
            <a:r>
              <a:rPr lang="en-US" altLang="en-US" baseline="30000" dirty="0"/>
              <a:t>d</a:t>
            </a:r>
            <a:r>
              <a:rPr lang="en-US" altLang="en-US" dirty="0"/>
              <a:t> possible sub-features of </a:t>
            </a:r>
            <a:r>
              <a:rPr lang="en-US" altLang="en-US" b="1" i="1" dirty="0"/>
              <a:t>d</a:t>
            </a:r>
            <a:r>
              <a:rPr lang="en-US" altLang="en-US" dirty="0"/>
              <a:t> features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Several heuristic feature selection methods: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Best single features under the feature independence assumption: choose by significance tests.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Best step-wise feature selection: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The best single-feature is picked first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Then next best feature condition to the first, ...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Step-wise feature elimination: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Repeatedly eliminate the worst feature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Best combined feature selection and elimination: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Optimal branch and bound: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Use feature elimination and backtracking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3C7C-3B30-49C3-92FD-27154930025C}" type="datetime5">
              <a:rPr lang="en-US" smtClean="0"/>
              <a:t>1-Feb-19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78286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585200" cy="685800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Sampling 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990600"/>
            <a:ext cx="10947400" cy="5499100"/>
          </a:xfrm>
          <a:noFill/>
          <a:ln/>
        </p:spPr>
        <p:txBody>
          <a:bodyPr>
            <a:normAutofit/>
          </a:bodyPr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  <a:ea typeface="MS Mincho" pitchFamily="49" charset="-128"/>
              </a:rPr>
              <a:t>Sampling is the main technique employed for data selection.</a:t>
            </a:r>
          </a:p>
          <a:p>
            <a:pPr lvl="1" algn="just"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  <a:ea typeface="MS Mincho" pitchFamily="49" charset="-128"/>
              </a:rPr>
              <a:t>It is often used for both the preliminary investigation of the data and the final data analysis.</a:t>
            </a:r>
          </a:p>
          <a:p>
            <a:pPr lvl="1" algn="just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ea typeface="MS Mincho" pitchFamily="49" charset="-128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Statisticians sample because </a:t>
            </a:r>
            <a:r>
              <a:rPr lang="en-US" altLang="en-US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entire set of data of interest is too expensive or time consuming.</a:t>
            </a: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is used in data mining because </a:t>
            </a:r>
            <a:r>
              <a:rPr lang="en-US" altLang="en-US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entire set of data of interest is too expensive or time consuming.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A4C9-7827-4A8D-B5F4-D74D84741FB8}" type="datetime5">
              <a:rPr lang="en-US" smtClean="0"/>
              <a:t>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068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Dimensionality of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DE810B98-AC4B-424B-B241-6CC0FBEB2771}" type="slidenum">
              <a:rPr lang="tr-TR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40</a:t>
            </a:fld>
            <a:endParaRPr lang="tr-TR" altLang="en-US" sz="120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079500" y="1219200"/>
            <a:ext cx="9740900" cy="51371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Number of Observables (e.g. age and income)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If number of observables is increased</a:t>
            </a:r>
          </a:p>
          <a:p>
            <a:pPr marL="708660" lvl="1" indent="-342900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More time to compute </a:t>
            </a:r>
          </a:p>
          <a:p>
            <a:pPr marL="708660" lvl="1" indent="-342900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More  memory to store inputs and intermediate results</a:t>
            </a:r>
          </a:p>
          <a:p>
            <a:pPr marL="708660" lvl="1" indent="-342900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More complicated explanations (knowledge from learning) 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Regression from 100 vs. 2 parameters</a:t>
            </a:r>
          </a:p>
          <a:p>
            <a:pPr marL="708660" lvl="1" indent="-342900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 No simple visualization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2D vs. 10D graph</a:t>
            </a:r>
          </a:p>
          <a:p>
            <a:pPr marL="708660" lvl="1" indent="-342900">
              <a:buFont typeface="Wingdings" panose="05000000000000000000" pitchFamily="2" charset="2"/>
              <a:buChar char="§"/>
              <a:defRPr/>
            </a:pPr>
            <a:r>
              <a:rPr lang="en-US" b="1" dirty="0" smtClean="0"/>
              <a:t> Need much more data (curse of dimensionality)</a:t>
            </a:r>
          </a:p>
        </p:txBody>
      </p:sp>
    </p:spTree>
    <p:extLst>
      <p:ext uri="{BB962C8B-B14F-4D97-AF65-F5344CB8AC3E}">
        <p14:creationId xmlns:p14="http://schemas.microsoft.com/office/powerpoint/2010/main" val="259881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Dimensionality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5B1BCA90-96D8-4EC9-9023-BD4CB30AF221}" type="slidenum">
              <a:rPr lang="tr-TR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41</a:t>
            </a:fld>
            <a:endParaRPr lang="tr-TR" altLang="en-US" sz="120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01700" y="1117600"/>
            <a:ext cx="9388475" cy="4978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Some features (dimensions) bear little or nor useful information (e.g. color of hair for a car selection)</a:t>
            </a:r>
          </a:p>
          <a:p>
            <a:pPr marL="708660" lvl="1" indent="-342900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Can drop some features</a:t>
            </a:r>
          </a:p>
          <a:p>
            <a:pPr marL="708660" lvl="1" indent="-342900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Have to estimate which features can be dropped from data</a:t>
            </a:r>
          </a:p>
          <a:p>
            <a:pPr marL="708660" lvl="1" indent="-342900">
              <a:buFont typeface="Wingdings" panose="05000000000000000000" pitchFamily="2" charset="2"/>
              <a:buChar char="§"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Several features can be combined together without loss or even with gain of information (e.g. income of all family members for loan application)</a:t>
            </a:r>
          </a:p>
          <a:p>
            <a:pPr marL="708660" lvl="1" indent="-342900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Some features can be combined together</a:t>
            </a:r>
          </a:p>
          <a:p>
            <a:pPr marL="708660" lvl="1" indent="-342900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Have to estimate which features to combine from data</a:t>
            </a:r>
          </a:p>
        </p:txBody>
      </p:sp>
    </p:spTree>
    <p:extLst>
      <p:ext uri="{BB962C8B-B14F-4D97-AF65-F5344CB8AC3E}">
        <p14:creationId xmlns:p14="http://schemas.microsoft.com/office/powerpoint/2010/main" val="140482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tr-TR" altLang="en-US" smtClean="0"/>
              <a:t>Feature Selection vs Extraction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EA866A89-FC15-4A9F-83F8-8C5497C435A8}" type="slidenum">
              <a:rPr lang="tr-TR" alt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42</a:t>
            </a:fld>
            <a:endParaRPr lang="tr-TR" altLang="en-US" sz="1200">
              <a:solidFill>
                <a:srgbClr val="FFFFFF"/>
              </a:solidFill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55700" y="1219200"/>
            <a:ext cx="9134475" cy="4876800"/>
          </a:xfrm>
        </p:spPr>
        <p:txBody>
          <a:bodyPr/>
          <a:lstStyle/>
          <a:p>
            <a:pPr eaLnBrk="1" hangingPunct="1"/>
            <a:r>
              <a:rPr lang="tr-TR" altLang="en-US" dirty="0" smtClean="0"/>
              <a:t>Feature selection: Choosing </a:t>
            </a:r>
            <a:r>
              <a:rPr lang="tr-TR" altLang="en-US" i="1" dirty="0" smtClean="0"/>
              <a:t>k</a:t>
            </a:r>
            <a:r>
              <a:rPr lang="tr-TR" altLang="en-US" dirty="0" smtClean="0"/>
              <a:t>&lt;</a:t>
            </a:r>
            <a:r>
              <a:rPr lang="tr-TR" altLang="en-US" i="1" dirty="0" smtClean="0"/>
              <a:t>d</a:t>
            </a:r>
            <a:r>
              <a:rPr lang="tr-TR" altLang="en-US" dirty="0" smtClean="0"/>
              <a:t> important features, ignoring the remaining </a:t>
            </a:r>
            <a:r>
              <a:rPr lang="tr-TR" altLang="en-US" i="1" dirty="0" smtClean="0"/>
              <a:t>d</a:t>
            </a:r>
            <a:r>
              <a:rPr lang="tr-TR" altLang="en-US" dirty="0" smtClean="0"/>
              <a:t> – </a:t>
            </a:r>
            <a:r>
              <a:rPr lang="tr-TR" altLang="en-US" i="1" dirty="0" smtClean="0"/>
              <a:t>k</a:t>
            </a:r>
            <a:endParaRPr lang="tr-TR" altLang="en-US" dirty="0" smtClean="0"/>
          </a:p>
          <a:p>
            <a:pPr lvl="1" eaLnBrk="1" hangingPunct="1"/>
            <a:r>
              <a:rPr lang="tr-TR" altLang="en-US" dirty="0" smtClean="0"/>
              <a:t>Subset selection algorithms</a:t>
            </a:r>
            <a:endParaRPr lang="en-US" altLang="en-US" dirty="0" smtClean="0"/>
          </a:p>
          <a:p>
            <a:pPr lvl="1" eaLnBrk="1" hangingPunct="1"/>
            <a:endParaRPr lang="tr-TR" altLang="en-US" dirty="0" smtClean="0"/>
          </a:p>
          <a:p>
            <a:pPr eaLnBrk="1" hangingPunct="1"/>
            <a:r>
              <a:rPr lang="tr-TR" altLang="en-US" dirty="0" smtClean="0"/>
              <a:t>Feature extraction</a:t>
            </a:r>
            <a:r>
              <a:rPr lang="tr-TR" altLang="en-US" dirty="0" smtClean="0">
                <a:solidFill>
                  <a:schemeClr val="bg2"/>
                </a:solidFill>
              </a:rPr>
              <a:t>:</a:t>
            </a:r>
            <a:r>
              <a:rPr lang="tr-TR" altLang="en-US" dirty="0" smtClean="0"/>
              <a:t> Project the </a:t>
            </a:r>
            <a:r>
              <a:rPr lang="en-US" altLang="en-US" dirty="0" smtClean="0"/>
              <a:t> </a:t>
            </a:r>
            <a:r>
              <a:rPr lang="tr-TR" altLang="en-US" dirty="0" smtClean="0"/>
              <a:t>original </a:t>
            </a:r>
            <a:r>
              <a:rPr lang="tr-TR" altLang="en-US" i="1" dirty="0" smtClean="0"/>
              <a:t>x</a:t>
            </a:r>
            <a:r>
              <a:rPr lang="tr-TR" altLang="en-US" i="1" baseline="-25000" dirty="0" smtClean="0"/>
              <a:t>i</a:t>
            </a:r>
            <a:r>
              <a:rPr lang="tr-TR" altLang="en-US" dirty="0" smtClean="0"/>
              <a:t> , </a:t>
            </a:r>
            <a:r>
              <a:rPr lang="tr-TR" altLang="en-US" i="1" dirty="0" smtClean="0"/>
              <a:t>i </a:t>
            </a:r>
            <a:r>
              <a:rPr lang="tr-TR" altLang="en-US" dirty="0" smtClean="0"/>
              <a:t>=1,...,</a:t>
            </a:r>
            <a:r>
              <a:rPr lang="tr-TR" altLang="en-US" i="1" dirty="0" smtClean="0"/>
              <a:t>d</a:t>
            </a:r>
            <a:r>
              <a:rPr lang="tr-TR" altLang="en-US" dirty="0" smtClean="0"/>
              <a:t> dimensions to </a:t>
            </a:r>
            <a:r>
              <a:rPr lang="en-US" altLang="en-US" dirty="0" smtClean="0"/>
              <a:t> </a:t>
            </a:r>
            <a:r>
              <a:rPr lang="tr-TR" altLang="en-US" dirty="0" smtClean="0"/>
              <a:t>new </a:t>
            </a:r>
            <a:r>
              <a:rPr lang="tr-TR" altLang="en-US" i="1" dirty="0" smtClean="0"/>
              <a:t>k</a:t>
            </a:r>
            <a:r>
              <a:rPr lang="tr-TR" altLang="en-US" dirty="0" smtClean="0"/>
              <a:t>&lt;</a:t>
            </a:r>
            <a:r>
              <a:rPr lang="tr-TR" altLang="en-US" i="1" dirty="0" smtClean="0"/>
              <a:t>d</a:t>
            </a:r>
            <a:r>
              <a:rPr lang="tr-TR" altLang="en-US" dirty="0" smtClean="0"/>
              <a:t> dimensions, </a:t>
            </a:r>
            <a:r>
              <a:rPr lang="tr-TR" altLang="en-US" i="1" dirty="0" smtClean="0"/>
              <a:t>z</a:t>
            </a:r>
            <a:r>
              <a:rPr lang="tr-TR" altLang="en-US" i="1" baseline="-25000" dirty="0" smtClean="0"/>
              <a:t>j</a:t>
            </a:r>
            <a:r>
              <a:rPr lang="tr-TR" altLang="en-US" dirty="0" smtClean="0"/>
              <a:t> , </a:t>
            </a:r>
            <a:r>
              <a:rPr lang="tr-TR" altLang="en-US" i="1" dirty="0" smtClean="0"/>
              <a:t>j </a:t>
            </a:r>
            <a:r>
              <a:rPr lang="tr-TR" altLang="en-US" dirty="0" smtClean="0"/>
              <a:t>=1,...,</a:t>
            </a:r>
            <a:r>
              <a:rPr lang="tr-TR" altLang="en-US" i="1" dirty="0" smtClean="0"/>
              <a:t>k</a:t>
            </a:r>
          </a:p>
          <a:p>
            <a:pPr lvl="1" eaLnBrk="1" hangingPunct="1"/>
            <a:r>
              <a:rPr lang="tr-TR" altLang="en-US" dirty="0" smtClean="0"/>
              <a:t>Principal </a:t>
            </a:r>
            <a:r>
              <a:rPr lang="en-US" altLang="en-US" dirty="0" smtClean="0"/>
              <a:t>C</a:t>
            </a:r>
            <a:r>
              <a:rPr lang="tr-TR" altLang="en-US" dirty="0" smtClean="0"/>
              <a:t>omponents </a:t>
            </a:r>
            <a:r>
              <a:rPr lang="en-US" altLang="en-US" dirty="0" smtClean="0"/>
              <a:t>A</a:t>
            </a:r>
            <a:r>
              <a:rPr lang="tr-TR" altLang="en-US" dirty="0" smtClean="0"/>
              <a:t>nalysis (PCA)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L</a:t>
            </a:r>
            <a:r>
              <a:rPr lang="tr-TR" altLang="en-US" dirty="0" smtClean="0"/>
              <a:t>inear </a:t>
            </a:r>
            <a:r>
              <a:rPr lang="en-US" altLang="en-US" dirty="0" smtClean="0"/>
              <a:t>D</a:t>
            </a:r>
            <a:r>
              <a:rPr lang="tr-TR" altLang="en-US" dirty="0" smtClean="0"/>
              <a:t>iscriminant </a:t>
            </a:r>
            <a:r>
              <a:rPr lang="en-US" altLang="en-US" dirty="0" smtClean="0"/>
              <a:t>A</a:t>
            </a:r>
            <a:r>
              <a:rPr lang="tr-TR" altLang="en-US" dirty="0" smtClean="0"/>
              <a:t>nalysis (LDA)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F</a:t>
            </a:r>
            <a:r>
              <a:rPr lang="tr-TR" altLang="en-US" dirty="0" smtClean="0"/>
              <a:t>actor </a:t>
            </a:r>
            <a:r>
              <a:rPr lang="en-US" altLang="en-US" dirty="0" smtClean="0"/>
              <a:t>A</a:t>
            </a:r>
            <a:r>
              <a:rPr lang="tr-TR" altLang="en-US" dirty="0" smtClean="0"/>
              <a:t>nalysis (FA)</a:t>
            </a:r>
          </a:p>
        </p:txBody>
      </p:sp>
    </p:spTree>
    <p:extLst>
      <p:ext uri="{BB962C8B-B14F-4D97-AF65-F5344CB8AC3E}">
        <p14:creationId xmlns:p14="http://schemas.microsoft.com/office/powerpoint/2010/main" val="345684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9B5F3F-1BC2-4E9E-BBB1-66F08D65883D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2825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Data Integration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2300" y="838200"/>
            <a:ext cx="10731500" cy="53387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Data integration: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combines data from multiple sources into a coherent store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Schema integration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integrate metadata from different sources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Entity identification problem: identify real world entities from multiple data sources, e.g., </a:t>
            </a:r>
            <a:r>
              <a:rPr lang="en-US" altLang="en-US" dirty="0" err="1"/>
              <a:t>A.cust</a:t>
            </a:r>
            <a:r>
              <a:rPr lang="en-US" altLang="en-US" dirty="0"/>
              <a:t>-id </a:t>
            </a:r>
            <a:r>
              <a:rPr lang="en-US" altLang="en-US" dirty="0">
                <a:sym typeface="Symbol" panose="05050102010706020507" pitchFamily="18" charset="2"/>
              </a:rPr>
              <a:t> </a:t>
            </a:r>
            <a:r>
              <a:rPr lang="en-US" altLang="en-US" dirty="0" err="1">
                <a:sym typeface="Symbol" panose="05050102010706020507" pitchFamily="18" charset="2"/>
              </a:rPr>
              <a:t>B.</a:t>
            </a:r>
            <a:r>
              <a:rPr lang="en-US" altLang="en-US" dirty="0" err="1"/>
              <a:t>cust</a:t>
            </a:r>
            <a:r>
              <a:rPr lang="en-US" altLang="en-US" dirty="0"/>
              <a:t>-#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Detecting and resolving data value conflicts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for the same real world entity, attribute values from different sources are different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possible reasons: different representations, different scales, e.g., metric vs. British units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D6FE-962E-4A7D-A887-56A11D22FC2F}" type="datetime5">
              <a:rPr lang="en-US" smtClean="0"/>
              <a:t>1-Feb-19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9173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6943A9-0431-441C-AF56-9FB83F02F170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Handling Redundancy in Data Integration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Redundant data occur often when integration of multiple databases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The same attribute may have different names in different databases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One attribute may be a “derived” attribute in another table, e.g., annual revenue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Redundant data may be able to be detected by correlational analysis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Careful integration of the data from multiple sources may help reduce/avoid redundancies and inconsistencies and improve mining speed and quality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B21C-E27A-46ED-9914-B27F830164D5}" type="datetime5">
              <a:rPr lang="en-US" smtClean="0"/>
              <a:t>1-Feb-19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814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5852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Mapping Data to a New Space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0050" y="990600"/>
            <a:ext cx="8394700" cy="5029200"/>
          </a:xfrm>
          <a:noFill/>
          <a:ln/>
        </p:spPr>
        <p:txBody>
          <a:bodyPr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4324" name="Text Box 4"/>
          <p:cNvSpPr txBox="1">
            <a:spLocks noChangeArrowheads="1"/>
          </p:cNvSpPr>
          <p:nvPr/>
        </p:nvSpPr>
        <p:spPr bwMode="auto">
          <a:xfrm>
            <a:off x="3200400" y="3657600"/>
            <a:ext cx="1600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824325" name="Rectangle 5"/>
          <p:cNvSpPr>
            <a:spLocks noChangeArrowheads="1"/>
          </p:cNvSpPr>
          <p:nvPr/>
        </p:nvSpPr>
        <p:spPr bwMode="auto">
          <a:xfrm>
            <a:off x="3241676" y="59848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8243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"/>
          <a:stretch>
            <a:fillRect/>
          </a:stretch>
        </p:blipFill>
        <p:spPr bwMode="auto">
          <a:xfrm>
            <a:off x="7315200" y="2362201"/>
            <a:ext cx="4038600" cy="3302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43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3"/>
          <a:stretch>
            <a:fillRect/>
          </a:stretch>
        </p:blipFill>
        <p:spPr bwMode="auto">
          <a:xfrm>
            <a:off x="1524001" y="2362201"/>
            <a:ext cx="4128475" cy="3302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43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" r="6209"/>
          <a:stretch>
            <a:fillRect/>
          </a:stretch>
        </p:blipFill>
        <p:spPr bwMode="auto">
          <a:xfrm>
            <a:off x="4571999" y="2362201"/>
            <a:ext cx="3763241" cy="3302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4329" name="Text Box 9"/>
          <p:cNvSpPr txBox="1">
            <a:spLocks noChangeArrowheads="1"/>
          </p:cNvSpPr>
          <p:nvPr/>
        </p:nvSpPr>
        <p:spPr bwMode="auto">
          <a:xfrm>
            <a:off x="2381541" y="5726668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Two Sine Waves</a:t>
            </a:r>
          </a:p>
        </p:txBody>
      </p:sp>
      <p:sp>
        <p:nvSpPr>
          <p:cNvPr id="824330" name="Text Box 10"/>
          <p:cNvSpPr txBox="1">
            <a:spLocks noChangeArrowheads="1"/>
          </p:cNvSpPr>
          <p:nvPr/>
        </p:nvSpPr>
        <p:spPr bwMode="auto">
          <a:xfrm>
            <a:off x="5067300" y="5795803"/>
            <a:ext cx="2514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Two Sine Waves + Noise</a:t>
            </a:r>
          </a:p>
        </p:txBody>
      </p:sp>
      <p:sp>
        <p:nvSpPr>
          <p:cNvPr id="824331" name="Text Box 11"/>
          <p:cNvSpPr txBox="1">
            <a:spLocks noChangeArrowheads="1"/>
          </p:cNvSpPr>
          <p:nvPr/>
        </p:nvSpPr>
        <p:spPr bwMode="auto">
          <a:xfrm>
            <a:off x="9080500" y="5802869"/>
            <a:ext cx="2514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Frequency</a:t>
            </a:r>
          </a:p>
        </p:txBody>
      </p:sp>
      <p:sp>
        <p:nvSpPr>
          <p:cNvPr id="824332" name="Rectangle 12"/>
          <p:cNvSpPr>
            <a:spLocks noChangeArrowheads="1"/>
          </p:cNvSpPr>
          <p:nvPr/>
        </p:nvSpPr>
        <p:spPr bwMode="auto">
          <a:xfrm>
            <a:off x="1822450" y="1143000"/>
            <a:ext cx="83947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tabLst>
                <a:tab pos="11985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tabLst>
                <a:tab pos="11985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tabLst>
                <a:tab pos="1198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tabLst>
                <a:tab pos="1198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tabLst>
                <a:tab pos="1198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1198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1198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1198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11985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</a:t>
            </a:r>
          </a:p>
          <a:p>
            <a:pPr algn="just">
              <a:lnSpc>
                <a:spcPct val="95000"/>
              </a:lnSpc>
              <a:spcBef>
                <a:spcPct val="2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Wavelet transform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0C-C33F-4F13-B63A-428CBBA97632}" type="datetime5">
              <a:rPr lang="en-US" smtClean="0"/>
              <a:t>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76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6BA57D-8FAB-40ED-81A7-90B9B0391829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Discretization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Three types of attributes: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Nominal — values from an unordered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Ordinal — values from an ordered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Continuous — real numbers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Discretization: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divide the range of a continuous attribute into intervals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Some classification algorithms only accept categorical attributes.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Reduce data size by discretization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Prepare for further analysis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D32A-118D-446A-ACD7-B0EF5B7AEE94}" type="datetime5">
              <a:rPr lang="en-US" smtClean="0"/>
              <a:t>1-Feb-19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936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293EB5-18A7-471C-A382-F8042CD2CCAD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Discretization and Concept hierachy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tx2"/>
                </a:solidFill>
              </a:rPr>
              <a:t>Discretization</a:t>
            </a:r>
            <a:r>
              <a:rPr lang="en-US" altLang="en-US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reduce the number of values for a given continuous attribute by dividing the range of the attribute into intervals. Interval labels can then be used to replace actual data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tx2"/>
                </a:solidFill>
              </a:rPr>
              <a:t>Concept hierarchies</a:t>
            </a:r>
            <a:r>
              <a:rPr lang="en-US" altLang="en-US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reduce the data by collecting and replacing low level concepts (such as numeric values for the attribute age) by higher level concepts (such as young, middle-aged, or senior)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484C-C623-4A94-B67B-EA2243B6C79C}" type="datetime5">
              <a:rPr lang="en-US" smtClean="0"/>
              <a:t>1-Feb-19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8991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DA144D-D7AE-46E4-B6C3-16F51A972191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Concept Hierarchy Generation for Categorical Data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Specification of a partial ordering of attributes explicitly at the schema level by users or experts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street&lt;city&lt;state&lt;country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Specification of a portion of a hierarchy by explicit data grouping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{Urbana, Champaign, Chicago}&lt;Illinois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Specification of a set of attributes.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System automatically generates partial ordering by analysis of the number of distinct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E.g., street &lt; city &lt;state &lt; country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Specification of only a partial set of 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E.g., only street &lt; city, not others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2237-5812-4A2E-90D3-F044BFDFF145}" type="datetime5">
              <a:rPr lang="en-US" smtClean="0"/>
              <a:t>1-Feb-19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4992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655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391E6E-D20A-49CA-AB6B-749391E97C39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274638"/>
            <a:ext cx="9652000" cy="5127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Automatic Concept Hierarchy Generation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168400"/>
            <a:ext cx="11150600" cy="26177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Some concept hierarchies can be automatically generated based on the analysis of the number of distinct values per attribute in the given data set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attribute with the most distinct values is placed at the lowest level of the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Note: </a:t>
            </a:r>
            <a:r>
              <a:rPr lang="en-US" altLang="en-US" dirty="0" smtClean="0"/>
              <a:t>Exception—weekday (7), month(12), year(may be last 20 years data)</a:t>
            </a:r>
            <a:endParaRPr lang="en-US" altLang="en-US" dirty="0"/>
          </a:p>
        </p:txBody>
      </p:sp>
      <p:sp>
        <p:nvSpPr>
          <p:cNvPr id="65542" name="Oval 4"/>
          <p:cNvSpPr>
            <a:spLocks noChangeArrowheads="1"/>
          </p:cNvSpPr>
          <p:nvPr/>
        </p:nvSpPr>
        <p:spPr bwMode="auto">
          <a:xfrm>
            <a:off x="2609850" y="3768725"/>
            <a:ext cx="35814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F6E6EA"/>
                </a:solidFill>
                <a:latin typeface="Times New Roman" panose="02020603050405020304" pitchFamily="18" charset="0"/>
              </a:rPr>
              <a:t>country</a:t>
            </a:r>
          </a:p>
        </p:txBody>
      </p:sp>
      <p:sp>
        <p:nvSpPr>
          <p:cNvPr id="65543" name="Oval 5"/>
          <p:cNvSpPr>
            <a:spLocks noChangeArrowheads="1"/>
          </p:cNvSpPr>
          <p:nvPr/>
        </p:nvSpPr>
        <p:spPr bwMode="auto">
          <a:xfrm>
            <a:off x="2667000" y="4492625"/>
            <a:ext cx="35814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FAE2F6"/>
                </a:solidFill>
                <a:latin typeface="Times New Roman" panose="02020603050405020304" pitchFamily="18" charset="0"/>
              </a:rPr>
              <a:t>province_or_ state</a:t>
            </a:r>
          </a:p>
        </p:txBody>
      </p:sp>
      <p:sp>
        <p:nvSpPr>
          <p:cNvPr id="65544" name="Oval 6"/>
          <p:cNvSpPr>
            <a:spLocks noChangeArrowheads="1"/>
          </p:cNvSpPr>
          <p:nvPr/>
        </p:nvSpPr>
        <p:spPr bwMode="auto">
          <a:xfrm>
            <a:off x="2743200" y="5292725"/>
            <a:ext cx="35814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FAE2F6"/>
                </a:solidFill>
                <a:latin typeface="Times New Roman" panose="02020603050405020304" pitchFamily="18" charset="0"/>
              </a:rPr>
              <a:t>city</a:t>
            </a:r>
          </a:p>
        </p:txBody>
      </p:sp>
      <p:sp>
        <p:nvSpPr>
          <p:cNvPr id="65545" name="Oval 7"/>
          <p:cNvSpPr>
            <a:spLocks noChangeArrowheads="1"/>
          </p:cNvSpPr>
          <p:nvPr/>
        </p:nvSpPr>
        <p:spPr bwMode="auto">
          <a:xfrm>
            <a:off x="2724150" y="6054725"/>
            <a:ext cx="35814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FAE2F6"/>
                </a:solidFill>
                <a:latin typeface="Times New Roman" panose="02020603050405020304" pitchFamily="18" charset="0"/>
              </a:rPr>
              <a:t>street</a:t>
            </a:r>
          </a:p>
        </p:txBody>
      </p:sp>
      <p:sp>
        <p:nvSpPr>
          <p:cNvPr id="65546" name="Line 8"/>
          <p:cNvSpPr>
            <a:spLocks noChangeShapeType="1"/>
          </p:cNvSpPr>
          <p:nvPr/>
        </p:nvSpPr>
        <p:spPr bwMode="auto">
          <a:xfrm flipH="1">
            <a:off x="4457700" y="4149725"/>
            <a:ext cx="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7" name="Line 9"/>
          <p:cNvSpPr>
            <a:spLocks noChangeShapeType="1"/>
          </p:cNvSpPr>
          <p:nvPr/>
        </p:nvSpPr>
        <p:spPr bwMode="auto">
          <a:xfrm>
            <a:off x="4457700" y="4721225"/>
            <a:ext cx="0" cy="533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Line 10"/>
          <p:cNvSpPr>
            <a:spLocks noChangeShapeType="1"/>
          </p:cNvSpPr>
          <p:nvPr/>
        </p:nvSpPr>
        <p:spPr bwMode="auto">
          <a:xfrm>
            <a:off x="4457700" y="5540375"/>
            <a:ext cx="0" cy="5524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Text Box 11"/>
          <p:cNvSpPr txBox="1">
            <a:spLocks noChangeArrowheads="1"/>
          </p:cNvSpPr>
          <p:nvPr/>
        </p:nvSpPr>
        <p:spPr bwMode="auto">
          <a:xfrm>
            <a:off x="7165976" y="3676650"/>
            <a:ext cx="231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15 distinct values</a:t>
            </a:r>
          </a:p>
        </p:txBody>
      </p:sp>
      <p:sp>
        <p:nvSpPr>
          <p:cNvPr id="65550" name="Text Box 12"/>
          <p:cNvSpPr txBox="1">
            <a:spLocks noChangeArrowheads="1"/>
          </p:cNvSpPr>
          <p:nvPr/>
        </p:nvSpPr>
        <p:spPr bwMode="auto">
          <a:xfrm>
            <a:off x="7280276" y="4476750"/>
            <a:ext cx="231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65 distinct values</a:t>
            </a:r>
          </a:p>
        </p:txBody>
      </p:sp>
      <p:sp>
        <p:nvSpPr>
          <p:cNvPr id="65551" name="Text Box 13"/>
          <p:cNvSpPr txBox="1">
            <a:spLocks noChangeArrowheads="1"/>
          </p:cNvSpPr>
          <p:nvPr/>
        </p:nvSpPr>
        <p:spPr bwMode="auto">
          <a:xfrm>
            <a:off x="7051676" y="5219700"/>
            <a:ext cx="261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3567 distinct values</a:t>
            </a:r>
          </a:p>
        </p:txBody>
      </p:sp>
      <p:sp>
        <p:nvSpPr>
          <p:cNvPr id="65552" name="Text Box 14"/>
          <p:cNvSpPr txBox="1">
            <a:spLocks noChangeArrowheads="1"/>
          </p:cNvSpPr>
          <p:nvPr/>
        </p:nvSpPr>
        <p:spPr bwMode="auto">
          <a:xfrm>
            <a:off x="6765926" y="5943600"/>
            <a:ext cx="300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674,339 distinct values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021ACB-3F86-4E15-8597-FF16DA41BBB6}" type="datetime5">
              <a:rPr lang="en-US" altLang="en-US" smtClean="0"/>
              <a:t>1-Feb-19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02924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Sampling … </a:t>
            </a:r>
          </a:p>
        </p:txBody>
      </p:sp>
      <p:sp>
        <p:nvSpPr>
          <p:cNvPr id="805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key principle for effective sampling is the following: </a:t>
            </a:r>
          </a:p>
          <a:p>
            <a:pPr lvl="1"/>
            <a:r>
              <a:rPr lang="en-US" altLang="en-US" dirty="0"/>
              <a:t>using a sample will work almost as well as using the entire data sets, if the sample is representative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A sample is representative if it has approximately the same property (of interest) as the original set of data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2169-64B9-412F-AF38-C1E6D163D5C9}" type="datetime5">
              <a:rPr lang="en-US" smtClean="0"/>
              <a:t>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Discretization Without Using Class Labels </a:t>
            </a:r>
          </a:p>
        </p:txBody>
      </p:sp>
      <p:pic>
        <p:nvPicPr>
          <p:cNvPr id="8745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32" y="633055"/>
            <a:ext cx="5083368" cy="254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45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651946"/>
            <a:ext cx="5463285" cy="2624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45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79" y="3613666"/>
            <a:ext cx="4510571" cy="2355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4503" name="Text Box 7"/>
          <p:cNvSpPr txBox="1">
            <a:spLocks noChangeArrowheads="1"/>
          </p:cNvSpPr>
          <p:nvPr/>
        </p:nvSpPr>
        <p:spPr bwMode="auto">
          <a:xfrm>
            <a:off x="3200400" y="3657600"/>
            <a:ext cx="1600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874504" name="Text Box 8"/>
          <p:cNvSpPr txBox="1">
            <a:spLocks noChangeArrowheads="1"/>
          </p:cNvSpPr>
          <p:nvPr/>
        </p:nvSpPr>
        <p:spPr bwMode="auto">
          <a:xfrm>
            <a:off x="2895600" y="3244334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Data</a:t>
            </a:r>
          </a:p>
        </p:txBody>
      </p:sp>
      <p:sp>
        <p:nvSpPr>
          <p:cNvPr id="874505" name="Text Box 9"/>
          <p:cNvSpPr txBox="1">
            <a:spLocks noChangeArrowheads="1"/>
          </p:cNvSpPr>
          <p:nvPr/>
        </p:nvSpPr>
        <p:spPr bwMode="auto">
          <a:xfrm>
            <a:off x="7494142" y="3244334"/>
            <a:ext cx="23356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Equal interval width</a:t>
            </a:r>
          </a:p>
        </p:txBody>
      </p:sp>
      <p:sp>
        <p:nvSpPr>
          <p:cNvPr id="874506" name="Text Box 10"/>
          <p:cNvSpPr txBox="1">
            <a:spLocks noChangeArrowheads="1"/>
          </p:cNvSpPr>
          <p:nvPr/>
        </p:nvSpPr>
        <p:spPr bwMode="auto">
          <a:xfrm>
            <a:off x="2362200" y="5987916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Equal frequency</a:t>
            </a:r>
          </a:p>
        </p:txBody>
      </p:sp>
      <p:sp>
        <p:nvSpPr>
          <p:cNvPr id="874507" name="Text Box 11"/>
          <p:cNvSpPr txBox="1">
            <a:spLocks noChangeArrowheads="1"/>
          </p:cNvSpPr>
          <p:nvPr/>
        </p:nvSpPr>
        <p:spPr bwMode="auto">
          <a:xfrm>
            <a:off x="7391400" y="6019800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K-means</a:t>
            </a:r>
          </a:p>
        </p:txBody>
      </p:sp>
      <p:pic>
        <p:nvPicPr>
          <p:cNvPr id="87450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2" y="3673268"/>
            <a:ext cx="4824858" cy="222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1240-4196-45BA-9325-2D50CA168D4C}" type="datetime5">
              <a:rPr lang="en-US" smtClean="0"/>
              <a:t>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17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Entropy-based discretization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Information-based measure – entropy</a:t>
            </a:r>
          </a:p>
          <a:p>
            <a:r>
              <a:rPr lang="en-US" altLang="en-US"/>
              <a:t>Recursively partition the values of a numeric attribute (hierarchical discretization)</a:t>
            </a:r>
          </a:p>
          <a:p>
            <a:r>
              <a:rPr lang="en-US" altLang="en-US"/>
              <a:t>Method: Given a set of tuples, S, basic method for entropy-based discretization  of A (attribute) is as follows: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09358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Cont’d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Each value of A can be considered a potential interval boundary or threshold T. For example, a value v of A can partition the samples in S into two subsets satisfying the condition A &lt; v and A &gt;= v – binary discretization</a:t>
            </a:r>
          </a:p>
          <a:p>
            <a:r>
              <a:rPr lang="en-US" altLang="en-US"/>
              <a:t>Given S, the threshold value selected if the one that maximizes the information gain resulting from subsequent partitioning.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2241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Information gain</a:t>
            </a:r>
          </a:p>
        </p:txBody>
      </p:sp>
      <p:sp>
        <p:nvSpPr>
          <p:cNvPr id="512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S</a:t>
            </a:r>
            <a:r>
              <a:rPr lang="en-US" altLang="en-US" baseline="-25000"/>
              <a:t>1</a:t>
            </a:r>
            <a:r>
              <a:rPr lang="en-US" altLang="en-US"/>
              <a:t> and S</a:t>
            </a:r>
            <a:r>
              <a:rPr lang="en-US" altLang="en-US" baseline="-25000"/>
              <a:t>2</a:t>
            </a:r>
            <a:r>
              <a:rPr lang="en-US" altLang="en-US"/>
              <a:t> – the samples in S satisfying the condition A &lt; T and A &gt;=T</a:t>
            </a:r>
          </a:p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51204" name="Object 1028"/>
          <p:cNvGraphicFramePr>
            <a:graphicFrameLocks noChangeAspect="1"/>
          </p:cNvGraphicFramePr>
          <p:nvPr/>
        </p:nvGraphicFramePr>
        <p:xfrm>
          <a:off x="2900364" y="2268538"/>
          <a:ext cx="6696075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4" imgW="2260440" imgH="482400" progId="Equation.3">
                  <p:embed/>
                </p:oleObj>
              </mc:Choice>
              <mc:Fallback>
                <p:oleObj name="Equation" r:id="rId4" imgW="2260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4" y="2268538"/>
                        <a:ext cx="6696075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42206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Entropy function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/>
              <a:t>Ent</a:t>
            </a:r>
            <a:r>
              <a:rPr lang="en-US" altLang="en-US"/>
              <a:t> for a given set is calculated based on the class distribution of the samples in the set. Eg, given </a:t>
            </a:r>
            <a:r>
              <a:rPr lang="en-US" altLang="en-US" i="1"/>
              <a:t>m</a:t>
            </a:r>
            <a:r>
              <a:rPr lang="en-US" altLang="en-US"/>
              <a:t> classes, the entropy of S</a:t>
            </a:r>
            <a:r>
              <a:rPr lang="en-US" altLang="en-US" baseline="-25000"/>
              <a:t>1 </a:t>
            </a:r>
            <a:r>
              <a:rPr lang="en-US" altLang="en-US"/>
              <a:t>is 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i="1"/>
              <a:t>P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– probability of class </a:t>
            </a:r>
            <a:r>
              <a:rPr lang="en-US" altLang="en-US" i="1"/>
              <a:t>i</a:t>
            </a:r>
            <a:r>
              <a:rPr lang="en-US" altLang="en-US"/>
              <a:t> in S</a:t>
            </a:r>
            <a:r>
              <a:rPr lang="en-US" altLang="en-US" baseline="-25000"/>
              <a:t>1</a:t>
            </a:r>
            <a:r>
              <a:rPr lang="en-US" altLang="en-US"/>
              <a:t>, determined by dividing the number of samples of class </a:t>
            </a:r>
            <a:r>
              <a:rPr lang="en-US" altLang="en-US" i="1"/>
              <a:t>i</a:t>
            </a:r>
            <a:r>
              <a:rPr lang="en-US" altLang="en-US"/>
              <a:t> in S</a:t>
            </a:r>
            <a:r>
              <a:rPr lang="en-US" altLang="en-US" baseline="-25000"/>
              <a:t>1</a:t>
            </a:r>
            <a:r>
              <a:rPr lang="en-US" altLang="en-US"/>
              <a:t> by the total number of samples in S</a:t>
            </a:r>
            <a:r>
              <a:rPr lang="en-US" altLang="en-US" baseline="-25000"/>
              <a:t>1</a:t>
            </a: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4343400" y="3187700"/>
          <a:ext cx="35052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r:id="rId4" imgW="1536480" imgH="482400" progId="">
                  <p:embed/>
                </p:oleObj>
              </mc:Choice>
              <mc:Fallback>
                <p:oleObj r:id="rId4" imgW="1536480" imgH="482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87700"/>
                        <a:ext cx="35052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71062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Entropy-based (1)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Given attribute-value/class pairs:</a:t>
            </a:r>
            <a:r>
              <a:rPr lang="en-US" alt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(0,P), (4,P), (12,P), (16,N), (16,N), (18,P), (24,N), (26,N), (28,N)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Entropy-based binning via </a:t>
            </a:r>
            <a:r>
              <a:rPr lang="en-US" altLang="en-US" dirty="0" err="1"/>
              <a:t>binarization</a:t>
            </a:r>
            <a:r>
              <a:rPr lang="en-US" altLang="en-US" dirty="0"/>
              <a:t>: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Intuitively, find best split so that the bins are as pure as possible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Formally characterized by maximal information gain.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Let S denote the above 9 pairs, p=4/9 be fraction of P pairs, and n=5/9 be fraction of N pairs.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dirty="0"/>
              <a:t>Entropy(S) = - p log p - n log n.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Smaller entropy – set is relatively pure; smallest is 0.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Large entropy – set is mixed. Largest is 1.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29681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81000"/>
            <a:ext cx="7793038" cy="1143000"/>
          </a:xfrm>
        </p:spPr>
        <p:txBody>
          <a:bodyPr/>
          <a:lstStyle/>
          <a:p>
            <a:r>
              <a:rPr lang="en-US" altLang="en-US"/>
              <a:t>Entropy-based 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Let v be a possible split. Then S is divided into two sets: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S1: value &lt;= v  and S2: value &gt; v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Information of the split: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I(S1,S2) = (|S1|/|S|) Entropy(S1)+ (|S2|/|S|) Entropy(S2)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 b="1"/>
              <a:t>Goal:</a:t>
            </a:r>
            <a:r>
              <a:rPr lang="en-US" altLang="en-US" sz="2400"/>
              <a:t> split with maximal information gain.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Possible splits: mid points b/w any two consecutive values.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97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7772400" cy="1219200"/>
          </a:xfrm>
        </p:spPr>
        <p:txBody>
          <a:bodyPr/>
          <a:lstStyle/>
          <a:p>
            <a:r>
              <a:rPr lang="en-US" altLang="en-US"/>
              <a:t>Cont.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1" y="1752600"/>
            <a:ext cx="7769225" cy="48133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For v=14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    I(S1,S2) = 0 + 6/9*Entropy(S2)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                  = 6/9 * 0.65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                  = 0.433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best split is found after examining all possible splits.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Try for v 16, find I(S1,S2) 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The process of determining a threshold value is recursively applied until the following stopping criteria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The above example no more splitting because S1&amp;S@ contains purely class, i.e., all P and all N</a:t>
            </a:r>
          </a:p>
          <a:p>
            <a:pPr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359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876800" y="6553200"/>
            <a:ext cx="1244600" cy="304800"/>
          </a:xfrm>
          <a:prstGeom prst="rect">
            <a:avLst/>
          </a:prstGeom>
        </p:spPr>
        <p:txBody>
          <a:bodyPr/>
          <a:lstStyle/>
          <a:p>
            <a:fld id="{5919A77A-284D-442E-9EFC-51E4A744A8AB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Example: fair coin throw 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066800"/>
            <a:ext cx="4953000" cy="4724400"/>
          </a:xfrm>
        </p:spPr>
        <p:txBody>
          <a:bodyPr/>
          <a:lstStyle/>
          <a:p>
            <a:pPr marL="342900" indent="-342900"/>
            <a:r>
              <a:rPr lang="en-US" altLang="zh-TW" sz="2400" dirty="0">
                <a:ea typeface="新細明體" charset="-120"/>
              </a:rPr>
              <a:t>P (head)  = 0.5</a:t>
            </a:r>
          </a:p>
          <a:p>
            <a:pPr marL="342900" indent="-342900"/>
            <a:r>
              <a:rPr lang="en-US" altLang="zh-TW" sz="2400" dirty="0">
                <a:ea typeface="新細明體" charset="-120"/>
              </a:rPr>
              <a:t>P (tail) = 0.5</a:t>
            </a:r>
          </a:p>
          <a:p>
            <a:pPr marL="342900" indent="-342900"/>
            <a:endParaRPr lang="en-US" altLang="zh-TW" sz="2400" dirty="0">
              <a:ea typeface="新細明體" charset="-120"/>
            </a:endParaRPr>
          </a:p>
          <a:p>
            <a:pPr marL="342900" indent="-342900"/>
            <a:endParaRPr lang="en-US" altLang="zh-TW" sz="2400" dirty="0">
              <a:ea typeface="新細明體" charset="-120"/>
            </a:endParaRPr>
          </a:p>
          <a:p>
            <a:pPr marL="342900" indent="-342900"/>
            <a:endParaRPr lang="en-US" altLang="zh-TW" sz="2400" dirty="0">
              <a:ea typeface="新細明體" charset="-120"/>
            </a:endParaRPr>
          </a:p>
          <a:p>
            <a:pPr marL="342900" indent="-342900"/>
            <a:endParaRPr lang="en-US" altLang="zh-TW" sz="2400" dirty="0">
              <a:ea typeface="新細明體" charset="-120"/>
            </a:endParaRPr>
          </a:p>
        </p:txBody>
      </p:sp>
      <p:graphicFrame>
        <p:nvGraphicFramePr>
          <p:cNvPr id="183300" name="Object 4"/>
          <p:cNvGraphicFramePr>
            <a:graphicFrameLocks noChangeAspect="1"/>
          </p:cNvGraphicFramePr>
          <p:nvPr>
            <p:extLst/>
          </p:nvPr>
        </p:nvGraphicFramePr>
        <p:xfrm>
          <a:off x="5041900" y="3369467"/>
          <a:ext cx="5334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3" imgW="1206360" imgH="177480" progId="Equation.3">
                  <p:embed/>
                </p:oleObj>
              </mc:Choice>
              <mc:Fallback>
                <p:oleObj name="Equation" r:id="rId3" imgW="12063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3369467"/>
                        <a:ext cx="5334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1" name="Object 5"/>
          <p:cNvGraphicFramePr>
            <a:graphicFrameLocks noChangeAspect="1"/>
          </p:cNvGraphicFramePr>
          <p:nvPr>
            <p:extLst/>
          </p:nvPr>
        </p:nvGraphicFramePr>
        <p:xfrm>
          <a:off x="5029200" y="1829592"/>
          <a:ext cx="39624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5" imgW="1155600" imgH="203040" progId="Equation.3">
                  <p:embed/>
                </p:oleObj>
              </mc:Choice>
              <mc:Fallback>
                <p:oleObj name="Equation" r:id="rId5" imgW="1155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829592"/>
                        <a:ext cx="39624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2" name="Object 6"/>
          <p:cNvGraphicFramePr>
            <a:graphicFrameLocks noChangeAspect="1"/>
          </p:cNvGraphicFramePr>
          <p:nvPr>
            <p:extLst/>
          </p:nvPr>
        </p:nvGraphicFramePr>
        <p:xfrm>
          <a:off x="4522789" y="2545554"/>
          <a:ext cx="68548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7" imgW="1917360" imgH="215640" progId="Equation.3">
                  <p:embed/>
                </p:oleObj>
              </mc:Choice>
              <mc:Fallback>
                <p:oleObj name="Equation" r:id="rId7" imgW="1917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789" y="2545554"/>
                        <a:ext cx="685482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25450" y="387760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400" dirty="0"/>
              <a:t>Example:  Coin Flip</a:t>
            </a:r>
          </a:p>
          <a:p>
            <a:pPr lvl="1"/>
            <a:r>
              <a:rPr lang="en-US" altLang="en-US" sz="2400" i="1" dirty="0"/>
              <a:t>A</a:t>
            </a:r>
            <a:r>
              <a:rPr lang="en-US" altLang="en-US" sz="2400" i="1" baseline="-25000" dirty="0"/>
              <a:t>X</a:t>
            </a:r>
            <a:r>
              <a:rPr lang="en-US" altLang="en-US" sz="2400" i="1" dirty="0"/>
              <a:t> = {heads, tails}</a:t>
            </a:r>
            <a:endParaRPr lang="en-US" altLang="en-US" sz="2400" dirty="0"/>
          </a:p>
          <a:p>
            <a:pPr lvl="1"/>
            <a:r>
              <a:rPr lang="en-US" altLang="en-US" sz="2400" i="1" dirty="0"/>
              <a:t>P(heads) = P(tails) =</a:t>
            </a:r>
            <a:r>
              <a:rPr lang="en-US" altLang="en-US" sz="2400" dirty="0"/>
              <a:t> ½</a:t>
            </a:r>
          </a:p>
          <a:p>
            <a:pPr lvl="1"/>
            <a:r>
              <a:rPr lang="en-US" altLang="en-US" sz="2400" i="1" dirty="0"/>
              <a:t>½ </a:t>
            </a:r>
            <a:r>
              <a:rPr lang="en-US" altLang="en-US" sz="2400" dirty="0"/>
              <a:t>log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(½) = ½ * - 1</a:t>
            </a:r>
          </a:p>
          <a:p>
            <a:pPr lvl="1"/>
            <a:r>
              <a:rPr lang="en-US" altLang="en-US" sz="2400" i="1" dirty="0"/>
              <a:t>H(X) = 1</a:t>
            </a:r>
          </a:p>
        </p:txBody>
      </p:sp>
    </p:spTree>
    <p:extLst>
      <p:ext uri="{BB962C8B-B14F-4D97-AF65-F5344CB8AC3E}">
        <p14:creationId xmlns:p14="http://schemas.microsoft.com/office/powerpoint/2010/main" val="17553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smtClean="0"/>
              <a:t>CS F415</a:t>
            </a:r>
            <a:endParaRPr lang="en-US" altLang="en-US" dirty="0"/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45EC02-F1C0-4D2B-84EE-69D603535D0D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</a:t>
            </a:r>
            <a:r>
              <a:rPr lang="en-US" altLang="en-US" dirty="0"/>
              <a:t>about a two-headed coin?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Conditional </a:t>
            </a:r>
            <a:r>
              <a:rPr lang="en-US" altLang="en-US" dirty="0"/>
              <a:t>Entropy:</a:t>
            </a:r>
          </a:p>
        </p:txBody>
      </p:sp>
      <p:graphicFrame>
        <p:nvGraphicFramePr>
          <p:cNvPr id="674821" name="Object 5"/>
          <p:cNvGraphicFramePr>
            <a:graphicFrameLocks noChangeAspect="1"/>
          </p:cNvGraphicFramePr>
          <p:nvPr>
            <p:extLst/>
          </p:nvPr>
        </p:nvGraphicFramePr>
        <p:xfrm>
          <a:off x="2755900" y="5419725"/>
          <a:ext cx="47244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1828800" imgH="368280" progId="Equation.DSMT4">
                  <p:embed/>
                </p:oleObj>
              </mc:Choice>
              <mc:Fallback>
                <p:oleObj name="Equation" r:id="rId3" imgW="18288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5419725"/>
                        <a:ext cx="472440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F424-8254-445E-9F83-7D4796851F36}" type="datetime5">
              <a:rPr lang="en-US" smtClean="0"/>
              <a:t>1-Feb-19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39800" y="161926"/>
            <a:ext cx="11074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ea typeface="新細明體" charset="-120"/>
              </a:rPr>
              <a:t>Example: biased coin throw </a:t>
            </a:r>
            <a:endParaRPr lang="en-US" altLang="zh-TW" dirty="0">
              <a:ea typeface="新細明體" charset="-120"/>
            </a:endParaRPr>
          </a:p>
        </p:txBody>
      </p:sp>
      <p:graphicFrame>
        <p:nvGraphicFramePr>
          <p:cNvPr id="11" name="Group 3"/>
          <p:cNvGraphicFramePr>
            <a:graphicFrameLocks/>
          </p:cNvGraphicFramePr>
          <p:nvPr/>
        </p:nvGraphicFramePr>
        <p:xfrm>
          <a:off x="3276600" y="1905001"/>
          <a:ext cx="5181600" cy="2843213"/>
        </p:xfrm>
        <a:graphic>
          <a:graphicData uri="http://schemas.openxmlformats.org/drawingml/2006/table">
            <a:tbl>
              <a:tblPr/>
              <a:tblGrid>
                <a:gridCol w="1336675"/>
                <a:gridCol w="706438"/>
                <a:gridCol w="1046162"/>
                <a:gridCol w="1046163"/>
                <a:gridCol w="1046162"/>
              </a:tblGrid>
              <a:tr h="838200"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P(head)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P(tail)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9213"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Entropy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0.811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0.469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76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4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Types of Sampling</a:t>
            </a:r>
          </a:p>
        </p:txBody>
      </p:sp>
      <p:sp>
        <p:nvSpPr>
          <p:cNvPr id="807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3700" y="1016000"/>
            <a:ext cx="10960100" cy="5160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Simple Random Sampling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There is an equal probability of selecting any particular </a:t>
            </a:r>
            <a:r>
              <a:rPr lang="en-US" altLang="en-US" dirty="0" smtClean="0"/>
              <a:t>item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dirty="0"/>
              <a:t>Sampling without replacement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As each item is selected, it is removed from the </a:t>
            </a:r>
            <a:r>
              <a:rPr lang="en-US" altLang="en-US" dirty="0" smtClean="0"/>
              <a:t>population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dirty="0"/>
              <a:t>Sampling with replacement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Objects are not removed from the population as they are selected for the sample.  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  </a:t>
            </a:r>
            <a:r>
              <a:rPr lang="en-US" altLang="en-US" sz="2200" dirty="0"/>
              <a:t>In sampling with replacement, the same object can be picked up more than </a:t>
            </a:r>
            <a:r>
              <a:rPr lang="en-US" altLang="en-US" sz="2200" dirty="0" smtClean="0"/>
              <a:t>once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dirty="0"/>
              <a:t>Stratified sampling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Split the data into several partitions; then draw random samples from each partition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BE05-FCD8-4164-92BA-DB423D345B46}" type="datetime5">
              <a:rPr lang="en-US" smtClean="0"/>
              <a:t>1-Feb-19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442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D80FF-841B-4B57-B398-E9BF9993072E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Entropy of a split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TW">
                <a:ea typeface="新細明體" charset="-120"/>
              </a:rPr>
              <a:t>Information in a split with </a:t>
            </a:r>
            <a:r>
              <a:rPr lang="en-US" altLang="zh-TW" b="1" i="1">
                <a:ea typeface="新細明體" charset="-120"/>
              </a:rPr>
              <a:t>x</a:t>
            </a:r>
            <a:r>
              <a:rPr lang="en-US" altLang="zh-TW">
                <a:ea typeface="新細明體" charset="-120"/>
              </a:rPr>
              <a:t> items of one class, </a:t>
            </a:r>
            <a:r>
              <a:rPr lang="en-US" altLang="zh-TW" b="1" i="1">
                <a:ea typeface="新細明體" charset="-120"/>
              </a:rPr>
              <a:t>y</a:t>
            </a:r>
            <a:r>
              <a:rPr lang="en-US" altLang="zh-TW">
                <a:ea typeface="新細明體" charset="-120"/>
              </a:rPr>
              <a:t> items of the second class</a:t>
            </a:r>
          </a:p>
        </p:txBody>
      </p:sp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2286000" y="2590801"/>
          <a:ext cx="6630988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3" imgW="2158920" imgH="419040" progId="Equation.3">
                  <p:embed/>
                </p:oleObj>
              </mc:Choice>
              <mc:Fallback>
                <p:oleObj name="Equation" r:id="rId3" imgW="2158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90801"/>
                        <a:ext cx="6630988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2438400" y="4038601"/>
          <a:ext cx="66294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5" imgW="2412720" imgH="419040" progId="Equation.3">
                  <p:embed/>
                </p:oleObj>
              </mc:Choice>
              <mc:Fallback>
                <p:oleObj name="Equation" r:id="rId5" imgW="2412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38601"/>
                        <a:ext cx="66294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10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876800" y="6553200"/>
            <a:ext cx="1244600" cy="304800"/>
          </a:xfrm>
          <a:prstGeom prst="rect">
            <a:avLst/>
          </a:prstGeom>
        </p:spPr>
        <p:txBody>
          <a:bodyPr/>
          <a:lstStyle/>
          <a:p>
            <a:fld id="{AE6848A7-DC67-4F8D-B6F2-39885B4276BE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Example: attribute “Outlook” 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066800"/>
            <a:ext cx="4953000" cy="4724400"/>
          </a:xfrm>
        </p:spPr>
        <p:txBody>
          <a:bodyPr/>
          <a:lstStyle/>
          <a:p>
            <a:pPr marL="342900" indent="-342900"/>
            <a:r>
              <a:rPr lang="zh-TW" altLang="en-US" sz="2400">
                <a:ea typeface="新細明體" charset="-120"/>
              </a:rPr>
              <a:t>“</a:t>
            </a:r>
            <a:r>
              <a:rPr lang="en-US" altLang="zh-TW" sz="2400">
                <a:ea typeface="新細明體" charset="-120"/>
              </a:rPr>
              <a:t>Outlook” = “Sunny”: 2 and 3 split</a:t>
            </a:r>
          </a:p>
          <a:p>
            <a:pPr marL="342900" indent="-342900"/>
            <a:endParaRPr lang="en-US" altLang="zh-TW" sz="2400">
              <a:ea typeface="新細明體" charset="-120"/>
            </a:endParaRPr>
          </a:p>
          <a:p>
            <a:pPr marL="342900" indent="-342900"/>
            <a:endParaRPr lang="en-US" altLang="zh-TW" sz="2400">
              <a:ea typeface="新細明體" charset="-120"/>
            </a:endParaRPr>
          </a:p>
          <a:p>
            <a:pPr marL="342900" indent="-342900"/>
            <a:endParaRPr lang="en-US" altLang="zh-TW" sz="2400">
              <a:ea typeface="新細明體" charset="-120"/>
            </a:endParaRPr>
          </a:p>
          <a:p>
            <a:pPr marL="342900" indent="-342900"/>
            <a:endParaRPr lang="en-US" altLang="zh-TW" sz="2400">
              <a:ea typeface="新細明體" charset="-120"/>
            </a:endParaRPr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2057400" y="1600200"/>
          <a:ext cx="8153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" imgW="3987720" imgH="393480" progId="Equation.3">
                  <p:embed/>
                </p:oleObj>
              </mc:Choice>
              <mc:Fallback>
                <p:oleObj name="Equation" r:id="rId3" imgW="3987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81534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637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667000"/>
            <a:ext cx="4076700" cy="288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2819400" y="3886200"/>
            <a:ext cx="1295400" cy="19050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19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6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876800" y="6553200"/>
            <a:ext cx="1244600" cy="304800"/>
          </a:xfrm>
          <a:prstGeom prst="rect">
            <a:avLst/>
          </a:prstGeom>
        </p:spPr>
        <p:txBody>
          <a:bodyPr/>
          <a:lstStyle/>
          <a:p>
            <a:fld id="{7B949793-BD60-4B8C-9576-3A41DE39027D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Outlook = Overcast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066800"/>
            <a:ext cx="4953000" cy="4724400"/>
          </a:xfrm>
        </p:spPr>
        <p:txBody>
          <a:bodyPr/>
          <a:lstStyle/>
          <a:p>
            <a:pPr marL="342900" indent="-342900"/>
            <a:r>
              <a:rPr lang="en-US" altLang="zh-TW" sz="2400">
                <a:ea typeface="新細明體" charset="-120"/>
              </a:rPr>
              <a:t>“Outlook” = “Overcast”: 4/0 split</a:t>
            </a:r>
          </a:p>
          <a:p>
            <a:pPr marL="342900" indent="-342900"/>
            <a:endParaRPr lang="en-US" altLang="zh-TW" sz="2400">
              <a:ea typeface="新細明體" charset="-120"/>
            </a:endParaRPr>
          </a:p>
        </p:txBody>
      </p:sp>
      <p:grpSp>
        <p:nvGrpSpPr>
          <p:cNvPr id="187396" name="Group 4"/>
          <p:cNvGrpSpPr>
            <a:grpSpLocks/>
          </p:cNvGrpSpPr>
          <p:nvPr/>
        </p:nvGrpSpPr>
        <p:grpSpPr bwMode="auto">
          <a:xfrm>
            <a:off x="1752600" y="1752600"/>
            <a:ext cx="8763000" cy="1200150"/>
            <a:chOff x="144" y="1536"/>
            <a:chExt cx="5520" cy="756"/>
          </a:xfrm>
        </p:grpSpPr>
        <p:graphicFrame>
          <p:nvGraphicFramePr>
            <p:cNvPr id="187397" name="Object 5"/>
            <p:cNvGraphicFramePr>
              <a:graphicFrameLocks noChangeAspect="1"/>
            </p:cNvGraphicFramePr>
            <p:nvPr/>
          </p:nvGraphicFramePr>
          <p:xfrm>
            <a:off x="144" y="1776"/>
            <a:ext cx="414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" name="Equation" r:id="rId3" imgW="6578280" imgH="342720" progId="Equation.3">
                    <p:embed/>
                  </p:oleObj>
                </mc:Choice>
                <mc:Fallback>
                  <p:oleObj name="Equation" r:id="rId3" imgW="657828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776"/>
                          <a:ext cx="414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7398" name="AutoShape 6"/>
            <p:cNvSpPr>
              <a:spLocks noChangeArrowheads="1"/>
            </p:cNvSpPr>
            <p:nvPr/>
          </p:nvSpPr>
          <p:spPr bwMode="auto">
            <a:xfrm flipH="1">
              <a:off x="3360" y="1636"/>
              <a:ext cx="1008" cy="327"/>
            </a:xfrm>
            <a:custGeom>
              <a:avLst/>
              <a:gdLst>
                <a:gd name="G0" fmla="+- -2097096 0 0"/>
                <a:gd name="G1" fmla="+- -8374990 0 0"/>
                <a:gd name="G2" fmla="+- -2097096 0 -8374990"/>
                <a:gd name="G3" fmla="+- 10800 0 0"/>
                <a:gd name="G4" fmla="+- 0 0 -20970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9728 0 0"/>
                <a:gd name="G9" fmla="+- 0 0 -8374990"/>
                <a:gd name="G10" fmla="+- 9728 0 2700"/>
                <a:gd name="G11" fmla="cos G10 -2097096"/>
                <a:gd name="G12" fmla="sin G10 -2097096"/>
                <a:gd name="G13" fmla="cos 13500 -2097096"/>
                <a:gd name="G14" fmla="sin 13500 -2097096"/>
                <a:gd name="G15" fmla="+- G11 10800 0"/>
                <a:gd name="G16" fmla="+- G12 10800 0"/>
                <a:gd name="G17" fmla="+- G13 10800 0"/>
                <a:gd name="G18" fmla="+- G14 10800 0"/>
                <a:gd name="G19" fmla="*/ 9728 1 2"/>
                <a:gd name="G20" fmla="+- G19 5400 0"/>
                <a:gd name="G21" fmla="cos G20 -2097096"/>
                <a:gd name="G22" fmla="sin G20 -2097096"/>
                <a:gd name="G23" fmla="+- G21 10800 0"/>
                <a:gd name="G24" fmla="+- G12 G23 G22"/>
                <a:gd name="G25" fmla="+- G22 G23 G11"/>
                <a:gd name="G26" fmla="cos 10800 -2097096"/>
                <a:gd name="G27" fmla="sin 10800 -2097096"/>
                <a:gd name="G28" fmla="cos 9728 -2097096"/>
                <a:gd name="G29" fmla="sin 9728 -20970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8374990"/>
                <a:gd name="G36" fmla="sin G34 -8374990"/>
                <a:gd name="G37" fmla="+/ -8374990 -20970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9728 G39"/>
                <a:gd name="G43" fmla="sin 9728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694 w 21600"/>
                <a:gd name="T5" fmla="*/ 167 h 21600"/>
                <a:gd name="T6" fmla="*/ 4510 w 21600"/>
                <a:gd name="T7" fmla="*/ 2688 h 21600"/>
                <a:gd name="T8" fmla="*/ 12506 w 21600"/>
                <a:gd name="T9" fmla="*/ 1222 h 21600"/>
                <a:gd name="T10" fmla="*/ 22248 w 21600"/>
                <a:gd name="T11" fmla="*/ 3646 h 21600"/>
                <a:gd name="T12" fmla="*/ 21218 w 21600"/>
                <a:gd name="T13" fmla="*/ 8105 h 21600"/>
                <a:gd name="T14" fmla="*/ 16760 w 21600"/>
                <a:gd name="T15" fmla="*/ 7075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049" y="5645"/>
                  </a:moveTo>
                  <a:cubicBezTo>
                    <a:pt x="17272" y="2800"/>
                    <a:pt x="14154" y="1072"/>
                    <a:pt x="10800" y="1072"/>
                  </a:cubicBezTo>
                  <a:cubicBezTo>
                    <a:pt x="8641" y="1072"/>
                    <a:pt x="6544" y="1789"/>
                    <a:pt x="4838" y="3112"/>
                  </a:cubicBezTo>
                  <a:lnTo>
                    <a:pt x="4181" y="2265"/>
                  </a:lnTo>
                  <a:cubicBezTo>
                    <a:pt x="6075" y="796"/>
                    <a:pt x="8403" y="0"/>
                    <a:pt x="10800" y="0"/>
                  </a:cubicBezTo>
                  <a:cubicBezTo>
                    <a:pt x="14524" y="0"/>
                    <a:pt x="17985" y="1918"/>
                    <a:pt x="19959" y="5077"/>
                  </a:cubicBezTo>
                  <a:lnTo>
                    <a:pt x="22248" y="3646"/>
                  </a:lnTo>
                  <a:lnTo>
                    <a:pt x="21218" y="8105"/>
                  </a:lnTo>
                  <a:lnTo>
                    <a:pt x="16760" y="7075"/>
                  </a:lnTo>
                  <a:lnTo>
                    <a:pt x="19049" y="564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7399" name="Text Box 7"/>
            <p:cNvSpPr txBox="1">
              <a:spLocks noChangeArrowheads="1"/>
            </p:cNvSpPr>
            <p:nvPr/>
          </p:nvSpPr>
          <p:spPr bwMode="auto">
            <a:xfrm>
              <a:off x="4224" y="1536"/>
              <a:ext cx="144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b="1" i="1" dirty="0">
                  <a:solidFill>
                    <a:schemeClr val="folHlink"/>
                  </a:solidFill>
                  <a:ea typeface="新細明體" charset="-120"/>
                </a:rPr>
                <a:t>Note: log(0) is not defined, but we evaluate 0*log(0) as zero</a:t>
              </a:r>
            </a:p>
          </p:txBody>
        </p:sp>
      </p:grpSp>
      <p:pic>
        <p:nvPicPr>
          <p:cNvPr id="187400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2971800"/>
            <a:ext cx="4076700" cy="2882900"/>
          </a:xfrm>
          <a:ln/>
        </p:spPr>
      </p:pic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4267200" y="4267200"/>
            <a:ext cx="1295400" cy="19050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19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1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2A6FC-C6C7-4CDF-84E9-1568CA2E4849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Outlook = Rainy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05800" cy="4495800"/>
          </a:xfrm>
        </p:spPr>
        <p:txBody>
          <a:bodyPr/>
          <a:lstStyle/>
          <a:p>
            <a:pPr marL="342900" indent="-342900"/>
            <a:r>
              <a:rPr lang="en-US" altLang="zh-TW">
                <a:ea typeface="新細明體" charset="-120"/>
              </a:rPr>
              <a:t>“Outlook” = “Rainy”:</a:t>
            </a:r>
          </a:p>
          <a:p>
            <a:pPr marL="342900" indent="-342900"/>
            <a:endParaRPr lang="en-US" altLang="zh-TW">
              <a:ea typeface="新細明體" charset="-120"/>
            </a:endParaRPr>
          </a:p>
        </p:txBody>
      </p:sp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1981200" y="1981200"/>
          <a:ext cx="8153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3" imgW="3987720" imgH="393480" progId="Equation.3">
                  <p:embed/>
                </p:oleObj>
              </mc:Choice>
              <mc:Fallback>
                <p:oleObj name="Equation" r:id="rId3" imgW="3987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81200"/>
                        <a:ext cx="81534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842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71800"/>
            <a:ext cx="40767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5867400" y="4267200"/>
            <a:ext cx="1295400" cy="19050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19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8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5C7EF-8E5E-4A99-A19F-457E4FCD4C51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Expected Information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05800" cy="4495800"/>
          </a:xfrm>
        </p:spPr>
        <p:txBody>
          <a:bodyPr/>
          <a:lstStyle/>
          <a:p>
            <a:pPr marL="342900" indent="-342900">
              <a:buNone/>
            </a:pPr>
            <a:r>
              <a:rPr lang="en-US" altLang="zh-TW">
                <a:ea typeface="新細明體" charset="-120"/>
              </a:rPr>
              <a:t>Expected information for attribute:</a:t>
            </a:r>
          </a:p>
        </p:txBody>
      </p:sp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1905000" y="2667000"/>
          <a:ext cx="8051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3" imgW="8051760" imgH="342720" progId="Equation.3">
                  <p:embed/>
                </p:oleObj>
              </mc:Choice>
              <mc:Fallback>
                <p:oleObj name="Equation" r:id="rId3" imgW="80517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67000"/>
                        <a:ext cx="8051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4419600" y="3810000"/>
          <a:ext cx="1447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5" imgW="1447560" imgH="279360" progId="Equation.3">
                  <p:embed/>
                </p:oleObj>
              </mc:Choice>
              <mc:Fallback>
                <p:oleObj name="Equation" r:id="rId5" imgW="1447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10000"/>
                        <a:ext cx="1447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37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D1739-BDFF-4F01-8A8B-A40B9235218F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Computing the information gain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305800" cy="4876800"/>
          </a:xfrm>
        </p:spPr>
        <p:txBody>
          <a:bodyPr/>
          <a:lstStyle/>
          <a:p>
            <a:pPr marL="342900" indent="-342900"/>
            <a:r>
              <a:rPr lang="en-US" altLang="zh-TW">
                <a:ea typeface="新細明體" charset="-120"/>
              </a:rPr>
              <a:t>Information gain: </a:t>
            </a:r>
          </a:p>
          <a:p>
            <a:pPr marL="342900" indent="-342900">
              <a:buNone/>
            </a:pPr>
            <a:r>
              <a:rPr lang="en-US" altLang="zh-TW">
                <a:ea typeface="新細明體" charset="-120"/>
              </a:rPr>
              <a:t>(information before split) – (information after split)</a:t>
            </a:r>
          </a:p>
          <a:p>
            <a:pPr marL="342900" indent="-342900"/>
            <a:endParaRPr lang="en-US" altLang="zh-TW">
              <a:ea typeface="新細明體" charset="-120"/>
            </a:endParaRPr>
          </a:p>
          <a:p>
            <a:pPr marL="342900" indent="-342900"/>
            <a:endParaRPr lang="en-US" altLang="zh-TW">
              <a:ea typeface="新細明體" charset="-120"/>
            </a:endParaRPr>
          </a:p>
          <a:p>
            <a:pPr marL="342900" indent="-342900"/>
            <a:r>
              <a:rPr lang="en-US" altLang="zh-TW">
                <a:ea typeface="新細明體" charset="-120"/>
              </a:rPr>
              <a:t>Information gain for attributes from weather data:</a:t>
            </a: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1828800" y="2819401"/>
          <a:ext cx="86106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Equation" r:id="rId3" imgW="4203360" imgH="203040" progId="Equation.3">
                  <p:embed/>
                </p:oleObj>
              </mc:Choice>
              <mc:Fallback>
                <p:oleObj name="Equation" r:id="rId3" imgW="4203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9401"/>
                        <a:ext cx="8610600" cy="415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4114800" y="3276600"/>
          <a:ext cx="146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5" imgW="1460160" imgH="279360" progId="Equation.3">
                  <p:embed/>
                </p:oleObj>
              </mc:Choice>
              <mc:Fallback>
                <p:oleObj name="Equation" r:id="rId5" imgW="14601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76600"/>
                        <a:ext cx="1460500" cy="279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3962400" y="4572000"/>
          <a:ext cx="3530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7" imgW="3530520" imgH="342720" progId="Equation.3">
                  <p:embed/>
                </p:oleObj>
              </mc:Choice>
              <mc:Fallback>
                <p:oleObj name="Equation" r:id="rId7" imgW="35305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572000"/>
                        <a:ext cx="35306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3962400" y="5029200"/>
          <a:ext cx="3879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Equation" r:id="rId9" imgW="4076640" imgH="342720" progId="Equation.3">
                  <p:embed/>
                </p:oleObj>
              </mc:Choice>
              <mc:Fallback>
                <p:oleObj name="Equation" r:id="rId9" imgW="40766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029200"/>
                        <a:ext cx="387985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3962400" y="5486400"/>
          <a:ext cx="369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Equation" r:id="rId11" imgW="3695400" imgH="342720" progId="Equation.3">
                  <p:embed/>
                </p:oleObj>
              </mc:Choice>
              <mc:Fallback>
                <p:oleObj name="Equation" r:id="rId11" imgW="36954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86400"/>
                        <a:ext cx="36957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3962400" y="5943600"/>
          <a:ext cx="335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Equation" r:id="rId13" imgW="3352680" imgH="342720" progId="Equation.3">
                  <p:embed/>
                </p:oleObj>
              </mc:Choice>
              <mc:Fallback>
                <p:oleObj name="Equation" r:id="rId13" imgW="33526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943600"/>
                        <a:ext cx="33528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62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5852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Discretization Using Class Labels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0050" y="990600"/>
            <a:ext cx="8394700" cy="5029200"/>
          </a:xfrm>
          <a:noFill/>
          <a:ln/>
        </p:spPr>
        <p:txBody>
          <a:bodyPr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Entropy based approach</a:t>
            </a: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2452" name="Text Box 4"/>
          <p:cNvSpPr txBox="1">
            <a:spLocks noChangeArrowheads="1"/>
          </p:cNvSpPr>
          <p:nvPr/>
        </p:nvSpPr>
        <p:spPr bwMode="auto">
          <a:xfrm>
            <a:off x="3200400" y="3657600"/>
            <a:ext cx="1600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872453" name="Text Box 5"/>
          <p:cNvSpPr txBox="1">
            <a:spLocks noChangeArrowheads="1"/>
          </p:cNvSpPr>
          <p:nvPr/>
        </p:nvSpPr>
        <p:spPr bwMode="auto">
          <a:xfrm>
            <a:off x="2362200" y="5715000"/>
            <a:ext cx="32639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3 categories for both x and y</a:t>
            </a:r>
          </a:p>
        </p:txBody>
      </p:sp>
      <p:pic>
        <p:nvPicPr>
          <p:cNvPr id="8724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1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2455" name="Rectangle 7"/>
          <p:cNvSpPr>
            <a:spLocks noChangeArrowheads="1"/>
          </p:cNvSpPr>
          <p:nvPr/>
        </p:nvSpPr>
        <p:spPr bwMode="auto">
          <a:xfrm>
            <a:off x="3241676" y="59848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872456" name="Text Box 8"/>
          <p:cNvSpPr txBox="1">
            <a:spLocks noChangeArrowheads="1"/>
          </p:cNvSpPr>
          <p:nvPr/>
        </p:nvSpPr>
        <p:spPr bwMode="auto">
          <a:xfrm>
            <a:off x="6934200" y="5715000"/>
            <a:ext cx="3403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5 categories for both x and y</a:t>
            </a:r>
          </a:p>
        </p:txBody>
      </p:sp>
      <p:pic>
        <p:nvPicPr>
          <p:cNvPr id="8724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/>
          <a:stretch>
            <a:fillRect/>
          </a:stretch>
        </p:blipFill>
        <p:spPr bwMode="auto">
          <a:xfrm>
            <a:off x="6019800" y="1905001"/>
            <a:ext cx="4648200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2968-6DBB-4E94-91C1-C6771067A68A}" type="datetime5">
              <a:rPr lang="en-US" smtClean="0"/>
              <a:t>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017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046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6200" y="3603626"/>
            <a:ext cx="5156200" cy="3102877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35877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Attribute Transformation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7600" y="952500"/>
            <a:ext cx="9136063" cy="52959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 function that maps the entire set of values of a given attribute to a new set of replacement values such that each old value can be identified with one of the new values</a:t>
            </a:r>
          </a:p>
          <a:p>
            <a:pPr lvl="1"/>
            <a:r>
              <a:rPr lang="en-US" altLang="en-US" sz="2800" dirty="0"/>
              <a:t>Simple functions: </a:t>
            </a:r>
            <a:r>
              <a:rPr lang="en-US" altLang="en-US" sz="2800" dirty="0" err="1"/>
              <a:t>x</a:t>
            </a:r>
            <a:r>
              <a:rPr lang="en-US" altLang="en-US" sz="2800" baseline="30000" dirty="0" err="1"/>
              <a:t>k</a:t>
            </a:r>
            <a:r>
              <a:rPr lang="en-US" altLang="en-US" sz="2800" dirty="0"/>
              <a:t>, log(x), e</a:t>
            </a:r>
            <a:r>
              <a:rPr lang="en-US" altLang="en-US" sz="2800" baseline="30000" dirty="0"/>
              <a:t>x</a:t>
            </a:r>
            <a:r>
              <a:rPr lang="en-US" altLang="en-US" sz="2800" dirty="0"/>
              <a:t>, |x|</a:t>
            </a:r>
          </a:p>
          <a:p>
            <a:pPr lvl="1"/>
            <a:r>
              <a:rPr lang="en-US" altLang="en-US" sz="2800" dirty="0"/>
              <a:t>Standardization and Normalization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BE39-35D9-43D0-A125-C6CC58E2B10E}" type="datetime5">
              <a:rPr lang="en-US" smtClean="0"/>
              <a:t>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342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Numerosity Reduction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Reduce the data volume by choosing alternative ‘smaller’ forms of data representation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Two type: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Parametric – a model is used to estimate the data, only the data parameters is stored instead of actual data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regression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log-linear model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Nonparametric –storing reduced representation of the data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Histograms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Clustering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Sampling</a:t>
            </a:r>
          </a:p>
          <a:p>
            <a:pPr lvl="2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8766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6197FB-9626-4C46-976D-8F67C503335F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Regression and Log-Linear Models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Linear regression: Data are modeled to fit a straight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Often uses the least-square method to fit the 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Multiple regression: allows a response variable Y to be modeled as a linear function of multidimensional feature vector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Log-linear model: approximates discrete multidimensional probability distributions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278F-F663-4803-8E96-74373F3A751E}" type="datetime5">
              <a:rPr lang="en-US" smtClean="0"/>
              <a:t>1-Feb-19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97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038586-240D-448C-936F-FC3CF3F5473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Sampling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9900" y="1055687"/>
            <a:ext cx="10985500" cy="53006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Allow a mining algorithm to run in complexity that is potentially sub-linear to the size of the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Choose a </a:t>
            </a:r>
            <a:r>
              <a:rPr lang="en-US" altLang="en-US" dirty="0">
                <a:solidFill>
                  <a:srgbClr val="FF0000"/>
                </a:solidFill>
              </a:rPr>
              <a:t>representative</a:t>
            </a:r>
            <a:r>
              <a:rPr lang="en-US" altLang="en-US" dirty="0"/>
              <a:t> subset of the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Simple random sampling may have very poor performance in the presence of skew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Develop adaptive sampling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Stratified sampling: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dirty="0"/>
              <a:t>Approximate the percentage of each class (or subpopulation of interest) in the overall database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dirty="0"/>
              <a:t>Used in conjunction with skewed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Sampling may not reduce database I/</a:t>
            </a:r>
            <a:r>
              <a:rPr lang="en-US" altLang="en-US" dirty="0" err="1"/>
              <a:t>Os</a:t>
            </a:r>
            <a:r>
              <a:rPr lang="en-US" altLang="en-US" dirty="0"/>
              <a:t> (page at a time).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070B-09D2-4AA8-AE0A-158D060A78D7}" type="datetime5">
              <a:rPr lang="en-US" smtClean="0"/>
              <a:t>1-Feb-19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3527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Develop a model to predict the salary of college graduates with 10 years working experience</a:t>
            </a:r>
          </a:p>
          <a:p>
            <a:r>
              <a:rPr lang="en-US" altLang="en-US" dirty="0"/>
              <a:t>Potential sales of a new product given its price</a:t>
            </a:r>
          </a:p>
          <a:p>
            <a:r>
              <a:rPr lang="en-US" altLang="en-US" dirty="0"/>
              <a:t>Regression - used to approximate the given data</a:t>
            </a:r>
          </a:p>
          <a:p>
            <a:r>
              <a:rPr lang="en-US" altLang="en-US" dirty="0"/>
              <a:t>The data are modeled as a straight line.</a:t>
            </a:r>
          </a:p>
          <a:p>
            <a:r>
              <a:rPr lang="en-US" altLang="en-US" dirty="0"/>
              <a:t>A random variable Y (response variable), can be modeled as a linear function of another random variable, X (predictor variable), with the equation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08014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Cont’d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variance of Y </a:t>
            </a:r>
            <a:r>
              <a:rPr lang="en-US" altLang="en-US" dirty="0"/>
              <a:t>is assumed to be constant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 and  (regression coefficients) – Y-intercept and the slope line.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be solved by the method of least squares. (minimizes the error between actual line separating data and the estimate of the line)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4114800" y="1905000"/>
          <a:ext cx="3886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r:id="rId4" imgW="711000" imgH="203040" progId="">
                  <p:embed/>
                </p:oleObj>
              </mc:Choice>
              <mc:Fallback>
                <p:oleObj r:id="rId4" imgW="71100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05000"/>
                        <a:ext cx="3886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90946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Cont’d</a:t>
            </a: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4038600" y="4876800"/>
          <a:ext cx="4191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r:id="rId4" imgW="685800" imgH="228600" progId="">
                  <p:embed/>
                </p:oleObj>
              </mc:Choice>
              <mc:Fallback>
                <p:oleObj r:id="rId4" imgW="6858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876800"/>
                        <a:ext cx="4191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3276600" y="2209800"/>
          <a:ext cx="6019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r:id="rId6" imgW="1409400" imgH="952200" progId="">
                  <p:embed/>
                </p:oleObj>
              </mc:Choice>
              <mc:Fallback>
                <p:oleObj r:id="rId6" imgW="1409400" imgH="952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9800"/>
                        <a:ext cx="6019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66673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Regress Analysis and Log-Linear Models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Linear regression: </a:t>
            </a:r>
            <a:r>
              <a:rPr lang="en-US" altLang="en-US" i="1"/>
              <a:t>Y = </a:t>
            </a:r>
            <a:r>
              <a:rPr lang="en-US" altLang="en-US" i="1">
                <a:sym typeface="Symbol" panose="05050102010706020507" pitchFamily="18" charset="2"/>
              </a:rPr>
              <a:t> +  X</a:t>
            </a:r>
            <a:endParaRPr lang="en-US" altLang="en-US" i="1"/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Two parameters ,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>
                <a:sym typeface="Symbol" panose="05050102010706020507" pitchFamily="18" charset="2"/>
              </a:rPr>
              <a:t> and </a:t>
            </a:r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/>
              <a:t> specify the line and are to be estimated by using the data at hand.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using the least squares criterion to the known values of </a:t>
            </a:r>
            <a:r>
              <a:rPr lang="en-US" altLang="en-US" i="1"/>
              <a:t>Y1, Y2, …, X1, X2, ….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Multiple regression: </a:t>
            </a:r>
            <a:r>
              <a:rPr lang="en-US" altLang="en-US" i="1"/>
              <a:t>Y = b0 + b1 X1 + b2 X2</a:t>
            </a:r>
            <a:r>
              <a:rPr lang="en-US" altLang="en-US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Many nonlinear functions can be transformed into the above.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Log-linear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The multi-way table of joint probabilities is approximated by a product of lower-order tables.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Probability:  </a:t>
            </a:r>
            <a:r>
              <a:rPr lang="en-US" altLang="en-US" i="1"/>
              <a:t>p(a, b, c, d) = </a:t>
            </a:r>
            <a:r>
              <a:rPr lang="en-US" altLang="en-US" i="1">
                <a:sym typeface="Symbol" panose="05050102010706020507" pitchFamily="18" charset="2"/>
              </a:rPr>
              <a:t>ab acad bcd</a:t>
            </a:r>
            <a:endParaRPr lang="en-US" altLang="en-US" i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1034-5F49-4D28-ABCF-043205833F1A}" type="datetime5">
              <a:rPr lang="en-US" smtClean="0"/>
              <a:t>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3536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648200" y="6245225"/>
            <a:ext cx="2895600" cy="476250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49155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39B7F4-569F-41D0-8E5B-6676BCF1CC9D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Histograms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popular data reduction technique</a:t>
            </a:r>
          </a:p>
          <a:p>
            <a:pPr eaLnBrk="1" hangingPunct="1"/>
            <a:r>
              <a:rPr lang="en-US" altLang="en-US" sz="2400"/>
              <a:t>Divide data into buckets and store average (sum) for each bucket</a:t>
            </a:r>
          </a:p>
          <a:p>
            <a:pPr eaLnBrk="1" hangingPunct="1"/>
            <a:r>
              <a:rPr lang="en-US" altLang="en-US" sz="2400"/>
              <a:t>Can be constructed optimally in one dimension using dynamic programming</a:t>
            </a:r>
            <a:endParaRPr lang="en-US" altLang="en-US"/>
          </a:p>
          <a:p>
            <a:pPr eaLnBrk="1" hangingPunct="1"/>
            <a:r>
              <a:rPr lang="en-US" altLang="en-US" sz="2400"/>
              <a:t>Related to quantization problems.</a:t>
            </a:r>
          </a:p>
        </p:txBody>
      </p:sp>
      <p:graphicFrame>
        <p:nvGraphicFramePr>
          <p:cNvPr id="49158" name="Object 4"/>
          <p:cNvGraphicFramePr>
            <a:graphicFrameLocks noGrp="1"/>
          </p:cNvGraphicFramePr>
          <p:nvPr>
            <p:ph sz="half" idx="2"/>
          </p:nvPr>
        </p:nvGraphicFramePr>
        <p:xfrm>
          <a:off x="6169026" y="1671639"/>
          <a:ext cx="4449763" cy="441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Chart" r:id="rId3" imgW="7505655" imgH="7448499" progId="MSGraph.Chart.8">
                  <p:embed followColorScheme="full"/>
                </p:oleObj>
              </mc:Choice>
              <mc:Fallback>
                <p:oleObj name="Chart" r:id="rId3" imgW="7505655" imgH="7448499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26" y="1671639"/>
                        <a:ext cx="4449763" cy="441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08673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FA7BF4-5BA9-4A71-98F1-B8F82C8BD2FE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Clustering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Partition data set into clusters, and one can store cluster representation only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Can be very effective if data is clustered but not if data is “smeared”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Can have hierarchical clustering and be stored in multi-dimensional index tree structures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There are many choices of clustering definitions and clustering algorithms, further detailed in Chapter 8</a:t>
            </a:r>
            <a:endParaRPr lang="en-US" altLang="en-US" smtClean="0"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2271-7590-461E-BD17-E0E641B68CE8}" type="datetime5">
              <a:rPr lang="en-US" smtClean="0"/>
              <a:t>1-Feb-19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197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CF077A-7987-4F8C-833C-F9AA2DE29EB5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3460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 smtClean="0"/>
              <a:t>Data Compression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84200" y="1081087"/>
            <a:ext cx="10769600" cy="52752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String compression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There are extensive theories and well-tuned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Typically lossless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But only limited manipulation is possible without expansion</a:t>
            </a:r>
            <a:endParaRPr lang="en-US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Audio/video compression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Typically </a:t>
            </a:r>
            <a:r>
              <a:rPr lang="en-US" altLang="en-US" dirty="0" err="1">
                <a:sym typeface="Symbol" panose="05050102010706020507" pitchFamily="18" charset="2"/>
              </a:rPr>
              <a:t>lossy</a:t>
            </a:r>
            <a:r>
              <a:rPr lang="en-US" altLang="en-US" dirty="0">
                <a:sym typeface="Symbol" panose="05050102010706020507" pitchFamily="18" charset="2"/>
              </a:rPr>
              <a:t> compression, with progressive refinement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Sometimes small fragments of signal can be reconstructed without reconstructing the whole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1E6A-1AAF-4126-8BF5-52551607F22D}" type="datetime5">
              <a:rPr lang="en-US" smtClean="0"/>
              <a:t>1-Feb-19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7880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60F9F2-DFF0-49D2-83B3-060744B9EAD4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3994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Compression</a:t>
            </a:r>
          </a:p>
        </p:txBody>
      </p:sp>
      <p:sp>
        <p:nvSpPr>
          <p:cNvPr id="39941" name="AutoShape 3"/>
          <p:cNvSpPr>
            <a:spLocks noChangeArrowheads="1"/>
          </p:cNvSpPr>
          <p:nvPr/>
        </p:nvSpPr>
        <p:spPr bwMode="auto">
          <a:xfrm>
            <a:off x="2362201" y="1625601"/>
            <a:ext cx="3446463" cy="2595563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Original Data</a:t>
            </a:r>
          </a:p>
        </p:txBody>
      </p:sp>
      <p:sp>
        <p:nvSpPr>
          <p:cNvPr id="39942" name="AutoShape 4"/>
          <p:cNvSpPr>
            <a:spLocks noChangeArrowheads="1"/>
          </p:cNvSpPr>
          <p:nvPr/>
        </p:nvSpPr>
        <p:spPr bwMode="auto">
          <a:xfrm>
            <a:off x="7699376" y="2249489"/>
            <a:ext cx="2182813" cy="1608137"/>
          </a:xfrm>
          <a:prstGeom prst="cube">
            <a:avLst>
              <a:gd name="adj" fmla="val 25000"/>
            </a:avLst>
          </a:prstGeom>
          <a:solidFill>
            <a:srgbClr val="F6E6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Compressed </a:t>
            </a:r>
          </a:p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39943" name="Line 5"/>
          <p:cNvSpPr>
            <a:spLocks noChangeShapeType="1"/>
          </p:cNvSpPr>
          <p:nvPr/>
        </p:nvSpPr>
        <p:spPr bwMode="auto">
          <a:xfrm>
            <a:off x="5843589" y="3005138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Line 6"/>
          <p:cNvSpPr>
            <a:spLocks noChangeShapeType="1"/>
          </p:cNvSpPr>
          <p:nvPr/>
        </p:nvSpPr>
        <p:spPr bwMode="auto">
          <a:xfrm flipH="1">
            <a:off x="5843589" y="357981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Text Box 7"/>
          <p:cNvSpPr txBox="1">
            <a:spLocks noChangeArrowheads="1"/>
          </p:cNvSpPr>
          <p:nvPr/>
        </p:nvSpPr>
        <p:spPr bwMode="auto">
          <a:xfrm>
            <a:off x="6161088" y="3665538"/>
            <a:ext cx="1116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lossless</a:t>
            </a:r>
          </a:p>
        </p:txBody>
      </p:sp>
      <p:sp>
        <p:nvSpPr>
          <p:cNvPr id="39946" name="AutoShape 8"/>
          <p:cNvSpPr>
            <a:spLocks noChangeArrowheads="1"/>
          </p:cNvSpPr>
          <p:nvPr/>
        </p:nvSpPr>
        <p:spPr bwMode="auto">
          <a:xfrm>
            <a:off x="2474914" y="4367213"/>
            <a:ext cx="3286125" cy="2184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Original Data</a:t>
            </a:r>
          </a:p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Approximated </a:t>
            </a:r>
          </a:p>
        </p:txBody>
      </p:sp>
      <p:sp>
        <p:nvSpPr>
          <p:cNvPr id="39947" name="Line 9"/>
          <p:cNvSpPr>
            <a:spLocks noChangeShapeType="1"/>
          </p:cNvSpPr>
          <p:nvPr/>
        </p:nvSpPr>
        <p:spPr bwMode="auto">
          <a:xfrm flipH="1">
            <a:off x="5776913" y="3875089"/>
            <a:ext cx="2743200" cy="180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Text Box 10"/>
          <p:cNvSpPr txBox="1">
            <a:spLocks noChangeArrowheads="1"/>
          </p:cNvSpPr>
          <p:nvPr/>
        </p:nvSpPr>
        <p:spPr bwMode="auto">
          <a:xfrm rot="-1797028">
            <a:off x="6751638" y="4783138"/>
            <a:ext cx="81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lossy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9BED-1F80-420B-A9DC-2DB0D55015F5}" type="datetime5">
              <a:rPr lang="en-US" smtClean="0"/>
              <a:t>1-Feb-19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1846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20A0CE-C25A-46FD-9C72-9A95782DAFBE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40964" name="Rectangle 19"/>
          <p:cNvSpPr>
            <a:spLocks noGrp="1" noChangeArrowheads="1"/>
          </p:cNvSpPr>
          <p:nvPr>
            <p:ph type="title"/>
          </p:nvPr>
        </p:nvSpPr>
        <p:spPr>
          <a:xfrm>
            <a:off x="2971800" y="274638"/>
            <a:ext cx="4953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Wavelet Transformation </a:t>
            </a:r>
          </a:p>
        </p:txBody>
      </p:sp>
      <p:sp>
        <p:nvSpPr>
          <p:cNvPr id="40965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Discrete wavelet transform (DWT): linear signal processing, </a:t>
            </a:r>
            <a:r>
              <a:rPr lang="en-US" altLang="en-US" sz="2400" dirty="0" smtClean="0"/>
              <a:t>multi-</a:t>
            </a:r>
            <a:r>
              <a:rPr lang="en-US" altLang="en-US" sz="2400" dirty="0" err="1" smtClean="0"/>
              <a:t>resolutional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analysis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Compressed approximation: store only a small fraction of the strongest of the wavelet coefficients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Similar to discrete Fourier transform (DFT), but better </a:t>
            </a:r>
            <a:r>
              <a:rPr lang="en-US" altLang="en-US" sz="2400" dirty="0" err="1"/>
              <a:t>lossy</a:t>
            </a:r>
            <a:r>
              <a:rPr lang="en-US" altLang="en-US" sz="2400" dirty="0"/>
              <a:t> compression, localized in space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Method: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Length, L, must be an integer power of 2 (padding with 0s, when necessary)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Each transform has 2 functions: smoothing, difference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Applies to pairs of data, resulting in two set of data of length L/2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Applies two functions recursively, until reaches the desired length</a:t>
            </a:r>
          </a:p>
        </p:txBody>
      </p:sp>
      <p:grpSp>
        <p:nvGrpSpPr>
          <p:cNvPr id="40966" name="Group 4"/>
          <p:cNvGrpSpPr>
            <a:grpSpLocks/>
          </p:cNvGrpSpPr>
          <p:nvPr/>
        </p:nvGrpSpPr>
        <p:grpSpPr bwMode="auto">
          <a:xfrm>
            <a:off x="7924800" y="152401"/>
            <a:ext cx="2590800" cy="1579563"/>
            <a:chOff x="3936" y="96"/>
            <a:chExt cx="1632" cy="995"/>
          </a:xfrm>
        </p:grpSpPr>
        <p:sp>
          <p:nvSpPr>
            <p:cNvPr id="40967" name="Rectangle 5"/>
            <p:cNvSpPr>
              <a:spLocks noChangeArrowheads="1"/>
            </p:cNvSpPr>
            <p:nvPr/>
          </p:nvSpPr>
          <p:spPr bwMode="auto">
            <a:xfrm>
              <a:off x="3936" y="96"/>
              <a:ext cx="1632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Tahoma" panose="020B0604030504040204" pitchFamily="34" charset="0"/>
                </a:rPr>
                <a:t> </a:t>
              </a:r>
              <a:endParaRPr lang="en-US" altLang="en-US" sz="1600">
                <a:latin typeface="Tahoma" panose="020B0604030504040204" pitchFamily="34" charset="0"/>
              </a:endParaRPr>
            </a:p>
            <a:p>
              <a:pPr algn="ctr" eaLnBrk="1" hangingPunct="1"/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40968" name="Line 6"/>
            <p:cNvSpPr>
              <a:spLocks noChangeShapeType="1"/>
            </p:cNvSpPr>
            <p:nvPr/>
          </p:nvSpPr>
          <p:spPr bwMode="auto">
            <a:xfrm>
              <a:off x="3984" y="8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69" name="Line 7"/>
            <p:cNvSpPr>
              <a:spLocks noChangeShapeType="1"/>
            </p:cNvSpPr>
            <p:nvPr/>
          </p:nvSpPr>
          <p:spPr bwMode="auto">
            <a:xfrm flipH="1" flipV="1">
              <a:off x="4128" y="2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0" name="Line 8"/>
            <p:cNvSpPr>
              <a:spLocks noChangeShapeType="1"/>
            </p:cNvSpPr>
            <p:nvPr/>
          </p:nvSpPr>
          <p:spPr bwMode="auto">
            <a:xfrm>
              <a:off x="4128" y="2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1" name="Line 9"/>
            <p:cNvSpPr>
              <a:spLocks noChangeShapeType="1"/>
            </p:cNvSpPr>
            <p:nvPr/>
          </p:nvSpPr>
          <p:spPr bwMode="auto">
            <a:xfrm>
              <a:off x="4416" y="2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2" name="Line 10"/>
            <p:cNvSpPr>
              <a:spLocks noChangeShapeType="1"/>
            </p:cNvSpPr>
            <p:nvPr/>
          </p:nvSpPr>
          <p:spPr bwMode="auto">
            <a:xfrm>
              <a:off x="4416" y="8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3" name="Line 11"/>
            <p:cNvSpPr>
              <a:spLocks noChangeShapeType="1"/>
            </p:cNvSpPr>
            <p:nvPr/>
          </p:nvSpPr>
          <p:spPr bwMode="auto">
            <a:xfrm>
              <a:off x="4848" y="8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4" name="Line 12"/>
            <p:cNvSpPr>
              <a:spLocks noChangeShapeType="1"/>
            </p:cNvSpPr>
            <p:nvPr/>
          </p:nvSpPr>
          <p:spPr bwMode="auto">
            <a:xfrm flipV="1">
              <a:off x="4944" y="336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5" name="Line 13"/>
            <p:cNvSpPr>
              <a:spLocks noChangeShapeType="1"/>
            </p:cNvSpPr>
            <p:nvPr/>
          </p:nvSpPr>
          <p:spPr bwMode="auto">
            <a:xfrm>
              <a:off x="5136" y="33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6" name="Line 14"/>
            <p:cNvSpPr>
              <a:spLocks noChangeShapeType="1"/>
            </p:cNvSpPr>
            <p:nvPr/>
          </p:nvSpPr>
          <p:spPr bwMode="auto">
            <a:xfrm>
              <a:off x="5232" y="624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7" name="Line 15"/>
            <p:cNvSpPr>
              <a:spLocks noChangeShapeType="1"/>
            </p:cNvSpPr>
            <p:nvPr/>
          </p:nvSpPr>
          <p:spPr bwMode="auto">
            <a:xfrm flipV="1">
              <a:off x="5328" y="86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8" name="Line 16"/>
            <p:cNvSpPr>
              <a:spLocks noChangeShapeType="1"/>
            </p:cNvSpPr>
            <p:nvPr/>
          </p:nvSpPr>
          <p:spPr bwMode="auto">
            <a:xfrm>
              <a:off x="5424" y="8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9" name="Rectangle 17"/>
            <p:cNvSpPr>
              <a:spLocks noChangeArrowheads="1"/>
            </p:cNvSpPr>
            <p:nvPr/>
          </p:nvSpPr>
          <p:spPr bwMode="auto">
            <a:xfrm>
              <a:off x="4080" y="864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ahoma" panose="020B0604030504040204" pitchFamily="34" charset="0"/>
                </a:rPr>
                <a:t>Haar2</a:t>
              </a:r>
            </a:p>
          </p:txBody>
        </p:sp>
        <p:sp>
          <p:nvSpPr>
            <p:cNvPr id="40980" name="Rectangle 18"/>
            <p:cNvSpPr>
              <a:spLocks noChangeArrowheads="1"/>
            </p:cNvSpPr>
            <p:nvPr/>
          </p:nvSpPr>
          <p:spPr bwMode="auto">
            <a:xfrm>
              <a:off x="4752" y="864"/>
              <a:ext cx="775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Daubechie4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30DD-BB5C-476A-B768-E25EC6661D9B}" type="datetime5">
              <a:rPr lang="en-US" smtClean="0"/>
              <a:t>1-Feb-19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38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D01A16-3C3D-46DA-B675-91B7EB57C8B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 rot="-1013563">
            <a:off x="5247676" y="2810858"/>
            <a:ext cx="222528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SRSWOR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(simple random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 sample without 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replacement)</a:t>
            </a:r>
          </a:p>
        </p:txBody>
      </p:sp>
      <p:grpSp>
        <p:nvGrpSpPr>
          <p:cNvPr id="52229" name="Group 4"/>
          <p:cNvGrpSpPr>
            <a:grpSpLocks/>
          </p:cNvGrpSpPr>
          <p:nvPr/>
        </p:nvGrpSpPr>
        <p:grpSpPr bwMode="auto">
          <a:xfrm>
            <a:off x="7219950" y="1771650"/>
            <a:ext cx="2438400" cy="1676400"/>
            <a:chOff x="3588" y="1116"/>
            <a:chExt cx="1536" cy="1056"/>
          </a:xfrm>
        </p:grpSpPr>
        <p:sp>
          <p:nvSpPr>
            <p:cNvPr id="52251" name="AutoShape 5"/>
            <p:cNvSpPr>
              <a:spLocks noChangeArrowheads="1"/>
            </p:cNvSpPr>
            <p:nvPr/>
          </p:nvSpPr>
          <p:spPr bwMode="auto">
            <a:xfrm>
              <a:off x="3588" y="1116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52" name="Oval 6"/>
            <p:cNvSpPr>
              <a:spLocks noChangeArrowheads="1"/>
            </p:cNvSpPr>
            <p:nvPr/>
          </p:nvSpPr>
          <p:spPr bwMode="auto">
            <a:xfrm>
              <a:off x="4092" y="1788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53" name="Oval 7"/>
            <p:cNvSpPr>
              <a:spLocks noChangeArrowheads="1"/>
            </p:cNvSpPr>
            <p:nvPr/>
          </p:nvSpPr>
          <p:spPr bwMode="auto">
            <a:xfrm>
              <a:off x="4632" y="1632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54" name="Oval 8"/>
            <p:cNvSpPr>
              <a:spLocks noChangeArrowheads="1"/>
            </p:cNvSpPr>
            <p:nvPr/>
          </p:nvSpPr>
          <p:spPr bwMode="auto">
            <a:xfrm>
              <a:off x="3588" y="1668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2230" name="Text Box 9"/>
          <p:cNvSpPr txBox="1">
            <a:spLocks noChangeArrowheads="1"/>
          </p:cNvSpPr>
          <p:nvPr/>
        </p:nvSpPr>
        <p:spPr bwMode="auto">
          <a:xfrm rot="848056">
            <a:off x="5486401" y="5105400"/>
            <a:ext cx="121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SRSWR</a:t>
            </a:r>
          </a:p>
        </p:txBody>
      </p:sp>
      <p:grpSp>
        <p:nvGrpSpPr>
          <p:cNvPr id="52231" name="Group 10"/>
          <p:cNvGrpSpPr>
            <a:grpSpLocks/>
          </p:cNvGrpSpPr>
          <p:nvPr/>
        </p:nvGrpSpPr>
        <p:grpSpPr bwMode="auto">
          <a:xfrm>
            <a:off x="7296150" y="4457700"/>
            <a:ext cx="2438400" cy="1676400"/>
            <a:chOff x="3636" y="2808"/>
            <a:chExt cx="1536" cy="1056"/>
          </a:xfrm>
        </p:grpSpPr>
        <p:sp>
          <p:nvSpPr>
            <p:cNvPr id="52247" name="AutoShape 11"/>
            <p:cNvSpPr>
              <a:spLocks noChangeArrowheads="1"/>
            </p:cNvSpPr>
            <p:nvPr/>
          </p:nvSpPr>
          <p:spPr bwMode="auto">
            <a:xfrm>
              <a:off x="3636" y="2808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48" name="Oval 12"/>
            <p:cNvSpPr>
              <a:spLocks noChangeArrowheads="1"/>
            </p:cNvSpPr>
            <p:nvPr/>
          </p:nvSpPr>
          <p:spPr bwMode="auto">
            <a:xfrm>
              <a:off x="3648" y="3372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49" name="Oval 13"/>
            <p:cNvSpPr>
              <a:spLocks noChangeArrowheads="1"/>
            </p:cNvSpPr>
            <p:nvPr/>
          </p:nvSpPr>
          <p:spPr bwMode="auto">
            <a:xfrm>
              <a:off x="4188" y="3480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50" name="Oval 14"/>
            <p:cNvSpPr>
              <a:spLocks noChangeArrowheads="1"/>
            </p:cNvSpPr>
            <p:nvPr/>
          </p:nvSpPr>
          <p:spPr bwMode="auto">
            <a:xfrm>
              <a:off x="4656" y="3288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2232" name="Group 15"/>
          <p:cNvGrpSpPr>
            <a:grpSpLocks/>
          </p:cNvGrpSpPr>
          <p:nvPr/>
        </p:nvGrpSpPr>
        <p:grpSpPr bwMode="auto">
          <a:xfrm>
            <a:off x="2400300" y="1905001"/>
            <a:ext cx="2724150" cy="4556125"/>
            <a:chOff x="564" y="1284"/>
            <a:chExt cx="1716" cy="2870"/>
          </a:xfrm>
        </p:grpSpPr>
        <p:sp>
          <p:nvSpPr>
            <p:cNvPr id="52236" name="AutoShape 16"/>
            <p:cNvSpPr>
              <a:spLocks noChangeArrowheads="1"/>
            </p:cNvSpPr>
            <p:nvPr/>
          </p:nvSpPr>
          <p:spPr bwMode="auto">
            <a:xfrm>
              <a:off x="564" y="1284"/>
              <a:ext cx="1716" cy="2616"/>
            </a:xfrm>
            <a:prstGeom prst="can">
              <a:avLst>
                <a:gd name="adj" fmla="val 381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37" name="Oval 17"/>
            <p:cNvSpPr>
              <a:spLocks noChangeArrowheads="1"/>
            </p:cNvSpPr>
            <p:nvPr/>
          </p:nvSpPr>
          <p:spPr bwMode="auto">
            <a:xfrm>
              <a:off x="672" y="3336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38" name="Oval 18"/>
            <p:cNvSpPr>
              <a:spLocks noChangeArrowheads="1"/>
            </p:cNvSpPr>
            <p:nvPr/>
          </p:nvSpPr>
          <p:spPr bwMode="auto">
            <a:xfrm>
              <a:off x="660" y="2916"/>
              <a:ext cx="540" cy="360"/>
            </a:xfrm>
            <a:prstGeom prst="ellipse">
              <a:avLst/>
            </a:prstGeom>
            <a:solidFill>
              <a:srgbClr val="006666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39" name="Oval 19"/>
            <p:cNvSpPr>
              <a:spLocks noChangeArrowheads="1"/>
            </p:cNvSpPr>
            <p:nvPr/>
          </p:nvSpPr>
          <p:spPr bwMode="auto">
            <a:xfrm>
              <a:off x="1236" y="3468"/>
              <a:ext cx="564" cy="396"/>
            </a:xfrm>
            <a:prstGeom prst="ellipse">
              <a:avLst/>
            </a:prstGeom>
            <a:solidFill>
              <a:srgbClr val="12132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40" name="Oval 20"/>
            <p:cNvSpPr>
              <a:spLocks noChangeArrowheads="1"/>
            </p:cNvSpPr>
            <p:nvPr/>
          </p:nvSpPr>
          <p:spPr bwMode="auto">
            <a:xfrm>
              <a:off x="1764" y="3240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41" name="Oval 21"/>
            <p:cNvSpPr>
              <a:spLocks noChangeArrowheads="1"/>
            </p:cNvSpPr>
            <p:nvPr/>
          </p:nvSpPr>
          <p:spPr bwMode="auto">
            <a:xfrm>
              <a:off x="1236" y="3084"/>
              <a:ext cx="468" cy="37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42" name="Oval 22"/>
            <p:cNvSpPr>
              <a:spLocks noChangeArrowheads="1"/>
            </p:cNvSpPr>
            <p:nvPr/>
          </p:nvSpPr>
          <p:spPr bwMode="auto">
            <a:xfrm>
              <a:off x="1680" y="2808"/>
              <a:ext cx="540" cy="36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43" name="Oval 23"/>
            <p:cNvSpPr>
              <a:spLocks noChangeArrowheads="1"/>
            </p:cNvSpPr>
            <p:nvPr/>
          </p:nvSpPr>
          <p:spPr bwMode="auto">
            <a:xfrm>
              <a:off x="1092" y="2664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44" name="Oval 24"/>
            <p:cNvSpPr>
              <a:spLocks noChangeArrowheads="1"/>
            </p:cNvSpPr>
            <p:nvPr/>
          </p:nvSpPr>
          <p:spPr bwMode="auto">
            <a:xfrm>
              <a:off x="564" y="2556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45" name="Oval 25"/>
            <p:cNvSpPr>
              <a:spLocks noChangeArrowheads="1"/>
            </p:cNvSpPr>
            <p:nvPr/>
          </p:nvSpPr>
          <p:spPr bwMode="auto">
            <a:xfrm>
              <a:off x="1620" y="2424"/>
              <a:ext cx="540" cy="360"/>
            </a:xfrm>
            <a:prstGeom prst="ellipse">
              <a:avLst/>
            </a:prstGeom>
            <a:solidFill>
              <a:srgbClr val="423E7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46" name="Text Box 26"/>
            <p:cNvSpPr txBox="1">
              <a:spLocks noChangeArrowheads="1"/>
            </p:cNvSpPr>
            <p:nvPr/>
          </p:nvSpPr>
          <p:spPr bwMode="auto">
            <a:xfrm>
              <a:off x="974" y="3866"/>
              <a:ext cx="8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 New Roman" panose="02020603050405020304" pitchFamily="18" charset="0"/>
                </a:rPr>
                <a:t>Raw Data</a:t>
              </a:r>
            </a:p>
          </p:txBody>
        </p:sp>
      </p:grpSp>
      <p:sp>
        <p:nvSpPr>
          <p:cNvPr id="52233" name="Line 27"/>
          <p:cNvSpPr>
            <a:spLocks noChangeShapeType="1"/>
          </p:cNvSpPr>
          <p:nvPr/>
        </p:nvSpPr>
        <p:spPr bwMode="auto">
          <a:xfrm flipV="1">
            <a:off x="5334000" y="2971800"/>
            <a:ext cx="165735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Line 28"/>
          <p:cNvSpPr>
            <a:spLocks noChangeShapeType="1"/>
          </p:cNvSpPr>
          <p:nvPr/>
        </p:nvSpPr>
        <p:spPr bwMode="auto">
          <a:xfrm>
            <a:off x="5353050" y="4895850"/>
            <a:ext cx="17907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0CA-CC9A-4BFD-87B7-600B3ACC7805}" type="datetime5">
              <a:rPr lang="en-US" smtClean="0"/>
              <a:t>1-Feb-19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14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E67805-E252-4F3A-8EF3-3B081FF0813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3252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Sampling</a:t>
            </a:r>
          </a:p>
        </p:txBody>
      </p:sp>
      <p:grpSp>
        <p:nvGrpSpPr>
          <p:cNvPr id="53253" name="Group 3"/>
          <p:cNvGrpSpPr>
            <a:grpSpLocks/>
          </p:cNvGrpSpPr>
          <p:nvPr/>
        </p:nvGrpSpPr>
        <p:grpSpPr bwMode="auto">
          <a:xfrm>
            <a:off x="2044701" y="2698750"/>
            <a:ext cx="3751263" cy="3348038"/>
            <a:chOff x="274" y="1418"/>
            <a:chExt cx="2363" cy="2109"/>
          </a:xfrm>
        </p:grpSpPr>
        <p:sp>
          <p:nvSpPr>
            <p:cNvPr id="53274" name="Rectangle 4"/>
            <p:cNvSpPr>
              <a:spLocks noChangeArrowheads="1"/>
            </p:cNvSpPr>
            <p:nvPr/>
          </p:nvSpPr>
          <p:spPr bwMode="auto">
            <a:xfrm>
              <a:off x="274" y="1418"/>
              <a:ext cx="2363" cy="2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5" name="AutoShape 5"/>
            <p:cNvSpPr>
              <a:spLocks noChangeArrowheads="1"/>
            </p:cNvSpPr>
            <p:nvPr/>
          </p:nvSpPr>
          <p:spPr bwMode="auto">
            <a:xfrm>
              <a:off x="1609" y="1993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6" name="AutoShape 6"/>
            <p:cNvSpPr>
              <a:spLocks noChangeArrowheads="1"/>
            </p:cNvSpPr>
            <p:nvPr/>
          </p:nvSpPr>
          <p:spPr bwMode="auto">
            <a:xfrm>
              <a:off x="1566" y="2316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7" name="AutoShape 7"/>
            <p:cNvSpPr>
              <a:spLocks noChangeArrowheads="1"/>
            </p:cNvSpPr>
            <p:nvPr/>
          </p:nvSpPr>
          <p:spPr bwMode="auto">
            <a:xfrm>
              <a:off x="1711" y="213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8" name="AutoShape 8"/>
            <p:cNvSpPr>
              <a:spLocks noChangeArrowheads="1"/>
            </p:cNvSpPr>
            <p:nvPr/>
          </p:nvSpPr>
          <p:spPr bwMode="auto">
            <a:xfrm>
              <a:off x="1510" y="2168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9" name="AutoShape 9"/>
            <p:cNvSpPr>
              <a:spLocks noChangeArrowheads="1"/>
            </p:cNvSpPr>
            <p:nvPr/>
          </p:nvSpPr>
          <p:spPr bwMode="auto">
            <a:xfrm>
              <a:off x="1944" y="219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0" name="AutoShape 10"/>
            <p:cNvSpPr>
              <a:spLocks noChangeArrowheads="1"/>
            </p:cNvSpPr>
            <p:nvPr/>
          </p:nvSpPr>
          <p:spPr bwMode="auto">
            <a:xfrm>
              <a:off x="1874" y="235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1" name="AutoShape 11"/>
            <p:cNvSpPr>
              <a:spLocks noChangeArrowheads="1"/>
            </p:cNvSpPr>
            <p:nvPr/>
          </p:nvSpPr>
          <p:spPr bwMode="auto">
            <a:xfrm>
              <a:off x="1740" y="2393"/>
              <a:ext cx="57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2" name="AutoShape 12"/>
            <p:cNvSpPr>
              <a:spLocks noChangeArrowheads="1"/>
            </p:cNvSpPr>
            <p:nvPr/>
          </p:nvSpPr>
          <p:spPr bwMode="auto">
            <a:xfrm>
              <a:off x="1433" y="184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3" name="Freeform 13"/>
            <p:cNvSpPr>
              <a:spLocks/>
            </p:cNvSpPr>
            <p:nvPr/>
          </p:nvSpPr>
          <p:spPr bwMode="auto">
            <a:xfrm>
              <a:off x="1376" y="1763"/>
              <a:ext cx="686" cy="877"/>
            </a:xfrm>
            <a:custGeom>
              <a:avLst/>
              <a:gdLst>
                <a:gd name="T0" fmla="*/ 649 w 1101"/>
                <a:gd name="T1" fmla="*/ 239 h 1077"/>
                <a:gd name="T2" fmla="*/ 671 w 1101"/>
                <a:gd name="T3" fmla="*/ 395 h 1077"/>
                <a:gd name="T4" fmla="*/ 631 w 1101"/>
                <a:gd name="T5" fmla="*/ 757 h 1077"/>
                <a:gd name="T6" fmla="*/ 592 w 1101"/>
                <a:gd name="T7" fmla="*/ 847 h 1077"/>
                <a:gd name="T8" fmla="*/ 530 w 1101"/>
                <a:gd name="T9" fmla="*/ 876 h 1077"/>
                <a:gd name="T10" fmla="*/ 371 w 1101"/>
                <a:gd name="T11" fmla="*/ 847 h 1077"/>
                <a:gd name="T12" fmla="*/ 303 w 1101"/>
                <a:gd name="T13" fmla="*/ 809 h 1077"/>
                <a:gd name="T14" fmla="*/ 286 w 1101"/>
                <a:gd name="T15" fmla="*/ 802 h 1077"/>
                <a:gd name="T16" fmla="*/ 201 w 1101"/>
                <a:gd name="T17" fmla="*/ 713 h 1077"/>
                <a:gd name="T18" fmla="*/ 145 w 1101"/>
                <a:gd name="T19" fmla="*/ 654 h 1077"/>
                <a:gd name="T20" fmla="*/ 65 w 1101"/>
                <a:gd name="T21" fmla="*/ 558 h 1077"/>
                <a:gd name="T22" fmla="*/ 2 w 1101"/>
                <a:gd name="T23" fmla="*/ 366 h 1077"/>
                <a:gd name="T24" fmla="*/ 8 w 1101"/>
                <a:gd name="T25" fmla="*/ 106 h 1077"/>
                <a:gd name="T26" fmla="*/ 116 w 1101"/>
                <a:gd name="T27" fmla="*/ 17 h 1077"/>
                <a:gd name="T28" fmla="*/ 138 w 1101"/>
                <a:gd name="T29" fmla="*/ 10 h 1077"/>
                <a:gd name="T30" fmla="*/ 263 w 1101"/>
                <a:gd name="T31" fmla="*/ 24 h 1077"/>
                <a:gd name="T32" fmla="*/ 360 w 1101"/>
                <a:gd name="T33" fmla="*/ 84 h 1077"/>
                <a:gd name="T34" fmla="*/ 433 w 1101"/>
                <a:gd name="T35" fmla="*/ 143 h 1077"/>
                <a:gd name="T36" fmla="*/ 479 w 1101"/>
                <a:gd name="T37" fmla="*/ 165 h 1077"/>
                <a:gd name="T38" fmla="*/ 649 w 1101"/>
                <a:gd name="T39" fmla="*/ 239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4" name="AutoShape 14"/>
            <p:cNvSpPr>
              <a:spLocks noChangeArrowheads="1"/>
            </p:cNvSpPr>
            <p:nvPr/>
          </p:nvSpPr>
          <p:spPr bwMode="auto">
            <a:xfrm>
              <a:off x="1104" y="258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5" name="AutoShape 15"/>
            <p:cNvSpPr>
              <a:spLocks noChangeArrowheads="1"/>
            </p:cNvSpPr>
            <p:nvPr/>
          </p:nvSpPr>
          <p:spPr bwMode="auto">
            <a:xfrm>
              <a:off x="1391" y="2647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6" name="AutoShape 16"/>
            <p:cNvSpPr>
              <a:spLocks noChangeArrowheads="1"/>
            </p:cNvSpPr>
            <p:nvPr/>
          </p:nvSpPr>
          <p:spPr bwMode="auto">
            <a:xfrm>
              <a:off x="1286" y="290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7" name="AutoShape 17"/>
            <p:cNvSpPr>
              <a:spLocks noChangeArrowheads="1"/>
            </p:cNvSpPr>
            <p:nvPr/>
          </p:nvSpPr>
          <p:spPr bwMode="auto">
            <a:xfrm>
              <a:off x="1345" y="279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8" name="AutoShape 18"/>
            <p:cNvSpPr>
              <a:spLocks noChangeArrowheads="1"/>
            </p:cNvSpPr>
            <p:nvPr/>
          </p:nvSpPr>
          <p:spPr bwMode="auto">
            <a:xfrm>
              <a:off x="1171" y="275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9" name="AutoShape 19"/>
            <p:cNvSpPr>
              <a:spLocks noChangeArrowheads="1"/>
            </p:cNvSpPr>
            <p:nvPr/>
          </p:nvSpPr>
          <p:spPr bwMode="auto">
            <a:xfrm>
              <a:off x="1168" y="287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90" name="AutoShape 20"/>
            <p:cNvSpPr>
              <a:spLocks noChangeArrowheads="1"/>
            </p:cNvSpPr>
            <p:nvPr/>
          </p:nvSpPr>
          <p:spPr bwMode="auto">
            <a:xfrm>
              <a:off x="1224" y="250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91" name="AutoShape 21"/>
            <p:cNvSpPr>
              <a:spLocks noChangeArrowheads="1"/>
            </p:cNvSpPr>
            <p:nvPr/>
          </p:nvSpPr>
          <p:spPr bwMode="auto">
            <a:xfrm>
              <a:off x="1289" y="2628"/>
              <a:ext cx="56" cy="74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92" name="AutoShape 22"/>
            <p:cNvSpPr>
              <a:spLocks noChangeArrowheads="1"/>
            </p:cNvSpPr>
            <p:nvPr/>
          </p:nvSpPr>
          <p:spPr bwMode="auto">
            <a:xfrm>
              <a:off x="1429" y="288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93" name="Freeform 23"/>
            <p:cNvSpPr>
              <a:spLocks/>
            </p:cNvSpPr>
            <p:nvPr/>
          </p:nvSpPr>
          <p:spPr bwMode="auto">
            <a:xfrm>
              <a:off x="1061" y="2373"/>
              <a:ext cx="573" cy="785"/>
            </a:xfrm>
            <a:custGeom>
              <a:avLst/>
              <a:gdLst>
                <a:gd name="T0" fmla="*/ 142 w 918"/>
                <a:gd name="T1" fmla="*/ 665 h 965"/>
                <a:gd name="T2" fmla="*/ 119 w 918"/>
                <a:gd name="T3" fmla="*/ 636 h 965"/>
                <a:gd name="T4" fmla="*/ 74 w 918"/>
                <a:gd name="T5" fmla="*/ 600 h 965"/>
                <a:gd name="T6" fmla="*/ 51 w 918"/>
                <a:gd name="T7" fmla="*/ 569 h 965"/>
                <a:gd name="T8" fmla="*/ 28 w 918"/>
                <a:gd name="T9" fmla="*/ 526 h 965"/>
                <a:gd name="T10" fmla="*/ 0 w 918"/>
                <a:gd name="T11" fmla="*/ 377 h 965"/>
                <a:gd name="T12" fmla="*/ 6 w 918"/>
                <a:gd name="T13" fmla="*/ 163 h 965"/>
                <a:gd name="T14" fmla="*/ 51 w 918"/>
                <a:gd name="T15" fmla="*/ 111 h 965"/>
                <a:gd name="T16" fmla="*/ 182 w 918"/>
                <a:gd name="T17" fmla="*/ 0 h 965"/>
                <a:gd name="T18" fmla="*/ 244 w 918"/>
                <a:gd name="T19" fmla="*/ 15 h 965"/>
                <a:gd name="T20" fmla="*/ 306 w 918"/>
                <a:gd name="T21" fmla="*/ 45 h 965"/>
                <a:gd name="T22" fmla="*/ 431 w 918"/>
                <a:gd name="T23" fmla="*/ 133 h 965"/>
                <a:gd name="T24" fmla="*/ 448 w 918"/>
                <a:gd name="T25" fmla="*/ 177 h 965"/>
                <a:gd name="T26" fmla="*/ 465 w 918"/>
                <a:gd name="T27" fmla="*/ 200 h 965"/>
                <a:gd name="T28" fmla="*/ 505 w 918"/>
                <a:gd name="T29" fmla="*/ 281 h 965"/>
                <a:gd name="T30" fmla="*/ 527 w 918"/>
                <a:gd name="T31" fmla="*/ 347 h 965"/>
                <a:gd name="T32" fmla="*/ 539 w 918"/>
                <a:gd name="T33" fmla="*/ 421 h 965"/>
                <a:gd name="T34" fmla="*/ 556 w 918"/>
                <a:gd name="T35" fmla="*/ 495 h 965"/>
                <a:gd name="T36" fmla="*/ 573 w 918"/>
                <a:gd name="T37" fmla="*/ 629 h 965"/>
                <a:gd name="T38" fmla="*/ 516 w 918"/>
                <a:gd name="T39" fmla="*/ 754 h 965"/>
                <a:gd name="T40" fmla="*/ 471 w 918"/>
                <a:gd name="T41" fmla="*/ 770 h 965"/>
                <a:gd name="T42" fmla="*/ 448 w 918"/>
                <a:gd name="T43" fmla="*/ 777 h 965"/>
                <a:gd name="T44" fmla="*/ 221 w 918"/>
                <a:gd name="T45" fmla="*/ 762 h 965"/>
                <a:gd name="T46" fmla="*/ 153 w 918"/>
                <a:gd name="T47" fmla="*/ 703 h 965"/>
                <a:gd name="T48" fmla="*/ 142 w 918"/>
                <a:gd name="T49" fmla="*/ 665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294" name="Group 24"/>
            <p:cNvGrpSpPr>
              <a:grpSpLocks/>
            </p:cNvGrpSpPr>
            <p:nvPr/>
          </p:nvGrpSpPr>
          <p:grpSpPr bwMode="auto">
            <a:xfrm>
              <a:off x="551" y="1796"/>
              <a:ext cx="542" cy="954"/>
              <a:chOff x="551" y="1796"/>
              <a:chExt cx="542" cy="954"/>
            </a:xfrm>
          </p:grpSpPr>
          <p:sp>
            <p:nvSpPr>
              <p:cNvPr id="53295" name="AutoShape 25"/>
              <p:cNvSpPr>
                <a:spLocks noChangeArrowheads="1"/>
              </p:cNvSpPr>
              <p:nvPr/>
            </p:nvSpPr>
            <p:spPr bwMode="auto">
              <a:xfrm>
                <a:off x="727" y="24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96" name="AutoShape 26"/>
              <p:cNvSpPr>
                <a:spLocks noChangeArrowheads="1"/>
              </p:cNvSpPr>
              <p:nvPr/>
            </p:nvSpPr>
            <p:spPr bwMode="auto">
              <a:xfrm>
                <a:off x="651" y="23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97" name="AutoShape 27"/>
              <p:cNvSpPr>
                <a:spLocks noChangeArrowheads="1"/>
              </p:cNvSpPr>
              <p:nvPr/>
            </p:nvSpPr>
            <p:spPr bwMode="auto">
              <a:xfrm>
                <a:off x="848" y="2405"/>
                <a:ext cx="56" cy="74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98" name="AutoShape 28"/>
              <p:cNvSpPr>
                <a:spLocks noChangeArrowheads="1"/>
              </p:cNvSpPr>
              <p:nvPr/>
            </p:nvSpPr>
            <p:spPr bwMode="auto">
              <a:xfrm>
                <a:off x="753" y="2230"/>
                <a:ext cx="57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99" name="AutoShape 29"/>
              <p:cNvSpPr>
                <a:spLocks noChangeArrowheads="1"/>
              </p:cNvSpPr>
              <p:nvPr/>
            </p:nvSpPr>
            <p:spPr bwMode="auto">
              <a:xfrm>
                <a:off x="615" y="250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300" name="AutoShape 30"/>
              <p:cNvSpPr>
                <a:spLocks noChangeArrowheads="1"/>
              </p:cNvSpPr>
              <p:nvPr/>
            </p:nvSpPr>
            <p:spPr bwMode="auto">
              <a:xfrm>
                <a:off x="669" y="226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301" name="AutoShape 31"/>
              <p:cNvSpPr>
                <a:spLocks noChangeArrowheads="1"/>
              </p:cNvSpPr>
              <p:nvPr/>
            </p:nvSpPr>
            <p:spPr bwMode="auto">
              <a:xfrm>
                <a:off x="857" y="2566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302" name="AutoShape 32"/>
              <p:cNvSpPr>
                <a:spLocks noChangeArrowheads="1"/>
              </p:cNvSpPr>
              <p:nvPr/>
            </p:nvSpPr>
            <p:spPr bwMode="auto">
              <a:xfrm>
                <a:off x="924" y="2260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303" name="AutoShape 33"/>
              <p:cNvSpPr>
                <a:spLocks noChangeArrowheads="1"/>
              </p:cNvSpPr>
              <p:nvPr/>
            </p:nvSpPr>
            <p:spPr bwMode="auto">
              <a:xfrm>
                <a:off x="931" y="20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304" name="AutoShape 34"/>
              <p:cNvSpPr>
                <a:spLocks noChangeArrowheads="1"/>
              </p:cNvSpPr>
              <p:nvPr/>
            </p:nvSpPr>
            <p:spPr bwMode="auto">
              <a:xfrm>
                <a:off x="881" y="194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305" name="Freeform 35"/>
              <p:cNvSpPr>
                <a:spLocks/>
              </p:cNvSpPr>
              <p:nvPr/>
            </p:nvSpPr>
            <p:spPr bwMode="auto">
              <a:xfrm>
                <a:off x="551" y="1796"/>
                <a:ext cx="542" cy="954"/>
              </a:xfrm>
              <a:custGeom>
                <a:avLst/>
                <a:gdLst>
                  <a:gd name="T0" fmla="*/ 470 w 869"/>
                  <a:gd name="T1" fmla="*/ 643 h 1173"/>
                  <a:gd name="T2" fmla="*/ 436 w 869"/>
                  <a:gd name="T3" fmla="*/ 769 h 1173"/>
                  <a:gd name="T4" fmla="*/ 408 w 869"/>
                  <a:gd name="T5" fmla="*/ 880 h 1173"/>
                  <a:gd name="T6" fmla="*/ 397 w 869"/>
                  <a:gd name="T7" fmla="*/ 924 h 1173"/>
                  <a:gd name="T8" fmla="*/ 385 w 869"/>
                  <a:gd name="T9" fmla="*/ 939 h 1173"/>
                  <a:gd name="T10" fmla="*/ 351 w 869"/>
                  <a:gd name="T11" fmla="*/ 954 h 1173"/>
                  <a:gd name="T12" fmla="*/ 181 w 869"/>
                  <a:gd name="T13" fmla="*/ 931 h 1173"/>
                  <a:gd name="T14" fmla="*/ 79 w 869"/>
                  <a:gd name="T15" fmla="*/ 873 h 1173"/>
                  <a:gd name="T16" fmla="*/ 22 w 869"/>
                  <a:gd name="T17" fmla="*/ 821 h 1173"/>
                  <a:gd name="T18" fmla="*/ 0 w 869"/>
                  <a:gd name="T19" fmla="*/ 777 h 1173"/>
                  <a:gd name="T20" fmla="*/ 51 w 869"/>
                  <a:gd name="T21" fmla="*/ 407 h 1173"/>
                  <a:gd name="T22" fmla="*/ 68 w 869"/>
                  <a:gd name="T23" fmla="*/ 192 h 1173"/>
                  <a:gd name="T24" fmla="*/ 96 w 869"/>
                  <a:gd name="T25" fmla="*/ 133 h 1173"/>
                  <a:gd name="T26" fmla="*/ 125 w 869"/>
                  <a:gd name="T27" fmla="*/ 111 h 1173"/>
                  <a:gd name="T28" fmla="*/ 193 w 869"/>
                  <a:gd name="T29" fmla="*/ 59 h 1173"/>
                  <a:gd name="T30" fmla="*/ 221 w 869"/>
                  <a:gd name="T31" fmla="*/ 37 h 1173"/>
                  <a:gd name="T32" fmla="*/ 266 w 869"/>
                  <a:gd name="T33" fmla="*/ 0 h 1173"/>
                  <a:gd name="T34" fmla="*/ 442 w 869"/>
                  <a:gd name="T35" fmla="*/ 67 h 1173"/>
                  <a:gd name="T36" fmla="*/ 505 w 869"/>
                  <a:gd name="T37" fmla="*/ 163 h 1173"/>
                  <a:gd name="T38" fmla="*/ 527 w 869"/>
                  <a:gd name="T39" fmla="*/ 207 h 1173"/>
                  <a:gd name="T40" fmla="*/ 538 w 869"/>
                  <a:gd name="T41" fmla="*/ 251 h 1173"/>
                  <a:gd name="T42" fmla="*/ 493 w 869"/>
                  <a:gd name="T43" fmla="*/ 577 h 1173"/>
                  <a:gd name="T44" fmla="*/ 470 w 869"/>
                  <a:gd name="T45" fmla="*/ 643 h 1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3254" name="Rectangle 36"/>
          <p:cNvSpPr>
            <a:spLocks noChangeArrowheads="1"/>
          </p:cNvSpPr>
          <p:nvPr/>
        </p:nvSpPr>
        <p:spPr bwMode="auto">
          <a:xfrm>
            <a:off x="6326188" y="2678114"/>
            <a:ext cx="3751262" cy="33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3255" name="Group 37"/>
          <p:cNvGrpSpPr>
            <a:grpSpLocks/>
          </p:cNvGrpSpPr>
          <p:nvPr/>
        </p:nvGrpSpPr>
        <p:grpSpPr bwMode="auto">
          <a:xfrm>
            <a:off x="6765926" y="3225801"/>
            <a:ext cx="2398713" cy="2214563"/>
            <a:chOff x="3302" y="2032"/>
            <a:chExt cx="1511" cy="1395"/>
          </a:xfrm>
        </p:grpSpPr>
        <p:sp>
          <p:nvSpPr>
            <p:cNvPr id="53258" name="AutoShape 38"/>
            <p:cNvSpPr>
              <a:spLocks noChangeArrowheads="1"/>
            </p:cNvSpPr>
            <p:nvPr/>
          </p:nvSpPr>
          <p:spPr bwMode="auto">
            <a:xfrm>
              <a:off x="3366" y="277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59" name="AutoShape 39"/>
            <p:cNvSpPr>
              <a:spLocks noChangeArrowheads="1"/>
            </p:cNvSpPr>
            <p:nvPr/>
          </p:nvSpPr>
          <p:spPr bwMode="auto">
            <a:xfrm>
              <a:off x="3420" y="253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0" name="AutoShape 40"/>
            <p:cNvSpPr>
              <a:spLocks noChangeArrowheads="1"/>
            </p:cNvSpPr>
            <p:nvPr/>
          </p:nvSpPr>
          <p:spPr bwMode="auto">
            <a:xfrm>
              <a:off x="4360" y="2262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1" name="AutoShape 41"/>
            <p:cNvSpPr>
              <a:spLocks noChangeArrowheads="1"/>
            </p:cNvSpPr>
            <p:nvPr/>
          </p:nvSpPr>
          <p:spPr bwMode="auto">
            <a:xfrm>
              <a:off x="4317" y="2585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2" name="AutoShape 42"/>
            <p:cNvSpPr>
              <a:spLocks noChangeArrowheads="1"/>
            </p:cNvSpPr>
            <p:nvPr/>
          </p:nvSpPr>
          <p:spPr bwMode="auto">
            <a:xfrm>
              <a:off x="4695" y="246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3" name="AutoShape 43"/>
            <p:cNvSpPr>
              <a:spLocks noChangeArrowheads="1"/>
            </p:cNvSpPr>
            <p:nvPr/>
          </p:nvSpPr>
          <p:spPr bwMode="auto">
            <a:xfrm>
              <a:off x="3608" y="2835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4" name="AutoShape 44"/>
            <p:cNvSpPr>
              <a:spLocks noChangeArrowheads="1"/>
            </p:cNvSpPr>
            <p:nvPr/>
          </p:nvSpPr>
          <p:spPr bwMode="auto">
            <a:xfrm>
              <a:off x="4037" y="317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5" name="AutoShape 45"/>
            <p:cNvSpPr>
              <a:spLocks noChangeArrowheads="1"/>
            </p:cNvSpPr>
            <p:nvPr/>
          </p:nvSpPr>
          <p:spPr bwMode="auto">
            <a:xfrm>
              <a:off x="4096" y="306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6" name="AutoShape 46"/>
            <p:cNvSpPr>
              <a:spLocks noChangeArrowheads="1"/>
            </p:cNvSpPr>
            <p:nvPr/>
          </p:nvSpPr>
          <p:spPr bwMode="auto">
            <a:xfrm>
              <a:off x="3675" y="2529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7" name="AutoShape 47"/>
            <p:cNvSpPr>
              <a:spLocks noChangeArrowheads="1"/>
            </p:cNvSpPr>
            <p:nvPr/>
          </p:nvSpPr>
          <p:spPr bwMode="auto">
            <a:xfrm>
              <a:off x="3922" y="3021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8" name="AutoShape 48"/>
            <p:cNvSpPr>
              <a:spLocks noChangeArrowheads="1"/>
            </p:cNvSpPr>
            <p:nvPr/>
          </p:nvSpPr>
          <p:spPr bwMode="auto">
            <a:xfrm>
              <a:off x="3682" y="2361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9" name="AutoShape 49"/>
            <p:cNvSpPr>
              <a:spLocks noChangeArrowheads="1"/>
            </p:cNvSpPr>
            <p:nvPr/>
          </p:nvSpPr>
          <p:spPr bwMode="auto">
            <a:xfrm>
              <a:off x="4184" y="211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0" name="AutoShape 50"/>
            <p:cNvSpPr>
              <a:spLocks noChangeArrowheads="1"/>
            </p:cNvSpPr>
            <p:nvPr/>
          </p:nvSpPr>
          <p:spPr bwMode="auto">
            <a:xfrm>
              <a:off x="3975" y="277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1" name="Freeform 51"/>
            <p:cNvSpPr>
              <a:spLocks/>
            </p:cNvSpPr>
            <p:nvPr/>
          </p:nvSpPr>
          <p:spPr bwMode="auto">
            <a:xfrm>
              <a:off x="4127" y="2032"/>
              <a:ext cx="686" cy="877"/>
            </a:xfrm>
            <a:custGeom>
              <a:avLst/>
              <a:gdLst>
                <a:gd name="T0" fmla="*/ 649 w 1101"/>
                <a:gd name="T1" fmla="*/ 239 h 1077"/>
                <a:gd name="T2" fmla="*/ 671 w 1101"/>
                <a:gd name="T3" fmla="*/ 395 h 1077"/>
                <a:gd name="T4" fmla="*/ 631 w 1101"/>
                <a:gd name="T5" fmla="*/ 757 h 1077"/>
                <a:gd name="T6" fmla="*/ 592 w 1101"/>
                <a:gd name="T7" fmla="*/ 847 h 1077"/>
                <a:gd name="T8" fmla="*/ 530 w 1101"/>
                <a:gd name="T9" fmla="*/ 876 h 1077"/>
                <a:gd name="T10" fmla="*/ 371 w 1101"/>
                <a:gd name="T11" fmla="*/ 847 h 1077"/>
                <a:gd name="T12" fmla="*/ 303 w 1101"/>
                <a:gd name="T13" fmla="*/ 809 h 1077"/>
                <a:gd name="T14" fmla="*/ 286 w 1101"/>
                <a:gd name="T15" fmla="*/ 802 h 1077"/>
                <a:gd name="T16" fmla="*/ 201 w 1101"/>
                <a:gd name="T17" fmla="*/ 713 h 1077"/>
                <a:gd name="T18" fmla="*/ 145 w 1101"/>
                <a:gd name="T19" fmla="*/ 654 h 1077"/>
                <a:gd name="T20" fmla="*/ 65 w 1101"/>
                <a:gd name="T21" fmla="*/ 558 h 1077"/>
                <a:gd name="T22" fmla="*/ 2 w 1101"/>
                <a:gd name="T23" fmla="*/ 366 h 1077"/>
                <a:gd name="T24" fmla="*/ 8 w 1101"/>
                <a:gd name="T25" fmla="*/ 106 h 1077"/>
                <a:gd name="T26" fmla="*/ 116 w 1101"/>
                <a:gd name="T27" fmla="*/ 17 h 1077"/>
                <a:gd name="T28" fmla="*/ 138 w 1101"/>
                <a:gd name="T29" fmla="*/ 10 h 1077"/>
                <a:gd name="T30" fmla="*/ 263 w 1101"/>
                <a:gd name="T31" fmla="*/ 24 h 1077"/>
                <a:gd name="T32" fmla="*/ 360 w 1101"/>
                <a:gd name="T33" fmla="*/ 84 h 1077"/>
                <a:gd name="T34" fmla="*/ 433 w 1101"/>
                <a:gd name="T35" fmla="*/ 143 h 1077"/>
                <a:gd name="T36" fmla="*/ 479 w 1101"/>
                <a:gd name="T37" fmla="*/ 165 h 1077"/>
                <a:gd name="T38" fmla="*/ 649 w 1101"/>
                <a:gd name="T39" fmla="*/ 239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2" name="Freeform 52"/>
            <p:cNvSpPr>
              <a:spLocks/>
            </p:cNvSpPr>
            <p:nvPr/>
          </p:nvSpPr>
          <p:spPr bwMode="auto">
            <a:xfrm>
              <a:off x="3812" y="2642"/>
              <a:ext cx="573" cy="785"/>
            </a:xfrm>
            <a:custGeom>
              <a:avLst/>
              <a:gdLst>
                <a:gd name="T0" fmla="*/ 142 w 918"/>
                <a:gd name="T1" fmla="*/ 665 h 965"/>
                <a:gd name="T2" fmla="*/ 119 w 918"/>
                <a:gd name="T3" fmla="*/ 636 h 965"/>
                <a:gd name="T4" fmla="*/ 74 w 918"/>
                <a:gd name="T5" fmla="*/ 600 h 965"/>
                <a:gd name="T6" fmla="*/ 51 w 918"/>
                <a:gd name="T7" fmla="*/ 569 h 965"/>
                <a:gd name="T8" fmla="*/ 28 w 918"/>
                <a:gd name="T9" fmla="*/ 526 h 965"/>
                <a:gd name="T10" fmla="*/ 0 w 918"/>
                <a:gd name="T11" fmla="*/ 377 h 965"/>
                <a:gd name="T12" fmla="*/ 6 w 918"/>
                <a:gd name="T13" fmla="*/ 163 h 965"/>
                <a:gd name="T14" fmla="*/ 51 w 918"/>
                <a:gd name="T15" fmla="*/ 111 h 965"/>
                <a:gd name="T16" fmla="*/ 182 w 918"/>
                <a:gd name="T17" fmla="*/ 0 h 965"/>
                <a:gd name="T18" fmla="*/ 244 w 918"/>
                <a:gd name="T19" fmla="*/ 15 h 965"/>
                <a:gd name="T20" fmla="*/ 306 w 918"/>
                <a:gd name="T21" fmla="*/ 45 h 965"/>
                <a:gd name="T22" fmla="*/ 431 w 918"/>
                <a:gd name="T23" fmla="*/ 133 h 965"/>
                <a:gd name="T24" fmla="*/ 448 w 918"/>
                <a:gd name="T25" fmla="*/ 177 h 965"/>
                <a:gd name="T26" fmla="*/ 465 w 918"/>
                <a:gd name="T27" fmla="*/ 200 h 965"/>
                <a:gd name="T28" fmla="*/ 505 w 918"/>
                <a:gd name="T29" fmla="*/ 281 h 965"/>
                <a:gd name="T30" fmla="*/ 527 w 918"/>
                <a:gd name="T31" fmla="*/ 347 h 965"/>
                <a:gd name="T32" fmla="*/ 539 w 918"/>
                <a:gd name="T33" fmla="*/ 421 h 965"/>
                <a:gd name="T34" fmla="*/ 556 w 918"/>
                <a:gd name="T35" fmla="*/ 495 h 965"/>
                <a:gd name="T36" fmla="*/ 573 w 918"/>
                <a:gd name="T37" fmla="*/ 629 h 965"/>
                <a:gd name="T38" fmla="*/ 516 w 918"/>
                <a:gd name="T39" fmla="*/ 754 h 965"/>
                <a:gd name="T40" fmla="*/ 471 w 918"/>
                <a:gd name="T41" fmla="*/ 770 h 965"/>
                <a:gd name="T42" fmla="*/ 448 w 918"/>
                <a:gd name="T43" fmla="*/ 777 h 965"/>
                <a:gd name="T44" fmla="*/ 221 w 918"/>
                <a:gd name="T45" fmla="*/ 762 h 965"/>
                <a:gd name="T46" fmla="*/ 153 w 918"/>
                <a:gd name="T47" fmla="*/ 703 h 965"/>
                <a:gd name="T48" fmla="*/ 142 w 918"/>
                <a:gd name="T49" fmla="*/ 665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3" name="Freeform 53"/>
            <p:cNvSpPr>
              <a:spLocks/>
            </p:cNvSpPr>
            <p:nvPr/>
          </p:nvSpPr>
          <p:spPr bwMode="auto">
            <a:xfrm>
              <a:off x="3302" y="2065"/>
              <a:ext cx="542" cy="954"/>
            </a:xfrm>
            <a:custGeom>
              <a:avLst/>
              <a:gdLst>
                <a:gd name="T0" fmla="*/ 470 w 869"/>
                <a:gd name="T1" fmla="*/ 643 h 1173"/>
                <a:gd name="T2" fmla="*/ 436 w 869"/>
                <a:gd name="T3" fmla="*/ 769 h 1173"/>
                <a:gd name="T4" fmla="*/ 408 w 869"/>
                <a:gd name="T5" fmla="*/ 880 h 1173"/>
                <a:gd name="T6" fmla="*/ 397 w 869"/>
                <a:gd name="T7" fmla="*/ 924 h 1173"/>
                <a:gd name="T8" fmla="*/ 385 w 869"/>
                <a:gd name="T9" fmla="*/ 939 h 1173"/>
                <a:gd name="T10" fmla="*/ 351 w 869"/>
                <a:gd name="T11" fmla="*/ 954 h 1173"/>
                <a:gd name="T12" fmla="*/ 181 w 869"/>
                <a:gd name="T13" fmla="*/ 931 h 1173"/>
                <a:gd name="T14" fmla="*/ 79 w 869"/>
                <a:gd name="T15" fmla="*/ 873 h 1173"/>
                <a:gd name="T16" fmla="*/ 22 w 869"/>
                <a:gd name="T17" fmla="*/ 821 h 1173"/>
                <a:gd name="T18" fmla="*/ 0 w 869"/>
                <a:gd name="T19" fmla="*/ 777 h 1173"/>
                <a:gd name="T20" fmla="*/ 51 w 869"/>
                <a:gd name="T21" fmla="*/ 407 h 1173"/>
                <a:gd name="T22" fmla="*/ 68 w 869"/>
                <a:gd name="T23" fmla="*/ 192 h 1173"/>
                <a:gd name="T24" fmla="*/ 96 w 869"/>
                <a:gd name="T25" fmla="*/ 133 h 1173"/>
                <a:gd name="T26" fmla="*/ 125 w 869"/>
                <a:gd name="T27" fmla="*/ 111 h 1173"/>
                <a:gd name="T28" fmla="*/ 193 w 869"/>
                <a:gd name="T29" fmla="*/ 59 h 1173"/>
                <a:gd name="T30" fmla="*/ 221 w 869"/>
                <a:gd name="T31" fmla="*/ 37 h 1173"/>
                <a:gd name="T32" fmla="*/ 266 w 869"/>
                <a:gd name="T33" fmla="*/ 0 h 1173"/>
                <a:gd name="T34" fmla="*/ 442 w 869"/>
                <a:gd name="T35" fmla="*/ 67 h 1173"/>
                <a:gd name="T36" fmla="*/ 505 w 869"/>
                <a:gd name="T37" fmla="*/ 163 h 1173"/>
                <a:gd name="T38" fmla="*/ 527 w 869"/>
                <a:gd name="T39" fmla="*/ 207 h 1173"/>
                <a:gd name="T40" fmla="*/ 538 w 869"/>
                <a:gd name="T41" fmla="*/ 251 h 1173"/>
                <a:gd name="T42" fmla="*/ 493 w 869"/>
                <a:gd name="T43" fmla="*/ 577 h 1173"/>
                <a:gd name="T44" fmla="*/ 470 w 869"/>
                <a:gd name="T45" fmla="*/ 643 h 11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56" name="Text Box 54"/>
          <p:cNvSpPr txBox="1">
            <a:spLocks noChangeArrowheads="1"/>
          </p:cNvSpPr>
          <p:nvPr/>
        </p:nvSpPr>
        <p:spPr bwMode="auto">
          <a:xfrm>
            <a:off x="2987676" y="1897063"/>
            <a:ext cx="147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Raw Data </a:t>
            </a:r>
          </a:p>
        </p:txBody>
      </p:sp>
      <p:sp>
        <p:nvSpPr>
          <p:cNvPr id="53257" name="Text Box 55"/>
          <p:cNvSpPr txBox="1">
            <a:spLocks noChangeArrowheads="1"/>
          </p:cNvSpPr>
          <p:nvPr/>
        </p:nvSpPr>
        <p:spPr bwMode="auto">
          <a:xfrm>
            <a:off x="6567488" y="1839913"/>
            <a:ext cx="326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Cluster/Stratified Sample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3E35-2E3B-42FB-9202-D4A7CBEB629A}" type="datetime5">
              <a:rPr lang="en-US" smtClean="0"/>
              <a:t>1-Feb-19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2217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2725</TotalTime>
  <Words>3689</Words>
  <Application>Microsoft Office PowerPoint</Application>
  <PresentationFormat>Widescreen</PresentationFormat>
  <Paragraphs>727</Paragraphs>
  <Slides>78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102" baseType="lpstr">
      <vt:lpstr>Arial</vt:lpstr>
      <vt:lpstr>Calibri</vt:lpstr>
      <vt:lpstr>Calibri Light</vt:lpstr>
      <vt:lpstr>CMBX12</vt:lpstr>
      <vt:lpstr>CMMI12</vt:lpstr>
      <vt:lpstr>CMR12</vt:lpstr>
      <vt:lpstr>CMSY10</vt:lpstr>
      <vt:lpstr>CMSY6</vt:lpstr>
      <vt:lpstr>굴림</vt:lpstr>
      <vt:lpstr>Impact</vt:lpstr>
      <vt:lpstr>Monotype Sorts</vt:lpstr>
      <vt:lpstr>MS Mincho</vt:lpstr>
      <vt:lpstr>MSBM10</vt:lpstr>
      <vt:lpstr>NimbusSanL-Regu</vt:lpstr>
      <vt:lpstr>Palatino Linotype</vt:lpstr>
      <vt:lpstr>新細明體</vt:lpstr>
      <vt:lpstr>Symbol</vt:lpstr>
      <vt:lpstr>Tahoma</vt:lpstr>
      <vt:lpstr>Times New Roman</vt:lpstr>
      <vt:lpstr>Verdana</vt:lpstr>
      <vt:lpstr>Wingdings</vt:lpstr>
      <vt:lpstr>Office Theme</vt:lpstr>
      <vt:lpstr>Equation</vt:lpstr>
      <vt:lpstr>Chart</vt:lpstr>
      <vt:lpstr>CS F415: Data Mining</vt:lpstr>
      <vt:lpstr>Today’s Outline</vt:lpstr>
      <vt:lpstr>SAMPLE CUBE</vt:lpstr>
      <vt:lpstr>Sampling </vt:lpstr>
      <vt:lpstr>Sampling … </vt:lpstr>
      <vt:lpstr>Types of Sampling</vt:lpstr>
      <vt:lpstr>Sampling</vt:lpstr>
      <vt:lpstr>Sampling</vt:lpstr>
      <vt:lpstr>Sampling</vt:lpstr>
      <vt:lpstr>Sample Size</vt:lpstr>
      <vt:lpstr>Sample Size</vt:lpstr>
      <vt:lpstr>Data Dimensionality</vt:lpstr>
      <vt:lpstr>Dimensionality Reduction</vt:lpstr>
      <vt:lpstr>Dimensionality Reduction</vt:lpstr>
      <vt:lpstr>Example of Decision Tree Induction</vt:lpstr>
      <vt:lpstr>Curse of Dimensionality</vt:lpstr>
      <vt:lpstr>Dimensionality Reduction (cont’d)</vt:lpstr>
      <vt:lpstr>Dimensionality Reduction (cont’d)</vt:lpstr>
      <vt:lpstr>Principal Component Analysis </vt:lpstr>
      <vt:lpstr>Principal Component Analysis</vt:lpstr>
      <vt:lpstr>Dimensionality Reduction: PCA</vt:lpstr>
      <vt:lpstr>Dimensionality Reduction: PCA</vt:lpstr>
      <vt:lpstr>Dimensionality Reduction: PCA</vt:lpstr>
      <vt:lpstr>PCA: Motivation</vt:lpstr>
      <vt:lpstr>Principal Component Analysis (PCA)</vt:lpstr>
      <vt:lpstr>PCA - Steps</vt:lpstr>
      <vt:lpstr>PCA – Steps (cont’d)</vt:lpstr>
      <vt:lpstr>PCA – Linear Transformation</vt:lpstr>
      <vt:lpstr>Geometric interpretation</vt:lpstr>
      <vt:lpstr>How to choose K?</vt:lpstr>
      <vt:lpstr>PowerPoint Presentation</vt:lpstr>
      <vt:lpstr>Error due to dimensionality reduction</vt:lpstr>
      <vt:lpstr>Feature Subset Selection</vt:lpstr>
      <vt:lpstr>Feature Subset Selection</vt:lpstr>
      <vt:lpstr>PowerPoint Presentation</vt:lpstr>
      <vt:lpstr>Feature Creation</vt:lpstr>
      <vt:lpstr>PowerPoint Presentation</vt:lpstr>
      <vt:lpstr>Dimensionality Reduction</vt:lpstr>
      <vt:lpstr>Heuristic Feature Selection Methods</vt:lpstr>
      <vt:lpstr>Dimensionality of input</vt:lpstr>
      <vt:lpstr>Dimensionality reduction</vt:lpstr>
      <vt:lpstr>Feature Selection vs Extraction</vt:lpstr>
      <vt:lpstr>Data Integration</vt:lpstr>
      <vt:lpstr>Handling Redundancy in Data Integration</vt:lpstr>
      <vt:lpstr>Mapping Data to a New Space</vt:lpstr>
      <vt:lpstr>Discretization</vt:lpstr>
      <vt:lpstr>Discretization and Concept hierachy</vt:lpstr>
      <vt:lpstr>Concept Hierarchy Generation for Categorical Data</vt:lpstr>
      <vt:lpstr>Automatic Concept Hierarchy Generation</vt:lpstr>
      <vt:lpstr>Discretization Without Using Class Labels </vt:lpstr>
      <vt:lpstr>Entropy-based discretization</vt:lpstr>
      <vt:lpstr>Cont’d</vt:lpstr>
      <vt:lpstr>Information gain</vt:lpstr>
      <vt:lpstr>Entropy function</vt:lpstr>
      <vt:lpstr>Entropy-based (1)</vt:lpstr>
      <vt:lpstr>Entropy-based (2)</vt:lpstr>
      <vt:lpstr>Cont.</vt:lpstr>
      <vt:lpstr>Example: fair coin throw </vt:lpstr>
      <vt:lpstr>PowerPoint Presentation</vt:lpstr>
      <vt:lpstr>Entropy of a split</vt:lpstr>
      <vt:lpstr>Example: attribute “Outlook” </vt:lpstr>
      <vt:lpstr>Outlook = Overcast</vt:lpstr>
      <vt:lpstr>Outlook = Rainy</vt:lpstr>
      <vt:lpstr>Expected Information</vt:lpstr>
      <vt:lpstr>Computing the information gain</vt:lpstr>
      <vt:lpstr>Discretization Using Class Labels</vt:lpstr>
      <vt:lpstr>Attribute Transformation</vt:lpstr>
      <vt:lpstr>Numerosity Reduction</vt:lpstr>
      <vt:lpstr>Regression and Log-Linear Models</vt:lpstr>
      <vt:lpstr>Regression</vt:lpstr>
      <vt:lpstr>Cont’d</vt:lpstr>
      <vt:lpstr>Cont’d</vt:lpstr>
      <vt:lpstr>Regress Analysis and Log-Linear Models</vt:lpstr>
      <vt:lpstr>Histograms</vt:lpstr>
      <vt:lpstr>Clustering</vt:lpstr>
      <vt:lpstr>Data Compression</vt:lpstr>
      <vt:lpstr>Data Compression</vt:lpstr>
      <vt:lpstr>Wavelet Transformation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F415: Data Mining</dc:title>
  <dc:creator>yash Sharma</dc:creator>
  <cp:lastModifiedBy>user</cp:lastModifiedBy>
  <cp:revision>58</cp:revision>
  <dcterms:created xsi:type="dcterms:W3CDTF">2016-01-15T03:52:31Z</dcterms:created>
  <dcterms:modified xsi:type="dcterms:W3CDTF">2019-02-01T10:23:21Z</dcterms:modified>
</cp:coreProperties>
</file>