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68"/>
  </p:notesMasterIdLst>
  <p:handoutMasterIdLst>
    <p:handoutMasterId r:id="rId69"/>
  </p:handoutMasterIdLst>
  <p:sldIdLst>
    <p:sldId id="256" r:id="rId2"/>
    <p:sldId id="286" r:id="rId3"/>
    <p:sldId id="452" r:id="rId4"/>
    <p:sldId id="453" r:id="rId5"/>
    <p:sldId id="454" r:id="rId6"/>
    <p:sldId id="455" r:id="rId7"/>
    <p:sldId id="456" r:id="rId8"/>
    <p:sldId id="490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30" r:id="rId50"/>
    <p:sldId id="431" r:id="rId51"/>
    <p:sldId id="432" r:id="rId52"/>
    <p:sldId id="433" r:id="rId53"/>
    <p:sldId id="434" r:id="rId54"/>
    <p:sldId id="435" r:id="rId55"/>
    <p:sldId id="446" r:id="rId56"/>
    <p:sldId id="447" r:id="rId57"/>
    <p:sldId id="448" r:id="rId58"/>
    <p:sldId id="449" r:id="rId59"/>
    <p:sldId id="436" r:id="rId60"/>
    <p:sldId id="442" r:id="rId61"/>
    <p:sldId id="443" r:id="rId62"/>
    <p:sldId id="450" r:id="rId63"/>
    <p:sldId id="451" r:id="rId64"/>
    <p:sldId id="444" r:id="rId65"/>
    <p:sldId id="445" r:id="rId66"/>
    <p:sldId id="43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87" autoAdjust="0"/>
  </p:normalViewPr>
  <p:slideViewPr>
    <p:cSldViewPr snapToGrid="0">
      <p:cViewPr varScale="1">
        <p:scale>
          <a:sx n="112" d="100"/>
          <a:sy n="112" d="100"/>
        </p:scale>
        <p:origin x="2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6CB8-2939-4328-A02D-99F3E6A6D04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DEDA-E45B-4E72-A9D1-B2012FFB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533B1-ABAD-4103-B8A0-D2B6277FAC4A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DEC1-8E65-4C55-915F-73857AE2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6B420-7F20-4D3F-81F1-BBD6365F97B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95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0148E-C77D-4BE2-9B6D-EA05CC60FF0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40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DCAC5-442C-4D11-9A83-C8C0B74A4B1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450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A3E1A-06F9-4795-B188-E82EE87116E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412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8667E-66C6-4C0F-8AAD-7359333EEC5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30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73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261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A69D3-11C8-42C5-B662-698A3C7A8CA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177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E1D91-58CB-4CED-9BF2-00D0B763D85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199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C182-FEB2-43C7-B307-328C9916F33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64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4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2880D-AA9E-4812-A3CD-E70424790AF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363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3DD6FA-A1AA-43C6-8C9B-FC82E12F185F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971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3805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6145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2950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3379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C2DAC-923C-4B85-A50C-4A709F2B78F5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194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FCEA2-D827-48D5-A6D1-F96E006A2CC2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07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4352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AC2EBF-F029-4D12-96B0-6B193E4BF454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4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E268480-B186-4615-83AC-243B0A815DBC}" type="slidenum">
              <a:rPr lang="tr-TR" altLang="en-US" sz="1300">
                <a:latin typeface="Arial" panose="020B0604020202020204" pitchFamily="34" charset="0"/>
              </a:rPr>
              <a:pPr eaLnBrk="1" hangingPunct="1"/>
              <a:t>3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4C4AA7E-4871-4FD2-9E3D-4211CA707EF8}" type="slidenum">
              <a:rPr lang="tr-TR" altLang="en-US" sz="1300">
                <a:latin typeface="Arial" panose="020B0604020202020204" pitchFamily="34" charset="0"/>
              </a:rPr>
              <a:pPr eaLnBrk="1" hangingPunct="1"/>
              <a:t>4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F9ACE401-96B9-4407-9EB2-DF8D569E2881}" type="slidenum">
              <a:rPr lang="tr-TR" altLang="en-US" sz="1300">
                <a:latin typeface="Arial" panose="020B0604020202020204" pitchFamily="34" charset="0"/>
              </a:rPr>
              <a:pPr eaLnBrk="1" hangingPunct="1"/>
              <a:t>7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3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54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5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F9C42-36A9-45D3-B9DA-41614C6D3F4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30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73E51-E067-4F1E-B91A-5580F3C1092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09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4FE-F24E-43EF-8A12-6490B835D045}" type="datetime5">
              <a:rPr lang="en-US" smtClean="0"/>
              <a:t>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4063-5E7B-4B70-9E31-1958694D71C5}" type="datetime5">
              <a:rPr lang="en-US" smtClean="0"/>
              <a:t>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E10-9B6D-4994-BAB1-9D7B7E8AB9DD}" type="datetime5">
              <a:rPr lang="en-US" smtClean="0"/>
              <a:t>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6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86C12-2D21-4F81-8E3C-10353E065496}" type="datetime1">
              <a:rPr lang="en-US"/>
              <a:pPr>
                <a:defRPr/>
              </a:pPr>
              <a:t>2/4/2019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BD0EA-0598-426A-B538-38663CFA67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3256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274638"/>
            <a:ext cx="9652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EF4FB-81B2-4331-BFDE-03EF6835E27C}" type="datetime5">
              <a:rPr lang="en-US" altLang="en-US" smtClean="0"/>
              <a:t>4-Feb-19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43FC3-610D-4B8C-82C8-1CDCD047EE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681317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465A-C2E8-41D1-AEDC-CD362C421DD2}" type="datetime5">
              <a:rPr lang="en-US" smtClean="0"/>
              <a:t>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2661-2D44-4F65-BA2F-22C9E7709B6C}" type="datetime5">
              <a:rPr lang="en-US" smtClean="0"/>
              <a:t>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1F3E-789E-49BE-B955-6073698F7D3E}" type="datetime5">
              <a:rPr lang="en-US" smtClean="0"/>
              <a:t>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9F8-9C81-422D-8FA1-E4CBFA041265}" type="datetime5">
              <a:rPr lang="en-US" smtClean="0"/>
              <a:t>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BD8-005A-440F-B9CE-290ECB9B3336}" type="datetime5">
              <a:rPr lang="en-US" smtClean="0"/>
              <a:t>4-Feb-19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1AF6-FCBB-40F9-8F1C-67DF7A3FF201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604-102C-42BD-9AAF-064BC73A8289}" type="datetime5">
              <a:rPr lang="en-US" smtClean="0"/>
              <a:t>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25E-E759-4305-B03F-B80164A5C229}" type="datetime5">
              <a:rPr lang="en-US" smtClean="0"/>
              <a:t>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29C8-8443-4621-88CB-F9C273FD9D36}" type="datetime5">
              <a:rPr lang="en-US" smtClean="0"/>
              <a:t>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png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png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2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5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39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8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5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5237"/>
          </a:xfrm>
        </p:spPr>
        <p:txBody>
          <a:bodyPr>
            <a:noAutofit/>
          </a:bodyPr>
          <a:lstStyle/>
          <a:p>
            <a:r>
              <a:rPr lang="en-US" sz="4000" dirty="0" smtClean="0"/>
              <a:t>CS F415: Data Mining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112" y="3619500"/>
            <a:ext cx="8689976" cy="1371599"/>
          </a:xfrm>
        </p:spPr>
        <p:txBody>
          <a:bodyPr>
            <a:normAutofit/>
          </a:bodyPr>
          <a:lstStyle/>
          <a:p>
            <a:pPr algn="r"/>
            <a:endParaRPr lang="en-US" sz="4000" dirty="0" smtClean="0">
              <a:solidFill>
                <a:srgbClr val="0070C0"/>
              </a:solidFill>
            </a:endParaRPr>
          </a:p>
          <a:p>
            <a:pPr algn="r"/>
            <a:r>
              <a:rPr lang="en-US" sz="4000" dirty="0" err="1" smtClean="0">
                <a:solidFill>
                  <a:srgbClr val="0070C0"/>
                </a:solidFill>
              </a:rPr>
              <a:t>Yashvardhan</a:t>
            </a:r>
            <a:r>
              <a:rPr lang="en-US" sz="4000" dirty="0" smtClean="0">
                <a:solidFill>
                  <a:srgbClr val="0070C0"/>
                </a:solidFill>
              </a:rPr>
              <a:t> Sharma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F87B-EAC7-4DD9-A00A-2C5A9B6D8CDF}" type="datetime5">
              <a:rPr lang="en-US" smtClean="0"/>
              <a:t>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fld id="{BAC8B44D-8A6F-4EC5-8711-F07CE7DFA75E}" type="slidenum">
              <a:rPr lang="en-US" smtClean="0"/>
              <a:t>1</a:t>
            </a:fld>
            <a:r>
              <a:rPr lang="en-US" dirty="0" smtClean="0"/>
              <a:t>S F415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293EB5-18A7-471C-A382-F8042CD2CCA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Discretization and Concept hierachy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Discretization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reduce the number of values for a given continuous attribute by dividing the range of the attribute into intervals. Interval labels can then be used to replace actual data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Concept hierarchies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reduce the data by collecting and replacing low level concepts (such as numeric values for the attribute age) by higher level concepts (such as young, middle-aged, or senior)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484C-C623-4A94-B67B-EA2243B6C79C}" type="datetime5">
              <a:rPr lang="en-US" smtClean="0"/>
              <a:t>4-Feb-19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27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DA144D-D7AE-46E4-B6C3-16F51A97219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Concept Hierarchy Generation for Categorical Data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Specification of a partial ordering of attributes explicitly at the schema level by users or experts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street&lt;city&lt;state&lt;country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Specification of a portion of a hierarchy by explicit data grouping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{Urbana, Champaign, Chicago}&lt;Illinois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Specification of a set of attributes.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System automatically generates partial ordering by analysis of the number of distinct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E.g., street &lt; city &lt;state &lt; country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Specification of only a partial set of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E.g., only street &lt; city, not others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237-5812-4A2E-90D3-F044BFDFF145}" type="datetime5">
              <a:rPr lang="en-US" smtClean="0"/>
              <a:t>4-Feb-19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970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391E6E-D20A-49CA-AB6B-749391E97C3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74638"/>
            <a:ext cx="9652000" cy="5127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Automatic Concept Hierarchy Generation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168400"/>
            <a:ext cx="11150600" cy="26177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Some concept hierarchies can be automatically generated based on the analysis of the number of distinct values per attribute in the given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Note: </a:t>
            </a:r>
            <a:r>
              <a:rPr lang="en-US" altLang="en-US" dirty="0" smtClean="0"/>
              <a:t>Exception—weekday (7), month(12), year(may be last 20 years data)</a:t>
            </a:r>
            <a:endParaRPr lang="en-US" altLang="en-US" dirty="0"/>
          </a:p>
        </p:txBody>
      </p:sp>
      <p:sp>
        <p:nvSpPr>
          <p:cNvPr id="65542" name="Oval 4"/>
          <p:cNvSpPr>
            <a:spLocks noChangeArrowheads="1"/>
          </p:cNvSpPr>
          <p:nvPr/>
        </p:nvSpPr>
        <p:spPr bwMode="auto">
          <a:xfrm>
            <a:off x="2609850" y="3768725"/>
            <a:ext cx="35814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6E6EA"/>
                </a:solidFill>
                <a:latin typeface="Times New Roman" panose="02020603050405020304" pitchFamily="18" charset="0"/>
              </a:rPr>
              <a:t>country</a:t>
            </a:r>
          </a:p>
        </p:txBody>
      </p:sp>
      <p:sp>
        <p:nvSpPr>
          <p:cNvPr id="65543" name="Oval 5"/>
          <p:cNvSpPr>
            <a:spLocks noChangeArrowheads="1"/>
          </p:cNvSpPr>
          <p:nvPr/>
        </p:nvSpPr>
        <p:spPr bwMode="auto">
          <a:xfrm>
            <a:off x="2667000" y="4492625"/>
            <a:ext cx="35814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AE2F6"/>
                </a:solidFill>
                <a:latin typeface="Times New Roman" panose="02020603050405020304" pitchFamily="18" charset="0"/>
              </a:rPr>
              <a:t>province_or_ state</a:t>
            </a:r>
          </a:p>
        </p:txBody>
      </p:sp>
      <p:sp>
        <p:nvSpPr>
          <p:cNvPr id="65544" name="Oval 6"/>
          <p:cNvSpPr>
            <a:spLocks noChangeArrowheads="1"/>
          </p:cNvSpPr>
          <p:nvPr/>
        </p:nvSpPr>
        <p:spPr bwMode="auto">
          <a:xfrm>
            <a:off x="2743200" y="5292725"/>
            <a:ext cx="35814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AE2F6"/>
                </a:solidFill>
                <a:latin typeface="Times New Roman" panose="02020603050405020304" pitchFamily="18" charset="0"/>
              </a:rPr>
              <a:t>city</a:t>
            </a:r>
          </a:p>
        </p:txBody>
      </p:sp>
      <p:sp>
        <p:nvSpPr>
          <p:cNvPr id="65545" name="Oval 7"/>
          <p:cNvSpPr>
            <a:spLocks noChangeArrowheads="1"/>
          </p:cNvSpPr>
          <p:nvPr/>
        </p:nvSpPr>
        <p:spPr bwMode="auto">
          <a:xfrm>
            <a:off x="2724150" y="6054725"/>
            <a:ext cx="35814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AE2F6"/>
                </a:solidFill>
                <a:latin typeface="Times New Roman" panose="02020603050405020304" pitchFamily="18" charset="0"/>
              </a:rPr>
              <a:t>street</a:t>
            </a:r>
          </a:p>
        </p:txBody>
      </p:sp>
      <p:sp>
        <p:nvSpPr>
          <p:cNvPr id="65546" name="Line 8"/>
          <p:cNvSpPr>
            <a:spLocks noChangeShapeType="1"/>
          </p:cNvSpPr>
          <p:nvPr/>
        </p:nvSpPr>
        <p:spPr bwMode="auto">
          <a:xfrm flipH="1">
            <a:off x="4457700" y="4149725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9"/>
          <p:cNvSpPr>
            <a:spLocks noChangeShapeType="1"/>
          </p:cNvSpPr>
          <p:nvPr/>
        </p:nvSpPr>
        <p:spPr bwMode="auto">
          <a:xfrm>
            <a:off x="4457700" y="4721225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0"/>
          <p:cNvSpPr>
            <a:spLocks noChangeShapeType="1"/>
          </p:cNvSpPr>
          <p:nvPr/>
        </p:nvSpPr>
        <p:spPr bwMode="auto">
          <a:xfrm>
            <a:off x="4457700" y="5540375"/>
            <a:ext cx="0" cy="5524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1"/>
          <p:cNvSpPr txBox="1">
            <a:spLocks noChangeArrowheads="1"/>
          </p:cNvSpPr>
          <p:nvPr/>
        </p:nvSpPr>
        <p:spPr bwMode="auto">
          <a:xfrm>
            <a:off x="7165976" y="3676650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15 distinct values</a:t>
            </a:r>
          </a:p>
        </p:txBody>
      </p:sp>
      <p:sp>
        <p:nvSpPr>
          <p:cNvPr id="65550" name="Text Box 12"/>
          <p:cNvSpPr txBox="1">
            <a:spLocks noChangeArrowheads="1"/>
          </p:cNvSpPr>
          <p:nvPr/>
        </p:nvSpPr>
        <p:spPr bwMode="auto">
          <a:xfrm>
            <a:off x="7280276" y="4476750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65 distinct values</a:t>
            </a:r>
          </a:p>
        </p:txBody>
      </p:sp>
      <p:sp>
        <p:nvSpPr>
          <p:cNvPr id="65551" name="Text Box 13"/>
          <p:cNvSpPr txBox="1">
            <a:spLocks noChangeArrowheads="1"/>
          </p:cNvSpPr>
          <p:nvPr/>
        </p:nvSpPr>
        <p:spPr bwMode="auto">
          <a:xfrm>
            <a:off x="7051676" y="5219700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3567 distinct values</a:t>
            </a:r>
          </a:p>
        </p:txBody>
      </p:sp>
      <p:sp>
        <p:nvSpPr>
          <p:cNvPr id="65552" name="Text Box 14"/>
          <p:cNvSpPr txBox="1">
            <a:spLocks noChangeArrowheads="1"/>
          </p:cNvSpPr>
          <p:nvPr/>
        </p:nvSpPr>
        <p:spPr bwMode="auto">
          <a:xfrm>
            <a:off x="6765926" y="594360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674,339 distinct values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021ACB-3F86-4E15-8597-FF16DA41BBB6}" type="datetime5">
              <a:rPr lang="en-US" altLang="en-US" smtClean="0"/>
              <a:t>4-Feb-19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6875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Discretization Without Using Class Labels </a:t>
            </a:r>
          </a:p>
        </p:txBody>
      </p:sp>
      <p:pic>
        <p:nvPicPr>
          <p:cNvPr id="874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2" y="633055"/>
            <a:ext cx="5083368" cy="254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45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51946"/>
            <a:ext cx="5463285" cy="262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9" y="3613666"/>
            <a:ext cx="4510571" cy="235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2895600" y="324433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Data</a:t>
            </a:r>
          </a:p>
        </p:txBody>
      </p:sp>
      <p:sp>
        <p:nvSpPr>
          <p:cNvPr id="874505" name="Text Box 9"/>
          <p:cNvSpPr txBox="1">
            <a:spLocks noChangeArrowheads="1"/>
          </p:cNvSpPr>
          <p:nvPr/>
        </p:nvSpPr>
        <p:spPr bwMode="auto">
          <a:xfrm>
            <a:off x="7494142" y="3244334"/>
            <a:ext cx="23356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Equal interval width</a:t>
            </a:r>
          </a:p>
        </p:txBody>
      </p:sp>
      <p:sp>
        <p:nvSpPr>
          <p:cNvPr id="874506" name="Text Box 10"/>
          <p:cNvSpPr txBox="1">
            <a:spLocks noChangeArrowheads="1"/>
          </p:cNvSpPr>
          <p:nvPr/>
        </p:nvSpPr>
        <p:spPr bwMode="auto">
          <a:xfrm>
            <a:off x="2362200" y="5987916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Equal frequency</a:t>
            </a:r>
          </a:p>
        </p:txBody>
      </p:sp>
      <p:sp>
        <p:nvSpPr>
          <p:cNvPr id="874507" name="Text Box 11"/>
          <p:cNvSpPr txBox="1">
            <a:spLocks noChangeArrowheads="1"/>
          </p:cNvSpPr>
          <p:nvPr/>
        </p:nvSpPr>
        <p:spPr bwMode="auto">
          <a:xfrm>
            <a:off x="7391400" y="6019800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K-means</a:t>
            </a:r>
          </a:p>
        </p:txBody>
      </p:sp>
      <p:pic>
        <p:nvPicPr>
          <p:cNvPr id="8745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2" y="3673268"/>
            <a:ext cx="4824858" cy="222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1240-4196-45BA-9325-2D50CA168D4C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Entropy-based discretization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Information-based measure – entropy</a:t>
            </a:r>
          </a:p>
          <a:p>
            <a:r>
              <a:rPr lang="en-US" altLang="en-US"/>
              <a:t>Recursively partition the values of a numeric attribute (hierarchical discretization)</a:t>
            </a:r>
          </a:p>
          <a:p>
            <a:r>
              <a:rPr lang="en-US" altLang="en-US"/>
              <a:t>Method: Given a set of tuples, S, basic method for entropy-based discretization  of A (attribute) is as follows: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26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Cont’d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value of A can be considered a potential interval boundary or threshold T. For example, a value v of A can partition the samples in S into two subsets satisfying the condition A &lt; v and A &gt;= v – binary discretization</a:t>
            </a:r>
          </a:p>
          <a:p>
            <a:r>
              <a:rPr lang="en-US" altLang="en-US"/>
              <a:t>Given S, the threshold value selected if the one that maximizes the information gain resulting from subsequent partitioning.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56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gain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S</a:t>
            </a:r>
            <a:r>
              <a:rPr lang="en-US" altLang="en-US" baseline="-25000"/>
              <a:t>1</a:t>
            </a:r>
            <a:r>
              <a:rPr lang="en-US" altLang="en-US"/>
              <a:t> and S</a:t>
            </a:r>
            <a:r>
              <a:rPr lang="en-US" altLang="en-US" baseline="-25000"/>
              <a:t>2</a:t>
            </a:r>
            <a:r>
              <a:rPr lang="en-US" altLang="en-US"/>
              <a:t> – the samples in S satisfying the condition A &lt; T and A &gt;=T</a:t>
            </a:r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1204" name="Object 1028"/>
          <p:cNvGraphicFramePr>
            <a:graphicFrameLocks noChangeAspect="1"/>
          </p:cNvGraphicFramePr>
          <p:nvPr/>
        </p:nvGraphicFramePr>
        <p:xfrm>
          <a:off x="2900364" y="2268538"/>
          <a:ext cx="6696075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4" imgW="2260440" imgH="482400" progId="Equation.3">
                  <p:embed/>
                </p:oleObj>
              </mc:Choice>
              <mc:Fallback>
                <p:oleObj name="Equation" r:id="rId4" imgW="2260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4" y="2268538"/>
                        <a:ext cx="6696075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81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 function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/>
              <a:t>Ent</a:t>
            </a:r>
            <a:r>
              <a:rPr lang="en-US" altLang="en-US"/>
              <a:t> for a given set is calculated based on the class distribution of the samples in the set. Eg, given </a:t>
            </a:r>
            <a:r>
              <a:rPr lang="en-US" altLang="en-US" i="1"/>
              <a:t>m</a:t>
            </a:r>
            <a:r>
              <a:rPr lang="en-US" altLang="en-US"/>
              <a:t> classes, the entropy of S</a:t>
            </a:r>
            <a:r>
              <a:rPr lang="en-US" altLang="en-US" baseline="-25000"/>
              <a:t>1 </a:t>
            </a:r>
            <a:r>
              <a:rPr lang="en-US" altLang="en-US"/>
              <a:t>is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– probability of class </a:t>
            </a:r>
            <a:r>
              <a:rPr lang="en-US" altLang="en-US" i="1"/>
              <a:t>i</a:t>
            </a:r>
            <a:r>
              <a:rPr lang="en-US" altLang="en-US"/>
              <a:t> in S</a:t>
            </a:r>
            <a:r>
              <a:rPr lang="en-US" altLang="en-US" baseline="-25000"/>
              <a:t>1</a:t>
            </a:r>
            <a:r>
              <a:rPr lang="en-US" altLang="en-US"/>
              <a:t>, determined by dividing the number of samples of class </a:t>
            </a:r>
            <a:r>
              <a:rPr lang="en-US" altLang="en-US" i="1"/>
              <a:t>i</a:t>
            </a:r>
            <a:r>
              <a:rPr lang="en-US" altLang="en-US"/>
              <a:t> in S</a:t>
            </a:r>
            <a:r>
              <a:rPr lang="en-US" altLang="en-US" baseline="-25000"/>
              <a:t>1</a:t>
            </a:r>
            <a:r>
              <a:rPr lang="en-US" altLang="en-US"/>
              <a:t> by the total number of samples in S</a:t>
            </a:r>
            <a:r>
              <a:rPr lang="en-US" altLang="en-US" baseline="-25000"/>
              <a:t>1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4343400" y="3187700"/>
          <a:ext cx="3505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r:id="rId4" imgW="1536480" imgH="482400" progId="">
                  <p:embed/>
                </p:oleObj>
              </mc:Choice>
              <mc:Fallback>
                <p:oleObj r:id="rId4" imgW="153648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87700"/>
                        <a:ext cx="35052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8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Entropy-based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Given attribute-value/class pairs: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(0,P), (4,P), (12,P), (16,N), (16,N), (18,P), (24,N), (26,N), (28,N)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Entropy-based binning via </a:t>
            </a:r>
            <a:r>
              <a:rPr lang="en-US" altLang="en-US" dirty="0" err="1"/>
              <a:t>binarization</a:t>
            </a:r>
            <a:r>
              <a:rPr lang="en-US" altLang="en-US" dirty="0"/>
              <a:t>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Intuitively, find best split so that the bins are as pure as possible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Formally characterized by maximal information gain.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S denote the above 9 pairs, p=4/9 be fraction of P pairs, and n=5/9 be fraction of N pairs.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dirty="0"/>
              <a:t>Entropy(S) = - p log p - n log n.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Smaller entropy – set is relatively pure; smallest is 0.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Large entropy – set is mixed. Largest is 1.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880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793038" cy="1143000"/>
          </a:xfrm>
        </p:spPr>
        <p:txBody>
          <a:bodyPr/>
          <a:lstStyle/>
          <a:p>
            <a:r>
              <a:rPr lang="en-US" altLang="en-US"/>
              <a:t>Entropy-based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Let v be a possible split. Then S is divided into two sets: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S1: value &lt;= v  and S2: value &gt; v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Information of the split: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I(S1,S2) = (|S1|/|S|) Entropy(S1)+ (|S2|/|S|) Entropy(S2)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 b="1"/>
              <a:t>Goal:</a:t>
            </a:r>
            <a:r>
              <a:rPr lang="en-US" altLang="en-US" sz="2400"/>
              <a:t> split with maximal information gain.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Possible splits: mid points b/w any two consecutive values.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1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10515600" cy="1325563"/>
          </a:xfrm>
        </p:spPr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713"/>
            <a:ext cx="8534400" cy="36152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Dimensionality Reduction</a:t>
            </a:r>
          </a:p>
          <a:p>
            <a:pPr lvl="1"/>
            <a:r>
              <a:rPr lang="en-US" sz="3600" dirty="0" smtClean="0"/>
              <a:t>Feature Selection</a:t>
            </a:r>
          </a:p>
          <a:p>
            <a:pPr lvl="1"/>
            <a:r>
              <a:rPr lang="en-US" sz="3600" dirty="0" smtClean="0"/>
              <a:t>Discretization</a:t>
            </a:r>
          </a:p>
          <a:p>
            <a:pPr lvl="1"/>
            <a:r>
              <a:rPr lang="en-US" sz="3600" dirty="0" smtClean="0"/>
              <a:t>Measure </a:t>
            </a:r>
            <a:r>
              <a:rPr lang="en-US" sz="3600" dirty="0" smtClean="0"/>
              <a:t>of Similarity and dissimilarity</a:t>
            </a:r>
          </a:p>
          <a:p>
            <a:pPr lvl="1"/>
            <a:r>
              <a:rPr lang="en-US" sz="3600" dirty="0"/>
              <a:t>Transformation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 smtClean="0"/>
          </a:p>
          <a:p>
            <a:endParaRPr lang="en-US" sz="4000" dirty="0" smtClean="0"/>
          </a:p>
          <a:p>
            <a:pPr lvl="1"/>
            <a:endParaRPr lang="en-US" sz="36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E015-6ABD-424D-B5F0-6A6356E99314}" type="datetime5">
              <a:rPr lang="en-US" smtClean="0"/>
              <a:t>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772400" cy="1219200"/>
          </a:xfrm>
        </p:spPr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1" y="1752600"/>
            <a:ext cx="7769225" cy="48133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For v=14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I(S1,S2) = 0 + 6/9*Entropy(S2)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            = 6/9 * 0.65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            = 0.433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best split is found after examining all possible splits.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Try for v 16, find I(S1,S2) 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process of determining a threshold value is recursively applied until the following stopping criteria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above example no more splitting because S1&amp;S@ contains purely class, i.e., all P and all N</a:t>
            </a:r>
          </a:p>
          <a:p>
            <a:pPr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716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876800" y="6553200"/>
            <a:ext cx="1244600" cy="304800"/>
          </a:xfrm>
          <a:prstGeom prst="rect">
            <a:avLst/>
          </a:prstGeom>
        </p:spPr>
        <p:txBody>
          <a:bodyPr/>
          <a:lstStyle/>
          <a:p>
            <a:fld id="{5919A77A-284D-442E-9EFC-51E4A744A8A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Example: fair coin throw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066800"/>
            <a:ext cx="4953000" cy="4724400"/>
          </a:xfrm>
        </p:spPr>
        <p:txBody>
          <a:bodyPr/>
          <a:lstStyle/>
          <a:p>
            <a:pPr marL="342900" indent="-342900"/>
            <a:r>
              <a:rPr lang="en-US" altLang="zh-TW" sz="2400" dirty="0">
                <a:ea typeface="新細明體" charset="-120"/>
              </a:rPr>
              <a:t>P (head)  = 0.5</a:t>
            </a:r>
          </a:p>
          <a:p>
            <a:pPr marL="342900" indent="-342900"/>
            <a:r>
              <a:rPr lang="en-US" altLang="zh-TW" sz="2400" dirty="0">
                <a:ea typeface="新細明體" charset="-120"/>
              </a:rPr>
              <a:t>P (tail) = 0.5</a:t>
            </a:r>
          </a:p>
          <a:p>
            <a:pPr marL="342900" indent="-342900"/>
            <a:endParaRPr lang="en-US" altLang="zh-TW" sz="2400" dirty="0">
              <a:ea typeface="新細明體" charset="-120"/>
            </a:endParaRPr>
          </a:p>
          <a:p>
            <a:pPr marL="342900" indent="-342900"/>
            <a:endParaRPr lang="en-US" altLang="zh-TW" sz="2400" dirty="0">
              <a:ea typeface="新細明體" charset="-120"/>
            </a:endParaRPr>
          </a:p>
          <a:p>
            <a:pPr marL="342900" indent="-342900"/>
            <a:endParaRPr lang="en-US" altLang="zh-TW" sz="2400" dirty="0">
              <a:ea typeface="新細明體" charset="-120"/>
            </a:endParaRPr>
          </a:p>
          <a:p>
            <a:pPr marL="342900" indent="-342900"/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>
            <p:extLst/>
          </p:nvPr>
        </p:nvGraphicFramePr>
        <p:xfrm>
          <a:off x="5041900" y="3369467"/>
          <a:ext cx="533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3" imgW="1206360" imgH="177480" progId="Equation.3">
                  <p:embed/>
                </p:oleObj>
              </mc:Choice>
              <mc:Fallback>
                <p:oleObj name="Equation" r:id="rId3" imgW="1206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369467"/>
                        <a:ext cx="5334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>
            <p:extLst/>
          </p:nvPr>
        </p:nvGraphicFramePr>
        <p:xfrm>
          <a:off x="5029200" y="1829592"/>
          <a:ext cx="39624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5" imgW="1155600" imgH="203040" progId="Equation.3">
                  <p:embed/>
                </p:oleObj>
              </mc:Choice>
              <mc:Fallback>
                <p:oleObj name="Equation" r:id="rId5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9592"/>
                        <a:ext cx="39624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>
            <p:extLst/>
          </p:nvPr>
        </p:nvGraphicFramePr>
        <p:xfrm>
          <a:off x="4522789" y="2545554"/>
          <a:ext cx="68548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7" imgW="1917360" imgH="215640" progId="Equation.3">
                  <p:embed/>
                </p:oleObj>
              </mc:Choice>
              <mc:Fallback>
                <p:oleObj name="Equation" r:id="rId7" imgW="1917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9" y="2545554"/>
                        <a:ext cx="68548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5450" y="387760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/>
              <a:t>Example:  Coin Flip</a:t>
            </a:r>
          </a:p>
          <a:p>
            <a:pPr lvl="1"/>
            <a:r>
              <a:rPr lang="en-US" altLang="en-US" sz="2400" i="1" dirty="0"/>
              <a:t>A</a:t>
            </a:r>
            <a:r>
              <a:rPr lang="en-US" altLang="en-US" sz="2400" i="1" baseline="-25000" dirty="0"/>
              <a:t>X</a:t>
            </a:r>
            <a:r>
              <a:rPr lang="en-US" altLang="en-US" sz="2400" i="1" dirty="0"/>
              <a:t> = {heads, tails}</a:t>
            </a:r>
            <a:endParaRPr lang="en-US" altLang="en-US" sz="2400" dirty="0"/>
          </a:p>
          <a:p>
            <a:pPr lvl="1"/>
            <a:r>
              <a:rPr lang="en-US" altLang="en-US" sz="2400" i="1" dirty="0"/>
              <a:t>P(heads) = P(tails) =</a:t>
            </a:r>
            <a:r>
              <a:rPr lang="en-US" altLang="en-US" sz="2400" dirty="0"/>
              <a:t> ½</a:t>
            </a:r>
          </a:p>
          <a:p>
            <a:pPr lvl="1"/>
            <a:r>
              <a:rPr lang="en-US" altLang="en-US" sz="2400" i="1" dirty="0"/>
              <a:t>½ </a:t>
            </a:r>
            <a:r>
              <a:rPr lang="en-US" altLang="en-US" sz="2400" dirty="0"/>
              <a:t>log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(½) = ½ * - 1</a:t>
            </a:r>
          </a:p>
          <a:p>
            <a:pPr lvl="1"/>
            <a:r>
              <a:rPr lang="en-US" altLang="en-US" sz="2400" i="1" dirty="0"/>
              <a:t>H(X) = 1</a:t>
            </a:r>
          </a:p>
        </p:txBody>
      </p:sp>
    </p:spTree>
    <p:extLst>
      <p:ext uri="{BB962C8B-B14F-4D97-AF65-F5344CB8AC3E}">
        <p14:creationId xmlns:p14="http://schemas.microsoft.com/office/powerpoint/2010/main" val="363165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CS F415</a:t>
            </a:r>
            <a:endParaRPr lang="en-US" alt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45EC02-F1C0-4D2B-84EE-69D603535D0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</a:t>
            </a:r>
            <a:r>
              <a:rPr lang="en-US" altLang="en-US" dirty="0"/>
              <a:t>about a two-headed coin?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Conditional </a:t>
            </a:r>
            <a:r>
              <a:rPr lang="en-US" altLang="en-US" dirty="0"/>
              <a:t>Entropy:</a:t>
            </a:r>
          </a:p>
        </p:txBody>
      </p:sp>
      <p:graphicFrame>
        <p:nvGraphicFramePr>
          <p:cNvPr id="674821" name="Object 5"/>
          <p:cNvGraphicFramePr>
            <a:graphicFrameLocks noChangeAspect="1"/>
          </p:cNvGraphicFramePr>
          <p:nvPr>
            <p:extLst/>
          </p:nvPr>
        </p:nvGraphicFramePr>
        <p:xfrm>
          <a:off x="2755900" y="5419725"/>
          <a:ext cx="47244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3" imgW="1828800" imgH="368280" progId="Equation.DSMT4">
                  <p:embed/>
                </p:oleObj>
              </mc:Choice>
              <mc:Fallback>
                <p:oleObj name="Equation" r:id="rId3" imgW="1828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419725"/>
                        <a:ext cx="47244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F424-8254-445E-9F83-7D4796851F36}" type="datetime5">
              <a:rPr lang="en-US" smtClean="0"/>
              <a:t>4-Feb-19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39800" y="161926"/>
            <a:ext cx="11074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ea typeface="新細明體" charset="-120"/>
              </a:rPr>
              <a:t>Example: biased coin throw </a:t>
            </a: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11" name="Group 3"/>
          <p:cNvGraphicFramePr>
            <a:graphicFrameLocks/>
          </p:cNvGraphicFramePr>
          <p:nvPr/>
        </p:nvGraphicFramePr>
        <p:xfrm>
          <a:off x="3276600" y="1905001"/>
          <a:ext cx="5181600" cy="2843213"/>
        </p:xfrm>
        <a:graphic>
          <a:graphicData uri="http://schemas.openxmlformats.org/drawingml/2006/table">
            <a:tbl>
              <a:tblPr/>
              <a:tblGrid>
                <a:gridCol w="1336675"/>
                <a:gridCol w="706438"/>
                <a:gridCol w="1046162"/>
                <a:gridCol w="1046163"/>
                <a:gridCol w="1046162"/>
              </a:tblGrid>
              <a:tr h="838200"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P(head)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P(tail)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9213"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Entropy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0.469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48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D80FF-841B-4B57-B398-E9BF9993072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Entropy of a split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Information in a split with </a:t>
            </a:r>
            <a:r>
              <a:rPr lang="en-US" altLang="zh-TW" b="1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 items of one class, </a:t>
            </a:r>
            <a:r>
              <a:rPr lang="en-US" altLang="zh-TW" b="1" i="1"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 items of the second class</a:t>
            </a: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2286000" y="2590801"/>
          <a:ext cx="66309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3" imgW="2158920" imgH="419040" progId="Equation.3">
                  <p:embed/>
                </p:oleObj>
              </mc:Choice>
              <mc:Fallback>
                <p:oleObj name="Equation" r:id="rId3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1"/>
                        <a:ext cx="6630988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2438400" y="4038601"/>
          <a:ext cx="6629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5" imgW="2412720" imgH="419040" progId="Equation.3">
                  <p:embed/>
                </p:oleObj>
              </mc:Choice>
              <mc:Fallback>
                <p:oleObj name="Equation" r:id="rId5" imgW="241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1"/>
                        <a:ext cx="66294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98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876800" y="6553200"/>
            <a:ext cx="1244600" cy="304800"/>
          </a:xfrm>
          <a:prstGeom prst="rect">
            <a:avLst/>
          </a:prstGeom>
        </p:spPr>
        <p:txBody>
          <a:bodyPr/>
          <a:lstStyle/>
          <a:p>
            <a:fld id="{AE6848A7-DC67-4F8D-B6F2-39885B4276B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Example: attribute “Outlook”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066800"/>
            <a:ext cx="4953000" cy="4724400"/>
          </a:xfrm>
        </p:spPr>
        <p:txBody>
          <a:bodyPr/>
          <a:lstStyle/>
          <a:p>
            <a:pPr marL="342900" indent="-342900"/>
            <a:r>
              <a:rPr lang="zh-TW" altLang="en-US" sz="2400">
                <a:ea typeface="新細明體" charset="-120"/>
              </a:rPr>
              <a:t>“</a:t>
            </a:r>
            <a:r>
              <a:rPr lang="en-US" altLang="zh-TW" sz="2400">
                <a:ea typeface="新細明體" charset="-120"/>
              </a:rPr>
              <a:t>Outlook” = “Sunny”: 2 and 3 split</a:t>
            </a: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057400" y="1600200"/>
          <a:ext cx="8153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3" imgW="3987720" imgH="393480" progId="Equation.3">
                  <p:embed/>
                </p:oleObj>
              </mc:Choice>
              <mc:Fallback>
                <p:oleObj name="Equation" r:id="rId3" imgW="3987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8153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637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4076700" cy="288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2819400" y="3886200"/>
            <a:ext cx="1295400" cy="1905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876800" y="6553200"/>
            <a:ext cx="1244600" cy="304800"/>
          </a:xfrm>
          <a:prstGeom prst="rect">
            <a:avLst/>
          </a:prstGeom>
        </p:spPr>
        <p:txBody>
          <a:bodyPr/>
          <a:lstStyle/>
          <a:p>
            <a:fld id="{7B949793-BD60-4B8C-9576-3A41DE39027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Outlook = Overcast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066800"/>
            <a:ext cx="4953000" cy="4724400"/>
          </a:xfrm>
        </p:spPr>
        <p:txBody>
          <a:bodyPr/>
          <a:lstStyle/>
          <a:p>
            <a:pPr marL="342900" indent="-342900"/>
            <a:r>
              <a:rPr lang="en-US" altLang="zh-TW" sz="2400">
                <a:ea typeface="新細明體" charset="-120"/>
              </a:rPr>
              <a:t>“Outlook” = “Overcast”: 4/0 split</a:t>
            </a:r>
          </a:p>
          <a:p>
            <a:pPr marL="342900" indent="-342900"/>
            <a:endParaRPr lang="en-US" altLang="zh-TW" sz="2400">
              <a:ea typeface="新細明體" charset="-120"/>
            </a:endParaRPr>
          </a:p>
        </p:txBody>
      </p:sp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1752600" y="1752600"/>
            <a:ext cx="8763000" cy="1200150"/>
            <a:chOff x="144" y="1536"/>
            <a:chExt cx="5520" cy="756"/>
          </a:xfrm>
        </p:grpSpPr>
        <p:graphicFrame>
          <p:nvGraphicFramePr>
            <p:cNvPr id="187397" name="Object 5"/>
            <p:cNvGraphicFramePr>
              <a:graphicFrameLocks noChangeAspect="1"/>
            </p:cNvGraphicFramePr>
            <p:nvPr/>
          </p:nvGraphicFramePr>
          <p:xfrm>
            <a:off x="144" y="1776"/>
            <a:ext cx="41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5" name="Equation" r:id="rId3" imgW="6578280" imgH="342720" progId="Equation.3">
                    <p:embed/>
                  </p:oleObj>
                </mc:Choice>
                <mc:Fallback>
                  <p:oleObj name="Equation" r:id="rId3" imgW="65782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776"/>
                          <a:ext cx="41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398" name="AutoShape 6"/>
            <p:cNvSpPr>
              <a:spLocks noChangeArrowheads="1"/>
            </p:cNvSpPr>
            <p:nvPr/>
          </p:nvSpPr>
          <p:spPr bwMode="auto">
            <a:xfrm flipH="1">
              <a:off x="3360" y="1636"/>
              <a:ext cx="1008" cy="327"/>
            </a:xfrm>
            <a:custGeom>
              <a:avLst/>
              <a:gdLst>
                <a:gd name="G0" fmla="+- -2097096 0 0"/>
                <a:gd name="G1" fmla="+- -8374990 0 0"/>
                <a:gd name="G2" fmla="+- -2097096 0 -8374990"/>
                <a:gd name="G3" fmla="+- 10800 0 0"/>
                <a:gd name="G4" fmla="+- 0 0 -2097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728 0 0"/>
                <a:gd name="G9" fmla="+- 0 0 -8374990"/>
                <a:gd name="G10" fmla="+- 9728 0 2700"/>
                <a:gd name="G11" fmla="cos G10 -2097096"/>
                <a:gd name="G12" fmla="sin G10 -2097096"/>
                <a:gd name="G13" fmla="cos 13500 -2097096"/>
                <a:gd name="G14" fmla="sin 13500 -2097096"/>
                <a:gd name="G15" fmla="+- G11 10800 0"/>
                <a:gd name="G16" fmla="+- G12 10800 0"/>
                <a:gd name="G17" fmla="+- G13 10800 0"/>
                <a:gd name="G18" fmla="+- G14 10800 0"/>
                <a:gd name="G19" fmla="*/ 9728 1 2"/>
                <a:gd name="G20" fmla="+- G19 5400 0"/>
                <a:gd name="G21" fmla="cos G20 -2097096"/>
                <a:gd name="G22" fmla="sin G20 -2097096"/>
                <a:gd name="G23" fmla="+- G21 10800 0"/>
                <a:gd name="G24" fmla="+- G12 G23 G22"/>
                <a:gd name="G25" fmla="+- G22 G23 G11"/>
                <a:gd name="G26" fmla="cos 10800 -2097096"/>
                <a:gd name="G27" fmla="sin 10800 -2097096"/>
                <a:gd name="G28" fmla="cos 9728 -2097096"/>
                <a:gd name="G29" fmla="sin 9728 -2097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8374990"/>
                <a:gd name="G36" fmla="sin G34 -8374990"/>
                <a:gd name="G37" fmla="+/ -8374990 -2097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728 G39"/>
                <a:gd name="G43" fmla="sin 972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694 w 21600"/>
                <a:gd name="T5" fmla="*/ 167 h 21600"/>
                <a:gd name="T6" fmla="*/ 4510 w 21600"/>
                <a:gd name="T7" fmla="*/ 2688 h 21600"/>
                <a:gd name="T8" fmla="*/ 12506 w 21600"/>
                <a:gd name="T9" fmla="*/ 1222 h 21600"/>
                <a:gd name="T10" fmla="*/ 22248 w 21600"/>
                <a:gd name="T11" fmla="*/ 3646 h 21600"/>
                <a:gd name="T12" fmla="*/ 21218 w 21600"/>
                <a:gd name="T13" fmla="*/ 8105 h 21600"/>
                <a:gd name="T14" fmla="*/ 16760 w 21600"/>
                <a:gd name="T15" fmla="*/ 707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049" y="5645"/>
                  </a:moveTo>
                  <a:cubicBezTo>
                    <a:pt x="17272" y="2800"/>
                    <a:pt x="14154" y="1072"/>
                    <a:pt x="10800" y="1072"/>
                  </a:cubicBezTo>
                  <a:cubicBezTo>
                    <a:pt x="8641" y="1072"/>
                    <a:pt x="6544" y="1789"/>
                    <a:pt x="4838" y="3112"/>
                  </a:cubicBezTo>
                  <a:lnTo>
                    <a:pt x="4181" y="2265"/>
                  </a:lnTo>
                  <a:cubicBezTo>
                    <a:pt x="6075" y="796"/>
                    <a:pt x="8403" y="0"/>
                    <a:pt x="10800" y="0"/>
                  </a:cubicBezTo>
                  <a:cubicBezTo>
                    <a:pt x="14524" y="0"/>
                    <a:pt x="17985" y="1918"/>
                    <a:pt x="19959" y="5077"/>
                  </a:cubicBezTo>
                  <a:lnTo>
                    <a:pt x="22248" y="3646"/>
                  </a:lnTo>
                  <a:lnTo>
                    <a:pt x="21218" y="8105"/>
                  </a:lnTo>
                  <a:lnTo>
                    <a:pt x="16760" y="7075"/>
                  </a:lnTo>
                  <a:lnTo>
                    <a:pt x="19049" y="56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7399" name="Text Box 7"/>
            <p:cNvSpPr txBox="1">
              <a:spLocks noChangeArrowheads="1"/>
            </p:cNvSpPr>
            <p:nvPr/>
          </p:nvSpPr>
          <p:spPr bwMode="auto">
            <a:xfrm>
              <a:off x="4224" y="1536"/>
              <a:ext cx="144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b="1" i="1" dirty="0">
                  <a:solidFill>
                    <a:schemeClr val="folHlink"/>
                  </a:solidFill>
                  <a:ea typeface="新細明體" charset="-120"/>
                </a:rPr>
                <a:t>Note: log(0) is not defined, but we evaluate 0*log(0) as zero</a:t>
              </a:r>
            </a:p>
          </p:txBody>
        </p:sp>
      </p:grpSp>
      <p:pic>
        <p:nvPicPr>
          <p:cNvPr id="18740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2971800"/>
            <a:ext cx="4076700" cy="2882900"/>
          </a:xfrm>
          <a:ln/>
        </p:spPr>
      </p:pic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4267200" y="4267200"/>
            <a:ext cx="1295400" cy="1905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2A6FC-C6C7-4CDF-84E9-1568CA2E484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Outlook = Rainy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495800"/>
          </a:xfrm>
        </p:spPr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“Outlook” = “Rainy”:</a:t>
            </a:r>
          </a:p>
          <a:p>
            <a:pPr marL="342900" indent="-342900"/>
            <a:endParaRPr lang="en-US" altLang="zh-TW">
              <a:ea typeface="新細明體" charset="-120"/>
            </a:endParaRP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1981200" y="1981200"/>
          <a:ext cx="8153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3" imgW="3987720" imgH="393480" progId="Equation.3">
                  <p:embed/>
                </p:oleObj>
              </mc:Choice>
              <mc:Fallback>
                <p:oleObj name="Equation" r:id="rId3" imgW="3987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8153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84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40767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5867400" y="4267200"/>
            <a:ext cx="1295400" cy="1905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5C7EF-8E5E-4A99-A19F-457E4FCD4C5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Expected Information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495800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zh-TW">
                <a:ea typeface="新細明體" charset="-120"/>
              </a:rPr>
              <a:t>Expected information for attribute: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905000" y="2667000"/>
          <a:ext cx="805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3" imgW="8051760" imgH="342720" progId="Equation.3">
                  <p:embed/>
                </p:oleObj>
              </mc:Choice>
              <mc:Fallback>
                <p:oleObj name="Equation" r:id="rId3" imgW="8051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8051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4419600" y="3810000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5" imgW="1447560" imgH="279360" progId="Equation.3">
                  <p:embed/>
                </p:oleObj>
              </mc:Choice>
              <mc:Fallback>
                <p:oleObj name="Equation" r:id="rId5" imgW="1447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0"/>
                        <a:ext cx="1447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46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1739-BDFF-4F01-8A8B-A40B9235218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the information gain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305800" cy="4876800"/>
          </a:xfrm>
        </p:spPr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Information gain: </a:t>
            </a:r>
          </a:p>
          <a:p>
            <a:pPr marL="342900" indent="-342900">
              <a:buNone/>
            </a:pPr>
            <a:r>
              <a:rPr lang="en-US" altLang="zh-TW">
                <a:ea typeface="新細明體" charset="-120"/>
              </a:rPr>
              <a:t>(information before split) – (information after split)</a:t>
            </a:r>
          </a:p>
          <a:p>
            <a:pPr marL="342900" indent="-342900"/>
            <a:endParaRPr lang="en-US" altLang="zh-TW">
              <a:ea typeface="新細明體" charset="-120"/>
            </a:endParaRPr>
          </a:p>
          <a:p>
            <a:pPr marL="342900" indent="-342900"/>
            <a:endParaRPr lang="en-US" altLang="zh-TW">
              <a:ea typeface="新細明體" charset="-120"/>
            </a:endParaRPr>
          </a:p>
          <a:p>
            <a:pPr marL="342900" indent="-342900"/>
            <a:r>
              <a:rPr lang="en-US" altLang="zh-TW">
                <a:ea typeface="新細明體" charset="-120"/>
              </a:rPr>
              <a:t>Information gain for attributes from weather data: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828800" y="2819401"/>
          <a:ext cx="8610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3" imgW="4203360" imgH="203040" progId="Equation.3">
                  <p:embed/>
                </p:oleObj>
              </mc:Choice>
              <mc:Fallback>
                <p:oleObj name="Equation" r:id="rId3" imgW="4203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1"/>
                        <a:ext cx="8610600" cy="415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4114800" y="3276600"/>
          <a:ext cx="146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5" imgW="1460160" imgH="279360" progId="Equation.3">
                  <p:embed/>
                </p:oleObj>
              </mc:Choice>
              <mc:Fallback>
                <p:oleObj name="Equation" r:id="rId5" imgW="1460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1460500" cy="279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962400" y="4572000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7" imgW="3530520" imgH="342720" progId="Equation.3">
                  <p:embed/>
                </p:oleObj>
              </mc:Choice>
              <mc:Fallback>
                <p:oleObj name="Equation" r:id="rId7" imgW="3530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72000"/>
                        <a:ext cx="35306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3962400" y="5029200"/>
          <a:ext cx="3879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9" imgW="4076640" imgH="342720" progId="Equation.3">
                  <p:embed/>
                </p:oleObj>
              </mc:Choice>
              <mc:Fallback>
                <p:oleObj name="Equation" r:id="rId9" imgW="4076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387985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3962400" y="5486400"/>
          <a:ext cx="369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11" imgW="3695400" imgH="342720" progId="Equation.3">
                  <p:embed/>
                </p:oleObj>
              </mc:Choice>
              <mc:Fallback>
                <p:oleObj name="Equation" r:id="rId11" imgW="3695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86400"/>
                        <a:ext cx="36957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3962400" y="5943600"/>
          <a:ext cx="335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13" imgW="3352680" imgH="342720" progId="Equation.3">
                  <p:embed/>
                </p:oleObj>
              </mc:Choice>
              <mc:Fallback>
                <p:oleObj name="Equation" r:id="rId13" imgW="3352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943600"/>
                        <a:ext cx="33528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1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Discretization Using Class Labels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  <a:ln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Entropy based approach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72453" name="Text Box 5"/>
          <p:cNvSpPr txBox="1">
            <a:spLocks noChangeArrowheads="1"/>
          </p:cNvSpPr>
          <p:nvPr/>
        </p:nvSpPr>
        <p:spPr bwMode="auto">
          <a:xfrm>
            <a:off x="2362200" y="5715000"/>
            <a:ext cx="3263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3 categories for both x and y</a:t>
            </a:r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2455" name="Rectangle 7"/>
          <p:cNvSpPr>
            <a:spLocks noChangeArrowheads="1"/>
          </p:cNvSpPr>
          <p:nvPr/>
        </p:nvSpPr>
        <p:spPr bwMode="auto">
          <a:xfrm>
            <a:off x="3241676" y="5984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72456" name="Text Box 8"/>
          <p:cNvSpPr txBox="1">
            <a:spLocks noChangeArrowheads="1"/>
          </p:cNvSpPr>
          <p:nvPr/>
        </p:nvSpPr>
        <p:spPr bwMode="auto">
          <a:xfrm>
            <a:off x="6934200" y="5715000"/>
            <a:ext cx="3403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5 categories for both x and y</a:t>
            </a:r>
          </a:p>
        </p:txBody>
      </p:sp>
      <p:pic>
        <p:nvPicPr>
          <p:cNvPr id="8724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/>
          <a:stretch>
            <a:fillRect/>
          </a:stretch>
        </p:blipFill>
        <p:spPr bwMode="auto">
          <a:xfrm>
            <a:off x="6019800" y="1905001"/>
            <a:ext cx="4648200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2968-6DBB-4E94-91C1-C6771067A68A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Dimensionality of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DE810B98-AC4B-424B-B241-6CC0FBEB2771}" type="slidenum">
              <a:rPr lang="tr-TR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</a:t>
            </a:fld>
            <a:endParaRPr lang="tr-TR" altLang="en-US" sz="12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79500" y="1219200"/>
            <a:ext cx="9740900" cy="5137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Number of Observables (e.g. age and income)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If number of observables is increased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More time to compute 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More  memory to store inputs and intermediate results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More complicated explanations (knowledge from learning)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Regression from 100 vs. 2 parameters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 No simple visualization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2D vs. 10D graph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b="1" dirty="0" smtClean="0"/>
              <a:t> Need much more data (curse of dimensionality)</a:t>
            </a:r>
          </a:p>
        </p:txBody>
      </p:sp>
    </p:spTree>
    <p:extLst>
      <p:ext uri="{BB962C8B-B14F-4D97-AF65-F5344CB8AC3E}">
        <p14:creationId xmlns:p14="http://schemas.microsoft.com/office/powerpoint/2010/main" val="122664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3603626"/>
            <a:ext cx="5156200" cy="310287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587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Attribute Transformation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952500"/>
            <a:ext cx="9136063" cy="52959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function that maps the entire set of values of a given attribute to a new set of replacement values such that each old value can be identified with one of the new values</a:t>
            </a:r>
          </a:p>
          <a:p>
            <a:pPr lvl="1"/>
            <a:r>
              <a:rPr lang="en-US" altLang="en-US" sz="2800" dirty="0"/>
              <a:t>Simple functions: </a:t>
            </a:r>
            <a:r>
              <a:rPr lang="en-US" altLang="en-US" sz="2800" dirty="0" err="1"/>
              <a:t>x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, log(x), e</a:t>
            </a:r>
            <a:r>
              <a:rPr lang="en-US" altLang="en-US" sz="2800" baseline="30000" dirty="0"/>
              <a:t>x</a:t>
            </a:r>
            <a:r>
              <a:rPr lang="en-US" altLang="en-US" sz="2800" dirty="0"/>
              <a:t>, |x|</a:t>
            </a:r>
          </a:p>
          <a:p>
            <a:pPr lvl="1"/>
            <a:r>
              <a:rPr lang="en-US" altLang="en-US" sz="2800" dirty="0"/>
              <a:t>Standardization and Normalization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BE39-35D9-43D0-A125-C6CC58E2B10E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Numerosity Reduction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Reduce the data volume by choosing alternative ‘smaller’ forms of data representation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Two type: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Parametric – a model is used to estimate the data, only the data parameters is stored instead of actual data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regression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log-linear model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Nonparametric –storing reduced representation of the data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Histograms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Clustering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Sampling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71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6197FB-9626-4C46-976D-8F67C503335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Regression and Log-Linear Models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Linear regression: Data are modeled to fit a straight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Often uses the least-square method to fit the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Multiple regression: allows a response variable Y to be modeled as a linear function of multidimensional feature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Log-linear model: approximates discrete multidimensional probability distributions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278F-F663-4803-8E96-74373F3A751E}" type="datetime5">
              <a:rPr lang="en-US" smtClean="0"/>
              <a:t>4-Feb-19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51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Develop a model to predict the salary of college graduates with 10 years working experience</a:t>
            </a:r>
          </a:p>
          <a:p>
            <a:r>
              <a:rPr lang="en-US" altLang="en-US" dirty="0"/>
              <a:t>Potential sales of a new product given its price</a:t>
            </a:r>
          </a:p>
          <a:p>
            <a:r>
              <a:rPr lang="en-US" altLang="en-US" dirty="0"/>
              <a:t>Regression - used to approximate the given data</a:t>
            </a:r>
          </a:p>
          <a:p>
            <a:r>
              <a:rPr lang="en-US" altLang="en-US" dirty="0"/>
              <a:t>The data are modeled as a straight line.</a:t>
            </a:r>
          </a:p>
          <a:p>
            <a:r>
              <a:rPr lang="en-US" altLang="en-US" dirty="0"/>
              <a:t>A random variable Y (response variable), can be modeled as a linear function of another random variable, X (predictor variable), with the equation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9403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Cont’d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variance of Y </a:t>
            </a:r>
            <a:r>
              <a:rPr lang="en-US" altLang="en-US" dirty="0"/>
              <a:t>is assumed to be constant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 and  (regression coefficients) – Y-intercept and the slope line.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solved by the method of least squares. (minimizes the error between actual line separating data and the estimate of the line)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4114800" y="1905000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r:id="rId4" imgW="711000" imgH="203040" progId="">
                  <p:embed/>
                </p:oleObj>
              </mc:Choice>
              <mc:Fallback>
                <p:oleObj r:id="rId4" imgW="7110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3886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48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Cont’d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4038600" y="4876800"/>
          <a:ext cx="419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r:id="rId4" imgW="685800" imgH="228600" progId="">
                  <p:embed/>
                </p:oleObj>
              </mc:Choice>
              <mc:Fallback>
                <p:oleObj r:id="rId4" imgW="6858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6800"/>
                        <a:ext cx="419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276600" y="2209800"/>
          <a:ext cx="6019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r:id="rId6" imgW="1409400" imgH="952200" progId="">
                  <p:embed/>
                </p:oleObj>
              </mc:Choice>
              <mc:Fallback>
                <p:oleObj r:id="rId6" imgW="1409400" imgH="952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6019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153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Regress Analysis and Log-Linear Models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Linear regression: </a:t>
            </a:r>
            <a:r>
              <a:rPr lang="en-US" altLang="en-US" i="1"/>
              <a:t>Y = </a:t>
            </a:r>
            <a:r>
              <a:rPr lang="en-US" altLang="en-US" i="1">
                <a:sym typeface="Symbol" panose="05050102010706020507" pitchFamily="18" charset="2"/>
              </a:rPr>
              <a:t> +  X</a:t>
            </a:r>
            <a:endParaRPr lang="en-US" altLang="en-US" i="1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Two parameters ,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specify the line and are to be estimated by using the data at hand.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using the least squares criterion to the known values of </a:t>
            </a:r>
            <a:r>
              <a:rPr lang="en-US" altLang="en-US" i="1"/>
              <a:t>Y1, Y2, …, X1, X2, ….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Multiple regression: </a:t>
            </a:r>
            <a:r>
              <a:rPr lang="en-US" altLang="en-US" i="1"/>
              <a:t>Y = b0 + b1 X1 + b2 X2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Many nonlinear functions can be transformed into the above.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Log-linear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multi-way table of joint probabilities is approximated by a product of lower-order tables.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Probability:  </a:t>
            </a:r>
            <a:r>
              <a:rPr lang="en-US" altLang="en-US" i="1"/>
              <a:t>p(a, b, c, d) = </a:t>
            </a:r>
            <a:r>
              <a:rPr lang="en-US" altLang="en-US" i="1">
                <a:sym typeface="Symbol" panose="05050102010706020507" pitchFamily="18" charset="2"/>
              </a:rPr>
              <a:t>ab acad bcd</a:t>
            </a:r>
            <a:endParaRPr lang="en-US" altLang="en-US" i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1034-5F49-4D28-ABCF-043205833F1A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50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39B7F4-569F-41D0-8E5B-6676BCF1CC9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Histograms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popular data reduction technique</a:t>
            </a:r>
          </a:p>
          <a:p>
            <a:pPr eaLnBrk="1" hangingPunct="1"/>
            <a:r>
              <a:rPr lang="en-US" altLang="en-US" sz="2400"/>
              <a:t>Divide data into buckets and store average (sum) for each bucket</a:t>
            </a:r>
          </a:p>
          <a:p>
            <a:pPr eaLnBrk="1" hangingPunct="1"/>
            <a:r>
              <a:rPr lang="en-US" altLang="en-US" sz="2400"/>
              <a:t>Can be constructed optimally in one dimension using dynamic programming</a:t>
            </a:r>
            <a:endParaRPr lang="en-US" altLang="en-US"/>
          </a:p>
          <a:p>
            <a:pPr eaLnBrk="1" hangingPunct="1"/>
            <a:r>
              <a:rPr lang="en-US" altLang="en-US" sz="2400"/>
              <a:t>Related to quantization problems.</a:t>
            </a:r>
          </a:p>
        </p:txBody>
      </p:sp>
      <p:graphicFrame>
        <p:nvGraphicFramePr>
          <p:cNvPr id="49158" name="Object 4"/>
          <p:cNvGraphicFramePr>
            <a:graphicFrameLocks noGrp="1"/>
          </p:cNvGraphicFramePr>
          <p:nvPr>
            <p:ph sz="half" idx="2"/>
          </p:nvPr>
        </p:nvGraphicFramePr>
        <p:xfrm>
          <a:off x="6169026" y="1671639"/>
          <a:ext cx="4449763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Chart" r:id="rId3" imgW="7505657" imgH="7448614" progId="MSGraph.Chart.8">
                  <p:embed followColorScheme="full"/>
                </p:oleObj>
              </mc:Choice>
              <mc:Fallback>
                <p:oleObj name="Chart" r:id="rId3" imgW="7505657" imgH="744861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6" y="1671639"/>
                        <a:ext cx="4449763" cy="441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28694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A7BF4-5BA9-4A71-98F1-B8F82C8BD2F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Clustering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Partition data set into clusters, and one can store cluster representation only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Can be very effective if data is clustered but not if data is “smeared”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Can have hierarchical clustering and be stored in multi-dimensional index tree structures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There are many choices of clustering definitions and clustering algorithms, further detailed in Chapter 8</a:t>
            </a:r>
            <a:endParaRPr lang="en-US" altLang="en-US" smtClean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2271-7590-461E-BD17-E0E641B68CE8}" type="datetime5">
              <a:rPr lang="en-US" smtClean="0"/>
              <a:t>4-Feb-19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56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CF077A-7987-4F8C-833C-F9AA2DE29EB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460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/>
              <a:t>Data Compression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4200" y="1081087"/>
            <a:ext cx="10769600" cy="5275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String compression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There are extensive theories and well-tuned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Typically lossless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But only limited manipulation is possible without expansion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Audio/video compression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Typically </a:t>
            </a:r>
            <a:r>
              <a:rPr lang="en-US" altLang="en-US" dirty="0" err="1">
                <a:sym typeface="Symbol" panose="05050102010706020507" pitchFamily="18" charset="2"/>
              </a:rPr>
              <a:t>lossy</a:t>
            </a:r>
            <a:r>
              <a:rPr lang="en-US" altLang="en-US" dirty="0">
                <a:sym typeface="Symbol" panose="05050102010706020507" pitchFamily="18" charset="2"/>
              </a:rPr>
              <a:t> compression, with progressive refinement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E6A-1AAF-4126-8BF5-52551607F22D}" type="datetime5">
              <a:rPr lang="en-US" smtClean="0"/>
              <a:t>4-Feb-19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697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B1BCA90-96D8-4EC9-9023-BD4CB30AF221}" type="slidenum">
              <a:rPr lang="tr-TR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</a:t>
            </a:fld>
            <a:endParaRPr lang="tr-TR" altLang="en-US" sz="12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01700" y="1117600"/>
            <a:ext cx="9388475" cy="4978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Some features (dimensions) bear little or nor useful information (e.g. color of hair for a car selection)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Can drop some features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Have to estimate which features can be dropped from data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Several features can be combined together without loss or even with gain of information (e.g. income of all family members for loan application)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Some features can be combined together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Have to estimate which features to combine from data</a:t>
            </a:r>
          </a:p>
        </p:txBody>
      </p:sp>
    </p:spTree>
    <p:extLst>
      <p:ext uri="{BB962C8B-B14F-4D97-AF65-F5344CB8AC3E}">
        <p14:creationId xmlns:p14="http://schemas.microsoft.com/office/powerpoint/2010/main" val="13604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60F9F2-DFF0-49D2-83B3-060744B9EAD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Compression</a:t>
            </a:r>
          </a:p>
        </p:txBody>
      </p:sp>
      <p:sp>
        <p:nvSpPr>
          <p:cNvPr id="39941" name="AutoShape 3"/>
          <p:cNvSpPr>
            <a:spLocks noChangeArrowheads="1"/>
          </p:cNvSpPr>
          <p:nvPr/>
        </p:nvSpPr>
        <p:spPr bwMode="auto">
          <a:xfrm>
            <a:off x="2362201" y="1625601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Original Data</a:t>
            </a:r>
          </a:p>
        </p:txBody>
      </p:sp>
      <p:sp>
        <p:nvSpPr>
          <p:cNvPr id="39942" name="AutoShape 4"/>
          <p:cNvSpPr>
            <a:spLocks noChangeArrowheads="1"/>
          </p:cNvSpPr>
          <p:nvPr/>
        </p:nvSpPr>
        <p:spPr bwMode="auto">
          <a:xfrm>
            <a:off x="7699376" y="2249489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Compressed 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9943" name="Line 5"/>
          <p:cNvSpPr>
            <a:spLocks noChangeShapeType="1"/>
          </p:cNvSpPr>
          <p:nvPr/>
        </p:nvSpPr>
        <p:spPr bwMode="auto">
          <a:xfrm>
            <a:off x="5843589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6"/>
          <p:cNvSpPr>
            <a:spLocks noChangeShapeType="1"/>
          </p:cNvSpPr>
          <p:nvPr/>
        </p:nvSpPr>
        <p:spPr bwMode="auto">
          <a:xfrm flipH="1">
            <a:off x="5843589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6161088" y="3665538"/>
            <a:ext cx="111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lossless</a:t>
            </a:r>
          </a:p>
        </p:txBody>
      </p:sp>
      <p:sp>
        <p:nvSpPr>
          <p:cNvPr id="39946" name="AutoShape 8"/>
          <p:cNvSpPr>
            <a:spLocks noChangeArrowheads="1"/>
          </p:cNvSpPr>
          <p:nvPr/>
        </p:nvSpPr>
        <p:spPr bwMode="auto">
          <a:xfrm>
            <a:off x="2474914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Original Data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Approximated </a:t>
            </a:r>
          </a:p>
        </p:txBody>
      </p:sp>
      <p:sp>
        <p:nvSpPr>
          <p:cNvPr id="39947" name="Line 9"/>
          <p:cNvSpPr>
            <a:spLocks noChangeShapeType="1"/>
          </p:cNvSpPr>
          <p:nvPr/>
        </p:nvSpPr>
        <p:spPr bwMode="auto">
          <a:xfrm flipH="1">
            <a:off x="5776913" y="3875089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0"/>
          <p:cNvSpPr txBox="1">
            <a:spLocks noChangeArrowheads="1"/>
          </p:cNvSpPr>
          <p:nvPr/>
        </p:nvSpPr>
        <p:spPr bwMode="auto">
          <a:xfrm rot="-1797028">
            <a:off x="6751638" y="4783138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lossy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9BED-1F80-420B-A9DC-2DB0D55015F5}" type="datetime5">
              <a:rPr lang="en-US" smtClean="0"/>
              <a:t>4-Feb-19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10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0A0CE-C25A-46FD-9C72-9A95782DAFB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0964" name="Rectangle 19"/>
          <p:cNvSpPr>
            <a:spLocks noGrp="1" noChangeArrowheads="1"/>
          </p:cNvSpPr>
          <p:nvPr>
            <p:ph type="title"/>
          </p:nvPr>
        </p:nvSpPr>
        <p:spPr>
          <a:xfrm>
            <a:off x="2971800" y="274638"/>
            <a:ext cx="4953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Wavelet Transformation </a:t>
            </a:r>
          </a:p>
        </p:txBody>
      </p:sp>
      <p:sp>
        <p:nvSpPr>
          <p:cNvPr id="40965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Discrete wavelet transform (DWT): linear signal processing, </a:t>
            </a:r>
            <a:r>
              <a:rPr lang="en-US" altLang="en-US" sz="2400" dirty="0" smtClean="0"/>
              <a:t>multi-</a:t>
            </a:r>
            <a:r>
              <a:rPr lang="en-US" altLang="en-US" sz="2400" dirty="0" err="1" smtClean="0"/>
              <a:t>resolutional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analysis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Compressed approximation: store only a small fraction of the strongest of the wavelet coefficients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Similar to discrete Fourier transform (DFT), but better </a:t>
            </a:r>
            <a:r>
              <a:rPr lang="en-US" altLang="en-US" sz="2400" dirty="0" err="1"/>
              <a:t>lossy</a:t>
            </a:r>
            <a:r>
              <a:rPr lang="en-US" altLang="en-US" sz="2400" dirty="0"/>
              <a:t> compression, localized in space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Method: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Length, L, must be an integer power of 2 (padding with 0s, when necessary)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Each transform has 2 functions: smoothing, difference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Applies to pairs of data, resulting in two set of data of length L/2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Applies two functions recursively, until reaches the desired length</a:t>
            </a:r>
          </a:p>
        </p:txBody>
      </p:sp>
      <p:grpSp>
        <p:nvGrpSpPr>
          <p:cNvPr id="40966" name="Group 4"/>
          <p:cNvGrpSpPr>
            <a:grpSpLocks/>
          </p:cNvGrpSpPr>
          <p:nvPr/>
        </p:nvGrpSpPr>
        <p:grpSpPr bwMode="auto">
          <a:xfrm>
            <a:off x="7924800" y="152401"/>
            <a:ext cx="2590800" cy="1579563"/>
            <a:chOff x="3936" y="96"/>
            <a:chExt cx="1632" cy="995"/>
          </a:xfrm>
        </p:grpSpPr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3936" y="96"/>
              <a:ext cx="163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ahoma" panose="020B0604030504040204" pitchFamily="34" charset="0"/>
                </a:rPr>
                <a:t> </a:t>
              </a:r>
              <a:endParaRPr lang="en-US" altLang="en-US" sz="1600">
                <a:latin typeface="Tahoma" panose="020B0604030504040204" pitchFamily="34" charset="0"/>
              </a:endParaRPr>
            </a:p>
            <a:p>
              <a:pPr algn="ctr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>
              <a:off x="3984" y="8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9" name="Line 7"/>
            <p:cNvSpPr>
              <a:spLocks noChangeShapeType="1"/>
            </p:cNvSpPr>
            <p:nvPr/>
          </p:nvSpPr>
          <p:spPr bwMode="auto">
            <a:xfrm flipH="1" flipV="1">
              <a:off x="4128" y="2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4128" y="2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>
              <a:off x="4416" y="2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4416" y="8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4848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4" name="Line 12"/>
            <p:cNvSpPr>
              <a:spLocks noChangeShapeType="1"/>
            </p:cNvSpPr>
            <p:nvPr/>
          </p:nvSpPr>
          <p:spPr bwMode="auto">
            <a:xfrm flipV="1">
              <a:off x="4944" y="33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>
              <a:off x="5136" y="3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6" name="Line 14"/>
            <p:cNvSpPr>
              <a:spLocks noChangeShapeType="1"/>
            </p:cNvSpPr>
            <p:nvPr/>
          </p:nvSpPr>
          <p:spPr bwMode="auto">
            <a:xfrm>
              <a:off x="5232" y="6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7" name="Line 15"/>
            <p:cNvSpPr>
              <a:spLocks noChangeShapeType="1"/>
            </p:cNvSpPr>
            <p:nvPr/>
          </p:nvSpPr>
          <p:spPr bwMode="auto">
            <a:xfrm flipV="1">
              <a:off x="5328" y="86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8" name="Line 16"/>
            <p:cNvSpPr>
              <a:spLocks noChangeShapeType="1"/>
            </p:cNvSpPr>
            <p:nvPr/>
          </p:nvSpPr>
          <p:spPr bwMode="auto">
            <a:xfrm>
              <a:off x="5424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9" name="Rectangle 17"/>
            <p:cNvSpPr>
              <a:spLocks noChangeArrowheads="1"/>
            </p:cNvSpPr>
            <p:nvPr/>
          </p:nvSpPr>
          <p:spPr bwMode="auto">
            <a:xfrm>
              <a:off x="4080" y="864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ahoma" panose="020B0604030504040204" pitchFamily="34" charset="0"/>
                </a:rPr>
                <a:t>Haar2</a:t>
              </a:r>
            </a:p>
          </p:txBody>
        </p:sp>
        <p:sp>
          <p:nvSpPr>
            <p:cNvPr id="40980" name="Rectangle 18"/>
            <p:cNvSpPr>
              <a:spLocks noChangeArrowheads="1"/>
            </p:cNvSpPr>
            <p:nvPr/>
          </p:nvSpPr>
          <p:spPr bwMode="auto">
            <a:xfrm>
              <a:off x="4752" y="864"/>
              <a:ext cx="77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Daubechie4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30DD-BB5C-476A-B768-E25EC6661D9B}" type="datetime5">
              <a:rPr lang="en-US" smtClean="0"/>
              <a:t>4-Feb-19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9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Similarity and Dissimilarity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39800"/>
            <a:ext cx="10744200" cy="5237163"/>
          </a:xfrm>
        </p:spPr>
        <p:txBody>
          <a:bodyPr/>
          <a:lstStyle/>
          <a:p>
            <a:r>
              <a:rPr lang="en-US" altLang="en-US" dirty="0"/>
              <a:t>Similarity</a:t>
            </a:r>
          </a:p>
          <a:p>
            <a:pPr lvl="1"/>
            <a:r>
              <a:rPr lang="en-US" altLang="en-US" dirty="0"/>
              <a:t>Numerical measure of how alike two data objects are.</a:t>
            </a:r>
          </a:p>
          <a:p>
            <a:pPr lvl="1"/>
            <a:r>
              <a:rPr lang="en-US" altLang="en-US" dirty="0"/>
              <a:t>Is higher when objects are more alike.</a:t>
            </a:r>
          </a:p>
          <a:p>
            <a:pPr lvl="1"/>
            <a:r>
              <a:rPr lang="en-US" altLang="en-US" dirty="0"/>
              <a:t>Often falls in the range [0,1]</a:t>
            </a:r>
          </a:p>
          <a:p>
            <a:r>
              <a:rPr lang="en-US" altLang="en-US" dirty="0"/>
              <a:t>Dissimilarity</a:t>
            </a:r>
          </a:p>
          <a:p>
            <a:pPr lvl="1"/>
            <a:r>
              <a:rPr lang="en-US" altLang="en-US" dirty="0"/>
              <a:t>Numerical measure of how different are two data objects</a:t>
            </a:r>
          </a:p>
          <a:p>
            <a:pPr lvl="1"/>
            <a:r>
              <a:rPr lang="en-US" altLang="en-US" dirty="0"/>
              <a:t>Lower when objects are more alike</a:t>
            </a:r>
          </a:p>
          <a:p>
            <a:pPr lvl="1"/>
            <a:r>
              <a:rPr lang="en-US" altLang="en-US" dirty="0"/>
              <a:t>Minimum dissimilarity is often 0</a:t>
            </a:r>
          </a:p>
          <a:p>
            <a:pPr lvl="1"/>
            <a:r>
              <a:rPr lang="en-US" altLang="en-US" dirty="0"/>
              <a:t>Upper limit varies</a:t>
            </a:r>
          </a:p>
          <a:p>
            <a:r>
              <a:rPr lang="en-US" altLang="en-US" dirty="0"/>
              <a:t>Proximity refers to a similarity or dissimilarity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BA35-2529-455C-A0DE-4FC95DA4F083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/>
          <a:lstStyle/>
          <a:p>
            <a:r>
              <a:rPr lang="en-US" altLang="en-US" sz="2800" dirty="0"/>
              <a:t>Similarity/Dissimilarity for Simple Attributes</a:t>
            </a:r>
          </a:p>
        </p:txBody>
      </p:sp>
      <p:pic>
        <p:nvPicPr>
          <p:cNvPr id="879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35197" r="7114" b="10513"/>
          <a:stretch>
            <a:fillRect/>
          </a:stretch>
        </p:blipFill>
        <p:spPr bwMode="auto">
          <a:xfrm>
            <a:off x="579332" y="1439565"/>
            <a:ext cx="10406167" cy="474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2311400" y="977900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 are the attribute values for two data objects.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BB4-E94B-4F7D-9E06-3ADE0BE0E480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en-US" sz="4000" b="1" dirty="0"/>
              <a:t>Euclidean Distance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704850"/>
            <a:ext cx="8001000" cy="750888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 sz="2400" dirty="0"/>
              <a:t>Euclidean Distance</a:t>
            </a:r>
          </a:p>
          <a:p>
            <a:pPr marL="742950" lvl="1" indent="-285750">
              <a:spcBef>
                <a:spcPct val="20000"/>
              </a:spcBef>
            </a:pPr>
            <a:endParaRPr lang="en-US" altLang="en-US" dirty="0"/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dirty="0"/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dirty="0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altLang="en-US" dirty="0"/>
              <a:t>   Where </a:t>
            </a:r>
            <a:r>
              <a:rPr lang="en-US" altLang="en-US" i="1" dirty="0"/>
              <a:t>n</a:t>
            </a:r>
            <a:r>
              <a:rPr lang="en-US" altLang="en-US" dirty="0"/>
              <a:t> is the number of dimensions (attributes) and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and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are, respectively, the k</a:t>
            </a:r>
            <a:r>
              <a:rPr lang="en-US" altLang="en-US" baseline="30000" dirty="0"/>
              <a:t>th</a:t>
            </a:r>
            <a:r>
              <a:rPr lang="en-US" altLang="en-US" dirty="0"/>
              <a:t> attributes (components) </a:t>
            </a:r>
            <a:r>
              <a:rPr lang="en-US" altLang="en-US" dirty="0" smtClean="0"/>
              <a:t>of </a:t>
            </a:r>
            <a:r>
              <a:rPr lang="en-US" altLang="en-US" dirty="0"/>
              <a:t>data objects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.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dirty="0"/>
          </a:p>
          <a:p>
            <a:pPr marL="342900" indent="-342900">
              <a:spcBef>
                <a:spcPct val="20000"/>
              </a:spcBef>
            </a:pPr>
            <a:r>
              <a:rPr lang="en-US" altLang="en-US" sz="2400" dirty="0"/>
              <a:t>Standardization is necessary, if scales differ.</a:t>
            </a:r>
          </a:p>
        </p:txBody>
      </p:sp>
      <p:graphicFrame>
        <p:nvGraphicFramePr>
          <p:cNvPr id="880644" name="Object 4"/>
          <p:cNvGraphicFramePr>
            <a:graphicFrameLocks noChangeAspect="1"/>
          </p:cNvGraphicFramePr>
          <p:nvPr>
            <p:extLst/>
          </p:nvPr>
        </p:nvGraphicFramePr>
        <p:xfrm>
          <a:off x="2682875" y="1455738"/>
          <a:ext cx="38544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1346040" imgH="444240" progId="Equation.3">
                  <p:embed/>
                </p:oleObj>
              </mc:Choice>
              <mc:Fallback>
                <p:oleObj name="Equation" r:id="rId3" imgW="1346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455738"/>
                        <a:ext cx="38544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659-DF87-4DEA-9151-E1E6EFAF9761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Euclidean Distance</a:t>
            </a:r>
          </a:p>
        </p:txBody>
      </p:sp>
      <p:graphicFrame>
        <p:nvGraphicFramePr>
          <p:cNvPr id="881667" name="Object 3"/>
          <p:cNvGraphicFramePr>
            <a:graphicFrameLocks noChangeAspect="1"/>
          </p:cNvGraphicFramePr>
          <p:nvPr/>
        </p:nvGraphicFramePr>
        <p:xfrm>
          <a:off x="1905001" y="1295400"/>
          <a:ext cx="363537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VISIO" r:id="rId3" imgW="3636000" imgH="2653920" progId="Visio.Drawing.6">
                  <p:embed/>
                </p:oleObj>
              </mc:Choice>
              <mc:Fallback>
                <p:oleObj name="VISIO" r:id="rId3" imgW="3636000" imgH="26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295400"/>
                        <a:ext cx="363537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68" name="Object 4"/>
          <p:cNvGraphicFramePr>
            <a:graphicFrameLocks noChangeAspect="1"/>
          </p:cNvGraphicFramePr>
          <p:nvPr/>
        </p:nvGraphicFramePr>
        <p:xfrm>
          <a:off x="6172201" y="1828801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1828801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69" name="Text Box 5"/>
          <p:cNvSpPr txBox="1">
            <a:spLocks noChangeArrowheads="1"/>
          </p:cNvSpPr>
          <p:nvPr/>
        </p:nvSpPr>
        <p:spPr bwMode="auto">
          <a:xfrm>
            <a:off x="4724400" y="5638801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Distance Matrix</a:t>
            </a:r>
          </a:p>
        </p:txBody>
      </p:sp>
      <p:graphicFrame>
        <p:nvGraphicFramePr>
          <p:cNvPr id="881670" name="Object 6"/>
          <p:cNvGraphicFramePr>
            <a:graphicFrameLocks noChangeAspect="1"/>
          </p:cNvGraphicFramePr>
          <p:nvPr/>
        </p:nvGraphicFramePr>
        <p:xfrm>
          <a:off x="3429000" y="4038600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38600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4A3-E0D1-4B70-A96D-E2E990F51186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Minkowski Distance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750888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 dirty="0" err="1"/>
              <a:t>Minkowski</a:t>
            </a:r>
            <a:r>
              <a:rPr lang="en-US" altLang="en-US" dirty="0"/>
              <a:t> Distance is a generalization of Euclidean Distance</a:t>
            </a:r>
          </a:p>
          <a:p>
            <a:pPr marL="742950" lvl="1" indent="-285750">
              <a:spcBef>
                <a:spcPct val="20000"/>
              </a:spcBef>
            </a:pPr>
            <a:endParaRPr lang="en-US" altLang="en-US" sz="2800" dirty="0"/>
          </a:p>
          <a:p>
            <a:pPr marL="342900" indent="-342900">
              <a:spcBef>
                <a:spcPct val="20000"/>
              </a:spcBef>
            </a:pPr>
            <a:endParaRPr lang="en-US" altLang="en-US" dirty="0"/>
          </a:p>
          <a:p>
            <a:pPr marL="342900" indent="-342900">
              <a:spcBef>
                <a:spcPct val="20000"/>
              </a:spcBef>
            </a:pPr>
            <a:endParaRPr lang="en-US" altLang="en-US" dirty="0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altLang="en-US" sz="2800" dirty="0"/>
              <a:t>   </a:t>
            </a: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altLang="en-US" sz="2800" dirty="0"/>
              <a:t>   Where </a:t>
            </a:r>
            <a:r>
              <a:rPr lang="en-US" altLang="en-US" sz="2800" i="1" dirty="0"/>
              <a:t>r</a:t>
            </a:r>
            <a:r>
              <a:rPr lang="en-US" altLang="en-US" sz="2800" dirty="0"/>
              <a:t> is a parameter,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is the number of dimensions (attributes) and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k</a:t>
            </a:r>
            <a:r>
              <a:rPr lang="en-US" altLang="en-US" sz="2800" dirty="0"/>
              <a:t> and </a:t>
            </a:r>
            <a:r>
              <a:rPr lang="en-US" altLang="en-US" sz="2800" i="1" dirty="0" err="1"/>
              <a:t>q</a:t>
            </a:r>
            <a:r>
              <a:rPr lang="en-US" altLang="en-US" sz="2800" i="1" baseline="-25000" dirty="0" err="1"/>
              <a:t>k</a:t>
            </a:r>
            <a:r>
              <a:rPr lang="en-US" altLang="en-US" sz="2800" dirty="0"/>
              <a:t> are, respectively, the kth attributes (components) or data objects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q</a:t>
            </a:r>
            <a:r>
              <a:rPr lang="en-US" altLang="en-US" sz="2800" dirty="0"/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en-US" dirty="0"/>
          </a:p>
        </p:txBody>
      </p:sp>
      <p:graphicFrame>
        <p:nvGraphicFramePr>
          <p:cNvPr id="882692" name="Object 4"/>
          <p:cNvGraphicFramePr>
            <a:graphicFrameLocks noChangeAspect="1"/>
          </p:cNvGraphicFramePr>
          <p:nvPr/>
        </p:nvGraphicFramePr>
        <p:xfrm>
          <a:off x="2817814" y="1922463"/>
          <a:ext cx="431482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3" imgW="1396800" imgH="482400" progId="Equation.3">
                  <p:embed/>
                </p:oleObj>
              </mc:Choice>
              <mc:Fallback>
                <p:oleObj name="Equation" r:id="rId3" imgW="1396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4" y="1922463"/>
                        <a:ext cx="4314825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0A6-DAF5-4A14-9A93-5254777FEE51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 dirty="0" err="1"/>
              <a:t>Minkowski</a:t>
            </a:r>
            <a:r>
              <a:rPr lang="en-US" altLang="en-US" sz="2800" dirty="0"/>
              <a:t> Distance: Examples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04850"/>
            <a:ext cx="9791700" cy="562451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 i="1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= 1.  City block (Manhattan, taxicab, L</a:t>
            </a:r>
            <a:r>
              <a:rPr lang="en-US" altLang="en-US" baseline="-30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norm) distance.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A common example of this is the </a:t>
            </a:r>
            <a:r>
              <a:rPr lang="en-US" altLang="en-US" sz="2800" b="1" dirty="0">
                <a:cs typeface="Times New Roman" panose="02020603050405020304" pitchFamily="18" charset="0"/>
              </a:rPr>
              <a:t>Hamming distance</a:t>
            </a:r>
            <a:r>
              <a:rPr lang="en-US" altLang="en-US" sz="2800" dirty="0">
                <a:cs typeface="Times New Roman" panose="02020603050405020304" pitchFamily="18" charset="0"/>
              </a:rPr>
              <a:t>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i="1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i="1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dirty="0">
                <a:cs typeface="Times New Roman" panose="02020603050405020304" pitchFamily="18" charset="0"/>
              </a:rPr>
              <a:t>.  “supremum” (</a:t>
            </a:r>
            <a:r>
              <a:rPr lang="en-US" altLang="en-US" dirty="0" err="1">
                <a:cs typeface="Times New Roman" panose="02020603050405020304" pitchFamily="18" charset="0"/>
              </a:rPr>
              <a:t>L</a:t>
            </a:r>
            <a:r>
              <a:rPr lang="en-US" altLang="en-US" baseline="-30000" dirty="0" err="1">
                <a:cs typeface="Times New Roman" panose="02020603050405020304" pitchFamily="18" charset="0"/>
              </a:rPr>
              <a:t>max</a:t>
            </a:r>
            <a:r>
              <a:rPr lang="en-US" altLang="en-US" baseline="-30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norm, L</a:t>
            </a:r>
            <a:r>
              <a:rPr lang="en-US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baseline="-30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norm) </a:t>
            </a:r>
            <a:r>
              <a:rPr lang="en-US" altLang="en-US" dirty="0" smtClean="0">
                <a:cs typeface="Times New Roman" panose="02020603050405020304" pitchFamily="18" charset="0"/>
              </a:rPr>
              <a:t>distance (also known as </a:t>
            </a:r>
            <a:r>
              <a:rPr lang="en-US" dirty="0" smtClean="0"/>
              <a:t>Chebyshev distance).</a:t>
            </a:r>
            <a:r>
              <a:rPr lang="en-US" altLang="en-US" dirty="0" smtClean="0">
                <a:cs typeface="Times New Roman" panose="02020603050405020304" pitchFamily="18" charset="0"/>
              </a:rPr>
              <a:t>.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Do not confuse </a:t>
            </a:r>
            <a:r>
              <a:rPr lang="en-US" altLang="en-US" i="1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with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, i.e., all these distances are defined for all numbers of dimensions.</a:t>
            </a:r>
            <a:endParaRPr lang="en-US" altLang="en-US" i="1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52B-BA68-4B9E-B11C-CA284B6A7FDE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F415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47</a:t>
            </a:fld>
            <a:endParaRPr lang="en-US"/>
          </a:p>
        </p:txBody>
      </p:sp>
      <p:sp>
        <p:nvSpPr>
          <p:cNvPr id="5" name="AutoShape 2" descr="Minkowski distance formula"/>
          <p:cNvSpPr>
            <a:spLocks noChangeAspect="1" noChangeArrowheads="1"/>
          </p:cNvSpPr>
          <p:nvPr/>
        </p:nvSpPr>
        <p:spPr bwMode="auto">
          <a:xfrm>
            <a:off x="135343" y="43268"/>
            <a:ext cx="325032" cy="3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37" y="2330583"/>
            <a:ext cx="4193563" cy="12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Minkowski Distance</a:t>
            </a:r>
          </a:p>
        </p:txBody>
      </p:sp>
      <p:sp>
        <p:nvSpPr>
          <p:cNvPr id="884739" name="Text Box 3"/>
          <p:cNvSpPr txBox="1">
            <a:spLocks noChangeArrowheads="1"/>
          </p:cNvSpPr>
          <p:nvPr/>
        </p:nvSpPr>
        <p:spPr bwMode="auto">
          <a:xfrm>
            <a:off x="6400800" y="5867401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Distance Matrix</a:t>
            </a:r>
          </a:p>
        </p:txBody>
      </p:sp>
      <p:graphicFrame>
        <p:nvGraphicFramePr>
          <p:cNvPr id="884740" name="Object 4"/>
          <p:cNvGraphicFramePr>
            <a:graphicFrameLocks noChangeAspect="1"/>
          </p:cNvGraphicFramePr>
          <p:nvPr/>
        </p:nvGraphicFramePr>
        <p:xfrm>
          <a:off x="1828801" y="2587626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Worksheet" r:id="rId3" imgW="1836725" imgH="846287" progId="Excel.Sheet.8">
                  <p:embed/>
                </p:oleObj>
              </mc:Choice>
              <mc:Fallback>
                <p:oleObj name="Worksheet" r:id="rId3" imgW="18367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587626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1" name="Object 5"/>
          <p:cNvGraphicFramePr>
            <a:graphicFrameLocks noChangeAspect="1"/>
          </p:cNvGraphicFramePr>
          <p:nvPr/>
        </p:nvGraphicFramePr>
        <p:xfrm>
          <a:off x="5334000" y="1292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Worksheet" r:id="rId5" imgW="3055925" imgH="846287" progId="Excel.Sheet.8">
                  <p:embed/>
                </p:oleObj>
              </mc:Choice>
              <mc:Fallback>
                <p:oleObj name="Worksheet" r:id="rId5" imgW="30559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2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2" name="Object 6"/>
          <p:cNvGraphicFramePr>
            <a:graphicFrameLocks noChangeAspect="1"/>
          </p:cNvGraphicFramePr>
          <p:nvPr/>
        </p:nvGraphicFramePr>
        <p:xfrm>
          <a:off x="5334000" y="2816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6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3" name="Object 7"/>
          <p:cNvGraphicFramePr>
            <a:graphicFrameLocks noChangeAspect="1"/>
          </p:cNvGraphicFramePr>
          <p:nvPr/>
        </p:nvGraphicFramePr>
        <p:xfrm>
          <a:off x="5334000" y="4340226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Worksheet" r:id="rId9" imgW="3055925" imgH="861243" progId="Excel.Sheet.8">
                  <p:embed/>
                </p:oleObj>
              </mc:Choice>
              <mc:Fallback>
                <p:oleObj name="Worksheet" r:id="rId9" imgW="3055925" imgH="86124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0226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2EE-F151-4766-8294-738FEA3B0B64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Common Properties of a Distance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876300"/>
            <a:ext cx="10528300" cy="5373688"/>
          </a:xfrm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altLang="en-US" dirty="0"/>
              <a:t>Distances, such as the Euclidean distance, have some well known properties.</a:t>
            </a:r>
          </a:p>
          <a:p>
            <a:pPr marL="533400" indent="-533400">
              <a:spcBef>
                <a:spcPct val="20000"/>
              </a:spcBef>
            </a:pPr>
            <a:endParaRPr lang="en-US" altLang="en-US" sz="1400" dirty="0"/>
          </a:p>
          <a:p>
            <a:pPr marL="990600" lvl="1" indent="-533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sz="2200" i="1" dirty="0"/>
              <a:t>d(p, q) </a:t>
            </a:r>
            <a:r>
              <a:rPr lang="en-US" altLang="en-US" sz="2200" i="1" dirty="0">
                <a:sym typeface="Symbol" panose="05050102010706020507" pitchFamily="18" charset="2"/>
              </a:rPr>
              <a:t></a:t>
            </a:r>
            <a:r>
              <a:rPr lang="en-US" altLang="en-US" sz="2200" i="1" dirty="0"/>
              <a:t> 0</a:t>
            </a:r>
            <a:r>
              <a:rPr lang="en-US" altLang="en-US" sz="2200" dirty="0"/>
              <a:t>   for all </a:t>
            </a:r>
            <a:r>
              <a:rPr lang="en-US" altLang="en-US" sz="2200" i="1" dirty="0"/>
              <a:t>p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q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d(p, q) = 0</a:t>
            </a:r>
            <a:r>
              <a:rPr lang="en-US" altLang="en-US" sz="2200" dirty="0"/>
              <a:t> only if </a:t>
            </a:r>
            <a:r>
              <a:rPr lang="en-US" altLang="en-US" sz="2200" i="1" dirty="0" smtClean="0"/>
              <a:t>p</a:t>
            </a:r>
            <a:r>
              <a:rPr lang="en-US" altLang="en-US" sz="2200" dirty="0" smtClean="0"/>
              <a:t> </a:t>
            </a:r>
            <a:r>
              <a:rPr lang="en-US" altLang="en-US" sz="2200" i="1" dirty="0"/>
              <a:t>= q</a:t>
            </a:r>
            <a:r>
              <a:rPr lang="en-US" altLang="en-US" sz="2200" dirty="0"/>
              <a:t>. (Positive definiteness)</a:t>
            </a:r>
          </a:p>
          <a:p>
            <a:pPr marL="990600" lvl="1" indent="-533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sz="2200" i="1" dirty="0"/>
              <a:t>d(p, q) = d(q, p)</a:t>
            </a:r>
            <a:r>
              <a:rPr lang="en-US" altLang="en-US" sz="2200" dirty="0"/>
              <a:t>   for all </a:t>
            </a:r>
            <a:r>
              <a:rPr lang="en-US" altLang="en-US" sz="2200" i="1" dirty="0"/>
              <a:t>p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q</a:t>
            </a:r>
            <a:r>
              <a:rPr lang="en-US" altLang="en-US" sz="2200" dirty="0"/>
              <a:t>. (Symmetry)</a:t>
            </a:r>
          </a:p>
          <a:p>
            <a:pPr marL="990600" lvl="1" indent="-533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sz="2200" dirty="0"/>
              <a:t>d</a:t>
            </a:r>
            <a:r>
              <a:rPr lang="en-US" altLang="en-US" sz="2200" i="1" dirty="0"/>
              <a:t>(p, r) </a:t>
            </a:r>
            <a:r>
              <a:rPr lang="en-US" altLang="en-US" sz="2200" i="1" dirty="0">
                <a:sym typeface="Symbol" panose="05050102010706020507" pitchFamily="18" charset="2"/>
              </a:rPr>
              <a:t></a:t>
            </a:r>
            <a:r>
              <a:rPr lang="en-US" altLang="en-US" sz="2200" i="1" dirty="0"/>
              <a:t> d(p, q) + d(q, r)</a:t>
            </a:r>
            <a:r>
              <a:rPr lang="en-US" altLang="en-US" sz="2200" dirty="0"/>
              <a:t>   for all points </a:t>
            </a:r>
            <a:r>
              <a:rPr lang="en-US" altLang="en-US" sz="2200" i="1" dirty="0"/>
              <a:t>p</a:t>
            </a:r>
            <a:r>
              <a:rPr lang="en-US" altLang="en-US" sz="2200" dirty="0"/>
              <a:t>, </a:t>
            </a:r>
            <a:r>
              <a:rPr lang="en-US" altLang="en-US" sz="2200" i="1" dirty="0"/>
              <a:t>q</a:t>
            </a:r>
            <a:r>
              <a:rPr lang="en-US" altLang="en-US" sz="2200" dirty="0"/>
              <a:t>, and </a:t>
            </a:r>
            <a:r>
              <a:rPr lang="en-US" altLang="en-US" sz="2200" i="1" dirty="0"/>
              <a:t>r</a:t>
            </a:r>
            <a:r>
              <a:rPr lang="en-US" altLang="en-US" sz="2200" dirty="0"/>
              <a:t>.  </a:t>
            </a:r>
            <a:r>
              <a:rPr lang="en-US" altLang="en-US" sz="2200" dirty="0" smtClean="0"/>
              <a:t>(</a:t>
            </a:r>
            <a:r>
              <a:rPr lang="en-US" altLang="en-US" sz="2200" dirty="0"/>
              <a:t>Triangle Inequality</a:t>
            </a:r>
            <a:r>
              <a:rPr lang="en-US" altLang="en-US" sz="2200" dirty="0" smtClean="0"/>
              <a:t>)</a:t>
            </a:r>
          </a:p>
          <a:p>
            <a:pPr marL="457200" lvl="1" indent="0">
              <a:spcBef>
                <a:spcPct val="20000"/>
              </a:spcBef>
              <a:buNone/>
            </a:pPr>
            <a:endParaRPr lang="en-US" altLang="en-US" sz="2200" dirty="0"/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400" dirty="0"/>
              <a:t>	where </a:t>
            </a:r>
            <a:r>
              <a:rPr lang="en-US" altLang="en-US" sz="2400" i="1" dirty="0"/>
              <a:t>d(p, q)</a:t>
            </a:r>
            <a:r>
              <a:rPr lang="en-US" altLang="en-US" sz="2400" dirty="0"/>
              <a:t> is the distance (dissimilarity) between points (data objects), </a:t>
            </a:r>
            <a:r>
              <a:rPr lang="en-US" altLang="en-US" sz="2400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.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altLang="en-US" sz="1400" dirty="0"/>
          </a:p>
          <a:p>
            <a:pPr marL="533400" indent="-533400">
              <a:spcBef>
                <a:spcPct val="20000"/>
              </a:spcBef>
            </a:pPr>
            <a:r>
              <a:rPr lang="en-US" altLang="en-US" dirty="0"/>
              <a:t>A distance that satisfies these properties is a </a:t>
            </a:r>
            <a:r>
              <a:rPr lang="en-US" altLang="en-US" dirty="0">
                <a:solidFill>
                  <a:srgbClr val="FF0000"/>
                </a:solidFill>
              </a:rPr>
              <a:t>metric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9E4F-B4BF-47ED-AF60-505BB9CB5BCB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26C10-2B4E-4F1F-AB7D-561B2207563A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231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Dimensionality Reduction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Feature selection (i.e., attribute subset selection):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Select a minimum set of features </a:t>
            </a:r>
            <a:r>
              <a:rPr lang="en-US" altLang="en-US" dirty="0">
                <a:sym typeface="Symbol" panose="05050102010706020507" pitchFamily="18" charset="2"/>
              </a:rPr>
              <a:t>such that the probability distribution of different classes given the values for those features is as close as possible to the original distribution given the values of all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reduce # of patterns in the patterns, easier to </a:t>
            </a:r>
            <a:r>
              <a:rPr lang="en-US" altLang="en-US" dirty="0" smtClean="0">
                <a:sym typeface="Symbol" panose="05050102010706020507" pitchFamily="18" charset="2"/>
              </a:rPr>
              <a:t>understand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Heuristic methods (due to exponential # of choices):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step-wise forward selection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step-wise backward elimination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combining forward selection and backward elimination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decision-tree induction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730-91A1-419D-9491-7BF5BCB10550}" type="datetime5">
              <a:rPr lang="en-US" smtClean="0"/>
              <a:t>4-Feb-19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81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Common Properties of a Similarity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altLang="en-US" sz="3200" dirty="0"/>
              <a:t>Similarities, also have some well known properties.</a:t>
            </a:r>
          </a:p>
          <a:p>
            <a:pPr marL="533400" indent="-533400">
              <a:spcBef>
                <a:spcPct val="20000"/>
              </a:spcBef>
            </a:pPr>
            <a:endParaRPr lang="en-US" altLang="en-US" sz="1600" dirty="0"/>
          </a:p>
          <a:p>
            <a:pPr marL="990600" lvl="1" indent="-533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i="1" dirty="0"/>
              <a:t>s(p, q) = 1 </a:t>
            </a:r>
            <a:r>
              <a:rPr lang="en-US" altLang="en-US" dirty="0"/>
              <a:t>(or maximum similarity) only if </a:t>
            </a:r>
            <a:r>
              <a:rPr lang="en-US" altLang="en-US" i="1" dirty="0"/>
              <a:t>p</a:t>
            </a:r>
            <a:r>
              <a:rPr lang="en-US" altLang="en-US" dirty="0"/>
              <a:t> </a:t>
            </a:r>
            <a:r>
              <a:rPr lang="en-US" altLang="en-US" i="1" dirty="0"/>
              <a:t>= q</a:t>
            </a:r>
            <a:r>
              <a:rPr lang="en-US" altLang="en-US" dirty="0"/>
              <a:t>. </a:t>
            </a:r>
            <a:br>
              <a:rPr lang="en-US" altLang="en-US" dirty="0"/>
            </a:br>
            <a:endParaRPr lang="en-US" altLang="en-US" dirty="0"/>
          </a:p>
          <a:p>
            <a:pPr marL="990600" lvl="1" indent="-533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i="1" dirty="0"/>
              <a:t>s(p, q) = s(q, p)</a:t>
            </a:r>
            <a:r>
              <a:rPr lang="en-US" altLang="en-US" dirty="0"/>
              <a:t>   for all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. (Symmetry)</a:t>
            </a:r>
            <a:br>
              <a:rPr lang="en-US" altLang="en-US" dirty="0"/>
            </a:br>
            <a:endParaRPr lang="en-US" altLang="en-US" dirty="0"/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dirty="0"/>
              <a:t>	where </a:t>
            </a:r>
            <a:r>
              <a:rPr lang="en-US" altLang="en-US" i="1" dirty="0"/>
              <a:t>s(p, q)</a:t>
            </a:r>
            <a:r>
              <a:rPr lang="en-US" altLang="en-US" dirty="0"/>
              <a:t> is the similarity between points (data objects),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.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alt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00C2-662D-49B4-99A6-C68ABE60A023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Similarity Between Binary Vectors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/>
              <a:t>Common situation is that objects, </a:t>
            </a:r>
            <a:r>
              <a:rPr lang="en-US" altLang="en-US" sz="2400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</a:pPr>
            <a:endParaRPr lang="en-US" altLang="en-US" sz="8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1800" dirty="0">
                <a:latin typeface="CMMI10" pitchFamily="34" charset="0"/>
              </a:rPr>
              <a:t>	</a:t>
            </a:r>
            <a:r>
              <a:rPr lang="en-US" altLang="en-US" sz="2000" dirty="0">
                <a:latin typeface="CMMI10" pitchFamily="34" charset="0"/>
              </a:rPr>
              <a:t>M</a:t>
            </a:r>
            <a:r>
              <a:rPr lang="en-US" altLang="en-US" sz="2000" baseline="-25000" dirty="0">
                <a:latin typeface="CMR7" charset="0"/>
              </a:rPr>
              <a:t>01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0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	M</a:t>
            </a:r>
            <a:r>
              <a:rPr lang="en-US" altLang="en-US" sz="2000" baseline="-25000" dirty="0">
                <a:latin typeface="CMR7" charset="0"/>
              </a:rPr>
              <a:t>10 </a:t>
            </a:r>
            <a:r>
              <a:rPr lang="en-US" altLang="en-US" sz="2000" dirty="0">
                <a:latin typeface="cmr10" pitchFamily="34" charset="0"/>
              </a:rPr>
              <a:t>= 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1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	M</a:t>
            </a:r>
            <a:r>
              <a:rPr lang="en-US" altLang="en-US" sz="2000" baseline="-25000" dirty="0">
                <a:latin typeface="CMR7" charset="0"/>
              </a:rPr>
              <a:t>00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0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	M</a:t>
            </a:r>
            <a:r>
              <a:rPr lang="en-US" altLang="en-US" sz="2000" baseline="-25000" dirty="0">
                <a:latin typeface="CMR7" charset="0"/>
              </a:rPr>
              <a:t>11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1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altLang="en-US" sz="900" dirty="0">
              <a:latin typeface="CMMI10" pitchFamily="34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/>
              <a:t>Simple Matching and </a:t>
            </a:r>
            <a:r>
              <a:rPr lang="en-US" altLang="en-US" sz="2400" dirty="0" err="1"/>
              <a:t>Jaccard</a:t>
            </a:r>
            <a:r>
              <a:rPr lang="en-US" altLang="en-US" sz="2400" dirty="0"/>
              <a:t> Coefficients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1400" dirty="0"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cs typeface="Times New Roman" panose="02020603050405020304" pitchFamily="18" charset="0"/>
              </a:rPr>
              <a:t>SMC 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     		 =  (M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000" dirty="0">
                <a:cs typeface="Times New Roman" panose="02020603050405020304" pitchFamily="18" charset="0"/>
              </a:rPr>
              <a:t> + 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00</a:t>
            </a:r>
            <a:r>
              <a:rPr lang="en-US" altLang="en-US" sz="2000" dirty="0">
                <a:cs typeface="Times New Roman" panose="02020603050405020304" pitchFamily="18" charset="0"/>
              </a:rPr>
              <a:t>) / (M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01</a:t>
            </a:r>
            <a:r>
              <a:rPr lang="en-US" altLang="en-US" sz="2000" dirty="0">
                <a:cs typeface="Times New Roman" panose="02020603050405020304" pitchFamily="18" charset="0"/>
              </a:rPr>
              <a:t> + 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10</a:t>
            </a:r>
            <a:r>
              <a:rPr lang="en-US" altLang="en-US" sz="2000" dirty="0">
                <a:cs typeface="Times New Roman" panose="02020603050405020304" pitchFamily="18" charset="0"/>
              </a:rPr>
              <a:t> + 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000" dirty="0">
                <a:cs typeface="Times New Roman" panose="02020603050405020304" pitchFamily="18" charset="0"/>
              </a:rPr>
              <a:t> + 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00</a:t>
            </a:r>
            <a:r>
              <a:rPr lang="en-US" altLang="en-US" sz="2000" dirty="0"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J = number of 11 matches / number of not-both-zero attributes values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	   = 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) / 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01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10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) </a:t>
            </a:r>
            <a:endParaRPr lang="en-US" alt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949F-8AA9-4A02-8241-25910FD668E9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SMC versus Jaccard: Example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8869363" cy="5106988"/>
          </a:xfrm>
        </p:spPr>
        <p:txBody>
          <a:bodyPr/>
          <a:lstStyle/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cs typeface="Times New Roman" panose="02020603050405020304" pitchFamily="18" charset="0"/>
              </a:rPr>
              <a:t> =  1 0 0 0 0 0 0 0 0 0    	</a:t>
            </a:r>
            <a:r>
              <a:rPr lang="en-US" altLang="en-US" sz="2400" i="1" dirty="0">
                <a:cs typeface="Times New Roman" panose="02020603050405020304" pitchFamily="18" charset="0"/>
              </a:rPr>
              <a:t>	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q</a:t>
            </a:r>
            <a:r>
              <a:rPr lang="en-US" altLang="en-US" sz="2400" dirty="0">
                <a:cs typeface="Times New Roman" panose="02020603050405020304" pitchFamily="18" charset="0"/>
              </a:rPr>
              <a:t> =  0 0 0 0 0 0 1 0 0 1</a:t>
            </a:r>
            <a:r>
              <a:rPr lang="en-US" altLang="en-US" sz="2400" i="1" dirty="0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altLang="en-US" sz="2400" i="1" dirty="0"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M</a:t>
            </a:r>
            <a:r>
              <a:rPr lang="en-US" altLang="en-US" sz="2000" baseline="-25000" dirty="0">
                <a:latin typeface="CMR7" charset="0"/>
              </a:rPr>
              <a:t>01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2   (the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0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1)</a:t>
            </a: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M</a:t>
            </a:r>
            <a:r>
              <a:rPr lang="en-US" altLang="en-US" sz="2000" baseline="-25000" dirty="0">
                <a:latin typeface="CMR7" charset="0"/>
              </a:rPr>
              <a:t>10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1   (the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1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0)</a:t>
            </a: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M</a:t>
            </a:r>
            <a:r>
              <a:rPr lang="en-US" altLang="en-US" sz="2000" baseline="-25000" dirty="0">
                <a:latin typeface="CMR7" charset="0"/>
              </a:rPr>
              <a:t>00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7   (the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0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0)</a:t>
            </a: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M</a:t>
            </a:r>
            <a:r>
              <a:rPr lang="en-US" altLang="en-US" sz="2000" baseline="-25000" dirty="0">
                <a:latin typeface="CMR7" charset="0"/>
              </a:rPr>
              <a:t>11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0   (the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1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1)</a:t>
            </a:r>
            <a:endParaRPr lang="en-US" altLang="en-US" sz="2000" dirty="0">
              <a:latin typeface="CMMI10" pitchFamily="34" charset="0"/>
            </a:endParaRP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SMC = 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00</a:t>
            </a:r>
            <a:r>
              <a:rPr lang="en-US" altLang="en-US" sz="2400" dirty="0">
                <a:cs typeface="Times New Roman" panose="02020603050405020304" pitchFamily="18" charset="0"/>
              </a:rPr>
              <a:t>)/(M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01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10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00</a:t>
            </a:r>
            <a:r>
              <a:rPr lang="en-US" altLang="en-US" sz="2400" dirty="0">
                <a:cs typeface="Times New Roman" panose="02020603050405020304" pitchFamily="18" charset="0"/>
              </a:rPr>
              <a:t>) = (0+7) / (2+1+0+7) = 0.7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J = 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) / 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01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10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) = 0 / (2 + 1 + 0) = 0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altLang="en-US" sz="2400" i="1" dirty="0"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D67-43B4-4A29-A6B2-6BE9367AC5D6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Cosine Similarity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01700"/>
            <a:ext cx="9720263" cy="534828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2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If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are two document vectors, then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      cos(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cs typeface="Times New Roman" panose="02020603050405020304" pitchFamily="18" charset="0"/>
              </a:rPr>
              <a:t>, 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) =  (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 /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||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|| , 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where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 indicates vector dot product and || </a:t>
            </a:r>
            <a:r>
              <a:rPr lang="en-US" altLang="en-US" sz="1800" i="1" dirty="0">
                <a:cs typeface="Times New Roman" panose="02020603050405020304" pitchFamily="18" charset="0"/>
              </a:rPr>
              <a:t>d </a:t>
            </a:r>
            <a:r>
              <a:rPr lang="en-US" altLang="en-US" sz="1800" dirty="0">
                <a:cs typeface="Times New Roman" panose="02020603050405020304" pitchFamily="18" charset="0"/>
              </a:rPr>
              <a:t>|| is  the   length of vector 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</a:p>
          <a:p>
            <a:pPr marL="2514600" lvl="4" indent="-342900" algn="just"/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spcBef>
                <a:spcPct val="2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Example: 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en-US" altLang="en-US" sz="1050" dirty="0"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  	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=  3 2 0 5 0 0 0 2 0 0 	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   	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cs typeface="Times New Roman" panose="02020603050405020304" pitchFamily="18" charset="0"/>
              </a:rPr>
              <a:t> =  1 0 0 0 0 0 0 1 0 2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800" i="1" dirty="0">
                <a:cs typeface="Times New Roman" panose="02020603050405020304" pitchFamily="18" charset="0"/>
              </a:rPr>
              <a:t>    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</a:t>
            </a:r>
            <a:r>
              <a:rPr lang="en-US" altLang="en-US" sz="1800" dirty="0">
                <a:cs typeface="Times New Roman" panose="02020603050405020304" pitchFamily="18" charset="0"/>
              </a:rPr>
              <a:t>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|| = (3*3+2*2+0*0+5*5+0*0+0*0+0*0+2*2+0*0+0*0)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 (42) 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6.481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|| = (1*1+0*0+0*0+0*0+0*0+0*0+0*0+1*1+0*0+2*2)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 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= (6) 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2.245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	cos( 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, 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 ) = .3150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F477-8FC2-4934-904D-D3B8DFA29B62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Extended Jaccard Coefficient (Tanimoto)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Variation of </a:t>
            </a:r>
            <a:r>
              <a:rPr lang="en-US" altLang="en-US" dirty="0" err="1"/>
              <a:t>Jaccard</a:t>
            </a:r>
            <a:r>
              <a:rPr lang="en-US" altLang="en-US" dirty="0"/>
              <a:t> for continuous or count attributes</a:t>
            </a:r>
          </a:p>
          <a:p>
            <a:pPr lvl="1"/>
            <a:r>
              <a:rPr lang="en-US" altLang="en-US" dirty="0"/>
              <a:t>Reduces to </a:t>
            </a:r>
            <a:r>
              <a:rPr lang="en-US" altLang="en-US" dirty="0" err="1"/>
              <a:t>Jaccard</a:t>
            </a:r>
            <a:r>
              <a:rPr lang="en-US" altLang="en-US" dirty="0"/>
              <a:t> for binary attributes</a:t>
            </a:r>
          </a:p>
        </p:txBody>
      </p:sp>
      <p:graphicFrame>
        <p:nvGraphicFramePr>
          <p:cNvPr id="892932" name="Object 4"/>
          <p:cNvGraphicFramePr>
            <a:graphicFrameLocks noChangeAspect="1"/>
          </p:cNvGraphicFramePr>
          <p:nvPr/>
        </p:nvGraphicFramePr>
        <p:xfrm>
          <a:off x="3505200" y="3048001"/>
          <a:ext cx="3810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Bitmap Image" r:id="rId3" imgW="4145639" imgH="838095" progId="Paint.Picture">
                  <p:embed/>
                </p:oleObj>
              </mc:Choice>
              <mc:Fallback>
                <p:oleObj name="Bitmap Image" r:id="rId3" imgW="4145639" imgH="8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8012" r="16032"/>
                      <a:stretch>
                        <a:fillRect/>
                      </a:stretch>
                    </p:blipFill>
                    <p:spPr bwMode="auto">
                      <a:xfrm>
                        <a:off x="3505200" y="3048001"/>
                        <a:ext cx="3810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7BFD-034B-4ED3-9478-44CAC9CFA834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E615B2-3F6E-4632-862F-58AFA8664F09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r>
              <a:rPr lang="en-US" altLang="en-US" sz="3200"/>
              <a:t>Correlation Analysis (Nominal Data)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>
                <a:solidFill>
                  <a:schemeClr val="folHlink"/>
                </a:solidFill>
              </a:rPr>
              <a:t>2</a:t>
            </a:r>
            <a:r>
              <a:rPr lang="en-US" altLang="en-US" sz="2400" b="1">
                <a:solidFill>
                  <a:schemeClr val="folHlink"/>
                </a:solidFill>
              </a:rPr>
              <a:t> (chi-square) test</a:t>
            </a:r>
            <a:endParaRPr lang="el-GR" altLang="en-US" sz="2400" b="1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The larger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The cells that contribute the most to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Both are causally linked to the third variable: population</a:t>
            </a:r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1575" y="1844675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844675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4118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960F95D-0F36-4E20-B781-DA0FCF6019FC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93038" cy="609600"/>
          </a:xfrm>
        </p:spPr>
        <p:txBody>
          <a:bodyPr/>
          <a:lstStyle/>
          <a:p>
            <a:r>
              <a:rPr lang="en-US" altLang="en-US" sz="3200"/>
              <a:t>Chi-Square Calculation: An Example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(chi-square) calculation (numbers in parenthesis are expected counts calculated based on the data distribution in the two categories)</a:t>
            </a:r>
            <a:endParaRPr lang="el-GR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It shows that like_science_fiction and play_chess are correlated in the group</a:t>
            </a:r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6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/>
          <p:cNvGraphicFramePr>
            <a:graphicFrameLocks noGrp="1"/>
          </p:cNvGraphicFramePr>
          <p:nvPr/>
        </p:nvGraphicFramePr>
        <p:xfrm>
          <a:off x="2895600" y="1447801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7619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AE7DDD-3C54-4BF8-BD12-C03C04F3E6D2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Correlation Analysis (Numeric Data)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Correlation coefficient (also called </a:t>
            </a:r>
            <a:r>
              <a:rPr lang="en-US" altLang="en-US" sz="2400">
                <a:solidFill>
                  <a:schemeClr val="folHlink"/>
                </a:solidFill>
              </a:rPr>
              <a:t>Pearson’s product moment coefficient</a:t>
            </a:r>
            <a:r>
              <a:rPr lang="en-US" altLang="en-US" sz="2400"/>
              <a:t>)</a:t>
            </a: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where n is the number of tuples,       and      are the respective means of A and B, </a:t>
            </a:r>
            <a:r>
              <a:rPr lang="el-GR" altLang="en-US" sz="2000"/>
              <a:t>σ</a:t>
            </a:r>
            <a:r>
              <a:rPr lang="en-US" altLang="en-US" sz="2000" baseline="-25000"/>
              <a:t>A </a:t>
            </a:r>
            <a:r>
              <a:rPr lang="en-US" altLang="en-US" sz="2000"/>
              <a:t>and </a:t>
            </a:r>
            <a:r>
              <a:rPr lang="el-GR" altLang="en-US" sz="2000"/>
              <a:t>σ</a:t>
            </a:r>
            <a:r>
              <a:rPr lang="en-US" altLang="en-US" sz="2000" baseline="-25000"/>
              <a:t>B </a:t>
            </a:r>
            <a:r>
              <a:rPr lang="en-US" altLang="en-US" sz="2000"/>
              <a:t>are the respective standard deviation of A and B, and </a:t>
            </a:r>
            <a:r>
              <a:rPr lang="el-GR" altLang="en-US" sz="2000"/>
              <a:t>Σ</a:t>
            </a:r>
            <a:r>
              <a:rPr lang="en-US" altLang="en-US" sz="2000"/>
              <a:t>(a</a:t>
            </a:r>
            <a:r>
              <a:rPr lang="en-US" altLang="en-US" sz="2000" baseline="-25000"/>
              <a:t>i</a:t>
            </a:r>
            <a:r>
              <a:rPr lang="en-US" altLang="en-US" sz="2000"/>
              <a:t>b</a:t>
            </a:r>
            <a:r>
              <a:rPr lang="en-US" altLang="en-US" sz="2000" baseline="-25000"/>
              <a:t>i</a:t>
            </a:r>
            <a:r>
              <a:rPr lang="en-US" altLang="en-US" sz="2000"/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If r</a:t>
            </a:r>
            <a:r>
              <a:rPr lang="en-US" altLang="en-US" sz="2400" baseline="-25000"/>
              <a:t>A,B</a:t>
            </a:r>
            <a:r>
              <a:rPr lang="en-US" altLang="en-US" sz="2400"/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r</a:t>
            </a:r>
            <a:r>
              <a:rPr lang="en-US" altLang="en-US" sz="2400" baseline="-25000"/>
              <a:t>A,B</a:t>
            </a:r>
            <a:r>
              <a:rPr lang="en-US" altLang="en-US" sz="2400"/>
              <a:t> = 0: independent;  r</a:t>
            </a:r>
            <a:r>
              <a:rPr lang="en-US" altLang="en-US" sz="2400" baseline="-25000"/>
              <a:t>AB</a:t>
            </a:r>
            <a:r>
              <a:rPr lang="en-US" altLang="en-US" sz="2400"/>
              <a:t> &lt; 0: negatively correlated</a:t>
            </a:r>
          </a:p>
        </p:txBody>
      </p:sp>
      <p:graphicFrame>
        <p:nvGraphicFramePr>
          <p:cNvPr id="2150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2473326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4" imgW="2870200" imgH="508000" progId="Equation.3">
                  <p:embed/>
                </p:oleObj>
              </mc:Choice>
              <mc:Fallback>
                <p:oleObj name="Equation" r:id="rId4" imgW="287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73326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29999015"/>
              </p:ext>
            </p:extLst>
          </p:nvPr>
        </p:nvGraphicFramePr>
        <p:xfrm>
          <a:off x="5840413" y="3982244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3982244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03838"/>
              </p:ext>
            </p:extLst>
          </p:nvPr>
        </p:nvGraphicFramePr>
        <p:xfrm>
          <a:off x="6553201" y="3956844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3956844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8657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9A13E38-EE49-4BE6-ACF9-FEE240DF9B9A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3200"/>
              <a:t>Visually Evaluating Correlation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752600" y="990601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Bitmap Image" r:id="rId4" imgW="6035563" imgH="5784081" progId="Paint.Picture">
                  <p:embed/>
                </p:oleObj>
              </mc:Choice>
              <mc:Fallback>
                <p:oleObj name="Bitmap Image" r:id="rId4" imgW="6035563" imgH="57840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752600" y="990601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8382000" y="2971801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39647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96851"/>
            <a:ext cx="10515600" cy="730250"/>
          </a:xfrm>
        </p:spPr>
        <p:txBody>
          <a:bodyPr/>
          <a:lstStyle/>
          <a:p>
            <a:r>
              <a:rPr lang="en-US" altLang="en-US" dirty="0"/>
              <a:t>Correlation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79500"/>
            <a:ext cx="10655300" cy="5097463"/>
          </a:xfrm>
        </p:spPr>
        <p:txBody>
          <a:bodyPr/>
          <a:lstStyle/>
          <a:p>
            <a:r>
              <a:rPr lang="en-US" altLang="en-US"/>
              <a:t>Correlation measures the linear relationship between objects</a:t>
            </a:r>
          </a:p>
          <a:p>
            <a:r>
              <a:rPr lang="en-US" altLang="en-US"/>
              <a:t>To compute correlation, we standardize data objects, p and q, and then take their dot product</a:t>
            </a:r>
          </a:p>
        </p:txBody>
      </p:sp>
      <p:graphicFrame>
        <p:nvGraphicFramePr>
          <p:cNvPr id="893956" name="Object 4"/>
          <p:cNvGraphicFramePr>
            <a:graphicFrameLocks noChangeAspect="1"/>
          </p:cNvGraphicFramePr>
          <p:nvPr/>
        </p:nvGraphicFramePr>
        <p:xfrm>
          <a:off x="3098800" y="3443288"/>
          <a:ext cx="551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3" imgW="1841400" imgH="228600" progId="Equation.3">
                  <p:embed/>
                </p:oleObj>
              </mc:Choice>
              <mc:Fallback>
                <p:oleObj name="Equation" r:id="rId3" imgW="184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443288"/>
                        <a:ext cx="5511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7" name="Object 5"/>
          <p:cNvGraphicFramePr>
            <a:graphicFrameLocks noChangeAspect="1"/>
          </p:cNvGraphicFramePr>
          <p:nvPr/>
        </p:nvGraphicFramePr>
        <p:xfrm>
          <a:off x="3175001" y="4357689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1" y="4357689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8" name="Object 6"/>
          <p:cNvGraphicFramePr>
            <a:graphicFrameLocks noChangeAspect="1"/>
          </p:cNvGraphicFramePr>
          <p:nvPr/>
        </p:nvGraphicFramePr>
        <p:xfrm>
          <a:off x="3152775" y="5348288"/>
          <a:ext cx="46434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7" imgW="1587240" imgH="203040" progId="Equation.3">
                  <p:embed/>
                </p:oleObj>
              </mc:Choice>
              <mc:Fallback>
                <p:oleObj name="Equation" r:id="rId7" imgW="1587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5348288"/>
                        <a:ext cx="46434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37FE-7E23-4C95-AB1F-71E0D42598CE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530C2-EFEE-48B7-9DC3-A1CE32EEBBE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Heuristic Feature Selection Methods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There are 2</a:t>
            </a:r>
            <a:r>
              <a:rPr lang="en-US" altLang="en-US" baseline="30000" dirty="0"/>
              <a:t>d</a:t>
            </a:r>
            <a:r>
              <a:rPr lang="en-US" altLang="en-US" dirty="0"/>
              <a:t> possible sub-features of </a:t>
            </a:r>
            <a:r>
              <a:rPr lang="en-US" altLang="en-US" b="1" i="1" dirty="0"/>
              <a:t>d</a:t>
            </a:r>
            <a:r>
              <a:rPr lang="en-US" altLang="en-US" dirty="0"/>
              <a:t> features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Several heuristic feature selection methods: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Best single features under the feature independence assumption: choose by significance tests.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Best step-wise feature selection: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The best single-feature is picked first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Then next best feature condition to the first, 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Step-wise feature elimination: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Repeatedly eliminate the worst feature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Best combined feature selection and elimination: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Optimal branch and bound: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Use feature elimination and backtracking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3C7C-3B30-49C3-92FD-27154930025C}" type="datetime5">
              <a:rPr lang="en-US" smtClean="0"/>
              <a:t>4-Feb-19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7187"/>
      </p:ext>
    </p:extLst>
  </p:cSld>
  <p:clrMapOvr>
    <a:masterClrMapping/>
  </p:clrMapOvr>
  <p:transition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 analysis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detect redundancies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3200400" y="4267200"/>
          <a:ext cx="1905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r:id="rId4" imgW="545760" imgH="368280" progId="">
                  <p:embed/>
                </p:oleObj>
              </mc:Choice>
              <mc:Fallback>
                <p:oleObj r:id="rId4" imgW="545760" imgH="368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1905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3276600" y="2743200"/>
          <a:ext cx="4800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r:id="rId6" imgW="1333440" imgH="419040" progId="">
                  <p:embed/>
                </p:oleObj>
              </mc:Choice>
              <mc:Fallback>
                <p:oleObj r:id="rId6" imgW="133344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4800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5486400" y="4267200"/>
          <a:ext cx="4648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r:id="rId8" imgW="1155600" imgH="507960" progId="">
                  <p:embed/>
                </p:oleObj>
              </mc:Choice>
              <mc:Fallback>
                <p:oleObj r:id="rId8" imgW="11556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267200"/>
                        <a:ext cx="4648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1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Cont’d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&gt; 0 , A and B positively correlated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values of A increase as values of B increase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higher the value, the more each attribute implies the other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High value indicate that A (or B) may be removed as a redundancy</a:t>
            </a:r>
          </a:p>
          <a:p>
            <a:pPr>
              <a:lnSpc>
                <a:spcPct val="90000"/>
              </a:lnSpc>
            </a:pPr>
            <a:r>
              <a:rPr lang="en-US" altLang="en-US"/>
              <a:t>= 0, A and B independent (no correlation)</a:t>
            </a:r>
          </a:p>
          <a:p>
            <a:pPr>
              <a:lnSpc>
                <a:spcPct val="90000"/>
              </a:lnSpc>
            </a:pPr>
            <a:r>
              <a:rPr lang="en-US" altLang="en-US"/>
              <a:t>&lt; 0, A and B negatively correlated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Values of one attribute increase as the values of the other attribute decrease (discourages each other)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1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B9033D-B6E7-4F09-83FF-FAC03B3191F9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Covariance (Numeric Data)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8392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where n is the number of tuples,      and      are the respective mean or </a:t>
            </a:r>
            <a:r>
              <a:rPr lang="en-US" altLang="en-US" sz="2000" b="1" dirty="0"/>
              <a:t>expected values</a:t>
            </a:r>
            <a:r>
              <a:rPr lang="en-US" altLang="en-US" sz="2000" dirty="0"/>
              <a:t> of A and B,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A </a:t>
            </a:r>
            <a:r>
              <a:rPr lang="en-US" altLang="en-US" sz="2000" dirty="0"/>
              <a:t>and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B </a:t>
            </a:r>
            <a:r>
              <a:rPr lang="en-US" altLang="en-US" sz="2000" dirty="0"/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/>
              <a:t>Positive covariance</a:t>
            </a:r>
            <a:r>
              <a:rPr lang="en-US" altLang="en-US" sz="2000" dirty="0"/>
              <a:t>: If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/>
              <a:t>Negative covariance</a:t>
            </a:r>
            <a:r>
              <a:rPr lang="en-US" altLang="en-US" sz="2000" dirty="0"/>
              <a:t>: If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&lt; 0 then if A is larger than its expected value, B is likely to be smaller than its expected value.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Independence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dirty="0"/>
              <a:t> = 0 but the converse is not true:</a:t>
            </a:r>
          </a:p>
          <a:p>
            <a:pPr lvl="1"/>
            <a:r>
              <a:rPr lang="en-US" altLang="en-US" sz="1800" dirty="0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2458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11566"/>
              </p:ext>
            </p:extLst>
          </p:nvPr>
        </p:nvGraphicFramePr>
        <p:xfrm>
          <a:off x="5584825" y="3165475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3165475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13899"/>
              </p:ext>
            </p:extLst>
          </p:nvPr>
        </p:nvGraphicFramePr>
        <p:xfrm>
          <a:off x="6248400" y="3165475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65475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Box 2"/>
          <p:cNvSpPr txBox="1">
            <a:spLocks noChangeArrowheads="1"/>
          </p:cNvSpPr>
          <p:nvPr/>
        </p:nvSpPr>
        <p:spPr bwMode="auto">
          <a:xfrm>
            <a:off x="2093914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22998623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85864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E(A) = (2 + 3 + 5 + 4 + 6)/ 5 = 20/5 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E(B) = (5 + 8 + 10 + 11 + 14) /5 = 48/5 = 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/>
              <a:t>Cov</a:t>
            </a:r>
            <a:r>
              <a:rPr lang="en-US" sz="2000" dirty="0"/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Thus, A and B rise together since </a:t>
            </a:r>
            <a:r>
              <a:rPr lang="en-US" sz="2000" dirty="0" err="1"/>
              <a:t>Cov</a:t>
            </a:r>
            <a:r>
              <a:rPr lang="en-US" sz="2000" dirty="0"/>
              <a:t>(A, B) &gt; 0.</a:t>
            </a: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535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35001"/>
          </a:xfrm>
        </p:spPr>
        <p:txBody>
          <a:bodyPr>
            <a:noAutofit/>
          </a:bodyPr>
          <a:lstStyle/>
          <a:p>
            <a:r>
              <a:rPr lang="en-US" altLang="en-US" sz="4000" dirty="0" err="1"/>
              <a:t>Mahalanobis</a:t>
            </a:r>
            <a:r>
              <a:rPr lang="en-US" altLang="en-US" sz="4000" dirty="0"/>
              <a:t> Distance</a:t>
            </a:r>
          </a:p>
        </p:txBody>
      </p:sp>
      <p:pic>
        <p:nvPicPr>
          <p:cNvPr id="88576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3238" r="7315"/>
          <a:stretch>
            <a:fillRect/>
          </a:stretch>
        </p:blipFill>
        <p:spPr>
          <a:xfrm>
            <a:off x="1752600" y="2209801"/>
            <a:ext cx="5105400" cy="3605213"/>
          </a:xfrm>
        </p:spPr>
      </p:pic>
      <p:graphicFrame>
        <p:nvGraphicFramePr>
          <p:cNvPr id="885764" name="Object 4"/>
          <p:cNvGraphicFramePr>
            <a:graphicFrameLocks noChangeAspect="1"/>
          </p:cNvGraphicFramePr>
          <p:nvPr/>
        </p:nvGraphicFramePr>
        <p:xfrm>
          <a:off x="2362200" y="1066800"/>
          <a:ext cx="7315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4" imgW="2552400" imgH="253800" progId="Equation.3">
                  <p:embed/>
                </p:oleObj>
              </mc:Choice>
              <mc:Fallback>
                <p:oleObj name="Equation" r:id="rId4" imgW="2552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73152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765" name="Text Box 5"/>
          <p:cNvSpPr txBox="1">
            <a:spLocks noChangeArrowheads="1"/>
          </p:cNvSpPr>
          <p:nvPr/>
        </p:nvSpPr>
        <p:spPr bwMode="auto">
          <a:xfrm>
            <a:off x="2133600" y="5881688"/>
            <a:ext cx="953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For red points, the Euclidean distance is 14.7, </a:t>
            </a:r>
            <a:r>
              <a:rPr lang="en-US" altLang="en-US" sz="2400" dirty="0" err="1"/>
              <a:t>Mahalanobis</a:t>
            </a:r>
            <a:r>
              <a:rPr lang="en-US" altLang="en-US" sz="2400" dirty="0"/>
              <a:t> distance is 6.</a:t>
            </a:r>
          </a:p>
        </p:txBody>
      </p:sp>
      <p:sp>
        <p:nvSpPr>
          <p:cNvPr id="885766" name="Text Box 6"/>
          <p:cNvSpPr txBox="1">
            <a:spLocks noChangeArrowheads="1"/>
          </p:cNvSpPr>
          <p:nvPr/>
        </p:nvSpPr>
        <p:spPr bwMode="auto">
          <a:xfrm>
            <a:off x="7086600" y="2178050"/>
            <a:ext cx="41021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 is the </a:t>
            </a:r>
            <a:r>
              <a:rPr lang="en-US" altLang="en-US" sz="2000" dirty="0"/>
              <a:t>covariance matrix of the input data </a:t>
            </a:r>
            <a:r>
              <a:rPr lang="en-US" altLang="en-US" sz="2000" i="1" dirty="0"/>
              <a:t>X</a:t>
            </a:r>
          </a:p>
        </p:txBody>
      </p:sp>
      <p:graphicFrame>
        <p:nvGraphicFramePr>
          <p:cNvPr id="885767" name="Object 7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7162800" y="2971800"/>
          <a:ext cx="439947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6" imgW="2209680" imgH="431640" progId="Equation.3">
                  <p:embed/>
                </p:oleObj>
              </mc:Choice>
              <mc:Fallback>
                <p:oleObj name="Equation" r:id="rId6" imgW="2209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971800"/>
                        <a:ext cx="439947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2FAC-D446-4DB1-AD5B-709E59D152D7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Mahalanobis</a:t>
            </a:r>
            <a:r>
              <a:rPr lang="en-US" altLang="en-US" dirty="0"/>
              <a:t> Distance</a:t>
            </a:r>
          </a:p>
        </p:txBody>
      </p:sp>
      <p:grpSp>
        <p:nvGrpSpPr>
          <p:cNvPr id="886787" name="Group 3"/>
          <p:cNvGrpSpPr>
            <a:grpSpLocks/>
          </p:cNvGrpSpPr>
          <p:nvPr/>
        </p:nvGrpSpPr>
        <p:grpSpPr bwMode="auto">
          <a:xfrm>
            <a:off x="1752600" y="1219200"/>
            <a:ext cx="6477000" cy="4857750"/>
            <a:chOff x="144" y="768"/>
            <a:chExt cx="4080" cy="3060"/>
          </a:xfrm>
        </p:grpSpPr>
        <p:pic>
          <p:nvPicPr>
            <p:cNvPr id="8867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6789" name="Line 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6790" name="Line 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6791" name="Text Box 7"/>
          <p:cNvSpPr txBox="1">
            <a:spLocks noChangeArrowheads="1"/>
          </p:cNvSpPr>
          <p:nvPr/>
        </p:nvSpPr>
        <p:spPr bwMode="auto">
          <a:xfrm>
            <a:off x="8153400" y="12954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Covariance Matrix:</a:t>
            </a:r>
          </a:p>
        </p:txBody>
      </p:sp>
      <p:graphicFrame>
        <p:nvGraphicFramePr>
          <p:cNvPr id="88679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458200" y="1752601"/>
          <a:ext cx="2057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4" imgW="939600" imgH="457200" progId="Equation.3">
                  <p:embed/>
                </p:oleObj>
              </mc:Choice>
              <mc:Fallback>
                <p:oleObj name="Equation" r:id="rId4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752601"/>
                        <a:ext cx="20574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6793" name="Text Box 9"/>
          <p:cNvSpPr txBox="1">
            <a:spLocks noChangeArrowheads="1"/>
          </p:cNvSpPr>
          <p:nvPr/>
        </p:nvSpPr>
        <p:spPr bwMode="auto">
          <a:xfrm>
            <a:off x="2971800" y="33528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886794" name="Text Box 10"/>
          <p:cNvSpPr txBox="1">
            <a:spLocks noChangeArrowheads="1"/>
          </p:cNvSpPr>
          <p:nvPr/>
        </p:nvSpPr>
        <p:spPr bwMode="auto">
          <a:xfrm>
            <a:off x="3962400" y="4052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886795" name="Text Box 11"/>
          <p:cNvSpPr txBox="1">
            <a:spLocks noChangeArrowheads="1"/>
          </p:cNvSpPr>
          <p:nvPr/>
        </p:nvSpPr>
        <p:spPr bwMode="auto">
          <a:xfrm>
            <a:off x="5867400" y="25908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</a:t>
            </a:r>
          </a:p>
        </p:txBody>
      </p:sp>
      <p:sp>
        <p:nvSpPr>
          <p:cNvPr id="886796" name="Text Box 12"/>
          <p:cNvSpPr txBox="1">
            <a:spLocks noChangeArrowheads="1"/>
          </p:cNvSpPr>
          <p:nvPr/>
        </p:nvSpPr>
        <p:spPr bwMode="auto">
          <a:xfrm>
            <a:off x="8458200" y="3284538"/>
            <a:ext cx="1981200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A: (0.5, 0.5)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B: (0, 1)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C: (1.5, 1.5)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Mahal(A,B) = 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Mahal(A,C) = 4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94C-25CD-4848-BA66-ECE036B7F600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53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General Approach for Combining Similarities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901701"/>
            <a:ext cx="9224963" cy="1217614"/>
          </a:xfrm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altLang="en-US" dirty="0"/>
              <a:t>Sometimes attributes are of many different types, but an overall similarity is needed.</a:t>
            </a:r>
          </a:p>
        </p:txBody>
      </p:sp>
      <p:graphicFrame>
        <p:nvGraphicFramePr>
          <p:cNvPr id="896004" name="Object 4"/>
          <p:cNvGraphicFramePr>
            <a:graphicFrameLocks noChangeAspect="1"/>
          </p:cNvGraphicFramePr>
          <p:nvPr>
            <p:extLst/>
          </p:nvPr>
        </p:nvGraphicFramePr>
        <p:xfrm>
          <a:off x="939799" y="1939459"/>
          <a:ext cx="10840887" cy="420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Bitmap Image" r:id="rId3" imgW="7056732" imgH="2591025" progId="Paint.Picture">
                  <p:embed/>
                </p:oleObj>
              </mc:Choice>
              <mc:Fallback>
                <p:oleObj name="Bitmap Image" r:id="rId3" imgW="7056732" imgH="259102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799" y="1939459"/>
                        <a:ext cx="10840887" cy="4207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EC7-B739-4107-A541-0F638A6F249A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en-US" smtClean="0"/>
              <a:t>Feature Selection vs Extraction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A866A89-FC15-4A9F-83F8-8C5497C435A8}" type="slidenum">
              <a:rPr lang="tr-TR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7</a:t>
            </a:fld>
            <a:endParaRPr lang="tr-TR" altLang="en-US" sz="1200">
              <a:solidFill>
                <a:srgbClr val="FFFFFF"/>
              </a:solidFill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55700" y="1219200"/>
            <a:ext cx="9134475" cy="4876800"/>
          </a:xfrm>
        </p:spPr>
        <p:txBody>
          <a:bodyPr/>
          <a:lstStyle/>
          <a:p>
            <a:pPr eaLnBrk="1" hangingPunct="1"/>
            <a:r>
              <a:rPr lang="tr-TR" altLang="en-US" dirty="0" smtClean="0"/>
              <a:t>Feature selection: Choosing </a:t>
            </a:r>
            <a:r>
              <a:rPr lang="tr-TR" altLang="en-US" i="1" dirty="0" smtClean="0"/>
              <a:t>k</a:t>
            </a:r>
            <a:r>
              <a:rPr lang="tr-TR" altLang="en-US" dirty="0" smtClean="0"/>
              <a:t>&lt;</a:t>
            </a:r>
            <a:r>
              <a:rPr lang="tr-TR" altLang="en-US" i="1" dirty="0" smtClean="0"/>
              <a:t>d</a:t>
            </a:r>
            <a:r>
              <a:rPr lang="tr-TR" altLang="en-US" dirty="0" smtClean="0"/>
              <a:t> important features, ignoring the remaining </a:t>
            </a:r>
            <a:r>
              <a:rPr lang="tr-TR" altLang="en-US" i="1" dirty="0" smtClean="0"/>
              <a:t>d</a:t>
            </a:r>
            <a:r>
              <a:rPr lang="tr-TR" altLang="en-US" dirty="0" smtClean="0"/>
              <a:t> – </a:t>
            </a:r>
            <a:r>
              <a:rPr lang="tr-TR" altLang="en-US" i="1" dirty="0" smtClean="0"/>
              <a:t>k</a:t>
            </a:r>
            <a:endParaRPr lang="tr-TR" altLang="en-US" dirty="0" smtClean="0"/>
          </a:p>
          <a:p>
            <a:pPr lvl="1" eaLnBrk="1" hangingPunct="1"/>
            <a:r>
              <a:rPr lang="tr-TR" altLang="en-US" dirty="0" smtClean="0"/>
              <a:t>Subset selection algorithms</a:t>
            </a:r>
            <a:endParaRPr lang="en-US" altLang="en-US" dirty="0" smtClean="0"/>
          </a:p>
          <a:p>
            <a:pPr lvl="1" eaLnBrk="1" hangingPunct="1"/>
            <a:endParaRPr lang="tr-TR" altLang="en-US" dirty="0" smtClean="0"/>
          </a:p>
          <a:p>
            <a:pPr eaLnBrk="1" hangingPunct="1"/>
            <a:r>
              <a:rPr lang="tr-TR" altLang="en-US" dirty="0" smtClean="0"/>
              <a:t>Feature extraction</a:t>
            </a:r>
            <a:r>
              <a:rPr lang="tr-TR" altLang="en-US" dirty="0" smtClean="0">
                <a:solidFill>
                  <a:schemeClr val="bg2"/>
                </a:solidFill>
              </a:rPr>
              <a:t>:</a:t>
            </a:r>
            <a:r>
              <a:rPr lang="tr-TR" altLang="en-US" dirty="0" smtClean="0"/>
              <a:t> Project the </a:t>
            </a:r>
            <a:r>
              <a:rPr lang="en-US" altLang="en-US" dirty="0" smtClean="0"/>
              <a:t> </a:t>
            </a:r>
            <a:r>
              <a:rPr lang="tr-TR" altLang="en-US" dirty="0" smtClean="0"/>
              <a:t>original </a:t>
            </a:r>
            <a:r>
              <a:rPr lang="tr-TR" altLang="en-US" i="1" dirty="0" smtClean="0"/>
              <a:t>x</a:t>
            </a:r>
            <a:r>
              <a:rPr lang="tr-TR" altLang="en-US" i="1" baseline="-25000" dirty="0" smtClean="0"/>
              <a:t>i</a:t>
            </a:r>
            <a:r>
              <a:rPr lang="tr-TR" altLang="en-US" dirty="0" smtClean="0"/>
              <a:t> , </a:t>
            </a:r>
            <a:r>
              <a:rPr lang="tr-TR" altLang="en-US" i="1" dirty="0" smtClean="0"/>
              <a:t>i </a:t>
            </a:r>
            <a:r>
              <a:rPr lang="tr-TR" altLang="en-US" dirty="0" smtClean="0"/>
              <a:t>=1,...,</a:t>
            </a:r>
            <a:r>
              <a:rPr lang="tr-TR" altLang="en-US" i="1" dirty="0" smtClean="0"/>
              <a:t>d</a:t>
            </a:r>
            <a:r>
              <a:rPr lang="tr-TR" altLang="en-US" dirty="0" smtClean="0"/>
              <a:t> dimensions to </a:t>
            </a:r>
            <a:r>
              <a:rPr lang="en-US" altLang="en-US" dirty="0" smtClean="0"/>
              <a:t> </a:t>
            </a:r>
            <a:r>
              <a:rPr lang="tr-TR" altLang="en-US" dirty="0" smtClean="0"/>
              <a:t>new </a:t>
            </a:r>
            <a:r>
              <a:rPr lang="tr-TR" altLang="en-US" i="1" dirty="0" smtClean="0"/>
              <a:t>k</a:t>
            </a:r>
            <a:r>
              <a:rPr lang="tr-TR" altLang="en-US" dirty="0" smtClean="0"/>
              <a:t>&lt;</a:t>
            </a:r>
            <a:r>
              <a:rPr lang="tr-TR" altLang="en-US" i="1" dirty="0" smtClean="0"/>
              <a:t>d</a:t>
            </a:r>
            <a:r>
              <a:rPr lang="tr-TR" altLang="en-US" dirty="0" smtClean="0"/>
              <a:t> dimensions, </a:t>
            </a:r>
            <a:r>
              <a:rPr lang="tr-TR" altLang="en-US" i="1" dirty="0" smtClean="0"/>
              <a:t>z</a:t>
            </a:r>
            <a:r>
              <a:rPr lang="tr-TR" altLang="en-US" i="1" baseline="-25000" dirty="0" smtClean="0"/>
              <a:t>j</a:t>
            </a:r>
            <a:r>
              <a:rPr lang="tr-TR" altLang="en-US" dirty="0" smtClean="0"/>
              <a:t> , </a:t>
            </a:r>
            <a:r>
              <a:rPr lang="tr-TR" altLang="en-US" i="1" dirty="0" smtClean="0"/>
              <a:t>j </a:t>
            </a:r>
            <a:r>
              <a:rPr lang="tr-TR" altLang="en-US" dirty="0" smtClean="0"/>
              <a:t>=1,...,</a:t>
            </a:r>
            <a:r>
              <a:rPr lang="tr-TR" altLang="en-US" i="1" dirty="0" smtClean="0"/>
              <a:t>k</a:t>
            </a:r>
          </a:p>
          <a:p>
            <a:pPr lvl="1" eaLnBrk="1" hangingPunct="1"/>
            <a:r>
              <a:rPr lang="tr-TR" altLang="en-US" dirty="0" smtClean="0"/>
              <a:t>Principal </a:t>
            </a:r>
            <a:r>
              <a:rPr lang="en-US" altLang="en-US" dirty="0" smtClean="0"/>
              <a:t>C</a:t>
            </a:r>
            <a:r>
              <a:rPr lang="tr-TR" altLang="en-US" dirty="0" smtClean="0"/>
              <a:t>omponents </a:t>
            </a:r>
            <a:r>
              <a:rPr lang="en-US" altLang="en-US" dirty="0" smtClean="0"/>
              <a:t>A</a:t>
            </a:r>
            <a:r>
              <a:rPr lang="tr-TR" altLang="en-US" dirty="0" smtClean="0"/>
              <a:t>nalysis (PCA)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</a:t>
            </a:r>
            <a:r>
              <a:rPr lang="tr-TR" altLang="en-US" dirty="0" smtClean="0"/>
              <a:t>inear </a:t>
            </a:r>
            <a:r>
              <a:rPr lang="en-US" altLang="en-US" dirty="0" smtClean="0"/>
              <a:t>D</a:t>
            </a:r>
            <a:r>
              <a:rPr lang="tr-TR" altLang="en-US" dirty="0" smtClean="0"/>
              <a:t>iscriminant </a:t>
            </a:r>
            <a:r>
              <a:rPr lang="en-US" altLang="en-US" dirty="0" smtClean="0"/>
              <a:t>A</a:t>
            </a:r>
            <a:r>
              <a:rPr lang="tr-TR" altLang="en-US" dirty="0" smtClean="0"/>
              <a:t>nalysis (LDA)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F</a:t>
            </a:r>
            <a:r>
              <a:rPr lang="tr-TR" altLang="en-US" dirty="0" smtClean="0"/>
              <a:t>actor </a:t>
            </a:r>
            <a:r>
              <a:rPr lang="en-US" altLang="en-US" dirty="0" smtClean="0"/>
              <a:t>A</a:t>
            </a:r>
            <a:r>
              <a:rPr lang="tr-TR" altLang="en-US" dirty="0" smtClean="0"/>
              <a:t>nalysis (FA)</a:t>
            </a:r>
          </a:p>
        </p:txBody>
      </p:sp>
    </p:spTree>
    <p:extLst>
      <p:ext uri="{BB962C8B-B14F-4D97-AF65-F5344CB8AC3E}">
        <p14:creationId xmlns:p14="http://schemas.microsoft.com/office/powerpoint/2010/main" val="308580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Mapping Data to a New Space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  <a:ln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3241676" y="5984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824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"/>
          <a:stretch>
            <a:fillRect/>
          </a:stretch>
        </p:blipFill>
        <p:spPr bwMode="auto">
          <a:xfrm>
            <a:off x="7315200" y="2362201"/>
            <a:ext cx="4038600" cy="330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43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/>
          <a:stretch>
            <a:fillRect/>
          </a:stretch>
        </p:blipFill>
        <p:spPr bwMode="auto">
          <a:xfrm>
            <a:off x="1524001" y="2362201"/>
            <a:ext cx="4128475" cy="330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43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4571999" y="2362201"/>
            <a:ext cx="3763241" cy="330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4329" name="Text Box 9"/>
          <p:cNvSpPr txBox="1">
            <a:spLocks noChangeArrowheads="1"/>
          </p:cNvSpPr>
          <p:nvPr/>
        </p:nvSpPr>
        <p:spPr bwMode="auto">
          <a:xfrm>
            <a:off x="2381541" y="5726668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Sine Waves</a:t>
            </a:r>
          </a:p>
        </p:txBody>
      </p:sp>
      <p:sp>
        <p:nvSpPr>
          <p:cNvPr id="824330" name="Text Box 10"/>
          <p:cNvSpPr txBox="1">
            <a:spLocks noChangeArrowheads="1"/>
          </p:cNvSpPr>
          <p:nvPr/>
        </p:nvSpPr>
        <p:spPr bwMode="auto">
          <a:xfrm>
            <a:off x="5067300" y="5795803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Sine Waves + Noise</a:t>
            </a:r>
          </a:p>
        </p:txBody>
      </p:sp>
      <p:sp>
        <p:nvSpPr>
          <p:cNvPr id="824331" name="Text Box 11"/>
          <p:cNvSpPr txBox="1">
            <a:spLocks noChangeArrowheads="1"/>
          </p:cNvSpPr>
          <p:nvPr/>
        </p:nvSpPr>
        <p:spPr bwMode="auto">
          <a:xfrm>
            <a:off x="9080500" y="5802869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Frequency</a:t>
            </a:r>
          </a:p>
        </p:txBody>
      </p:sp>
      <p:sp>
        <p:nvSpPr>
          <p:cNvPr id="824332" name="Rectangle 12"/>
          <p:cNvSpPr>
            <a:spLocks noChangeArrowheads="1"/>
          </p:cNvSpPr>
          <p:nvPr/>
        </p:nvSpPr>
        <p:spPr bwMode="auto">
          <a:xfrm>
            <a:off x="1822450" y="1143000"/>
            <a:ext cx="83947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tabLst>
                <a:tab pos="1198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tabLst>
                <a:tab pos="1198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tabLst>
                <a:tab pos="1198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</a:p>
          <a:p>
            <a:pPr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0C-C33F-4F13-B63A-428CBBA97632}" type="datetime5">
              <a:rPr lang="en-US" smtClean="0"/>
              <a:t>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6BA57D-8FAB-40ED-81A7-90B9B039182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Discretization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Three types of attributes: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Nominal — values from an unordered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Ordinal — values from an ordered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Continuous — real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Discretization: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the range of a continuous attribute into intervals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Some classification algorithms only accept categorical attributes.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Reduce data size by discretization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Prepare for further analysis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D32A-118D-446A-ACD7-B0EF5B7AEE94}" type="datetime5">
              <a:rPr lang="en-US" smtClean="0"/>
              <a:t>4-Feb-19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44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3423</Words>
  <Application>Microsoft Office PowerPoint</Application>
  <PresentationFormat>Widescreen</PresentationFormat>
  <Paragraphs>645</Paragraphs>
  <Slides>66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66</vt:i4>
      </vt:variant>
    </vt:vector>
  </HeadingPairs>
  <TitlesOfParts>
    <vt:vector size="85" baseType="lpstr">
      <vt:lpstr>Arial</vt:lpstr>
      <vt:lpstr>Calibri</vt:lpstr>
      <vt:lpstr>Calibri Light</vt:lpstr>
      <vt:lpstr>CMMI10</vt:lpstr>
      <vt:lpstr>cmr10</vt:lpstr>
      <vt:lpstr>CMR7</vt:lpstr>
      <vt:lpstr>Monotype Sorts</vt:lpstr>
      <vt:lpstr>Palatino Linotype</vt:lpstr>
      <vt:lpstr>新細明體</vt:lpstr>
      <vt:lpstr>Symbol</vt:lpstr>
      <vt:lpstr>Tahoma</vt:lpstr>
      <vt:lpstr>Times New Roman</vt:lpstr>
      <vt:lpstr>Wingdings</vt:lpstr>
      <vt:lpstr>Office Theme</vt:lpstr>
      <vt:lpstr>Equation</vt:lpstr>
      <vt:lpstr>VISIO</vt:lpstr>
      <vt:lpstr>Worksheet</vt:lpstr>
      <vt:lpstr>Bitmap Image</vt:lpstr>
      <vt:lpstr>Chart</vt:lpstr>
      <vt:lpstr>CS F415: Data Mining</vt:lpstr>
      <vt:lpstr>Today’s Outline</vt:lpstr>
      <vt:lpstr>Dimensionality of input</vt:lpstr>
      <vt:lpstr>Dimensionality reduction</vt:lpstr>
      <vt:lpstr>Dimensionality Reduction</vt:lpstr>
      <vt:lpstr>Heuristic Feature Selection Methods</vt:lpstr>
      <vt:lpstr>Feature Selection vs Extraction</vt:lpstr>
      <vt:lpstr>Mapping Data to a New Space</vt:lpstr>
      <vt:lpstr>Discretization</vt:lpstr>
      <vt:lpstr>Discretization and Concept hierachy</vt:lpstr>
      <vt:lpstr>Concept Hierarchy Generation for Categorical Data</vt:lpstr>
      <vt:lpstr>Automatic Concept Hierarchy Generation</vt:lpstr>
      <vt:lpstr>Discretization Without Using Class Labels </vt:lpstr>
      <vt:lpstr>Entropy-based discretization</vt:lpstr>
      <vt:lpstr>Cont’d</vt:lpstr>
      <vt:lpstr>Information gain</vt:lpstr>
      <vt:lpstr>Entropy function</vt:lpstr>
      <vt:lpstr>Entropy-based (1)</vt:lpstr>
      <vt:lpstr>Entropy-based (2)</vt:lpstr>
      <vt:lpstr>Cont.</vt:lpstr>
      <vt:lpstr>Example: fair coin throw </vt:lpstr>
      <vt:lpstr>PowerPoint Presentation</vt:lpstr>
      <vt:lpstr>Entropy of a split</vt:lpstr>
      <vt:lpstr>Example: attribute “Outlook” </vt:lpstr>
      <vt:lpstr>Outlook = Overcast</vt:lpstr>
      <vt:lpstr>Outlook = Rainy</vt:lpstr>
      <vt:lpstr>Expected Information</vt:lpstr>
      <vt:lpstr>Computing the information gain</vt:lpstr>
      <vt:lpstr>Discretization Using Class Labels</vt:lpstr>
      <vt:lpstr>Attribute Transformation</vt:lpstr>
      <vt:lpstr>Numerosity Reduction</vt:lpstr>
      <vt:lpstr>Regression and Log-Linear Models</vt:lpstr>
      <vt:lpstr>Regression</vt:lpstr>
      <vt:lpstr>Cont’d</vt:lpstr>
      <vt:lpstr>Cont’d</vt:lpstr>
      <vt:lpstr>Regress Analysis and Log-Linear Models</vt:lpstr>
      <vt:lpstr>Histograms</vt:lpstr>
      <vt:lpstr>Clustering</vt:lpstr>
      <vt:lpstr>Data Compression</vt:lpstr>
      <vt:lpstr>Data Compression</vt:lpstr>
      <vt:lpstr>Wavelet Transformation </vt:lpstr>
      <vt:lpstr>Similarity and Dissimilarity</vt:lpstr>
      <vt:lpstr>Similarity/Dissimilarity for Simple Attributes</vt:lpstr>
      <vt:lpstr>Euclidean Distance</vt:lpstr>
      <vt:lpstr>Euclidean Distance</vt:lpstr>
      <vt:lpstr>Minkowski Distance</vt:lpstr>
      <vt:lpstr>Minkowski Distance: Examples</vt:lpstr>
      <vt:lpstr>Minkowski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Extended Jaccard Coefficient (Tanimoto)</vt:lpstr>
      <vt:lpstr>Correlation Analysis (Nominal Data)</vt:lpstr>
      <vt:lpstr>Chi-Square Calculation: An Example</vt:lpstr>
      <vt:lpstr>Correlation Analysis (Numeric Data)</vt:lpstr>
      <vt:lpstr>Visually Evaluating Correlation</vt:lpstr>
      <vt:lpstr>Correlation</vt:lpstr>
      <vt:lpstr>Correlation analysis</vt:lpstr>
      <vt:lpstr>Cont’d</vt:lpstr>
      <vt:lpstr>Covariance (Numeric Data)</vt:lpstr>
      <vt:lpstr>Co-Variance: An Example</vt:lpstr>
      <vt:lpstr>Mahalanobis Distance</vt:lpstr>
      <vt:lpstr>Mahalanobis Distance</vt:lpstr>
      <vt:lpstr>General Approach for Combining Similarities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F415: Data Mining</dc:title>
  <dc:creator>yash Sharma</dc:creator>
  <cp:lastModifiedBy>user</cp:lastModifiedBy>
  <cp:revision>66</cp:revision>
  <dcterms:created xsi:type="dcterms:W3CDTF">2016-01-15T03:52:31Z</dcterms:created>
  <dcterms:modified xsi:type="dcterms:W3CDTF">2019-02-04T10:20:16Z</dcterms:modified>
</cp:coreProperties>
</file>