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6" r:id="rId3"/>
    <p:sldId id="421" r:id="rId4"/>
    <p:sldId id="422" r:id="rId5"/>
    <p:sldId id="423" r:id="rId6"/>
    <p:sldId id="424" r:id="rId7"/>
    <p:sldId id="425" r:id="rId8"/>
    <p:sldId id="426" r:id="rId9"/>
    <p:sldId id="427" r:id="rId10"/>
    <p:sldId id="430" r:id="rId11"/>
    <p:sldId id="431" r:id="rId12"/>
    <p:sldId id="432" r:id="rId13"/>
    <p:sldId id="433" r:id="rId14"/>
    <p:sldId id="434" r:id="rId15"/>
    <p:sldId id="435" r:id="rId16"/>
    <p:sldId id="446" r:id="rId17"/>
    <p:sldId id="447" r:id="rId18"/>
    <p:sldId id="448" r:id="rId19"/>
    <p:sldId id="449" r:id="rId20"/>
    <p:sldId id="436" r:id="rId21"/>
    <p:sldId id="442" r:id="rId22"/>
    <p:sldId id="443" r:id="rId23"/>
    <p:sldId id="450" r:id="rId24"/>
    <p:sldId id="451" r:id="rId25"/>
    <p:sldId id="444" r:id="rId26"/>
    <p:sldId id="445" r:id="rId27"/>
    <p:sldId id="43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6187" autoAdjust="0"/>
  </p:normalViewPr>
  <p:slideViewPr>
    <p:cSldViewPr snapToGrid="0">
      <p:cViewPr varScale="1">
        <p:scale>
          <a:sx n="112" d="100"/>
          <a:sy n="112" d="100"/>
        </p:scale>
        <p:origin x="26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46CB8-2939-4328-A02D-99F3E6A6D046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BDEDA-E45B-4E72-A9D1-B2012FFB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0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533B1-ABAD-4103-B8A0-D2B6277FAC4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6DEC1-8E65-4C55-915F-73857AE24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6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6DEC1-8E65-4C55-915F-73857AE24B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19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8AC2EBF-F029-4D12-96B0-6B193E4BF454}" type="slidenum">
              <a:rPr lang="en-US" altLang="en-US" sz="1200"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94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6DEC1-8E65-4C55-915F-73857AE24B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44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63805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16145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62950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700088"/>
            <a:ext cx="6132513" cy="344963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23379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AC2DAC-923C-4B85-A50C-4A709F2B78F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5194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FCEA2-D827-48D5-A6D1-F96E006A2CC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207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7435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04FE-F24E-43EF-8A12-6490B835D045}" type="datetime5">
              <a:rPr lang="en-US" smtClean="0"/>
              <a:t>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3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4063-5E7B-4B70-9E31-1958694D71C5}" type="datetime5">
              <a:rPr lang="en-US" smtClean="0"/>
              <a:t>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0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2E10-9B6D-4994-BAB1-9D7B7E8AB9DD}" type="datetime5">
              <a:rPr lang="en-US" smtClean="0"/>
              <a:t>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68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04800"/>
            <a:ext cx="1168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295400"/>
            <a:ext cx="5486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295400"/>
            <a:ext cx="5486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962400"/>
            <a:ext cx="5486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86C12-2D21-4F81-8E3C-10353E065496}" type="datetime1">
              <a:rPr lang="en-US"/>
              <a:pPr>
                <a:defRPr/>
              </a:pPr>
              <a:t>2/6/2019</a:t>
            </a:fld>
            <a:endParaRPr 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0BD0EA-0598-426A-B538-38663CFA67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832568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465A-C2E8-41D1-AEDC-CD362C421DD2}" type="datetime5">
              <a:rPr lang="en-US" smtClean="0"/>
              <a:t>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3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2661-2D44-4F65-BA2F-22C9E7709B6C}" type="datetime5">
              <a:rPr lang="en-US" smtClean="0"/>
              <a:t>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1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1F3E-789E-49BE-B955-6073698F7D3E}" type="datetime5">
              <a:rPr lang="en-US" smtClean="0"/>
              <a:t>6-Feb-19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19F8-9C81-422D-8FA1-E4CBFA041265}" type="datetime5">
              <a:rPr lang="en-US" smtClean="0"/>
              <a:t>6-Feb-19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5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FBD8-005A-440F-B9CE-290ECB9B3336}" type="datetime5">
              <a:rPr lang="en-US" smtClean="0"/>
              <a:t>6-Feb-19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1AF6-FCBB-40F9-8F1C-67DF7A3FF201}" type="datetime5">
              <a:rPr lang="en-US" smtClean="0"/>
              <a:t>6-Feb-19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0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604-102C-42BD-9AAF-064BC73A8289}" type="datetime5">
              <a:rPr lang="en-US" smtClean="0"/>
              <a:t>6-Feb-19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525E-E759-4305-B03F-B80164A5C229}" type="datetime5">
              <a:rPr lang="en-US" smtClean="0"/>
              <a:t>6-Feb-19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7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729C8-8443-4621-88CB-F9C273FD9D36}" type="datetime5">
              <a:rPr lang="en-US" smtClean="0"/>
              <a:t>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4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2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65237"/>
          </a:xfrm>
        </p:spPr>
        <p:txBody>
          <a:bodyPr>
            <a:noAutofit/>
          </a:bodyPr>
          <a:lstStyle/>
          <a:p>
            <a:r>
              <a:rPr lang="en-US" sz="4000" dirty="0" smtClean="0"/>
              <a:t>CS F415: Data Mining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3112" y="3619500"/>
            <a:ext cx="8689976" cy="1371599"/>
          </a:xfrm>
        </p:spPr>
        <p:txBody>
          <a:bodyPr>
            <a:normAutofit/>
          </a:bodyPr>
          <a:lstStyle/>
          <a:p>
            <a:pPr algn="r"/>
            <a:endParaRPr lang="en-US" sz="4000" dirty="0" smtClean="0">
              <a:solidFill>
                <a:srgbClr val="0070C0"/>
              </a:solidFill>
            </a:endParaRPr>
          </a:p>
          <a:p>
            <a:pPr algn="r"/>
            <a:r>
              <a:rPr lang="en-US" sz="4000" dirty="0" err="1" smtClean="0">
                <a:solidFill>
                  <a:srgbClr val="0070C0"/>
                </a:solidFill>
              </a:rPr>
              <a:t>Yashvardhan</a:t>
            </a:r>
            <a:r>
              <a:rPr lang="en-US" sz="4000" dirty="0" smtClean="0">
                <a:solidFill>
                  <a:srgbClr val="0070C0"/>
                </a:solidFill>
              </a:rPr>
              <a:t> Sharma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F87B-EAC7-4DD9-A00A-2C5A9B6D8CDF}" type="datetime5">
              <a:rPr lang="en-US" smtClean="0"/>
              <a:t>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fld id="{BAC8B44D-8A6F-4EC5-8711-F07CE7DFA75E}" type="slidenum">
              <a:rPr lang="en-US" smtClean="0"/>
              <a:t>1</a:t>
            </a:fld>
            <a:r>
              <a:rPr lang="en-US" dirty="0" smtClean="0"/>
              <a:t>S F415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Common Properties of a Distance</a:t>
            </a:r>
          </a:p>
        </p:txBody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0" y="876300"/>
            <a:ext cx="10528300" cy="5373688"/>
          </a:xfrm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altLang="en-US" dirty="0"/>
              <a:t>Distances, such as the Euclidean distance, have some well known properties.</a:t>
            </a:r>
          </a:p>
          <a:p>
            <a:pPr marL="533400" indent="-533400">
              <a:spcBef>
                <a:spcPct val="20000"/>
              </a:spcBef>
            </a:pPr>
            <a:endParaRPr lang="en-US" altLang="en-US" sz="1400" dirty="0"/>
          </a:p>
          <a:p>
            <a:pPr marL="990600" lvl="1" indent="-533400"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altLang="en-US" sz="2200" i="1" dirty="0"/>
              <a:t>d(p, q) </a:t>
            </a:r>
            <a:r>
              <a:rPr lang="en-US" altLang="en-US" sz="2200" i="1" dirty="0">
                <a:sym typeface="Symbol" panose="05050102010706020507" pitchFamily="18" charset="2"/>
              </a:rPr>
              <a:t></a:t>
            </a:r>
            <a:r>
              <a:rPr lang="en-US" altLang="en-US" sz="2200" i="1" dirty="0"/>
              <a:t> 0</a:t>
            </a:r>
            <a:r>
              <a:rPr lang="en-US" altLang="en-US" sz="2200" dirty="0"/>
              <a:t>   for all </a:t>
            </a:r>
            <a:r>
              <a:rPr lang="en-US" altLang="en-US" sz="2200" i="1" dirty="0"/>
              <a:t>p</a:t>
            </a:r>
            <a:r>
              <a:rPr lang="en-US" altLang="en-US" sz="2200" dirty="0"/>
              <a:t> and </a:t>
            </a:r>
            <a:r>
              <a:rPr lang="en-US" altLang="en-US" sz="2200" i="1" dirty="0"/>
              <a:t>q</a:t>
            </a:r>
            <a:r>
              <a:rPr lang="en-US" altLang="en-US" sz="2200" dirty="0"/>
              <a:t> and </a:t>
            </a:r>
            <a:r>
              <a:rPr lang="en-US" altLang="en-US" sz="2200" i="1" dirty="0"/>
              <a:t>d(p, q) = 0</a:t>
            </a:r>
            <a:r>
              <a:rPr lang="en-US" altLang="en-US" sz="2200" dirty="0"/>
              <a:t> only if </a:t>
            </a:r>
            <a:r>
              <a:rPr lang="en-US" altLang="en-US" sz="2200" i="1" dirty="0" smtClean="0"/>
              <a:t>p</a:t>
            </a:r>
            <a:r>
              <a:rPr lang="en-US" altLang="en-US" sz="2200" dirty="0" smtClean="0"/>
              <a:t> </a:t>
            </a:r>
            <a:r>
              <a:rPr lang="en-US" altLang="en-US" sz="2200" i="1" dirty="0"/>
              <a:t>= q</a:t>
            </a:r>
            <a:r>
              <a:rPr lang="en-US" altLang="en-US" sz="2200" dirty="0"/>
              <a:t>. (Positive definiteness)</a:t>
            </a:r>
          </a:p>
          <a:p>
            <a:pPr marL="990600" lvl="1" indent="-533400"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altLang="en-US" sz="2200" i="1" dirty="0"/>
              <a:t>d(p, q) = d(q, p)</a:t>
            </a:r>
            <a:r>
              <a:rPr lang="en-US" altLang="en-US" sz="2200" dirty="0"/>
              <a:t>   for all </a:t>
            </a:r>
            <a:r>
              <a:rPr lang="en-US" altLang="en-US" sz="2200" i="1" dirty="0"/>
              <a:t>p</a:t>
            </a:r>
            <a:r>
              <a:rPr lang="en-US" altLang="en-US" sz="2200" dirty="0"/>
              <a:t> and </a:t>
            </a:r>
            <a:r>
              <a:rPr lang="en-US" altLang="en-US" sz="2200" i="1" dirty="0"/>
              <a:t>q</a:t>
            </a:r>
            <a:r>
              <a:rPr lang="en-US" altLang="en-US" sz="2200" dirty="0"/>
              <a:t>. (Symmetry)</a:t>
            </a:r>
          </a:p>
          <a:p>
            <a:pPr marL="990600" lvl="1" indent="-533400"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altLang="en-US" sz="2200" dirty="0"/>
              <a:t>d</a:t>
            </a:r>
            <a:r>
              <a:rPr lang="en-US" altLang="en-US" sz="2200" i="1" dirty="0"/>
              <a:t>(p, r) </a:t>
            </a:r>
            <a:r>
              <a:rPr lang="en-US" altLang="en-US" sz="2200" i="1" dirty="0">
                <a:sym typeface="Symbol" panose="05050102010706020507" pitchFamily="18" charset="2"/>
              </a:rPr>
              <a:t></a:t>
            </a:r>
            <a:r>
              <a:rPr lang="en-US" altLang="en-US" sz="2200" i="1" dirty="0"/>
              <a:t> d(p, q) + d(q, r)</a:t>
            </a:r>
            <a:r>
              <a:rPr lang="en-US" altLang="en-US" sz="2200" dirty="0"/>
              <a:t>   for all points </a:t>
            </a:r>
            <a:r>
              <a:rPr lang="en-US" altLang="en-US" sz="2200" i="1" dirty="0"/>
              <a:t>p</a:t>
            </a:r>
            <a:r>
              <a:rPr lang="en-US" altLang="en-US" sz="2200" dirty="0"/>
              <a:t>, </a:t>
            </a:r>
            <a:r>
              <a:rPr lang="en-US" altLang="en-US" sz="2200" i="1" dirty="0"/>
              <a:t>q</a:t>
            </a:r>
            <a:r>
              <a:rPr lang="en-US" altLang="en-US" sz="2200" dirty="0"/>
              <a:t>, and </a:t>
            </a:r>
            <a:r>
              <a:rPr lang="en-US" altLang="en-US" sz="2200" i="1" dirty="0"/>
              <a:t>r</a:t>
            </a:r>
            <a:r>
              <a:rPr lang="en-US" altLang="en-US" sz="2200" dirty="0"/>
              <a:t>.  </a:t>
            </a:r>
            <a:r>
              <a:rPr lang="en-US" altLang="en-US" sz="2200" dirty="0" smtClean="0"/>
              <a:t>(</a:t>
            </a:r>
            <a:r>
              <a:rPr lang="en-US" altLang="en-US" sz="2200" dirty="0"/>
              <a:t>Triangle Inequality</a:t>
            </a:r>
            <a:r>
              <a:rPr lang="en-US" altLang="en-US" sz="2200" dirty="0" smtClean="0"/>
              <a:t>)</a:t>
            </a:r>
          </a:p>
          <a:p>
            <a:pPr marL="457200" lvl="1" indent="0">
              <a:spcBef>
                <a:spcPct val="20000"/>
              </a:spcBef>
              <a:buNone/>
            </a:pPr>
            <a:endParaRPr lang="en-US" altLang="en-US" sz="2200" dirty="0"/>
          </a:p>
          <a:p>
            <a:pPr marL="533400" indent="-533400">
              <a:spcBef>
                <a:spcPct val="20000"/>
              </a:spcBef>
              <a:buNone/>
            </a:pPr>
            <a:r>
              <a:rPr lang="en-US" altLang="en-US" sz="2400" dirty="0"/>
              <a:t>	where </a:t>
            </a:r>
            <a:r>
              <a:rPr lang="en-US" altLang="en-US" sz="2400" i="1" dirty="0"/>
              <a:t>d(p, q)</a:t>
            </a:r>
            <a:r>
              <a:rPr lang="en-US" altLang="en-US" sz="2400" dirty="0"/>
              <a:t> is the distance (dissimilarity) between points (data objects), </a:t>
            </a:r>
            <a:r>
              <a:rPr lang="en-US" altLang="en-US" sz="2400" i="1" dirty="0"/>
              <a:t>p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q</a:t>
            </a:r>
            <a:r>
              <a:rPr lang="en-US" altLang="en-US" sz="2400" dirty="0"/>
              <a:t>.</a:t>
            </a:r>
          </a:p>
          <a:p>
            <a:pPr marL="533400" indent="-533400">
              <a:spcBef>
                <a:spcPct val="20000"/>
              </a:spcBef>
              <a:buNone/>
            </a:pPr>
            <a:endParaRPr lang="en-US" altLang="en-US" sz="1400" dirty="0"/>
          </a:p>
          <a:p>
            <a:pPr marL="533400" indent="-533400">
              <a:spcBef>
                <a:spcPct val="20000"/>
              </a:spcBef>
            </a:pPr>
            <a:r>
              <a:rPr lang="en-US" altLang="en-US" dirty="0"/>
              <a:t>A distance that satisfies these properties is a </a:t>
            </a:r>
            <a:r>
              <a:rPr lang="en-US" altLang="en-US" dirty="0">
                <a:solidFill>
                  <a:srgbClr val="FF0000"/>
                </a:solidFill>
              </a:rPr>
              <a:t>metric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9E4F-B4BF-47ED-AF60-505BB9CB5BCB}" type="datetime5">
              <a:rPr lang="en-US" smtClean="0"/>
              <a:t>6-Feb-19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51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Common Properties of a Similarity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1143000"/>
            <a:ext cx="8001000" cy="5106988"/>
          </a:xfrm>
        </p:spPr>
        <p:txBody>
          <a:bodyPr>
            <a:normAutofit/>
          </a:bodyPr>
          <a:lstStyle/>
          <a:p>
            <a:pPr marL="533400" indent="-533400">
              <a:spcBef>
                <a:spcPct val="20000"/>
              </a:spcBef>
            </a:pPr>
            <a:r>
              <a:rPr lang="en-US" altLang="en-US" sz="3200" dirty="0"/>
              <a:t>Similarities, also have some well known properties.</a:t>
            </a:r>
          </a:p>
          <a:p>
            <a:pPr marL="533400" indent="-533400">
              <a:spcBef>
                <a:spcPct val="20000"/>
              </a:spcBef>
            </a:pPr>
            <a:endParaRPr lang="en-US" altLang="en-US" sz="1600" dirty="0"/>
          </a:p>
          <a:p>
            <a:pPr marL="990600" lvl="1" indent="-533400"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altLang="en-US" i="1" dirty="0"/>
              <a:t>s(p, q) = 1 </a:t>
            </a:r>
            <a:r>
              <a:rPr lang="en-US" altLang="en-US" dirty="0"/>
              <a:t>(or maximum similarity) only if </a:t>
            </a:r>
            <a:r>
              <a:rPr lang="en-US" altLang="en-US" i="1" dirty="0"/>
              <a:t>p</a:t>
            </a:r>
            <a:r>
              <a:rPr lang="en-US" altLang="en-US" dirty="0"/>
              <a:t> </a:t>
            </a:r>
            <a:r>
              <a:rPr lang="en-US" altLang="en-US" i="1" dirty="0"/>
              <a:t>= q</a:t>
            </a:r>
            <a:r>
              <a:rPr lang="en-US" altLang="en-US" dirty="0"/>
              <a:t>. </a:t>
            </a:r>
            <a:br>
              <a:rPr lang="en-US" altLang="en-US" dirty="0"/>
            </a:br>
            <a:endParaRPr lang="en-US" altLang="en-US" dirty="0"/>
          </a:p>
          <a:p>
            <a:pPr marL="990600" lvl="1" indent="-533400"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altLang="en-US" i="1" dirty="0"/>
              <a:t>s(p, q) = s(q, p)</a:t>
            </a:r>
            <a:r>
              <a:rPr lang="en-US" altLang="en-US" dirty="0"/>
              <a:t>   for all </a:t>
            </a:r>
            <a:r>
              <a:rPr lang="en-US" altLang="en-US" i="1" dirty="0"/>
              <a:t>p</a:t>
            </a:r>
            <a:r>
              <a:rPr lang="en-US" altLang="en-US" dirty="0"/>
              <a:t> and </a:t>
            </a:r>
            <a:r>
              <a:rPr lang="en-US" altLang="en-US" i="1" dirty="0"/>
              <a:t>q</a:t>
            </a:r>
            <a:r>
              <a:rPr lang="en-US" altLang="en-US" dirty="0"/>
              <a:t>. (Symmetry)</a:t>
            </a:r>
            <a:br>
              <a:rPr lang="en-US" altLang="en-US" dirty="0"/>
            </a:br>
            <a:endParaRPr lang="en-US" altLang="en-US" dirty="0"/>
          </a:p>
          <a:p>
            <a:pPr marL="533400" indent="-533400">
              <a:spcBef>
                <a:spcPct val="20000"/>
              </a:spcBef>
              <a:buNone/>
            </a:pPr>
            <a:r>
              <a:rPr lang="en-US" altLang="en-US" dirty="0"/>
              <a:t>	where </a:t>
            </a:r>
            <a:r>
              <a:rPr lang="en-US" altLang="en-US" i="1" dirty="0"/>
              <a:t>s(p, q)</a:t>
            </a:r>
            <a:r>
              <a:rPr lang="en-US" altLang="en-US" dirty="0"/>
              <a:t> is the similarity between points (data objects), </a:t>
            </a:r>
            <a:r>
              <a:rPr lang="en-US" altLang="en-US" i="1" dirty="0"/>
              <a:t>p</a:t>
            </a:r>
            <a:r>
              <a:rPr lang="en-US" altLang="en-US" dirty="0"/>
              <a:t> and </a:t>
            </a:r>
            <a:r>
              <a:rPr lang="en-US" altLang="en-US" i="1" dirty="0"/>
              <a:t>q</a:t>
            </a:r>
            <a:r>
              <a:rPr lang="en-US" altLang="en-US" dirty="0"/>
              <a:t>.</a:t>
            </a:r>
          </a:p>
          <a:p>
            <a:pPr marL="533400" indent="-533400">
              <a:spcBef>
                <a:spcPct val="20000"/>
              </a:spcBef>
              <a:buNone/>
            </a:pPr>
            <a:endParaRPr lang="en-US" altLang="en-US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00C2-662D-49B4-99A6-C68ABE60A023}" type="datetime5">
              <a:rPr lang="en-US" smtClean="0"/>
              <a:t>6-Feb-19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Similarity Between Binary Vectors</a:t>
            </a:r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1143000"/>
            <a:ext cx="8001000" cy="5106988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dirty="0"/>
              <a:t>Common situation is that objects, </a:t>
            </a:r>
            <a:r>
              <a:rPr lang="en-US" altLang="en-US" sz="2400" i="1" dirty="0"/>
              <a:t>p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q</a:t>
            </a:r>
            <a:r>
              <a:rPr lang="en-US" altLang="en-US" sz="2400" dirty="0"/>
              <a:t>, have only binary attributes</a:t>
            </a:r>
          </a:p>
          <a:p>
            <a:pPr marL="2171700" lvl="4" indent="-342900">
              <a:lnSpc>
                <a:spcPct val="80000"/>
              </a:lnSpc>
            </a:pPr>
            <a:endParaRPr lang="en-US" altLang="en-US" sz="800" dirty="0"/>
          </a:p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dirty="0"/>
              <a:t>Compute similarities using the following quantities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en-US" sz="1800" dirty="0">
                <a:latin typeface="CMMI10" pitchFamily="34" charset="0"/>
              </a:rPr>
              <a:t>	</a:t>
            </a:r>
            <a:r>
              <a:rPr lang="en-US" altLang="en-US" sz="2000" dirty="0">
                <a:latin typeface="CMMI10" pitchFamily="34" charset="0"/>
              </a:rPr>
              <a:t>M</a:t>
            </a:r>
            <a:r>
              <a:rPr lang="en-US" altLang="en-US" sz="2000" baseline="-25000" dirty="0">
                <a:latin typeface="CMR7" charset="0"/>
              </a:rPr>
              <a:t>01</a:t>
            </a:r>
            <a:r>
              <a:rPr lang="en-US" altLang="en-US" sz="2000" dirty="0">
                <a:latin typeface="CMR7" charset="0"/>
              </a:rPr>
              <a:t> </a:t>
            </a:r>
            <a:r>
              <a:rPr lang="en-US" altLang="en-US" sz="2000" dirty="0">
                <a:latin typeface="cmr10" pitchFamily="34" charset="0"/>
              </a:rPr>
              <a:t>= the number of attributes where </a:t>
            </a:r>
            <a:r>
              <a:rPr lang="en-US" altLang="en-US" sz="2000" dirty="0">
                <a:latin typeface="CMMI10" pitchFamily="34" charset="0"/>
              </a:rPr>
              <a:t>p </a:t>
            </a:r>
            <a:r>
              <a:rPr lang="en-US" altLang="en-US" sz="2000" dirty="0">
                <a:latin typeface="cmr10" pitchFamily="34" charset="0"/>
              </a:rPr>
              <a:t>was 0 and </a:t>
            </a:r>
            <a:r>
              <a:rPr lang="en-US" altLang="en-US" sz="2000" dirty="0">
                <a:latin typeface="CMMI10" pitchFamily="34" charset="0"/>
              </a:rPr>
              <a:t>q </a:t>
            </a:r>
            <a:r>
              <a:rPr lang="en-US" altLang="en-US" sz="2000" dirty="0">
                <a:latin typeface="cmr10" pitchFamily="34" charset="0"/>
              </a:rPr>
              <a:t>was 1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en-US" sz="2000" dirty="0">
                <a:latin typeface="CMMI10" pitchFamily="34" charset="0"/>
              </a:rPr>
              <a:t>	M</a:t>
            </a:r>
            <a:r>
              <a:rPr lang="en-US" altLang="en-US" sz="2000" baseline="-25000" dirty="0">
                <a:latin typeface="CMR7" charset="0"/>
              </a:rPr>
              <a:t>10 </a:t>
            </a:r>
            <a:r>
              <a:rPr lang="en-US" altLang="en-US" sz="2000" dirty="0">
                <a:latin typeface="cmr10" pitchFamily="34" charset="0"/>
              </a:rPr>
              <a:t>= the number of attributes where </a:t>
            </a:r>
            <a:r>
              <a:rPr lang="en-US" altLang="en-US" sz="2000" dirty="0">
                <a:latin typeface="CMMI10" pitchFamily="34" charset="0"/>
              </a:rPr>
              <a:t>p </a:t>
            </a:r>
            <a:r>
              <a:rPr lang="en-US" altLang="en-US" sz="2000" dirty="0">
                <a:latin typeface="cmr10" pitchFamily="34" charset="0"/>
              </a:rPr>
              <a:t>was 1 and </a:t>
            </a:r>
            <a:r>
              <a:rPr lang="en-US" altLang="en-US" sz="2000" dirty="0">
                <a:latin typeface="CMMI10" pitchFamily="34" charset="0"/>
              </a:rPr>
              <a:t>q </a:t>
            </a:r>
            <a:r>
              <a:rPr lang="en-US" altLang="en-US" sz="2000" dirty="0">
                <a:latin typeface="cmr10" pitchFamily="34" charset="0"/>
              </a:rPr>
              <a:t>was 0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en-US" sz="2000" dirty="0">
                <a:latin typeface="CMMI10" pitchFamily="34" charset="0"/>
              </a:rPr>
              <a:t>	M</a:t>
            </a:r>
            <a:r>
              <a:rPr lang="en-US" altLang="en-US" sz="2000" baseline="-25000" dirty="0">
                <a:latin typeface="CMR7" charset="0"/>
              </a:rPr>
              <a:t>00</a:t>
            </a:r>
            <a:r>
              <a:rPr lang="en-US" altLang="en-US" sz="2000" dirty="0">
                <a:latin typeface="CMR7" charset="0"/>
              </a:rPr>
              <a:t> </a:t>
            </a:r>
            <a:r>
              <a:rPr lang="en-US" altLang="en-US" sz="2000" dirty="0">
                <a:latin typeface="cmr10" pitchFamily="34" charset="0"/>
              </a:rPr>
              <a:t>= the number of attributes where </a:t>
            </a:r>
            <a:r>
              <a:rPr lang="en-US" altLang="en-US" sz="2000" dirty="0">
                <a:latin typeface="CMMI10" pitchFamily="34" charset="0"/>
              </a:rPr>
              <a:t>p </a:t>
            </a:r>
            <a:r>
              <a:rPr lang="en-US" altLang="en-US" sz="2000" dirty="0">
                <a:latin typeface="cmr10" pitchFamily="34" charset="0"/>
              </a:rPr>
              <a:t>was 0 and </a:t>
            </a:r>
            <a:r>
              <a:rPr lang="en-US" altLang="en-US" sz="2000" dirty="0">
                <a:latin typeface="CMMI10" pitchFamily="34" charset="0"/>
              </a:rPr>
              <a:t>q </a:t>
            </a:r>
            <a:r>
              <a:rPr lang="en-US" altLang="en-US" sz="2000" dirty="0">
                <a:latin typeface="cmr10" pitchFamily="34" charset="0"/>
              </a:rPr>
              <a:t>was 0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en-US" sz="2000" dirty="0">
                <a:latin typeface="CMMI10" pitchFamily="34" charset="0"/>
              </a:rPr>
              <a:t>	M</a:t>
            </a:r>
            <a:r>
              <a:rPr lang="en-US" altLang="en-US" sz="2000" baseline="-25000" dirty="0">
                <a:latin typeface="CMR7" charset="0"/>
              </a:rPr>
              <a:t>11</a:t>
            </a:r>
            <a:r>
              <a:rPr lang="en-US" altLang="en-US" sz="2000" dirty="0">
                <a:latin typeface="CMR7" charset="0"/>
              </a:rPr>
              <a:t> </a:t>
            </a:r>
            <a:r>
              <a:rPr lang="en-US" altLang="en-US" sz="2000" dirty="0">
                <a:latin typeface="cmr10" pitchFamily="34" charset="0"/>
              </a:rPr>
              <a:t>= the number of attributes where </a:t>
            </a:r>
            <a:r>
              <a:rPr lang="en-US" altLang="en-US" sz="2000" dirty="0">
                <a:latin typeface="CMMI10" pitchFamily="34" charset="0"/>
              </a:rPr>
              <a:t>p </a:t>
            </a:r>
            <a:r>
              <a:rPr lang="en-US" altLang="en-US" sz="2000" dirty="0">
                <a:latin typeface="cmr10" pitchFamily="34" charset="0"/>
              </a:rPr>
              <a:t>was 1 and </a:t>
            </a:r>
            <a:r>
              <a:rPr lang="en-US" altLang="en-US" sz="2000" dirty="0">
                <a:latin typeface="CMMI10" pitchFamily="34" charset="0"/>
              </a:rPr>
              <a:t>q </a:t>
            </a:r>
            <a:r>
              <a:rPr lang="en-US" altLang="en-US" sz="2000" dirty="0">
                <a:latin typeface="cmr10" pitchFamily="34" charset="0"/>
              </a:rPr>
              <a:t>was 1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</a:pPr>
            <a:endParaRPr lang="en-US" altLang="en-US" sz="900" dirty="0">
              <a:latin typeface="CMMI10" pitchFamily="34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dirty="0"/>
              <a:t>Simple Matching and </a:t>
            </a:r>
            <a:r>
              <a:rPr lang="en-US" altLang="en-US" sz="2400" dirty="0" err="1"/>
              <a:t>Jaccard</a:t>
            </a:r>
            <a:r>
              <a:rPr lang="en-US" altLang="en-US" sz="2400" dirty="0"/>
              <a:t> Coefficients 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en-US" sz="1400" dirty="0">
                <a:cs typeface="Times New Roman" panose="02020603050405020304" pitchFamily="18" charset="0"/>
              </a:rPr>
              <a:t>	</a:t>
            </a:r>
            <a:r>
              <a:rPr lang="en-US" altLang="en-US" sz="2000" dirty="0">
                <a:cs typeface="Times New Roman" panose="02020603050405020304" pitchFamily="18" charset="0"/>
              </a:rPr>
              <a:t>SMC =  number of matches / number of attributes 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         		 =  (M</a:t>
            </a:r>
            <a:r>
              <a:rPr lang="en-US" altLang="en-US" sz="2000" baseline="-30000" dirty="0">
                <a:cs typeface="Times New Roman" panose="02020603050405020304" pitchFamily="18" charset="0"/>
              </a:rPr>
              <a:t>11</a:t>
            </a:r>
            <a:r>
              <a:rPr lang="en-US" altLang="en-US" sz="2000" dirty="0">
                <a:cs typeface="Times New Roman" panose="02020603050405020304" pitchFamily="18" charset="0"/>
              </a:rPr>
              <a:t> + M</a:t>
            </a:r>
            <a:r>
              <a:rPr lang="en-US" altLang="en-US" sz="2000" baseline="-30000" dirty="0">
                <a:cs typeface="Times New Roman" panose="02020603050405020304" pitchFamily="18" charset="0"/>
              </a:rPr>
              <a:t>00</a:t>
            </a:r>
            <a:r>
              <a:rPr lang="en-US" altLang="en-US" sz="2000" dirty="0">
                <a:cs typeface="Times New Roman" panose="02020603050405020304" pitchFamily="18" charset="0"/>
              </a:rPr>
              <a:t>) / (M</a:t>
            </a:r>
            <a:r>
              <a:rPr lang="en-US" altLang="en-US" sz="2000" baseline="-30000" dirty="0">
                <a:cs typeface="Times New Roman" panose="02020603050405020304" pitchFamily="18" charset="0"/>
              </a:rPr>
              <a:t>01</a:t>
            </a:r>
            <a:r>
              <a:rPr lang="en-US" altLang="en-US" sz="2000" dirty="0">
                <a:cs typeface="Times New Roman" panose="02020603050405020304" pitchFamily="18" charset="0"/>
              </a:rPr>
              <a:t> + M</a:t>
            </a:r>
            <a:r>
              <a:rPr lang="en-US" altLang="en-US" sz="2000" baseline="-30000" dirty="0">
                <a:cs typeface="Times New Roman" panose="02020603050405020304" pitchFamily="18" charset="0"/>
              </a:rPr>
              <a:t>10</a:t>
            </a:r>
            <a:r>
              <a:rPr lang="en-US" altLang="en-US" sz="2000" dirty="0">
                <a:cs typeface="Times New Roman" panose="02020603050405020304" pitchFamily="18" charset="0"/>
              </a:rPr>
              <a:t> + M</a:t>
            </a:r>
            <a:r>
              <a:rPr lang="en-US" altLang="en-US" sz="2000" baseline="-30000" dirty="0">
                <a:cs typeface="Times New Roman" panose="02020603050405020304" pitchFamily="18" charset="0"/>
              </a:rPr>
              <a:t>11</a:t>
            </a:r>
            <a:r>
              <a:rPr lang="en-US" altLang="en-US" sz="2000" dirty="0">
                <a:cs typeface="Times New Roman" panose="02020603050405020304" pitchFamily="18" charset="0"/>
              </a:rPr>
              <a:t> + M</a:t>
            </a:r>
            <a:r>
              <a:rPr lang="en-US" altLang="en-US" sz="2000" baseline="-30000" dirty="0">
                <a:cs typeface="Times New Roman" panose="02020603050405020304" pitchFamily="18" charset="0"/>
              </a:rPr>
              <a:t>00</a:t>
            </a:r>
            <a:r>
              <a:rPr lang="en-US" altLang="en-US" sz="2000" dirty="0">
                <a:cs typeface="Times New Roman" panose="02020603050405020304" pitchFamily="18" charset="0"/>
              </a:rPr>
              <a:t>)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J = number of 11 matches / number of not-both-zero attributes values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  	   = (M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11</a:t>
            </a:r>
            <a:r>
              <a:rPr lang="en-US" altLang="en-US" sz="2400" dirty="0">
                <a:cs typeface="Times New Roman" panose="02020603050405020304" pitchFamily="18" charset="0"/>
              </a:rPr>
              <a:t>) / (M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01</a:t>
            </a:r>
            <a:r>
              <a:rPr lang="en-US" altLang="en-US" sz="2400" dirty="0">
                <a:cs typeface="Times New Roman" panose="02020603050405020304" pitchFamily="18" charset="0"/>
              </a:rPr>
              <a:t> + M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10</a:t>
            </a:r>
            <a:r>
              <a:rPr lang="en-US" altLang="en-US" sz="2400" dirty="0">
                <a:cs typeface="Times New Roman" panose="02020603050405020304" pitchFamily="18" charset="0"/>
              </a:rPr>
              <a:t> + M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11</a:t>
            </a:r>
            <a:r>
              <a:rPr lang="en-US" altLang="en-US" sz="2400" dirty="0">
                <a:cs typeface="Times New Roman" panose="02020603050405020304" pitchFamily="18" charset="0"/>
              </a:rPr>
              <a:t>) </a:t>
            </a:r>
            <a:endParaRPr lang="en-US" altLang="en-US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949F-8AA9-4A02-8241-25910FD668E9}" type="datetime5">
              <a:rPr lang="en-US" smtClean="0"/>
              <a:t>6-Feb-19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9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SMC versus Jaccard: Example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143000"/>
            <a:ext cx="8869363" cy="5106988"/>
          </a:xfrm>
        </p:spPr>
        <p:txBody>
          <a:bodyPr/>
          <a:lstStyle/>
          <a:p>
            <a:pPr marL="533400" indent="-533400">
              <a:spcBef>
                <a:spcPct val="20000"/>
              </a:spcBef>
              <a:buNone/>
            </a:pPr>
            <a:r>
              <a:rPr lang="en-US" altLang="en-US" sz="2400" i="1" dirty="0">
                <a:cs typeface="Times New Roman" panose="02020603050405020304" pitchFamily="18" charset="0"/>
              </a:rPr>
              <a:t>p</a:t>
            </a:r>
            <a:r>
              <a:rPr lang="en-US" altLang="en-US" sz="2400" dirty="0">
                <a:cs typeface="Times New Roman" panose="02020603050405020304" pitchFamily="18" charset="0"/>
              </a:rPr>
              <a:t> =  1 0 0 0 0 0 0 0 0 0    	</a:t>
            </a:r>
            <a:r>
              <a:rPr lang="en-US" altLang="en-US" sz="2400" i="1" dirty="0">
                <a:cs typeface="Times New Roman" panose="02020603050405020304" pitchFamily="18" charset="0"/>
              </a:rPr>
              <a:t>	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marL="533400" indent="-533400">
              <a:spcBef>
                <a:spcPct val="20000"/>
              </a:spcBef>
              <a:buNone/>
            </a:pPr>
            <a:r>
              <a:rPr lang="en-US" altLang="en-US" sz="2400" i="1" dirty="0">
                <a:cs typeface="Times New Roman" panose="02020603050405020304" pitchFamily="18" charset="0"/>
              </a:rPr>
              <a:t>q</a:t>
            </a:r>
            <a:r>
              <a:rPr lang="en-US" altLang="en-US" sz="2400" dirty="0">
                <a:cs typeface="Times New Roman" panose="02020603050405020304" pitchFamily="18" charset="0"/>
              </a:rPr>
              <a:t> =  0 0 0 0 0 0 1 0 0 1</a:t>
            </a:r>
            <a:r>
              <a:rPr lang="en-US" altLang="en-US" sz="2400" i="1" dirty="0">
                <a:cs typeface="Times New Roman" panose="02020603050405020304" pitchFamily="18" charset="0"/>
              </a:rPr>
              <a:t> </a:t>
            </a:r>
          </a:p>
          <a:p>
            <a:pPr marL="533400" indent="-533400">
              <a:spcBef>
                <a:spcPct val="20000"/>
              </a:spcBef>
              <a:buNone/>
            </a:pPr>
            <a:endParaRPr lang="en-US" altLang="en-US" sz="2400" i="1" dirty="0">
              <a:cs typeface="Times New Roman" panose="02020603050405020304" pitchFamily="18" charset="0"/>
            </a:endParaRPr>
          </a:p>
          <a:p>
            <a:pPr marL="533400" indent="-533400">
              <a:spcBef>
                <a:spcPct val="20000"/>
              </a:spcBef>
              <a:buNone/>
            </a:pPr>
            <a:r>
              <a:rPr lang="en-US" altLang="en-US" sz="2000" dirty="0">
                <a:latin typeface="CMMI10" pitchFamily="34" charset="0"/>
              </a:rPr>
              <a:t>M</a:t>
            </a:r>
            <a:r>
              <a:rPr lang="en-US" altLang="en-US" sz="2000" baseline="-25000" dirty="0">
                <a:latin typeface="CMR7" charset="0"/>
              </a:rPr>
              <a:t>01</a:t>
            </a:r>
            <a:r>
              <a:rPr lang="en-US" altLang="en-US" sz="2000" dirty="0">
                <a:latin typeface="CMR7" charset="0"/>
              </a:rPr>
              <a:t> </a:t>
            </a:r>
            <a:r>
              <a:rPr lang="en-US" altLang="en-US" sz="2000" dirty="0">
                <a:latin typeface="cmr10" pitchFamily="34" charset="0"/>
              </a:rPr>
              <a:t>= 2   (the number of attributes where </a:t>
            </a:r>
            <a:r>
              <a:rPr lang="en-US" altLang="en-US" sz="2000" dirty="0">
                <a:latin typeface="CMMI10" pitchFamily="34" charset="0"/>
              </a:rPr>
              <a:t>p </a:t>
            </a:r>
            <a:r>
              <a:rPr lang="en-US" altLang="en-US" sz="2000" dirty="0">
                <a:latin typeface="cmr10" pitchFamily="34" charset="0"/>
              </a:rPr>
              <a:t>was 0 and </a:t>
            </a:r>
            <a:r>
              <a:rPr lang="en-US" altLang="en-US" sz="2000" dirty="0">
                <a:latin typeface="CMMI10" pitchFamily="34" charset="0"/>
              </a:rPr>
              <a:t>q </a:t>
            </a:r>
            <a:r>
              <a:rPr lang="en-US" altLang="en-US" sz="2000" dirty="0">
                <a:latin typeface="cmr10" pitchFamily="34" charset="0"/>
              </a:rPr>
              <a:t>was 1)</a:t>
            </a:r>
          </a:p>
          <a:p>
            <a:pPr marL="533400" indent="-533400">
              <a:spcBef>
                <a:spcPct val="20000"/>
              </a:spcBef>
              <a:buNone/>
            </a:pPr>
            <a:r>
              <a:rPr lang="en-US" altLang="en-US" sz="2000" dirty="0">
                <a:latin typeface="CMMI10" pitchFamily="34" charset="0"/>
              </a:rPr>
              <a:t>M</a:t>
            </a:r>
            <a:r>
              <a:rPr lang="en-US" altLang="en-US" sz="2000" baseline="-25000" dirty="0">
                <a:latin typeface="CMR7" charset="0"/>
              </a:rPr>
              <a:t>10</a:t>
            </a:r>
            <a:r>
              <a:rPr lang="en-US" altLang="en-US" sz="2000" dirty="0">
                <a:latin typeface="CMR7" charset="0"/>
              </a:rPr>
              <a:t> </a:t>
            </a:r>
            <a:r>
              <a:rPr lang="en-US" altLang="en-US" sz="2000" dirty="0">
                <a:latin typeface="cmr10" pitchFamily="34" charset="0"/>
              </a:rPr>
              <a:t>= 1   (the number of attributes where </a:t>
            </a:r>
            <a:r>
              <a:rPr lang="en-US" altLang="en-US" sz="2000" dirty="0">
                <a:latin typeface="CMMI10" pitchFamily="34" charset="0"/>
              </a:rPr>
              <a:t>p </a:t>
            </a:r>
            <a:r>
              <a:rPr lang="en-US" altLang="en-US" sz="2000" dirty="0">
                <a:latin typeface="cmr10" pitchFamily="34" charset="0"/>
              </a:rPr>
              <a:t>was 1 and </a:t>
            </a:r>
            <a:r>
              <a:rPr lang="en-US" altLang="en-US" sz="2000" dirty="0">
                <a:latin typeface="CMMI10" pitchFamily="34" charset="0"/>
              </a:rPr>
              <a:t>q </a:t>
            </a:r>
            <a:r>
              <a:rPr lang="en-US" altLang="en-US" sz="2000" dirty="0">
                <a:latin typeface="cmr10" pitchFamily="34" charset="0"/>
              </a:rPr>
              <a:t>was 0)</a:t>
            </a:r>
          </a:p>
          <a:p>
            <a:pPr marL="533400" indent="-533400">
              <a:spcBef>
                <a:spcPct val="20000"/>
              </a:spcBef>
              <a:buNone/>
            </a:pPr>
            <a:r>
              <a:rPr lang="en-US" altLang="en-US" sz="2000" dirty="0">
                <a:latin typeface="CMMI10" pitchFamily="34" charset="0"/>
              </a:rPr>
              <a:t>M</a:t>
            </a:r>
            <a:r>
              <a:rPr lang="en-US" altLang="en-US" sz="2000" baseline="-25000" dirty="0">
                <a:latin typeface="CMR7" charset="0"/>
              </a:rPr>
              <a:t>00</a:t>
            </a:r>
            <a:r>
              <a:rPr lang="en-US" altLang="en-US" sz="2000" dirty="0">
                <a:latin typeface="CMR7" charset="0"/>
              </a:rPr>
              <a:t> </a:t>
            </a:r>
            <a:r>
              <a:rPr lang="en-US" altLang="en-US" sz="2000" dirty="0">
                <a:latin typeface="cmr10" pitchFamily="34" charset="0"/>
              </a:rPr>
              <a:t>= 7   (the number of attributes where </a:t>
            </a:r>
            <a:r>
              <a:rPr lang="en-US" altLang="en-US" sz="2000" dirty="0">
                <a:latin typeface="CMMI10" pitchFamily="34" charset="0"/>
              </a:rPr>
              <a:t>p </a:t>
            </a:r>
            <a:r>
              <a:rPr lang="en-US" altLang="en-US" sz="2000" dirty="0">
                <a:latin typeface="cmr10" pitchFamily="34" charset="0"/>
              </a:rPr>
              <a:t>was 0 and </a:t>
            </a:r>
            <a:r>
              <a:rPr lang="en-US" altLang="en-US" sz="2000" dirty="0">
                <a:latin typeface="CMMI10" pitchFamily="34" charset="0"/>
              </a:rPr>
              <a:t>q </a:t>
            </a:r>
            <a:r>
              <a:rPr lang="en-US" altLang="en-US" sz="2000" dirty="0">
                <a:latin typeface="cmr10" pitchFamily="34" charset="0"/>
              </a:rPr>
              <a:t>was 0)</a:t>
            </a:r>
          </a:p>
          <a:p>
            <a:pPr marL="533400" indent="-533400">
              <a:spcBef>
                <a:spcPct val="20000"/>
              </a:spcBef>
              <a:buNone/>
            </a:pPr>
            <a:r>
              <a:rPr lang="en-US" altLang="en-US" sz="2000" dirty="0">
                <a:latin typeface="CMMI10" pitchFamily="34" charset="0"/>
              </a:rPr>
              <a:t>M</a:t>
            </a:r>
            <a:r>
              <a:rPr lang="en-US" altLang="en-US" sz="2000" baseline="-25000" dirty="0">
                <a:latin typeface="CMR7" charset="0"/>
              </a:rPr>
              <a:t>11</a:t>
            </a:r>
            <a:r>
              <a:rPr lang="en-US" altLang="en-US" sz="2000" dirty="0">
                <a:latin typeface="CMR7" charset="0"/>
              </a:rPr>
              <a:t> </a:t>
            </a:r>
            <a:r>
              <a:rPr lang="en-US" altLang="en-US" sz="2000" dirty="0">
                <a:latin typeface="cmr10" pitchFamily="34" charset="0"/>
              </a:rPr>
              <a:t>= 0   (the number of attributes where </a:t>
            </a:r>
            <a:r>
              <a:rPr lang="en-US" altLang="en-US" sz="2000" dirty="0">
                <a:latin typeface="CMMI10" pitchFamily="34" charset="0"/>
              </a:rPr>
              <a:t>p </a:t>
            </a:r>
            <a:r>
              <a:rPr lang="en-US" altLang="en-US" sz="2000" dirty="0">
                <a:latin typeface="cmr10" pitchFamily="34" charset="0"/>
              </a:rPr>
              <a:t>was 1 and </a:t>
            </a:r>
            <a:r>
              <a:rPr lang="en-US" altLang="en-US" sz="2000" dirty="0">
                <a:latin typeface="CMMI10" pitchFamily="34" charset="0"/>
              </a:rPr>
              <a:t>q </a:t>
            </a:r>
            <a:r>
              <a:rPr lang="en-US" altLang="en-US" sz="2000" dirty="0">
                <a:latin typeface="cmr10" pitchFamily="34" charset="0"/>
              </a:rPr>
              <a:t>was 1)</a:t>
            </a:r>
            <a:endParaRPr lang="en-US" altLang="en-US" sz="2000" dirty="0">
              <a:latin typeface="CMMI10" pitchFamily="34" charset="0"/>
            </a:endParaRPr>
          </a:p>
          <a:p>
            <a:pPr marL="533400" indent="-533400">
              <a:spcBef>
                <a:spcPct val="20000"/>
              </a:spcBef>
              <a:buNone/>
            </a:pPr>
            <a:r>
              <a:rPr lang="en-US" altLang="en-US" i="1" dirty="0">
                <a:cs typeface="Times New Roman" panose="02020603050405020304" pitchFamily="18" charset="0"/>
              </a:rPr>
              <a:t>	</a:t>
            </a:r>
          </a:p>
          <a:p>
            <a:pPr marL="533400" indent="-533400">
              <a:spcBef>
                <a:spcPct val="20000"/>
              </a:spcBef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SMC = (M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11</a:t>
            </a:r>
            <a:r>
              <a:rPr lang="en-US" altLang="en-US" sz="2400" dirty="0">
                <a:cs typeface="Times New Roman" panose="02020603050405020304" pitchFamily="18" charset="0"/>
              </a:rPr>
              <a:t> + M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00</a:t>
            </a:r>
            <a:r>
              <a:rPr lang="en-US" altLang="en-US" sz="2400" dirty="0">
                <a:cs typeface="Times New Roman" panose="02020603050405020304" pitchFamily="18" charset="0"/>
              </a:rPr>
              <a:t>)/(M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01</a:t>
            </a:r>
            <a:r>
              <a:rPr lang="en-US" altLang="en-US" sz="2400" dirty="0">
                <a:cs typeface="Times New Roman" panose="02020603050405020304" pitchFamily="18" charset="0"/>
              </a:rPr>
              <a:t> + M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10</a:t>
            </a:r>
            <a:r>
              <a:rPr lang="en-US" altLang="en-US" sz="2400" dirty="0">
                <a:cs typeface="Times New Roman" panose="02020603050405020304" pitchFamily="18" charset="0"/>
              </a:rPr>
              <a:t> + M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11</a:t>
            </a:r>
            <a:r>
              <a:rPr lang="en-US" altLang="en-US" sz="2400" dirty="0">
                <a:cs typeface="Times New Roman" panose="02020603050405020304" pitchFamily="18" charset="0"/>
              </a:rPr>
              <a:t> + M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00</a:t>
            </a:r>
            <a:r>
              <a:rPr lang="en-US" altLang="en-US" sz="2400" dirty="0">
                <a:cs typeface="Times New Roman" panose="02020603050405020304" pitchFamily="18" charset="0"/>
              </a:rPr>
              <a:t>) = (0+7) / (2+1+0+7) = 0.7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</a:p>
          <a:p>
            <a:pPr marL="533400" indent="-533400">
              <a:spcBef>
                <a:spcPct val="20000"/>
              </a:spcBef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533400" indent="-533400">
              <a:spcBef>
                <a:spcPct val="20000"/>
              </a:spcBef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J = (M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11</a:t>
            </a:r>
            <a:r>
              <a:rPr lang="en-US" altLang="en-US" sz="2400" dirty="0">
                <a:cs typeface="Times New Roman" panose="02020603050405020304" pitchFamily="18" charset="0"/>
              </a:rPr>
              <a:t>) / (M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01</a:t>
            </a:r>
            <a:r>
              <a:rPr lang="en-US" altLang="en-US" sz="2400" dirty="0">
                <a:cs typeface="Times New Roman" panose="02020603050405020304" pitchFamily="18" charset="0"/>
              </a:rPr>
              <a:t> + M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10</a:t>
            </a:r>
            <a:r>
              <a:rPr lang="en-US" altLang="en-US" sz="2400" dirty="0">
                <a:cs typeface="Times New Roman" panose="02020603050405020304" pitchFamily="18" charset="0"/>
              </a:rPr>
              <a:t> + M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11</a:t>
            </a:r>
            <a:r>
              <a:rPr lang="en-US" altLang="en-US" sz="2400" dirty="0">
                <a:cs typeface="Times New Roman" panose="02020603050405020304" pitchFamily="18" charset="0"/>
              </a:rPr>
              <a:t>) = 0 / (2 + 1 + 0) = 0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</a:p>
          <a:p>
            <a:pPr marL="533400" indent="-533400">
              <a:spcBef>
                <a:spcPct val="20000"/>
              </a:spcBef>
              <a:buNone/>
            </a:pPr>
            <a:endParaRPr lang="en-US" altLang="en-US" sz="2400" i="1" dirty="0"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D67-43B4-4A29-A6B2-6BE9367AC5D6}" type="datetime5">
              <a:rPr lang="en-US" smtClean="0"/>
              <a:t>6-Feb-19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2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Cosine Similarity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901700"/>
            <a:ext cx="9720263" cy="5348288"/>
          </a:xfrm>
        </p:spPr>
        <p:txBody>
          <a:bodyPr>
            <a:normAutofit/>
          </a:bodyPr>
          <a:lstStyle/>
          <a:p>
            <a:pPr marL="0" indent="0" algn="just">
              <a:spcBef>
                <a:spcPct val="2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 If 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cs typeface="Times New Roman" panose="02020603050405020304" pitchFamily="18" charset="0"/>
              </a:rPr>
              <a:t> and 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 are two document vectors, then</a:t>
            </a:r>
          </a:p>
          <a:p>
            <a:pPr marL="0" indent="0" algn="just">
              <a:spcBef>
                <a:spcPct val="20000"/>
              </a:spcBef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            cos( 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400" i="1" dirty="0">
                <a:cs typeface="Times New Roman" panose="02020603050405020304" pitchFamily="18" charset="0"/>
              </a:rPr>
              <a:t>, 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 ) =  (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) / ||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cs typeface="Times New Roman" panose="02020603050405020304" pitchFamily="18" charset="0"/>
              </a:rPr>
              <a:t>|| ||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|| , </a:t>
            </a:r>
          </a:p>
          <a:p>
            <a:pPr marL="0" indent="0" algn="just">
              <a:spcBef>
                <a:spcPct val="20000"/>
              </a:spcBef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   where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sz="1800" dirty="0">
                <a:cs typeface="Times New Roman" panose="02020603050405020304" pitchFamily="18" charset="0"/>
              </a:rPr>
              <a:t> indicates vector dot product and || </a:t>
            </a:r>
            <a:r>
              <a:rPr lang="en-US" altLang="en-US" sz="1800" i="1" dirty="0">
                <a:cs typeface="Times New Roman" panose="02020603050405020304" pitchFamily="18" charset="0"/>
              </a:rPr>
              <a:t>d </a:t>
            </a:r>
            <a:r>
              <a:rPr lang="en-US" altLang="en-US" sz="1800" dirty="0">
                <a:cs typeface="Times New Roman" panose="02020603050405020304" pitchFamily="18" charset="0"/>
              </a:rPr>
              <a:t>|| is  the   length of vector </a:t>
            </a:r>
            <a:r>
              <a:rPr lang="en-US" altLang="en-US" sz="1800" i="1" dirty="0">
                <a:cs typeface="Times New Roman" panose="02020603050405020304" pitchFamily="18" charset="0"/>
              </a:rPr>
              <a:t>d</a:t>
            </a:r>
            <a:r>
              <a:rPr lang="en-US" altLang="en-US" sz="1800" dirty="0">
                <a:cs typeface="Times New Roman" panose="02020603050405020304" pitchFamily="18" charset="0"/>
              </a:rPr>
              <a:t>.</a:t>
            </a:r>
            <a:r>
              <a:rPr lang="en-US" altLang="en-US" sz="2400" dirty="0">
                <a:cs typeface="Times New Roman" panose="02020603050405020304" pitchFamily="18" charset="0"/>
              </a:rPr>
              <a:t>  </a:t>
            </a:r>
          </a:p>
          <a:p>
            <a:pPr marL="2514600" lvl="4" indent="-342900" algn="just"/>
            <a:endParaRPr lang="en-US" altLang="en-US" dirty="0">
              <a:cs typeface="Times New Roman" panose="02020603050405020304" pitchFamily="18" charset="0"/>
            </a:endParaRPr>
          </a:p>
          <a:p>
            <a:pPr marL="0" indent="0" algn="just">
              <a:spcBef>
                <a:spcPct val="2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 Example: </a:t>
            </a:r>
          </a:p>
          <a:p>
            <a:pPr marL="0" indent="0" algn="just">
              <a:spcBef>
                <a:spcPct val="20000"/>
              </a:spcBef>
              <a:buNone/>
            </a:pPr>
            <a:endParaRPr lang="en-US" altLang="en-US" sz="1050" dirty="0">
              <a:cs typeface="Times New Roman" panose="02020603050405020304" pitchFamily="18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sz="2400" i="1" dirty="0">
                <a:cs typeface="Times New Roman" panose="02020603050405020304" pitchFamily="18" charset="0"/>
              </a:rPr>
              <a:t>  	</a:t>
            </a:r>
            <a:r>
              <a:rPr lang="en-US" altLang="en-US" sz="2000" i="1" dirty="0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000" i="1" dirty="0"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cs typeface="Times New Roman" panose="02020603050405020304" pitchFamily="18" charset="0"/>
              </a:rPr>
              <a:t>=  3 2 0 5 0 0 0 2 0 0 	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sz="2000" i="1" dirty="0">
                <a:cs typeface="Times New Roman" panose="02020603050405020304" pitchFamily="18" charset="0"/>
              </a:rPr>
              <a:t>   	d</a:t>
            </a:r>
            <a:r>
              <a:rPr lang="en-US" altLang="en-US" sz="20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000" b="1" dirty="0">
                <a:cs typeface="Times New Roman" panose="02020603050405020304" pitchFamily="18" charset="0"/>
              </a:rPr>
              <a:t> =  1 0 0 0 0 0 0 1 0 2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ct val="20000"/>
              </a:spcBef>
              <a:buNone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sz="1800" i="1" dirty="0">
                <a:cs typeface="Times New Roman" panose="02020603050405020304" pitchFamily="18" charset="0"/>
              </a:rPr>
              <a:t>    d</a:t>
            </a:r>
            <a:r>
              <a:rPr lang="en-US" altLang="en-US" sz="18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sz="1800" dirty="0">
                <a:cs typeface="Times New Roman" panose="02020603050405020304" pitchFamily="18" charset="0"/>
              </a:rPr>
              <a:t> </a:t>
            </a:r>
            <a:r>
              <a:rPr lang="en-US" altLang="en-US" sz="1800" i="1" dirty="0">
                <a:cs typeface="Times New Roman" panose="02020603050405020304" pitchFamily="18" charset="0"/>
              </a:rPr>
              <a:t>d</a:t>
            </a:r>
            <a:r>
              <a:rPr lang="en-US" altLang="en-US" sz="18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cs typeface="Times New Roman" panose="02020603050405020304" pitchFamily="18" charset="0"/>
              </a:rPr>
              <a:t>=  3*1 + 2*0 + 0*0 + 5*0 + 0*0 + 0*0 + 0*0 + 2*1 + 0*0 + 0*2 = 5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  </a:t>
            </a:r>
            <a:r>
              <a:rPr lang="en-US" altLang="en-US" sz="1800" dirty="0">
                <a:cs typeface="Times New Roman" panose="02020603050405020304" pitchFamily="18" charset="0"/>
              </a:rPr>
              <a:t>||</a:t>
            </a:r>
            <a:r>
              <a:rPr lang="en-US" altLang="en-US" sz="1800" i="1" dirty="0">
                <a:cs typeface="Times New Roman" panose="02020603050405020304" pitchFamily="18" charset="0"/>
              </a:rPr>
              <a:t>d</a:t>
            </a:r>
            <a:r>
              <a:rPr lang="en-US" altLang="en-US" sz="18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|| = (3*3+2*2+0*0+5*5+0*0+0*0+0*0+2*2+0*0+0*0)</a:t>
            </a:r>
            <a:r>
              <a:rPr lang="en-US" altLang="en-US" sz="1800" b="1" baseline="30000" dirty="0">
                <a:cs typeface="Times New Roman" panose="02020603050405020304" pitchFamily="18" charset="0"/>
              </a:rPr>
              <a:t>0.5</a:t>
            </a:r>
            <a:r>
              <a:rPr lang="en-US" altLang="en-US" sz="1800" dirty="0">
                <a:cs typeface="Times New Roman" panose="02020603050405020304" pitchFamily="18" charset="0"/>
              </a:rPr>
              <a:t> =  (42) </a:t>
            </a:r>
            <a:r>
              <a:rPr lang="en-US" altLang="en-US" sz="1800" b="1" baseline="30000" dirty="0">
                <a:cs typeface="Times New Roman" panose="02020603050405020304" pitchFamily="18" charset="0"/>
              </a:rPr>
              <a:t>0.5</a:t>
            </a:r>
            <a:r>
              <a:rPr lang="en-US" altLang="en-US" sz="1800" dirty="0">
                <a:cs typeface="Times New Roman" panose="02020603050405020304" pitchFamily="18" charset="0"/>
              </a:rPr>
              <a:t> = 6.481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    ||</a:t>
            </a:r>
            <a:r>
              <a:rPr lang="en-US" altLang="en-US" sz="1800" i="1" dirty="0">
                <a:cs typeface="Times New Roman" panose="02020603050405020304" pitchFamily="18" charset="0"/>
              </a:rPr>
              <a:t>d</a:t>
            </a:r>
            <a:r>
              <a:rPr lang="en-US" altLang="en-US" sz="18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cs typeface="Times New Roman" panose="02020603050405020304" pitchFamily="18" charset="0"/>
              </a:rPr>
              <a:t>|| = (1*1+0*0+0*0+0*0+0*0+0*0+0*0+1*1+0*0+2*2)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 </a:t>
            </a:r>
            <a:r>
              <a:rPr lang="en-US" altLang="en-US" sz="1800" b="1" baseline="30000" dirty="0">
                <a:cs typeface="Times New Roman" panose="02020603050405020304" pitchFamily="18" charset="0"/>
              </a:rPr>
              <a:t>0.5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Times New Roman" panose="02020603050405020304" pitchFamily="18" charset="0"/>
              </a:rPr>
              <a:t>= (6) </a:t>
            </a:r>
            <a:r>
              <a:rPr lang="en-US" altLang="en-US" sz="1800" b="1" baseline="30000" dirty="0">
                <a:cs typeface="Times New Roman" panose="02020603050405020304" pitchFamily="18" charset="0"/>
              </a:rPr>
              <a:t>0.5</a:t>
            </a:r>
            <a:r>
              <a:rPr lang="en-US" altLang="en-US" sz="1800" dirty="0">
                <a:cs typeface="Times New Roman" panose="02020603050405020304" pitchFamily="18" charset="0"/>
              </a:rPr>
              <a:t> = 2.245</a:t>
            </a:r>
          </a:p>
          <a:p>
            <a:pPr marL="0" indent="0">
              <a:spcBef>
                <a:spcPct val="20000"/>
              </a:spcBef>
              <a:buNone/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    	cos( </a:t>
            </a:r>
            <a:r>
              <a:rPr lang="en-US" altLang="en-US" sz="2000" i="1" dirty="0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000" i="1" dirty="0">
                <a:cs typeface="Times New Roman" panose="02020603050405020304" pitchFamily="18" charset="0"/>
              </a:rPr>
              <a:t>, d</a:t>
            </a:r>
            <a:r>
              <a:rPr lang="en-US" altLang="en-US" sz="20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cs typeface="Times New Roman" panose="02020603050405020304" pitchFamily="18" charset="0"/>
              </a:rPr>
              <a:t> ) = .3150</a:t>
            </a:r>
          </a:p>
          <a:p>
            <a:pPr marL="0" indent="0">
              <a:spcBef>
                <a:spcPct val="20000"/>
              </a:spcBef>
              <a:buNone/>
            </a:pPr>
            <a:endParaRPr lang="en-US" altLang="en-US" sz="2000" dirty="0"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F477-8FC2-4934-904D-D3B8DFA29B62}" type="datetime5">
              <a:rPr lang="en-US" smtClean="0"/>
              <a:t>6-Feb-19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8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534400" cy="5334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Extended Jaccard Coefficient (Tanimoto)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Variation of </a:t>
            </a:r>
            <a:r>
              <a:rPr lang="en-US" altLang="en-US" dirty="0" err="1"/>
              <a:t>Jaccard</a:t>
            </a:r>
            <a:r>
              <a:rPr lang="en-US" altLang="en-US" dirty="0"/>
              <a:t> for continuous or count attributes</a:t>
            </a:r>
          </a:p>
          <a:p>
            <a:pPr lvl="1"/>
            <a:r>
              <a:rPr lang="en-US" altLang="en-US" dirty="0"/>
              <a:t>Reduces to </a:t>
            </a:r>
            <a:r>
              <a:rPr lang="en-US" altLang="en-US" dirty="0" err="1"/>
              <a:t>Jaccard</a:t>
            </a:r>
            <a:r>
              <a:rPr lang="en-US" altLang="en-US" dirty="0"/>
              <a:t> for binary attributes</a:t>
            </a:r>
          </a:p>
        </p:txBody>
      </p:sp>
      <p:graphicFrame>
        <p:nvGraphicFramePr>
          <p:cNvPr id="892932" name="Object 4"/>
          <p:cNvGraphicFramePr>
            <a:graphicFrameLocks noChangeAspect="1"/>
          </p:cNvGraphicFramePr>
          <p:nvPr/>
        </p:nvGraphicFramePr>
        <p:xfrm>
          <a:off x="3505200" y="3048001"/>
          <a:ext cx="381000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Bitmap Image" r:id="rId3" imgW="4145639" imgH="838095" progId="Paint.Picture">
                  <p:embed/>
                </p:oleObj>
              </mc:Choice>
              <mc:Fallback>
                <p:oleObj name="Bitmap Image" r:id="rId3" imgW="4145639" imgH="8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8012" r="16032"/>
                      <a:stretch>
                        <a:fillRect/>
                      </a:stretch>
                    </p:blipFill>
                    <p:spPr bwMode="auto">
                      <a:xfrm>
                        <a:off x="3505200" y="3048001"/>
                        <a:ext cx="3810000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7BFD-034B-4ED3-9478-44CAC9CFA834}" type="datetime5">
              <a:rPr lang="en-US" smtClean="0"/>
              <a:t>6-Feb-19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1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7E615B2-3F6E-4632-862F-58AFA8664F09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609600"/>
          </a:xfrm>
        </p:spPr>
        <p:txBody>
          <a:bodyPr/>
          <a:lstStyle/>
          <a:p>
            <a:r>
              <a:rPr lang="en-US" altLang="en-US" sz="3200"/>
              <a:t>Correlation Analysis (Nominal Data)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95400"/>
            <a:ext cx="8382000" cy="5181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l-GR" altLang="en-US" sz="2400" b="1">
                <a:solidFill>
                  <a:schemeClr val="folHlink"/>
                </a:solidFill>
              </a:rPr>
              <a:t>Χ</a:t>
            </a:r>
            <a:r>
              <a:rPr lang="en-US" altLang="en-US" sz="2400" b="1" baseline="30000">
                <a:solidFill>
                  <a:schemeClr val="folHlink"/>
                </a:solidFill>
              </a:rPr>
              <a:t>2</a:t>
            </a:r>
            <a:r>
              <a:rPr lang="en-US" altLang="en-US" sz="2400" b="1">
                <a:solidFill>
                  <a:schemeClr val="folHlink"/>
                </a:solidFill>
              </a:rPr>
              <a:t> (chi-square) test</a:t>
            </a:r>
            <a:endParaRPr lang="el-GR" altLang="en-US" sz="2400" b="1">
              <a:solidFill>
                <a:schemeClr val="folHlink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r>
              <a:rPr lang="en-US" altLang="en-US" sz="2400"/>
              <a:t>The larger the </a:t>
            </a:r>
            <a:r>
              <a:rPr lang="el-GR" altLang="en-US" sz="2400"/>
              <a:t>Χ</a:t>
            </a:r>
            <a:r>
              <a:rPr lang="en-US" altLang="en-US" sz="2400" baseline="30000"/>
              <a:t>2</a:t>
            </a:r>
            <a:r>
              <a:rPr lang="en-US" altLang="en-US" sz="2400"/>
              <a:t> value, the more likely the variables are related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The cells that contribute the most to the </a:t>
            </a:r>
            <a:r>
              <a:rPr lang="el-GR" altLang="en-US" sz="2400"/>
              <a:t>Χ</a:t>
            </a:r>
            <a:r>
              <a:rPr lang="en-US" altLang="en-US" sz="2400" baseline="30000"/>
              <a:t>2</a:t>
            </a:r>
            <a:r>
              <a:rPr lang="en-US" altLang="en-US" sz="2400"/>
              <a:t> value are those whose actual count is very different from the expected count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Correlation does not imply causality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# of hospitals and # of car-theft in a city are correlated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Both are causally linked to the third variable: population</a:t>
            </a:r>
          </a:p>
        </p:txBody>
      </p:sp>
      <p:graphicFrame>
        <p:nvGraphicFramePr>
          <p:cNvPr id="19461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711575" y="1844675"/>
          <a:ext cx="454025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Equation" r:id="rId4" imgW="2057400" imgH="444500" progId="Equation.3">
                  <p:embed/>
                </p:oleObj>
              </mc:Choice>
              <mc:Fallback>
                <p:oleObj name="Equation" r:id="rId4" imgW="2057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75" y="1844675"/>
                        <a:ext cx="454025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441186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960F95D-0F36-4E20-B781-DA0FCF6019FC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93038" cy="609600"/>
          </a:xfrm>
        </p:spPr>
        <p:txBody>
          <a:bodyPr/>
          <a:lstStyle/>
          <a:p>
            <a:r>
              <a:rPr lang="en-US" altLang="en-US" sz="3200"/>
              <a:t>Chi-Square Calculation: An Example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447800"/>
            <a:ext cx="85344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r>
              <a:rPr lang="el-GR" altLang="en-US" sz="2400"/>
              <a:t>Χ</a:t>
            </a:r>
            <a:r>
              <a:rPr lang="en-US" altLang="en-US" sz="2400" baseline="30000"/>
              <a:t>2</a:t>
            </a:r>
            <a:r>
              <a:rPr lang="en-US" altLang="en-US" sz="2400"/>
              <a:t> (chi-square) calculation (numbers in parenthesis are expected counts calculated based on the data distribution in the two categories)</a:t>
            </a:r>
            <a:endParaRPr lang="el-GR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r>
              <a:rPr lang="en-US" altLang="en-US" sz="2400"/>
              <a:t>It shows that like_science_fiction and play_chess are correlated in the group</a:t>
            </a:r>
          </a:p>
        </p:txBody>
      </p:sp>
      <p:graphicFrame>
        <p:nvGraphicFramePr>
          <p:cNvPr id="20485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86000" y="4749800"/>
          <a:ext cx="77724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Equation" r:id="rId4" imgW="4381500" imgH="419100" progId="Equation.3">
                  <p:embed/>
                </p:oleObj>
              </mc:Choice>
              <mc:Fallback>
                <p:oleObj name="Equation" r:id="rId4" imgW="4381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749800"/>
                        <a:ext cx="77724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9" name="Group 5"/>
          <p:cNvGraphicFramePr>
            <a:graphicFrameLocks noGrp="1"/>
          </p:cNvGraphicFramePr>
          <p:nvPr/>
        </p:nvGraphicFramePr>
        <p:xfrm>
          <a:off x="2895600" y="1447801"/>
          <a:ext cx="6096000" cy="1595439"/>
        </p:xfrm>
        <a:graphic>
          <a:graphicData uri="http://schemas.openxmlformats.org/drawingml/2006/table">
            <a:tbl>
              <a:tblPr/>
              <a:tblGrid>
                <a:gridCol w="2219325"/>
                <a:gridCol w="1136650"/>
                <a:gridCol w="1571625"/>
                <a:gridCol w="11684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 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250(90)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200(360)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 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50(210)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1000(840)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76197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7AE7DDD-3C54-4BF8-BD12-C03C04F3E6D2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/>
          <a:lstStyle/>
          <a:p>
            <a:r>
              <a:rPr lang="en-US" altLang="en-US" sz="3200"/>
              <a:t>Correlation Analysis (Numeric Data)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447800"/>
            <a:ext cx="8534400" cy="5029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/>
              <a:t>Correlation coefficient (also called </a:t>
            </a:r>
            <a:r>
              <a:rPr lang="en-US" altLang="en-US" sz="2400">
                <a:solidFill>
                  <a:schemeClr val="folHlink"/>
                </a:solidFill>
              </a:rPr>
              <a:t>Pearson’s product moment coefficient</a:t>
            </a:r>
            <a:r>
              <a:rPr lang="en-US" altLang="en-US" sz="2400"/>
              <a:t>)</a:t>
            </a:r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where n is the number of tuples,       and      are the respective means of A and B, </a:t>
            </a:r>
            <a:r>
              <a:rPr lang="el-GR" altLang="en-US" sz="2000"/>
              <a:t>σ</a:t>
            </a:r>
            <a:r>
              <a:rPr lang="en-US" altLang="en-US" sz="2000" baseline="-25000"/>
              <a:t>A </a:t>
            </a:r>
            <a:r>
              <a:rPr lang="en-US" altLang="en-US" sz="2000"/>
              <a:t>and </a:t>
            </a:r>
            <a:r>
              <a:rPr lang="el-GR" altLang="en-US" sz="2000"/>
              <a:t>σ</a:t>
            </a:r>
            <a:r>
              <a:rPr lang="en-US" altLang="en-US" sz="2000" baseline="-25000"/>
              <a:t>B </a:t>
            </a:r>
            <a:r>
              <a:rPr lang="en-US" altLang="en-US" sz="2000"/>
              <a:t>are the respective standard deviation of A and B, and </a:t>
            </a:r>
            <a:r>
              <a:rPr lang="el-GR" altLang="en-US" sz="2000"/>
              <a:t>Σ</a:t>
            </a:r>
            <a:r>
              <a:rPr lang="en-US" altLang="en-US" sz="2000"/>
              <a:t>(a</a:t>
            </a:r>
            <a:r>
              <a:rPr lang="en-US" altLang="en-US" sz="2000" baseline="-25000"/>
              <a:t>i</a:t>
            </a:r>
            <a:r>
              <a:rPr lang="en-US" altLang="en-US" sz="2000"/>
              <a:t>b</a:t>
            </a:r>
            <a:r>
              <a:rPr lang="en-US" altLang="en-US" sz="2000" baseline="-25000"/>
              <a:t>i</a:t>
            </a:r>
            <a:r>
              <a:rPr lang="en-US" altLang="en-US" sz="2000"/>
              <a:t>) is the sum of the AB cross-product.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If r</a:t>
            </a:r>
            <a:r>
              <a:rPr lang="en-US" altLang="en-US" sz="2400" baseline="-25000"/>
              <a:t>A,B</a:t>
            </a:r>
            <a:r>
              <a:rPr lang="en-US" altLang="en-US" sz="2400"/>
              <a:t> &gt; 0, A and B are positively correlated (A’s values increase as B’s).  The higher, the stronger correlation.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r</a:t>
            </a:r>
            <a:r>
              <a:rPr lang="en-US" altLang="en-US" sz="2400" baseline="-25000"/>
              <a:t>A,B</a:t>
            </a:r>
            <a:r>
              <a:rPr lang="en-US" altLang="en-US" sz="2400"/>
              <a:t> = 0: independent;  r</a:t>
            </a:r>
            <a:r>
              <a:rPr lang="en-US" altLang="en-US" sz="2400" baseline="-25000"/>
              <a:t>AB</a:t>
            </a:r>
            <a:r>
              <a:rPr lang="en-US" altLang="en-US" sz="2400"/>
              <a:t> &lt; 0: negatively correlated</a:t>
            </a:r>
          </a:p>
        </p:txBody>
      </p:sp>
      <p:graphicFrame>
        <p:nvGraphicFramePr>
          <p:cNvPr id="21509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429000" y="2473326"/>
          <a:ext cx="5081588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4" name="Equation" r:id="rId4" imgW="2870200" imgH="508000" progId="Equation.3">
                  <p:embed/>
                </p:oleObj>
              </mc:Choice>
              <mc:Fallback>
                <p:oleObj name="Equation" r:id="rId4" imgW="28702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473326"/>
                        <a:ext cx="5081588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629999015"/>
              </p:ext>
            </p:extLst>
          </p:nvPr>
        </p:nvGraphicFramePr>
        <p:xfrm>
          <a:off x="5840413" y="3982244"/>
          <a:ext cx="255587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5" name="Equation" r:id="rId6" imgW="152268" imgH="203024" progId="Equation.3">
                  <p:embed/>
                </p:oleObj>
              </mc:Choice>
              <mc:Fallback>
                <p:oleObj name="Equation" r:id="rId6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0413" y="3982244"/>
                        <a:ext cx="255587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803838"/>
              </p:ext>
            </p:extLst>
          </p:nvPr>
        </p:nvGraphicFramePr>
        <p:xfrm>
          <a:off x="6553201" y="3956844"/>
          <a:ext cx="295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6" name="Equation" r:id="rId8" imgW="152268" imgH="203024" progId="Equation.3">
                  <p:embed/>
                </p:oleObj>
              </mc:Choice>
              <mc:Fallback>
                <p:oleObj name="Equation" r:id="rId8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1" y="3956844"/>
                        <a:ext cx="2952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086576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9A13E38-EE49-4BE6-ACF9-FEE240DF9B9A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3200"/>
              <a:t>Visually Evaluating Correlation</a:t>
            </a:r>
          </a:p>
        </p:txBody>
      </p:sp>
      <p:graphicFrame>
        <p:nvGraphicFramePr>
          <p:cNvPr id="22532" name="Object 3"/>
          <p:cNvGraphicFramePr>
            <a:graphicFrameLocks noChangeAspect="1"/>
          </p:cNvGraphicFramePr>
          <p:nvPr/>
        </p:nvGraphicFramePr>
        <p:xfrm>
          <a:off x="1752600" y="990601"/>
          <a:ext cx="6096000" cy="538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Bitmap Image" r:id="rId4" imgW="6035563" imgH="5784081" progId="Paint.Picture">
                  <p:embed/>
                </p:oleObj>
              </mc:Choice>
              <mc:Fallback>
                <p:oleObj name="Bitmap Image" r:id="rId4" imgW="6035563" imgH="57840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7918"/>
                      <a:stretch>
                        <a:fillRect/>
                      </a:stretch>
                    </p:blipFill>
                    <p:spPr bwMode="auto">
                      <a:xfrm>
                        <a:off x="1752600" y="990601"/>
                        <a:ext cx="6096000" cy="538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8382000" y="2971801"/>
            <a:ext cx="1828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>
                <a:latin typeface="Arial" panose="020B0604020202020204" pitchFamily="34" charset="0"/>
              </a:rPr>
              <a:t>Scatter plots showing the similarity from –1 to 1.</a:t>
            </a:r>
          </a:p>
        </p:txBody>
      </p:sp>
    </p:spTree>
    <p:extLst>
      <p:ext uri="{BB962C8B-B14F-4D97-AF65-F5344CB8AC3E}">
        <p14:creationId xmlns:p14="http://schemas.microsoft.com/office/powerpoint/2010/main" val="396476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8150"/>
            <a:ext cx="10515600" cy="1325563"/>
          </a:xfrm>
        </p:spPr>
        <p:txBody>
          <a:bodyPr/>
          <a:lstStyle/>
          <a:p>
            <a:r>
              <a:rPr lang="en-US" dirty="0" smtClean="0"/>
              <a:t>Today’s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3713"/>
            <a:ext cx="8534400" cy="361526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Data Preprocessing</a:t>
            </a:r>
          </a:p>
          <a:p>
            <a:pPr lvl="1"/>
            <a:r>
              <a:rPr lang="en-US" sz="3600" dirty="0" smtClean="0"/>
              <a:t>Measure </a:t>
            </a:r>
            <a:r>
              <a:rPr lang="en-US" sz="3600" dirty="0" smtClean="0"/>
              <a:t>of Similarity and dissimilarity</a:t>
            </a:r>
          </a:p>
          <a:p>
            <a:pPr lvl="1"/>
            <a:r>
              <a:rPr lang="en-US" sz="3600" dirty="0"/>
              <a:t>Transformation</a:t>
            </a:r>
          </a:p>
          <a:p>
            <a:pPr lvl="1"/>
            <a:endParaRPr lang="en-US" sz="3600" dirty="0" smtClean="0"/>
          </a:p>
          <a:p>
            <a:pPr lvl="1"/>
            <a:endParaRPr lang="en-US" sz="3600" dirty="0" smtClean="0"/>
          </a:p>
          <a:p>
            <a:endParaRPr lang="en-US" sz="4000" dirty="0" smtClean="0"/>
          </a:p>
          <a:p>
            <a:pPr lvl="1"/>
            <a:endParaRPr lang="en-US" sz="3600" dirty="0" smtClean="0"/>
          </a:p>
          <a:p>
            <a:endParaRPr lang="en-US" sz="4000" dirty="0" smtClean="0"/>
          </a:p>
          <a:p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E015-6ABD-424D-B5F0-6A6356E99314}" type="datetime5">
              <a:rPr lang="en-US" smtClean="0"/>
              <a:t>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2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0" y="196851"/>
            <a:ext cx="10515600" cy="730250"/>
          </a:xfrm>
        </p:spPr>
        <p:txBody>
          <a:bodyPr/>
          <a:lstStyle/>
          <a:p>
            <a:r>
              <a:rPr lang="en-US" altLang="en-US" dirty="0"/>
              <a:t>Correlation</a:t>
            </a:r>
          </a:p>
        </p:txBody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079500"/>
            <a:ext cx="10655300" cy="5097463"/>
          </a:xfrm>
        </p:spPr>
        <p:txBody>
          <a:bodyPr/>
          <a:lstStyle/>
          <a:p>
            <a:r>
              <a:rPr lang="en-US" altLang="en-US"/>
              <a:t>Correlation measures the linear relationship between objects</a:t>
            </a:r>
          </a:p>
          <a:p>
            <a:r>
              <a:rPr lang="en-US" altLang="en-US"/>
              <a:t>To compute correlation, we standardize data objects, p and q, and then take their dot product</a:t>
            </a:r>
          </a:p>
        </p:txBody>
      </p:sp>
      <p:graphicFrame>
        <p:nvGraphicFramePr>
          <p:cNvPr id="893956" name="Object 4"/>
          <p:cNvGraphicFramePr>
            <a:graphicFrameLocks noChangeAspect="1"/>
          </p:cNvGraphicFramePr>
          <p:nvPr/>
        </p:nvGraphicFramePr>
        <p:xfrm>
          <a:off x="3098800" y="3443288"/>
          <a:ext cx="5511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3" name="Equation" r:id="rId3" imgW="1841400" imgH="228600" progId="Equation.3">
                  <p:embed/>
                </p:oleObj>
              </mc:Choice>
              <mc:Fallback>
                <p:oleObj name="Equation" r:id="rId3" imgW="1841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3443288"/>
                        <a:ext cx="5511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3957" name="Object 5"/>
          <p:cNvGraphicFramePr>
            <a:graphicFrameLocks noChangeAspect="1"/>
          </p:cNvGraphicFramePr>
          <p:nvPr/>
        </p:nvGraphicFramePr>
        <p:xfrm>
          <a:off x="3175001" y="4357689"/>
          <a:ext cx="52562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4" name="Equation" r:id="rId5" imgW="1752480" imgH="228600" progId="Equation.3">
                  <p:embed/>
                </p:oleObj>
              </mc:Choice>
              <mc:Fallback>
                <p:oleObj name="Equation" r:id="rId5" imgW="1752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1" y="4357689"/>
                        <a:ext cx="5256213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3958" name="Object 6"/>
          <p:cNvGraphicFramePr>
            <a:graphicFrameLocks noChangeAspect="1"/>
          </p:cNvGraphicFramePr>
          <p:nvPr/>
        </p:nvGraphicFramePr>
        <p:xfrm>
          <a:off x="3152775" y="5348288"/>
          <a:ext cx="464343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5" name="Equation" r:id="rId7" imgW="1587240" imgH="203040" progId="Equation.3">
                  <p:embed/>
                </p:oleObj>
              </mc:Choice>
              <mc:Fallback>
                <p:oleObj name="Equation" r:id="rId7" imgW="1587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5" y="5348288"/>
                        <a:ext cx="4643438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37FE-7E23-4C95-AB1F-71E0D42598CE}" type="datetime5">
              <a:rPr lang="en-US" smtClean="0"/>
              <a:t>6-Feb-19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4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Correlation analysis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Can detect redundancies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3200400" y="4267200"/>
          <a:ext cx="1905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r:id="rId4" imgW="545760" imgH="368280" progId="">
                  <p:embed/>
                </p:oleObj>
              </mc:Choice>
              <mc:Fallback>
                <p:oleObj r:id="rId4" imgW="545760" imgH="3682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267200"/>
                        <a:ext cx="1905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12"/>
          <p:cNvGraphicFramePr>
            <a:graphicFrameLocks noChangeAspect="1"/>
          </p:cNvGraphicFramePr>
          <p:nvPr/>
        </p:nvGraphicFramePr>
        <p:xfrm>
          <a:off x="3276600" y="2743200"/>
          <a:ext cx="4800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r:id="rId6" imgW="1333440" imgH="419040" progId="">
                  <p:embed/>
                </p:oleObj>
              </mc:Choice>
              <mc:Fallback>
                <p:oleObj r:id="rId6" imgW="1333440" imgH="419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743200"/>
                        <a:ext cx="48006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Object 13"/>
          <p:cNvGraphicFramePr>
            <a:graphicFrameLocks noChangeAspect="1"/>
          </p:cNvGraphicFramePr>
          <p:nvPr/>
        </p:nvGraphicFramePr>
        <p:xfrm>
          <a:off x="5486400" y="4267200"/>
          <a:ext cx="46482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r:id="rId8" imgW="1155600" imgH="507960" progId="">
                  <p:embed/>
                </p:oleObj>
              </mc:Choice>
              <mc:Fallback>
                <p:oleObj r:id="rId8" imgW="1155600" imgH="507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267200"/>
                        <a:ext cx="46482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81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Cont’d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&gt; 0 , A and B positively correlated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values of A increase as values of B increase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higher the value, the more each attribute implies the other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High value indicate that A (or B) may be removed as a redundancy</a:t>
            </a:r>
          </a:p>
          <a:p>
            <a:pPr>
              <a:lnSpc>
                <a:spcPct val="90000"/>
              </a:lnSpc>
            </a:pPr>
            <a:r>
              <a:rPr lang="en-US" altLang="en-US"/>
              <a:t>= 0, A and B independent (no correlation)</a:t>
            </a:r>
          </a:p>
          <a:p>
            <a:pPr>
              <a:lnSpc>
                <a:spcPct val="90000"/>
              </a:lnSpc>
            </a:pPr>
            <a:r>
              <a:rPr lang="en-US" altLang="en-US"/>
              <a:t>&lt; 0, A and B negatively correlated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Values of one attribute increase as the values of the other attribute decrease (discourages each other)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810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2274888"/>
            <a:ext cx="2447925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4000"/>
            <a:ext cx="85042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0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8B9033D-B6E7-4F09-83FF-FAC03B3191F9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/>
          <a:lstStyle/>
          <a:p>
            <a:r>
              <a:rPr lang="en-US" altLang="en-US" sz="3200"/>
              <a:t>Covariance (Numeric Data)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19200"/>
            <a:ext cx="8839200" cy="5334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/>
              <a:t>Covariance is similar to correlation</a:t>
            </a:r>
          </a:p>
          <a:p>
            <a:pPr>
              <a:lnSpc>
                <a:spcPct val="110000"/>
              </a:lnSpc>
            </a:pPr>
            <a:endParaRPr lang="en-US" altLang="en-US" sz="1800" dirty="0"/>
          </a:p>
          <a:p>
            <a:pPr>
              <a:lnSpc>
                <a:spcPct val="110000"/>
              </a:lnSpc>
            </a:pPr>
            <a:endParaRPr lang="en-US" altLang="en-US" sz="1800" dirty="0"/>
          </a:p>
          <a:p>
            <a:pPr>
              <a:lnSpc>
                <a:spcPct val="110000"/>
              </a:lnSpc>
            </a:pPr>
            <a:endParaRPr lang="en-US" altLang="en-US" sz="1800" dirty="0"/>
          </a:p>
          <a:p>
            <a:pPr>
              <a:lnSpc>
                <a:spcPct val="110000"/>
              </a:lnSpc>
            </a:pPr>
            <a:endParaRPr lang="en-US" altLang="en-US" sz="18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where n is the number of tuples,      and      are the respective mean or </a:t>
            </a:r>
            <a:r>
              <a:rPr lang="en-US" altLang="en-US" sz="2000" b="1" dirty="0"/>
              <a:t>expected values</a:t>
            </a:r>
            <a:r>
              <a:rPr lang="en-US" altLang="en-US" sz="2000" dirty="0"/>
              <a:t> of A and B, </a:t>
            </a:r>
            <a:r>
              <a:rPr lang="el-GR" altLang="en-US" sz="2000" dirty="0"/>
              <a:t>σ</a:t>
            </a:r>
            <a:r>
              <a:rPr lang="en-US" altLang="en-US" sz="2000" baseline="-25000" dirty="0"/>
              <a:t>A </a:t>
            </a:r>
            <a:r>
              <a:rPr lang="en-US" altLang="en-US" sz="2000" dirty="0"/>
              <a:t>and </a:t>
            </a:r>
            <a:r>
              <a:rPr lang="el-GR" altLang="en-US" sz="2000" dirty="0"/>
              <a:t>σ</a:t>
            </a:r>
            <a:r>
              <a:rPr lang="en-US" altLang="en-US" sz="2000" baseline="-25000" dirty="0"/>
              <a:t>B </a:t>
            </a:r>
            <a:r>
              <a:rPr lang="en-US" altLang="en-US" sz="2000" dirty="0"/>
              <a:t>are the respective standard deviation of A and B.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/>
              <a:t>Positive covariance</a:t>
            </a:r>
            <a:r>
              <a:rPr lang="en-US" altLang="en-US" sz="2000" dirty="0"/>
              <a:t>: If </a:t>
            </a:r>
            <a:r>
              <a:rPr lang="en-US" altLang="en-US" sz="2000" dirty="0" err="1"/>
              <a:t>Cov</a:t>
            </a:r>
            <a:r>
              <a:rPr lang="en-US" altLang="en-US" sz="2000" baseline="-25000" dirty="0" err="1"/>
              <a:t>A,B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&gt; 0, then A and B both tend to be larger than their expected values.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/>
              <a:t>Negative covariance</a:t>
            </a:r>
            <a:r>
              <a:rPr lang="en-US" altLang="en-US" sz="2000" dirty="0"/>
              <a:t>: If </a:t>
            </a:r>
            <a:r>
              <a:rPr lang="en-US" altLang="en-US" sz="2000" dirty="0" err="1"/>
              <a:t>Cov</a:t>
            </a:r>
            <a:r>
              <a:rPr lang="en-US" altLang="en-US" sz="2000" baseline="-25000" dirty="0" err="1"/>
              <a:t>A,B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&lt; 0 then if A is larger than its expected value, B is likely to be smaller than its expected value.</a:t>
            </a:r>
          </a:p>
          <a:p>
            <a:pPr>
              <a:lnSpc>
                <a:spcPct val="80000"/>
              </a:lnSpc>
            </a:pPr>
            <a:r>
              <a:rPr lang="en-US" altLang="en-US" sz="2000" b="1" dirty="0"/>
              <a:t>Independence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Cov</a:t>
            </a:r>
            <a:r>
              <a:rPr lang="en-US" altLang="en-US" sz="2000" baseline="-25000" dirty="0" err="1"/>
              <a:t>A,B</a:t>
            </a:r>
            <a:r>
              <a:rPr lang="en-US" altLang="en-US" sz="2000" dirty="0"/>
              <a:t> = 0 but the converse is not true:</a:t>
            </a:r>
          </a:p>
          <a:p>
            <a:pPr lvl="1"/>
            <a:r>
              <a:rPr lang="en-US" altLang="en-US" sz="1800" dirty="0"/>
              <a:t>Some pairs of random variables may have a covariance of 0 but are not independent. Only under some additional assumptions (e.g., the data follow multivariate normal distributions) does a covariance of 0 imply independence</a:t>
            </a:r>
          </a:p>
        </p:txBody>
      </p:sp>
      <p:graphicFrame>
        <p:nvGraphicFramePr>
          <p:cNvPr id="2458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011566"/>
              </p:ext>
            </p:extLst>
          </p:nvPr>
        </p:nvGraphicFramePr>
        <p:xfrm>
          <a:off x="5584825" y="3165475"/>
          <a:ext cx="25558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Equation" r:id="rId6" imgW="152268" imgH="203024" progId="Equation.3">
                  <p:embed/>
                </p:oleObj>
              </mc:Choice>
              <mc:Fallback>
                <p:oleObj name="Equation" r:id="rId6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4825" y="3165475"/>
                        <a:ext cx="255588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913899"/>
              </p:ext>
            </p:extLst>
          </p:nvPr>
        </p:nvGraphicFramePr>
        <p:xfrm>
          <a:off x="6248400" y="3165475"/>
          <a:ext cx="295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Equation" r:id="rId8" imgW="152268" imgH="203024" progId="Equation.3">
                  <p:embed/>
                </p:oleObj>
              </mc:Choice>
              <mc:Fallback>
                <p:oleObj name="Equation" r:id="rId8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165475"/>
                        <a:ext cx="2952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Box 2"/>
          <p:cNvSpPr txBox="1">
            <a:spLocks noChangeArrowheads="1"/>
          </p:cNvSpPr>
          <p:nvPr/>
        </p:nvSpPr>
        <p:spPr bwMode="auto">
          <a:xfrm>
            <a:off x="2093914" y="2439988"/>
            <a:ext cx="2746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/>
              <a:t>Correlation coefficient:</a:t>
            </a:r>
          </a:p>
        </p:txBody>
      </p:sp>
    </p:spTree>
    <p:extLst>
      <p:ext uri="{BB962C8B-B14F-4D97-AF65-F5344CB8AC3E}">
        <p14:creationId xmlns:p14="http://schemas.microsoft.com/office/powerpoint/2010/main" val="229986233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85864"/>
            <a:ext cx="67056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Co-Variance: 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8800" y="1066800"/>
            <a:ext cx="8534400" cy="5486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defRPr/>
            </a:pPr>
            <a:endParaRPr lang="en-US" sz="2000" dirty="0"/>
          </a:p>
          <a:p>
            <a:pPr>
              <a:lnSpc>
                <a:spcPct val="150000"/>
              </a:lnSpc>
              <a:defRPr/>
            </a:pPr>
            <a:r>
              <a:rPr lang="en-US" sz="2000" dirty="0"/>
              <a:t>It can be simplified in computation as</a:t>
            </a:r>
          </a:p>
          <a:p>
            <a:pPr>
              <a:lnSpc>
                <a:spcPct val="150000"/>
              </a:lnSpc>
              <a:defRPr/>
            </a:pPr>
            <a:endParaRPr lang="en-US" sz="2000" dirty="0"/>
          </a:p>
          <a:p>
            <a:pPr>
              <a:lnSpc>
                <a:spcPct val="150000"/>
              </a:lnSpc>
              <a:defRPr/>
            </a:pPr>
            <a:r>
              <a:rPr lang="en-US" sz="2000" dirty="0"/>
              <a:t>Suppose two stocks A and B have the following values in one week:  (2, 5), (3, 8), (5, 10), (4, 11), (6, 14). 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/>
              <a:t>Question:  If the stocks are affected by the same industry trends, will their prices rise or fall together?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E(A) = (2 + 3 + 5 + 4 + 6)/ 5 = 20/5 = 4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E(B) = (5 + 8 + 10 + 11 + 14) /5 = 48/5 = 9.6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 err="1"/>
              <a:t>Cov</a:t>
            </a:r>
            <a:r>
              <a:rPr lang="en-US" sz="2000" dirty="0"/>
              <a:t>(A,B) = (2×5+3×8+5×10+4×11+6×14)/5 − 4 × 9.6 = 4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/>
              <a:t>Thus, A and B rise together since </a:t>
            </a:r>
            <a:r>
              <a:rPr lang="en-US" sz="2000" dirty="0" err="1"/>
              <a:t>Cov</a:t>
            </a:r>
            <a:r>
              <a:rPr lang="en-US" sz="2000" dirty="0"/>
              <a:t>(A, B) &gt; 0.</a:t>
            </a:r>
          </a:p>
        </p:txBody>
      </p:sp>
      <p:pic>
        <p:nvPicPr>
          <p:cNvPr id="2560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133600"/>
            <a:ext cx="42672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25353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35001"/>
          </a:xfrm>
        </p:spPr>
        <p:txBody>
          <a:bodyPr>
            <a:noAutofit/>
          </a:bodyPr>
          <a:lstStyle/>
          <a:p>
            <a:r>
              <a:rPr lang="en-US" altLang="en-US" sz="4000" dirty="0" err="1"/>
              <a:t>Mahalanobis</a:t>
            </a:r>
            <a:r>
              <a:rPr lang="en-US" altLang="en-US" sz="4000" dirty="0"/>
              <a:t> Distance</a:t>
            </a:r>
          </a:p>
        </p:txBody>
      </p:sp>
      <p:pic>
        <p:nvPicPr>
          <p:cNvPr id="885763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" t="3238" r="7315"/>
          <a:stretch>
            <a:fillRect/>
          </a:stretch>
        </p:blipFill>
        <p:spPr>
          <a:xfrm>
            <a:off x="1752600" y="2209801"/>
            <a:ext cx="5105400" cy="3605213"/>
          </a:xfrm>
        </p:spPr>
      </p:pic>
      <p:graphicFrame>
        <p:nvGraphicFramePr>
          <p:cNvPr id="885764" name="Object 4"/>
          <p:cNvGraphicFramePr>
            <a:graphicFrameLocks noChangeAspect="1"/>
          </p:cNvGraphicFramePr>
          <p:nvPr/>
        </p:nvGraphicFramePr>
        <p:xfrm>
          <a:off x="2362200" y="1066800"/>
          <a:ext cx="73152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Equation" r:id="rId4" imgW="2552400" imgH="253800" progId="Equation.3">
                  <p:embed/>
                </p:oleObj>
              </mc:Choice>
              <mc:Fallback>
                <p:oleObj name="Equation" r:id="rId4" imgW="2552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66800"/>
                        <a:ext cx="731520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5765" name="Text Box 5"/>
          <p:cNvSpPr txBox="1">
            <a:spLocks noChangeArrowheads="1"/>
          </p:cNvSpPr>
          <p:nvPr/>
        </p:nvSpPr>
        <p:spPr bwMode="auto">
          <a:xfrm>
            <a:off x="2133600" y="5881688"/>
            <a:ext cx="953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For red points, the Euclidean distance is 14.7, </a:t>
            </a:r>
            <a:r>
              <a:rPr lang="en-US" altLang="en-US" sz="2400" dirty="0" err="1"/>
              <a:t>Mahalanobis</a:t>
            </a:r>
            <a:r>
              <a:rPr lang="en-US" altLang="en-US" sz="2400" dirty="0"/>
              <a:t> distance is 6.</a:t>
            </a:r>
          </a:p>
        </p:txBody>
      </p:sp>
      <p:sp>
        <p:nvSpPr>
          <p:cNvPr id="885766" name="Text Box 6"/>
          <p:cNvSpPr txBox="1">
            <a:spLocks noChangeArrowheads="1"/>
          </p:cNvSpPr>
          <p:nvPr/>
        </p:nvSpPr>
        <p:spPr bwMode="auto">
          <a:xfrm>
            <a:off x="7086600" y="2178050"/>
            <a:ext cx="41021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sym typeface="Symbol" panose="05050102010706020507" pitchFamily="18" charset="2"/>
              </a:rPr>
              <a:t> is the </a:t>
            </a:r>
            <a:r>
              <a:rPr lang="en-US" altLang="en-US" sz="2000" dirty="0"/>
              <a:t>covariance matrix of the input data </a:t>
            </a:r>
            <a:r>
              <a:rPr lang="en-US" altLang="en-US" sz="2000" i="1" dirty="0"/>
              <a:t>X</a:t>
            </a:r>
          </a:p>
        </p:txBody>
      </p:sp>
      <p:graphicFrame>
        <p:nvGraphicFramePr>
          <p:cNvPr id="885767" name="Object 7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7162800" y="2971800"/>
          <a:ext cx="439947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Equation" r:id="rId6" imgW="2209680" imgH="431640" progId="Equation.3">
                  <p:embed/>
                </p:oleObj>
              </mc:Choice>
              <mc:Fallback>
                <p:oleObj name="Equation" r:id="rId6" imgW="2209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971800"/>
                        <a:ext cx="439947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2FAC-D446-4DB1-AD5B-709E59D152D7}" type="datetime5">
              <a:rPr lang="en-US" smtClean="0"/>
              <a:t>6-Feb-19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8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44525"/>
          </a:xfrm>
        </p:spPr>
        <p:txBody>
          <a:bodyPr>
            <a:normAutofit fontScale="90000"/>
          </a:bodyPr>
          <a:lstStyle/>
          <a:p>
            <a:r>
              <a:rPr lang="en-US" altLang="en-US" dirty="0" err="1"/>
              <a:t>Mahalanobis</a:t>
            </a:r>
            <a:r>
              <a:rPr lang="en-US" altLang="en-US" dirty="0"/>
              <a:t> Distance</a:t>
            </a:r>
          </a:p>
        </p:txBody>
      </p:sp>
      <p:grpSp>
        <p:nvGrpSpPr>
          <p:cNvPr id="886787" name="Group 3"/>
          <p:cNvGrpSpPr>
            <a:grpSpLocks/>
          </p:cNvGrpSpPr>
          <p:nvPr/>
        </p:nvGrpSpPr>
        <p:grpSpPr bwMode="auto">
          <a:xfrm>
            <a:off x="1752600" y="1219200"/>
            <a:ext cx="6477000" cy="4857750"/>
            <a:chOff x="144" y="768"/>
            <a:chExt cx="4080" cy="3060"/>
          </a:xfrm>
        </p:grpSpPr>
        <p:pic>
          <p:nvPicPr>
            <p:cNvPr id="88678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92" t="4398" r="6593" b="4733"/>
            <a:stretch>
              <a:fillRect/>
            </a:stretch>
          </p:blipFill>
          <p:spPr bwMode="auto">
            <a:xfrm>
              <a:off x="144" y="768"/>
              <a:ext cx="4080" cy="3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6789" name="Line 5"/>
            <p:cNvSpPr>
              <a:spLocks noChangeShapeType="1"/>
            </p:cNvSpPr>
            <p:nvPr/>
          </p:nvSpPr>
          <p:spPr bwMode="auto">
            <a:xfrm flipV="1">
              <a:off x="1632" y="1872"/>
              <a:ext cx="120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6790" name="Line 6"/>
            <p:cNvSpPr>
              <a:spLocks noChangeShapeType="1"/>
            </p:cNvSpPr>
            <p:nvPr/>
          </p:nvSpPr>
          <p:spPr bwMode="auto">
            <a:xfrm flipH="1" flipV="1">
              <a:off x="1104" y="225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86791" name="Text Box 7"/>
          <p:cNvSpPr txBox="1">
            <a:spLocks noChangeArrowheads="1"/>
          </p:cNvSpPr>
          <p:nvPr/>
        </p:nvSpPr>
        <p:spPr bwMode="auto">
          <a:xfrm>
            <a:off x="8153400" y="1295401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Covariance Matrix:</a:t>
            </a:r>
          </a:p>
        </p:txBody>
      </p:sp>
      <p:graphicFrame>
        <p:nvGraphicFramePr>
          <p:cNvPr id="886792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8458200" y="1752601"/>
          <a:ext cx="20574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Equation" r:id="rId4" imgW="939600" imgH="457200" progId="Equation.3">
                  <p:embed/>
                </p:oleObj>
              </mc:Choice>
              <mc:Fallback>
                <p:oleObj name="Equation" r:id="rId4" imgW="939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1752601"/>
                        <a:ext cx="20574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6793" name="Text Box 9"/>
          <p:cNvSpPr txBox="1">
            <a:spLocks noChangeArrowheads="1"/>
          </p:cNvSpPr>
          <p:nvPr/>
        </p:nvSpPr>
        <p:spPr bwMode="auto">
          <a:xfrm>
            <a:off x="2971800" y="33528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B</a:t>
            </a:r>
          </a:p>
        </p:txBody>
      </p:sp>
      <p:sp>
        <p:nvSpPr>
          <p:cNvPr id="886794" name="Text Box 10"/>
          <p:cNvSpPr txBox="1">
            <a:spLocks noChangeArrowheads="1"/>
          </p:cNvSpPr>
          <p:nvPr/>
        </p:nvSpPr>
        <p:spPr bwMode="auto">
          <a:xfrm>
            <a:off x="3962400" y="4052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</a:t>
            </a:r>
          </a:p>
        </p:txBody>
      </p:sp>
      <p:sp>
        <p:nvSpPr>
          <p:cNvPr id="886795" name="Text Box 11"/>
          <p:cNvSpPr txBox="1">
            <a:spLocks noChangeArrowheads="1"/>
          </p:cNvSpPr>
          <p:nvPr/>
        </p:nvSpPr>
        <p:spPr bwMode="auto">
          <a:xfrm>
            <a:off x="5867400" y="25908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</a:t>
            </a:r>
          </a:p>
        </p:txBody>
      </p:sp>
      <p:sp>
        <p:nvSpPr>
          <p:cNvPr id="886796" name="Text Box 12"/>
          <p:cNvSpPr txBox="1">
            <a:spLocks noChangeArrowheads="1"/>
          </p:cNvSpPr>
          <p:nvPr/>
        </p:nvSpPr>
        <p:spPr bwMode="auto">
          <a:xfrm>
            <a:off x="8458200" y="3284538"/>
            <a:ext cx="1981200" cy="243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A: (0.5, 0.5)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B: (0, 1)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C: (1.5, 1.5)</a:t>
            </a:r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r>
              <a:rPr lang="en-US" altLang="en-US"/>
              <a:t>Mahal(A,B) = 5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Mahal(A,C) = 4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7A94C-25CD-4848-BA66-ECE036B7F600}" type="datetime5">
              <a:rPr lang="en-US" smtClean="0"/>
              <a:t>6-Feb-19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95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General Approach for Combining Similarities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800" y="901701"/>
            <a:ext cx="9224963" cy="1217614"/>
          </a:xfrm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altLang="en-US" dirty="0"/>
              <a:t>Sometimes attributes are of many different types, but an overall similarity is needed.</a:t>
            </a:r>
          </a:p>
        </p:txBody>
      </p:sp>
      <p:graphicFrame>
        <p:nvGraphicFramePr>
          <p:cNvPr id="896004" name="Object 4"/>
          <p:cNvGraphicFramePr>
            <a:graphicFrameLocks noChangeAspect="1"/>
          </p:cNvGraphicFramePr>
          <p:nvPr>
            <p:extLst/>
          </p:nvPr>
        </p:nvGraphicFramePr>
        <p:xfrm>
          <a:off x="939799" y="1939459"/>
          <a:ext cx="10840887" cy="4207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Bitmap Image" r:id="rId3" imgW="7056732" imgH="2591025" progId="Paint.Picture">
                  <p:embed/>
                </p:oleObj>
              </mc:Choice>
              <mc:Fallback>
                <p:oleObj name="Bitmap Image" r:id="rId3" imgW="7056732" imgH="259102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799" y="1939459"/>
                        <a:ext cx="10840887" cy="4207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1EC7-B739-4107-A541-0F638A6F249A}" type="datetime5">
              <a:rPr lang="en-US" smtClean="0"/>
              <a:t>6-Feb-19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9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Similarity and Dissimilarity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39800"/>
            <a:ext cx="10744200" cy="5237163"/>
          </a:xfrm>
        </p:spPr>
        <p:txBody>
          <a:bodyPr/>
          <a:lstStyle/>
          <a:p>
            <a:r>
              <a:rPr lang="en-US" altLang="en-US" dirty="0"/>
              <a:t>Similarity</a:t>
            </a:r>
          </a:p>
          <a:p>
            <a:pPr lvl="1"/>
            <a:r>
              <a:rPr lang="en-US" altLang="en-US" dirty="0"/>
              <a:t>Numerical measure of how alike two data objects are.</a:t>
            </a:r>
          </a:p>
          <a:p>
            <a:pPr lvl="1"/>
            <a:r>
              <a:rPr lang="en-US" altLang="en-US" dirty="0"/>
              <a:t>Is higher when objects are more alike.</a:t>
            </a:r>
          </a:p>
          <a:p>
            <a:pPr lvl="1"/>
            <a:r>
              <a:rPr lang="en-US" altLang="en-US" dirty="0"/>
              <a:t>Often falls in the range [0,1]</a:t>
            </a:r>
          </a:p>
          <a:p>
            <a:r>
              <a:rPr lang="en-US" altLang="en-US" dirty="0"/>
              <a:t>Dissimilarity</a:t>
            </a:r>
          </a:p>
          <a:p>
            <a:pPr lvl="1"/>
            <a:r>
              <a:rPr lang="en-US" altLang="en-US" dirty="0"/>
              <a:t>Numerical measure of how different are two data objects</a:t>
            </a:r>
          </a:p>
          <a:p>
            <a:pPr lvl="1"/>
            <a:r>
              <a:rPr lang="en-US" altLang="en-US" dirty="0"/>
              <a:t>Lower when objects are more alike</a:t>
            </a:r>
          </a:p>
          <a:p>
            <a:pPr lvl="1"/>
            <a:r>
              <a:rPr lang="en-US" altLang="en-US" dirty="0"/>
              <a:t>Minimum dissimilarity is often 0</a:t>
            </a:r>
          </a:p>
          <a:p>
            <a:pPr lvl="1"/>
            <a:r>
              <a:rPr lang="en-US" altLang="en-US" dirty="0"/>
              <a:t>Upper limit varies</a:t>
            </a:r>
          </a:p>
          <a:p>
            <a:r>
              <a:rPr lang="en-US" altLang="en-US" dirty="0"/>
              <a:t>Proximity refers to a similarity or dissimilarity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BA35-2529-455C-A0DE-4FC95DA4F083}" type="datetime5">
              <a:rPr lang="en-US" smtClean="0"/>
              <a:t>6-Feb-19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3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12775"/>
          </a:xfrm>
        </p:spPr>
        <p:txBody>
          <a:bodyPr/>
          <a:lstStyle/>
          <a:p>
            <a:r>
              <a:rPr lang="en-US" altLang="en-US" sz="2800" dirty="0"/>
              <a:t>Similarity/Dissimilarity for Simple Attributes</a:t>
            </a:r>
          </a:p>
        </p:txBody>
      </p:sp>
      <p:pic>
        <p:nvPicPr>
          <p:cNvPr id="8796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35197" r="7114" b="10513"/>
          <a:stretch>
            <a:fillRect/>
          </a:stretch>
        </p:blipFill>
        <p:spPr bwMode="auto">
          <a:xfrm>
            <a:off x="579332" y="1439565"/>
            <a:ext cx="10406167" cy="4744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9620" name="Text Box 4"/>
          <p:cNvSpPr txBox="1">
            <a:spLocks noChangeArrowheads="1"/>
          </p:cNvSpPr>
          <p:nvPr/>
        </p:nvSpPr>
        <p:spPr bwMode="auto">
          <a:xfrm>
            <a:off x="2311400" y="977900"/>
            <a:ext cx="6934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i="1" dirty="0"/>
              <a:t>p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q</a:t>
            </a:r>
            <a:r>
              <a:rPr lang="en-US" altLang="en-US" sz="2400" dirty="0"/>
              <a:t> are the attribute values for two data objects.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9BB4-E94B-4F7D-9E06-3ADE0BE0E480}" type="datetime5">
              <a:rPr lang="en-US" smtClean="0"/>
              <a:t>6-Feb-19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9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Autofit/>
          </a:bodyPr>
          <a:lstStyle/>
          <a:p>
            <a:r>
              <a:rPr lang="en-US" altLang="en-US" sz="4000" b="1" dirty="0"/>
              <a:t>Euclidean Distance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2163" y="704850"/>
            <a:ext cx="8001000" cy="750888"/>
          </a:xfrm>
        </p:spPr>
        <p:txBody>
          <a:bodyPr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en-US" sz="2400" dirty="0"/>
              <a:t>Euclidean Distance</a:t>
            </a:r>
          </a:p>
          <a:p>
            <a:pPr marL="742950" lvl="1" indent="-285750">
              <a:spcBef>
                <a:spcPct val="20000"/>
              </a:spcBef>
            </a:pPr>
            <a:endParaRPr lang="en-US" altLang="en-US" dirty="0"/>
          </a:p>
          <a:p>
            <a:pPr marL="742950" lvl="1" indent="-285750">
              <a:spcBef>
                <a:spcPct val="20000"/>
              </a:spcBef>
              <a:buNone/>
            </a:pPr>
            <a:endParaRPr lang="en-US" altLang="en-US" dirty="0" smtClean="0"/>
          </a:p>
          <a:p>
            <a:pPr marL="742950" lvl="1" indent="-285750">
              <a:spcBef>
                <a:spcPct val="20000"/>
              </a:spcBef>
              <a:buNone/>
            </a:pPr>
            <a:endParaRPr lang="en-US" altLang="en-US" dirty="0"/>
          </a:p>
          <a:p>
            <a:pPr marL="742950" lvl="1" indent="-285750">
              <a:spcBef>
                <a:spcPct val="20000"/>
              </a:spcBef>
              <a:buNone/>
            </a:pPr>
            <a:endParaRPr lang="en-US" altLang="en-US" dirty="0" smtClean="0"/>
          </a:p>
          <a:p>
            <a:pPr marL="742950" lvl="1" indent="-285750">
              <a:spcBef>
                <a:spcPct val="20000"/>
              </a:spcBef>
              <a:buNone/>
            </a:pPr>
            <a:endParaRPr lang="en-US" altLang="en-US" dirty="0"/>
          </a:p>
          <a:p>
            <a:pPr marL="742950" lvl="1" indent="-285750">
              <a:spcBef>
                <a:spcPct val="20000"/>
              </a:spcBef>
              <a:buNone/>
            </a:pPr>
            <a:r>
              <a:rPr lang="en-US" altLang="en-US" dirty="0"/>
              <a:t>   Where </a:t>
            </a:r>
            <a:r>
              <a:rPr lang="en-US" altLang="en-US" i="1" dirty="0"/>
              <a:t>n</a:t>
            </a:r>
            <a:r>
              <a:rPr lang="en-US" altLang="en-US" dirty="0"/>
              <a:t> is the number of dimensions (attributes) and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 and 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 are, respectively, the k</a:t>
            </a:r>
            <a:r>
              <a:rPr lang="en-US" altLang="en-US" baseline="30000" dirty="0"/>
              <a:t>th</a:t>
            </a:r>
            <a:r>
              <a:rPr lang="en-US" altLang="en-US" dirty="0"/>
              <a:t> attributes (components) </a:t>
            </a:r>
            <a:r>
              <a:rPr lang="en-US" altLang="en-US" dirty="0" smtClean="0"/>
              <a:t>of </a:t>
            </a:r>
            <a:r>
              <a:rPr lang="en-US" altLang="en-US" dirty="0"/>
              <a:t>data objects </a:t>
            </a:r>
            <a:r>
              <a:rPr lang="en-US" altLang="en-US" i="1" dirty="0"/>
              <a:t>p</a:t>
            </a:r>
            <a:r>
              <a:rPr lang="en-US" altLang="en-US" dirty="0"/>
              <a:t> and </a:t>
            </a:r>
            <a:r>
              <a:rPr lang="en-US" altLang="en-US" i="1" dirty="0"/>
              <a:t>q</a:t>
            </a:r>
            <a:r>
              <a:rPr lang="en-US" altLang="en-US" dirty="0"/>
              <a:t>.</a:t>
            </a:r>
          </a:p>
          <a:p>
            <a:pPr marL="742950" lvl="1" indent="-285750">
              <a:spcBef>
                <a:spcPct val="20000"/>
              </a:spcBef>
              <a:buNone/>
            </a:pPr>
            <a:endParaRPr lang="en-US" altLang="en-US" dirty="0"/>
          </a:p>
          <a:p>
            <a:pPr marL="342900" indent="-342900">
              <a:spcBef>
                <a:spcPct val="20000"/>
              </a:spcBef>
            </a:pPr>
            <a:r>
              <a:rPr lang="en-US" altLang="en-US" sz="2400" dirty="0"/>
              <a:t>Standardization is necessary, if scales differ.</a:t>
            </a:r>
          </a:p>
        </p:txBody>
      </p:sp>
      <p:graphicFrame>
        <p:nvGraphicFramePr>
          <p:cNvPr id="880644" name="Object 4"/>
          <p:cNvGraphicFramePr>
            <a:graphicFrameLocks noChangeAspect="1"/>
          </p:cNvGraphicFramePr>
          <p:nvPr>
            <p:extLst/>
          </p:nvPr>
        </p:nvGraphicFramePr>
        <p:xfrm>
          <a:off x="2682875" y="1455738"/>
          <a:ext cx="385445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3" imgW="1346040" imgH="444240" progId="Equation.3">
                  <p:embed/>
                </p:oleObj>
              </mc:Choice>
              <mc:Fallback>
                <p:oleObj name="Equation" r:id="rId3" imgW="1346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1455738"/>
                        <a:ext cx="3854450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659-DF87-4DEA-9151-E1E6EFAF9761}" type="datetime5">
              <a:rPr lang="en-US" smtClean="0"/>
              <a:t>6-Feb-19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2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Autofit/>
          </a:bodyPr>
          <a:lstStyle/>
          <a:p>
            <a:r>
              <a:rPr lang="en-US" altLang="en-US" sz="3600" b="1" dirty="0"/>
              <a:t>Euclidean Distance</a:t>
            </a:r>
          </a:p>
        </p:txBody>
      </p:sp>
      <p:graphicFrame>
        <p:nvGraphicFramePr>
          <p:cNvPr id="881667" name="Object 3"/>
          <p:cNvGraphicFramePr>
            <a:graphicFrameLocks noChangeAspect="1"/>
          </p:cNvGraphicFramePr>
          <p:nvPr/>
        </p:nvGraphicFramePr>
        <p:xfrm>
          <a:off x="1905001" y="1295400"/>
          <a:ext cx="3635375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name="VISIO" r:id="rId3" imgW="3636000" imgH="2653920" progId="Visio.Drawing.6">
                  <p:embed/>
                </p:oleObj>
              </mc:Choice>
              <mc:Fallback>
                <p:oleObj name="VISIO" r:id="rId3" imgW="3636000" imgH="2653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1295400"/>
                        <a:ext cx="3635375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668" name="Object 4"/>
          <p:cNvGraphicFramePr>
            <a:graphicFrameLocks noChangeAspect="1"/>
          </p:cNvGraphicFramePr>
          <p:nvPr/>
        </p:nvGraphicFramePr>
        <p:xfrm>
          <a:off x="6172201" y="1828801"/>
          <a:ext cx="2962275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" name="Worksheet" r:id="rId5" imgW="1836725" imgH="846287" progId="Excel.Sheet.8">
                  <p:embed/>
                </p:oleObj>
              </mc:Choice>
              <mc:Fallback>
                <p:oleObj name="Worksheet" r:id="rId5" imgW="1836725" imgH="84628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1" y="1828801"/>
                        <a:ext cx="2962275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669" name="Text Box 5"/>
          <p:cNvSpPr txBox="1">
            <a:spLocks noChangeArrowheads="1"/>
          </p:cNvSpPr>
          <p:nvPr/>
        </p:nvSpPr>
        <p:spPr bwMode="auto">
          <a:xfrm>
            <a:off x="4724400" y="5638801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Distance Matrix</a:t>
            </a:r>
          </a:p>
        </p:txBody>
      </p:sp>
      <p:graphicFrame>
        <p:nvGraphicFramePr>
          <p:cNvPr id="881670" name="Object 6"/>
          <p:cNvGraphicFramePr>
            <a:graphicFrameLocks noChangeAspect="1"/>
          </p:cNvGraphicFramePr>
          <p:nvPr/>
        </p:nvGraphicFramePr>
        <p:xfrm>
          <a:off x="3429000" y="4038600"/>
          <a:ext cx="49276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name="Worksheet" r:id="rId7" imgW="3055925" imgH="846287" progId="Excel.Sheet.8">
                  <p:embed/>
                </p:oleObj>
              </mc:Choice>
              <mc:Fallback>
                <p:oleObj name="Worksheet" r:id="rId7" imgW="3055925" imgH="84628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038600"/>
                        <a:ext cx="49276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54A3-E0D1-4B70-A96D-E2E990F51186}" type="datetime5">
              <a:rPr lang="en-US" smtClean="0"/>
              <a:t>6-Feb-19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5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Minkowski Distance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1143000"/>
            <a:ext cx="8001000" cy="750888"/>
          </a:xfrm>
        </p:spPr>
        <p:txBody>
          <a:bodyPr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en-US" dirty="0" err="1"/>
              <a:t>Minkowski</a:t>
            </a:r>
            <a:r>
              <a:rPr lang="en-US" altLang="en-US" dirty="0"/>
              <a:t> Distance is a generalization of Euclidean Distance</a:t>
            </a:r>
          </a:p>
          <a:p>
            <a:pPr marL="742950" lvl="1" indent="-285750">
              <a:spcBef>
                <a:spcPct val="20000"/>
              </a:spcBef>
            </a:pPr>
            <a:endParaRPr lang="en-US" altLang="en-US" sz="2800" dirty="0"/>
          </a:p>
          <a:p>
            <a:pPr marL="342900" indent="-342900">
              <a:spcBef>
                <a:spcPct val="20000"/>
              </a:spcBef>
            </a:pPr>
            <a:endParaRPr lang="en-US" altLang="en-US" dirty="0"/>
          </a:p>
          <a:p>
            <a:pPr marL="342900" indent="-342900">
              <a:spcBef>
                <a:spcPct val="20000"/>
              </a:spcBef>
            </a:pPr>
            <a:endParaRPr lang="en-US" altLang="en-US" dirty="0"/>
          </a:p>
          <a:p>
            <a:pPr marL="742950" lvl="1" indent="-285750">
              <a:spcBef>
                <a:spcPct val="20000"/>
              </a:spcBef>
              <a:buNone/>
            </a:pPr>
            <a:r>
              <a:rPr lang="en-US" altLang="en-US" sz="2800" dirty="0"/>
              <a:t>   </a:t>
            </a:r>
          </a:p>
          <a:p>
            <a:pPr marL="742950" lvl="1" indent="-285750">
              <a:spcBef>
                <a:spcPct val="20000"/>
              </a:spcBef>
              <a:buNone/>
            </a:pPr>
            <a:r>
              <a:rPr lang="en-US" altLang="en-US" sz="2800" dirty="0"/>
              <a:t>   Where </a:t>
            </a:r>
            <a:r>
              <a:rPr lang="en-US" altLang="en-US" sz="2800" i="1" dirty="0"/>
              <a:t>r</a:t>
            </a:r>
            <a:r>
              <a:rPr lang="en-US" altLang="en-US" sz="2800" dirty="0"/>
              <a:t> is a parameter, </a:t>
            </a:r>
            <a:r>
              <a:rPr lang="en-US" altLang="en-US" sz="2800" i="1" dirty="0"/>
              <a:t>n</a:t>
            </a:r>
            <a:r>
              <a:rPr lang="en-US" altLang="en-US" sz="2800" dirty="0"/>
              <a:t> is the number of dimensions (attributes) and </a:t>
            </a:r>
            <a:r>
              <a:rPr lang="en-US" altLang="en-US" sz="2800" i="1" dirty="0" err="1"/>
              <a:t>p</a:t>
            </a:r>
            <a:r>
              <a:rPr lang="en-US" altLang="en-US" sz="2800" i="1" baseline="-25000" dirty="0" err="1"/>
              <a:t>k</a:t>
            </a:r>
            <a:r>
              <a:rPr lang="en-US" altLang="en-US" sz="2800" dirty="0"/>
              <a:t> and </a:t>
            </a:r>
            <a:r>
              <a:rPr lang="en-US" altLang="en-US" sz="2800" i="1" dirty="0" err="1"/>
              <a:t>q</a:t>
            </a:r>
            <a:r>
              <a:rPr lang="en-US" altLang="en-US" sz="2800" i="1" baseline="-25000" dirty="0" err="1"/>
              <a:t>k</a:t>
            </a:r>
            <a:r>
              <a:rPr lang="en-US" altLang="en-US" sz="2800" dirty="0"/>
              <a:t> are, respectively, the kth attributes (components) or data objects </a:t>
            </a:r>
            <a:r>
              <a:rPr lang="en-US" altLang="en-US" sz="2800" i="1" dirty="0"/>
              <a:t>p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q</a:t>
            </a:r>
            <a:r>
              <a:rPr lang="en-US" altLang="en-US" sz="2800" dirty="0"/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en-US" dirty="0"/>
          </a:p>
        </p:txBody>
      </p:sp>
      <p:graphicFrame>
        <p:nvGraphicFramePr>
          <p:cNvPr id="882692" name="Object 4"/>
          <p:cNvGraphicFramePr>
            <a:graphicFrameLocks noChangeAspect="1"/>
          </p:cNvGraphicFramePr>
          <p:nvPr/>
        </p:nvGraphicFramePr>
        <p:xfrm>
          <a:off x="2817814" y="1922463"/>
          <a:ext cx="4314825" cy="149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Equation" r:id="rId3" imgW="1396800" imgH="482400" progId="Equation.3">
                  <p:embed/>
                </p:oleObj>
              </mc:Choice>
              <mc:Fallback>
                <p:oleObj name="Equation" r:id="rId3" imgW="13968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4" y="1922463"/>
                        <a:ext cx="4314825" cy="149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20A6-DAF5-4A14-9A93-5254777FEE51}" type="datetime5">
              <a:rPr lang="en-US" smtClean="0"/>
              <a:t>6-Feb-19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6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 dirty="0" err="1"/>
              <a:t>Minkowski</a:t>
            </a:r>
            <a:r>
              <a:rPr lang="en-US" altLang="en-US" sz="2800" dirty="0"/>
              <a:t> Distance: Examples</a:t>
            </a:r>
          </a:p>
        </p:txBody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704850"/>
            <a:ext cx="9791700" cy="5624513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en-US" i="1" dirty="0">
                <a:cs typeface="Times New Roman" panose="02020603050405020304" pitchFamily="18" charset="0"/>
              </a:rPr>
              <a:t>r</a:t>
            </a:r>
            <a:r>
              <a:rPr lang="en-US" altLang="en-US" dirty="0">
                <a:cs typeface="Times New Roman" panose="02020603050405020304" pitchFamily="18" charset="0"/>
              </a:rPr>
              <a:t> = 1.  City block (Manhattan, taxicab, L</a:t>
            </a:r>
            <a:r>
              <a:rPr lang="en-US" altLang="en-US" baseline="-30000" dirty="0"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 norm) distance.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en-US" sz="2800" dirty="0">
                <a:cs typeface="Times New Roman" panose="02020603050405020304" pitchFamily="18" charset="0"/>
              </a:rPr>
              <a:t>A common example of this is the </a:t>
            </a:r>
            <a:r>
              <a:rPr lang="en-US" altLang="en-US" sz="2800" b="1" dirty="0">
                <a:cs typeface="Times New Roman" panose="02020603050405020304" pitchFamily="18" charset="0"/>
              </a:rPr>
              <a:t>Hamming distance</a:t>
            </a:r>
            <a:r>
              <a:rPr lang="en-US" altLang="en-US" sz="2800" dirty="0">
                <a:cs typeface="Times New Roman" panose="02020603050405020304" pitchFamily="18" charset="0"/>
              </a:rPr>
              <a:t>, which is just the number of bits that are different between two binary vectors</a:t>
            </a:r>
          </a:p>
          <a:p>
            <a:pPr lvl="4">
              <a:lnSpc>
                <a:spcPct val="90000"/>
              </a:lnSpc>
            </a:pPr>
            <a:endParaRPr lang="en-US" altLang="en-US" sz="2400" b="1" dirty="0"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en-US" i="1" dirty="0">
                <a:cs typeface="Times New Roman" panose="02020603050405020304" pitchFamily="18" charset="0"/>
              </a:rPr>
              <a:t>r</a:t>
            </a:r>
            <a:r>
              <a:rPr lang="en-US" altLang="en-US" dirty="0">
                <a:cs typeface="Times New Roman" panose="02020603050405020304" pitchFamily="18" charset="0"/>
              </a:rPr>
              <a:t> = 2.  Euclidean distance</a:t>
            </a:r>
          </a:p>
          <a:p>
            <a:pPr lvl="4">
              <a:lnSpc>
                <a:spcPct val="90000"/>
              </a:lnSpc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en-US" i="1" dirty="0">
                <a:cs typeface="Times New Roman" panose="02020603050405020304" pitchFamily="18" charset="0"/>
              </a:rPr>
              <a:t>r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en-US" dirty="0">
                <a:cs typeface="Times New Roman" panose="02020603050405020304" pitchFamily="18" charset="0"/>
              </a:rPr>
              <a:t>.  “supremum” (</a:t>
            </a:r>
            <a:r>
              <a:rPr lang="en-US" altLang="en-US" dirty="0" err="1">
                <a:cs typeface="Times New Roman" panose="02020603050405020304" pitchFamily="18" charset="0"/>
              </a:rPr>
              <a:t>L</a:t>
            </a:r>
            <a:r>
              <a:rPr lang="en-US" altLang="en-US" baseline="-30000" dirty="0" err="1">
                <a:cs typeface="Times New Roman" panose="02020603050405020304" pitchFamily="18" charset="0"/>
              </a:rPr>
              <a:t>max</a:t>
            </a:r>
            <a:r>
              <a:rPr lang="en-US" altLang="en-US" baseline="-30000" dirty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norm, L</a:t>
            </a:r>
            <a:r>
              <a:rPr lang="en-US" altLang="en-US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en-US" baseline="-30000" dirty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norm) </a:t>
            </a:r>
            <a:r>
              <a:rPr lang="en-US" altLang="en-US" dirty="0" smtClean="0">
                <a:cs typeface="Times New Roman" panose="02020603050405020304" pitchFamily="18" charset="0"/>
              </a:rPr>
              <a:t>distance (also known as </a:t>
            </a:r>
            <a:r>
              <a:rPr lang="en-US" dirty="0" smtClean="0"/>
              <a:t>Chebyshev distance).</a:t>
            </a:r>
            <a:r>
              <a:rPr lang="en-US" altLang="en-US" dirty="0" smtClean="0">
                <a:cs typeface="Times New Roman" panose="02020603050405020304" pitchFamily="18" charset="0"/>
              </a:rPr>
              <a:t>. 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This is the maximum difference between any component of the vectors</a:t>
            </a:r>
          </a:p>
          <a:p>
            <a:pPr lvl="4">
              <a:lnSpc>
                <a:spcPct val="90000"/>
              </a:lnSpc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Do not confuse </a:t>
            </a:r>
            <a:r>
              <a:rPr lang="en-US" altLang="en-US" i="1" dirty="0">
                <a:cs typeface="Times New Roman" panose="02020603050405020304" pitchFamily="18" charset="0"/>
              </a:rPr>
              <a:t>r</a:t>
            </a:r>
            <a:r>
              <a:rPr lang="en-US" altLang="en-US" dirty="0">
                <a:cs typeface="Times New Roman" panose="02020603050405020304" pitchFamily="18" charset="0"/>
              </a:rPr>
              <a:t> with 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dirty="0">
                <a:cs typeface="Times New Roman" panose="02020603050405020304" pitchFamily="18" charset="0"/>
              </a:rPr>
              <a:t>, i.e., all these distances are defined for all numbers of dimensions.</a:t>
            </a:r>
            <a:endParaRPr lang="en-US" altLang="en-US" i="1" dirty="0"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</a:pPr>
            <a:endParaRPr lang="en-US" alt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352B-BA68-4B9E-B11C-CA284B6A7FDE}" type="datetime5">
              <a:rPr lang="en-US" smtClean="0"/>
              <a:t>6-Feb-19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F415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8</a:t>
            </a:fld>
            <a:endParaRPr lang="en-US"/>
          </a:p>
        </p:txBody>
      </p:sp>
      <p:sp>
        <p:nvSpPr>
          <p:cNvPr id="5" name="AutoShape 2" descr="Minkowski distance formula"/>
          <p:cNvSpPr>
            <a:spLocks noChangeAspect="1" noChangeArrowheads="1"/>
          </p:cNvSpPr>
          <p:nvPr/>
        </p:nvSpPr>
        <p:spPr bwMode="auto">
          <a:xfrm>
            <a:off x="135343" y="43268"/>
            <a:ext cx="325032" cy="32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337" y="2330583"/>
            <a:ext cx="4193563" cy="129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6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Minkowski Distance</a:t>
            </a:r>
          </a:p>
        </p:txBody>
      </p:sp>
      <p:sp>
        <p:nvSpPr>
          <p:cNvPr id="884739" name="Text Box 3"/>
          <p:cNvSpPr txBox="1">
            <a:spLocks noChangeArrowheads="1"/>
          </p:cNvSpPr>
          <p:nvPr/>
        </p:nvSpPr>
        <p:spPr bwMode="auto">
          <a:xfrm>
            <a:off x="6400800" y="5867401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Distance Matrix</a:t>
            </a:r>
          </a:p>
        </p:txBody>
      </p:sp>
      <p:graphicFrame>
        <p:nvGraphicFramePr>
          <p:cNvPr id="884740" name="Object 4"/>
          <p:cNvGraphicFramePr>
            <a:graphicFrameLocks noChangeAspect="1"/>
          </p:cNvGraphicFramePr>
          <p:nvPr/>
        </p:nvGraphicFramePr>
        <p:xfrm>
          <a:off x="1828801" y="2587626"/>
          <a:ext cx="2962275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0" name="Worksheet" r:id="rId3" imgW="1836725" imgH="846287" progId="Excel.Sheet.8">
                  <p:embed/>
                </p:oleObj>
              </mc:Choice>
              <mc:Fallback>
                <p:oleObj name="Worksheet" r:id="rId3" imgW="1836725" imgH="84628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2587626"/>
                        <a:ext cx="2962275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4741" name="Object 5"/>
          <p:cNvGraphicFramePr>
            <a:graphicFrameLocks noChangeAspect="1"/>
          </p:cNvGraphicFramePr>
          <p:nvPr/>
        </p:nvGraphicFramePr>
        <p:xfrm>
          <a:off x="5334000" y="1292225"/>
          <a:ext cx="49276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1" name="Worksheet" r:id="rId5" imgW="3055925" imgH="846287" progId="Excel.Sheet.8">
                  <p:embed/>
                </p:oleObj>
              </mc:Choice>
              <mc:Fallback>
                <p:oleObj name="Worksheet" r:id="rId5" imgW="3055925" imgH="84628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292225"/>
                        <a:ext cx="49276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4742" name="Object 6"/>
          <p:cNvGraphicFramePr>
            <a:graphicFrameLocks noChangeAspect="1"/>
          </p:cNvGraphicFramePr>
          <p:nvPr/>
        </p:nvGraphicFramePr>
        <p:xfrm>
          <a:off x="5334000" y="2816225"/>
          <a:ext cx="49276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2" name="Worksheet" r:id="rId7" imgW="3055925" imgH="846287" progId="Excel.Sheet.8">
                  <p:embed/>
                </p:oleObj>
              </mc:Choice>
              <mc:Fallback>
                <p:oleObj name="Worksheet" r:id="rId7" imgW="3055925" imgH="84628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816225"/>
                        <a:ext cx="49276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4743" name="Object 7"/>
          <p:cNvGraphicFramePr>
            <a:graphicFrameLocks noChangeAspect="1"/>
          </p:cNvGraphicFramePr>
          <p:nvPr/>
        </p:nvGraphicFramePr>
        <p:xfrm>
          <a:off x="5334000" y="4340226"/>
          <a:ext cx="4872038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3" name="Worksheet" r:id="rId9" imgW="3055925" imgH="861243" progId="Excel.Sheet.8">
                  <p:embed/>
                </p:oleObj>
              </mc:Choice>
              <mc:Fallback>
                <p:oleObj name="Worksheet" r:id="rId9" imgW="3055925" imgH="861243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40226"/>
                        <a:ext cx="4872038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2EE-F151-4766-8294-738FEA3B0B64}" type="datetime5">
              <a:rPr lang="en-US" smtClean="0"/>
              <a:t>6-Feb-19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6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2963</TotalTime>
  <Words>1369</Words>
  <Application>Microsoft Office PowerPoint</Application>
  <PresentationFormat>Widescreen</PresentationFormat>
  <Paragraphs>279</Paragraphs>
  <Slides>27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42" baseType="lpstr">
      <vt:lpstr>Arial</vt:lpstr>
      <vt:lpstr>Calibri</vt:lpstr>
      <vt:lpstr>Calibri Light</vt:lpstr>
      <vt:lpstr>CMMI10</vt:lpstr>
      <vt:lpstr>cmr10</vt:lpstr>
      <vt:lpstr>CMR7</vt:lpstr>
      <vt:lpstr>Symbol</vt:lpstr>
      <vt:lpstr>Tahoma</vt:lpstr>
      <vt:lpstr>Times New Roman</vt:lpstr>
      <vt:lpstr>Wingdings</vt:lpstr>
      <vt:lpstr>Office Theme</vt:lpstr>
      <vt:lpstr>Equation</vt:lpstr>
      <vt:lpstr>VISIO</vt:lpstr>
      <vt:lpstr>Worksheet</vt:lpstr>
      <vt:lpstr>Bitmap Image</vt:lpstr>
      <vt:lpstr>CS F415: Data Mining</vt:lpstr>
      <vt:lpstr>Today’s Outline</vt:lpstr>
      <vt:lpstr>Similarity and Dissimilarity</vt:lpstr>
      <vt:lpstr>Similarity/Dissimilarity for Simple Attributes</vt:lpstr>
      <vt:lpstr>Euclidean Distance</vt:lpstr>
      <vt:lpstr>Euclidean Distance</vt:lpstr>
      <vt:lpstr>Minkowski Distance</vt:lpstr>
      <vt:lpstr>Minkowski Distance: Examples</vt:lpstr>
      <vt:lpstr>Minkowski Distance</vt:lpstr>
      <vt:lpstr>Common Properties of a Distance</vt:lpstr>
      <vt:lpstr>Common Properties of a Similarity</vt:lpstr>
      <vt:lpstr>Similarity Between Binary Vectors</vt:lpstr>
      <vt:lpstr>SMC versus Jaccard: Example</vt:lpstr>
      <vt:lpstr>Cosine Similarity</vt:lpstr>
      <vt:lpstr>Extended Jaccard Coefficient (Tanimoto)</vt:lpstr>
      <vt:lpstr>Correlation Analysis (Nominal Data)</vt:lpstr>
      <vt:lpstr>Chi-Square Calculation: An Example</vt:lpstr>
      <vt:lpstr>Correlation Analysis (Numeric Data)</vt:lpstr>
      <vt:lpstr>Visually Evaluating Correlation</vt:lpstr>
      <vt:lpstr>Correlation</vt:lpstr>
      <vt:lpstr>Correlation analysis</vt:lpstr>
      <vt:lpstr>Cont’d</vt:lpstr>
      <vt:lpstr>Covariance (Numeric Data)</vt:lpstr>
      <vt:lpstr>Co-Variance: An Example</vt:lpstr>
      <vt:lpstr>Mahalanobis Distance</vt:lpstr>
      <vt:lpstr>Mahalanobis Distance</vt:lpstr>
      <vt:lpstr>General Approach for Combining Similarities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F415: Data Mining</dc:title>
  <dc:creator>yash Sharma</dc:creator>
  <cp:lastModifiedBy>user</cp:lastModifiedBy>
  <cp:revision>68</cp:revision>
  <dcterms:created xsi:type="dcterms:W3CDTF">2016-01-15T03:52:31Z</dcterms:created>
  <dcterms:modified xsi:type="dcterms:W3CDTF">2019-02-06T08:56:14Z</dcterms:modified>
</cp:coreProperties>
</file>