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10CC23E-5356-402F-9799-142FD6207CEA}">
  <a:tblStyle styleId="{810CC23E-5356-402F-9799-142FD6207C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SourceSansPro-bold.fntdata"/><Relationship Id="rId14" Type="http://schemas.openxmlformats.org/officeDocument/2006/relationships/slide" Target="slides/slide8.xml"/><Relationship Id="rId36" Type="http://schemas.openxmlformats.org/officeDocument/2006/relationships/font" Target="fonts/SourceSansPro-regular.fntdata"/><Relationship Id="rId17" Type="http://schemas.openxmlformats.org/officeDocument/2006/relationships/slide" Target="slides/slide11.xml"/><Relationship Id="rId39" Type="http://schemas.openxmlformats.org/officeDocument/2006/relationships/font" Target="fonts/SourceSansPro-boldItalic.fntdata"/><Relationship Id="rId16" Type="http://schemas.openxmlformats.org/officeDocument/2006/relationships/slide" Target="slides/slide10.xml"/><Relationship Id="rId38" Type="http://schemas.openxmlformats.org/officeDocument/2006/relationships/font" Target="fonts/SourceSans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65af4985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5af4985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5af4985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5af4985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5af4985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5af4985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10bab4c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10bab4c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5af4985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65af4985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0bab4c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0bab4c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formula F is the result of cross validation result of support vector machines. It is the objective function to evaluating the optimization problem.</a:t>
            </a:r>
            <a:endParaRPr/>
          </a:p>
          <a:p>
            <a:pPr indent="0" lvl="0" marL="0" rtl="0" algn="l">
              <a:spcBef>
                <a:spcPts val="0"/>
              </a:spcBef>
              <a:spcAft>
                <a:spcPts val="0"/>
              </a:spcAft>
              <a:buNone/>
            </a:pPr>
            <a:r>
              <a:rPr lang="en"/>
              <a:t>R is the original emotion feature set.</a:t>
            </a:r>
            <a:endParaRPr/>
          </a:p>
          <a:p>
            <a:pPr indent="0" lvl="0" marL="0" rtl="0" algn="l">
              <a:spcBef>
                <a:spcPts val="0"/>
              </a:spcBef>
              <a:spcAft>
                <a:spcPts val="0"/>
              </a:spcAft>
              <a:buNone/>
            </a:pPr>
            <a:r>
              <a:rPr lang="en"/>
              <a:t>R</a:t>
            </a:r>
            <a:r>
              <a:rPr baseline="-25000" lang="en"/>
              <a:t>a</a:t>
            </a:r>
            <a:r>
              <a:rPr lang="en"/>
              <a:t>* is a subset of the features obtained after partitioning 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SVM because SVM has excellent learning performance, that is suitable for many classification problems.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10bab4c7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10bab4c7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subset of the original feature sets corresponds to the solution of the BBO optimization problem.</a:t>
            </a:r>
            <a:endParaRPr/>
          </a:p>
          <a:p>
            <a:pPr indent="0" lvl="0" marL="0" rtl="0" algn="l">
              <a:spcBef>
                <a:spcPts val="0"/>
              </a:spcBef>
              <a:spcAft>
                <a:spcPts val="0"/>
              </a:spcAft>
              <a:buClr>
                <a:schemeClr val="dk2"/>
              </a:buClr>
              <a:buSzPts val="1100"/>
              <a:buFont typeface="Arial"/>
              <a:buNone/>
            </a:pPr>
            <a:r>
              <a:rPr lang="en"/>
              <a:t>by following the iterative procedure, we obtain the optimal subset of the emotion feature set.</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a:t>During the iteration the results of the SVM cross validation for each subset correspond to the HSI of the geographical environment which also serves as the criteria to judge the subset of emotional features.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a:t>We want to remove the redundant feature information and retain the feature subset which greatly contributes to emotion recognition. In this process the specific values of the eigenvector should not be modified, So this process has retained the migration operation of the BBO Algorithm and removed the mutation operation as the mutation operation will change the SIV itself.</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10bab4c7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10bab4c7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Obtain the original feature set X by extracting the speech feature.</a:t>
            </a:r>
            <a:endParaRPr/>
          </a:p>
          <a:p>
            <a:pPr indent="0" lvl="0" marL="0" rtl="0" algn="l">
              <a:spcBef>
                <a:spcPts val="0"/>
              </a:spcBef>
              <a:spcAft>
                <a:spcPts val="0"/>
              </a:spcAft>
              <a:buClr>
                <a:schemeClr val="dk2"/>
              </a:buClr>
              <a:buSzPts val="1100"/>
              <a:buFont typeface="Arial"/>
              <a:buNone/>
            </a:pPr>
            <a:r>
              <a:rPr lang="en"/>
              <a:t>X is randomly divided into n subsets with equal number of features.</a:t>
            </a:r>
            <a:endParaRPr/>
          </a:p>
          <a:p>
            <a:pPr indent="0" lvl="0" marL="0" rtl="0" algn="l">
              <a:spcBef>
                <a:spcPts val="0"/>
              </a:spcBef>
              <a:spcAft>
                <a:spcPts val="0"/>
              </a:spcAft>
              <a:buClr>
                <a:schemeClr val="dk2"/>
              </a:buClr>
              <a:buSzPts val="1100"/>
              <a:buFont typeface="Arial"/>
              <a:buNone/>
            </a:pPr>
            <a:r>
              <a:rPr lang="en"/>
              <a:t>Then we calculate the HSI of each feature subset using the cross validation result of the SVM.</a:t>
            </a:r>
            <a:endParaRPr/>
          </a:p>
          <a:p>
            <a:pPr indent="0" lvl="0" marL="0" rtl="0" algn="l">
              <a:spcBef>
                <a:spcPts val="0"/>
              </a:spcBef>
              <a:spcAft>
                <a:spcPts val="0"/>
              </a:spcAft>
              <a:buClr>
                <a:schemeClr val="dk2"/>
              </a:buClr>
              <a:buSzPts val="1100"/>
              <a:buFont typeface="Arial"/>
              <a:buNone/>
            </a:pPr>
            <a:r>
              <a:rPr lang="en"/>
              <a:t>According to the result, the immigration rate and emigration rates are calculated.</a:t>
            </a:r>
            <a:endParaRPr/>
          </a:p>
          <a:p>
            <a:pPr indent="0" lvl="0" marL="0" rtl="0" algn="l">
              <a:spcBef>
                <a:spcPts val="0"/>
              </a:spcBef>
              <a:spcAft>
                <a:spcPts val="0"/>
              </a:spcAft>
              <a:buClr>
                <a:schemeClr val="dk2"/>
              </a:buClr>
              <a:buSzPts val="1100"/>
              <a:buFont typeface="Arial"/>
              <a:buNone/>
            </a:pPr>
            <a:r>
              <a:rPr lang="en"/>
              <a:t>Then we perform the migration operation fro which we select Hi with probability proportional to Lamba_i and select Hj with probability proportional to Mu_j and replace the SIV in Hi with the one in Hj.</a:t>
            </a:r>
            <a:endParaRPr/>
          </a:p>
          <a:p>
            <a:pPr indent="0" lvl="0" marL="0" rtl="0" algn="l">
              <a:spcBef>
                <a:spcPts val="0"/>
              </a:spcBef>
              <a:spcAft>
                <a:spcPts val="0"/>
              </a:spcAft>
              <a:buClr>
                <a:schemeClr val="dk2"/>
              </a:buClr>
              <a:buSzPts val="1100"/>
              <a:buFont typeface="Arial"/>
              <a:buNone/>
            </a:pPr>
            <a:r>
              <a:rPr lang="en"/>
              <a:t>Until we reach the maximum iteration number, we keep repeating this process and finally output the optimal subset and the recognition result.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10bab4c7b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10bab4c7b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10bab4c7b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10bab4c7b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10bab4c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10bab4c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7f8024ff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7f8024ff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65af498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65af498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change of emotion recognition rate of the optimal subset after each iteration. Initially, after the random allocation of the original feature subset, the recognition rate is below 65%. But, the BBO-SVM crosses 80% just after 5 iterations and in about 25 iterations the recognition rate for BBO-SVM reaches 90%. It clearly shows that the BBO-SVM is better than the GA-SVM.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7f8024ff7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7f8024ff7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10bab4c7b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10bab4c7b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10bab4c7b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10bab4c7b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7f8024ff7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7f8024ff7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0bab4c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0bab4c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7f8024ff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7f8024ff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0bab4c7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0bab4c7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65af4985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65af4985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10bab4c7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10bab4c7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7f8024ff7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7f8024ff7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f8024ff7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f8024ff7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480150" y="1098150"/>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Speech Emotion Features Selection Based on BBO-SVM</a:t>
            </a:r>
            <a:endParaRPr/>
          </a:p>
        </p:txBody>
      </p:sp>
      <p:sp>
        <p:nvSpPr>
          <p:cNvPr id="59" name="Google Shape;59;p13"/>
          <p:cNvSpPr txBox="1"/>
          <p:nvPr>
            <p:ph idx="1" type="subTitle"/>
          </p:nvPr>
        </p:nvSpPr>
        <p:spPr>
          <a:xfrm>
            <a:off x="238450" y="3692625"/>
            <a:ext cx="8183700" cy="12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Mayank Jasoria (2016B1A70703P)</a:t>
            </a:r>
            <a:endParaRPr sz="1800">
              <a:solidFill>
                <a:schemeClr val="lt1"/>
              </a:solidFill>
            </a:endParaRPr>
          </a:p>
          <a:p>
            <a:pPr indent="0" lvl="0" marL="0" rtl="0" algn="l">
              <a:spcBef>
                <a:spcPts val="0"/>
              </a:spcBef>
              <a:spcAft>
                <a:spcPts val="0"/>
              </a:spcAft>
              <a:buNone/>
            </a:pPr>
            <a:r>
              <a:rPr lang="en" sz="1800">
                <a:solidFill>
                  <a:schemeClr val="lt1"/>
                </a:solidFill>
              </a:rPr>
              <a:t>Tussank Gupta (2016B3A70528P)</a:t>
            </a:r>
            <a:endParaRPr sz="1800">
              <a:solidFill>
                <a:schemeClr val="lt1"/>
              </a:solidFill>
            </a:endParaRPr>
          </a:p>
          <a:p>
            <a:pPr indent="0" lvl="0" marL="0" rtl="0" algn="l">
              <a:spcBef>
                <a:spcPts val="0"/>
              </a:spcBef>
              <a:spcAft>
                <a:spcPts val="0"/>
              </a:spcAft>
              <a:buNone/>
            </a:pPr>
            <a:r>
              <a:rPr lang="en" sz="1800">
                <a:solidFill>
                  <a:schemeClr val="lt1"/>
                </a:solidFill>
              </a:rPr>
              <a:t>Akriti Garg (2016B4A70480P)</a:t>
            </a:r>
            <a:endParaRPr sz="1800">
              <a:solidFill>
                <a:schemeClr val="lt1"/>
              </a:solidFill>
            </a:endParaRPr>
          </a:p>
          <a:p>
            <a:pPr indent="0" lvl="0" marL="0" rtl="0" algn="l">
              <a:spcBef>
                <a:spcPts val="0"/>
              </a:spcBef>
              <a:spcAft>
                <a:spcPts val="0"/>
              </a:spcAft>
              <a:buNone/>
            </a:pPr>
            <a:r>
              <a:rPr lang="en" sz="1800">
                <a:solidFill>
                  <a:schemeClr val="lt1"/>
                </a:solidFill>
              </a:rPr>
              <a:t>Naman Deep Srivastava (2016B4A70891P)</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474225" y="201825"/>
            <a:ext cx="829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Linear Mathematical Model</a:t>
            </a:r>
            <a:endParaRPr/>
          </a:p>
        </p:txBody>
      </p:sp>
      <p:sp>
        <p:nvSpPr>
          <p:cNvPr id="121" name="Google Shape;121;p22"/>
          <p:cNvSpPr txBox="1"/>
          <p:nvPr>
            <p:ph idx="1" type="body"/>
          </p:nvPr>
        </p:nvSpPr>
        <p:spPr>
          <a:xfrm>
            <a:off x="4778725" y="1168350"/>
            <a:ext cx="4065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Both 𝝀 and 𝝁 are functions of the habitat species number 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s</a:t>
            </a:r>
            <a:r>
              <a:rPr baseline="-25000" lang="en">
                <a:solidFill>
                  <a:srgbClr val="666666"/>
                </a:solidFill>
              </a:rPr>
              <a:t>0</a:t>
            </a:r>
            <a:r>
              <a:rPr lang="en">
                <a:solidFill>
                  <a:srgbClr val="666666"/>
                </a:solidFill>
              </a:rPr>
              <a:t> indicates the number of species in which the emigration rate and immigration rate reach equilibrium.</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We can obtain following formula from this diagram,</a:t>
            </a:r>
            <a:endParaRPr>
              <a:solidFill>
                <a:srgbClr val="666666"/>
              </a:solidFill>
            </a:endParaRPr>
          </a:p>
        </p:txBody>
      </p:sp>
      <p:pic>
        <p:nvPicPr>
          <p:cNvPr id="122" name="Google Shape;122;p22"/>
          <p:cNvPicPr preferRelativeResize="0"/>
          <p:nvPr/>
        </p:nvPicPr>
        <p:blipFill>
          <a:blip r:embed="rId3">
            <a:alphaModFix/>
          </a:blip>
          <a:stretch>
            <a:fillRect/>
          </a:stretch>
        </p:blipFill>
        <p:spPr>
          <a:xfrm>
            <a:off x="107051" y="1322425"/>
            <a:ext cx="4367673" cy="3108249"/>
          </a:xfrm>
          <a:prstGeom prst="rect">
            <a:avLst/>
          </a:prstGeom>
          <a:noFill/>
          <a:ln>
            <a:noFill/>
          </a:ln>
        </p:spPr>
      </p:pic>
      <p:pic>
        <p:nvPicPr>
          <p:cNvPr id="123" name="Google Shape;123;p22"/>
          <p:cNvPicPr preferRelativeResize="0"/>
          <p:nvPr/>
        </p:nvPicPr>
        <p:blipFill>
          <a:blip r:embed="rId4">
            <a:alphaModFix/>
          </a:blip>
          <a:stretch>
            <a:fillRect/>
          </a:stretch>
        </p:blipFill>
        <p:spPr>
          <a:xfrm>
            <a:off x="5322174" y="3778424"/>
            <a:ext cx="3449149" cy="72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BBO Algorithm</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Char char="●"/>
            </a:pPr>
            <a:r>
              <a:rPr lang="en">
                <a:solidFill>
                  <a:srgbClr val="666666"/>
                </a:solidFill>
              </a:rPr>
              <a:t>BBO is based on population, it regards</a:t>
            </a:r>
            <a:endParaRPr>
              <a:solidFill>
                <a:srgbClr val="666666"/>
              </a:solidFill>
            </a:endParaRPr>
          </a:p>
          <a:p>
            <a:pPr indent="-317500" lvl="1" marL="914400" rtl="0" algn="l">
              <a:lnSpc>
                <a:spcPct val="150000"/>
              </a:lnSpc>
              <a:spcBef>
                <a:spcPts val="0"/>
              </a:spcBef>
              <a:spcAft>
                <a:spcPts val="0"/>
              </a:spcAft>
              <a:buClr>
                <a:srgbClr val="666666"/>
              </a:buClr>
              <a:buSzPts val="1400"/>
              <a:buChar char="○"/>
            </a:pPr>
            <a:r>
              <a:rPr lang="en">
                <a:solidFill>
                  <a:srgbClr val="666666"/>
                </a:solidFill>
              </a:rPr>
              <a:t>e</a:t>
            </a:r>
            <a:r>
              <a:rPr lang="en">
                <a:solidFill>
                  <a:srgbClr val="666666"/>
                </a:solidFill>
              </a:rPr>
              <a:t>ach solution of the population as a habitat</a:t>
            </a:r>
            <a:endParaRPr>
              <a:solidFill>
                <a:srgbClr val="666666"/>
              </a:solidFill>
            </a:endParaRPr>
          </a:p>
          <a:p>
            <a:pPr indent="-317500" lvl="1" marL="914400" rtl="0" algn="l">
              <a:lnSpc>
                <a:spcPct val="150000"/>
              </a:lnSpc>
              <a:spcBef>
                <a:spcPts val="0"/>
              </a:spcBef>
              <a:spcAft>
                <a:spcPts val="0"/>
              </a:spcAft>
              <a:buClr>
                <a:srgbClr val="666666"/>
              </a:buClr>
              <a:buSzPts val="1400"/>
              <a:buChar char="○"/>
            </a:pPr>
            <a:r>
              <a:rPr lang="en">
                <a:solidFill>
                  <a:srgbClr val="666666"/>
                </a:solidFill>
              </a:rPr>
              <a:t>t</a:t>
            </a:r>
            <a:r>
              <a:rPr lang="en">
                <a:solidFill>
                  <a:srgbClr val="666666"/>
                </a:solidFill>
              </a:rPr>
              <a:t>he goodness of the solution as the HSI of the habitat, and</a:t>
            </a:r>
            <a:endParaRPr>
              <a:solidFill>
                <a:srgbClr val="666666"/>
              </a:solidFill>
            </a:endParaRPr>
          </a:p>
          <a:p>
            <a:pPr indent="-317500" lvl="1" marL="914400" rtl="0" algn="l">
              <a:lnSpc>
                <a:spcPct val="150000"/>
              </a:lnSpc>
              <a:spcBef>
                <a:spcPts val="0"/>
              </a:spcBef>
              <a:spcAft>
                <a:spcPts val="0"/>
              </a:spcAft>
              <a:buClr>
                <a:srgbClr val="666666"/>
              </a:buClr>
              <a:buSzPts val="1400"/>
              <a:buChar char="○"/>
            </a:pPr>
            <a:r>
              <a:rPr lang="en">
                <a:solidFill>
                  <a:srgbClr val="666666"/>
                </a:solidFill>
              </a:rPr>
              <a:t>e</a:t>
            </a:r>
            <a:r>
              <a:rPr lang="en">
                <a:solidFill>
                  <a:srgbClr val="666666"/>
                </a:solidFill>
              </a:rPr>
              <a:t>ach component of the solution as an SIV.</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lang="en">
                <a:solidFill>
                  <a:srgbClr val="666666"/>
                </a:solidFill>
              </a:rPr>
              <a:t>It can solve the optimization problem by stimulating the effect of migration and mutation in biogeography on population.</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Migration Operation</a:t>
            </a:r>
            <a:endParaRPr/>
          </a:p>
        </p:txBody>
      </p:sp>
      <p:sp>
        <p:nvSpPr>
          <p:cNvPr id="135" name="Google Shape;135;p24"/>
          <p:cNvSpPr txBox="1"/>
          <p:nvPr>
            <p:ph idx="1" type="body"/>
          </p:nvPr>
        </p:nvSpPr>
        <p:spPr>
          <a:xfrm>
            <a:off x="311700" y="1152475"/>
            <a:ext cx="8520600" cy="113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Purpose- Transfer information between different solutions.</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Optimal solution to other solutions.</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Other solutions to the poor solution.</a:t>
            </a:r>
            <a:endParaRPr>
              <a:solidFill>
                <a:srgbClr val="666666"/>
              </a:solidFill>
            </a:endParaRPr>
          </a:p>
          <a:p>
            <a:pPr indent="0" lvl="0" marL="457200" rtl="0" algn="l">
              <a:spcBef>
                <a:spcPts val="1600"/>
              </a:spcBef>
              <a:spcAft>
                <a:spcPts val="1600"/>
              </a:spcAft>
              <a:buNone/>
            </a:pPr>
            <a:r>
              <a:t/>
            </a:r>
            <a:endParaRPr>
              <a:solidFill>
                <a:srgbClr val="666666"/>
              </a:solidFill>
            </a:endParaRPr>
          </a:p>
        </p:txBody>
      </p:sp>
      <p:pic>
        <p:nvPicPr>
          <p:cNvPr id="136" name="Google Shape;136;p24"/>
          <p:cNvPicPr preferRelativeResize="0"/>
          <p:nvPr/>
        </p:nvPicPr>
        <p:blipFill>
          <a:blip r:embed="rId3">
            <a:alphaModFix/>
          </a:blip>
          <a:stretch>
            <a:fillRect/>
          </a:stretch>
        </p:blipFill>
        <p:spPr>
          <a:xfrm>
            <a:off x="400051" y="2275876"/>
            <a:ext cx="4618499" cy="2256206"/>
          </a:xfrm>
          <a:prstGeom prst="rect">
            <a:avLst/>
          </a:prstGeom>
          <a:noFill/>
          <a:ln>
            <a:noFill/>
          </a:ln>
        </p:spPr>
      </p:pic>
      <p:sp>
        <p:nvSpPr>
          <p:cNvPr id="137" name="Google Shape;137;p24"/>
          <p:cNvSpPr txBox="1"/>
          <p:nvPr>
            <p:ph idx="1" type="body"/>
          </p:nvPr>
        </p:nvSpPr>
        <p:spPr>
          <a:xfrm>
            <a:off x="5154425" y="2029975"/>
            <a:ext cx="3891000" cy="27480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666666"/>
              </a:buClr>
              <a:buSzPts val="1600"/>
              <a:buFont typeface="Arial"/>
              <a:buChar char="●"/>
            </a:pPr>
            <a:r>
              <a:rPr lang="en" sz="1600">
                <a:solidFill>
                  <a:srgbClr val="666666"/>
                </a:solidFill>
              </a:rPr>
              <a:t>We select H</a:t>
            </a:r>
            <a:r>
              <a:rPr baseline="-25000" lang="en" sz="1600">
                <a:solidFill>
                  <a:srgbClr val="666666"/>
                </a:solidFill>
              </a:rPr>
              <a:t>i</a:t>
            </a:r>
            <a:r>
              <a:rPr lang="en" sz="1600">
                <a:solidFill>
                  <a:srgbClr val="666666"/>
                </a:solidFill>
              </a:rPr>
              <a:t> with probability proportional to 𝜆</a:t>
            </a:r>
            <a:r>
              <a:rPr baseline="-25000" lang="en" sz="1600">
                <a:solidFill>
                  <a:srgbClr val="666666"/>
                </a:solidFill>
              </a:rPr>
              <a:t>i</a:t>
            </a:r>
            <a:r>
              <a:rPr lang="en" sz="1600">
                <a:solidFill>
                  <a:srgbClr val="666666"/>
                </a:solidFill>
              </a:rPr>
              <a:t> </a:t>
            </a:r>
            <a:endParaRPr sz="1600">
              <a:solidFill>
                <a:srgbClr val="666666"/>
              </a:solidFill>
            </a:endParaRPr>
          </a:p>
          <a:p>
            <a:pPr indent="-330200" lvl="0" marL="457200" marR="0" rtl="0" algn="l">
              <a:lnSpc>
                <a:spcPct val="115000"/>
              </a:lnSpc>
              <a:spcBef>
                <a:spcPts val="0"/>
              </a:spcBef>
              <a:spcAft>
                <a:spcPts val="0"/>
              </a:spcAft>
              <a:buClr>
                <a:srgbClr val="666666"/>
              </a:buClr>
              <a:buSzPts val="1600"/>
              <a:buChar char="●"/>
            </a:pPr>
            <a:r>
              <a:rPr lang="en" sz="1600">
                <a:solidFill>
                  <a:srgbClr val="666666"/>
                </a:solidFill>
              </a:rPr>
              <a:t>For each H</a:t>
            </a:r>
            <a:r>
              <a:rPr baseline="-25000" lang="en" sz="1600">
                <a:solidFill>
                  <a:srgbClr val="666666"/>
                </a:solidFill>
              </a:rPr>
              <a:t>i</a:t>
            </a:r>
            <a:r>
              <a:rPr lang="en" sz="1600">
                <a:solidFill>
                  <a:srgbClr val="666666"/>
                </a:solidFill>
              </a:rPr>
              <a:t> , a solution H</a:t>
            </a:r>
            <a:r>
              <a:rPr baseline="-25000" lang="en" sz="1600">
                <a:solidFill>
                  <a:srgbClr val="666666"/>
                </a:solidFill>
              </a:rPr>
              <a:t>j </a:t>
            </a:r>
            <a:r>
              <a:rPr lang="en" sz="1600">
                <a:solidFill>
                  <a:srgbClr val="666666"/>
                </a:solidFill>
              </a:rPr>
              <a:t>is selected with probability proportional to 𝜇</a:t>
            </a:r>
            <a:r>
              <a:rPr baseline="-25000" lang="en" sz="1600">
                <a:solidFill>
                  <a:srgbClr val="666666"/>
                </a:solidFill>
              </a:rPr>
              <a:t>j</a:t>
            </a:r>
            <a:r>
              <a:rPr lang="en" sz="1600">
                <a:solidFill>
                  <a:srgbClr val="666666"/>
                </a:solidFill>
              </a:rPr>
              <a:t> </a:t>
            </a:r>
            <a:endParaRPr sz="1600">
              <a:solidFill>
                <a:srgbClr val="666666"/>
              </a:solidFill>
            </a:endParaRPr>
          </a:p>
          <a:p>
            <a:pPr indent="-330200" lvl="0" marL="457200" marR="0" rtl="0" algn="l">
              <a:lnSpc>
                <a:spcPct val="115000"/>
              </a:lnSpc>
              <a:spcBef>
                <a:spcPts val="0"/>
              </a:spcBef>
              <a:spcAft>
                <a:spcPts val="0"/>
              </a:spcAft>
              <a:buClr>
                <a:srgbClr val="666666"/>
              </a:buClr>
              <a:buSzPts val="1600"/>
              <a:buChar char="●"/>
            </a:pPr>
            <a:r>
              <a:rPr lang="en" sz="1600">
                <a:solidFill>
                  <a:srgbClr val="666666"/>
                </a:solidFill>
              </a:rPr>
              <a:t>And then replace the current component of H</a:t>
            </a:r>
            <a:r>
              <a:rPr baseline="-25000" lang="en" sz="1600">
                <a:solidFill>
                  <a:srgbClr val="666666"/>
                </a:solidFill>
              </a:rPr>
              <a:t>i</a:t>
            </a:r>
            <a:r>
              <a:rPr lang="en" sz="1600">
                <a:solidFill>
                  <a:srgbClr val="666666"/>
                </a:solidFill>
              </a:rPr>
              <a:t> with the corresponding component of H</a:t>
            </a:r>
            <a:r>
              <a:rPr baseline="-25000" lang="en" sz="1600">
                <a:solidFill>
                  <a:srgbClr val="666666"/>
                </a:solidFill>
              </a:rPr>
              <a:t>j</a:t>
            </a:r>
            <a:r>
              <a:rPr lang="en" sz="1600">
                <a:solidFill>
                  <a:srgbClr val="666666"/>
                </a:solidFill>
              </a:rPr>
              <a:t>.</a:t>
            </a:r>
            <a:endParaRPr sz="1600">
              <a:solidFill>
                <a:srgbClr val="666666"/>
              </a:solidFill>
            </a:endParaRPr>
          </a:p>
          <a:p>
            <a:pPr indent="-330200" lvl="0" marL="457200" marR="0" rtl="0" algn="l">
              <a:lnSpc>
                <a:spcPct val="115000"/>
              </a:lnSpc>
              <a:spcBef>
                <a:spcPts val="0"/>
              </a:spcBef>
              <a:spcAft>
                <a:spcPts val="0"/>
              </a:spcAft>
              <a:buClr>
                <a:srgbClr val="666666"/>
              </a:buClr>
              <a:buSzPts val="1600"/>
              <a:buChar char="●"/>
            </a:pPr>
            <a:r>
              <a:rPr lang="en" sz="1600">
                <a:solidFill>
                  <a:srgbClr val="666666"/>
                </a:solidFill>
              </a:rPr>
              <a:t>The algorithm compares the fitness of H</a:t>
            </a:r>
            <a:r>
              <a:rPr baseline="-25000" lang="en" sz="1600">
                <a:solidFill>
                  <a:srgbClr val="666666"/>
                </a:solidFill>
              </a:rPr>
              <a:t>i</a:t>
            </a:r>
            <a:r>
              <a:rPr lang="en" sz="1600">
                <a:solidFill>
                  <a:srgbClr val="666666"/>
                </a:solidFill>
              </a:rPr>
              <a:t> and the new solution H</a:t>
            </a:r>
            <a:r>
              <a:rPr baseline="-25000" lang="en" sz="1600">
                <a:solidFill>
                  <a:srgbClr val="666666"/>
                </a:solidFill>
              </a:rPr>
              <a:t>i</a:t>
            </a:r>
            <a:r>
              <a:rPr lang="en" sz="1600">
                <a:solidFill>
                  <a:srgbClr val="666666"/>
                </a:solidFill>
              </a:rPr>
              <a:t>’ and then keep a solution with higher fitness.</a:t>
            </a:r>
            <a:endParaRPr sz="1600">
              <a:solidFill>
                <a:srgbClr val="666666"/>
              </a:solidFill>
            </a:endParaRPr>
          </a:p>
          <a:p>
            <a:pPr indent="0" lvl="0" marL="457200" rtl="0" algn="l">
              <a:spcBef>
                <a:spcPts val="1600"/>
              </a:spcBef>
              <a:spcAft>
                <a:spcPts val="1600"/>
              </a:spcAft>
              <a:buNone/>
            </a:pPr>
            <a:r>
              <a:t/>
            </a:r>
            <a:endParaRPr sz="16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Mutation Operation</a:t>
            </a:r>
            <a:endParaRPr/>
          </a:p>
        </p:txBody>
      </p:sp>
      <p:sp>
        <p:nvSpPr>
          <p:cNvPr id="143" name="Google Shape;143;p25"/>
          <p:cNvSpPr txBox="1"/>
          <p:nvPr>
            <p:ph idx="1" type="body"/>
          </p:nvPr>
        </p:nvSpPr>
        <p:spPr>
          <a:xfrm>
            <a:off x="311700" y="1152475"/>
            <a:ext cx="8520600" cy="117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Unexpected events can change HSIs of natural habitats.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This situation modeled as SIV mutation in BBO algorithm.</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The probability of species quantity is higher when number of species is medium.</a:t>
            </a:r>
            <a:endParaRPr>
              <a:solidFill>
                <a:srgbClr val="666666"/>
              </a:solidFill>
            </a:endParaRPr>
          </a:p>
        </p:txBody>
      </p:sp>
      <p:pic>
        <p:nvPicPr>
          <p:cNvPr id="144" name="Google Shape;144;p25"/>
          <p:cNvPicPr preferRelativeResize="0"/>
          <p:nvPr/>
        </p:nvPicPr>
        <p:blipFill>
          <a:blip r:embed="rId3">
            <a:alphaModFix/>
          </a:blip>
          <a:stretch>
            <a:fillRect/>
          </a:stretch>
        </p:blipFill>
        <p:spPr>
          <a:xfrm>
            <a:off x="194325" y="2323000"/>
            <a:ext cx="4042426" cy="1908550"/>
          </a:xfrm>
          <a:prstGeom prst="rect">
            <a:avLst/>
          </a:prstGeom>
          <a:noFill/>
          <a:ln>
            <a:noFill/>
          </a:ln>
        </p:spPr>
      </p:pic>
      <p:sp>
        <p:nvSpPr>
          <p:cNvPr id="145" name="Google Shape;145;p25"/>
          <p:cNvSpPr txBox="1"/>
          <p:nvPr>
            <p:ph idx="1" type="body"/>
          </p:nvPr>
        </p:nvSpPr>
        <p:spPr>
          <a:xfrm>
            <a:off x="4509675" y="2167675"/>
            <a:ext cx="4358100" cy="263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Each solution H</a:t>
            </a:r>
            <a:r>
              <a:rPr baseline="-25000" lang="en">
                <a:solidFill>
                  <a:srgbClr val="666666"/>
                </a:solidFill>
              </a:rPr>
              <a:t>i</a:t>
            </a:r>
            <a:r>
              <a:rPr lang="en">
                <a:solidFill>
                  <a:srgbClr val="666666"/>
                </a:solidFill>
              </a:rPr>
              <a:t> of the population is given an associated probability number of species P</a:t>
            </a:r>
            <a:r>
              <a:rPr baseline="-25000" lang="en">
                <a:solidFill>
                  <a:srgbClr val="666666"/>
                </a:solidFill>
              </a:rPr>
              <a:t>i</a:t>
            </a:r>
            <a:r>
              <a:rPr lang="en">
                <a:solidFill>
                  <a:srgbClr val="666666"/>
                </a:solidFill>
              </a:rPr>
              <a:t>.</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Based on this, each solution will have a probability π</a:t>
            </a:r>
            <a:r>
              <a:rPr baseline="-25000" lang="en">
                <a:solidFill>
                  <a:srgbClr val="666666"/>
                </a:solidFill>
              </a:rPr>
              <a:t>i</a:t>
            </a:r>
            <a:r>
              <a:rPr lang="en">
                <a:solidFill>
                  <a:srgbClr val="666666"/>
                </a:solidFill>
              </a:rPr>
              <a:t> to mutate.</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The value range of the D dimension of this problem is [l</a:t>
            </a:r>
            <a:r>
              <a:rPr baseline="-25000" lang="en">
                <a:solidFill>
                  <a:srgbClr val="666666"/>
                </a:solidFill>
              </a:rPr>
              <a:t>d</a:t>
            </a:r>
            <a:r>
              <a:rPr lang="en">
                <a:solidFill>
                  <a:srgbClr val="666666"/>
                </a:solidFill>
              </a:rPr>
              <a:t>, u</a:t>
            </a:r>
            <a:r>
              <a:rPr baseline="-25000" lang="en">
                <a:solidFill>
                  <a:srgbClr val="666666"/>
                </a:solidFill>
              </a:rPr>
              <a:t>d</a:t>
            </a:r>
            <a:r>
              <a:rPr lang="en">
                <a:solidFill>
                  <a:srgbClr val="666666"/>
                </a:solidFill>
              </a:rPr>
              <a:t>], assuming it to be a continuous optimization problem. </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BBO-SVM Emotion Feature Selection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Idea</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Select a subset of features that makes the emotion classification rate higher.</a:t>
            </a:r>
            <a:endParaRPr/>
          </a:p>
          <a:p>
            <a:pPr indent="-342900" lvl="0" marL="457200" rtl="0" algn="l">
              <a:spcBef>
                <a:spcPts val="0"/>
              </a:spcBef>
              <a:spcAft>
                <a:spcPts val="0"/>
              </a:spcAft>
              <a:buSzPts val="1800"/>
              <a:buChar char="●"/>
            </a:pPr>
            <a:r>
              <a:rPr lang="en"/>
              <a:t>Selection of speech feature set transformed into an optimization problem:</a:t>
            </a:r>
            <a:endParaRPr/>
          </a:p>
          <a:p>
            <a:pPr indent="0" lvl="0" marL="0" rtl="0" algn="l">
              <a:spcBef>
                <a:spcPts val="1600"/>
              </a:spcBef>
              <a:spcAft>
                <a:spcPts val="1600"/>
              </a:spcAft>
              <a:buNone/>
            </a:pPr>
            <a:r>
              <a:t/>
            </a:r>
            <a:endParaRPr/>
          </a:p>
        </p:txBody>
      </p:sp>
      <p:pic>
        <p:nvPicPr>
          <p:cNvPr id="157" name="Google Shape;157;p27"/>
          <p:cNvPicPr preferRelativeResize="0"/>
          <p:nvPr/>
        </p:nvPicPr>
        <p:blipFill>
          <a:blip r:embed="rId3">
            <a:alphaModFix/>
          </a:blip>
          <a:stretch>
            <a:fillRect/>
          </a:stretch>
        </p:blipFill>
        <p:spPr>
          <a:xfrm>
            <a:off x="1630675" y="2094700"/>
            <a:ext cx="5843401" cy="2512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BBO Corresponds to Feature Selection Model</a:t>
            </a:r>
            <a:endParaRPr/>
          </a:p>
        </p:txBody>
      </p:sp>
      <p:sp>
        <p:nvSpPr>
          <p:cNvPr id="163" name="Google Shape;163;p28"/>
          <p:cNvSpPr txBox="1"/>
          <p:nvPr>
            <p:ph idx="1" type="body"/>
          </p:nvPr>
        </p:nvSpPr>
        <p:spPr>
          <a:xfrm>
            <a:off x="5575825" y="1152475"/>
            <a:ext cx="3256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Finite iterative calculation gives optimal solution of the problem.</a:t>
            </a:r>
            <a:endParaRPr/>
          </a:p>
          <a:p>
            <a:pPr indent="-317500" lvl="1" marL="914400" rtl="0" algn="l">
              <a:spcBef>
                <a:spcPts val="0"/>
              </a:spcBef>
              <a:spcAft>
                <a:spcPts val="0"/>
              </a:spcAft>
              <a:buSzPts val="1400"/>
              <a:buChar char="○"/>
            </a:pPr>
            <a:r>
              <a:rPr lang="en"/>
              <a:t> Optimal subset of emotion feature set.</a:t>
            </a:r>
            <a:endParaRPr/>
          </a:p>
          <a:p>
            <a:pPr indent="-342900" lvl="0" marL="457200" rtl="0" algn="l">
              <a:spcBef>
                <a:spcPts val="0"/>
              </a:spcBef>
              <a:spcAft>
                <a:spcPts val="0"/>
              </a:spcAft>
              <a:buSzPts val="1800"/>
              <a:buChar char="●"/>
            </a:pPr>
            <a:r>
              <a:rPr lang="en"/>
              <a:t>During each iteration:</a:t>
            </a:r>
            <a:endParaRPr/>
          </a:p>
          <a:p>
            <a:pPr indent="-317500" lvl="1" marL="914400" rtl="0" algn="l">
              <a:spcBef>
                <a:spcPts val="0"/>
              </a:spcBef>
              <a:spcAft>
                <a:spcPts val="0"/>
              </a:spcAft>
              <a:buSzPts val="1400"/>
              <a:buChar char="○"/>
            </a:pPr>
            <a:r>
              <a:rPr lang="en"/>
              <a:t>SVM cross validation result corresponds with HSI of geographical environment</a:t>
            </a:r>
            <a:endParaRPr/>
          </a:p>
          <a:p>
            <a:pPr indent="-342900" lvl="0" marL="457200" rtl="0" algn="l">
              <a:spcBef>
                <a:spcPts val="0"/>
              </a:spcBef>
              <a:spcAft>
                <a:spcPts val="0"/>
              </a:spcAft>
              <a:buSzPts val="1800"/>
              <a:buChar char="●"/>
            </a:pPr>
            <a:r>
              <a:rPr lang="en"/>
              <a:t>Each vector corresponds to SIV of each habitat in the geographical environment.</a:t>
            </a:r>
            <a:endParaRPr/>
          </a:p>
        </p:txBody>
      </p:sp>
      <p:pic>
        <p:nvPicPr>
          <p:cNvPr id="164" name="Google Shape;164;p28"/>
          <p:cNvPicPr preferRelativeResize="0"/>
          <p:nvPr/>
        </p:nvPicPr>
        <p:blipFill>
          <a:blip r:embed="rId3">
            <a:alphaModFix/>
          </a:blip>
          <a:stretch>
            <a:fillRect/>
          </a:stretch>
        </p:blipFill>
        <p:spPr>
          <a:xfrm>
            <a:off x="311700" y="1758826"/>
            <a:ext cx="5359025" cy="245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BBO Emotion Feature Selection Algorithm</a:t>
            </a:r>
            <a:endParaRPr/>
          </a:p>
        </p:txBody>
      </p:sp>
      <p:pic>
        <p:nvPicPr>
          <p:cNvPr id="170" name="Google Shape;170;p29"/>
          <p:cNvPicPr preferRelativeResize="0"/>
          <p:nvPr/>
        </p:nvPicPr>
        <p:blipFill rotWithShape="1">
          <a:blip r:embed="rId3">
            <a:alphaModFix/>
          </a:blip>
          <a:srcRect b="10044" l="1684" r="1529" t="28968"/>
          <a:stretch/>
        </p:blipFill>
        <p:spPr>
          <a:xfrm>
            <a:off x="5122025" y="1309450"/>
            <a:ext cx="3349924" cy="3136952"/>
          </a:xfrm>
          <a:prstGeom prst="rect">
            <a:avLst/>
          </a:prstGeom>
          <a:noFill/>
          <a:ln>
            <a:noFill/>
          </a:ln>
        </p:spPr>
      </p:pic>
      <p:pic>
        <p:nvPicPr>
          <p:cNvPr id="171" name="Google Shape;171;p29"/>
          <p:cNvPicPr preferRelativeResize="0"/>
          <p:nvPr/>
        </p:nvPicPr>
        <p:blipFill rotWithShape="1">
          <a:blip r:embed="rId3">
            <a:alphaModFix/>
          </a:blip>
          <a:srcRect b="780" l="0" r="0" t="93091"/>
          <a:stretch/>
        </p:blipFill>
        <p:spPr>
          <a:xfrm>
            <a:off x="648775" y="3954575"/>
            <a:ext cx="3461349" cy="315202"/>
          </a:xfrm>
          <a:prstGeom prst="rect">
            <a:avLst/>
          </a:prstGeom>
          <a:noFill/>
          <a:ln>
            <a:noFill/>
          </a:ln>
        </p:spPr>
      </p:pic>
      <p:cxnSp>
        <p:nvCxnSpPr>
          <p:cNvPr id="172" name="Google Shape;172;p29"/>
          <p:cNvCxnSpPr/>
          <p:nvPr/>
        </p:nvCxnSpPr>
        <p:spPr>
          <a:xfrm flipH="1" rot="10800000">
            <a:off x="2332000" y="3253175"/>
            <a:ext cx="2087700" cy="9600"/>
          </a:xfrm>
          <a:prstGeom prst="straightConnector1">
            <a:avLst/>
          </a:prstGeom>
          <a:noFill/>
          <a:ln cap="flat" cmpd="sng" w="19050">
            <a:solidFill>
              <a:schemeClr val="dk2"/>
            </a:solidFill>
            <a:prstDash val="solid"/>
            <a:round/>
            <a:headEnd len="med" w="med" type="none"/>
            <a:tailEnd len="med" w="med" type="none"/>
          </a:ln>
        </p:spPr>
      </p:cxnSp>
      <p:cxnSp>
        <p:nvCxnSpPr>
          <p:cNvPr id="173" name="Google Shape;173;p29"/>
          <p:cNvCxnSpPr/>
          <p:nvPr/>
        </p:nvCxnSpPr>
        <p:spPr>
          <a:xfrm rot="10800000">
            <a:off x="4410175" y="1317250"/>
            <a:ext cx="0" cy="1935900"/>
          </a:xfrm>
          <a:prstGeom prst="straightConnector1">
            <a:avLst/>
          </a:prstGeom>
          <a:noFill/>
          <a:ln cap="flat" cmpd="sng" w="19050">
            <a:solidFill>
              <a:schemeClr val="dk2"/>
            </a:solidFill>
            <a:prstDash val="solid"/>
            <a:round/>
            <a:headEnd len="med" w="med" type="none"/>
            <a:tailEnd len="med" w="med" type="none"/>
          </a:ln>
        </p:spPr>
      </p:cxnSp>
      <p:cxnSp>
        <p:nvCxnSpPr>
          <p:cNvPr id="174" name="Google Shape;174;p29"/>
          <p:cNvCxnSpPr/>
          <p:nvPr/>
        </p:nvCxnSpPr>
        <p:spPr>
          <a:xfrm flipH="1">
            <a:off x="4406112" y="1309450"/>
            <a:ext cx="2371800" cy="2400"/>
          </a:xfrm>
          <a:prstGeom prst="straightConnector1">
            <a:avLst/>
          </a:prstGeom>
          <a:noFill/>
          <a:ln cap="flat" cmpd="sng" w="19050">
            <a:solidFill>
              <a:schemeClr val="dk2"/>
            </a:solidFill>
            <a:prstDash val="solid"/>
            <a:round/>
            <a:headEnd len="med" w="med" type="none"/>
            <a:tailEnd len="med" w="med" type="none"/>
          </a:ln>
        </p:spPr>
      </p:cxnSp>
      <p:cxnSp>
        <p:nvCxnSpPr>
          <p:cNvPr id="175" name="Google Shape;175;p29"/>
          <p:cNvCxnSpPr/>
          <p:nvPr/>
        </p:nvCxnSpPr>
        <p:spPr>
          <a:xfrm rot="10800000">
            <a:off x="2332000" y="1915075"/>
            <a:ext cx="0" cy="1357200"/>
          </a:xfrm>
          <a:prstGeom prst="straightConnector1">
            <a:avLst/>
          </a:prstGeom>
          <a:noFill/>
          <a:ln cap="flat" cmpd="sng" w="19050">
            <a:solidFill>
              <a:schemeClr val="dk2"/>
            </a:solidFill>
            <a:prstDash val="solid"/>
            <a:round/>
            <a:headEnd len="med" w="med" type="none"/>
            <a:tailEnd len="med" w="med" type="none"/>
          </a:ln>
        </p:spPr>
      </p:cxnSp>
      <p:pic>
        <p:nvPicPr>
          <p:cNvPr id="176" name="Google Shape;176;p29"/>
          <p:cNvPicPr preferRelativeResize="0"/>
          <p:nvPr/>
        </p:nvPicPr>
        <p:blipFill rotWithShape="1">
          <a:blip r:embed="rId3">
            <a:alphaModFix/>
          </a:blip>
          <a:srcRect b="71399" l="0" r="0" t="0"/>
          <a:stretch/>
        </p:blipFill>
        <p:spPr>
          <a:xfrm>
            <a:off x="601325" y="1317250"/>
            <a:ext cx="3461349" cy="1471025"/>
          </a:xfrm>
          <a:prstGeom prst="rect">
            <a:avLst/>
          </a:prstGeom>
          <a:noFill/>
          <a:ln>
            <a:noFill/>
          </a:ln>
        </p:spPr>
      </p:pic>
      <p:cxnSp>
        <p:nvCxnSpPr>
          <p:cNvPr id="177" name="Google Shape;177;p29"/>
          <p:cNvCxnSpPr/>
          <p:nvPr/>
        </p:nvCxnSpPr>
        <p:spPr>
          <a:xfrm rot="10800000">
            <a:off x="3243000" y="4112175"/>
            <a:ext cx="2847000" cy="0"/>
          </a:xfrm>
          <a:prstGeom prst="straightConnector1">
            <a:avLst/>
          </a:prstGeom>
          <a:noFill/>
          <a:ln cap="flat" cmpd="sng" w="19050">
            <a:solidFill>
              <a:schemeClr val="dk2"/>
            </a:solidFill>
            <a:prstDash val="solid"/>
            <a:round/>
            <a:headEnd len="med" w="med" type="none"/>
            <a:tailEnd len="med" w="med" type="triangle"/>
          </a:ln>
        </p:spPr>
      </p:cxnSp>
      <p:sp>
        <p:nvSpPr>
          <p:cNvPr id="178" name="Google Shape;178;p29"/>
          <p:cNvSpPr txBox="1"/>
          <p:nvPr/>
        </p:nvSpPr>
        <p:spPr>
          <a:xfrm>
            <a:off x="5801700" y="3765725"/>
            <a:ext cx="2883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Times New Roman"/>
                <a:ea typeface="Times New Roman"/>
                <a:cs typeface="Times New Roman"/>
                <a:sym typeface="Times New Roman"/>
              </a:rPr>
              <a:t>Y</a:t>
            </a:r>
            <a:endParaRPr>
              <a:solidFill>
                <a:srgbClr val="434343"/>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Experimental Simulation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and Preprocess</a:t>
            </a:r>
            <a:endParaRPr/>
          </a:p>
        </p:txBody>
      </p:sp>
      <p:sp>
        <p:nvSpPr>
          <p:cNvPr id="189" name="Google Shape;18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Berlin Emotional Speech Database</a:t>
            </a:r>
            <a:endParaRPr sz="2000"/>
          </a:p>
          <a:p>
            <a:pPr indent="-342900" lvl="1" marL="914400" rtl="0" algn="l">
              <a:lnSpc>
                <a:spcPct val="150000"/>
              </a:lnSpc>
              <a:spcBef>
                <a:spcPts val="0"/>
              </a:spcBef>
              <a:spcAft>
                <a:spcPts val="0"/>
              </a:spcAft>
              <a:buSzPts val="1800"/>
              <a:buChar char="○"/>
            </a:pPr>
            <a:r>
              <a:rPr lang="en" sz="1800"/>
              <a:t>7 types of Emotions: </a:t>
            </a:r>
            <a:endParaRPr sz="1800"/>
          </a:p>
          <a:p>
            <a:pPr indent="0" lvl="0" marL="914400" rtl="0" algn="l">
              <a:lnSpc>
                <a:spcPct val="150000"/>
              </a:lnSpc>
              <a:spcBef>
                <a:spcPts val="0"/>
              </a:spcBef>
              <a:spcAft>
                <a:spcPts val="0"/>
              </a:spcAft>
              <a:buNone/>
            </a:pPr>
            <a:r>
              <a:rPr lang="en" sz="1800"/>
              <a:t>medium, happy, angry, sadness, disgust, boredom and fear.</a:t>
            </a:r>
            <a:endParaRPr sz="1800"/>
          </a:p>
          <a:p>
            <a:pPr indent="-342900" lvl="1" marL="914400" rtl="0" algn="l">
              <a:lnSpc>
                <a:spcPct val="150000"/>
              </a:lnSpc>
              <a:spcBef>
                <a:spcPts val="0"/>
              </a:spcBef>
              <a:spcAft>
                <a:spcPts val="0"/>
              </a:spcAft>
              <a:buSzPts val="1800"/>
              <a:buChar char="○"/>
            </a:pPr>
            <a:r>
              <a:rPr lang="en" sz="1800"/>
              <a:t>This experiment chooses 40 audio files for each kind of emotion. </a:t>
            </a:r>
            <a:endParaRPr sz="1800"/>
          </a:p>
          <a:p>
            <a:pPr indent="0" lvl="0" marL="914400" rtl="0" algn="l">
              <a:lnSpc>
                <a:spcPct val="150000"/>
              </a:lnSpc>
              <a:spcBef>
                <a:spcPts val="0"/>
              </a:spcBef>
              <a:spcAft>
                <a:spcPts val="0"/>
              </a:spcAft>
              <a:buNone/>
            </a:pPr>
            <a:r>
              <a:rPr lang="en" sz="1800"/>
              <a:t>So, 280 audio files.</a:t>
            </a:r>
            <a:endParaRPr sz="1800"/>
          </a:p>
          <a:p>
            <a:pPr indent="-355600" lvl="0" marL="457200" rtl="0" algn="l">
              <a:lnSpc>
                <a:spcPct val="150000"/>
              </a:lnSpc>
              <a:spcBef>
                <a:spcPts val="0"/>
              </a:spcBef>
              <a:spcAft>
                <a:spcPts val="0"/>
              </a:spcAft>
              <a:buSzPts val="2000"/>
              <a:buChar char="●"/>
            </a:pPr>
            <a:r>
              <a:rPr lang="en" sz="2000"/>
              <a:t>openSMILE used for speech signal feature extraction</a:t>
            </a:r>
            <a:endParaRPr sz="2000"/>
          </a:p>
          <a:p>
            <a:pPr indent="-342900" lvl="1" marL="914400" rtl="0" algn="l">
              <a:lnSpc>
                <a:spcPct val="150000"/>
              </a:lnSpc>
              <a:spcBef>
                <a:spcPts val="0"/>
              </a:spcBef>
              <a:spcAft>
                <a:spcPts val="0"/>
              </a:spcAft>
              <a:buSzPts val="1800"/>
              <a:buChar char="○"/>
            </a:pPr>
            <a:r>
              <a:rPr lang="en" sz="1800"/>
              <a:t>It generates 1582 dimensional speech features.</a:t>
            </a:r>
            <a:endParaRPr sz="1800"/>
          </a:p>
          <a:p>
            <a:pPr indent="-342900" lvl="0" marL="457200" rtl="0" algn="l">
              <a:lnSpc>
                <a:spcPct val="150000"/>
              </a:lnSpc>
              <a:spcBef>
                <a:spcPts val="0"/>
              </a:spcBef>
              <a:spcAft>
                <a:spcPts val="0"/>
              </a:spcAft>
              <a:buSzPts val="1800"/>
              <a:buChar char="●"/>
            </a:pPr>
            <a:r>
              <a:rPr lang="en"/>
              <a:t>SVM used to recognize emotions.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239550" y="1806300"/>
            <a:ext cx="4045200" cy="15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pic>
        <p:nvPicPr>
          <p:cNvPr id="65" name="Google Shape;65;p14"/>
          <p:cNvPicPr preferRelativeResize="0"/>
          <p:nvPr/>
        </p:nvPicPr>
        <p:blipFill>
          <a:blip r:embed="rId3">
            <a:alphaModFix/>
          </a:blip>
          <a:stretch>
            <a:fillRect/>
          </a:stretch>
        </p:blipFill>
        <p:spPr>
          <a:xfrm>
            <a:off x="4929075" y="526425"/>
            <a:ext cx="3866225" cy="3866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Experiment and Result</a:t>
            </a:r>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Parameter Initialization</a:t>
            </a:r>
            <a:endParaRPr sz="2000"/>
          </a:p>
          <a:p>
            <a:pPr indent="-342900" lvl="1" marL="914400" rtl="0" algn="l">
              <a:lnSpc>
                <a:spcPct val="150000"/>
              </a:lnSpc>
              <a:spcBef>
                <a:spcPts val="0"/>
              </a:spcBef>
              <a:spcAft>
                <a:spcPts val="0"/>
              </a:spcAft>
              <a:buSzPts val="1800"/>
              <a:buChar char="○"/>
            </a:pPr>
            <a:r>
              <a:rPr lang="en" sz="1800"/>
              <a:t>This paper sets population size, N = 14</a:t>
            </a:r>
            <a:endParaRPr sz="1800"/>
          </a:p>
          <a:p>
            <a:pPr indent="-342900" lvl="1" marL="914400" rtl="0" algn="l">
              <a:lnSpc>
                <a:spcPct val="150000"/>
              </a:lnSpc>
              <a:spcBef>
                <a:spcPts val="0"/>
              </a:spcBef>
              <a:spcAft>
                <a:spcPts val="0"/>
              </a:spcAft>
              <a:buSzPts val="1800"/>
              <a:buChar char="○"/>
            </a:pPr>
            <a:r>
              <a:rPr lang="en" sz="1800"/>
              <a:t>Number of feature vectors in each population, M = 113</a:t>
            </a:r>
            <a:endParaRPr sz="1800"/>
          </a:p>
          <a:p>
            <a:pPr indent="-342900" lvl="1" marL="914400" rtl="0" algn="l">
              <a:lnSpc>
                <a:spcPct val="150000"/>
              </a:lnSpc>
              <a:spcBef>
                <a:spcPts val="0"/>
              </a:spcBef>
              <a:spcAft>
                <a:spcPts val="0"/>
              </a:spcAft>
              <a:buSzPts val="1800"/>
              <a:buChar char="○"/>
            </a:pPr>
            <a:r>
              <a:rPr lang="en" sz="1800"/>
              <a:t>50 is set as the maximum iteration number.</a:t>
            </a:r>
            <a:endParaRPr sz="1800"/>
          </a:p>
          <a:p>
            <a:pPr indent="-342900" lvl="1" marL="914400" rtl="0" algn="l">
              <a:lnSpc>
                <a:spcPct val="150000"/>
              </a:lnSpc>
              <a:spcBef>
                <a:spcPts val="0"/>
              </a:spcBef>
              <a:spcAft>
                <a:spcPts val="0"/>
              </a:spcAft>
              <a:buSzPts val="1800"/>
              <a:buChar char="○"/>
            </a:pPr>
            <a:r>
              <a:rPr lang="en" sz="1800"/>
              <a:t>Maximum Emigration rate and Immigration rate are set to 1.</a:t>
            </a:r>
            <a:endParaRPr sz="1800"/>
          </a:p>
          <a:p>
            <a:pPr indent="-355600" lvl="0" marL="457200" rtl="0" algn="l">
              <a:lnSpc>
                <a:spcPct val="150000"/>
              </a:lnSpc>
              <a:spcBef>
                <a:spcPts val="0"/>
              </a:spcBef>
              <a:spcAft>
                <a:spcPts val="0"/>
              </a:spcAft>
              <a:buSzPts val="2000"/>
              <a:buChar char="●"/>
            </a:pPr>
            <a:r>
              <a:rPr lang="en" sz="2000"/>
              <a:t>For </a:t>
            </a:r>
            <a:r>
              <a:rPr lang="en" sz="2000"/>
              <a:t>comparison</a:t>
            </a:r>
            <a:r>
              <a:rPr lang="en" sz="2000"/>
              <a:t> purposes, Genetic algorithm under the same parameter settings is selected.</a:t>
            </a:r>
            <a:endParaRPr sz="2000"/>
          </a:p>
          <a:p>
            <a:pPr indent="-355600" lvl="0" marL="457200" rtl="0" algn="l">
              <a:lnSpc>
                <a:spcPct val="150000"/>
              </a:lnSpc>
              <a:spcBef>
                <a:spcPts val="0"/>
              </a:spcBef>
              <a:spcAft>
                <a:spcPts val="0"/>
              </a:spcAft>
              <a:buSzPts val="2000"/>
              <a:buChar char="●"/>
            </a:pPr>
            <a:r>
              <a:rPr lang="en" sz="2000"/>
              <a:t>Results were obtained using both BBO Algorithm and GA algorithm.</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3"/>
          <p:cNvPicPr preferRelativeResize="0"/>
          <p:nvPr/>
        </p:nvPicPr>
        <p:blipFill>
          <a:blip r:embed="rId3">
            <a:alphaModFix/>
          </a:blip>
          <a:stretch>
            <a:fillRect/>
          </a:stretch>
        </p:blipFill>
        <p:spPr>
          <a:xfrm>
            <a:off x="475027" y="0"/>
            <a:ext cx="8023696"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Recognition rate</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07" name="Google Shape;207;p34"/>
          <p:cNvGraphicFramePr/>
          <p:nvPr/>
        </p:nvGraphicFramePr>
        <p:xfrm>
          <a:off x="952500" y="1809750"/>
          <a:ext cx="3000000" cy="3000000"/>
        </p:xfrm>
        <a:graphic>
          <a:graphicData uri="http://schemas.openxmlformats.org/drawingml/2006/table">
            <a:tbl>
              <a:tblPr>
                <a:noFill/>
                <a:tableStyleId>{810CC23E-5356-402F-9799-142FD6207CEA}</a:tableStyleId>
              </a:tblPr>
              <a:tblGrid>
                <a:gridCol w="2413000"/>
                <a:gridCol w="2413000"/>
                <a:gridCol w="2413000"/>
              </a:tblGrid>
              <a:tr h="556800">
                <a:tc>
                  <a:txBody>
                    <a:bodyPr>
                      <a:noAutofit/>
                    </a:bodyPr>
                    <a:lstStyle/>
                    <a:p>
                      <a:pPr indent="0" lvl="0" marL="0" rtl="0" algn="l">
                        <a:spcBef>
                          <a:spcPts val="0"/>
                        </a:spcBef>
                        <a:spcAft>
                          <a:spcPts val="0"/>
                        </a:spcAft>
                        <a:buNone/>
                      </a:pPr>
                      <a:r>
                        <a:rPr b="1" lang="en"/>
                        <a:t>Feature Sets</a:t>
                      </a:r>
                      <a:endParaRPr b="1"/>
                    </a:p>
                  </a:txBody>
                  <a:tcPr marT="91425" marB="91425" marR="91425" marL="91425"/>
                </a:tc>
                <a:tc>
                  <a:txBody>
                    <a:bodyPr>
                      <a:noAutofit/>
                    </a:bodyPr>
                    <a:lstStyle/>
                    <a:p>
                      <a:pPr indent="0" lvl="0" marL="0" rtl="0" algn="l">
                        <a:spcBef>
                          <a:spcPts val="0"/>
                        </a:spcBef>
                        <a:spcAft>
                          <a:spcPts val="0"/>
                        </a:spcAft>
                        <a:buNone/>
                      </a:pPr>
                      <a:r>
                        <a:rPr b="1" lang="en"/>
                        <a:t>Max. Recognition Rate</a:t>
                      </a:r>
                      <a:endParaRPr b="1"/>
                    </a:p>
                  </a:txBody>
                  <a:tcPr marT="91425" marB="91425" marR="91425" marL="91425"/>
                </a:tc>
                <a:tc>
                  <a:txBody>
                    <a:bodyPr>
                      <a:noAutofit/>
                    </a:bodyPr>
                    <a:lstStyle/>
                    <a:p>
                      <a:pPr indent="0" lvl="0" marL="0" rtl="0" algn="l">
                        <a:spcBef>
                          <a:spcPts val="0"/>
                        </a:spcBef>
                        <a:spcAft>
                          <a:spcPts val="0"/>
                        </a:spcAft>
                        <a:buNone/>
                      </a:pPr>
                      <a:r>
                        <a:rPr b="1" lang="en"/>
                        <a:t>Average Recognition Rate</a:t>
                      </a:r>
                      <a:endParaRPr b="1"/>
                    </a:p>
                  </a:txBody>
                  <a:tcPr marT="91425" marB="91425" marR="91425" marL="91425"/>
                </a:tc>
              </a:tr>
              <a:tr h="556800">
                <a:tc>
                  <a:txBody>
                    <a:bodyPr>
                      <a:noAutofit/>
                    </a:bodyPr>
                    <a:lstStyle/>
                    <a:p>
                      <a:pPr indent="0" lvl="0" marL="0" rtl="0" algn="l">
                        <a:spcBef>
                          <a:spcPts val="0"/>
                        </a:spcBef>
                        <a:spcAft>
                          <a:spcPts val="0"/>
                        </a:spcAft>
                        <a:buNone/>
                      </a:pPr>
                      <a:r>
                        <a:rPr lang="en"/>
                        <a:t>Original - SVM</a:t>
                      </a:r>
                      <a:endParaRPr/>
                    </a:p>
                  </a:txBody>
                  <a:tcPr marT="91425" marB="91425" marR="91425" marL="91425"/>
                </a:tc>
                <a:tc>
                  <a:txBody>
                    <a:bodyPr>
                      <a:noAutofit/>
                    </a:bodyPr>
                    <a:lstStyle/>
                    <a:p>
                      <a:pPr indent="0" lvl="0" marL="0" rtl="0" algn="ctr">
                        <a:spcBef>
                          <a:spcPts val="0"/>
                        </a:spcBef>
                        <a:spcAft>
                          <a:spcPts val="0"/>
                        </a:spcAft>
                        <a:buNone/>
                      </a:pPr>
                      <a:r>
                        <a:rPr lang="en"/>
                        <a:t>74.29%</a:t>
                      </a:r>
                      <a:endParaRPr/>
                    </a:p>
                  </a:txBody>
                  <a:tcPr marT="91425" marB="91425" marR="91425" marL="91425"/>
                </a:tc>
                <a:tc>
                  <a:txBody>
                    <a:bodyPr>
                      <a:noAutofit/>
                    </a:bodyPr>
                    <a:lstStyle/>
                    <a:p>
                      <a:pPr indent="0" lvl="0" marL="0" rtl="0" algn="ctr">
                        <a:spcBef>
                          <a:spcPts val="0"/>
                        </a:spcBef>
                        <a:spcAft>
                          <a:spcPts val="0"/>
                        </a:spcAft>
                        <a:buNone/>
                      </a:pPr>
                      <a:r>
                        <a:rPr lang="en"/>
                        <a:t>74.29%</a:t>
                      </a:r>
                      <a:endParaRPr/>
                    </a:p>
                  </a:txBody>
                  <a:tcPr marT="91425" marB="91425" marR="91425" marL="91425"/>
                </a:tc>
              </a:tr>
              <a:tr h="556800">
                <a:tc>
                  <a:txBody>
                    <a:bodyPr>
                      <a:noAutofit/>
                    </a:bodyPr>
                    <a:lstStyle/>
                    <a:p>
                      <a:pPr indent="0" lvl="0" marL="0" rtl="0" algn="l">
                        <a:spcBef>
                          <a:spcPts val="0"/>
                        </a:spcBef>
                        <a:spcAft>
                          <a:spcPts val="0"/>
                        </a:spcAft>
                        <a:buNone/>
                      </a:pPr>
                      <a:r>
                        <a:rPr lang="en"/>
                        <a:t>GA - SVM</a:t>
                      </a:r>
                      <a:endParaRPr/>
                    </a:p>
                  </a:txBody>
                  <a:tcPr marT="91425" marB="91425" marR="91425" marL="91425"/>
                </a:tc>
                <a:tc>
                  <a:txBody>
                    <a:bodyPr>
                      <a:noAutofit/>
                    </a:bodyPr>
                    <a:lstStyle/>
                    <a:p>
                      <a:pPr indent="0" lvl="0" marL="0" rtl="0" algn="ctr">
                        <a:spcBef>
                          <a:spcPts val="0"/>
                        </a:spcBef>
                        <a:spcAft>
                          <a:spcPts val="0"/>
                        </a:spcAft>
                        <a:buNone/>
                      </a:pPr>
                      <a:r>
                        <a:rPr lang="en"/>
                        <a:t>84.11%</a:t>
                      </a:r>
                      <a:endParaRPr/>
                    </a:p>
                  </a:txBody>
                  <a:tcPr marT="91425" marB="91425" marR="91425" marL="91425"/>
                </a:tc>
                <a:tc>
                  <a:txBody>
                    <a:bodyPr>
                      <a:noAutofit/>
                    </a:bodyPr>
                    <a:lstStyle/>
                    <a:p>
                      <a:pPr indent="0" lvl="0" marL="0" rtl="0" algn="ctr">
                        <a:spcBef>
                          <a:spcPts val="0"/>
                        </a:spcBef>
                        <a:spcAft>
                          <a:spcPts val="0"/>
                        </a:spcAft>
                        <a:buNone/>
                      </a:pPr>
                      <a:r>
                        <a:rPr lang="en"/>
                        <a:t>81.26%</a:t>
                      </a:r>
                      <a:endParaRPr/>
                    </a:p>
                  </a:txBody>
                  <a:tcPr marT="91425" marB="91425" marR="91425" marL="91425"/>
                </a:tc>
              </a:tr>
              <a:tr h="556800">
                <a:tc>
                  <a:txBody>
                    <a:bodyPr>
                      <a:noAutofit/>
                    </a:bodyPr>
                    <a:lstStyle/>
                    <a:p>
                      <a:pPr indent="0" lvl="0" marL="0" rtl="0" algn="l">
                        <a:spcBef>
                          <a:spcPts val="0"/>
                        </a:spcBef>
                        <a:spcAft>
                          <a:spcPts val="0"/>
                        </a:spcAft>
                        <a:buNone/>
                      </a:pPr>
                      <a:r>
                        <a:rPr lang="en"/>
                        <a:t>BBO - SVM</a:t>
                      </a:r>
                      <a:endParaRPr/>
                    </a:p>
                  </a:txBody>
                  <a:tcPr marT="91425" marB="91425" marR="91425" marL="91425"/>
                </a:tc>
                <a:tc>
                  <a:txBody>
                    <a:bodyPr>
                      <a:noAutofit/>
                    </a:bodyPr>
                    <a:lstStyle/>
                    <a:p>
                      <a:pPr indent="0" lvl="0" marL="0" rtl="0" algn="ctr">
                        <a:spcBef>
                          <a:spcPts val="0"/>
                        </a:spcBef>
                        <a:spcAft>
                          <a:spcPts val="0"/>
                        </a:spcAft>
                        <a:buNone/>
                      </a:pPr>
                      <a:r>
                        <a:rPr lang="en"/>
                        <a:t>90.36%</a:t>
                      </a:r>
                      <a:endParaRPr/>
                    </a:p>
                  </a:txBody>
                  <a:tcPr marT="91425" marB="91425" marR="91425" marL="91425"/>
                </a:tc>
                <a:tc>
                  <a:txBody>
                    <a:bodyPr>
                      <a:noAutofit/>
                    </a:bodyPr>
                    <a:lstStyle/>
                    <a:p>
                      <a:pPr indent="0" lvl="0" marL="0" rtl="0" algn="ctr">
                        <a:spcBef>
                          <a:spcPts val="0"/>
                        </a:spcBef>
                        <a:spcAft>
                          <a:spcPts val="0"/>
                        </a:spcAft>
                        <a:buNone/>
                      </a:pPr>
                      <a:r>
                        <a:rPr lang="en"/>
                        <a:t>90.13%</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BBO-SVM algorithm can</a:t>
            </a:r>
            <a:endParaRPr/>
          </a:p>
          <a:p>
            <a:pPr indent="-317500" lvl="1" marL="914400" rtl="0" algn="l">
              <a:lnSpc>
                <a:spcPct val="150000"/>
              </a:lnSpc>
              <a:spcBef>
                <a:spcPts val="0"/>
              </a:spcBef>
              <a:spcAft>
                <a:spcPts val="0"/>
              </a:spcAft>
              <a:buSzPts val="1400"/>
              <a:buChar char="○"/>
            </a:pPr>
            <a:r>
              <a:rPr lang="en"/>
              <a:t>Effectively reduce the dimensions of the original high  dimensional collection and</a:t>
            </a:r>
            <a:endParaRPr/>
          </a:p>
          <a:p>
            <a:pPr indent="-317500" lvl="1" marL="914400" rtl="0" algn="l">
              <a:lnSpc>
                <a:spcPct val="150000"/>
              </a:lnSpc>
              <a:spcBef>
                <a:spcPts val="0"/>
              </a:spcBef>
              <a:spcAft>
                <a:spcPts val="0"/>
              </a:spcAft>
              <a:buSzPts val="1400"/>
              <a:buChar char="○"/>
            </a:pPr>
            <a:r>
              <a:rPr lang="en"/>
              <a:t>Improve the accuracy of classification.</a:t>
            </a:r>
            <a:endParaRPr/>
          </a:p>
          <a:p>
            <a:pPr indent="-342900" lvl="0" marL="457200" rtl="0" algn="l">
              <a:lnSpc>
                <a:spcPct val="150000"/>
              </a:lnSpc>
              <a:spcBef>
                <a:spcPts val="0"/>
              </a:spcBef>
              <a:spcAft>
                <a:spcPts val="0"/>
              </a:spcAft>
              <a:buSzPts val="1800"/>
              <a:buChar char="●"/>
            </a:pPr>
            <a:r>
              <a:rPr lang="en"/>
              <a:t>The recognition rate using optimized feature set can reach 90.4%.</a:t>
            </a:r>
            <a:endParaRPr/>
          </a:p>
          <a:p>
            <a:pPr indent="-342900" lvl="0" marL="457200" rtl="0" algn="l">
              <a:lnSpc>
                <a:spcPct val="150000"/>
              </a:lnSpc>
              <a:spcBef>
                <a:spcPts val="0"/>
              </a:spcBef>
              <a:spcAft>
                <a:spcPts val="0"/>
              </a:spcAft>
              <a:buSzPts val="1800"/>
              <a:buChar char="●"/>
            </a:pPr>
            <a:r>
              <a:rPr lang="en"/>
              <a:t>BBO-SVM appears to be more effective compared to GA-SVM when simulation experiments under same conditions are compared.</a:t>
            </a:r>
            <a:endParaRPr/>
          </a:p>
          <a:p>
            <a:pPr indent="-342900" lvl="0" marL="457200" rtl="0" algn="l">
              <a:lnSpc>
                <a:spcPct val="150000"/>
              </a:lnSpc>
              <a:spcBef>
                <a:spcPts val="0"/>
              </a:spcBef>
              <a:spcAft>
                <a:spcPts val="0"/>
              </a:spcAft>
              <a:buSzPts val="1800"/>
              <a:buChar char="●"/>
            </a:pPr>
            <a:r>
              <a:rPr lang="en"/>
              <a:t>There is a certain probability of eliminating an excellent feature - This loss can be serious.</a:t>
            </a:r>
            <a:endParaRPr/>
          </a:p>
          <a:p>
            <a:pPr indent="-342900" lvl="0" marL="457200" rtl="0" algn="l">
              <a:lnSpc>
                <a:spcPct val="150000"/>
              </a:lnSpc>
              <a:spcBef>
                <a:spcPts val="0"/>
              </a:spcBef>
              <a:spcAft>
                <a:spcPts val="0"/>
              </a:spcAft>
              <a:buSzPts val="1800"/>
              <a:buChar char="●"/>
            </a:pPr>
            <a:r>
              <a:rPr lang="en"/>
              <a:t>Dynamic generation of subset with unfixed length might give better 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490250" y="526350"/>
            <a:ext cx="8205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1" name="Google Shape;71;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Char char="●"/>
            </a:pPr>
            <a:r>
              <a:rPr lang="en" sz="1800">
                <a:solidFill>
                  <a:srgbClr val="666666"/>
                </a:solidFill>
              </a:rPr>
              <a:t>Speech - One of the most direct and natural way of human communication.</a:t>
            </a:r>
            <a:endParaRPr sz="1800">
              <a:solidFill>
                <a:srgbClr val="666666"/>
              </a:solidFill>
            </a:endParaRPr>
          </a:p>
          <a:p>
            <a:pPr indent="-342900" lvl="0" marL="457200" rtl="0" algn="l">
              <a:lnSpc>
                <a:spcPct val="150000"/>
              </a:lnSpc>
              <a:spcBef>
                <a:spcPts val="0"/>
              </a:spcBef>
              <a:spcAft>
                <a:spcPts val="0"/>
              </a:spcAft>
              <a:buClr>
                <a:srgbClr val="666666"/>
              </a:buClr>
              <a:buSzPts val="1800"/>
              <a:buChar char="●"/>
            </a:pPr>
            <a:r>
              <a:rPr b="1" lang="en" sz="1800">
                <a:solidFill>
                  <a:srgbClr val="666666"/>
                </a:solidFill>
              </a:rPr>
              <a:t>Emotional Information</a:t>
            </a:r>
            <a:r>
              <a:rPr lang="en" sz="1800">
                <a:solidFill>
                  <a:srgbClr val="666666"/>
                </a:solidFill>
              </a:rPr>
              <a:t> in voice.</a:t>
            </a:r>
            <a:endParaRPr sz="1800">
              <a:solidFill>
                <a:srgbClr val="666666"/>
              </a:solidFill>
            </a:endParaRPr>
          </a:p>
          <a:p>
            <a:pPr indent="-342900" lvl="0" marL="457200" rtl="0" algn="l">
              <a:lnSpc>
                <a:spcPct val="150000"/>
              </a:lnSpc>
              <a:spcBef>
                <a:spcPts val="0"/>
              </a:spcBef>
              <a:spcAft>
                <a:spcPts val="0"/>
              </a:spcAft>
              <a:buClr>
                <a:srgbClr val="666666"/>
              </a:buClr>
              <a:buSzPts val="1800"/>
              <a:buChar char="●"/>
            </a:pPr>
            <a:r>
              <a:rPr lang="en" sz="1800">
                <a:solidFill>
                  <a:srgbClr val="666666"/>
                </a:solidFill>
              </a:rPr>
              <a:t>Voice signal easier to capture than other physiological signals.</a:t>
            </a:r>
            <a:endParaRPr sz="1800">
              <a:solidFill>
                <a:srgbClr val="666666"/>
              </a:solidFill>
            </a:endParaRPr>
          </a:p>
        </p:txBody>
      </p:sp>
      <p:pic>
        <p:nvPicPr>
          <p:cNvPr id="72" name="Google Shape;72;p15"/>
          <p:cNvPicPr preferRelativeResize="0"/>
          <p:nvPr/>
        </p:nvPicPr>
        <p:blipFill>
          <a:blip r:embed="rId3">
            <a:alphaModFix/>
          </a:blip>
          <a:stretch>
            <a:fillRect/>
          </a:stretch>
        </p:blipFill>
        <p:spPr>
          <a:xfrm>
            <a:off x="5061000" y="1152475"/>
            <a:ext cx="3522775" cy="352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Char char="●"/>
            </a:pPr>
            <a:r>
              <a:rPr lang="en">
                <a:solidFill>
                  <a:srgbClr val="666666"/>
                </a:solidFill>
              </a:rPr>
              <a:t>Basis of emotion recognition - To extract useful features from speech signals.</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lang="en">
                <a:solidFill>
                  <a:srgbClr val="666666"/>
                </a:solidFill>
              </a:rPr>
              <a:t>Redundant characteristics due to increasing speech feature dimension affects the result of recognition.</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lang="en">
                <a:solidFill>
                  <a:srgbClr val="666666"/>
                </a:solidFill>
              </a:rPr>
              <a:t>Objective</a:t>
            </a:r>
            <a:endParaRPr>
              <a:solidFill>
                <a:srgbClr val="666666"/>
              </a:solidFill>
            </a:endParaRPr>
          </a:p>
          <a:p>
            <a:pPr indent="-317500" lvl="1" marL="914400" rtl="0" algn="l">
              <a:lnSpc>
                <a:spcPct val="150000"/>
              </a:lnSpc>
              <a:spcBef>
                <a:spcPts val="0"/>
              </a:spcBef>
              <a:spcAft>
                <a:spcPts val="0"/>
              </a:spcAft>
              <a:buClr>
                <a:srgbClr val="666666"/>
              </a:buClr>
              <a:buSzPts val="1400"/>
              <a:buChar char="○"/>
            </a:pPr>
            <a:r>
              <a:rPr lang="en">
                <a:solidFill>
                  <a:srgbClr val="666666"/>
                </a:solidFill>
              </a:rPr>
              <a:t>To find a set of low dimensional and sufficient features to characterize the emotion contained in speech signal.</a:t>
            </a:r>
            <a:endParaRPr>
              <a:solidFill>
                <a:srgbClr val="666666"/>
              </a:solidFill>
            </a:endParaRPr>
          </a:p>
          <a:p>
            <a:pPr indent="-317500" lvl="1" marL="914400" rtl="0" algn="l">
              <a:lnSpc>
                <a:spcPct val="150000"/>
              </a:lnSpc>
              <a:spcBef>
                <a:spcPts val="0"/>
              </a:spcBef>
              <a:spcAft>
                <a:spcPts val="0"/>
              </a:spcAft>
              <a:buClr>
                <a:srgbClr val="666666"/>
              </a:buClr>
              <a:buSzPts val="1400"/>
              <a:buChar char="○"/>
            </a:pPr>
            <a:r>
              <a:rPr lang="en">
                <a:solidFill>
                  <a:srgbClr val="666666"/>
                </a:solidFill>
              </a:rPr>
              <a:t>To reduce the processing time and improve the efficiency of recognition.</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Char char="●"/>
            </a:pPr>
            <a:r>
              <a:rPr lang="en">
                <a:solidFill>
                  <a:srgbClr val="666666"/>
                </a:solidFill>
              </a:rPr>
              <a:t>An optimization method based on BBO-SVM for invariant elements of set is proposed.</a:t>
            </a:r>
            <a:endParaRPr>
              <a:solidFill>
                <a:srgbClr val="666666"/>
              </a:solidFill>
            </a:endParaRPr>
          </a:p>
          <a:p>
            <a:pPr indent="-317500" lvl="1" marL="914400" rtl="0" algn="l">
              <a:lnSpc>
                <a:spcPct val="150000"/>
              </a:lnSpc>
              <a:spcBef>
                <a:spcPts val="0"/>
              </a:spcBef>
              <a:spcAft>
                <a:spcPts val="0"/>
              </a:spcAft>
              <a:buClr>
                <a:srgbClr val="666666"/>
              </a:buClr>
              <a:buSzPts val="1400"/>
              <a:buChar char="○"/>
            </a:pPr>
            <a:r>
              <a:rPr lang="en">
                <a:solidFill>
                  <a:srgbClr val="666666"/>
                </a:solidFill>
              </a:rPr>
              <a:t>Utilizes BBO (Biogeography Based Optimization) algorithm to select and optimize the original feature set.</a:t>
            </a:r>
            <a:endParaRPr>
              <a:solidFill>
                <a:srgbClr val="666666"/>
              </a:solidFill>
            </a:endParaRPr>
          </a:p>
          <a:p>
            <a:pPr indent="-317500" lvl="1" marL="914400" rtl="0" algn="l">
              <a:lnSpc>
                <a:spcPct val="150000"/>
              </a:lnSpc>
              <a:spcBef>
                <a:spcPts val="0"/>
              </a:spcBef>
              <a:spcAft>
                <a:spcPts val="0"/>
              </a:spcAft>
              <a:buClr>
                <a:srgbClr val="666666"/>
              </a:buClr>
              <a:buSzPts val="1400"/>
              <a:buChar char="○"/>
            </a:pPr>
            <a:r>
              <a:rPr lang="en">
                <a:solidFill>
                  <a:srgbClr val="666666"/>
                </a:solidFill>
              </a:rPr>
              <a:t>Uses cross-validation result of SVM as a standard for evaluating subset.</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lang="en">
                <a:solidFill>
                  <a:srgbClr val="666666"/>
                </a:solidFill>
              </a:rPr>
              <a:t>Iterative optimization of the original high-dimensional feature set to get the compressed feature subset</a:t>
            </a:r>
            <a:endParaRPr>
              <a:solidFill>
                <a:srgbClr val="666666"/>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485875" y="1714500"/>
            <a:ext cx="8183700" cy="7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Biogeography Based Optimization: BBO</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Biogeography Based Optimization - BBO</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Char char="●"/>
            </a:pPr>
            <a:r>
              <a:rPr lang="en">
                <a:solidFill>
                  <a:srgbClr val="666666"/>
                </a:solidFill>
              </a:rPr>
              <a:t>Study of the distribution of species and ecosystems in geographic space and through geological time.</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lang="en">
                <a:solidFill>
                  <a:srgbClr val="666666"/>
                </a:solidFill>
              </a:rPr>
              <a:t>Habitat Suitability Index (HSI) - Capacity of a habitat to support a selected species</a:t>
            </a:r>
            <a:endParaRPr>
              <a:solidFill>
                <a:srgbClr val="666666"/>
              </a:solidFill>
            </a:endParaRPr>
          </a:p>
          <a:p>
            <a:pPr indent="-317500" lvl="1" marL="914400" rtl="0" algn="l">
              <a:lnSpc>
                <a:spcPct val="150000"/>
              </a:lnSpc>
              <a:spcBef>
                <a:spcPts val="0"/>
              </a:spcBef>
              <a:spcAft>
                <a:spcPts val="0"/>
              </a:spcAft>
              <a:buClr>
                <a:srgbClr val="666666"/>
              </a:buClr>
              <a:buSzPts val="1400"/>
              <a:buChar char="○"/>
            </a:pPr>
            <a:r>
              <a:rPr lang="en" sz="1800">
                <a:solidFill>
                  <a:srgbClr val="666666"/>
                </a:solidFill>
              </a:rPr>
              <a:t> indicates the appropriate species survival index.</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lang="en">
                <a:solidFill>
                  <a:srgbClr val="666666"/>
                </a:solidFill>
              </a:rPr>
              <a:t>Suitability Index Variables (SIVs) - Habitability is related to features such as rainfall, topography, soil quality, temperature, etc.</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lang="en">
                <a:solidFill>
                  <a:srgbClr val="666666"/>
                </a:solidFill>
              </a:rPr>
              <a:t>In general, HSI and number of species in that habitat are directly related.</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HSI habitat</a:t>
            </a:r>
            <a:endParaRPr/>
          </a:p>
        </p:txBody>
      </p:sp>
      <p:sp>
        <p:nvSpPr>
          <p:cNvPr id="101" name="Google Shape;101;p20"/>
          <p:cNvSpPr txBox="1"/>
          <p:nvPr>
            <p:ph idx="1" type="body"/>
          </p:nvPr>
        </p:nvSpPr>
        <p:spPr>
          <a:xfrm>
            <a:off x="311700" y="1152475"/>
            <a:ext cx="8520600" cy="81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High Emigration Rate</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Low Immigration Rate</a:t>
            </a:r>
            <a:endParaRPr>
              <a:solidFill>
                <a:srgbClr val="666666"/>
              </a:solidFill>
            </a:endParaRPr>
          </a:p>
        </p:txBody>
      </p:sp>
      <p:sp>
        <p:nvSpPr>
          <p:cNvPr id="102" name="Google Shape;102;p20"/>
          <p:cNvSpPr/>
          <p:nvPr/>
        </p:nvSpPr>
        <p:spPr>
          <a:xfrm>
            <a:off x="3735725" y="2309725"/>
            <a:ext cx="1723200" cy="1251600"/>
          </a:xfrm>
          <a:prstGeom prst="rightArrow">
            <a:avLst>
              <a:gd fmla="val 50000" name="adj1"/>
              <a:gd fmla="val 50000" name="adj2"/>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Emigration</a:t>
            </a:r>
            <a:endParaRPr>
              <a:solidFill>
                <a:srgbClr val="FFFFFF"/>
              </a:solidFill>
              <a:latin typeface="Source Sans Pro"/>
              <a:ea typeface="Source Sans Pro"/>
              <a:cs typeface="Source Sans Pro"/>
              <a:sym typeface="Source Sans Pro"/>
            </a:endParaRPr>
          </a:p>
        </p:txBody>
      </p:sp>
      <p:sp>
        <p:nvSpPr>
          <p:cNvPr id="103" name="Google Shape;103;p20"/>
          <p:cNvSpPr/>
          <p:nvPr/>
        </p:nvSpPr>
        <p:spPr>
          <a:xfrm>
            <a:off x="3735825" y="3771125"/>
            <a:ext cx="1723200" cy="423000"/>
          </a:xfrm>
          <a:prstGeom prst="lef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Immigration</a:t>
            </a:r>
            <a:endParaRPr>
              <a:latin typeface="Source Sans Pro"/>
              <a:ea typeface="Source Sans Pro"/>
              <a:cs typeface="Source Sans Pro"/>
              <a:sym typeface="Source Sans Pro"/>
            </a:endParaRPr>
          </a:p>
        </p:txBody>
      </p:sp>
      <p:sp>
        <p:nvSpPr>
          <p:cNvPr id="104" name="Google Shape;104;p20"/>
          <p:cNvSpPr/>
          <p:nvPr/>
        </p:nvSpPr>
        <p:spPr>
          <a:xfrm>
            <a:off x="5458975" y="2019425"/>
            <a:ext cx="3357000" cy="2373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Source Sans Pro"/>
                <a:ea typeface="Source Sans Pro"/>
                <a:cs typeface="Source Sans Pro"/>
                <a:sym typeface="Source Sans Pro"/>
              </a:rPr>
              <a:t>Neighbouring habitats</a:t>
            </a:r>
            <a:endParaRPr sz="2400">
              <a:latin typeface="Source Sans Pro"/>
              <a:ea typeface="Source Sans Pro"/>
              <a:cs typeface="Source Sans Pro"/>
              <a:sym typeface="Source Sans Pro"/>
            </a:endParaRPr>
          </a:p>
        </p:txBody>
      </p:sp>
      <p:pic>
        <p:nvPicPr>
          <p:cNvPr id="105" name="Google Shape;105;p20"/>
          <p:cNvPicPr preferRelativeResize="0"/>
          <p:nvPr/>
        </p:nvPicPr>
        <p:blipFill>
          <a:blip r:embed="rId3">
            <a:alphaModFix/>
          </a:blip>
          <a:stretch>
            <a:fillRect/>
          </a:stretch>
        </p:blipFill>
        <p:spPr>
          <a:xfrm>
            <a:off x="311700" y="1968250"/>
            <a:ext cx="3424026" cy="25680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HSI habitat</a:t>
            </a:r>
            <a:endParaRPr/>
          </a:p>
        </p:txBody>
      </p:sp>
      <p:sp>
        <p:nvSpPr>
          <p:cNvPr id="111" name="Google Shape;111;p21"/>
          <p:cNvSpPr txBox="1"/>
          <p:nvPr>
            <p:ph idx="1" type="body"/>
          </p:nvPr>
        </p:nvSpPr>
        <p:spPr>
          <a:xfrm>
            <a:off x="311700" y="1152475"/>
            <a:ext cx="8520600" cy="81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High immigration rate</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Low emigration rate</a:t>
            </a:r>
            <a:endParaRPr>
              <a:solidFill>
                <a:srgbClr val="666666"/>
              </a:solidFill>
            </a:endParaRPr>
          </a:p>
        </p:txBody>
      </p:sp>
      <p:sp>
        <p:nvSpPr>
          <p:cNvPr id="112" name="Google Shape;112;p21"/>
          <p:cNvSpPr/>
          <p:nvPr/>
        </p:nvSpPr>
        <p:spPr>
          <a:xfrm>
            <a:off x="3735725" y="3542725"/>
            <a:ext cx="1723200" cy="552000"/>
          </a:xfrm>
          <a:prstGeom prst="rightArrow">
            <a:avLst>
              <a:gd fmla="val 50000" name="adj1"/>
              <a:gd fmla="val 50000" name="adj2"/>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a:ea typeface="Source Sans Pro"/>
                <a:cs typeface="Source Sans Pro"/>
                <a:sym typeface="Source Sans Pro"/>
              </a:rPr>
              <a:t>Emigration</a:t>
            </a:r>
            <a:endParaRPr>
              <a:solidFill>
                <a:srgbClr val="FFFFFF"/>
              </a:solidFill>
              <a:latin typeface="Source Sans Pro"/>
              <a:ea typeface="Source Sans Pro"/>
              <a:cs typeface="Source Sans Pro"/>
              <a:sym typeface="Source Sans Pro"/>
            </a:endParaRPr>
          </a:p>
        </p:txBody>
      </p:sp>
      <p:pic>
        <p:nvPicPr>
          <p:cNvPr id="113" name="Google Shape;113;p21"/>
          <p:cNvPicPr preferRelativeResize="0"/>
          <p:nvPr/>
        </p:nvPicPr>
        <p:blipFill>
          <a:blip r:embed="rId3">
            <a:alphaModFix/>
          </a:blip>
          <a:stretch>
            <a:fillRect/>
          </a:stretch>
        </p:blipFill>
        <p:spPr>
          <a:xfrm>
            <a:off x="362400" y="1968175"/>
            <a:ext cx="3373328" cy="2529977"/>
          </a:xfrm>
          <a:prstGeom prst="rect">
            <a:avLst/>
          </a:prstGeom>
          <a:noFill/>
          <a:ln>
            <a:noFill/>
          </a:ln>
        </p:spPr>
      </p:pic>
      <p:sp>
        <p:nvSpPr>
          <p:cNvPr id="114" name="Google Shape;114;p21"/>
          <p:cNvSpPr/>
          <p:nvPr/>
        </p:nvSpPr>
        <p:spPr>
          <a:xfrm>
            <a:off x="3735725" y="2425050"/>
            <a:ext cx="1723200" cy="1102800"/>
          </a:xfrm>
          <a:prstGeom prst="lef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Immigration</a:t>
            </a:r>
            <a:endParaRPr>
              <a:latin typeface="Source Sans Pro"/>
              <a:ea typeface="Source Sans Pro"/>
              <a:cs typeface="Source Sans Pro"/>
              <a:sym typeface="Source Sans Pro"/>
            </a:endParaRPr>
          </a:p>
        </p:txBody>
      </p:sp>
      <p:sp>
        <p:nvSpPr>
          <p:cNvPr id="115" name="Google Shape;115;p21"/>
          <p:cNvSpPr/>
          <p:nvPr/>
        </p:nvSpPr>
        <p:spPr>
          <a:xfrm>
            <a:off x="5458975" y="2019425"/>
            <a:ext cx="3357000" cy="2373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Source Sans Pro"/>
                <a:ea typeface="Source Sans Pro"/>
                <a:cs typeface="Source Sans Pro"/>
                <a:sym typeface="Source Sans Pro"/>
              </a:rPr>
              <a:t>Neighbouring habitats</a:t>
            </a:r>
            <a:endParaRPr sz="24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