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Karla" panose="020B0604020202020204" charset="0"/>
      <p:regular r:id="rId32"/>
      <p:bold r:id="rId33"/>
      <p:italic r:id="rId34"/>
      <p:boldItalic r:id="rId35"/>
    </p:embeddedFont>
    <p:embeddedFont>
      <p:font typeface="Raleway" panose="020B0604020202020204" charset="0"/>
      <p:regular r:id="rId36"/>
      <p:bold r:id="rId37"/>
      <p:italic r:id="rId38"/>
      <p:boldItalic r:id="rId39"/>
    </p:embeddedFont>
    <p:embeddedFont>
      <p:font typeface="Source Sans Pro" panose="020B0503030403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ce98fc62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ce98fc62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ce98fc6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ce98fc6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e769022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e769022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8e769022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8e769022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8e769022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8e769022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8e6c46bfb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8e6c46bfb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8e6c46bfb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8e6c46bfb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8e6c46bfb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8e6c46bfb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8e6c46bf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8e6c46bfb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8e6c46bfb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8e6c46bfb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8e6c46bfb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8e6c46bfb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ce98fc6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ce98fc6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8e6c46bf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8e6c46bf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6ce98fc62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6ce98fc62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6ce98fc6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6ce98fc6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8e5c20c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8e5c20c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8e5c20c3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8e5c20c3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8e5c20c3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8e5c20c3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6ce98fc6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6ce98fc6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6ce98fc62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6ce98fc62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8e5c20c3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8e5c20c3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6ce98fc6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6ce98fc62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ce98fc62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ce98fc62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one of the samples was normal, this expression gives a deviation of the expression levels in some special condition (say cancer) compared to the normal. For example, the expression of a gene X in cancer cells is seen to be double of the normal cells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Added this slide because applying the BBO technique on microarray data without giving any explanation of what it is felt absurd!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ce98fc6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ce98fc6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complex data: Intensity of fluorescence + exact colour detected (%red and %green gradation)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ce98fc62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ce98fc62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ce98fc62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ce98fc62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6ce98fc62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6ce98fc62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ce98fc6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ce98fc6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ce98fc62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ce98fc62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Biogeography background and BBO theory has been covered in previous presentation, max 1 slide should be enough to cover the background of BBO here (just throwing the relevant terms should be enough)?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1580113"/>
            <a:ext cx="9144000" cy="3341668"/>
          </a:xfrm>
          <a:custGeom>
            <a:avLst/>
            <a:gdLst/>
            <a:ahLst/>
            <a:cxnLst/>
            <a:rect l="l" t="t" r="r" b="b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5900" y="410541"/>
            <a:ext cx="9144152" cy="4453149"/>
          </a:xfrm>
          <a:custGeom>
            <a:avLst/>
            <a:gdLst/>
            <a:ahLst/>
            <a:cxnLst/>
            <a:rect l="l" t="t" r="r" b="b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6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Google Shape;28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Google Shape;29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Google Shape;30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Google Shape;38;p6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Google Shape;39;p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Google Shape;40;p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9" name="Google Shape;49;p7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0" name="Google Shape;50;p7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2" name="Google Shape;52;p7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3" name="Google Shape;53;p7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4" name="Google Shape;54;p7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3357262" y="1495850"/>
            <a:ext cx="23652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Google Shape;61;p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Google Shape;62;p8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Google Shape;63;p8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Google Shape;65;p8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Google Shape;66;p8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0" name="Google Shape;70;p9"/>
          <p:cNvSpPr/>
          <p:nvPr/>
        </p:nvSpPr>
        <p:spPr>
          <a:xfrm>
            <a:off x="-6025" y="2"/>
            <a:ext cx="4445395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1" name="Google Shape;71;p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2" name="Google Shape;72;p9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3" name="Google Shape;73;p9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Google Shape;78;p10"/>
          <p:cNvSpPr/>
          <p:nvPr/>
        </p:nvSpPr>
        <p:spPr>
          <a:xfrm>
            <a:off x="-6025" y="2"/>
            <a:ext cx="4445395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Google Shape;79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Google Shape;80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Google Shape;81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Google Shape;82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ctrTitle"/>
          </p:nvPr>
        </p:nvSpPr>
        <p:spPr>
          <a:xfrm>
            <a:off x="571950" y="1423950"/>
            <a:ext cx="8000100" cy="22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Biogeography-Based Informative Gene Selection and Cancer Classification Using SVM and Random Forests</a:t>
            </a:r>
            <a:endParaRPr sz="3600"/>
          </a:p>
        </p:txBody>
      </p:sp>
      <p:sp>
        <p:nvSpPr>
          <p:cNvPr id="88" name="Google Shape;88;p11"/>
          <p:cNvSpPr txBox="1"/>
          <p:nvPr/>
        </p:nvSpPr>
        <p:spPr>
          <a:xfrm>
            <a:off x="4129950" y="3835450"/>
            <a:ext cx="2502600" cy="1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Mayank Jasoria</a:t>
            </a:r>
            <a:endParaRPr sz="1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Tussank Gupta</a:t>
            </a:r>
            <a:endParaRPr sz="1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Akriti Garg</a:t>
            </a:r>
            <a:endParaRPr sz="1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Naman Deep Srivastava</a:t>
            </a:r>
            <a:endParaRPr sz="1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6785075" y="3835450"/>
            <a:ext cx="2502600" cy="1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2016B1A70703P</a:t>
            </a:r>
            <a:endParaRPr sz="1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2016B3A70528P</a:t>
            </a:r>
            <a:endParaRPr sz="1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2016B4A70480P</a:t>
            </a:r>
            <a:endParaRPr sz="1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2016B4A70891P</a:t>
            </a:r>
            <a:endParaRPr sz="1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Biogeography Based Optimization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311700" y="1255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Study of the distribution of species and ecosystems in geographic space and through geological time.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Habitat Suitability Index (HSI) - Capacity of a habitat to support a selected species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 indicates the appropriate species survival index.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Suitability Index Variables (SIVs) - Habitability is related to features such as rainfall, topography, soil quality, temperature, etc.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In general, HSI and number of species in that habitat are directly related.</a:t>
            </a:r>
            <a:endParaRPr sz="1700"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4253350"/>
            <a:ext cx="5638800" cy="3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HSI habitat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886650" y="1255793"/>
            <a:ext cx="73707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High Emigration Rate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Low Immigration Rate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58" name="Google Shape;158;p21"/>
          <p:cNvSpPr/>
          <p:nvPr/>
        </p:nvSpPr>
        <p:spPr>
          <a:xfrm>
            <a:off x="3735725" y="2309725"/>
            <a:ext cx="1723200" cy="125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BE3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Emigration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3735825" y="3771125"/>
            <a:ext cx="1723200" cy="423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Immigration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5458975" y="2019425"/>
            <a:ext cx="3357000" cy="23733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Neighbouring habitats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8250"/>
            <a:ext cx="3424026" cy="2568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HSI habitat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886650" y="1255799"/>
            <a:ext cx="73707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High immigration rate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Low emigration rate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endParaRPr sz="1600"/>
          </a:p>
        </p:txBody>
      </p:sp>
      <p:sp>
        <p:nvSpPr>
          <p:cNvPr id="168" name="Google Shape;168;p22"/>
          <p:cNvSpPr/>
          <p:nvPr/>
        </p:nvSpPr>
        <p:spPr>
          <a:xfrm>
            <a:off x="3735725" y="3542725"/>
            <a:ext cx="1723200" cy="55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Emigration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00" y="1968175"/>
            <a:ext cx="3373328" cy="252997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/>
          <p:nvPr/>
        </p:nvSpPr>
        <p:spPr>
          <a:xfrm>
            <a:off x="3735725" y="2425050"/>
            <a:ext cx="1723200" cy="1102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ABE3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Immigration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5458975" y="2019425"/>
            <a:ext cx="3357000" cy="23733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Neighbouring habitats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25" y="1415075"/>
            <a:ext cx="3743588" cy="30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489" y="3274200"/>
            <a:ext cx="1888622" cy="7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3062" y="4118600"/>
            <a:ext cx="1175475" cy="6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Mathematical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4572000" y="1598400"/>
            <a:ext cx="3685500" cy="16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E and I are the maximum emigration and immigration rates, both typically set to 1.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The individual immigration and emigration rates (λ and µ) are calculated by: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BBO Gene Selection Algorithm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◆"/>
            </a:pPr>
            <a:r>
              <a:rPr lang="en" sz="2200"/>
              <a:t>A gene (identified by gene number) is treated as an SIV for a Habitat.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" sz="2200"/>
              <a:t>Each habitat has m SIVs.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" sz="2200"/>
              <a:t>We ensure that a gene is not duplicated within a single subset of genes (habitat).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" sz="2200"/>
              <a:t>The subset sizes (m) can be set during each run of the BBO algorithm.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" sz="2200"/>
              <a:t>The ecosystem then has habitats all with the same no. of SIVs.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BBO Gene Selection Algorithm</a:t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75" y="1255800"/>
            <a:ext cx="5329948" cy="362945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5971375" y="1412375"/>
            <a:ext cx="29388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λ -&gt; immigration rate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µ -&gt; emigration rate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Elitism - ensures that the best solutions obtained until a particular generation don’t get corrupted.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75" y="1619250"/>
            <a:ext cx="5234824" cy="2856675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6019925" y="1598400"/>
            <a:ext cx="2623500" cy="28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migration procedure of the original BBO algorithm is retained.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Mutation with IG Based Gene Ranking</a:t>
            </a:r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Information Gain heuristics are used as the additional information during mutation.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Information Gain of a gene - Stores the ‘information content’ of a gene with respect to the problem under consideration.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Partition the informative and non-informative genes.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Exploration or Exploitation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In mutation, the algorithm either randomly explores newer genes or exploits from the available set of genes with non-zero IG values.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</a:t>
            </a:r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72" y="1255788"/>
            <a:ext cx="4862800" cy="3561775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3" name="Google Shape;213;p28"/>
          <p:cNvSpPr txBox="1">
            <a:spLocks noGrp="1"/>
          </p:cNvSpPr>
          <p:nvPr>
            <p:ph type="body" idx="1"/>
          </p:nvPr>
        </p:nvSpPr>
        <p:spPr>
          <a:xfrm>
            <a:off x="5588425" y="1255925"/>
            <a:ext cx="3124200" cy="35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 baseline="-25000"/>
              <a:t>0</a:t>
            </a:r>
            <a:r>
              <a:rPr lang="en"/>
              <a:t> -&gt; User defined exploration probability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25" y="1583850"/>
            <a:ext cx="3172650" cy="313035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0" name="Google Shape;220;p29"/>
          <p:cNvSpPr txBox="1">
            <a:spLocks noGrp="1"/>
          </p:cNvSpPr>
          <p:nvPr>
            <p:ph type="body" idx="1"/>
          </p:nvPr>
        </p:nvSpPr>
        <p:spPr>
          <a:xfrm>
            <a:off x="4043650" y="1446000"/>
            <a:ext cx="42138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Employs a max margin linear hyperplane for binary linear classification problems.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For non-linearly separable problems, it firstly transforms the data into higher dimensional feature.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SVM with recursive feature elimination (RFE) for gene selection has shown high accuracy levels.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ctrTitle"/>
          </p:nvPr>
        </p:nvSpPr>
        <p:spPr>
          <a:xfrm>
            <a:off x="0" y="19918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95" name="Google Shape;9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798" y="1427675"/>
            <a:ext cx="2355323" cy="263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226" name="Google Shape;226;p30"/>
          <p:cNvPicPr preferRelativeResize="0"/>
          <p:nvPr/>
        </p:nvPicPr>
        <p:blipFill rotWithShape="1">
          <a:blip r:embed="rId3">
            <a:alphaModFix/>
          </a:blip>
          <a:srcRect t="11433"/>
          <a:stretch/>
        </p:blipFill>
        <p:spPr>
          <a:xfrm>
            <a:off x="204950" y="1598388"/>
            <a:ext cx="4443250" cy="295132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7" name="Google Shape;227;p30"/>
          <p:cNvSpPr txBox="1">
            <a:spLocks noGrp="1"/>
          </p:cNvSpPr>
          <p:nvPr>
            <p:ph type="body" idx="1"/>
          </p:nvPr>
        </p:nvSpPr>
        <p:spPr>
          <a:xfrm>
            <a:off x="4723950" y="1522200"/>
            <a:ext cx="41682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Ensemble of randomly constructed independent decision trees.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Separate test data is not required for checking the overall accuracy of the forest.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A majority vote is taken to decide on the class label for each case. 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9D">
            <a:alpha val="26540"/>
          </a:srgbClr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ctrTitle"/>
          </p:nvPr>
        </p:nvSpPr>
        <p:spPr>
          <a:xfrm>
            <a:off x="89525" y="19918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Results</a:t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675" y="1421000"/>
            <a:ext cx="2688950" cy="260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9D">
            <a:alpha val="26540"/>
          </a:srgbClr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431000" y="36235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DATASETS</a:t>
            </a:r>
            <a:endParaRPr sz="2400"/>
          </a:p>
        </p:txBody>
      </p:sp>
      <p:sp>
        <p:nvSpPr>
          <p:cNvPr id="239" name="Google Shape;239;p32"/>
          <p:cNvSpPr txBox="1">
            <a:spLocks noGrp="1"/>
          </p:cNvSpPr>
          <p:nvPr>
            <p:ph type="body" idx="1"/>
          </p:nvPr>
        </p:nvSpPr>
        <p:spPr>
          <a:xfrm>
            <a:off x="431000" y="946800"/>
            <a:ext cx="7826400" cy="397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3 datasets used:</a:t>
            </a:r>
            <a:endParaRPr sz="1800" b="1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❏"/>
            </a:pPr>
            <a:r>
              <a:rPr lang="en" sz="1800" b="1"/>
              <a:t>Kent Ridge Biomedical dataset repository</a:t>
            </a:r>
            <a:r>
              <a:rPr lang="en" sz="1800"/>
              <a:t>: The Colon Cancer dataset. 62 instances representing cell samples taken from colon cancer patients.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❏"/>
            </a:pPr>
            <a:r>
              <a:rPr lang="en" sz="1800" b="1"/>
              <a:t>DUKE Breast Cancer SPORE frozen tissue bank: </a:t>
            </a:r>
            <a:r>
              <a:rPr lang="en" sz="1800"/>
              <a:t>The breast cancer dataset. 44 samples.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b="1"/>
              <a:t>Kent Ridge Biomedical </a:t>
            </a:r>
            <a:endParaRPr sz="18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dataset </a:t>
            </a:r>
            <a:r>
              <a:rPr lang="en" sz="1800" b="1">
                <a:solidFill>
                  <a:schemeClr val="dk1"/>
                </a:solidFill>
              </a:rPr>
              <a:t>repository</a:t>
            </a:r>
            <a:r>
              <a:rPr lang="en" sz="1800" b="1"/>
              <a:t>:  </a:t>
            </a:r>
            <a:endParaRPr sz="18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Leukemia dataset.</a:t>
            </a:r>
            <a:r>
              <a:rPr lang="en" sz="1800" b="1"/>
              <a:t>   </a:t>
            </a:r>
            <a:r>
              <a:rPr lang="en" sz="1800"/>
              <a:t> 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72 samples.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r>
              <a:rPr lang="en" sz="1800" b="1"/>
              <a:t>   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875" y="3060650"/>
            <a:ext cx="4878100" cy="198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9D">
            <a:alpha val="26540"/>
          </a:srgbClr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body" idx="1"/>
          </p:nvPr>
        </p:nvSpPr>
        <p:spPr>
          <a:xfrm>
            <a:off x="322950" y="1151125"/>
            <a:ext cx="7934400" cy="3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BBO used with and without he</a:t>
            </a:r>
            <a:r>
              <a:rPr lang="en-IN" sz="2000"/>
              <a:t>u</a:t>
            </a:r>
            <a:r>
              <a:rPr lang="en" sz="2000"/>
              <a:t>ristics (Information Gain of Gene)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Cross Validation with SVM and 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        Random Forests. </a:t>
            </a: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Better performance than other EA.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Population average in BBO with </a:t>
            </a:r>
            <a:endParaRPr sz="2000" dirty="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Information gain heuristics </a:t>
            </a:r>
            <a:endParaRPr sz="2000" dirty="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converged to higher accuracy in </a:t>
            </a:r>
            <a:endParaRPr sz="2000" dirty="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lesser generations as compared to </a:t>
            </a:r>
            <a:endParaRPr sz="2000" dirty="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simple BBO.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225" y="1743650"/>
            <a:ext cx="3656649" cy="318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9D">
            <a:alpha val="26540"/>
          </a:srgbClr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149" y="598275"/>
            <a:ext cx="5732101" cy="43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9D">
            <a:alpha val="26540"/>
          </a:srgbClr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body" idx="1"/>
          </p:nvPr>
        </p:nvSpPr>
        <p:spPr>
          <a:xfrm>
            <a:off x="695400" y="1014825"/>
            <a:ext cx="8172000" cy="39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BBO with SVM has outperformed BBO with Random Forests.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BBO-SVM and BBO-RF have better accuracies compared to the previously best performing algorithms namely SVMRFERG , 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Fisher-RG-SVMRFE, ACO-AM 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(Ant Colony Optimization–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Ant Miner) and ACO-RF and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other algorithms for all 3 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datasets.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725" y="2226200"/>
            <a:ext cx="4951275" cy="27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ctrTitle"/>
          </p:nvPr>
        </p:nvSpPr>
        <p:spPr>
          <a:xfrm>
            <a:off x="99625" y="19918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150" y="1389425"/>
            <a:ext cx="2177150" cy="28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body" idx="1"/>
          </p:nvPr>
        </p:nvSpPr>
        <p:spPr>
          <a:xfrm>
            <a:off x="587225" y="1311699"/>
            <a:ext cx="7670100" cy="39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The hybrid BBO-SVM and BBO-RF techniques have shown consistently good results when compared against the highest accuracies with accuracies as high as 99.60%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BBO-SVM better than BBO-RF.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A significant speedup in the algorithm may be achieved by parallel implementations where the classification accuracies for individual candidate solutions may be computed in parallel.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Simple to implement, robust and flexible since we can have various possible alternatives as suited to the problem and domain constraints.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body" idx="1"/>
          </p:nvPr>
        </p:nvSpPr>
        <p:spPr>
          <a:xfrm>
            <a:off x="886650" y="1311775"/>
            <a:ext cx="7584000" cy="3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Being very flexible our hybrid methods spur many possibilities.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Some problem dependent and some from the implementation perspective.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For e.g. each habitat could have arbitrary number of SIVs  and may differ from other habitats in the ecosystem.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Microarray</a:t>
            </a:r>
            <a:endParaRPr sz="2800"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452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◆"/>
            </a:pPr>
            <a:r>
              <a:rPr lang="en"/>
              <a:t>Technique that helps to measure the expression levels of thousands of genes simultaneously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/>
              <a:t>Genes from two different samples are taken, labeled with a different fluorescent tags (usually </a:t>
            </a:r>
            <a:r>
              <a:rPr lang="en">
                <a:solidFill>
                  <a:srgbClr val="FF0000"/>
                </a:solidFill>
              </a:rPr>
              <a:t>red</a:t>
            </a:r>
            <a:r>
              <a:rPr lang="en"/>
              <a:t> and </a:t>
            </a:r>
            <a:r>
              <a:rPr lang="en">
                <a:solidFill>
                  <a:srgbClr val="25D730"/>
                </a:solidFill>
              </a:rPr>
              <a:t>green</a:t>
            </a:r>
            <a:r>
              <a:rPr lang="en"/>
              <a:t>) and hybridized onto a microarray plate.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/>
              <a:t>Colour and intensity gives expression level of each gene on a relative scale.</a:t>
            </a:r>
            <a:endParaRPr/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 l="1896" t="1352" r="1819" b="1352"/>
          <a:stretch/>
        </p:blipFill>
        <p:spPr>
          <a:xfrm>
            <a:off x="5779350" y="806900"/>
            <a:ext cx="2751600" cy="40629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issue</a:t>
            </a:r>
            <a:endParaRPr sz="2800"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Microarrays generate a lot of complex data.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Number of genes is usually much more than number of samples in microarray gene expression dataset.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Increased difficulty in solving the classification problem by machine learning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Most genes do not contribute to the classification process.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Possible solution?</a:t>
            </a:r>
            <a:endParaRPr sz="2800"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Select a small subset of informative genes from the data - </a:t>
            </a:r>
            <a:r>
              <a:rPr lang="en" i="1"/>
              <a:t>gene selection</a:t>
            </a:r>
            <a:r>
              <a:rPr lang="en"/>
              <a:t> or </a:t>
            </a:r>
            <a:r>
              <a:rPr lang="en" i="1"/>
              <a:t>feature selection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This step acquires extreme importance towards construction of efficient classifiers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This step tackles overfitting by reducing noisy data, reduces computational load and improves the overall classification performance of the learning models.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ctrTitle"/>
          </p:nvPr>
        </p:nvSpPr>
        <p:spPr>
          <a:xfrm>
            <a:off x="43400" y="1835325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Selection Algorithms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43250" y="2863425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Wrappers and Filters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850" y="1687175"/>
            <a:ext cx="3752100" cy="18762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9552" y="2856773"/>
            <a:ext cx="597599" cy="56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5622950" y="1769150"/>
            <a:ext cx="388500" cy="3969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6750550" y="1861150"/>
            <a:ext cx="388500" cy="3969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Wrappers</a:t>
            </a:r>
            <a:endParaRPr sz="2800"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Wrappers make use of learning algorithms to estimate the quality or suitability of genes to the modelling problem.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Optimization algorithms in combination with various classifiers fall into this category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</a:t>
            </a:r>
            <a:endParaRPr sz="2800"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Filters evaluate the genes considering their inherent characteristics without making use of a learning algorithm.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Filters, therefore, give an insight into the properties of the dataset we use.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Algorithms based on statistical tests and mutual information are some examples of filters.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E33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ctrTitle"/>
          </p:nvPr>
        </p:nvSpPr>
        <p:spPr>
          <a:xfrm>
            <a:off x="80875" y="166530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80725" y="2693400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BBO-RF and BBO-SVM approaches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775" y="1438171"/>
            <a:ext cx="2523000" cy="25230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1109</Words>
  <Application>Microsoft Office PowerPoint</Application>
  <PresentationFormat>On-screen Show (16:9)</PresentationFormat>
  <Paragraphs>128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Source Sans Pro</vt:lpstr>
      <vt:lpstr>Raleway</vt:lpstr>
      <vt:lpstr>Karla</vt:lpstr>
      <vt:lpstr>Escalus template</vt:lpstr>
      <vt:lpstr>Biogeography-Based Informative Gene Selection and Cancer Classification Using SVM and Random Forests</vt:lpstr>
      <vt:lpstr>Introduction</vt:lpstr>
      <vt:lpstr>Microarray</vt:lpstr>
      <vt:lpstr>The issue</vt:lpstr>
      <vt:lpstr>Possible solution?</vt:lpstr>
      <vt:lpstr>Gene Selection Algorithms</vt:lpstr>
      <vt:lpstr>Wrappers</vt:lpstr>
      <vt:lpstr>Filters</vt:lpstr>
      <vt:lpstr>Methodology</vt:lpstr>
      <vt:lpstr>Biogeography Based Optimization</vt:lpstr>
      <vt:lpstr>High HSI habitat </vt:lpstr>
      <vt:lpstr>Low HSI habitat </vt:lpstr>
      <vt:lpstr>Simple Linear Mathematical Model </vt:lpstr>
      <vt:lpstr>BBO Gene Selection Algorithm</vt:lpstr>
      <vt:lpstr>BBO Gene Selection Algorithm</vt:lpstr>
      <vt:lpstr>Migration</vt:lpstr>
      <vt:lpstr>Mutation with IG Based Gene Ranking</vt:lpstr>
      <vt:lpstr>Mutation</vt:lpstr>
      <vt:lpstr>Support Vector Machine</vt:lpstr>
      <vt:lpstr>Random Forest</vt:lpstr>
      <vt:lpstr>Discussion and Results</vt:lpstr>
      <vt:lpstr>DATASETS</vt:lpstr>
      <vt:lpstr>RESULTS</vt:lpstr>
      <vt:lpstr>PowerPoint Presentation</vt:lpstr>
      <vt:lpstr>PowerPoint Presentation</vt:lpstr>
      <vt:lpstr>Conclusion and Future Work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Biogeography-Based Informative Gene Selection and Cancer Classification Using SVM and Random Forests</dc:title>
  <cp:lastModifiedBy>Naman Deep Srivastava</cp:lastModifiedBy>
  <cp:revision>2</cp:revision>
  <dcterms:modified xsi:type="dcterms:W3CDTF">2019-04-27T13:13:10Z</dcterms:modified>
</cp:coreProperties>
</file>