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notesMasterIdLst>
    <p:notesMasterId r:id="rId27"/>
  </p:notesMasterIdLst>
  <p:sldIdLst>
    <p:sldId id="256" r:id="rId2"/>
    <p:sldId id="371" r:id="rId3"/>
    <p:sldId id="372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3300"/>
    <a:srgbClr val="8E2635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2812AC4-7792-43D9-A431-50519EE9AB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80532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75208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066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DF6255EB-10D3-408E-A441-B16E9CE1523C}" type="datetime1"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4/1/2019</a:t>
            </a:fld>
            <a:endParaRPr kumimoji="0"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6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Dr. Navneet Goyal, BITS,Pilani</a:t>
            </a:r>
          </a:p>
        </p:txBody>
      </p:sp>
      <p:sp>
        <p:nvSpPr>
          <p:cNvPr id="7066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C50758DD-5916-4175-80C8-9CF9E41E83F4}" type="slidenum">
              <a:rPr kumimoji="0"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18</a:t>
            </a:fld>
            <a:endParaRPr kumimoji="0"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412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168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57FADDE6-2D6C-4A5B-8EE8-115DCA64E4CC}" type="datetime1"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4/1/2019</a:t>
            </a:fld>
            <a:endParaRPr kumimoji="0"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Dr. Navneet Goyal, BITS,Pilani</a:t>
            </a:r>
          </a:p>
        </p:txBody>
      </p:sp>
      <p:sp>
        <p:nvSpPr>
          <p:cNvPr id="7168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69EAC680-D8D8-44E3-AE7E-CA9EB42BE0BA}" type="slidenum">
              <a:rPr kumimoji="0"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19</a:t>
            </a:fld>
            <a:endParaRPr kumimoji="0"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211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270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908C496E-5CA7-4EB6-9189-75913B63F0E0}" type="datetime1"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4/1/2019</a:t>
            </a:fld>
            <a:endParaRPr kumimoji="0"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0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Dr. Navneet Goyal, BITS,Pilani</a:t>
            </a:r>
          </a:p>
        </p:txBody>
      </p:sp>
      <p:sp>
        <p:nvSpPr>
          <p:cNvPr id="727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1E8E21C3-9354-40D6-ABE8-8E487CBE9D74}" type="slidenum">
              <a:rPr kumimoji="0"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20</a:t>
            </a:fld>
            <a:endParaRPr kumimoji="0"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722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373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096B3041-AFB5-4C4D-9972-373A99B3FE55}" type="datetime1"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4/1/2019</a:t>
            </a:fld>
            <a:endParaRPr kumimoji="0"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Dr. Navneet Goyal, BITS,Pilani</a:t>
            </a:r>
          </a:p>
        </p:txBody>
      </p:sp>
      <p:sp>
        <p:nvSpPr>
          <p:cNvPr id="737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756879E2-0C06-4580-9AFB-71970DEE0099}" type="slidenum">
              <a:rPr kumimoji="0"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21</a:t>
            </a:fld>
            <a:endParaRPr kumimoji="0"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034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475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DD86D7C8-BEBF-4E85-95ED-DD6206359AA1}" type="datetime1"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4/1/2019</a:t>
            </a:fld>
            <a:endParaRPr kumimoji="0"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5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Dr. Navneet Goyal, BITS,Pilani</a:t>
            </a:r>
          </a:p>
        </p:txBody>
      </p:sp>
      <p:sp>
        <p:nvSpPr>
          <p:cNvPr id="7475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F4836531-B531-4461-AAA1-A70197DD0D7E}" type="slidenum">
              <a:rPr kumimoji="0"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22</a:t>
            </a:fld>
            <a:endParaRPr kumimoji="0"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435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578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FA53F657-3B9A-47D1-BBCE-5CAB24F58A3D}" type="datetime1"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4/1/2019</a:t>
            </a:fld>
            <a:endParaRPr kumimoji="0"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Dr. Navneet Goyal, BITS,Pilani</a:t>
            </a:r>
          </a:p>
        </p:txBody>
      </p:sp>
      <p:sp>
        <p:nvSpPr>
          <p:cNvPr id="757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F0B9E18A-91C4-483B-9C1F-6087AD63D70B}" type="slidenum">
              <a:rPr kumimoji="0"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23</a:t>
            </a:fld>
            <a:endParaRPr kumimoji="0"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93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680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0CF464AB-DB2C-403F-AC73-A815FE42419C}" type="datetime1"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4/1/2019</a:t>
            </a:fld>
            <a:endParaRPr kumimoji="0"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0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Dr. Navneet Goyal, BITS,Pilani</a:t>
            </a:r>
          </a:p>
        </p:txBody>
      </p:sp>
      <p:sp>
        <p:nvSpPr>
          <p:cNvPr id="768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911224FF-5016-4936-BAD4-460811729484}" type="slidenum">
              <a:rPr kumimoji="0"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24</a:t>
            </a:fld>
            <a:endParaRPr kumimoji="0"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086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782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D0E573EF-E00B-4EF1-B300-F5363B09B699}" type="datetime1"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4/1/2019</a:t>
            </a:fld>
            <a:endParaRPr kumimoji="0"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2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Dr. Navneet Goyal, BITS,Pilani</a:t>
            </a:r>
          </a:p>
        </p:txBody>
      </p:sp>
      <p:sp>
        <p:nvSpPr>
          <p:cNvPr id="778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3489DAAD-0FE2-4D08-A774-3D1991F2A117}" type="slidenum">
              <a:rPr kumimoji="0"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25</a:t>
            </a:fld>
            <a:endParaRPr kumimoji="0"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235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05074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15703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87435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29270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469">
              <a:defRPr sz="3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11598" indent="-273691" defTabSz="924469">
              <a:defRPr sz="3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94765" indent="-218953" defTabSz="924469">
              <a:defRPr sz="3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532672" indent="-218953" defTabSz="924469">
              <a:defRPr sz="3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970578" indent="-218953" defTabSz="924469">
              <a:defRPr sz="3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408484" indent="-218953" defTabSz="924469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846390" indent="-218953" defTabSz="924469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284296" indent="-218953" defTabSz="924469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722202" indent="-218953" defTabSz="924469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B98D880-2A2F-4AA8-B21E-A401519A8286}" type="slidenum">
              <a:rPr lang="en-US" altLang="en-US" sz="1200">
                <a:latin typeface="Arial" panose="020B0604020202020204" pitchFamily="34" charset="0"/>
              </a:rPr>
              <a:pPr/>
              <a:t>10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8500"/>
            <a:ext cx="4641850" cy="3482975"/>
          </a:xfrm>
          <a:ln w="12700" cap="flat"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077" y="4415791"/>
            <a:ext cx="5047660" cy="41833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84" tIns="46542" rIns="93084" bIns="46542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306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758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0D89EC9A-2115-4D72-960D-ECD116FFEF4D}" type="datetime1"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4/1/2019</a:t>
            </a:fld>
            <a:endParaRPr kumimoji="0"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Dr. Navneet Goyal, BITS,Pilani</a:t>
            </a:r>
          </a:p>
        </p:txBody>
      </p:sp>
      <p:sp>
        <p:nvSpPr>
          <p:cNvPr id="6759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CA44E699-33FD-4070-8BE5-9C4C19F0849A}" type="slidenum">
              <a:rPr kumimoji="0"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12</a:t>
            </a:fld>
            <a:endParaRPr kumimoji="0"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256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861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75748C83-27DA-4A6E-A1B1-E6B8E9D9806F}" type="datetime1"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4/1/2019</a:t>
            </a:fld>
            <a:endParaRPr kumimoji="0"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Dr. Navneet Goyal, BITS,Pilani</a:t>
            </a:r>
          </a:p>
        </p:txBody>
      </p:sp>
      <p:sp>
        <p:nvSpPr>
          <p:cNvPr id="6861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27090D35-E779-48C5-9DF3-5F7EED512F36}" type="slidenum">
              <a:rPr kumimoji="0"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16</a:t>
            </a:fld>
            <a:endParaRPr kumimoji="0"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104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963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5DBC8D78-AFF3-41F0-9E0D-05C8496E17D0}" type="datetime1"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4/1/2019</a:t>
            </a:fld>
            <a:endParaRPr kumimoji="0"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Dr. Navneet Goyal, BITS,Pilani</a:t>
            </a:r>
          </a:p>
        </p:txBody>
      </p:sp>
      <p:sp>
        <p:nvSpPr>
          <p:cNvPr id="6963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8229D67B-DFF9-487D-95E2-60293EEF8A29}" type="slidenum">
              <a:rPr kumimoji="0"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17</a:t>
            </a:fld>
            <a:endParaRPr kumimoji="0"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221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2B29BE-F837-43A8-AA5F-A259A4FB549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32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FF311-8F7C-4CA9-A494-EA63E9EE76F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339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5C201-84B4-45D8-B681-EFD34F9D699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681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93AD5-A21A-457A-8E5F-12E14138119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10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888302-A836-438A-B822-13F3481FE26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08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28CCA5-0B19-4475-9942-75768E38E0B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87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632060-BB83-4410-870D-4199B8913AE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731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85EDC-C673-4B84-9577-569421617F4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50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26F20-C4C1-425A-83CC-0529E42EE87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755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35C14A-A0AB-43CE-B324-E0852FCF513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543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351CDC-E569-4A34-8295-F593521AC4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31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DB58AE-93A9-4231-B79A-6EDAC074121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356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2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371600"/>
            <a:ext cx="5867400" cy="182880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sz="4400" dirty="0" smtClean="0"/>
              <a:t>Association Rule Mining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838200" y="1828800"/>
            <a:ext cx="8305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Many variations of the Apriori has been proposed that focus on improving the efficiency of the original algorithm</a:t>
            </a:r>
          </a:p>
        </p:txBody>
      </p:sp>
      <p:sp>
        <p:nvSpPr>
          <p:cNvPr id="407555" name="Rectangle 3"/>
          <p:cNvSpPr>
            <a:spLocks noChangeArrowheads="1"/>
          </p:cNvSpPr>
          <p:nvPr/>
        </p:nvSpPr>
        <p:spPr bwMode="auto">
          <a:xfrm>
            <a:off x="914400" y="2743200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400"/>
              <a:t> </a:t>
            </a:r>
            <a:r>
              <a:rPr lang="en-US" altLang="en-US" sz="2400" b="1"/>
              <a:t>Hash-based technique</a:t>
            </a:r>
            <a:r>
              <a:rPr lang="en-US" altLang="en-US" sz="2400"/>
              <a:t>- hashing itemset counts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914400" y="762000"/>
            <a:ext cx="84582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800"/>
              <a:t>Variations of the Apriori</a:t>
            </a:r>
          </a:p>
        </p:txBody>
      </p:sp>
      <p:sp>
        <p:nvSpPr>
          <p:cNvPr id="407557" name="Rectangle 5"/>
          <p:cNvSpPr>
            <a:spLocks noChangeArrowheads="1"/>
          </p:cNvSpPr>
          <p:nvPr/>
        </p:nvSpPr>
        <p:spPr bwMode="auto">
          <a:xfrm>
            <a:off x="914400" y="3200400"/>
            <a:ext cx="8534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400"/>
              <a:t> </a:t>
            </a:r>
            <a:r>
              <a:rPr lang="en-US" altLang="en-US" sz="2400" b="1"/>
              <a:t>Transaction reduction</a:t>
            </a:r>
            <a:r>
              <a:rPr lang="en-US" altLang="en-US" sz="2400"/>
              <a:t>-reducing the number of transactions scanned in future iterations</a:t>
            </a:r>
          </a:p>
        </p:txBody>
      </p:sp>
      <p:sp>
        <p:nvSpPr>
          <p:cNvPr id="407558" name="Rectangle 6"/>
          <p:cNvSpPr>
            <a:spLocks noChangeArrowheads="1"/>
          </p:cNvSpPr>
          <p:nvPr/>
        </p:nvSpPr>
        <p:spPr bwMode="auto">
          <a:xfrm>
            <a:off x="838200" y="4114800"/>
            <a:ext cx="8305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400"/>
              <a:t> </a:t>
            </a:r>
            <a:r>
              <a:rPr lang="en-US" altLang="en-US" sz="2400" b="1"/>
              <a:t>Partitioning</a:t>
            </a:r>
            <a:r>
              <a:rPr lang="en-US" altLang="en-US" sz="2400"/>
              <a:t>-partitioning the data to find candidate itemsets</a:t>
            </a:r>
          </a:p>
        </p:txBody>
      </p:sp>
      <p:sp>
        <p:nvSpPr>
          <p:cNvPr id="407559" name="Rectangle 7"/>
          <p:cNvSpPr>
            <a:spLocks noChangeArrowheads="1"/>
          </p:cNvSpPr>
          <p:nvPr/>
        </p:nvSpPr>
        <p:spPr bwMode="auto">
          <a:xfrm>
            <a:off x="838200" y="48006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400"/>
              <a:t> </a:t>
            </a:r>
            <a:r>
              <a:rPr lang="en-US" altLang="en-US" sz="2400" b="1"/>
              <a:t>Sampling</a:t>
            </a:r>
            <a:r>
              <a:rPr lang="en-US" altLang="en-US" sz="2400"/>
              <a:t>-mining on a subset of the given data</a:t>
            </a:r>
          </a:p>
        </p:txBody>
      </p:sp>
      <p:sp>
        <p:nvSpPr>
          <p:cNvPr id="407560" name="Rectangle 8"/>
          <p:cNvSpPr>
            <a:spLocks noChangeArrowheads="1"/>
          </p:cNvSpPr>
          <p:nvPr/>
        </p:nvSpPr>
        <p:spPr bwMode="auto">
          <a:xfrm>
            <a:off x="846138" y="5346700"/>
            <a:ext cx="82978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400"/>
              <a:t> </a:t>
            </a:r>
            <a:r>
              <a:rPr lang="en-US" altLang="en-US" sz="2400" b="1"/>
              <a:t>Dynamic itemset counting</a:t>
            </a:r>
            <a:r>
              <a:rPr lang="en-US" altLang="en-US" sz="2400"/>
              <a:t>-adding candidate itemsets 			at different points during a scan</a:t>
            </a:r>
          </a:p>
        </p:txBody>
      </p:sp>
      <p:sp>
        <p:nvSpPr>
          <p:cNvPr id="407561" name="Rectangle 9"/>
          <p:cNvSpPr>
            <a:spLocks noChangeArrowheads="1"/>
          </p:cNvSpPr>
          <p:nvPr/>
        </p:nvSpPr>
        <p:spPr bwMode="auto">
          <a:xfrm>
            <a:off x="2286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eaLnBrk="1" hangingPunct="1">
              <a:defRPr/>
            </a:pPr>
            <a:r>
              <a:rPr lang="en-US" sz="4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50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 autoUpdateAnimBg="0"/>
      <p:bldP spid="407557" grpId="0" autoUpdateAnimBg="0"/>
      <p:bldP spid="407558" grpId="0" autoUpdateAnimBg="0"/>
      <p:bldP spid="407559" grpId="0" autoUpdateAnimBg="0"/>
      <p:bldP spid="40756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FP-growth Algorithm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 smtClean="0"/>
              <a:t>Use a compressed representation of the database using an </a:t>
            </a:r>
            <a:r>
              <a:rPr lang="en-US" sz="2800" dirty="0" smtClean="0">
                <a:solidFill>
                  <a:srgbClr val="FF0000"/>
                </a:solidFill>
              </a:rPr>
              <a:t>FP-tree</a:t>
            </a:r>
          </a:p>
          <a:p>
            <a:pPr eaLnBrk="1" hangingPunct="1">
              <a:defRPr/>
            </a:pPr>
            <a:endParaRPr lang="en-US" sz="2800" dirty="0" smtClean="0"/>
          </a:p>
          <a:p>
            <a:pPr eaLnBrk="1" hangingPunct="1">
              <a:defRPr/>
            </a:pPr>
            <a:r>
              <a:rPr lang="en-US" sz="2800" dirty="0" smtClean="0"/>
              <a:t>Once an FP-tree has been constructed, it uses a recursive divide-and-conquer approach to mine the frequent </a:t>
            </a:r>
            <a:r>
              <a:rPr lang="en-US" sz="2800" dirty="0" err="1" smtClean="0"/>
              <a:t>itemsets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3745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350963" y="685800"/>
            <a:ext cx="77930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 dirty="0">
                <a:solidFill>
                  <a:srgbClr val="FF0000"/>
                </a:solidFill>
                <a:latin typeface="Arial" panose="020B0604020202020204" pitchFamily="34" charset="0"/>
              </a:rPr>
              <a:t>FP Growth Algorithm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609600" y="1143000"/>
            <a:ext cx="7848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en-US" sz="2000" dirty="0">
                <a:latin typeface="Arial" panose="020B0604020202020204" pitchFamily="34" charset="0"/>
                <a:sym typeface="Symbol" panose="05050102010706020507" pitchFamily="18" charset="2"/>
              </a:rPr>
              <a:t>NO candidate Generation</a:t>
            </a:r>
          </a:p>
          <a:p>
            <a:pPr>
              <a:lnSpc>
                <a:spcPct val="140000"/>
              </a:lnSpc>
            </a:pPr>
            <a:r>
              <a:rPr kumimoji="0" lang="en-US" altLang="en-US" sz="2000" dirty="0"/>
              <a:t>A divide-and-conquer methodology: decompose mining tasks into smaller ones</a:t>
            </a:r>
            <a:endParaRPr lang="en-US" altLang="en-US" sz="20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40000"/>
              </a:lnSpc>
            </a:pPr>
            <a:r>
              <a:rPr lang="en-US" altLang="en-US" sz="2000" dirty="0">
                <a:latin typeface="Arial" panose="020B0604020202020204" pitchFamily="34" charset="0"/>
                <a:sym typeface="Symbol" panose="05050102010706020507" pitchFamily="18" charset="2"/>
              </a:rPr>
              <a:t>Requires 2 scans of the Transaction DB</a:t>
            </a:r>
          </a:p>
          <a:p>
            <a:pPr>
              <a:lnSpc>
                <a:spcPct val="140000"/>
              </a:lnSpc>
            </a:pPr>
            <a:r>
              <a:rPr lang="en-US" altLang="en-US" sz="2000" dirty="0">
                <a:latin typeface="Arial" panose="020B0604020202020204" pitchFamily="34" charset="0"/>
                <a:sym typeface="Symbol" panose="05050102010706020507" pitchFamily="18" charset="2"/>
              </a:rPr>
              <a:t>2 Phase algorithm</a:t>
            </a:r>
          </a:p>
          <a:p>
            <a:pPr>
              <a:lnSpc>
                <a:spcPct val="140000"/>
              </a:lnSpc>
            </a:pPr>
            <a:r>
              <a:rPr lang="en-US" altLang="en-US" sz="2000" dirty="0">
                <a:latin typeface="Arial" panose="020B0604020202020204" pitchFamily="34" charset="0"/>
                <a:sym typeface="Symbol" panose="05050102010706020507" pitchFamily="18" charset="2"/>
              </a:rPr>
              <a:t>Phase I</a:t>
            </a:r>
          </a:p>
          <a:p>
            <a:pPr lvl="2">
              <a:lnSpc>
                <a:spcPct val="140000"/>
              </a:lnSpc>
            </a:pPr>
            <a:r>
              <a:rPr lang="en-US" altLang="en-US" sz="2000" dirty="0">
                <a:latin typeface="Arial" panose="020B0604020202020204" pitchFamily="34" charset="0"/>
                <a:sym typeface="Symbol" panose="05050102010706020507" pitchFamily="18" charset="2"/>
              </a:rPr>
              <a:t>Construct FP tree (Requires 2 TDB scans)</a:t>
            </a:r>
          </a:p>
          <a:p>
            <a:pPr>
              <a:lnSpc>
                <a:spcPct val="140000"/>
              </a:lnSpc>
            </a:pPr>
            <a:r>
              <a:rPr lang="en-US" altLang="en-US" sz="2000" dirty="0">
                <a:latin typeface="Arial" panose="020B0604020202020204" pitchFamily="34" charset="0"/>
                <a:sym typeface="Symbol" panose="05050102010706020507" pitchFamily="18" charset="2"/>
              </a:rPr>
              <a:t> Phase II</a:t>
            </a:r>
          </a:p>
          <a:p>
            <a:pPr lvl="2">
              <a:lnSpc>
                <a:spcPct val="140000"/>
              </a:lnSpc>
            </a:pPr>
            <a:r>
              <a:rPr lang="en-US" altLang="en-US" sz="2000" dirty="0">
                <a:latin typeface="Arial" panose="020B0604020202020204" pitchFamily="34" charset="0"/>
                <a:sym typeface="Symbol" panose="05050102010706020507" pitchFamily="18" charset="2"/>
              </a:rPr>
              <a:t>Uses FP tree (TDB is not used)</a:t>
            </a:r>
          </a:p>
          <a:p>
            <a:pPr lvl="2">
              <a:lnSpc>
                <a:spcPct val="140000"/>
              </a:lnSpc>
            </a:pPr>
            <a:r>
              <a:rPr lang="en-US" altLang="en-US" sz="2000" dirty="0">
                <a:latin typeface="Arial" panose="020B0604020202020204" pitchFamily="34" charset="0"/>
                <a:sym typeface="Symbol" panose="05050102010706020507" pitchFamily="18" charset="2"/>
              </a:rPr>
              <a:t>FP tree contains all information about FIs</a:t>
            </a:r>
          </a:p>
          <a:p>
            <a:pPr>
              <a:lnSpc>
                <a:spcPct val="140000"/>
              </a:lnSpc>
            </a:pPr>
            <a:endParaRPr lang="en-US" altLang="en-US" sz="20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40000"/>
              </a:lnSpc>
            </a:pPr>
            <a:endParaRPr lang="en-US" altLang="en-US" sz="20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7586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FP-tree construction</a:t>
            </a:r>
          </a:p>
        </p:txBody>
      </p:sp>
      <p:sp>
        <p:nvSpPr>
          <p:cNvPr id="75779" name="Oval 3"/>
          <p:cNvSpPr>
            <a:spLocks noChangeArrowheads="1"/>
          </p:cNvSpPr>
          <p:nvPr/>
        </p:nvSpPr>
        <p:spPr bwMode="auto">
          <a:xfrm>
            <a:off x="7010400" y="1143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526219"/>
              </p:ext>
            </p:extLst>
          </p:nvPr>
        </p:nvGraphicFramePr>
        <p:xfrm>
          <a:off x="533400" y="1905000"/>
          <a:ext cx="23749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5" name="Worksheet" r:id="rId3" imgW="1952786" imgH="3257435" progId="Excel.Sheet.8">
                  <p:embed/>
                </p:oleObj>
              </mc:Choice>
              <mc:Fallback>
                <p:oleObj name="Worksheet" r:id="rId3" imgW="1952786" imgH="325743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5000"/>
                        <a:ext cx="23749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1" name="Oval 5"/>
          <p:cNvSpPr>
            <a:spLocks noChangeArrowheads="1"/>
          </p:cNvSpPr>
          <p:nvPr/>
        </p:nvSpPr>
        <p:spPr bwMode="auto">
          <a:xfrm>
            <a:off x="6629400" y="1828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75782" name="Oval 6"/>
          <p:cNvSpPr>
            <a:spLocks noChangeArrowheads="1"/>
          </p:cNvSpPr>
          <p:nvPr/>
        </p:nvSpPr>
        <p:spPr bwMode="auto">
          <a:xfrm>
            <a:off x="6172200" y="2667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75783" name="Oval 7"/>
          <p:cNvSpPr>
            <a:spLocks noChangeArrowheads="1"/>
          </p:cNvSpPr>
          <p:nvPr/>
        </p:nvSpPr>
        <p:spPr bwMode="auto">
          <a:xfrm>
            <a:off x="6858000" y="4267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 flipH="1">
            <a:off x="6858000" y="144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 flipH="1">
            <a:off x="6324600" y="2133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6" name="Oval 10"/>
          <p:cNvSpPr>
            <a:spLocks noChangeArrowheads="1"/>
          </p:cNvSpPr>
          <p:nvPr/>
        </p:nvSpPr>
        <p:spPr bwMode="auto">
          <a:xfrm>
            <a:off x="6248400" y="3657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75787" name="Oval 11"/>
          <p:cNvSpPr>
            <a:spLocks noChangeArrowheads="1"/>
          </p:cNvSpPr>
          <p:nvPr/>
        </p:nvSpPr>
        <p:spPr bwMode="auto">
          <a:xfrm>
            <a:off x="5867400" y="4343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75788" name="Oval 12"/>
          <p:cNvSpPr>
            <a:spLocks noChangeArrowheads="1"/>
          </p:cNvSpPr>
          <p:nvPr/>
        </p:nvSpPr>
        <p:spPr bwMode="auto">
          <a:xfrm>
            <a:off x="5410200" y="5181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75789" name="Line 13"/>
          <p:cNvSpPr>
            <a:spLocks noChangeShapeType="1"/>
          </p:cNvSpPr>
          <p:nvPr/>
        </p:nvSpPr>
        <p:spPr bwMode="auto">
          <a:xfrm flipH="1">
            <a:off x="6096000" y="3962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0" name="Line 14"/>
          <p:cNvSpPr>
            <a:spLocks noChangeShapeType="1"/>
          </p:cNvSpPr>
          <p:nvPr/>
        </p:nvSpPr>
        <p:spPr bwMode="auto">
          <a:xfrm flipH="1">
            <a:off x="5562600" y="4648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1" name="Oval 15"/>
          <p:cNvSpPr>
            <a:spLocks noChangeArrowheads="1"/>
          </p:cNvSpPr>
          <p:nvPr/>
        </p:nvSpPr>
        <p:spPr bwMode="auto">
          <a:xfrm>
            <a:off x="7467600" y="5181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75792" name="Oval 16"/>
          <p:cNvSpPr>
            <a:spLocks noChangeArrowheads="1"/>
          </p:cNvSpPr>
          <p:nvPr/>
        </p:nvSpPr>
        <p:spPr bwMode="auto">
          <a:xfrm>
            <a:off x="7924800" y="5943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>
            <a:off x="6400800" y="3962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4" name="Line 18"/>
          <p:cNvSpPr>
            <a:spLocks noChangeShapeType="1"/>
          </p:cNvSpPr>
          <p:nvPr/>
        </p:nvSpPr>
        <p:spPr bwMode="auto">
          <a:xfrm flipH="1" flipV="1">
            <a:off x="7086600" y="4572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>
            <a:off x="7696200" y="5486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6" name="Text Box 20"/>
          <p:cNvSpPr txBox="1">
            <a:spLocks noChangeArrowheads="1"/>
          </p:cNvSpPr>
          <p:nvPr/>
        </p:nvSpPr>
        <p:spPr bwMode="auto">
          <a:xfrm>
            <a:off x="6477000" y="9906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null</a:t>
            </a:r>
          </a:p>
        </p:txBody>
      </p:sp>
      <p:sp>
        <p:nvSpPr>
          <p:cNvPr id="75797" name="Text Box 21"/>
          <p:cNvSpPr txBox="1">
            <a:spLocks noChangeArrowheads="1"/>
          </p:cNvSpPr>
          <p:nvPr/>
        </p:nvSpPr>
        <p:spPr bwMode="auto">
          <a:xfrm>
            <a:off x="6172200" y="17526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A:1</a:t>
            </a:r>
          </a:p>
        </p:txBody>
      </p:sp>
      <p:sp>
        <p:nvSpPr>
          <p:cNvPr id="75798" name="Text Box 22"/>
          <p:cNvSpPr txBox="1">
            <a:spLocks noChangeArrowheads="1"/>
          </p:cNvSpPr>
          <p:nvPr/>
        </p:nvSpPr>
        <p:spPr bwMode="auto">
          <a:xfrm>
            <a:off x="5715000" y="2590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B:1</a:t>
            </a:r>
          </a:p>
        </p:txBody>
      </p:sp>
      <p:sp>
        <p:nvSpPr>
          <p:cNvPr id="75799" name="Text Box 23"/>
          <p:cNvSpPr txBox="1">
            <a:spLocks noChangeArrowheads="1"/>
          </p:cNvSpPr>
          <p:nvPr/>
        </p:nvSpPr>
        <p:spPr bwMode="auto">
          <a:xfrm>
            <a:off x="5715000" y="35814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null</a:t>
            </a:r>
          </a:p>
        </p:txBody>
      </p:sp>
      <p:sp>
        <p:nvSpPr>
          <p:cNvPr id="75800" name="Text Box 24"/>
          <p:cNvSpPr txBox="1">
            <a:spLocks noChangeArrowheads="1"/>
          </p:cNvSpPr>
          <p:nvPr/>
        </p:nvSpPr>
        <p:spPr bwMode="auto">
          <a:xfrm>
            <a:off x="5334000" y="42672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A:1</a:t>
            </a:r>
          </a:p>
        </p:txBody>
      </p:sp>
      <p:sp>
        <p:nvSpPr>
          <p:cNvPr id="75801" name="Text Box 25"/>
          <p:cNvSpPr txBox="1">
            <a:spLocks noChangeArrowheads="1"/>
          </p:cNvSpPr>
          <p:nvPr/>
        </p:nvSpPr>
        <p:spPr bwMode="auto">
          <a:xfrm>
            <a:off x="4876800" y="51054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B:1</a:t>
            </a:r>
          </a:p>
        </p:txBody>
      </p:sp>
      <p:sp>
        <p:nvSpPr>
          <p:cNvPr id="75802" name="Text Box 26"/>
          <p:cNvSpPr txBox="1">
            <a:spLocks noChangeArrowheads="1"/>
          </p:cNvSpPr>
          <p:nvPr/>
        </p:nvSpPr>
        <p:spPr bwMode="auto">
          <a:xfrm>
            <a:off x="7086600" y="41910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B:1</a:t>
            </a:r>
          </a:p>
        </p:txBody>
      </p:sp>
      <p:sp>
        <p:nvSpPr>
          <p:cNvPr id="75803" name="Text Box 27"/>
          <p:cNvSpPr txBox="1">
            <a:spLocks noChangeArrowheads="1"/>
          </p:cNvSpPr>
          <p:nvPr/>
        </p:nvSpPr>
        <p:spPr bwMode="auto">
          <a:xfrm>
            <a:off x="7848600" y="51054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C:1</a:t>
            </a:r>
          </a:p>
        </p:txBody>
      </p:sp>
      <p:sp>
        <p:nvSpPr>
          <p:cNvPr id="75804" name="Text Box 28"/>
          <p:cNvSpPr txBox="1">
            <a:spLocks noChangeArrowheads="1"/>
          </p:cNvSpPr>
          <p:nvPr/>
        </p:nvSpPr>
        <p:spPr bwMode="auto">
          <a:xfrm>
            <a:off x="8229600" y="58674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D:1</a:t>
            </a:r>
          </a:p>
        </p:txBody>
      </p:sp>
      <p:sp>
        <p:nvSpPr>
          <p:cNvPr id="75805" name="Text Box 29"/>
          <p:cNvSpPr txBox="1">
            <a:spLocks noChangeArrowheads="1"/>
          </p:cNvSpPr>
          <p:nvPr/>
        </p:nvSpPr>
        <p:spPr bwMode="auto">
          <a:xfrm>
            <a:off x="3276600" y="1219200"/>
            <a:ext cx="266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After reading TID=1:</a:t>
            </a:r>
          </a:p>
        </p:txBody>
      </p:sp>
      <p:sp>
        <p:nvSpPr>
          <p:cNvPr id="75806" name="Text Box 30"/>
          <p:cNvSpPr txBox="1">
            <a:spLocks noChangeArrowheads="1"/>
          </p:cNvSpPr>
          <p:nvPr/>
        </p:nvSpPr>
        <p:spPr bwMode="auto">
          <a:xfrm>
            <a:off x="3200400" y="3413125"/>
            <a:ext cx="266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After reading TID=2:</a:t>
            </a:r>
          </a:p>
        </p:txBody>
      </p:sp>
      <p:sp>
        <p:nvSpPr>
          <p:cNvPr id="75807" name="Line 31"/>
          <p:cNvSpPr>
            <a:spLocks noChangeShapeType="1"/>
          </p:cNvSpPr>
          <p:nvPr/>
        </p:nvSpPr>
        <p:spPr bwMode="auto">
          <a:xfrm flipV="1">
            <a:off x="5715000" y="4495800"/>
            <a:ext cx="1143000" cy="838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4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FP-Tree Construction</a:t>
            </a:r>
          </a:p>
        </p:txBody>
      </p:sp>
      <p:sp>
        <p:nvSpPr>
          <p:cNvPr id="76803" name="Oval 3"/>
          <p:cNvSpPr>
            <a:spLocks noChangeArrowheads="1"/>
          </p:cNvSpPr>
          <p:nvPr/>
        </p:nvSpPr>
        <p:spPr bwMode="auto">
          <a:xfrm>
            <a:off x="6705600" y="2514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76804" name="Oval 4"/>
          <p:cNvSpPr>
            <a:spLocks noChangeArrowheads="1"/>
          </p:cNvSpPr>
          <p:nvPr/>
        </p:nvSpPr>
        <p:spPr bwMode="auto">
          <a:xfrm>
            <a:off x="5715000" y="1752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76805" name="Oval 5"/>
          <p:cNvSpPr>
            <a:spLocks noChangeArrowheads="1"/>
          </p:cNvSpPr>
          <p:nvPr/>
        </p:nvSpPr>
        <p:spPr bwMode="auto">
          <a:xfrm>
            <a:off x="4648200" y="2590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76806" name="Oval 6"/>
          <p:cNvSpPr>
            <a:spLocks noChangeArrowheads="1"/>
          </p:cNvSpPr>
          <p:nvPr/>
        </p:nvSpPr>
        <p:spPr bwMode="auto">
          <a:xfrm>
            <a:off x="37338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 flipH="1">
            <a:off x="4800600" y="20574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 flipH="1">
            <a:off x="3962400" y="28956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9" name="Oval 9"/>
          <p:cNvSpPr>
            <a:spLocks noChangeArrowheads="1"/>
          </p:cNvSpPr>
          <p:nvPr/>
        </p:nvSpPr>
        <p:spPr bwMode="auto">
          <a:xfrm>
            <a:off x="73152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76810" name="Oval 10"/>
          <p:cNvSpPr>
            <a:spLocks noChangeArrowheads="1"/>
          </p:cNvSpPr>
          <p:nvPr/>
        </p:nvSpPr>
        <p:spPr bwMode="auto">
          <a:xfrm>
            <a:off x="7086600" y="4191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76811" name="Line 11"/>
          <p:cNvSpPr>
            <a:spLocks noChangeShapeType="1"/>
          </p:cNvSpPr>
          <p:nvPr/>
        </p:nvSpPr>
        <p:spPr bwMode="auto">
          <a:xfrm>
            <a:off x="5867400" y="20574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2" name="Line 12"/>
          <p:cNvSpPr>
            <a:spLocks noChangeShapeType="1"/>
          </p:cNvSpPr>
          <p:nvPr/>
        </p:nvSpPr>
        <p:spPr bwMode="auto">
          <a:xfrm flipH="1" flipV="1">
            <a:off x="6934200" y="28194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3" name="Line 13"/>
          <p:cNvSpPr>
            <a:spLocks noChangeShapeType="1"/>
          </p:cNvSpPr>
          <p:nvPr/>
        </p:nvSpPr>
        <p:spPr bwMode="auto">
          <a:xfrm flipH="1">
            <a:off x="7315200" y="37338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5105400" y="16764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null</a:t>
            </a:r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4114800" y="25146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Times New Roman" panose="02020603050405020304" pitchFamily="18" charset="0"/>
              </a:rPr>
              <a:t>A:8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3200400" y="3352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B:5</a:t>
            </a:r>
          </a:p>
        </p:txBody>
      </p:sp>
      <p:sp>
        <p:nvSpPr>
          <p:cNvPr id="76817" name="Text Box 17"/>
          <p:cNvSpPr txBox="1">
            <a:spLocks noChangeArrowheads="1"/>
          </p:cNvSpPr>
          <p:nvPr/>
        </p:nvSpPr>
        <p:spPr bwMode="auto">
          <a:xfrm>
            <a:off x="6934200" y="24384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Times New Roman" panose="02020603050405020304" pitchFamily="18" charset="0"/>
              </a:rPr>
              <a:t>B:2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76818" name="Text Box 18"/>
          <p:cNvSpPr txBox="1">
            <a:spLocks noChangeArrowheads="1"/>
          </p:cNvSpPr>
          <p:nvPr/>
        </p:nvSpPr>
        <p:spPr bwMode="auto">
          <a:xfrm>
            <a:off x="7696200" y="3352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Times New Roman" panose="02020603050405020304" pitchFamily="18" charset="0"/>
              </a:rPr>
              <a:t>C:2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76819" name="Text Box 19"/>
          <p:cNvSpPr txBox="1">
            <a:spLocks noChangeArrowheads="1"/>
          </p:cNvSpPr>
          <p:nvPr/>
        </p:nvSpPr>
        <p:spPr bwMode="auto">
          <a:xfrm>
            <a:off x="7391400" y="4114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D:1</a:t>
            </a:r>
          </a:p>
        </p:txBody>
      </p:sp>
      <p:sp>
        <p:nvSpPr>
          <p:cNvPr id="76820" name="Oval 20"/>
          <p:cNvSpPr>
            <a:spLocks noChangeArrowheads="1"/>
          </p:cNvSpPr>
          <p:nvPr/>
        </p:nvSpPr>
        <p:spPr bwMode="auto">
          <a:xfrm>
            <a:off x="4572000" y="3565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76821" name="Oval 21"/>
          <p:cNvSpPr>
            <a:spLocks noChangeArrowheads="1"/>
          </p:cNvSpPr>
          <p:nvPr/>
        </p:nvSpPr>
        <p:spPr bwMode="auto">
          <a:xfrm>
            <a:off x="4724400" y="4495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76822" name="Line 22"/>
          <p:cNvSpPr>
            <a:spLocks noChangeShapeType="1"/>
          </p:cNvSpPr>
          <p:nvPr/>
        </p:nvSpPr>
        <p:spPr bwMode="auto">
          <a:xfrm flipV="1">
            <a:off x="4724400" y="28956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3" name="Line 23"/>
          <p:cNvSpPr>
            <a:spLocks noChangeShapeType="1"/>
          </p:cNvSpPr>
          <p:nvPr/>
        </p:nvSpPr>
        <p:spPr bwMode="auto">
          <a:xfrm>
            <a:off x="4724400" y="38862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4" name="Text Box 24"/>
          <p:cNvSpPr txBox="1">
            <a:spLocks noChangeArrowheads="1"/>
          </p:cNvSpPr>
          <p:nvPr/>
        </p:nvSpPr>
        <p:spPr bwMode="auto">
          <a:xfrm>
            <a:off x="4876800" y="35052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C:1</a:t>
            </a:r>
          </a:p>
        </p:txBody>
      </p:sp>
      <p:sp>
        <p:nvSpPr>
          <p:cNvPr id="76825" name="Text Box 25"/>
          <p:cNvSpPr txBox="1">
            <a:spLocks noChangeArrowheads="1"/>
          </p:cNvSpPr>
          <p:nvPr/>
        </p:nvSpPr>
        <p:spPr bwMode="auto">
          <a:xfrm>
            <a:off x="5029200" y="44196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D:1</a:t>
            </a:r>
          </a:p>
        </p:txBody>
      </p:sp>
      <p:sp>
        <p:nvSpPr>
          <p:cNvPr id="76826" name="Oval 26"/>
          <p:cNvSpPr>
            <a:spLocks noChangeArrowheads="1"/>
          </p:cNvSpPr>
          <p:nvPr/>
        </p:nvSpPr>
        <p:spPr bwMode="auto">
          <a:xfrm>
            <a:off x="3429000" y="4343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76827" name="Text Box 27"/>
          <p:cNvSpPr txBox="1">
            <a:spLocks noChangeArrowheads="1"/>
          </p:cNvSpPr>
          <p:nvPr/>
        </p:nvSpPr>
        <p:spPr bwMode="auto">
          <a:xfrm>
            <a:off x="2895600" y="42672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C:3</a:t>
            </a:r>
          </a:p>
        </p:txBody>
      </p:sp>
      <p:sp>
        <p:nvSpPr>
          <p:cNvPr id="76828" name="Oval 28"/>
          <p:cNvSpPr>
            <a:spLocks noChangeArrowheads="1"/>
          </p:cNvSpPr>
          <p:nvPr/>
        </p:nvSpPr>
        <p:spPr bwMode="auto">
          <a:xfrm>
            <a:off x="3200400" y="5334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76829" name="Text Box 29"/>
          <p:cNvSpPr txBox="1">
            <a:spLocks noChangeArrowheads="1"/>
          </p:cNvSpPr>
          <p:nvPr/>
        </p:nvSpPr>
        <p:spPr bwMode="auto">
          <a:xfrm>
            <a:off x="2743200" y="51816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D:1</a:t>
            </a:r>
          </a:p>
        </p:txBody>
      </p:sp>
      <p:sp>
        <p:nvSpPr>
          <p:cNvPr id="76830" name="Line 30"/>
          <p:cNvSpPr>
            <a:spLocks noChangeShapeType="1"/>
          </p:cNvSpPr>
          <p:nvPr/>
        </p:nvSpPr>
        <p:spPr bwMode="auto">
          <a:xfrm flipV="1">
            <a:off x="3581400" y="3733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31" name="Line 31"/>
          <p:cNvSpPr>
            <a:spLocks noChangeShapeType="1"/>
          </p:cNvSpPr>
          <p:nvPr/>
        </p:nvSpPr>
        <p:spPr bwMode="auto">
          <a:xfrm flipH="1">
            <a:off x="3352800" y="4648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32" name="Oval 32"/>
          <p:cNvSpPr>
            <a:spLocks noChangeArrowheads="1"/>
          </p:cNvSpPr>
          <p:nvPr/>
        </p:nvSpPr>
        <p:spPr bwMode="auto">
          <a:xfrm>
            <a:off x="5562600" y="352107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76833" name="Text Box 33"/>
          <p:cNvSpPr txBox="1">
            <a:spLocks noChangeArrowheads="1"/>
          </p:cNvSpPr>
          <p:nvPr/>
        </p:nvSpPr>
        <p:spPr bwMode="auto">
          <a:xfrm>
            <a:off x="5867400" y="35052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D:1</a:t>
            </a:r>
          </a:p>
        </p:txBody>
      </p:sp>
      <p:sp>
        <p:nvSpPr>
          <p:cNvPr id="76834" name="Oval 34"/>
          <p:cNvSpPr>
            <a:spLocks noChangeArrowheads="1"/>
          </p:cNvSpPr>
          <p:nvPr/>
        </p:nvSpPr>
        <p:spPr bwMode="auto">
          <a:xfrm>
            <a:off x="5791200" y="4419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76835" name="Text Box 35"/>
          <p:cNvSpPr txBox="1">
            <a:spLocks noChangeArrowheads="1"/>
          </p:cNvSpPr>
          <p:nvPr/>
        </p:nvSpPr>
        <p:spPr bwMode="auto">
          <a:xfrm>
            <a:off x="6019800" y="44196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E:1</a:t>
            </a:r>
          </a:p>
        </p:txBody>
      </p:sp>
      <p:sp>
        <p:nvSpPr>
          <p:cNvPr id="76836" name="Oval 36"/>
          <p:cNvSpPr>
            <a:spLocks noChangeArrowheads="1"/>
          </p:cNvSpPr>
          <p:nvPr/>
        </p:nvSpPr>
        <p:spPr bwMode="auto">
          <a:xfrm>
            <a:off x="8077200" y="4419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76837" name="Text Box 37"/>
          <p:cNvSpPr txBox="1">
            <a:spLocks noChangeArrowheads="1"/>
          </p:cNvSpPr>
          <p:nvPr/>
        </p:nvSpPr>
        <p:spPr bwMode="auto">
          <a:xfrm>
            <a:off x="8305800" y="42672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E:1</a:t>
            </a:r>
          </a:p>
        </p:txBody>
      </p:sp>
      <p:sp>
        <p:nvSpPr>
          <p:cNvPr id="76838" name="Line 38"/>
          <p:cNvSpPr>
            <a:spLocks noChangeShapeType="1"/>
          </p:cNvSpPr>
          <p:nvPr/>
        </p:nvSpPr>
        <p:spPr bwMode="auto">
          <a:xfrm flipH="1" flipV="1">
            <a:off x="7467600" y="37338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39" name="Line 39"/>
          <p:cNvSpPr>
            <a:spLocks noChangeShapeType="1"/>
          </p:cNvSpPr>
          <p:nvPr/>
        </p:nvSpPr>
        <p:spPr bwMode="auto">
          <a:xfrm flipH="1" flipV="1">
            <a:off x="4800600" y="28956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40" name="Line 40"/>
          <p:cNvSpPr>
            <a:spLocks noChangeShapeType="1"/>
          </p:cNvSpPr>
          <p:nvPr/>
        </p:nvSpPr>
        <p:spPr bwMode="auto">
          <a:xfrm flipH="1" flipV="1">
            <a:off x="5715000" y="38100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684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061940"/>
              </p:ext>
            </p:extLst>
          </p:nvPr>
        </p:nvGraphicFramePr>
        <p:xfrm>
          <a:off x="381000" y="1143000"/>
          <a:ext cx="169068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6" name="Worksheet" r:id="rId3" imgW="1952786" imgH="3257435" progId="Excel.Sheet.8">
                  <p:embed/>
                </p:oleObj>
              </mc:Choice>
              <mc:Fallback>
                <p:oleObj name="Worksheet" r:id="rId3" imgW="1952786" imgH="325743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1690688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42" name="Line 42"/>
          <p:cNvSpPr>
            <a:spLocks noChangeShapeType="1"/>
          </p:cNvSpPr>
          <p:nvPr/>
        </p:nvSpPr>
        <p:spPr bwMode="auto">
          <a:xfrm flipV="1">
            <a:off x="3505200" y="4572000"/>
            <a:ext cx="609600" cy="838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43" name="Line 43"/>
          <p:cNvSpPr>
            <a:spLocks noChangeShapeType="1"/>
          </p:cNvSpPr>
          <p:nvPr/>
        </p:nvSpPr>
        <p:spPr bwMode="auto">
          <a:xfrm flipV="1">
            <a:off x="4953000" y="3825875"/>
            <a:ext cx="685800" cy="6699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44" name="Line 44"/>
          <p:cNvSpPr>
            <a:spLocks noChangeShapeType="1"/>
          </p:cNvSpPr>
          <p:nvPr/>
        </p:nvSpPr>
        <p:spPr bwMode="auto">
          <a:xfrm>
            <a:off x="5867400" y="3825875"/>
            <a:ext cx="1219200" cy="4413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45" name="Line 45"/>
          <p:cNvSpPr>
            <a:spLocks noChangeShapeType="1"/>
          </p:cNvSpPr>
          <p:nvPr/>
        </p:nvSpPr>
        <p:spPr bwMode="auto">
          <a:xfrm flipV="1">
            <a:off x="6477000" y="4572000"/>
            <a:ext cx="1600200" cy="158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46" name="Line 46"/>
          <p:cNvSpPr>
            <a:spLocks noChangeShapeType="1"/>
          </p:cNvSpPr>
          <p:nvPr/>
        </p:nvSpPr>
        <p:spPr bwMode="auto">
          <a:xfrm flipV="1">
            <a:off x="3657600" y="3825875"/>
            <a:ext cx="914400" cy="5937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47" name="Line 47"/>
          <p:cNvSpPr>
            <a:spLocks noChangeShapeType="1"/>
          </p:cNvSpPr>
          <p:nvPr/>
        </p:nvSpPr>
        <p:spPr bwMode="auto">
          <a:xfrm flipV="1">
            <a:off x="5029200" y="3521075"/>
            <a:ext cx="2286000" cy="76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48" name="Line 48"/>
          <p:cNvSpPr>
            <a:spLocks noChangeShapeType="1"/>
          </p:cNvSpPr>
          <p:nvPr/>
        </p:nvSpPr>
        <p:spPr bwMode="auto">
          <a:xfrm flipV="1">
            <a:off x="4038600" y="2743200"/>
            <a:ext cx="2667000" cy="8540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49" name="Text Box 49"/>
          <p:cNvSpPr txBox="1">
            <a:spLocks noChangeArrowheads="1"/>
          </p:cNvSpPr>
          <p:nvPr/>
        </p:nvSpPr>
        <p:spPr bwMode="auto">
          <a:xfrm>
            <a:off x="5029200" y="5486400"/>
            <a:ext cx="3810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Pointers are used to assist frequent itemset generation</a:t>
            </a:r>
          </a:p>
        </p:txBody>
      </p:sp>
      <p:sp>
        <p:nvSpPr>
          <p:cNvPr id="76850" name="Oval 50"/>
          <p:cNvSpPr>
            <a:spLocks noChangeArrowheads="1"/>
          </p:cNvSpPr>
          <p:nvPr/>
        </p:nvSpPr>
        <p:spPr bwMode="auto">
          <a:xfrm>
            <a:off x="4114800" y="4343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76851" name="Text Box 51"/>
          <p:cNvSpPr txBox="1">
            <a:spLocks noChangeArrowheads="1"/>
          </p:cNvSpPr>
          <p:nvPr/>
        </p:nvSpPr>
        <p:spPr bwMode="auto">
          <a:xfrm>
            <a:off x="3962400" y="46482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D:1</a:t>
            </a:r>
          </a:p>
        </p:txBody>
      </p:sp>
      <p:sp>
        <p:nvSpPr>
          <p:cNvPr id="76852" name="Line 52"/>
          <p:cNvSpPr>
            <a:spLocks noChangeShapeType="1"/>
          </p:cNvSpPr>
          <p:nvPr/>
        </p:nvSpPr>
        <p:spPr bwMode="auto">
          <a:xfrm>
            <a:off x="4419600" y="4572000"/>
            <a:ext cx="304800" cy="76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53" name="Line 53"/>
          <p:cNvSpPr>
            <a:spLocks noChangeShapeType="1"/>
          </p:cNvSpPr>
          <p:nvPr/>
        </p:nvSpPr>
        <p:spPr bwMode="auto">
          <a:xfrm>
            <a:off x="3962400" y="3733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54" name="Oval 54"/>
          <p:cNvSpPr>
            <a:spLocks noChangeArrowheads="1"/>
          </p:cNvSpPr>
          <p:nvPr/>
        </p:nvSpPr>
        <p:spPr bwMode="auto">
          <a:xfrm>
            <a:off x="4724400" y="5105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76855" name="Text Box 55"/>
          <p:cNvSpPr txBox="1">
            <a:spLocks noChangeArrowheads="1"/>
          </p:cNvSpPr>
          <p:nvPr/>
        </p:nvSpPr>
        <p:spPr bwMode="auto">
          <a:xfrm>
            <a:off x="5029200" y="50292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E:1</a:t>
            </a:r>
          </a:p>
        </p:txBody>
      </p:sp>
      <p:sp>
        <p:nvSpPr>
          <p:cNvPr id="76856" name="Line 56"/>
          <p:cNvSpPr>
            <a:spLocks noChangeShapeType="1"/>
          </p:cNvSpPr>
          <p:nvPr/>
        </p:nvSpPr>
        <p:spPr bwMode="auto">
          <a:xfrm>
            <a:off x="487680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57" name="Line 57"/>
          <p:cNvSpPr>
            <a:spLocks noChangeShapeType="1"/>
          </p:cNvSpPr>
          <p:nvPr/>
        </p:nvSpPr>
        <p:spPr bwMode="auto">
          <a:xfrm flipV="1">
            <a:off x="4953000" y="4648200"/>
            <a:ext cx="83820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58" name="Text Box 58"/>
          <p:cNvSpPr txBox="1">
            <a:spLocks noChangeArrowheads="1"/>
          </p:cNvSpPr>
          <p:nvPr/>
        </p:nvSpPr>
        <p:spPr bwMode="auto">
          <a:xfrm>
            <a:off x="2209800" y="1219200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Transaction Database</a:t>
            </a:r>
          </a:p>
        </p:txBody>
      </p:sp>
      <p:graphicFrame>
        <p:nvGraphicFramePr>
          <p:cNvPr id="76859" name="Object 59"/>
          <p:cNvGraphicFramePr>
            <a:graphicFrameLocks noChangeAspect="1"/>
          </p:cNvGraphicFramePr>
          <p:nvPr/>
        </p:nvGraphicFramePr>
        <p:xfrm>
          <a:off x="457200" y="4495800"/>
          <a:ext cx="18288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7" name="Worksheet" r:id="rId5" imgW="1953006" imgH="1781658" progId="Excel.Sheet.8">
                  <p:embed/>
                </p:oleObj>
              </mc:Choice>
              <mc:Fallback>
                <p:oleObj name="Worksheet" r:id="rId5" imgW="1953006" imgH="178165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495800"/>
                        <a:ext cx="1828800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60" name="Line 60"/>
          <p:cNvSpPr>
            <a:spLocks noChangeShapeType="1"/>
          </p:cNvSpPr>
          <p:nvPr/>
        </p:nvSpPr>
        <p:spPr bwMode="auto">
          <a:xfrm flipV="1">
            <a:off x="2438400" y="2819400"/>
            <a:ext cx="220980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61" name="Line 61"/>
          <p:cNvSpPr>
            <a:spLocks noChangeShapeType="1"/>
          </p:cNvSpPr>
          <p:nvPr/>
        </p:nvSpPr>
        <p:spPr bwMode="auto">
          <a:xfrm flipH="1">
            <a:off x="1600200" y="487680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62" name="Line 62"/>
          <p:cNvSpPr>
            <a:spLocks noChangeShapeType="1"/>
          </p:cNvSpPr>
          <p:nvPr/>
        </p:nvSpPr>
        <p:spPr bwMode="auto">
          <a:xfrm flipH="1" flipV="1">
            <a:off x="2438400" y="3352800"/>
            <a:ext cx="0" cy="1524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63" name="Line 63"/>
          <p:cNvSpPr>
            <a:spLocks noChangeShapeType="1"/>
          </p:cNvSpPr>
          <p:nvPr/>
        </p:nvSpPr>
        <p:spPr bwMode="auto">
          <a:xfrm flipH="1">
            <a:off x="1600200" y="5181600"/>
            <a:ext cx="9906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64" name="Line 64"/>
          <p:cNvSpPr>
            <a:spLocks noChangeShapeType="1"/>
          </p:cNvSpPr>
          <p:nvPr/>
        </p:nvSpPr>
        <p:spPr bwMode="auto">
          <a:xfrm flipH="1" flipV="1">
            <a:off x="2590800" y="4038600"/>
            <a:ext cx="0" cy="1143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65" name="Line 65"/>
          <p:cNvSpPr>
            <a:spLocks noChangeShapeType="1"/>
          </p:cNvSpPr>
          <p:nvPr/>
        </p:nvSpPr>
        <p:spPr bwMode="auto">
          <a:xfrm flipV="1">
            <a:off x="2590800" y="3657600"/>
            <a:ext cx="1219200" cy="3810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66" name="Line 66"/>
          <p:cNvSpPr>
            <a:spLocks noChangeShapeType="1"/>
          </p:cNvSpPr>
          <p:nvPr/>
        </p:nvSpPr>
        <p:spPr bwMode="auto">
          <a:xfrm flipV="1">
            <a:off x="2514600" y="4572000"/>
            <a:ext cx="990600" cy="914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67" name="Line 67"/>
          <p:cNvSpPr>
            <a:spLocks noChangeShapeType="1"/>
          </p:cNvSpPr>
          <p:nvPr/>
        </p:nvSpPr>
        <p:spPr bwMode="auto">
          <a:xfrm flipH="1">
            <a:off x="1600200" y="54864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68" name="Line 68"/>
          <p:cNvSpPr>
            <a:spLocks noChangeShapeType="1"/>
          </p:cNvSpPr>
          <p:nvPr/>
        </p:nvSpPr>
        <p:spPr bwMode="auto">
          <a:xfrm flipH="1">
            <a:off x="1600200" y="57912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69" name="Line 69"/>
          <p:cNvSpPr>
            <a:spLocks noChangeShapeType="1"/>
          </p:cNvSpPr>
          <p:nvPr/>
        </p:nvSpPr>
        <p:spPr bwMode="auto">
          <a:xfrm flipV="1">
            <a:off x="2514600" y="5562600"/>
            <a:ext cx="685800" cy="2286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70" name="Line 70"/>
          <p:cNvSpPr>
            <a:spLocks noChangeShapeType="1"/>
          </p:cNvSpPr>
          <p:nvPr/>
        </p:nvSpPr>
        <p:spPr bwMode="auto">
          <a:xfrm flipH="1">
            <a:off x="1600200" y="6019800"/>
            <a:ext cx="14478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71" name="Line 71"/>
          <p:cNvSpPr>
            <a:spLocks noChangeShapeType="1"/>
          </p:cNvSpPr>
          <p:nvPr/>
        </p:nvSpPr>
        <p:spPr bwMode="auto">
          <a:xfrm flipV="1">
            <a:off x="3048000" y="5334000"/>
            <a:ext cx="1676400" cy="6858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72" name="Text Box 72"/>
          <p:cNvSpPr txBox="1">
            <a:spLocks noChangeArrowheads="1"/>
          </p:cNvSpPr>
          <p:nvPr/>
        </p:nvSpPr>
        <p:spPr bwMode="auto">
          <a:xfrm>
            <a:off x="381000" y="41148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Header table</a:t>
            </a:r>
          </a:p>
        </p:txBody>
      </p:sp>
    </p:spTree>
    <p:extLst>
      <p:ext uri="{BB962C8B-B14F-4D97-AF65-F5344CB8AC3E}">
        <p14:creationId xmlns:p14="http://schemas.microsoft.com/office/powerpoint/2010/main" val="165527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FP-growth</a:t>
            </a:r>
          </a:p>
        </p:txBody>
      </p:sp>
      <p:sp>
        <p:nvSpPr>
          <p:cNvPr id="77827" name="Oval 3"/>
          <p:cNvSpPr>
            <a:spLocks noChangeArrowheads="1"/>
          </p:cNvSpPr>
          <p:nvPr/>
        </p:nvSpPr>
        <p:spPr bwMode="auto">
          <a:xfrm>
            <a:off x="3581400" y="2651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77828" name="Oval 4"/>
          <p:cNvSpPr>
            <a:spLocks noChangeArrowheads="1"/>
          </p:cNvSpPr>
          <p:nvPr/>
        </p:nvSpPr>
        <p:spPr bwMode="auto">
          <a:xfrm>
            <a:off x="2743200" y="18129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77829" name="Oval 5"/>
          <p:cNvSpPr>
            <a:spLocks noChangeArrowheads="1"/>
          </p:cNvSpPr>
          <p:nvPr/>
        </p:nvSpPr>
        <p:spPr bwMode="auto">
          <a:xfrm>
            <a:off x="1905000" y="2651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77830" name="Oval 6"/>
          <p:cNvSpPr>
            <a:spLocks noChangeArrowheads="1"/>
          </p:cNvSpPr>
          <p:nvPr/>
        </p:nvSpPr>
        <p:spPr bwMode="auto">
          <a:xfrm>
            <a:off x="1143000" y="34893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 flipH="1">
            <a:off x="2133600" y="2133600"/>
            <a:ext cx="762000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2" name="Line 8"/>
          <p:cNvSpPr>
            <a:spLocks noChangeShapeType="1"/>
          </p:cNvSpPr>
          <p:nvPr/>
        </p:nvSpPr>
        <p:spPr bwMode="auto">
          <a:xfrm flipH="1">
            <a:off x="1371600" y="295592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3" name="Oval 9"/>
          <p:cNvSpPr>
            <a:spLocks noChangeArrowheads="1"/>
          </p:cNvSpPr>
          <p:nvPr/>
        </p:nvSpPr>
        <p:spPr bwMode="auto">
          <a:xfrm>
            <a:off x="4191000" y="3565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77834" name="Oval 10"/>
          <p:cNvSpPr>
            <a:spLocks noChangeArrowheads="1"/>
          </p:cNvSpPr>
          <p:nvPr/>
        </p:nvSpPr>
        <p:spPr bwMode="auto">
          <a:xfrm>
            <a:off x="4191000" y="4327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77835" name="Line 11"/>
          <p:cNvSpPr>
            <a:spLocks noChangeShapeType="1"/>
          </p:cNvSpPr>
          <p:nvPr/>
        </p:nvSpPr>
        <p:spPr bwMode="auto">
          <a:xfrm>
            <a:off x="2895600" y="2133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6" name="Line 12"/>
          <p:cNvSpPr>
            <a:spLocks noChangeShapeType="1"/>
          </p:cNvSpPr>
          <p:nvPr/>
        </p:nvSpPr>
        <p:spPr bwMode="auto">
          <a:xfrm flipH="1" flipV="1">
            <a:off x="3810000" y="2955925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>
            <a:off x="4343400" y="38703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8" name="Text Box 14"/>
          <p:cNvSpPr txBox="1">
            <a:spLocks noChangeArrowheads="1"/>
          </p:cNvSpPr>
          <p:nvPr/>
        </p:nvSpPr>
        <p:spPr bwMode="auto">
          <a:xfrm>
            <a:off x="2133600" y="17367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null</a:t>
            </a:r>
          </a:p>
        </p:txBody>
      </p:sp>
      <p:sp>
        <p:nvSpPr>
          <p:cNvPr id="77839" name="Text Box 15"/>
          <p:cNvSpPr txBox="1">
            <a:spLocks noChangeArrowheads="1"/>
          </p:cNvSpPr>
          <p:nvPr/>
        </p:nvSpPr>
        <p:spPr bwMode="auto">
          <a:xfrm>
            <a:off x="1371600" y="25749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Times New Roman" panose="02020603050405020304" pitchFamily="18" charset="0"/>
              </a:rPr>
              <a:t>A:8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77840" name="Text Box 16"/>
          <p:cNvSpPr txBox="1">
            <a:spLocks noChangeArrowheads="1"/>
          </p:cNvSpPr>
          <p:nvPr/>
        </p:nvSpPr>
        <p:spPr bwMode="auto">
          <a:xfrm>
            <a:off x="609600" y="34131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B:5</a:t>
            </a:r>
          </a:p>
        </p:txBody>
      </p:sp>
      <p:sp>
        <p:nvSpPr>
          <p:cNvPr id="77841" name="Text Box 17"/>
          <p:cNvSpPr txBox="1">
            <a:spLocks noChangeArrowheads="1"/>
          </p:cNvSpPr>
          <p:nvPr/>
        </p:nvSpPr>
        <p:spPr bwMode="auto">
          <a:xfrm>
            <a:off x="3810000" y="25749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Times New Roman" panose="02020603050405020304" pitchFamily="18" charset="0"/>
              </a:rPr>
              <a:t>B:2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77842" name="Text Box 18"/>
          <p:cNvSpPr txBox="1">
            <a:spLocks noChangeArrowheads="1"/>
          </p:cNvSpPr>
          <p:nvPr/>
        </p:nvSpPr>
        <p:spPr bwMode="auto">
          <a:xfrm>
            <a:off x="4572000" y="34893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Times New Roman" panose="02020603050405020304" pitchFamily="18" charset="0"/>
              </a:rPr>
              <a:t>C:2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77843" name="Text Box 19"/>
          <p:cNvSpPr txBox="1">
            <a:spLocks noChangeArrowheads="1"/>
          </p:cNvSpPr>
          <p:nvPr/>
        </p:nvSpPr>
        <p:spPr bwMode="auto">
          <a:xfrm>
            <a:off x="4495800" y="42513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D:1</a:t>
            </a:r>
          </a:p>
        </p:txBody>
      </p:sp>
      <p:sp>
        <p:nvSpPr>
          <p:cNvPr id="77844" name="Oval 20"/>
          <p:cNvSpPr>
            <a:spLocks noChangeArrowheads="1"/>
          </p:cNvSpPr>
          <p:nvPr/>
        </p:nvSpPr>
        <p:spPr bwMode="auto">
          <a:xfrm>
            <a:off x="1828800" y="36258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77845" name="Oval 21"/>
          <p:cNvSpPr>
            <a:spLocks noChangeArrowheads="1"/>
          </p:cNvSpPr>
          <p:nvPr/>
        </p:nvSpPr>
        <p:spPr bwMode="auto">
          <a:xfrm>
            <a:off x="2209800" y="44799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77846" name="Line 22"/>
          <p:cNvSpPr>
            <a:spLocks noChangeShapeType="1"/>
          </p:cNvSpPr>
          <p:nvPr/>
        </p:nvSpPr>
        <p:spPr bwMode="auto">
          <a:xfrm flipH="1" flipV="1">
            <a:off x="1981200" y="29559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7" name="Line 23"/>
          <p:cNvSpPr>
            <a:spLocks noChangeShapeType="1"/>
          </p:cNvSpPr>
          <p:nvPr/>
        </p:nvSpPr>
        <p:spPr bwMode="auto">
          <a:xfrm>
            <a:off x="1981200" y="3946525"/>
            <a:ext cx="304800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8" name="Text Box 24"/>
          <p:cNvSpPr txBox="1">
            <a:spLocks noChangeArrowheads="1"/>
          </p:cNvSpPr>
          <p:nvPr/>
        </p:nvSpPr>
        <p:spPr bwMode="auto">
          <a:xfrm>
            <a:off x="2057400" y="35655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C:1</a:t>
            </a:r>
          </a:p>
        </p:txBody>
      </p:sp>
      <p:sp>
        <p:nvSpPr>
          <p:cNvPr id="77849" name="Text Box 25"/>
          <p:cNvSpPr txBox="1">
            <a:spLocks noChangeArrowheads="1"/>
          </p:cNvSpPr>
          <p:nvPr/>
        </p:nvSpPr>
        <p:spPr bwMode="auto">
          <a:xfrm>
            <a:off x="2438400" y="446405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D:1</a:t>
            </a:r>
          </a:p>
        </p:txBody>
      </p:sp>
      <p:sp>
        <p:nvSpPr>
          <p:cNvPr id="77850" name="Oval 26"/>
          <p:cNvSpPr>
            <a:spLocks noChangeArrowheads="1"/>
          </p:cNvSpPr>
          <p:nvPr/>
        </p:nvSpPr>
        <p:spPr bwMode="auto">
          <a:xfrm>
            <a:off x="838200" y="44037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77851" name="Text Box 27"/>
          <p:cNvSpPr txBox="1">
            <a:spLocks noChangeArrowheads="1"/>
          </p:cNvSpPr>
          <p:nvPr/>
        </p:nvSpPr>
        <p:spPr bwMode="auto">
          <a:xfrm>
            <a:off x="304800" y="43275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C:3</a:t>
            </a:r>
          </a:p>
        </p:txBody>
      </p:sp>
      <p:sp>
        <p:nvSpPr>
          <p:cNvPr id="77852" name="Oval 28"/>
          <p:cNvSpPr>
            <a:spLocks noChangeArrowheads="1"/>
          </p:cNvSpPr>
          <p:nvPr/>
        </p:nvSpPr>
        <p:spPr bwMode="auto">
          <a:xfrm>
            <a:off x="609600" y="53943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77853" name="Text Box 29"/>
          <p:cNvSpPr txBox="1">
            <a:spLocks noChangeArrowheads="1"/>
          </p:cNvSpPr>
          <p:nvPr/>
        </p:nvSpPr>
        <p:spPr bwMode="auto">
          <a:xfrm>
            <a:off x="76200" y="53181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D:1</a:t>
            </a:r>
          </a:p>
        </p:txBody>
      </p:sp>
      <p:sp>
        <p:nvSpPr>
          <p:cNvPr id="77854" name="Line 30"/>
          <p:cNvSpPr>
            <a:spLocks noChangeShapeType="1"/>
          </p:cNvSpPr>
          <p:nvPr/>
        </p:nvSpPr>
        <p:spPr bwMode="auto">
          <a:xfrm flipV="1">
            <a:off x="990600" y="3794125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5" name="Line 31"/>
          <p:cNvSpPr>
            <a:spLocks noChangeShapeType="1"/>
          </p:cNvSpPr>
          <p:nvPr/>
        </p:nvSpPr>
        <p:spPr bwMode="auto">
          <a:xfrm flipH="1">
            <a:off x="762000" y="4708525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6" name="Oval 32"/>
          <p:cNvSpPr>
            <a:spLocks noChangeArrowheads="1"/>
          </p:cNvSpPr>
          <p:nvPr/>
        </p:nvSpPr>
        <p:spPr bwMode="auto">
          <a:xfrm>
            <a:off x="2743200" y="3581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77857" name="Text Box 33"/>
          <p:cNvSpPr txBox="1">
            <a:spLocks noChangeArrowheads="1"/>
          </p:cNvSpPr>
          <p:nvPr/>
        </p:nvSpPr>
        <p:spPr bwMode="auto">
          <a:xfrm>
            <a:off x="3048000" y="35655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D:1</a:t>
            </a:r>
          </a:p>
        </p:txBody>
      </p:sp>
      <p:sp>
        <p:nvSpPr>
          <p:cNvPr id="77858" name="Line 34"/>
          <p:cNvSpPr>
            <a:spLocks noChangeShapeType="1"/>
          </p:cNvSpPr>
          <p:nvPr/>
        </p:nvSpPr>
        <p:spPr bwMode="auto">
          <a:xfrm flipH="1" flipV="1">
            <a:off x="1981200" y="2955925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9" name="Text Box 35"/>
          <p:cNvSpPr txBox="1">
            <a:spLocks noChangeArrowheads="1"/>
          </p:cNvSpPr>
          <p:nvPr/>
        </p:nvSpPr>
        <p:spPr bwMode="auto">
          <a:xfrm>
            <a:off x="5257799" y="1010235"/>
            <a:ext cx="3581401" cy="5238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Conditional Pattern base for D: </a:t>
            </a:r>
            <a:br>
              <a:rPr lang="en-US" altLang="en-US" sz="2400" dirty="0">
                <a:latin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</a:rPr>
              <a:t>     P = {(A:1,B:1,C:1),</a:t>
            </a:r>
            <a:br>
              <a:rPr lang="en-US" altLang="en-US" sz="2400" dirty="0">
                <a:latin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</a:rPr>
              <a:t>	(A:1,B:1), </a:t>
            </a:r>
            <a:br>
              <a:rPr lang="en-US" altLang="en-US" sz="2400" dirty="0">
                <a:latin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</a:rPr>
              <a:t>             (A:1,C:1),</a:t>
            </a:r>
            <a:br>
              <a:rPr lang="en-US" altLang="en-US" sz="2400" dirty="0">
                <a:latin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</a:rPr>
              <a:t>             (A:1), </a:t>
            </a:r>
            <a:br>
              <a:rPr lang="en-US" altLang="en-US" sz="2400" dirty="0">
                <a:latin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</a:rPr>
              <a:t>             (B:1,C:1)}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Recursively apply FP-growth on P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Frequent </a:t>
            </a:r>
            <a:r>
              <a:rPr lang="en-US" altLang="en-US" sz="2400" dirty="0" err="1">
                <a:latin typeface="Arial" panose="020B0604020202020204" pitchFamily="34" charset="0"/>
              </a:rPr>
              <a:t>Itemsets</a:t>
            </a:r>
            <a:r>
              <a:rPr lang="en-US" altLang="en-US" sz="2400" dirty="0">
                <a:latin typeface="Arial" panose="020B0604020202020204" pitchFamily="34" charset="0"/>
              </a:rPr>
              <a:t> found (with sup &gt; 1):</a:t>
            </a:r>
            <a:br>
              <a:rPr lang="en-US" altLang="en-US" sz="2400" dirty="0">
                <a:latin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</a:rPr>
              <a:t>   AD, BD, CD, ACD, BCD</a:t>
            </a:r>
          </a:p>
        </p:txBody>
      </p:sp>
      <p:sp>
        <p:nvSpPr>
          <p:cNvPr id="77860" name="Oval 36"/>
          <p:cNvSpPr>
            <a:spLocks noChangeArrowheads="1"/>
          </p:cNvSpPr>
          <p:nvPr/>
        </p:nvSpPr>
        <p:spPr bwMode="auto">
          <a:xfrm>
            <a:off x="1447800" y="4419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77861" name="Text Box 37"/>
          <p:cNvSpPr txBox="1">
            <a:spLocks noChangeArrowheads="1"/>
          </p:cNvSpPr>
          <p:nvPr/>
        </p:nvSpPr>
        <p:spPr bwMode="auto">
          <a:xfrm>
            <a:off x="1295400" y="47244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D:1</a:t>
            </a:r>
          </a:p>
        </p:txBody>
      </p:sp>
      <p:sp>
        <p:nvSpPr>
          <p:cNvPr id="77862" name="Line 38"/>
          <p:cNvSpPr>
            <a:spLocks noChangeShapeType="1"/>
          </p:cNvSpPr>
          <p:nvPr/>
        </p:nvSpPr>
        <p:spPr bwMode="auto">
          <a:xfrm>
            <a:off x="1295400" y="38100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7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371600" y="457200"/>
            <a:ext cx="7467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dirty="0">
                <a:solidFill>
                  <a:srgbClr val="FF0000"/>
                </a:solidFill>
                <a:latin typeface="Arial" panose="020B0604020202020204" pitchFamily="34" charset="0"/>
              </a:rPr>
              <a:t>Steps in FP-Growth Algorithm</a:t>
            </a:r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762000" y="13716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Arial" panose="020B0604020202020204" pitchFamily="34" charset="0"/>
              </a:rPr>
              <a:t>Given: Transaction DB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Arial" panose="020B0604020202020204" pitchFamily="34" charset="0"/>
              </a:rPr>
              <a:t>Step 1: Support_count for each item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Arial" panose="020B0604020202020204" pitchFamily="34" charset="0"/>
              </a:rPr>
              <a:t>Step 2: Header Table (ignore non-frequent items)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Arial" panose="020B0604020202020204" pitchFamily="34" charset="0"/>
              </a:rPr>
              <a:t>Step 3: Reduced DB (ordered FIs for each tx.)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Arial" panose="020B0604020202020204" pitchFamily="34" charset="0"/>
              </a:rPr>
              <a:t>Step 4: Build FP-tree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Arial" panose="020B0604020202020204" pitchFamily="34" charset="0"/>
              </a:rPr>
              <a:t>Step 5: Construct conditional pattern base for each node in FP tree (enumerate all paths leading to that node). Each item will have a conditional pattern base</a:t>
            </a:r>
            <a:r>
              <a:rPr lang="en-US" altLang="en-US" sz="2400" b="0">
                <a:latin typeface="Arial" panose="020B0604020202020204" pitchFamily="34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which may contain many paths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Arial" panose="020B0604020202020204" pitchFamily="34" charset="0"/>
              </a:rPr>
              <a:t>Step 6: Construct conditional FP-tree</a:t>
            </a:r>
          </a:p>
        </p:txBody>
      </p:sp>
    </p:spTree>
    <p:extLst>
      <p:ext uri="{BB962C8B-B14F-4D97-AF65-F5344CB8AC3E}">
        <p14:creationId xmlns:p14="http://schemas.microsoft.com/office/powerpoint/2010/main" val="60512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371600" y="228600"/>
            <a:ext cx="7543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dirty="0">
                <a:solidFill>
                  <a:srgbClr val="FF0000"/>
                </a:solidFill>
                <a:latin typeface="Arial" panose="020B0604020202020204" pitchFamily="34" charset="0"/>
              </a:rPr>
              <a:t>Construct FP-tree from a Transaction DB: Steps 1-4</a:t>
            </a: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3962400" y="3332163"/>
            <a:ext cx="4651375" cy="3525837"/>
            <a:chOff x="2496" y="1772"/>
            <a:chExt cx="2930" cy="2226"/>
          </a:xfrm>
        </p:grpSpPr>
        <p:sp>
          <p:nvSpPr>
            <p:cNvPr id="26631" name="Text Box 4"/>
            <p:cNvSpPr txBox="1">
              <a:spLocks noChangeArrowheads="1"/>
            </p:cNvSpPr>
            <p:nvPr/>
          </p:nvSpPr>
          <p:spPr bwMode="auto">
            <a:xfrm>
              <a:off x="4796" y="1772"/>
              <a:ext cx="250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Times New Roman" panose="02020603050405020304" pitchFamily="18" charset="0"/>
                </a:rPr>
                <a:t>{}</a:t>
              </a:r>
            </a:p>
          </p:txBody>
        </p:sp>
        <p:sp>
          <p:nvSpPr>
            <p:cNvPr id="26632" name="Text Box 5"/>
            <p:cNvSpPr txBox="1">
              <a:spLocks noChangeArrowheads="1"/>
            </p:cNvSpPr>
            <p:nvPr/>
          </p:nvSpPr>
          <p:spPr bwMode="auto">
            <a:xfrm>
              <a:off x="4508" y="2205"/>
              <a:ext cx="310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Times New Roman" panose="02020603050405020304" pitchFamily="18" charset="0"/>
                </a:rPr>
                <a:t>f:4</a:t>
              </a:r>
            </a:p>
          </p:txBody>
        </p:sp>
        <p:sp>
          <p:nvSpPr>
            <p:cNvPr id="26633" name="Text Box 6"/>
            <p:cNvSpPr txBox="1">
              <a:spLocks noChangeArrowheads="1"/>
            </p:cNvSpPr>
            <p:nvPr/>
          </p:nvSpPr>
          <p:spPr bwMode="auto">
            <a:xfrm>
              <a:off x="5084" y="2205"/>
              <a:ext cx="328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Times New Roman" panose="02020603050405020304" pitchFamily="18" charset="0"/>
                </a:rPr>
                <a:t>c:1</a:t>
              </a:r>
            </a:p>
          </p:txBody>
        </p:sp>
        <p:sp>
          <p:nvSpPr>
            <p:cNvPr id="26634" name="Text Box 7"/>
            <p:cNvSpPr txBox="1">
              <a:spLocks noChangeArrowheads="1"/>
            </p:cNvSpPr>
            <p:nvPr/>
          </p:nvSpPr>
          <p:spPr bwMode="auto">
            <a:xfrm>
              <a:off x="5080" y="2588"/>
              <a:ext cx="346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Times New Roman" panose="02020603050405020304" pitchFamily="18" charset="0"/>
                </a:rPr>
                <a:t>b:1</a:t>
              </a:r>
            </a:p>
          </p:txBody>
        </p:sp>
        <p:sp>
          <p:nvSpPr>
            <p:cNvPr id="26635" name="Text Box 8"/>
            <p:cNvSpPr txBox="1">
              <a:spLocks noChangeArrowheads="1"/>
            </p:cNvSpPr>
            <p:nvPr/>
          </p:nvSpPr>
          <p:spPr bwMode="auto">
            <a:xfrm>
              <a:off x="5080" y="2971"/>
              <a:ext cx="346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Times New Roman" panose="02020603050405020304" pitchFamily="18" charset="0"/>
                </a:rPr>
                <a:t>p:1</a:t>
              </a:r>
            </a:p>
          </p:txBody>
        </p:sp>
        <p:cxnSp>
          <p:nvCxnSpPr>
            <p:cNvPr id="26636" name="AutoShape 9"/>
            <p:cNvCxnSpPr>
              <a:cxnSpLocks noChangeShapeType="1"/>
              <a:stCxn id="26633" idx="2"/>
              <a:endCxn id="26634" idx="0"/>
            </p:cNvCxnSpPr>
            <p:nvPr/>
          </p:nvCxnSpPr>
          <p:spPr bwMode="auto">
            <a:xfrm>
              <a:off x="5248" y="2458"/>
              <a:ext cx="1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7" name="AutoShape 10"/>
            <p:cNvCxnSpPr>
              <a:cxnSpLocks noChangeShapeType="1"/>
              <a:stCxn id="26634" idx="2"/>
              <a:endCxn id="26635" idx="0"/>
            </p:cNvCxnSpPr>
            <p:nvPr/>
          </p:nvCxnSpPr>
          <p:spPr bwMode="auto">
            <a:xfrm>
              <a:off x="5249" y="2842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8" name="AutoShape 11"/>
            <p:cNvCxnSpPr>
              <a:cxnSpLocks noChangeShapeType="1"/>
              <a:stCxn id="26631" idx="2"/>
              <a:endCxn id="26633" idx="0"/>
            </p:cNvCxnSpPr>
            <p:nvPr/>
          </p:nvCxnSpPr>
          <p:spPr bwMode="auto">
            <a:xfrm>
              <a:off x="4935" y="2026"/>
              <a:ext cx="313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9" name="AutoShape 12"/>
            <p:cNvCxnSpPr>
              <a:cxnSpLocks noChangeShapeType="1"/>
              <a:stCxn id="26631" idx="2"/>
              <a:endCxn id="26632" idx="0"/>
            </p:cNvCxnSpPr>
            <p:nvPr/>
          </p:nvCxnSpPr>
          <p:spPr bwMode="auto">
            <a:xfrm flipH="1">
              <a:off x="4659" y="2026"/>
              <a:ext cx="276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40" name="Text Box 13"/>
            <p:cNvSpPr txBox="1">
              <a:spLocks noChangeArrowheads="1"/>
            </p:cNvSpPr>
            <p:nvPr/>
          </p:nvSpPr>
          <p:spPr bwMode="auto">
            <a:xfrm>
              <a:off x="4700" y="2588"/>
              <a:ext cx="346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Times New Roman" panose="02020603050405020304" pitchFamily="18" charset="0"/>
                </a:rPr>
                <a:t>b:1</a:t>
              </a:r>
            </a:p>
          </p:txBody>
        </p:sp>
        <p:sp>
          <p:nvSpPr>
            <p:cNvPr id="26641" name="Text Box 14"/>
            <p:cNvSpPr txBox="1">
              <a:spLocks noChangeArrowheads="1"/>
            </p:cNvSpPr>
            <p:nvPr/>
          </p:nvSpPr>
          <p:spPr bwMode="auto">
            <a:xfrm>
              <a:off x="4321" y="2588"/>
              <a:ext cx="328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Times New Roman" panose="02020603050405020304" pitchFamily="18" charset="0"/>
                </a:rPr>
                <a:t>c:3</a:t>
              </a:r>
            </a:p>
          </p:txBody>
        </p:sp>
        <p:cxnSp>
          <p:nvCxnSpPr>
            <p:cNvPr id="26642" name="AutoShape 15"/>
            <p:cNvCxnSpPr>
              <a:cxnSpLocks noChangeShapeType="1"/>
              <a:stCxn id="26632" idx="2"/>
              <a:endCxn id="26641" idx="0"/>
            </p:cNvCxnSpPr>
            <p:nvPr/>
          </p:nvCxnSpPr>
          <p:spPr bwMode="auto">
            <a:xfrm flipH="1">
              <a:off x="4485" y="2458"/>
              <a:ext cx="174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3" name="AutoShape 16"/>
            <p:cNvCxnSpPr>
              <a:cxnSpLocks noChangeShapeType="1"/>
              <a:stCxn id="26632" idx="2"/>
              <a:endCxn id="26640" idx="0"/>
            </p:cNvCxnSpPr>
            <p:nvPr/>
          </p:nvCxnSpPr>
          <p:spPr bwMode="auto">
            <a:xfrm>
              <a:off x="4659" y="2458"/>
              <a:ext cx="21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44" name="Text Box 17"/>
            <p:cNvSpPr txBox="1">
              <a:spLocks noChangeArrowheads="1"/>
            </p:cNvSpPr>
            <p:nvPr/>
          </p:nvSpPr>
          <p:spPr bwMode="auto">
            <a:xfrm>
              <a:off x="4316" y="2971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Times New Roman" panose="02020603050405020304" pitchFamily="18" charset="0"/>
                </a:rPr>
                <a:t>a:3</a:t>
              </a:r>
            </a:p>
          </p:txBody>
        </p:sp>
        <p:sp>
          <p:nvSpPr>
            <p:cNvPr id="26645" name="Text Box 18"/>
            <p:cNvSpPr txBox="1">
              <a:spLocks noChangeArrowheads="1"/>
            </p:cNvSpPr>
            <p:nvPr/>
          </p:nvSpPr>
          <p:spPr bwMode="auto">
            <a:xfrm>
              <a:off x="4556" y="3356"/>
              <a:ext cx="346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Times New Roman" panose="02020603050405020304" pitchFamily="18" charset="0"/>
                </a:rPr>
                <a:t>b:1</a:t>
              </a:r>
            </a:p>
          </p:txBody>
        </p:sp>
        <p:sp>
          <p:nvSpPr>
            <p:cNvPr id="26646" name="Text Box 19"/>
            <p:cNvSpPr txBox="1">
              <a:spLocks noChangeArrowheads="1"/>
            </p:cNvSpPr>
            <p:nvPr/>
          </p:nvSpPr>
          <p:spPr bwMode="auto">
            <a:xfrm>
              <a:off x="4130" y="3356"/>
              <a:ext cx="390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Times New Roman" panose="02020603050405020304" pitchFamily="18" charset="0"/>
                </a:rPr>
                <a:t>m:2</a:t>
              </a:r>
            </a:p>
          </p:txBody>
        </p:sp>
        <p:sp>
          <p:nvSpPr>
            <p:cNvPr id="26647" name="Text Box 20"/>
            <p:cNvSpPr txBox="1">
              <a:spLocks noChangeArrowheads="1"/>
            </p:cNvSpPr>
            <p:nvPr/>
          </p:nvSpPr>
          <p:spPr bwMode="auto">
            <a:xfrm>
              <a:off x="4148" y="3739"/>
              <a:ext cx="346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Times New Roman" panose="02020603050405020304" pitchFamily="18" charset="0"/>
                </a:rPr>
                <a:t>p:2</a:t>
              </a:r>
            </a:p>
          </p:txBody>
        </p:sp>
        <p:cxnSp>
          <p:nvCxnSpPr>
            <p:cNvPr id="26648" name="AutoShape 21"/>
            <p:cNvCxnSpPr>
              <a:cxnSpLocks noChangeShapeType="1"/>
              <a:stCxn id="26641" idx="2"/>
              <a:endCxn id="26644" idx="0"/>
            </p:cNvCxnSpPr>
            <p:nvPr/>
          </p:nvCxnSpPr>
          <p:spPr bwMode="auto">
            <a:xfrm>
              <a:off x="4485" y="2842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9" name="AutoShape 22"/>
            <p:cNvCxnSpPr>
              <a:cxnSpLocks noChangeShapeType="1"/>
              <a:stCxn id="26644" idx="2"/>
              <a:endCxn id="26646" idx="0"/>
            </p:cNvCxnSpPr>
            <p:nvPr/>
          </p:nvCxnSpPr>
          <p:spPr bwMode="auto">
            <a:xfrm flipH="1">
              <a:off x="4317" y="3226"/>
              <a:ext cx="168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0" name="AutoShape 23"/>
            <p:cNvCxnSpPr>
              <a:cxnSpLocks noChangeShapeType="1"/>
              <a:stCxn id="26644" idx="2"/>
              <a:endCxn id="26645" idx="0"/>
            </p:cNvCxnSpPr>
            <p:nvPr/>
          </p:nvCxnSpPr>
          <p:spPr bwMode="auto">
            <a:xfrm>
              <a:off x="4485" y="3226"/>
              <a:ext cx="24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1" name="AutoShape 24"/>
            <p:cNvCxnSpPr>
              <a:cxnSpLocks noChangeShapeType="1"/>
              <a:stCxn id="26646" idx="2"/>
              <a:endCxn id="26647" idx="0"/>
            </p:cNvCxnSpPr>
            <p:nvPr/>
          </p:nvCxnSpPr>
          <p:spPr bwMode="auto">
            <a:xfrm>
              <a:off x="4317" y="3610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52" name="Text Box 25"/>
            <p:cNvSpPr txBox="1">
              <a:spLocks noChangeArrowheads="1"/>
            </p:cNvSpPr>
            <p:nvPr/>
          </p:nvSpPr>
          <p:spPr bwMode="auto">
            <a:xfrm>
              <a:off x="4538" y="3739"/>
              <a:ext cx="390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Times New Roman" panose="02020603050405020304" pitchFamily="18" charset="0"/>
                </a:rPr>
                <a:t>m:1</a:t>
              </a:r>
            </a:p>
          </p:txBody>
        </p:sp>
        <p:cxnSp>
          <p:nvCxnSpPr>
            <p:cNvPr id="26653" name="AutoShape 26"/>
            <p:cNvCxnSpPr>
              <a:cxnSpLocks noChangeShapeType="1"/>
              <a:stCxn id="26645" idx="2"/>
              <a:endCxn id="26652" idx="0"/>
            </p:cNvCxnSpPr>
            <p:nvPr/>
          </p:nvCxnSpPr>
          <p:spPr bwMode="auto">
            <a:xfrm>
              <a:off x="4725" y="3610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54" name="Text Box 27"/>
            <p:cNvSpPr txBox="1">
              <a:spLocks noChangeArrowheads="1"/>
            </p:cNvSpPr>
            <p:nvPr/>
          </p:nvSpPr>
          <p:spPr bwMode="auto">
            <a:xfrm>
              <a:off x="2496" y="1935"/>
              <a:ext cx="2037" cy="1627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dirty="0">
                  <a:latin typeface="Times New Roman" panose="02020603050405020304" pitchFamily="18" charset="0"/>
                </a:rPr>
                <a:t>Header Table L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000" dirty="0"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u="sng" dirty="0">
                  <a:latin typeface="Times New Roman" panose="02020603050405020304" pitchFamily="18" charset="0"/>
                </a:rPr>
                <a:t>Item  frequency  node-links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dirty="0" smtClean="0">
                  <a:latin typeface="Times New Roman" panose="02020603050405020304" pitchFamily="18" charset="0"/>
                </a:rPr>
                <a:t>f</a:t>
              </a:r>
              <a:r>
                <a:rPr kumimoji="0" lang="en-US" altLang="en-US" sz="2000" dirty="0">
                  <a:latin typeface="Times New Roman" panose="02020603050405020304" pitchFamily="18" charset="0"/>
                </a:rPr>
                <a:t>	4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dirty="0">
                  <a:latin typeface="Times New Roman" panose="02020603050405020304" pitchFamily="18" charset="0"/>
                </a:rPr>
                <a:t>c	4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dirty="0">
                  <a:latin typeface="Times New Roman" panose="02020603050405020304" pitchFamily="18" charset="0"/>
                </a:rPr>
                <a:t>a	3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dirty="0">
                  <a:latin typeface="Times New Roman" panose="02020603050405020304" pitchFamily="18" charset="0"/>
                </a:rPr>
                <a:t>b	3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dirty="0">
                  <a:latin typeface="Times New Roman" panose="02020603050405020304" pitchFamily="18" charset="0"/>
                </a:rPr>
                <a:t>m	3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dirty="0">
                  <a:latin typeface="Times New Roman" panose="02020603050405020304" pitchFamily="18" charset="0"/>
                </a:rPr>
                <a:t>p	3</a:t>
              </a:r>
            </a:p>
          </p:txBody>
        </p:sp>
        <p:sp>
          <p:nvSpPr>
            <p:cNvPr id="26655" name="Freeform 28"/>
            <p:cNvSpPr>
              <a:spLocks/>
            </p:cNvSpPr>
            <p:nvPr/>
          </p:nvSpPr>
          <p:spPr bwMode="auto">
            <a:xfrm>
              <a:off x="3879" y="2341"/>
              <a:ext cx="672" cy="240"/>
            </a:xfrm>
            <a:custGeom>
              <a:avLst/>
              <a:gdLst>
                <a:gd name="T0" fmla="*/ 0 w 672"/>
                <a:gd name="T1" fmla="*/ 240 h 240"/>
                <a:gd name="T2" fmla="*/ 288 w 672"/>
                <a:gd name="T3" fmla="*/ 192 h 240"/>
                <a:gd name="T4" fmla="*/ 432 w 672"/>
                <a:gd name="T5" fmla="*/ 48 h 240"/>
                <a:gd name="T6" fmla="*/ 672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Freeform 29"/>
            <p:cNvSpPr>
              <a:spLocks/>
            </p:cNvSpPr>
            <p:nvPr/>
          </p:nvSpPr>
          <p:spPr bwMode="auto">
            <a:xfrm>
              <a:off x="3879" y="2725"/>
              <a:ext cx="432" cy="1"/>
            </a:xfrm>
            <a:custGeom>
              <a:avLst/>
              <a:gdLst>
                <a:gd name="T0" fmla="*/ 0 w 432"/>
                <a:gd name="T1" fmla="*/ 0 h 1"/>
                <a:gd name="T2" fmla="*/ 432 w 432"/>
                <a:gd name="T3" fmla="*/ 0 h 1"/>
                <a:gd name="T4" fmla="*/ 0 60000 65536"/>
                <a:gd name="T5" fmla="*/ 0 60000 65536"/>
                <a:gd name="T6" fmla="*/ 0 w 432"/>
                <a:gd name="T7" fmla="*/ 0 h 1"/>
                <a:gd name="T8" fmla="*/ 432 w 43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2" h="1">
                  <a:moveTo>
                    <a:pt x="0" y="0"/>
                  </a:moveTo>
                  <a:cubicBezTo>
                    <a:pt x="0" y="0"/>
                    <a:pt x="216" y="0"/>
                    <a:pt x="43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7" name="Freeform 30"/>
            <p:cNvSpPr>
              <a:spLocks/>
            </p:cNvSpPr>
            <p:nvPr/>
          </p:nvSpPr>
          <p:spPr bwMode="auto">
            <a:xfrm>
              <a:off x="4599" y="2341"/>
              <a:ext cx="480" cy="384"/>
            </a:xfrm>
            <a:custGeom>
              <a:avLst/>
              <a:gdLst>
                <a:gd name="T0" fmla="*/ 0 w 480"/>
                <a:gd name="T1" fmla="*/ 384 h 384"/>
                <a:gd name="T2" fmla="*/ 48 w 480"/>
                <a:gd name="T3" fmla="*/ 336 h 384"/>
                <a:gd name="T4" fmla="*/ 240 w 480"/>
                <a:gd name="T5" fmla="*/ 96 h 384"/>
                <a:gd name="T6" fmla="*/ 480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8" name="Freeform 31"/>
            <p:cNvSpPr>
              <a:spLocks/>
            </p:cNvSpPr>
            <p:nvPr/>
          </p:nvSpPr>
          <p:spPr bwMode="auto">
            <a:xfrm>
              <a:off x="3879" y="2928"/>
              <a:ext cx="432" cy="192"/>
            </a:xfrm>
            <a:custGeom>
              <a:avLst/>
              <a:gdLst>
                <a:gd name="T0" fmla="*/ 0 w 432"/>
                <a:gd name="T1" fmla="*/ 0 h 192"/>
                <a:gd name="T2" fmla="*/ 144 w 432"/>
                <a:gd name="T3" fmla="*/ 48 h 192"/>
                <a:gd name="T4" fmla="*/ 288 w 432"/>
                <a:gd name="T5" fmla="*/ 144 h 192"/>
                <a:gd name="T6" fmla="*/ 432 w 432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9" name="Freeform 32"/>
            <p:cNvSpPr>
              <a:spLocks/>
            </p:cNvSpPr>
            <p:nvPr/>
          </p:nvSpPr>
          <p:spPr bwMode="auto">
            <a:xfrm>
              <a:off x="3888" y="3072"/>
              <a:ext cx="720" cy="384"/>
            </a:xfrm>
            <a:custGeom>
              <a:avLst/>
              <a:gdLst>
                <a:gd name="T0" fmla="*/ 0 w 720"/>
                <a:gd name="T1" fmla="*/ 0 h 384"/>
                <a:gd name="T2" fmla="*/ 240 w 720"/>
                <a:gd name="T3" fmla="*/ 48 h 384"/>
                <a:gd name="T4" fmla="*/ 528 w 720"/>
                <a:gd name="T5" fmla="*/ 288 h 384"/>
                <a:gd name="T6" fmla="*/ 720 w 720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Freeform 33"/>
            <p:cNvSpPr>
              <a:spLocks/>
            </p:cNvSpPr>
            <p:nvPr/>
          </p:nvSpPr>
          <p:spPr bwMode="auto">
            <a:xfrm>
              <a:off x="4848" y="2832"/>
              <a:ext cx="56" cy="672"/>
            </a:xfrm>
            <a:custGeom>
              <a:avLst/>
              <a:gdLst>
                <a:gd name="T0" fmla="*/ 0 w 56"/>
                <a:gd name="T1" fmla="*/ 672 h 672"/>
                <a:gd name="T2" fmla="*/ 48 w 56"/>
                <a:gd name="T3" fmla="*/ 432 h 672"/>
                <a:gd name="T4" fmla="*/ 48 w 56"/>
                <a:gd name="T5" fmla="*/ 0 h 672"/>
                <a:gd name="T6" fmla="*/ 0 60000 65536"/>
                <a:gd name="T7" fmla="*/ 0 60000 65536"/>
                <a:gd name="T8" fmla="*/ 0 60000 65536"/>
                <a:gd name="T9" fmla="*/ 0 w 56"/>
                <a:gd name="T10" fmla="*/ 0 h 672"/>
                <a:gd name="T11" fmla="*/ 56 w 5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1" name="Line 34"/>
            <p:cNvSpPr>
              <a:spLocks noChangeShapeType="1"/>
            </p:cNvSpPr>
            <p:nvPr/>
          </p:nvSpPr>
          <p:spPr bwMode="auto">
            <a:xfrm>
              <a:off x="4983" y="2725"/>
              <a:ext cx="9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2" name="Freeform 35"/>
            <p:cNvSpPr>
              <a:spLocks/>
            </p:cNvSpPr>
            <p:nvPr/>
          </p:nvSpPr>
          <p:spPr bwMode="auto">
            <a:xfrm>
              <a:off x="3888" y="3264"/>
              <a:ext cx="288" cy="240"/>
            </a:xfrm>
            <a:custGeom>
              <a:avLst/>
              <a:gdLst>
                <a:gd name="T0" fmla="*/ 0 w 288"/>
                <a:gd name="T1" fmla="*/ 0 h 240"/>
                <a:gd name="T2" fmla="*/ 144 w 288"/>
                <a:gd name="T3" fmla="*/ 48 h 240"/>
                <a:gd name="T4" fmla="*/ 192 w 288"/>
                <a:gd name="T5" fmla="*/ 192 h 240"/>
                <a:gd name="T6" fmla="*/ 288 w 288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3" name="Freeform 36"/>
            <p:cNvSpPr>
              <a:spLocks/>
            </p:cNvSpPr>
            <p:nvPr/>
          </p:nvSpPr>
          <p:spPr bwMode="auto">
            <a:xfrm>
              <a:off x="4464" y="3504"/>
              <a:ext cx="96" cy="384"/>
            </a:xfrm>
            <a:custGeom>
              <a:avLst/>
              <a:gdLst>
                <a:gd name="T0" fmla="*/ 0 w 96"/>
                <a:gd name="T1" fmla="*/ 0 h 384"/>
                <a:gd name="T2" fmla="*/ 48 w 96"/>
                <a:gd name="T3" fmla="*/ 96 h 384"/>
                <a:gd name="T4" fmla="*/ 48 w 96"/>
                <a:gd name="T5" fmla="*/ 288 h 384"/>
                <a:gd name="T6" fmla="*/ 96 w 96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4" name="Freeform 37"/>
            <p:cNvSpPr>
              <a:spLocks/>
            </p:cNvSpPr>
            <p:nvPr/>
          </p:nvSpPr>
          <p:spPr bwMode="auto">
            <a:xfrm>
              <a:off x="3888" y="3456"/>
              <a:ext cx="288" cy="432"/>
            </a:xfrm>
            <a:custGeom>
              <a:avLst/>
              <a:gdLst>
                <a:gd name="T0" fmla="*/ 0 w 288"/>
                <a:gd name="T1" fmla="*/ 0 h 432"/>
                <a:gd name="T2" fmla="*/ 96 w 288"/>
                <a:gd name="T3" fmla="*/ 144 h 432"/>
                <a:gd name="T4" fmla="*/ 144 w 288"/>
                <a:gd name="T5" fmla="*/ 336 h 432"/>
                <a:gd name="T6" fmla="*/ 288 w 288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5" name="Freeform 38"/>
            <p:cNvSpPr>
              <a:spLocks/>
            </p:cNvSpPr>
            <p:nvPr/>
          </p:nvSpPr>
          <p:spPr bwMode="auto">
            <a:xfrm>
              <a:off x="4464" y="3216"/>
              <a:ext cx="768" cy="672"/>
            </a:xfrm>
            <a:custGeom>
              <a:avLst/>
              <a:gdLst>
                <a:gd name="T0" fmla="*/ 0 w 768"/>
                <a:gd name="T1" fmla="*/ 672 h 672"/>
                <a:gd name="T2" fmla="*/ 96 w 768"/>
                <a:gd name="T3" fmla="*/ 528 h 672"/>
                <a:gd name="T4" fmla="*/ 528 w 768"/>
                <a:gd name="T5" fmla="*/ 384 h 672"/>
                <a:gd name="T6" fmla="*/ 768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672"/>
                <a:gd name="T14" fmla="*/ 768 w 76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9" name="Rectangle 40"/>
          <p:cNvSpPr>
            <a:spLocks noChangeArrowheads="1"/>
          </p:cNvSpPr>
          <p:nvPr/>
        </p:nvSpPr>
        <p:spPr bwMode="auto">
          <a:xfrm>
            <a:off x="685800" y="1524000"/>
            <a:ext cx="57277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u="sng">
                <a:latin typeface="Times New Roman" panose="02020603050405020304" pitchFamily="18" charset="0"/>
              </a:rPr>
              <a:t>TID		Items bought	  (ordered) frequent items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Times New Roman" panose="02020603050405020304" pitchFamily="18" charset="0"/>
              </a:rPr>
              <a:t>100		{f, a, c, d, g, i, m, p}	{f, c, a, m, p}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Times New Roman" panose="02020603050405020304" pitchFamily="18" charset="0"/>
              </a:rPr>
              <a:t>200		{a, b, c, f, l, m, o}              {f, c, a, b, m}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Times New Roman" panose="02020603050405020304" pitchFamily="18" charset="0"/>
              </a:rPr>
              <a:t>300	 	{b, f, h, j, o}		{f, b}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Times New Roman" panose="02020603050405020304" pitchFamily="18" charset="0"/>
              </a:rPr>
              <a:t>400	 	{b, c, k, s, p}		{c, b, p}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Times New Roman" panose="02020603050405020304" pitchFamily="18" charset="0"/>
              </a:rPr>
              <a:t>500	 	{a, f, c, e, l, p, m, n}	{f, c, a, m, p}</a:t>
            </a:r>
          </a:p>
        </p:txBody>
      </p:sp>
      <p:sp>
        <p:nvSpPr>
          <p:cNvPr id="26630" name="Text Box 41"/>
          <p:cNvSpPr txBox="1">
            <a:spLocks noChangeArrowheads="1"/>
          </p:cNvSpPr>
          <p:nvPr/>
        </p:nvSpPr>
        <p:spPr bwMode="auto">
          <a:xfrm>
            <a:off x="304800" y="3581400"/>
            <a:ext cx="38100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/>
              <a:t>Steps:</a:t>
            </a:r>
          </a:p>
          <a:p>
            <a:pPr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kumimoji="0" lang="en-US" altLang="en-US" sz="2000"/>
              <a:t>Scan DB once, find frequent 1-itemset (single item pattern)</a:t>
            </a:r>
          </a:p>
          <a:p>
            <a:pPr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kumimoji="0" lang="en-US" altLang="en-US" sz="2000"/>
              <a:t>Order frequent items in frequency descending order</a:t>
            </a:r>
          </a:p>
          <a:p>
            <a:pPr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kumimoji="0" lang="en-US" altLang="en-US" sz="2000"/>
              <a:t>Scan DB again, construct FP-tree</a:t>
            </a:r>
          </a:p>
        </p:txBody>
      </p:sp>
    </p:spTree>
    <p:extLst>
      <p:ext uri="{BB962C8B-B14F-4D97-AF65-F5344CB8AC3E}">
        <p14:creationId xmlns:p14="http://schemas.microsoft.com/office/powerpoint/2010/main" val="77740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143000" y="0"/>
            <a:ext cx="7620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dirty="0">
                <a:solidFill>
                  <a:srgbClr val="FF0000"/>
                </a:solidFill>
                <a:latin typeface="Arial" panose="020B0604020202020204" pitchFamily="34" charset="0"/>
              </a:rPr>
              <a:t>Points to Note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81000" y="1371600"/>
            <a:ext cx="8229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200" dirty="0">
                <a:cs typeface="Tahoma" panose="020B0604030504040204" pitchFamily="34" charset="0"/>
              </a:rPr>
              <a:t>4 branches in the tree</a:t>
            </a:r>
          </a:p>
          <a:p>
            <a:pPr>
              <a:lnSpc>
                <a:spcPct val="120000"/>
              </a:lnSpc>
            </a:pPr>
            <a:r>
              <a:rPr lang="en-US" altLang="en-US" sz="2200" dirty="0">
                <a:cs typeface="Tahoma" panose="020B0604030504040204" pitchFamily="34" charset="0"/>
              </a:rPr>
              <a:t>Each branch corresponds to a </a:t>
            </a:r>
            <a:r>
              <a:rPr lang="en-US" altLang="en-US" sz="2200" dirty="0" err="1">
                <a:cs typeface="Tahoma" panose="020B0604030504040204" pitchFamily="34" charset="0"/>
              </a:rPr>
              <a:t>Tx</a:t>
            </a:r>
            <a:r>
              <a:rPr lang="en-US" altLang="en-US" sz="2200" dirty="0">
                <a:cs typeface="Tahoma" panose="020B0604030504040204" pitchFamily="34" charset="0"/>
              </a:rPr>
              <a:t>. in the reduce </a:t>
            </a:r>
            <a:r>
              <a:rPr lang="en-US" altLang="en-US" sz="2200" dirty="0" err="1">
                <a:cs typeface="Tahoma" panose="020B0604030504040204" pitchFamily="34" charset="0"/>
              </a:rPr>
              <a:t>Tx</a:t>
            </a:r>
            <a:r>
              <a:rPr lang="en-US" altLang="en-US" sz="2200" dirty="0">
                <a:cs typeface="Tahoma" panose="020B0604030504040204" pitchFamily="34" charset="0"/>
              </a:rPr>
              <a:t>. DB</a:t>
            </a:r>
          </a:p>
          <a:p>
            <a:pPr>
              <a:lnSpc>
                <a:spcPct val="120000"/>
              </a:lnSpc>
            </a:pPr>
            <a:r>
              <a:rPr lang="en-US" altLang="en-US" sz="2200" dirty="0">
                <a:cs typeface="Tahoma" panose="020B0604030504040204" pitchFamily="34" charset="0"/>
              </a:rPr>
              <a:t>f:4 indicates that f appears in 4 </a:t>
            </a:r>
            <a:r>
              <a:rPr lang="en-US" altLang="en-US" sz="2200" dirty="0" err="1">
                <a:cs typeface="Tahoma" panose="020B0604030504040204" pitchFamily="34" charset="0"/>
              </a:rPr>
              <a:t>txs</a:t>
            </a:r>
            <a:r>
              <a:rPr lang="en-US" altLang="en-US" sz="2200" dirty="0">
                <a:cs typeface="Tahoma" panose="020B0604030504040204" pitchFamily="34" charset="0"/>
              </a:rPr>
              <a:t>. Note that 4 is also the support count of f</a:t>
            </a:r>
          </a:p>
          <a:p>
            <a:pPr>
              <a:lnSpc>
                <a:spcPct val="120000"/>
              </a:lnSpc>
            </a:pPr>
            <a:r>
              <a:rPr lang="en-US" altLang="en-US" sz="2200" dirty="0">
                <a:cs typeface="Tahoma" panose="020B0604030504040204" pitchFamily="34" charset="0"/>
              </a:rPr>
              <a:t>Total occurrences of an item in the tree = support count</a:t>
            </a:r>
          </a:p>
          <a:p>
            <a:pPr>
              <a:lnSpc>
                <a:spcPct val="120000"/>
              </a:lnSpc>
            </a:pPr>
            <a:r>
              <a:rPr lang="en-US" altLang="en-US" sz="2200" dirty="0">
                <a:cs typeface="Tahoma" panose="020B0604030504040204" pitchFamily="34" charset="0"/>
              </a:rPr>
              <a:t>To facilitate tree traversal, an item-header table is built so that each item points to its occurrences in the tree via a chain of node-links</a:t>
            </a:r>
          </a:p>
          <a:p>
            <a:pPr>
              <a:lnSpc>
                <a:spcPct val="120000"/>
              </a:lnSpc>
            </a:pPr>
            <a:r>
              <a:rPr lang="en-US" altLang="en-US" sz="2200" dirty="0"/>
              <a:t>Problem of mining of FPs in TDB is transformed to that of mining the FP-tree</a:t>
            </a:r>
          </a:p>
        </p:txBody>
      </p:sp>
    </p:spTree>
    <p:extLst>
      <p:ext uri="{BB962C8B-B14F-4D97-AF65-F5344CB8AC3E}">
        <p14:creationId xmlns:p14="http://schemas.microsoft.com/office/powerpoint/2010/main" val="187462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143000" y="0"/>
            <a:ext cx="7620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rgbClr val="FF0000"/>
                </a:solidFill>
                <a:latin typeface="Arial" panose="020B0604020202020204" pitchFamily="34" charset="0"/>
              </a:rPr>
              <a:t>Mining FP-tree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838200" y="1295400"/>
            <a:ext cx="8077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000">
                <a:latin typeface="Arial" panose="020B0604020202020204" pitchFamily="34" charset="0"/>
              </a:rPr>
              <a:t>Start with the last item in L (p in this example)</a:t>
            </a:r>
          </a:p>
          <a:p>
            <a:pPr>
              <a:lnSpc>
                <a:spcPct val="120000"/>
              </a:lnSpc>
            </a:pPr>
            <a:r>
              <a:rPr lang="en-US" altLang="en-US" sz="2000">
                <a:latin typeface="Arial" panose="020B0604020202020204" pitchFamily="34" charset="0"/>
              </a:rPr>
              <a:t>Why?</a:t>
            </a:r>
          </a:p>
          <a:p>
            <a:pPr>
              <a:lnSpc>
                <a:spcPct val="120000"/>
              </a:lnSpc>
            </a:pPr>
            <a:r>
              <a:rPr lang="en-US" altLang="en-US" sz="2000">
                <a:latin typeface="Arial" panose="020B0604020202020204" pitchFamily="34" charset="0"/>
              </a:rPr>
              <a:t>p occurs in 2 branches of the tree (found by following its chain node links from the header table)</a:t>
            </a:r>
          </a:p>
          <a:p>
            <a:pPr>
              <a:lnSpc>
                <a:spcPct val="120000"/>
              </a:lnSpc>
            </a:pPr>
            <a:r>
              <a:rPr lang="en-US" altLang="en-US" sz="2000">
                <a:latin typeface="Arial" panose="020B0604020202020204" pitchFamily="34" charset="0"/>
              </a:rPr>
              <a:t>Paths formed by these branches are: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" panose="020B0604020202020204" pitchFamily="34" charset="0"/>
              </a:rPr>
              <a:t>f		c	a	m 	p:2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" panose="020B0604020202020204" pitchFamily="34" charset="0"/>
              </a:rPr>
              <a:t>c		b	p:1</a:t>
            </a:r>
          </a:p>
          <a:p>
            <a:pPr>
              <a:lnSpc>
                <a:spcPct val="120000"/>
              </a:lnSpc>
            </a:pPr>
            <a:r>
              <a:rPr lang="en-US" altLang="en-US" sz="2000">
                <a:latin typeface="Arial" panose="020B0604020202020204" pitchFamily="34" charset="0"/>
              </a:rPr>
              <a:t>Considering p as suffix, the prefix paths of p are: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		</a:t>
            </a:r>
            <a:r>
              <a:rPr lang="en-US" altLang="en-US" sz="2000">
                <a:latin typeface="Arial" panose="020B0604020202020204" pitchFamily="34" charset="0"/>
              </a:rPr>
              <a:t>f	c	a	m: 2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latin typeface="Arial" panose="020B0604020202020204" pitchFamily="34" charset="0"/>
              </a:rPr>
              <a:t>		c	b: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latin typeface="Arial" panose="020B0604020202020204" pitchFamily="34" charset="0"/>
              </a:rPr>
              <a:t>	Sub database that contains p</a:t>
            </a:r>
          </a:p>
          <a:p>
            <a:r>
              <a:rPr lang="en-US" altLang="en-US" sz="2000">
                <a:latin typeface="Arial" panose="020B0604020202020204" pitchFamily="34" charset="0"/>
              </a:rPr>
              <a:t>Conditional FP tree for p {(c:3)}|p</a:t>
            </a:r>
          </a:p>
          <a:p>
            <a:r>
              <a:rPr lang="en-US" altLang="en-US" sz="2000">
                <a:latin typeface="Arial" panose="020B0604020202020204" pitchFamily="34" charset="0"/>
              </a:rPr>
              <a:t>Frequent Patterns involving p: {cp:3}</a:t>
            </a:r>
          </a:p>
        </p:txBody>
      </p:sp>
    </p:spTree>
    <p:extLst>
      <p:ext uri="{BB962C8B-B14F-4D97-AF65-F5344CB8AC3E}">
        <p14:creationId xmlns:p14="http://schemas.microsoft.com/office/powerpoint/2010/main" val="50590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2800" dirty="0" smtClean="0">
                <a:solidFill>
                  <a:schemeClr val="tx2"/>
                </a:solidFill>
                <a:sym typeface="Symbol" panose="05050102010706020507" pitchFamily="18" charset="2"/>
              </a:rPr>
              <a:t>Traversal of </a:t>
            </a:r>
            <a:r>
              <a:rPr lang="en-US" altLang="en-US" sz="2800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Itemset</a:t>
            </a:r>
            <a:r>
              <a:rPr lang="en-US" altLang="en-US" sz="2800" dirty="0" smtClean="0">
                <a:solidFill>
                  <a:schemeClr val="tx2"/>
                </a:solidFill>
                <a:sym typeface="Symbol" panose="05050102010706020507" pitchFamily="18" charset="2"/>
              </a:rPr>
              <a:t> Lattice</a:t>
            </a:r>
          </a:p>
          <a:p>
            <a:pPr lvl="1"/>
            <a:r>
              <a:rPr lang="en-US" altLang="en-US" sz="2500" dirty="0" smtClean="0">
                <a:solidFill>
                  <a:schemeClr val="tx2"/>
                </a:solidFill>
                <a:sym typeface="Symbol" panose="05050102010706020507" pitchFamily="18" charset="2"/>
              </a:rPr>
              <a:t>General-to-Specific vs Specific-to-</a:t>
            </a:r>
            <a:r>
              <a:rPr lang="en-US" altLang="en-US" sz="2500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Geneal</a:t>
            </a:r>
            <a:endParaRPr lang="en-US" altLang="en-US" sz="2500" dirty="0" smtClean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en-US" sz="2500" dirty="0" smtClean="0">
                <a:solidFill>
                  <a:schemeClr val="tx2"/>
                </a:solidFill>
                <a:sym typeface="Symbol" panose="05050102010706020507" pitchFamily="18" charset="2"/>
              </a:rPr>
              <a:t>Equivalence Classes</a:t>
            </a:r>
          </a:p>
          <a:p>
            <a:pPr lvl="1"/>
            <a:r>
              <a:rPr lang="en-US" altLang="en-US" sz="2500" dirty="0" smtClean="0">
                <a:solidFill>
                  <a:schemeClr val="tx2"/>
                </a:solidFill>
                <a:sym typeface="Symbol" panose="05050102010706020507" pitchFamily="18" charset="2"/>
              </a:rPr>
              <a:t>Breadth-first vs. Depth-first</a:t>
            </a:r>
          </a:p>
          <a:p>
            <a:r>
              <a:rPr lang="en-US" altLang="en-US" sz="2800" dirty="0" smtClean="0">
                <a:solidFill>
                  <a:schemeClr val="tx2"/>
                </a:solidFill>
                <a:sym typeface="Symbol" panose="05050102010706020507" pitchFamily="18" charset="2"/>
              </a:rPr>
              <a:t>Representation of Transaction Data</a:t>
            </a:r>
          </a:p>
          <a:p>
            <a:pPr lvl="1"/>
            <a:r>
              <a:rPr lang="en-US" altLang="en-US" sz="2500" dirty="0" smtClean="0">
                <a:solidFill>
                  <a:schemeClr val="tx2"/>
                </a:solidFill>
                <a:sym typeface="Symbol" panose="05050102010706020507" pitchFamily="18" charset="2"/>
              </a:rPr>
              <a:t>Horizontal vs. Vertical data layout</a:t>
            </a:r>
          </a:p>
          <a:p>
            <a:pPr marL="342900" lvl="1" indent="0">
              <a:buNone/>
            </a:pPr>
            <a:endParaRPr lang="en-US" altLang="en-US" sz="2400" dirty="0" smtClean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91743"/>
            <a:ext cx="7886700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400" dirty="0" smtClean="0"/>
              <a:t>Alternative Methods for Frequent </a:t>
            </a:r>
            <a:r>
              <a:rPr lang="en-US" sz="3400" dirty="0" err="1" smtClean="0"/>
              <a:t>Itemset</a:t>
            </a:r>
            <a:r>
              <a:rPr lang="en-US" sz="3400" dirty="0" smtClean="0"/>
              <a:t> Generation</a:t>
            </a:r>
          </a:p>
        </p:txBody>
      </p:sp>
    </p:spTree>
    <p:extLst>
      <p:ext uri="{BB962C8B-B14F-4D97-AF65-F5344CB8AC3E}">
        <p14:creationId xmlns:p14="http://schemas.microsoft.com/office/powerpoint/2010/main" val="422538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524000" y="228600"/>
            <a:ext cx="7315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dirty="0">
                <a:solidFill>
                  <a:srgbClr val="FF0000"/>
                </a:solidFill>
                <a:latin typeface="Arial" panose="020B0604020202020204" pitchFamily="34" charset="0"/>
              </a:rPr>
              <a:t>Step 5: From FP-tree to Conditional Pattern Base</a:t>
            </a:r>
          </a:p>
        </p:txBody>
      </p:sp>
      <p:grpSp>
        <p:nvGrpSpPr>
          <p:cNvPr id="29699" name="Group 41"/>
          <p:cNvGrpSpPr>
            <a:grpSpLocks/>
          </p:cNvGrpSpPr>
          <p:nvPr/>
        </p:nvGrpSpPr>
        <p:grpSpPr bwMode="auto">
          <a:xfrm>
            <a:off x="457200" y="1371600"/>
            <a:ext cx="8331200" cy="5486400"/>
            <a:chOff x="288" y="864"/>
            <a:chExt cx="5248" cy="3456"/>
          </a:xfrm>
        </p:grpSpPr>
        <p:sp>
          <p:nvSpPr>
            <p:cNvPr id="29700" name="Rectangle 3"/>
            <p:cNvSpPr>
              <a:spLocks noChangeArrowheads="1"/>
            </p:cNvSpPr>
            <p:nvPr/>
          </p:nvSpPr>
          <p:spPr bwMode="auto">
            <a:xfrm>
              <a:off x="576" y="864"/>
              <a:ext cx="4944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400">
                  <a:latin typeface="Arial" panose="020B0604020202020204" pitchFamily="34" charset="0"/>
                </a:rPr>
                <a:t>Starting at the frequent header table in the FP-tree</a:t>
              </a:r>
            </a:p>
            <a:p>
              <a:r>
                <a:rPr lang="en-US" altLang="en-US" sz="2400">
                  <a:latin typeface="Arial" panose="020B0604020202020204" pitchFamily="34" charset="0"/>
                </a:rPr>
                <a:t>Traverse the FP-tree by following the link of each frequent item</a:t>
              </a:r>
            </a:p>
            <a:p>
              <a:r>
                <a:rPr lang="en-US" altLang="en-US" sz="2400">
                  <a:latin typeface="Arial" panose="020B0604020202020204" pitchFamily="34" charset="0"/>
                </a:rPr>
                <a:t>Accumulate all of transformed prefix paths of that item to form a conditional pattern base</a:t>
              </a:r>
            </a:p>
          </p:txBody>
        </p:sp>
        <p:sp>
          <p:nvSpPr>
            <p:cNvPr id="29701" name="Rectangle 4"/>
            <p:cNvSpPr>
              <a:spLocks noChangeArrowheads="1"/>
            </p:cNvSpPr>
            <p:nvPr/>
          </p:nvSpPr>
          <p:spPr bwMode="auto">
            <a:xfrm>
              <a:off x="3440" y="2310"/>
              <a:ext cx="2096" cy="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Times New Roman" panose="02020603050405020304" pitchFamily="18" charset="0"/>
                </a:rPr>
                <a:t>Conditional pattern bases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2000" u="sng">
                  <a:latin typeface="Times New Roman" panose="02020603050405020304" pitchFamily="18" charset="0"/>
                </a:rPr>
                <a:t>item	cond. 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Times New Roman" panose="02020603050405020304" pitchFamily="18" charset="0"/>
                </a:rPr>
                <a:t>c	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Times New Roman" panose="02020603050405020304" pitchFamily="18" charset="0"/>
                </a:rPr>
                <a:t>a	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Times New Roman" panose="02020603050405020304" pitchFamily="18" charset="0"/>
                </a:rPr>
                <a:t>b	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Times New Roman" panose="02020603050405020304" pitchFamily="18" charset="0"/>
                </a:rPr>
                <a:t>m	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Times New Roman" panose="02020603050405020304" pitchFamily="18" charset="0"/>
                </a:rPr>
                <a:t>p	fcam:2, cb:1</a:t>
              </a:r>
            </a:p>
          </p:txBody>
        </p:sp>
        <p:grpSp>
          <p:nvGrpSpPr>
            <p:cNvPr id="29702" name="Group 5"/>
            <p:cNvGrpSpPr>
              <a:grpSpLocks/>
            </p:cNvGrpSpPr>
            <p:nvPr/>
          </p:nvGrpSpPr>
          <p:grpSpPr bwMode="auto">
            <a:xfrm>
              <a:off x="288" y="2280"/>
              <a:ext cx="2902" cy="2040"/>
              <a:chOff x="240" y="2064"/>
              <a:chExt cx="2902" cy="2040"/>
            </a:xfrm>
          </p:grpSpPr>
          <p:sp>
            <p:nvSpPr>
              <p:cNvPr id="29703" name="Text Box 6"/>
              <p:cNvSpPr txBox="1">
                <a:spLocks noChangeArrowheads="1"/>
              </p:cNvSpPr>
              <p:nvPr/>
            </p:nvSpPr>
            <p:spPr bwMode="auto">
              <a:xfrm>
                <a:off x="2515" y="2064"/>
                <a:ext cx="250" cy="25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2000">
                    <a:latin typeface="Times New Roman" panose="02020603050405020304" pitchFamily="18" charset="0"/>
                  </a:rPr>
                  <a:t>{}</a:t>
                </a:r>
              </a:p>
            </p:txBody>
          </p:sp>
          <p:sp>
            <p:nvSpPr>
              <p:cNvPr id="29704" name="Text Box 7"/>
              <p:cNvSpPr txBox="1">
                <a:spLocks noChangeArrowheads="1"/>
              </p:cNvSpPr>
              <p:nvPr/>
            </p:nvSpPr>
            <p:spPr bwMode="auto">
              <a:xfrm>
                <a:off x="2230" y="2456"/>
                <a:ext cx="310" cy="25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2000">
                    <a:latin typeface="Times New Roman" panose="02020603050405020304" pitchFamily="18" charset="0"/>
                  </a:rPr>
                  <a:t>f:4</a:t>
                </a:r>
              </a:p>
            </p:txBody>
          </p:sp>
          <p:sp>
            <p:nvSpPr>
              <p:cNvPr id="29705" name="Text Box 8"/>
              <p:cNvSpPr txBox="1">
                <a:spLocks noChangeArrowheads="1"/>
              </p:cNvSpPr>
              <p:nvPr/>
            </p:nvSpPr>
            <p:spPr bwMode="auto">
              <a:xfrm>
                <a:off x="2800" y="2456"/>
                <a:ext cx="328" cy="25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2000">
                    <a:latin typeface="Times New Roman" panose="02020603050405020304" pitchFamily="18" charset="0"/>
                  </a:rPr>
                  <a:t>c:1</a:t>
                </a:r>
              </a:p>
            </p:txBody>
          </p:sp>
          <p:sp>
            <p:nvSpPr>
              <p:cNvPr id="29706" name="Text Box 9"/>
              <p:cNvSpPr txBox="1">
                <a:spLocks noChangeArrowheads="1"/>
              </p:cNvSpPr>
              <p:nvPr/>
            </p:nvSpPr>
            <p:spPr bwMode="auto">
              <a:xfrm>
                <a:off x="2796" y="2803"/>
                <a:ext cx="346" cy="25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2000">
                    <a:latin typeface="Times New Roman" panose="02020603050405020304" pitchFamily="18" charset="0"/>
                  </a:rPr>
                  <a:t>b:1</a:t>
                </a:r>
              </a:p>
            </p:txBody>
          </p:sp>
          <p:sp>
            <p:nvSpPr>
              <p:cNvPr id="29707" name="Text Box 10"/>
              <p:cNvSpPr txBox="1">
                <a:spLocks noChangeArrowheads="1"/>
              </p:cNvSpPr>
              <p:nvPr/>
            </p:nvSpPr>
            <p:spPr bwMode="auto">
              <a:xfrm>
                <a:off x="2796" y="3150"/>
                <a:ext cx="346" cy="25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2000">
                    <a:latin typeface="Times New Roman" panose="02020603050405020304" pitchFamily="18" charset="0"/>
                  </a:rPr>
                  <a:t>p:1</a:t>
                </a:r>
              </a:p>
            </p:txBody>
          </p:sp>
          <p:cxnSp>
            <p:nvCxnSpPr>
              <p:cNvPr id="29708" name="AutoShape 11"/>
              <p:cNvCxnSpPr>
                <a:cxnSpLocks noChangeShapeType="1"/>
                <a:stCxn id="29705" idx="2"/>
                <a:endCxn id="29706" idx="0"/>
              </p:cNvCxnSpPr>
              <p:nvPr/>
            </p:nvCxnSpPr>
            <p:spPr bwMode="auto">
              <a:xfrm>
                <a:off x="2964" y="2714"/>
                <a:ext cx="1" cy="89"/>
              </a:xfrm>
              <a:prstGeom prst="straightConnector1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09" name="AutoShape 12"/>
              <p:cNvCxnSpPr>
                <a:cxnSpLocks noChangeShapeType="1"/>
                <a:stCxn id="29706" idx="2"/>
                <a:endCxn id="29707" idx="0"/>
              </p:cNvCxnSpPr>
              <p:nvPr/>
            </p:nvCxnSpPr>
            <p:spPr bwMode="auto">
              <a:xfrm>
                <a:off x="2965" y="3061"/>
                <a:ext cx="0" cy="89"/>
              </a:xfrm>
              <a:prstGeom prst="straightConnector1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10" name="AutoShape 13"/>
              <p:cNvCxnSpPr>
                <a:cxnSpLocks noChangeShapeType="1"/>
                <a:stCxn id="29703" idx="2"/>
                <a:endCxn id="29705" idx="0"/>
              </p:cNvCxnSpPr>
              <p:nvPr/>
            </p:nvCxnSpPr>
            <p:spPr bwMode="auto">
              <a:xfrm>
                <a:off x="2654" y="2322"/>
                <a:ext cx="310" cy="134"/>
              </a:xfrm>
              <a:prstGeom prst="straightConnector1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11" name="AutoShape 14"/>
              <p:cNvCxnSpPr>
                <a:cxnSpLocks noChangeShapeType="1"/>
                <a:stCxn id="29703" idx="2"/>
                <a:endCxn id="29704" idx="0"/>
              </p:cNvCxnSpPr>
              <p:nvPr/>
            </p:nvCxnSpPr>
            <p:spPr bwMode="auto">
              <a:xfrm flipH="1">
                <a:off x="2381" y="2322"/>
                <a:ext cx="273" cy="134"/>
              </a:xfrm>
              <a:prstGeom prst="straightConnector1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712" name="Text Box 15"/>
              <p:cNvSpPr txBox="1">
                <a:spLocks noChangeArrowheads="1"/>
              </p:cNvSpPr>
              <p:nvPr/>
            </p:nvSpPr>
            <p:spPr bwMode="auto">
              <a:xfrm>
                <a:off x="2420" y="2803"/>
                <a:ext cx="346" cy="25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2000">
                    <a:latin typeface="Times New Roman" panose="02020603050405020304" pitchFamily="18" charset="0"/>
                  </a:rPr>
                  <a:t>b:1</a:t>
                </a:r>
              </a:p>
            </p:txBody>
          </p:sp>
          <p:sp>
            <p:nvSpPr>
              <p:cNvPr id="29713" name="Text Box 16"/>
              <p:cNvSpPr txBox="1">
                <a:spLocks noChangeArrowheads="1"/>
              </p:cNvSpPr>
              <p:nvPr/>
            </p:nvSpPr>
            <p:spPr bwMode="auto">
              <a:xfrm>
                <a:off x="2045" y="2803"/>
                <a:ext cx="328" cy="25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2000">
                    <a:latin typeface="Times New Roman" panose="02020603050405020304" pitchFamily="18" charset="0"/>
                  </a:rPr>
                  <a:t>c:3</a:t>
                </a:r>
              </a:p>
            </p:txBody>
          </p:sp>
          <p:cxnSp>
            <p:nvCxnSpPr>
              <p:cNvPr id="29714" name="AutoShape 17"/>
              <p:cNvCxnSpPr>
                <a:cxnSpLocks noChangeShapeType="1"/>
                <a:stCxn id="29704" idx="2"/>
                <a:endCxn id="29713" idx="0"/>
              </p:cNvCxnSpPr>
              <p:nvPr/>
            </p:nvCxnSpPr>
            <p:spPr bwMode="auto">
              <a:xfrm flipH="1">
                <a:off x="2209" y="2714"/>
                <a:ext cx="172" cy="89"/>
              </a:xfrm>
              <a:prstGeom prst="straightConnector1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15" name="AutoShape 18"/>
              <p:cNvCxnSpPr>
                <a:cxnSpLocks noChangeShapeType="1"/>
                <a:stCxn id="29704" idx="2"/>
                <a:endCxn id="29712" idx="0"/>
              </p:cNvCxnSpPr>
              <p:nvPr/>
            </p:nvCxnSpPr>
            <p:spPr bwMode="auto">
              <a:xfrm>
                <a:off x="2381" y="2714"/>
                <a:ext cx="208" cy="89"/>
              </a:xfrm>
              <a:prstGeom prst="straightConnector1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716" name="Text Box 19"/>
              <p:cNvSpPr txBox="1">
                <a:spLocks noChangeArrowheads="1"/>
              </p:cNvSpPr>
              <p:nvPr/>
            </p:nvSpPr>
            <p:spPr bwMode="auto">
              <a:xfrm>
                <a:off x="2040" y="3150"/>
                <a:ext cx="337" cy="25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2000">
                    <a:latin typeface="Times New Roman" panose="02020603050405020304" pitchFamily="18" charset="0"/>
                  </a:rPr>
                  <a:t>a:3</a:t>
                </a:r>
              </a:p>
            </p:txBody>
          </p:sp>
          <p:sp>
            <p:nvSpPr>
              <p:cNvPr id="29717" name="Text Box 20"/>
              <p:cNvSpPr txBox="1">
                <a:spLocks noChangeArrowheads="1"/>
              </p:cNvSpPr>
              <p:nvPr/>
            </p:nvSpPr>
            <p:spPr bwMode="auto">
              <a:xfrm>
                <a:off x="2277" y="3499"/>
                <a:ext cx="346" cy="25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2000">
                    <a:latin typeface="Times New Roman" panose="02020603050405020304" pitchFamily="18" charset="0"/>
                  </a:rPr>
                  <a:t>b:1</a:t>
                </a:r>
              </a:p>
            </p:txBody>
          </p:sp>
          <p:sp>
            <p:nvSpPr>
              <p:cNvPr id="29718" name="Text Box 21"/>
              <p:cNvSpPr txBox="1">
                <a:spLocks noChangeArrowheads="1"/>
              </p:cNvSpPr>
              <p:nvPr/>
            </p:nvSpPr>
            <p:spPr bwMode="auto">
              <a:xfrm>
                <a:off x="1856" y="3499"/>
                <a:ext cx="390" cy="25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2000">
                    <a:latin typeface="Times New Roman" panose="02020603050405020304" pitchFamily="18" charset="0"/>
                  </a:rPr>
                  <a:t>m:2</a:t>
                </a:r>
              </a:p>
            </p:txBody>
          </p:sp>
          <p:sp>
            <p:nvSpPr>
              <p:cNvPr id="29719" name="Text Box 22"/>
              <p:cNvSpPr txBox="1">
                <a:spLocks noChangeArrowheads="1"/>
              </p:cNvSpPr>
              <p:nvPr/>
            </p:nvSpPr>
            <p:spPr bwMode="auto">
              <a:xfrm>
                <a:off x="1874" y="3846"/>
                <a:ext cx="346" cy="25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2000">
                    <a:latin typeface="Times New Roman" panose="02020603050405020304" pitchFamily="18" charset="0"/>
                  </a:rPr>
                  <a:t>p:2</a:t>
                </a:r>
              </a:p>
            </p:txBody>
          </p:sp>
          <p:cxnSp>
            <p:nvCxnSpPr>
              <p:cNvPr id="29720" name="AutoShape 23"/>
              <p:cNvCxnSpPr>
                <a:cxnSpLocks noChangeShapeType="1"/>
                <a:stCxn id="29713" idx="2"/>
                <a:endCxn id="29716" idx="0"/>
              </p:cNvCxnSpPr>
              <p:nvPr/>
            </p:nvCxnSpPr>
            <p:spPr bwMode="auto">
              <a:xfrm>
                <a:off x="2209" y="3061"/>
                <a:ext cx="0" cy="89"/>
              </a:xfrm>
              <a:prstGeom prst="straightConnector1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21" name="AutoShape 24"/>
              <p:cNvCxnSpPr>
                <a:cxnSpLocks noChangeShapeType="1"/>
                <a:stCxn id="29716" idx="2"/>
                <a:endCxn id="29718" idx="0"/>
              </p:cNvCxnSpPr>
              <p:nvPr/>
            </p:nvCxnSpPr>
            <p:spPr bwMode="auto">
              <a:xfrm flipH="1">
                <a:off x="2043" y="3408"/>
                <a:ext cx="166" cy="91"/>
              </a:xfrm>
              <a:prstGeom prst="straightConnector1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22" name="AutoShape 25"/>
              <p:cNvCxnSpPr>
                <a:cxnSpLocks noChangeShapeType="1"/>
                <a:stCxn id="29716" idx="2"/>
                <a:endCxn id="29717" idx="0"/>
              </p:cNvCxnSpPr>
              <p:nvPr/>
            </p:nvCxnSpPr>
            <p:spPr bwMode="auto">
              <a:xfrm>
                <a:off x="2209" y="3408"/>
                <a:ext cx="237" cy="91"/>
              </a:xfrm>
              <a:prstGeom prst="straightConnector1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23" name="AutoShape 26"/>
              <p:cNvCxnSpPr>
                <a:cxnSpLocks noChangeShapeType="1"/>
                <a:stCxn id="29718" idx="2"/>
                <a:endCxn id="29719" idx="0"/>
              </p:cNvCxnSpPr>
              <p:nvPr/>
            </p:nvCxnSpPr>
            <p:spPr bwMode="auto">
              <a:xfrm>
                <a:off x="2043" y="3757"/>
                <a:ext cx="0" cy="89"/>
              </a:xfrm>
              <a:prstGeom prst="straightConnector1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724" name="Text Box 27"/>
              <p:cNvSpPr txBox="1">
                <a:spLocks noChangeArrowheads="1"/>
              </p:cNvSpPr>
              <p:nvPr/>
            </p:nvSpPr>
            <p:spPr bwMode="auto">
              <a:xfrm>
                <a:off x="2260" y="3846"/>
                <a:ext cx="390" cy="25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2000">
                    <a:latin typeface="Times New Roman" panose="02020603050405020304" pitchFamily="18" charset="0"/>
                  </a:rPr>
                  <a:t>m:1</a:t>
                </a:r>
              </a:p>
            </p:txBody>
          </p:sp>
          <p:cxnSp>
            <p:nvCxnSpPr>
              <p:cNvPr id="29725" name="AutoShape 28"/>
              <p:cNvCxnSpPr>
                <a:cxnSpLocks noChangeShapeType="1"/>
                <a:stCxn id="29717" idx="2"/>
                <a:endCxn id="29724" idx="0"/>
              </p:cNvCxnSpPr>
              <p:nvPr/>
            </p:nvCxnSpPr>
            <p:spPr bwMode="auto">
              <a:xfrm>
                <a:off x="2446" y="3757"/>
                <a:ext cx="1" cy="89"/>
              </a:xfrm>
              <a:prstGeom prst="straightConnector1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726" name="Text Box 29"/>
              <p:cNvSpPr txBox="1">
                <a:spLocks noChangeArrowheads="1"/>
              </p:cNvSpPr>
              <p:nvPr/>
            </p:nvSpPr>
            <p:spPr bwMode="auto">
              <a:xfrm>
                <a:off x="240" y="2064"/>
                <a:ext cx="1602" cy="179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2000">
                    <a:latin typeface="Times New Roman" panose="02020603050405020304" pitchFamily="18" charset="0"/>
                  </a:rPr>
                  <a:t>Header Table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2000">
                  <a:latin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2000" u="sng">
                    <a:latin typeface="Times New Roman" panose="02020603050405020304" pitchFamily="18" charset="0"/>
                  </a:rPr>
                  <a:t>Item  frequency  head 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2000">
                    <a:latin typeface="Times New Roman" panose="02020603050405020304" pitchFamily="18" charset="0"/>
                  </a:rPr>
                  <a:t> f	4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2000">
                    <a:latin typeface="Times New Roman" panose="02020603050405020304" pitchFamily="18" charset="0"/>
                  </a:rPr>
                  <a:t>c	4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2000">
                    <a:latin typeface="Times New Roman" panose="02020603050405020304" pitchFamily="18" charset="0"/>
                  </a:rPr>
                  <a:t>a	3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2000">
                    <a:latin typeface="Times New Roman" panose="02020603050405020304" pitchFamily="18" charset="0"/>
                  </a:rPr>
                  <a:t>b	3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2000">
                    <a:latin typeface="Times New Roman" panose="02020603050405020304" pitchFamily="18" charset="0"/>
                  </a:rPr>
                  <a:t>m	3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2000">
                    <a:latin typeface="Times New Roman" panose="02020603050405020304" pitchFamily="18" charset="0"/>
                  </a:rPr>
                  <a:t>p	3</a:t>
                </a:r>
              </a:p>
            </p:txBody>
          </p:sp>
          <p:sp>
            <p:nvSpPr>
              <p:cNvPr id="29727" name="Freeform 30"/>
              <p:cNvSpPr>
                <a:spLocks/>
              </p:cNvSpPr>
              <p:nvPr/>
            </p:nvSpPr>
            <p:spPr bwMode="auto">
              <a:xfrm>
                <a:off x="1584" y="2496"/>
                <a:ext cx="665" cy="212"/>
              </a:xfrm>
              <a:custGeom>
                <a:avLst/>
                <a:gdLst>
                  <a:gd name="T0" fmla="*/ 0 w 672"/>
                  <a:gd name="T1" fmla="*/ 146 h 240"/>
                  <a:gd name="T2" fmla="*/ 276 w 672"/>
                  <a:gd name="T3" fmla="*/ 117 h 240"/>
                  <a:gd name="T4" fmla="*/ 415 w 672"/>
                  <a:gd name="T5" fmla="*/ 29 h 240"/>
                  <a:gd name="T6" fmla="*/ 644 w 672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2"/>
                  <a:gd name="T13" fmla="*/ 0 h 240"/>
                  <a:gd name="T14" fmla="*/ 672 w 672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2" h="240">
                    <a:moveTo>
                      <a:pt x="0" y="240"/>
                    </a:moveTo>
                    <a:cubicBezTo>
                      <a:pt x="108" y="232"/>
                      <a:pt x="216" y="224"/>
                      <a:pt x="288" y="192"/>
                    </a:cubicBezTo>
                    <a:cubicBezTo>
                      <a:pt x="360" y="160"/>
                      <a:pt x="368" y="80"/>
                      <a:pt x="432" y="48"/>
                    </a:cubicBezTo>
                    <a:cubicBezTo>
                      <a:pt x="496" y="16"/>
                      <a:pt x="584" y="8"/>
                      <a:pt x="672" y="0"/>
                    </a:cubicBezTo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lgDash"/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8" name="Freeform 31"/>
              <p:cNvSpPr>
                <a:spLocks/>
              </p:cNvSpPr>
              <p:nvPr/>
            </p:nvSpPr>
            <p:spPr bwMode="auto">
              <a:xfrm>
                <a:off x="1584" y="2880"/>
                <a:ext cx="427" cy="47"/>
              </a:xfrm>
              <a:custGeom>
                <a:avLst/>
                <a:gdLst>
                  <a:gd name="T0" fmla="*/ 0 w 432"/>
                  <a:gd name="T1" fmla="*/ 0 h 1"/>
                  <a:gd name="T2" fmla="*/ 412 w 432"/>
                  <a:gd name="T3" fmla="*/ 0 h 1"/>
                  <a:gd name="T4" fmla="*/ 0 60000 65536"/>
                  <a:gd name="T5" fmla="*/ 0 60000 65536"/>
                  <a:gd name="T6" fmla="*/ 0 w 432"/>
                  <a:gd name="T7" fmla="*/ 0 h 1"/>
                  <a:gd name="T8" fmla="*/ 432 w 43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32" h="1">
                    <a:moveTo>
                      <a:pt x="0" y="0"/>
                    </a:moveTo>
                    <a:cubicBezTo>
                      <a:pt x="0" y="0"/>
                      <a:pt x="216" y="0"/>
                      <a:pt x="432" y="0"/>
                    </a:cubicBezTo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lgDash"/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9" name="Freeform 32"/>
              <p:cNvSpPr>
                <a:spLocks/>
              </p:cNvSpPr>
              <p:nvPr/>
            </p:nvSpPr>
            <p:spPr bwMode="auto">
              <a:xfrm>
                <a:off x="2320" y="2579"/>
                <a:ext cx="475" cy="339"/>
              </a:xfrm>
              <a:custGeom>
                <a:avLst/>
                <a:gdLst>
                  <a:gd name="T0" fmla="*/ 0 w 480"/>
                  <a:gd name="T1" fmla="*/ 233 h 384"/>
                  <a:gd name="T2" fmla="*/ 48 w 480"/>
                  <a:gd name="T3" fmla="*/ 204 h 384"/>
                  <a:gd name="T4" fmla="*/ 232 w 480"/>
                  <a:gd name="T5" fmla="*/ 58 h 384"/>
                  <a:gd name="T6" fmla="*/ 460 w 480"/>
                  <a:gd name="T7" fmla="*/ 0 h 3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0"/>
                  <a:gd name="T13" fmla="*/ 0 h 384"/>
                  <a:gd name="T14" fmla="*/ 480 w 480"/>
                  <a:gd name="T15" fmla="*/ 384 h 3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0" h="384">
                    <a:moveTo>
                      <a:pt x="0" y="384"/>
                    </a:moveTo>
                    <a:cubicBezTo>
                      <a:pt x="4" y="384"/>
                      <a:pt x="8" y="384"/>
                      <a:pt x="48" y="336"/>
                    </a:cubicBezTo>
                    <a:cubicBezTo>
                      <a:pt x="88" y="288"/>
                      <a:pt x="168" y="152"/>
                      <a:pt x="240" y="96"/>
                    </a:cubicBezTo>
                    <a:cubicBezTo>
                      <a:pt x="312" y="40"/>
                      <a:pt x="396" y="20"/>
                      <a:pt x="480" y="0"/>
                    </a:cubicBezTo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lgDash"/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0" name="Freeform 33"/>
              <p:cNvSpPr>
                <a:spLocks/>
              </p:cNvSpPr>
              <p:nvPr/>
            </p:nvSpPr>
            <p:spPr bwMode="auto">
              <a:xfrm>
                <a:off x="1584" y="3024"/>
                <a:ext cx="427" cy="169"/>
              </a:xfrm>
              <a:custGeom>
                <a:avLst/>
                <a:gdLst>
                  <a:gd name="T0" fmla="*/ 0 w 432"/>
                  <a:gd name="T1" fmla="*/ 0 h 192"/>
                  <a:gd name="T2" fmla="*/ 136 w 432"/>
                  <a:gd name="T3" fmla="*/ 29 h 192"/>
                  <a:gd name="T4" fmla="*/ 276 w 432"/>
                  <a:gd name="T5" fmla="*/ 87 h 192"/>
                  <a:gd name="T6" fmla="*/ 412 w 432"/>
                  <a:gd name="T7" fmla="*/ 115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192"/>
                  <a:gd name="T14" fmla="*/ 432 w 432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192">
                    <a:moveTo>
                      <a:pt x="0" y="0"/>
                    </a:moveTo>
                    <a:cubicBezTo>
                      <a:pt x="48" y="12"/>
                      <a:pt x="96" y="24"/>
                      <a:pt x="144" y="48"/>
                    </a:cubicBezTo>
                    <a:cubicBezTo>
                      <a:pt x="192" y="72"/>
                      <a:pt x="240" y="120"/>
                      <a:pt x="288" y="144"/>
                    </a:cubicBezTo>
                    <a:cubicBezTo>
                      <a:pt x="336" y="168"/>
                      <a:pt x="384" y="180"/>
                      <a:pt x="432" y="192"/>
                    </a:cubicBezTo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lgDash"/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1" name="Freeform 34"/>
              <p:cNvSpPr>
                <a:spLocks/>
              </p:cNvSpPr>
              <p:nvPr/>
            </p:nvSpPr>
            <p:spPr bwMode="auto">
              <a:xfrm>
                <a:off x="1584" y="3216"/>
                <a:ext cx="712" cy="338"/>
              </a:xfrm>
              <a:custGeom>
                <a:avLst/>
                <a:gdLst>
                  <a:gd name="T0" fmla="*/ 0 w 720"/>
                  <a:gd name="T1" fmla="*/ 0 h 384"/>
                  <a:gd name="T2" fmla="*/ 228 w 720"/>
                  <a:gd name="T3" fmla="*/ 29 h 384"/>
                  <a:gd name="T4" fmla="*/ 504 w 720"/>
                  <a:gd name="T5" fmla="*/ 173 h 384"/>
                  <a:gd name="T6" fmla="*/ 688 w 720"/>
                  <a:gd name="T7" fmla="*/ 231 h 3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0"/>
                  <a:gd name="T13" fmla="*/ 0 h 384"/>
                  <a:gd name="T14" fmla="*/ 720 w 720"/>
                  <a:gd name="T15" fmla="*/ 384 h 3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0" h="384">
                    <a:moveTo>
                      <a:pt x="0" y="0"/>
                    </a:moveTo>
                    <a:cubicBezTo>
                      <a:pt x="76" y="0"/>
                      <a:pt x="152" y="0"/>
                      <a:pt x="240" y="48"/>
                    </a:cubicBezTo>
                    <a:cubicBezTo>
                      <a:pt x="328" y="96"/>
                      <a:pt x="448" y="232"/>
                      <a:pt x="528" y="288"/>
                    </a:cubicBezTo>
                    <a:cubicBezTo>
                      <a:pt x="608" y="344"/>
                      <a:pt x="664" y="364"/>
                      <a:pt x="720" y="384"/>
                    </a:cubicBezTo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lgDash"/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2" name="Freeform 35"/>
              <p:cNvSpPr>
                <a:spLocks/>
              </p:cNvSpPr>
              <p:nvPr/>
            </p:nvSpPr>
            <p:spPr bwMode="auto">
              <a:xfrm>
                <a:off x="2566" y="3024"/>
                <a:ext cx="56" cy="593"/>
              </a:xfrm>
              <a:custGeom>
                <a:avLst/>
                <a:gdLst>
                  <a:gd name="T0" fmla="*/ 0 w 56"/>
                  <a:gd name="T1" fmla="*/ 408 h 672"/>
                  <a:gd name="T2" fmla="*/ 48 w 56"/>
                  <a:gd name="T3" fmla="*/ 262 h 672"/>
                  <a:gd name="T4" fmla="*/ 48 w 56"/>
                  <a:gd name="T5" fmla="*/ 0 h 672"/>
                  <a:gd name="T6" fmla="*/ 0 60000 65536"/>
                  <a:gd name="T7" fmla="*/ 0 60000 65536"/>
                  <a:gd name="T8" fmla="*/ 0 60000 65536"/>
                  <a:gd name="T9" fmla="*/ 0 w 56"/>
                  <a:gd name="T10" fmla="*/ 0 h 672"/>
                  <a:gd name="T11" fmla="*/ 56 w 56"/>
                  <a:gd name="T12" fmla="*/ 672 h 6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" h="672">
                    <a:moveTo>
                      <a:pt x="0" y="672"/>
                    </a:moveTo>
                    <a:cubicBezTo>
                      <a:pt x="20" y="608"/>
                      <a:pt x="40" y="544"/>
                      <a:pt x="48" y="432"/>
                    </a:cubicBezTo>
                    <a:cubicBezTo>
                      <a:pt x="56" y="320"/>
                      <a:pt x="52" y="160"/>
                      <a:pt x="48" y="0"/>
                    </a:cubicBezTo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lgDash"/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3" name="Line 36"/>
              <p:cNvSpPr>
                <a:spLocks noChangeShapeType="1"/>
              </p:cNvSpPr>
              <p:nvPr/>
            </p:nvSpPr>
            <p:spPr bwMode="auto">
              <a:xfrm>
                <a:off x="2700" y="2927"/>
                <a:ext cx="95" cy="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prstDash val="lgDash"/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4" name="Freeform 37"/>
              <p:cNvSpPr>
                <a:spLocks/>
              </p:cNvSpPr>
              <p:nvPr/>
            </p:nvSpPr>
            <p:spPr bwMode="auto">
              <a:xfrm>
                <a:off x="1584" y="3360"/>
                <a:ext cx="285" cy="211"/>
              </a:xfrm>
              <a:custGeom>
                <a:avLst/>
                <a:gdLst>
                  <a:gd name="T0" fmla="*/ 0 w 288"/>
                  <a:gd name="T1" fmla="*/ 0 h 240"/>
                  <a:gd name="T2" fmla="*/ 140 w 288"/>
                  <a:gd name="T3" fmla="*/ 29 h 240"/>
                  <a:gd name="T4" fmla="*/ 184 w 288"/>
                  <a:gd name="T5" fmla="*/ 115 h 240"/>
                  <a:gd name="T6" fmla="*/ 276 w 288"/>
                  <a:gd name="T7" fmla="*/ 144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40"/>
                  <a:gd name="T14" fmla="*/ 288 w 288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40">
                    <a:moveTo>
                      <a:pt x="0" y="0"/>
                    </a:moveTo>
                    <a:cubicBezTo>
                      <a:pt x="56" y="8"/>
                      <a:pt x="112" y="16"/>
                      <a:pt x="144" y="48"/>
                    </a:cubicBezTo>
                    <a:cubicBezTo>
                      <a:pt x="176" y="80"/>
                      <a:pt x="168" y="160"/>
                      <a:pt x="192" y="192"/>
                    </a:cubicBezTo>
                    <a:cubicBezTo>
                      <a:pt x="216" y="224"/>
                      <a:pt x="252" y="232"/>
                      <a:pt x="288" y="240"/>
                    </a:cubicBezTo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lgDash"/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5" name="Freeform 38"/>
              <p:cNvSpPr>
                <a:spLocks/>
              </p:cNvSpPr>
              <p:nvPr/>
            </p:nvSpPr>
            <p:spPr bwMode="auto">
              <a:xfrm>
                <a:off x="2186" y="3633"/>
                <a:ext cx="95" cy="339"/>
              </a:xfrm>
              <a:custGeom>
                <a:avLst/>
                <a:gdLst>
                  <a:gd name="T0" fmla="*/ 0 w 96"/>
                  <a:gd name="T1" fmla="*/ 0 h 384"/>
                  <a:gd name="T2" fmla="*/ 48 w 96"/>
                  <a:gd name="T3" fmla="*/ 58 h 384"/>
                  <a:gd name="T4" fmla="*/ 48 w 96"/>
                  <a:gd name="T5" fmla="*/ 175 h 384"/>
                  <a:gd name="T6" fmla="*/ 92 w 96"/>
                  <a:gd name="T7" fmla="*/ 233 h 3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384"/>
                  <a:gd name="T14" fmla="*/ 96 w 96"/>
                  <a:gd name="T15" fmla="*/ 384 h 3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384">
                    <a:moveTo>
                      <a:pt x="0" y="0"/>
                    </a:moveTo>
                    <a:cubicBezTo>
                      <a:pt x="20" y="24"/>
                      <a:pt x="40" y="48"/>
                      <a:pt x="48" y="96"/>
                    </a:cubicBezTo>
                    <a:cubicBezTo>
                      <a:pt x="56" y="144"/>
                      <a:pt x="40" y="240"/>
                      <a:pt x="48" y="288"/>
                    </a:cubicBezTo>
                    <a:cubicBezTo>
                      <a:pt x="56" y="336"/>
                      <a:pt x="76" y="360"/>
                      <a:pt x="96" y="384"/>
                    </a:cubicBezTo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lgDash"/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6" name="Freeform 39"/>
              <p:cNvSpPr>
                <a:spLocks/>
              </p:cNvSpPr>
              <p:nvPr/>
            </p:nvSpPr>
            <p:spPr bwMode="auto">
              <a:xfrm>
                <a:off x="1584" y="3552"/>
                <a:ext cx="285" cy="382"/>
              </a:xfrm>
              <a:custGeom>
                <a:avLst/>
                <a:gdLst>
                  <a:gd name="T0" fmla="*/ 0 w 288"/>
                  <a:gd name="T1" fmla="*/ 0 h 432"/>
                  <a:gd name="T2" fmla="*/ 92 w 288"/>
                  <a:gd name="T3" fmla="*/ 88 h 432"/>
                  <a:gd name="T4" fmla="*/ 140 w 288"/>
                  <a:gd name="T5" fmla="*/ 206 h 432"/>
                  <a:gd name="T6" fmla="*/ 276 w 288"/>
                  <a:gd name="T7" fmla="*/ 264 h 4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432"/>
                  <a:gd name="T14" fmla="*/ 288 w 288"/>
                  <a:gd name="T15" fmla="*/ 432 h 4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432">
                    <a:moveTo>
                      <a:pt x="0" y="0"/>
                    </a:moveTo>
                    <a:cubicBezTo>
                      <a:pt x="36" y="44"/>
                      <a:pt x="72" y="88"/>
                      <a:pt x="96" y="144"/>
                    </a:cubicBezTo>
                    <a:cubicBezTo>
                      <a:pt x="120" y="200"/>
                      <a:pt x="112" y="288"/>
                      <a:pt x="144" y="336"/>
                    </a:cubicBezTo>
                    <a:cubicBezTo>
                      <a:pt x="176" y="384"/>
                      <a:pt x="232" y="408"/>
                      <a:pt x="288" y="432"/>
                    </a:cubicBezTo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lgDash"/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7" name="Freeform 40"/>
              <p:cNvSpPr>
                <a:spLocks/>
              </p:cNvSpPr>
              <p:nvPr/>
            </p:nvSpPr>
            <p:spPr bwMode="auto">
              <a:xfrm>
                <a:off x="2186" y="3372"/>
                <a:ext cx="760" cy="593"/>
              </a:xfrm>
              <a:custGeom>
                <a:avLst/>
                <a:gdLst>
                  <a:gd name="T0" fmla="*/ 0 w 768"/>
                  <a:gd name="T1" fmla="*/ 408 h 672"/>
                  <a:gd name="T2" fmla="*/ 92 w 768"/>
                  <a:gd name="T3" fmla="*/ 320 h 672"/>
                  <a:gd name="T4" fmla="*/ 508 w 768"/>
                  <a:gd name="T5" fmla="*/ 233 h 672"/>
                  <a:gd name="T6" fmla="*/ 736 w 768"/>
                  <a:gd name="T7" fmla="*/ 0 h 6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8"/>
                  <a:gd name="T13" fmla="*/ 0 h 672"/>
                  <a:gd name="T14" fmla="*/ 768 w 768"/>
                  <a:gd name="T15" fmla="*/ 672 h 6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8" h="672">
                    <a:moveTo>
                      <a:pt x="0" y="672"/>
                    </a:moveTo>
                    <a:cubicBezTo>
                      <a:pt x="4" y="624"/>
                      <a:pt x="8" y="576"/>
                      <a:pt x="96" y="528"/>
                    </a:cubicBezTo>
                    <a:cubicBezTo>
                      <a:pt x="184" y="480"/>
                      <a:pt x="416" y="472"/>
                      <a:pt x="528" y="384"/>
                    </a:cubicBezTo>
                    <a:cubicBezTo>
                      <a:pt x="640" y="296"/>
                      <a:pt x="704" y="148"/>
                      <a:pt x="768" y="0"/>
                    </a:cubicBezTo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lgDash"/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551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533400" y="685800"/>
            <a:ext cx="838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dirty="0">
                <a:solidFill>
                  <a:srgbClr val="FF0000"/>
                </a:solidFill>
                <a:latin typeface="Arial" panose="020B0604020202020204" pitchFamily="34" charset="0"/>
              </a:rPr>
              <a:t>Step 6: Construct Conditional FP-tree </a:t>
            </a:r>
          </a:p>
        </p:txBody>
      </p:sp>
      <p:sp>
        <p:nvSpPr>
          <p:cNvPr id="30723" name="Rectangle 15"/>
          <p:cNvSpPr>
            <a:spLocks noChangeArrowheads="1"/>
          </p:cNvSpPr>
          <p:nvPr/>
        </p:nvSpPr>
        <p:spPr bwMode="auto">
          <a:xfrm>
            <a:off x="7010400" y="4267200"/>
            <a:ext cx="21336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600" i="1">
                <a:latin typeface="Times New Roman" panose="02020603050405020304" pitchFamily="18" charset="0"/>
              </a:rPr>
              <a:t>All frequent patterns concerning m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600" i="1">
                <a:latin typeface="Times New Roman" panose="02020603050405020304" pitchFamily="18" charset="0"/>
              </a:rPr>
              <a:t>m,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600" i="1">
                <a:latin typeface="Times New Roman" panose="02020603050405020304" pitchFamily="18" charset="0"/>
              </a:rPr>
              <a:t>fm, cm, am,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600" i="1">
                <a:latin typeface="Times New Roman" panose="02020603050405020304" pitchFamily="18" charset="0"/>
              </a:rPr>
              <a:t>fcm, fam, cam,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600" i="1">
                <a:latin typeface="Times New Roman" panose="02020603050405020304" pitchFamily="18" charset="0"/>
              </a:rPr>
              <a:t>fcam</a:t>
            </a:r>
          </a:p>
        </p:txBody>
      </p:sp>
      <p:grpSp>
        <p:nvGrpSpPr>
          <p:cNvPr id="30724" name="Group 53"/>
          <p:cNvGrpSpPr>
            <a:grpSpLocks/>
          </p:cNvGrpSpPr>
          <p:nvPr/>
        </p:nvGrpSpPr>
        <p:grpSpPr bwMode="auto">
          <a:xfrm>
            <a:off x="304800" y="1676400"/>
            <a:ext cx="8321675" cy="4984750"/>
            <a:chOff x="144" y="1056"/>
            <a:chExt cx="5242" cy="3140"/>
          </a:xfrm>
        </p:grpSpPr>
        <p:sp>
          <p:nvSpPr>
            <p:cNvPr id="30725" name="Rectangle 3"/>
            <p:cNvSpPr>
              <a:spLocks noChangeArrowheads="1"/>
            </p:cNvSpPr>
            <p:nvPr/>
          </p:nvSpPr>
          <p:spPr bwMode="auto">
            <a:xfrm>
              <a:off x="384" y="1056"/>
              <a:ext cx="5002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>
                  <a:latin typeface="Arial" panose="020B0604020202020204" pitchFamily="34" charset="0"/>
                </a:rPr>
                <a:t>For each pattern-base</a:t>
              </a:r>
            </a:p>
            <a:p>
              <a:pPr lvl="1">
                <a:lnSpc>
                  <a:spcPct val="90000"/>
                </a:lnSpc>
              </a:pPr>
              <a:r>
                <a:rPr lang="en-US" altLang="en-US" sz="2400">
                  <a:latin typeface="Arial" panose="020B0604020202020204" pitchFamily="34" charset="0"/>
                </a:rPr>
                <a:t>Accumulate the count for each item in the base</a:t>
              </a:r>
            </a:p>
            <a:p>
              <a:pPr lvl="1">
                <a:lnSpc>
                  <a:spcPct val="90000"/>
                </a:lnSpc>
              </a:pPr>
              <a:r>
                <a:rPr lang="en-US" altLang="en-US" sz="2400">
                  <a:latin typeface="Arial" panose="020B0604020202020204" pitchFamily="34" charset="0"/>
                </a:rPr>
                <a:t>Construct the FP-tree for the frequent items of the pattern base</a:t>
              </a:r>
            </a:p>
          </p:txBody>
        </p:sp>
        <p:sp>
          <p:nvSpPr>
            <p:cNvPr id="30726" name="Rectangle 4"/>
            <p:cNvSpPr>
              <a:spLocks noChangeArrowheads="1"/>
            </p:cNvSpPr>
            <p:nvPr/>
          </p:nvSpPr>
          <p:spPr bwMode="auto">
            <a:xfrm>
              <a:off x="3216" y="2160"/>
              <a:ext cx="1299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1pPr>
              <a:lvl2pPr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 i="1">
                  <a:latin typeface="Times New Roman" panose="02020603050405020304" pitchFamily="18" charset="0"/>
                </a:rPr>
                <a:t>m-conditional pattern base:</a:t>
              </a:r>
            </a:p>
            <a:p>
              <a:pPr lvl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 i="1">
                  <a:latin typeface="Times New Roman" panose="02020603050405020304" pitchFamily="18" charset="0"/>
                </a:rPr>
                <a:t>fca:2, fcab:1</a:t>
              </a:r>
            </a:p>
          </p:txBody>
        </p:sp>
        <p:grpSp>
          <p:nvGrpSpPr>
            <p:cNvPr id="30727" name="Group 5"/>
            <p:cNvGrpSpPr>
              <a:grpSpLocks/>
            </p:cNvGrpSpPr>
            <p:nvPr/>
          </p:nvGrpSpPr>
          <p:grpSpPr bwMode="auto">
            <a:xfrm>
              <a:off x="3312" y="2736"/>
              <a:ext cx="1296" cy="1460"/>
              <a:chOff x="3312" y="2736"/>
              <a:chExt cx="1296" cy="1460"/>
            </a:xfrm>
          </p:grpSpPr>
          <p:grpSp>
            <p:nvGrpSpPr>
              <p:cNvPr id="30765" name="Group 6"/>
              <p:cNvGrpSpPr>
                <a:grpSpLocks/>
              </p:cNvGrpSpPr>
              <p:nvPr/>
            </p:nvGrpSpPr>
            <p:grpSpPr bwMode="auto">
              <a:xfrm>
                <a:off x="3792" y="2736"/>
                <a:ext cx="329" cy="1297"/>
                <a:chOff x="2282" y="2456"/>
                <a:chExt cx="329" cy="1297"/>
              </a:xfrm>
            </p:grpSpPr>
            <p:sp>
              <p:nvSpPr>
                <p:cNvPr id="3076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312" y="2456"/>
                  <a:ext cx="24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800" b="1">
                      <a:solidFill>
                        <a:schemeClr val="folHlink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kumimoji="1" sz="2800" b="1">
                      <a:solidFill>
                        <a:schemeClr val="folHlink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kumimoji="1" sz="2800" b="1">
                      <a:solidFill>
                        <a:schemeClr val="folHlink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kumimoji="1" sz="2800" b="1">
                      <a:solidFill>
                        <a:schemeClr val="folHlink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kumimoji="1" sz="2800" b="1">
                      <a:solidFill>
                        <a:schemeClr val="folHlink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t"/>
                    <a:defRPr kumimoji="1" sz="2800" b="1">
                      <a:solidFill>
                        <a:schemeClr val="folHlink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t"/>
                    <a:defRPr kumimoji="1" sz="2800" b="1">
                      <a:solidFill>
                        <a:schemeClr val="folHlink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t"/>
                    <a:defRPr kumimoji="1" sz="2800" b="1">
                      <a:solidFill>
                        <a:schemeClr val="folHlink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t"/>
                    <a:defRPr kumimoji="1" sz="2800" b="1">
                      <a:solidFill>
                        <a:schemeClr val="folHlink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en-US" sz="2000">
                      <a:latin typeface="Times New Roman" panose="02020603050405020304" pitchFamily="18" charset="0"/>
                    </a:rPr>
                    <a:t>{}</a:t>
                  </a:r>
                </a:p>
              </p:txBody>
            </p:sp>
            <p:sp>
              <p:nvSpPr>
                <p:cNvPr id="3076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300" y="2840"/>
                  <a:ext cx="3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800" b="1">
                      <a:solidFill>
                        <a:schemeClr val="folHlink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kumimoji="1" sz="2800" b="1">
                      <a:solidFill>
                        <a:schemeClr val="folHlink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kumimoji="1" sz="2800" b="1">
                      <a:solidFill>
                        <a:schemeClr val="folHlink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kumimoji="1" sz="2800" b="1">
                      <a:solidFill>
                        <a:schemeClr val="folHlink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kumimoji="1" sz="2800" b="1">
                      <a:solidFill>
                        <a:schemeClr val="folHlink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t"/>
                    <a:defRPr kumimoji="1" sz="2800" b="1">
                      <a:solidFill>
                        <a:schemeClr val="folHlink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t"/>
                    <a:defRPr kumimoji="1" sz="2800" b="1">
                      <a:solidFill>
                        <a:schemeClr val="folHlink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t"/>
                    <a:defRPr kumimoji="1" sz="2800" b="1">
                      <a:solidFill>
                        <a:schemeClr val="folHlink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t"/>
                    <a:defRPr kumimoji="1" sz="2800" b="1">
                      <a:solidFill>
                        <a:schemeClr val="folHlink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en-US" sz="2000">
                      <a:latin typeface="Times New Roman" panose="02020603050405020304" pitchFamily="18" charset="0"/>
                    </a:rPr>
                    <a:t>f:3</a:t>
                  </a:r>
                </a:p>
              </p:txBody>
            </p:sp>
            <p:sp>
              <p:nvSpPr>
                <p:cNvPr id="3076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287" y="3167"/>
                  <a:ext cx="32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800" b="1">
                      <a:solidFill>
                        <a:schemeClr val="folHlink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kumimoji="1" sz="2800" b="1">
                      <a:solidFill>
                        <a:schemeClr val="folHlink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kumimoji="1" sz="2800" b="1">
                      <a:solidFill>
                        <a:schemeClr val="folHlink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kumimoji="1" sz="2800" b="1">
                      <a:solidFill>
                        <a:schemeClr val="folHlink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kumimoji="1" sz="2800" b="1">
                      <a:solidFill>
                        <a:schemeClr val="folHlink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t"/>
                    <a:defRPr kumimoji="1" sz="2800" b="1">
                      <a:solidFill>
                        <a:schemeClr val="folHlink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t"/>
                    <a:defRPr kumimoji="1" sz="2800" b="1">
                      <a:solidFill>
                        <a:schemeClr val="folHlink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t"/>
                    <a:defRPr kumimoji="1" sz="2800" b="1">
                      <a:solidFill>
                        <a:schemeClr val="folHlink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t"/>
                    <a:defRPr kumimoji="1" sz="2800" b="1">
                      <a:solidFill>
                        <a:schemeClr val="folHlink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en-US" sz="2000">
                      <a:latin typeface="Times New Roman" panose="02020603050405020304" pitchFamily="18" charset="0"/>
                    </a:rPr>
                    <a:t>c:3</a:t>
                  </a:r>
                </a:p>
              </p:txBody>
            </p:sp>
            <p:sp>
              <p:nvSpPr>
                <p:cNvPr id="3077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282" y="3503"/>
                  <a:ext cx="32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800" b="1">
                      <a:solidFill>
                        <a:schemeClr val="folHlink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kumimoji="1" sz="2800" b="1">
                      <a:solidFill>
                        <a:schemeClr val="folHlink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kumimoji="1" sz="2800" b="1">
                      <a:solidFill>
                        <a:schemeClr val="folHlink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kumimoji="1" sz="2800" b="1">
                      <a:solidFill>
                        <a:schemeClr val="folHlink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kumimoji="1" sz="2800" b="1">
                      <a:solidFill>
                        <a:schemeClr val="folHlink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t"/>
                    <a:defRPr kumimoji="1" sz="2800" b="1">
                      <a:solidFill>
                        <a:schemeClr val="folHlink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t"/>
                    <a:defRPr kumimoji="1" sz="2800" b="1">
                      <a:solidFill>
                        <a:schemeClr val="folHlink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t"/>
                    <a:defRPr kumimoji="1" sz="2800" b="1">
                      <a:solidFill>
                        <a:schemeClr val="folHlink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t"/>
                    <a:defRPr kumimoji="1" sz="2800" b="1">
                      <a:solidFill>
                        <a:schemeClr val="folHlink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en-US" sz="2000">
                      <a:latin typeface="Times New Roman" panose="02020603050405020304" pitchFamily="18" charset="0"/>
                    </a:rPr>
                    <a:t>a:3</a:t>
                  </a:r>
                </a:p>
              </p:txBody>
            </p:sp>
            <p:cxnSp>
              <p:nvCxnSpPr>
                <p:cNvPr id="30771" name="AutoShape 11"/>
                <p:cNvCxnSpPr>
                  <a:cxnSpLocks noChangeShapeType="1"/>
                  <a:stCxn id="30767" idx="2"/>
                  <a:endCxn id="30768" idx="0"/>
                </p:cNvCxnSpPr>
                <p:nvPr/>
              </p:nvCxnSpPr>
              <p:spPr bwMode="auto">
                <a:xfrm>
                  <a:off x="2447" y="2706"/>
                  <a:ext cx="0" cy="13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772" name="AutoShape 12"/>
                <p:cNvCxnSpPr>
                  <a:cxnSpLocks noChangeShapeType="1"/>
                  <a:stCxn id="30768" idx="2"/>
                  <a:endCxn id="30769" idx="0"/>
                </p:cNvCxnSpPr>
                <p:nvPr/>
              </p:nvCxnSpPr>
              <p:spPr bwMode="auto">
                <a:xfrm>
                  <a:off x="2447" y="3090"/>
                  <a:ext cx="0" cy="77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773" name="AutoShape 13"/>
                <p:cNvCxnSpPr>
                  <a:cxnSpLocks noChangeShapeType="1"/>
                  <a:stCxn id="30769" idx="2"/>
                  <a:endCxn id="30770" idx="0"/>
                </p:cNvCxnSpPr>
                <p:nvPr/>
              </p:nvCxnSpPr>
              <p:spPr bwMode="auto">
                <a:xfrm>
                  <a:off x="2447" y="3417"/>
                  <a:ext cx="0" cy="86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0766" name="Text Box 14"/>
              <p:cNvSpPr txBox="1">
                <a:spLocks noChangeArrowheads="1"/>
              </p:cNvSpPr>
              <p:nvPr/>
            </p:nvSpPr>
            <p:spPr bwMode="auto">
              <a:xfrm>
                <a:off x="3312" y="3984"/>
                <a:ext cx="129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kumimoji="1" sz="2800" b="1">
                    <a:solidFill>
                      <a:schemeClr val="folHlink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 i="1">
                    <a:latin typeface="Times New Roman" panose="02020603050405020304" pitchFamily="18" charset="0"/>
                  </a:rPr>
                  <a:t>m-conditional FP-tree</a:t>
                </a:r>
              </a:p>
            </p:txBody>
          </p:sp>
        </p:grpSp>
        <p:sp>
          <p:nvSpPr>
            <p:cNvPr id="30728" name="Text Box 16"/>
            <p:cNvSpPr txBox="1">
              <a:spLocks noChangeArrowheads="1"/>
            </p:cNvSpPr>
            <p:nvPr/>
          </p:nvSpPr>
          <p:spPr bwMode="auto">
            <a:xfrm>
              <a:off x="3216" y="2976"/>
              <a:ext cx="3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latin typeface="Times New Roman" panose="02020603050405020304" pitchFamily="18" charset="0"/>
                  <a:sym typeface="Wingdings 3" panose="05040102010807070707" pitchFamily="18" charset="2"/>
                </a:rPr>
                <a:t></a:t>
              </a:r>
              <a:endParaRPr kumimoji="0"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729" name="Rectangle 17"/>
            <p:cNvSpPr>
              <a:spLocks noChangeArrowheads="1"/>
            </p:cNvSpPr>
            <p:nvPr/>
          </p:nvSpPr>
          <p:spPr bwMode="auto">
            <a:xfrm>
              <a:off x="4032" y="3072"/>
              <a:ext cx="3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latin typeface="Times New Roman" panose="02020603050405020304" pitchFamily="18" charset="0"/>
                  <a:sym typeface="Wingdings 3" panose="05040102010807070707" pitchFamily="18" charset="2"/>
                </a:rPr>
                <a:t></a:t>
              </a:r>
            </a:p>
          </p:txBody>
        </p:sp>
        <p:sp>
          <p:nvSpPr>
            <p:cNvPr id="30730" name="Text Box 18"/>
            <p:cNvSpPr txBox="1">
              <a:spLocks noChangeArrowheads="1"/>
            </p:cNvSpPr>
            <p:nvPr/>
          </p:nvSpPr>
          <p:spPr bwMode="auto">
            <a:xfrm>
              <a:off x="2461" y="2160"/>
              <a:ext cx="250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Times New Roman" panose="02020603050405020304" pitchFamily="18" charset="0"/>
                </a:rPr>
                <a:t>{}</a:t>
              </a:r>
            </a:p>
          </p:txBody>
        </p:sp>
        <p:sp>
          <p:nvSpPr>
            <p:cNvPr id="30731" name="Text Box 19"/>
            <p:cNvSpPr txBox="1">
              <a:spLocks noChangeArrowheads="1"/>
            </p:cNvSpPr>
            <p:nvPr/>
          </p:nvSpPr>
          <p:spPr bwMode="auto">
            <a:xfrm>
              <a:off x="2170" y="2503"/>
              <a:ext cx="310" cy="25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f:4</a:t>
              </a:r>
            </a:p>
          </p:txBody>
        </p:sp>
        <p:sp>
          <p:nvSpPr>
            <p:cNvPr id="30732" name="Text Box 20"/>
            <p:cNvSpPr txBox="1">
              <a:spLocks noChangeArrowheads="1"/>
            </p:cNvSpPr>
            <p:nvPr/>
          </p:nvSpPr>
          <p:spPr bwMode="auto">
            <a:xfrm>
              <a:off x="2750" y="2503"/>
              <a:ext cx="328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Times New Roman" panose="02020603050405020304" pitchFamily="18" charset="0"/>
                </a:rPr>
                <a:t>c:1</a:t>
              </a:r>
            </a:p>
          </p:txBody>
        </p:sp>
        <p:sp>
          <p:nvSpPr>
            <p:cNvPr id="30733" name="Text Box 21"/>
            <p:cNvSpPr txBox="1">
              <a:spLocks noChangeArrowheads="1"/>
            </p:cNvSpPr>
            <p:nvPr/>
          </p:nvSpPr>
          <p:spPr bwMode="auto">
            <a:xfrm>
              <a:off x="2745" y="2807"/>
              <a:ext cx="346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Times New Roman" panose="02020603050405020304" pitchFamily="18" charset="0"/>
                </a:rPr>
                <a:t>b:1</a:t>
              </a:r>
            </a:p>
          </p:txBody>
        </p:sp>
        <p:sp>
          <p:nvSpPr>
            <p:cNvPr id="30734" name="Text Box 22"/>
            <p:cNvSpPr txBox="1">
              <a:spLocks noChangeArrowheads="1"/>
            </p:cNvSpPr>
            <p:nvPr/>
          </p:nvSpPr>
          <p:spPr bwMode="auto">
            <a:xfrm>
              <a:off x="2745" y="3111"/>
              <a:ext cx="346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Times New Roman" panose="02020603050405020304" pitchFamily="18" charset="0"/>
                </a:rPr>
                <a:t>p:1</a:t>
              </a:r>
            </a:p>
          </p:txBody>
        </p:sp>
        <p:cxnSp>
          <p:nvCxnSpPr>
            <p:cNvPr id="30735" name="AutoShape 23"/>
            <p:cNvCxnSpPr>
              <a:cxnSpLocks noChangeShapeType="1"/>
              <a:stCxn id="30732" idx="2"/>
              <a:endCxn id="30733" idx="0"/>
            </p:cNvCxnSpPr>
            <p:nvPr/>
          </p:nvCxnSpPr>
          <p:spPr bwMode="auto">
            <a:xfrm>
              <a:off x="2915" y="2704"/>
              <a:ext cx="1" cy="106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6" name="AutoShape 24"/>
            <p:cNvCxnSpPr>
              <a:cxnSpLocks noChangeShapeType="1"/>
              <a:stCxn id="30733" idx="2"/>
              <a:endCxn id="30734" idx="0"/>
            </p:cNvCxnSpPr>
            <p:nvPr/>
          </p:nvCxnSpPr>
          <p:spPr bwMode="auto">
            <a:xfrm>
              <a:off x="2916" y="3008"/>
              <a:ext cx="0" cy="107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7" name="AutoShape 25"/>
            <p:cNvCxnSpPr>
              <a:cxnSpLocks noChangeShapeType="1"/>
              <a:stCxn id="30730" idx="2"/>
              <a:endCxn id="30732" idx="0"/>
            </p:cNvCxnSpPr>
            <p:nvPr/>
          </p:nvCxnSpPr>
          <p:spPr bwMode="auto">
            <a:xfrm>
              <a:off x="2600" y="2361"/>
              <a:ext cx="315" cy="145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8" name="AutoShape 26"/>
            <p:cNvCxnSpPr>
              <a:cxnSpLocks noChangeShapeType="1"/>
              <a:stCxn id="30730" idx="2"/>
              <a:endCxn id="30731" idx="0"/>
            </p:cNvCxnSpPr>
            <p:nvPr/>
          </p:nvCxnSpPr>
          <p:spPr bwMode="auto">
            <a:xfrm flipH="1">
              <a:off x="2322" y="2361"/>
              <a:ext cx="278" cy="145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9" name="Text Box 27"/>
            <p:cNvSpPr txBox="1">
              <a:spLocks noChangeArrowheads="1"/>
            </p:cNvSpPr>
            <p:nvPr/>
          </p:nvSpPr>
          <p:spPr bwMode="auto">
            <a:xfrm>
              <a:off x="2363" y="2807"/>
              <a:ext cx="346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Times New Roman" panose="02020603050405020304" pitchFamily="18" charset="0"/>
                </a:rPr>
                <a:t>b:1</a:t>
              </a:r>
            </a:p>
          </p:txBody>
        </p:sp>
        <p:sp>
          <p:nvSpPr>
            <p:cNvPr id="30740" name="Text Box 28"/>
            <p:cNvSpPr txBox="1">
              <a:spLocks noChangeArrowheads="1"/>
            </p:cNvSpPr>
            <p:nvPr/>
          </p:nvSpPr>
          <p:spPr bwMode="auto">
            <a:xfrm>
              <a:off x="1983" y="2807"/>
              <a:ext cx="327" cy="25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c:3</a:t>
              </a:r>
            </a:p>
          </p:txBody>
        </p:sp>
        <p:cxnSp>
          <p:nvCxnSpPr>
            <p:cNvPr id="30741" name="AutoShape 29"/>
            <p:cNvCxnSpPr>
              <a:cxnSpLocks noChangeShapeType="1"/>
              <a:stCxn id="30731" idx="2"/>
              <a:endCxn id="30740" idx="0"/>
            </p:cNvCxnSpPr>
            <p:nvPr/>
          </p:nvCxnSpPr>
          <p:spPr bwMode="auto">
            <a:xfrm flipH="1">
              <a:off x="2147" y="2704"/>
              <a:ext cx="175" cy="106"/>
            </a:xfrm>
            <a:prstGeom prst="straightConnector1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2" name="AutoShape 30"/>
            <p:cNvCxnSpPr>
              <a:cxnSpLocks noChangeShapeType="1"/>
              <a:stCxn id="30731" idx="2"/>
              <a:endCxn id="30739" idx="0"/>
            </p:cNvCxnSpPr>
            <p:nvPr/>
          </p:nvCxnSpPr>
          <p:spPr bwMode="auto">
            <a:xfrm>
              <a:off x="2322" y="2704"/>
              <a:ext cx="211" cy="106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43" name="Text Box 31"/>
            <p:cNvSpPr txBox="1">
              <a:spLocks noChangeArrowheads="1"/>
            </p:cNvSpPr>
            <p:nvPr/>
          </p:nvSpPr>
          <p:spPr bwMode="auto">
            <a:xfrm>
              <a:off x="1977" y="3111"/>
              <a:ext cx="337" cy="25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a:3</a:t>
              </a:r>
            </a:p>
          </p:txBody>
        </p:sp>
        <p:sp>
          <p:nvSpPr>
            <p:cNvPr id="30744" name="Text Box 32"/>
            <p:cNvSpPr txBox="1">
              <a:spLocks noChangeArrowheads="1"/>
            </p:cNvSpPr>
            <p:nvPr/>
          </p:nvSpPr>
          <p:spPr bwMode="auto">
            <a:xfrm>
              <a:off x="2218" y="3415"/>
              <a:ext cx="346" cy="25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b:1</a:t>
              </a:r>
            </a:p>
          </p:txBody>
        </p:sp>
        <p:sp>
          <p:nvSpPr>
            <p:cNvPr id="30745" name="Text Box 33"/>
            <p:cNvSpPr txBox="1">
              <a:spLocks noChangeArrowheads="1"/>
            </p:cNvSpPr>
            <p:nvPr/>
          </p:nvSpPr>
          <p:spPr bwMode="auto">
            <a:xfrm>
              <a:off x="1787" y="3415"/>
              <a:ext cx="390" cy="25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m:2</a:t>
              </a:r>
            </a:p>
          </p:txBody>
        </p:sp>
        <p:sp>
          <p:nvSpPr>
            <p:cNvPr id="30746" name="Text Box 34"/>
            <p:cNvSpPr txBox="1">
              <a:spLocks noChangeArrowheads="1"/>
            </p:cNvSpPr>
            <p:nvPr/>
          </p:nvSpPr>
          <p:spPr bwMode="auto">
            <a:xfrm>
              <a:off x="1808" y="3720"/>
              <a:ext cx="346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Times New Roman" panose="02020603050405020304" pitchFamily="18" charset="0"/>
                </a:rPr>
                <a:t>p:2</a:t>
              </a:r>
            </a:p>
          </p:txBody>
        </p:sp>
        <p:cxnSp>
          <p:nvCxnSpPr>
            <p:cNvPr id="30747" name="AutoShape 35"/>
            <p:cNvCxnSpPr>
              <a:cxnSpLocks noChangeShapeType="1"/>
              <a:stCxn id="30740" idx="2"/>
              <a:endCxn id="30743" idx="0"/>
            </p:cNvCxnSpPr>
            <p:nvPr/>
          </p:nvCxnSpPr>
          <p:spPr bwMode="auto">
            <a:xfrm>
              <a:off x="2147" y="3008"/>
              <a:ext cx="0" cy="107"/>
            </a:xfrm>
            <a:prstGeom prst="straightConnector1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8" name="AutoShape 36"/>
            <p:cNvCxnSpPr>
              <a:cxnSpLocks noChangeShapeType="1"/>
              <a:stCxn id="30743" idx="2"/>
              <a:endCxn id="30745" idx="0"/>
            </p:cNvCxnSpPr>
            <p:nvPr/>
          </p:nvCxnSpPr>
          <p:spPr bwMode="auto">
            <a:xfrm flipH="1">
              <a:off x="1977" y="3313"/>
              <a:ext cx="170" cy="106"/>
            </a:xfrm>
            <a:prstGeom prst="straightConnector1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9" name="AutoShape 37"/>
            <p:cNvCxnSpPr>
              <a:cxnSpLocks noChangeShapeType="1"/>
              <a:stCxn id="30743" idx="2"/>
              <a:endCxn id="30744" idx="0"/>
            </p:cNvCxnSpPr>
            <p:nvPr/>
          </p:nvCxnSpPr>
          <p:spPr bwMode="auto">
            <a:xfrm>
              <a:off x="2147" y="3313"/>
              <a:ext cx="241" cy="106"/>
            </a:xfrm>
            <a:prstGeom prst="straightConnector1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50" name="AutoShape 38"/>
            <p:cNvCxnSpPr>
              <a:cxnSpLocks noChangeShapeType="1"/>
              <a:stCxn id="30745" idx="2"/>
              <a:endCxn id="30746" idx="0"/>
            </p:cNvCxnSpPr>
            <p:nvPr/>
          </p:nvCxnSpPr>
          <p:spPr bwMode="auto">
            <a:xfrm>
              <a:off x="1977" y="3617"/>
              <a:ext cx="0" cy="106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51" name="Text Box 39"/>
            <p:cNvSpPr txBox="1">
              <a:spLocks noChangeArrowheads="1"/>
            </p:cNvSpPr>
            <p:nvPr/>
          </p:nvSpPr>
          <p:spPr bwMode="auto">
            <a:xfrm>
              <a:off x="2200" y="3720"/>
              <a:ext cx="390" cy="25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m:1</a:t>
              </a:r>
            </a:p>
          </p:txBody>
        </p:sp>
        <p:cxnSp>
          <p:nvCxnSpPr>
            <p:cNvPr id="30752" name="AutoShape 40"/>
            <p:cNvCxnSpPr>
              <a:cxnSpLocks noChangeShapeType="1"/>
              <a:stCxn id="30744" idx="2"/>
              <a:endCxn id="30751" idx="0"/>
            </p:cNvCxnSpPr>
            <p:nvPr/>
          </p:nvCxnSpPr>
          <p:spPr bwMode="auto">
            <a:xfrm>
              <a:off x="2388" y="3617"/>
              <a:ext cx="0" cy="106"/>
            </a:xfrm>
            <a:prstGeom prst="straightConnector1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53" name="Text Box 41"/>
            <p:cNvSpPr txBox="1">
              <a:spLocks noChangeArrowheads="1"/>
            </p:cNvSpPr>
            <p:nvPr/>
          </p:nvSpPr>
          <p:spPr bwMode="auto">
            <a:xfrm>
              <a:off x="144" y="2288"/>
              <a:ext cx="1656" cy="145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kumimoji="1" sz="2800" b="1">
                  <a:solidFill>
                    <a:schemeClr val="folHlink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Times New Roman" panose="02020603050405020304" pitchFamily="18" charset="0"/>
                </a:rPr>
                <a:t>Header Table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u="sng">
                  <a:latin typeface="Times New Roman" panose="02020603050405020304" pitchFamily="18" charset="0"/>
                </a:rPr>
                <a:t>Item  frequency  head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Times New Roman" panose="02020603050405020304" pitchFamily="18" charset="0"/>
                </a:rPr>
                <a:t> f	4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Times New Roman" panose="02020603050405020304" pitchFamily="18" charset="0"/>
                </a:rPr>
                <a:t>c	4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Times New Roman" panose="02020603050405020304" pitchFamily="18" charset="0"/>
                </a:rPr>
                <a:t>a	3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Times New Roman" panose="02020603050405020304" pitchFamily="18" charset="0"/>
                </a:rPr>
                <a:t>b	3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Times New Roman" panose="02020603050405020304" pitchFamily="18" charset="0"/>
                </a:rPr>
                <a:t>m	3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Times New Roman" panose="02020603050405020304" pitchFamily="18" charset="0"/>
                </a:rPr>
                <a:t>p	3</a:t>
              </a:r>
            </a:p>
          </p:txBody>
        </p:sp>
        <p:sp>
          <p:nvSpPr>
            <p:cNvPr id="30754" name="Freeform 42"/>
            <p:cNvSpPr>
              <a:spLocks/>
            </p:cNvSpPr>
            <p:nvPr/>
          </p:nvSpPr>
          <p:spPr bwMode="auto">
            <a:xfrm>
              <a:off x="1536" y="2611"/>
              <a:ext cx="677" cy="190"/>
            </a:xfrm>
            <a:custGeom>
              <a:avLst/>
              <a:gdLst>
                <a:gd name="T0" fmla="*/ 0 w 672"/>
                <a:gd name="T1" fmla="*/ 94 h 240"/>
                <a:gd name="T2" fmla="*/ 296 w 672"/>
                <a:gd name="T3" fmla="*/ 75 h 240"/>
                <a:gd name="T4" fmla="*/ 444 w 672"/>
                <a:gd name="T5" fmla="*/ 19 h 240"/>
                <a:gd name="T6" fmla="*/ 692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5" name="Freeform 43"/>
            <p:cNvSpPr>
              <a:spLocks/>
            </p:cNvSpPr>
            <p:nvPr/>
          </p:nvSpPr>
          <p:spPr bwMode="auto">
            <a:xfrm>
              <a:off x="1536" y="2916"/>
              <a:ext cx="435" cy="0"/>
            </a:xfrm>
            <a:custGeom>
              <a:avLst/>
              <a:gdLst>
                <a:gd name="T0" fmla="*/ 0 w 432"/>
                <a:gd name="T1" fmla="*/ 0 h 1"/>
                <a:gd name="T2" fmla="*/ 444 w 432"/>
                <a:gd name="T3" fmla="*/ 0 h 1"/>
                <a:gd name="T4" fmla="*/ 0 60000 65536"/>
                <a:gd name="T5" fmla="*/ 0 60000 65536"/>
                <a:gd name="T6" fmla="*/ 0 w 432"/>
                <a:gd name="T7" fmla="*/ 0 h 1"/>
                <a:gd name="T8" fmla="*/ 432 w 432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2" h="1">
                  <a:moveTo>
                    <a:pt x="0" y="0"/>
                  </a:moveTo>
                  <a:cubicBezTo>
                    <a:pt x="0" y="0"/>
                    <a:pt x="216" y="0"/>
                    <a:pt x="43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6" name="Freeform 44"/>
            <p:cNvSpPr>
              <a:spLocks/>
            </p:cNvSpPr>
            <p:nvPr/>
          </p:nvSpPr>
          <p:spPr bwMode="auto">
            <a:xfrm>
              <a:off x="2261" y="2611"/>
              <a:ext cx="484" cy="305"/>
            </a:xfrm>
            <a:custGeom>
              <a:avLst/>
              <a:gdLst>
                <a:gd name="T0" fmla="*/ 0 w 480"/>
                <a:gd name="T1" fmla="*/ 153 h 384"/>
                <a:gd name="T2" fmla="*/ 48 w 480"/>
                <a:gd name="T3" fmla="*/ 133 h 384"/>
                <a:gd name="T4" fmla="*/ 248 w 480"/>
                <a:gd name="T5" fmla="*/ 38 h 384"/>
                <a:gd name="T6" fmla="*/ 496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7" name="Freeform 45"/>
            <p:cNvSpPr>
              <a:spLocks/>
            </p:cNvSpPr>
            <p:nvPr/>
          </p:nvSpPr>
          <p:spPr bwMode="auto">
            <a:xfrm>
              <a:off x="1536" y="3077"/>
              <a:ext cx="435" cy="152"/>
            </a:xfrm>
            <a:custGeom>
              <a:avLst/>
              <a:gdLst>
                <a:gd name="T0" fmla="*/ 0 w 432"/>
                <a:gd name="T1" fmla="*/ 0 h 192"/>
                <a:gd name="T2" fmla="*/ 148 w 432"/>
                <a:gd name="T3" fmla="*/ 19 h 192"/>
                <a:gd name="T4" fmla="*/ 296 w 432"/>
                <a:gd name="T5" fmla="*/ 56 h 192"/>
                <a:gd name="T6" fmla="*/ 444 w 432"/>
                <a:gd name="T7" fmla="*/ 75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8" name="Freeform 46"/>
            <p:cNvSpPr>
              <a:spLocks/>
            </p:cNvSpPr>
            <p:nvPr/>
          </p:nvSpPr>
          <p:spPr bwMode="auto">
            <a:xfrm>
              <a:off x="1546" y="3191"/>
              <a:ext cx="724" cy="304"/>
            </a:xfrm>
            <a:custGeom>
              <a:avLst/>
              <a:gdLst>
                <a:gd name="T0" fmla="*/ 0 w 720"/>
                <a:gd name="T1" fmla="*/ 0 h 384"/>
                <a:gd name="T2" fmla="*/ 244 w 720"/>
                <a:gd name="T3" fmla="*/ 19 h 384"/>
                <a:gd name="T4" fmla="*/ 540 w 720"/>
                <a:gd name="T5" fmla="*/ 113 h 384"/>
                <a:gd name="T6" fmla="*/ 736 w 720"/>
                <a:gd name="T7" fmla="*/ 151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9" name="Freeform 47"/>
            <p:cNvSpPr>
              <a:spLocks/>
            </p:cNvSpPr>
            <p:nvPr/>
          </p:nvSpPr>
          <p:spPr bwMode="auto">
            <a:xfrm>
              <a:off x="2512" y="3000"/>
              <a:ext cx="57" cy="533"/>
            </a:xfrm>
            <a:custGeom>
              <a:avLst/>
              <a:gdLst>
                <a:gd name="T0" fmla="*/ 0 w 56"/>
                <a:gd name="T1" fmla="*/ 267 h 672"/>
                <a:gd name="T2" fmla="*/ 52 w 56"/>
                <a:gd name="T3" fmla="*/ 171 h 672"/>
                <a:gd name="T4" fmla="*/ 52 w 56"/>
                <a:gd name="T5" fmla="*/ 0 h 672"/>
                <a:gd name="T6" fmla="*/ 0 60000 65536"/>
                <a:gd name="T7" fmla="*/ 0 60000 65536"/>
                <a:gd name="T8" fmla="*/ 0 60000 65536"/>
                <a:gd name="T9" fmla="*/ 0 w 56"/>
                <a:gd name="T10" fmla="*/ 0 h 672"/>
                <a:gd name="T11" fmla="*/ 56 w 5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0" name="Line 48"/>
            <p:cNvSpPr>
              <a:spLocks noChangeShapeType="1"/>
            </p:cNvSpPr>
            <p:nvPr/>
          </p:nvSpPr>
          <p:spPr bwMode="auto">
            <a:xfrm>
              <a:off x="2648" y="2916"/>
              <a:ext cx="9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1" name="Freeform 49"/>
            <p:cNvSpPr>
              <a:spLocks/>
            </p:cNvSpPr>
            <p:nvPr/>
          </p:nvSpPr>
          <p:spPr bwMode="auto">
            <a:xfrm>
              <a:off x="1546" y="3343"/>
              <a:ext cx="290" cy="190"/>
            </a:xfrm>
            <a:custGeom>
              <a:avLst/>
              <a:gdLst>
                <a:gd name="T0" fmla="*/ 0 w 288"/>
                <a:gd name="T1" fmla="*/ 0 h 240"/>
                <a:gd name="T2" fmla="*/ 148 w 288"/>
                <a:gd name="T3" fmla="*/ 19 h 240"/>
                <a:gd name="T4" fmla="*/ 196 w 288"/>
                <a:gd name="T5" fmla="*/ 75 h 240"/>
                <a:gd name="T6" fmla="*/ 296 w 288"/>
                <a:gd name="T7" fmla="*/ 94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2" name="Freeform 50"/>
            <p:cNvSpPr>
              <a:spLocks/>
            </p:cNvSpPr>
            <p:nvPr/>
          </p:nvSpPr>
          <p:spPr bwMode="auto">
            <a:xfrm>
              <a:off x="2125" y="3533"/>
              <a:ext cx="97" cy="305"/>
            </a:xfrm>
            <a:custGeom>
              <a:avLst/>
              <a:gdLst>
                <a:gd name="T0" fmla="*/ 0 w 96"/>
                <a:gd name="T1" fmla="*/ 0 h 384"/>
                <a:gd name="T2" fmla="*/ 52 w 96"/>
                <a:gd name="T3" fmla="*/ 38 h 384"/>
                <a:gd name="T4" fmla="*/ 52 w 96"/>
                <a:gd name="T5" fmla="*/ 115 h 384"/>
                <a:gd name="T6" fmla="*/ 100 w 96"/>
                <a:gd name="T7" fmla="*/ 153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3" name="Freeform 51"/>
            <p:cNvSpPr>
              <a:spLocks/>
            </p:cNvSpPr>
            <p:nvPr/>
          </p:nvSpPr>
          <p:spPr bwMode="auto">
            <a:xfrm>
              <a:off x="1546" y="3495"/>
              <a:ext cx="290" cy="343"/>
            </a:xfrm>
            <a:custGeom>
              <a:avLst/>
              <a:gdLst>
                <a:gd name="T0" fmla="*/ 0 w 288"/>
                <a:gd name="T1" fmla="*/ 0 h 432"/>
                <a:gd name="T2" fmla="*/ 100 w 288"/>
                <a:gd name="T3" fmla="*/ 57 h 432"/>
                <a:gd name="T4" fmla="*/ 148 w 288"/>
                <a:gd name="T5" fmla="*/ 133 h 432"/>
                <a:gd name="T6" fmla="*/ 296 w 288"/>
                <a:gd name="T7" fmla="*/ 17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4" name="Freeform 52"/>
            <p:cNvSpPr>
              <a:spLocks/>
            </p:cNvSpPr>
            <p:nvPr/>
          </p:nvSpPr>
          <p:spPr bwMode="auto">
            <a:xfrm>
              <a:off x="2125" y="3305"/>
              <a:ext cx="774" cy="533"/>
            </a:xfrm>
            <a:custGeom>
              <a:avLst/>
              <a:gdLst>
                <a:gd name="T0" fmla="*/ 0 w 768"/>
                <a:gd name="T1" fmla="*/ 267 h 672"/>
                <a:gd name="T2" fmla="*/ 100 w 768"/>
                <a:gd name="T3" fmla="*/ 209 h 672"/>
                <a:gd name="T4" fmla="*/ 544 w 768"/>
                <a:gd name="T5" fmla="*/ 152 h 672"/>
                <a:gd name="T6" fmla="*/ 792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672"/>
                <a:gd name="T14" fmla="*/ 768 w 76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127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066800" y="228600"/>
            <a:ext cx="8077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dirty="0">
                <a:solidFill>
                  <a:srgbClr val="FF0000"/>
                </a:solidFill>
                <a:latin typeface="Arial" panose="020B0604020202020204" pitchFamily="34" charset="0"/>
              </a:rPr>
              <a:t>Mining Frequent Patterns by Creating Conditional Pattern-Bases</a:t>
            </a: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5676900" y="5705475"/>
            <a:ext cx="34671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Empty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1301750" y="5705475"/>
            <a:ext cx="43751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Empty</a:t>
            </a:r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228600" y="5705475"/>
            <a:ext cx="10731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31750" name="Rectangle 7"/>
          <p:cNvSpPr>
            <a:spLocks noChangeArrowheads="1"/>
          </p:cNvSpPr>
          <p:nvPr/>
        </p:nvSpPr>
        <p:spPr bwMode="auto">
          <a:xfrm>
            <a:off x="5676900" y="5126038"/>
            <a:ext cx="3467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{(f:3)}|c</a:t>
            </a:r>
          </a:p>
        </p:txBody>
      </p:sp>
      <p:sp>
        <p:nvSpPr>
          <p:cNvPr id="31751" name="Rectangle 8"/>
          <p:cNvSpPr>
            <a:spLocks noChangeArrowheads="1"/>
          </p:cNvSpPr>
          <p:nvPr/>
        </p:nvSpPr>
        <p:spPr bwMode="auto">
          <a:xfrm>
            <a:off x="1301750" y="5126038"/>
            <a:ext cx="4375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{(f:3)}</a:t>
            </a:r>
          </a:p>
        </p:txBody>
      </p:sp>
      <p:sp>
        <p:nvSpPr>
          <p:cNvPr id="31752" name="Rectangle 9"/>
          <p:cNvSpPr>
            <a:spLocks noChangeArrowheads="1"/>
          </p:cNvSpPr>
          <p:nvPr/>
        </p:nvSpPr>
        <p:spPr bwMode="auto">
          <a:xfrm>
            <a:off x="228600" y="5126038"/>
            <a:ext cx="1073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31753" name="Rectangle 10"/>
          <p:cNvSpPr>
            <a:spLocks noChangeArrowheads="1"/>
          </p:cNvSpPr>
          <p:nvPr/>
        </p:nvSpPr>
        <p:spPr bwMode="auto">
          <a:xfrm>
            <a:off x="5676900" y="4545013"/>
            <a:ext cx="34671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{(f:3, c:3)}|a</a:t>
            </a:r>
          </a:p>
        </p:txBody>
      </p:sp>
      <p:sp>
        <p:nvSpPr>
          <p:cNvPr id="31754" name="Rectangle 11"/>
          <p:cNvSpPr>
            <a:spLocks noChangeArrowheads="1"/>
          </p:cNvSpPr>
          <p:nvPr/>
        </p:nvSpPr>
        <p:spPr bwMode="auto">
          <a:xfrm>
            <a:off x="1301750" y="4545013"/>
            <a:ext cx="43751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{(fc:3)}</a:t>
            </a:r>
          </a:p>
        </p:txBody>
      </p:sp>
      <p:sp>
        <p:nvSpPr>
          <p:cNvPr id="31755" name="Rectangle 12"/>
          <p:cNvSpPr>
            <a:spLocks noChangeArrowheads="1"/>
          </p:cNvSpPr>
          <p:nvPr/>
        </p:nvSpPr>
        <p:spPr bwMode="auto">
          <a:xfrm>
            <a:off x="228600" y="4545013"/>
            <a:ext cx="10731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1756" name="Rectangle 13"/>
          <p:cNvSpPr>
            <a:spLocks noChangeArrowheads="1"/>
          </p:cNvSpPr>
          <p:nvPr/>
        </p:nvSpPr>
        <p:spPr bwMode="auto">
          <a:xfrm>
            <a:off x="5676900" y="3963988"/>
            <a:ext cx="34671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Empty</a:t>
            </a:r>
          </a:p>
        </p:txBody>
      </p:sp>
      <p:sp>
        <p:nvSpPr>
          <p:cNvPr id="31757" name="Rectangle 14"/>
          <p:cNvSpPr>
            <a:spLocks noChangeArrowheads="1"/>
          </p:cNvSpPr>
          <p:nvPr/>
        </p:nvSpPr>
        <p:spPr bwMode="auto">
          <a:xfrm>
            <a:off x="1301750" y="3963988"/>
            <a:ext cx="43751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{(fca:1), (f:1), (c:1)}</a:t>
            </a:r>
          </a:p>
        </p:txBody>
      </p:sp>
      <p:sp>
        <p:nvSpPr>
          <p:cNvPr id="31758" name="Rectangle 15"/>
          <p:cNvSpPr>
            <a:spLocks noChangeArrowheads="1"/>
          </p:cNvSpPr>
          <p:nvPr/>
        </p:nvSpPr>
        <p:spPr bwMode="auto">
          <a:xfrm>
            <a:off x="228600" y="3963988"/>
            <a:ext cx="10731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31759" name="Rectangle 16"/>
          <p:cNvSpPr>
            <a:spLocks noChangeArrowheads="1"/>
          </p:cNvSpPr>
          <p:nvPr/>
        </p:nvSpPr>
        <p:spPr bwMode="auto">
          <a:xfrm>
            <a:off x="5676900" y="3382963"/>
            <a:ext cx="34671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{(f:3, c:3, a:3)}|m</a:t>
            </a:r>
          </a:p>
        </p:txBody>
      </p:sp>
      <p:sp>
        <p:nvSpPr>
          <p:cNvPr id="31760" name="Rectangle 17"/>
          <p:cNvSpPr>
            <a:spLocks noChangeArrowheads="1"/>
          </p:cNvSpPr>
          <p:nvPr/>
        </p:nvSpPr>
        <p:spPr bwMode="auto">
          <a:xfrm>
            <a:off x="1301750" y="3382963"/>
            <a:ext cx="43751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{(fca:2), (fcab:1)}</a:t>
            </a:r>
          </a:p>
        </p:txBody>
      </p:sp>
      <p:sp>
        <p:nvSpPr>
          <p:cNvPr id="31761" name="Rectangle 18"/>
          <p:cNvSpPr>
            <a:spLocks noChangeArrowheads="1"/>
          </p:cNvSpPr>
          <p:nvPr/>
        </p:nvSpPr>
        <p:spPr bwMode="auto">
          <a:xfrm>
            <a:off x="228600" y="3382963"/>
            <a:ext cx="10731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31762" name="Rectangle 19"/>
          <p:cNvSpPr>
            <a:spLocks noChangeArrowheads="1"/>
          </p:cNvSpPr>
          <p:nvPr/>
        </p:nvSpPr>
        <p:spPr bwMode="auto">
          <a:xfrm>
            <a:off x="5676900" y="2803525"/>
            <a:ext cx="3467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{(c:3)}|p</a:t>
            </a:r>
          </a:p>
        </p:txBody>
      </p:sp>
      <p:sp>
        <p:nvSpPr>
          <p:cNvPr id="31763" name="Rectangle 20"/>
          <p:cNvSpPr>
            <a:spLocks noChangeArrowheads="1"/>
          </p:cNvSpPr>
          <p:nvPr/>
        </p:nvSpPr>
        <p:spPr bwMode="auto">
          <a:xfrm>
            <a:off x="1301750" y="2803525"/>
            <a:ext cx="4375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{(fcam:2), (cb:1)}</a:t>
            </a:r>
          </a:p>
        </p:txBody>
      </p:sp>
      <p:sp>
        <p:nvSpPr>
          <p:cNvPr id="31764" name="Rectangle 21"/>
          <p:cNvSpPr>
            <a:spLocks noChangeArrowheads="1"/>
          </p:cNvSpPr>
          <p:nvPr/>
        </p:nvSpPr>
        <p:spPr bwMode="auto">
          <a:xfrm>
            <a:off x="228600" y="2803525"/>
            <a:ext cx="1073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31765" name="Rectangle 22"/>
          <p:cNvSpPr>
            <a:spLocks noChangeArrowheads="1"/>
          </p:cNvSpPr>
          <p:nvPr/>
        </p:nvSpPr>
        <p:spPr bwMode="auto">
          <a:xfrm>
            <a:off x="5676900" y="2286000"/>
            <a:ext cx="34671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en-US" sz="2400">
                <a:latin typeface="Arial" panose="020B0604020202020204" pitchFamily="34" charset="0"/>
              </a:rPr>
              <a:t>Conditional FP-tree</a:t>
            </a:r>
          </a:p>
        </p:txBody>
      </p:sp>
      <p:sp>
        <p:nvSpPr>
          <p:cNvPr id="31766" name="Rectangle 23"/>
          <p:cNvSpPr>
            <a:spLocks noChangeArrowheads="1"/>
          </p:cNvSpPr>
          <p:nvPr/>
        </p:nvSpPr>
        <p:spPr bwMode="auto">
          <a:xfrm>
            <a:off x="1301750" y="2286000"/>
            <a:ext cx="43751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en-US" sz="2400">
                <a:latin typeface="Arial" panose="020B0604020202020204" pitchFamily="34" charset="0"/>
              </a:rPr>
              <a:t>Conditional pattern-base</a:t>
            </a:r>
          </a:p>
        </p:txBody>
      </p:sp>
      <p:sp>
        <p:nvSpPr>
          <p:cNvPr id="31767" name="Rectangle 24"/>
          <p:cNvSpPr>
            <a:spLocks noChangeArrowheads="1"/>
          </p:cNvSpPr>
          <p:nvPr/>
        </p:nvSpPr>
        <p:spPr bwMode="auto">
          <a:xfrm>
            <a:off x="228600" y="2286000"/>
            <a:ext cx="10731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en-US" sz="2400">
                <a:latin typeface="Arial" panose="020B0604020202020204" pitchFamily="34" charset="0"/>
              </a:rPr>
              <a:t>Item</a:t>
            </a:r>
          </a:p>
        </p:txBody>
      </p:sp>
      <p:sp>
        <p:nvSpPr>
          <p:cNvPr id="31768" name="Line 25"/>
          <p:cNvSpPr>
            <a:spLocks noChangeShapeType="1"/>
          </p:cNvSpPr>
          <p:nvPr/>
        </p:nvSpPr>
        <p:spPr bwMode="auto">
          <a:xfrm>
            <a:off x="228600" y="2286000"/>
            <a:ext cx="8915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69" name="Line 26"/>
          <p:cNvSpPr>
            <a:spLocks noChangeShapeType="1"/>
          </p:cNvSpPr>
          <p:nvPr/>
        </p:nvSpPr>
        <p:spPr bwMode="auto">
          <a:xfrm>
            <a:off x="228600" y="2803525"/>
            <a:ext cx="89154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70" name="Line 27"/>
          <p:cNvSpPr>
            <a:spLocks noChangeShapeType="1"/>
          </p:cNvSpPr>
          <p:nvPr/>
        </p:nvSpPr>
        <p:spPr bwMode="auto">
          <a:xfrm>
            <a:off x="228600" y="3382963"/>
            <a:ext cx="89154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71" name="Line 28"/>
          <p:cNvSpPr>
            <a:spLocks noChangeShapeType="1"/>
          </p:cNvSpPr>
          <p:nvPr/>
        </p:nvSpPr>
        <p:spPr bwMode="auto">
          <a:xfrm>
            <a:off x="228600" y="3963988"/>
            <a:ext cx="89154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72" name="Line 29"/>
          <p:cNvSpPr>
            <a:spLocks noChangeShapeType="1"/>
          </p:cNvSpPr>
          <p:nvPr/>
        </p:nvSpPr>
        <p:spPr bwMode="auto">
          <a:xfrm>
            <a:off x="228600" y="4545013"/>
            <a:ext cx="89154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73" name="Line 30"/>
          <p:cNvSpPr>
            <a:spLocks noChangeShapeType="1"/>
          </p:cNvSpPr>
          <p:nvPr/>
        </p:nvSpPr>
        <p:spPr bwMode="auto">
          <a:xfrm>
            <a:off x="228600" y="5126038"/>
            <a:ext cx="89154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74" name="Line 31"/>
          <p:cNvSpPr>
            <a:spLocks noChangeShapeType="1"/>
          </p:cNvSpPr>
          <p:nvPr/>
        </p:nvSpPr>
        <p:spPr bwMode="auto">
          <a:xfrm>
            <a:off x="228600" y="5705475"/>
            <a:ext cx="89154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75" name="Line 32"/>
          <p:cNvSpPr>
            <a:spLocks noChangeShapeType="1"/>
          </p:cNvSpPr>
          <p:nvPr/>
        </p:nvSpPr>
        <p:spPr bwMode="auto">
          <a:xfrm>
            <a:off x="228600" y="6286500"/>
            <a:ext cx="8915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76" name="Line 33"/>
          <p:cNvSpPr>
            <a:spLocks noChangeShapeType="1"/>
          </p:cNvSpPr>
          <p:nvPr/>
        </p:nvSpPr>
        <p:spPr bwMode="auto">
          <a:xfrm>
            <a:off x="228600" y="2286000"/>
            <a:ext cx="0" cy="40005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77" name="Line 34"/>
          <p:cNvSpPr>
            <a:spLocks noChangeShapeType="1"/>
          </p:cNvSpPr>
          <p:nvPr/>
        </p:nvSpPr>
        <p:spPr bwMode="auto">
          <a:xfrm>
            <a:off x="1301750" y="2286000"/>
            <a:ext cx="0" cy="40005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78" name="Line 35"/>
          <p:cNvSpPr>
            <a:spLocks noChangeShapeType="1"/>
          </p:cNvSpPr>
          <p:nvPr/>
        </p:nvSpPr>
        <p:spPr bwMode="auto">
          <a:xfrm>
            <a:off x="5676900" y="2286000"/>
            <a:ext cx="0" cy="40005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79" name="Line 36"/>
          <p:cNvSpPr>
            <a:spLocks noChangeShapeType="1"/>
          </p:cNvSpPr>
          <p:nvPr/>
        </p:nvSpPr>
        <p:spPr bwMode="auto">
          <a:xfrm>
            <a:off x="9144000" y="2286000"/>
            <a:ext cx="0" cy="40005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7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7315200" cy="68580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altLang="en-US" b="1" smtClean="0"/>
              <a:t>Single FP-tree Path Generation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382000" cy="17526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800" smtClean="0"/>
              <a:t>Suppose an FP-tree T has a single path P</a:t>
            </a:r>
          </a:p>
          <a:p>
            <a:pPr>
              <a:lnSpc>
                <a:spcPct val="120000"/>
              </a:lnSpc>
            </a:pPr>
            <a:r>
              <a:rPr lang="en-US" altLang="en-US" sz="2800" smtClean="0"/>
              <a:t>The complete set of frequent pattern of T can be generated by enumeration of all the combinations of the sub-paths of P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670300" y="3898900"/>
            <a:ext cx="428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0">
                <a:solidFill>
                  <a:schemeClr val="tx1"/>
                </a:solidFill>
                <a:latin typeface="Times New Roman" panose="02020603050405020304" pitchFamily="18" charset="0"/>
              </a:rPr>
              <a:t>{}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3651250" y="4508500"/>
            <a:ext cx="465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0" i="1">
                <a:solidFill>
                  <a:schemeClr val="tx1"/>
                </a:solidFill>
                <a:latin typeface="Times New Roman" panose="02020603050405020304" pitchFamily="18" charset="0"/>
              </a:rPr>
              <a:t>f:3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3630613" y="5027613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0" i="1">
                <a:solidFill>
                  <a:schemeClr val="tx1"/>
                </a:solidFill>
                <a:latin typeface="Times New Roman" panose="02020603050405020304" pitchFamily="18" charset="0"/>
              </a:rPr>
              <a:t>c:3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3622675" y="5561013"/>
            <a:ext cx="522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0" i="1">
                <a:solidFill>
                  <a:schemeClr val="tx1"/>
                </a:solidFill>
                <a:latin typeface="Times New Roman" panose="02020603050405020304" pitchFamily="18" charset="0"/>
              </a:rPr>
              <a:t>a:3</a:t>
            </a:r>
          </a:p>
        </p:txBody>
      </p:sp>
      <p:cxnSp>
        <p:nvCxnSpPr>
          <p:cNvPr id="32776" name="AutoShape 8"/>
          <p:cNvCxnSpPr>
            <a:cxnSpLocks noChangeShapeType="1"/>
            <a:stCxn id="32772" idx="2"/>
            <a:endCxn id="32773" idx="0"/>
          </p:cNvCxnSpPr>
          <p:nvPr/>
        </p:nvCxnSpPr>
        <p:spPr bwMode="auto">
          <a:xfrm>
            <a:off x="3884613" y="4295775"/>
            <a:ext cx="0" cy="2127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7" name="AutoShape 9"/>
          <p:cNvCxnSpPr>
            <a:cxnSpLocks noChangeShapeType="1"/>
            <a:stCxn id="32773" idx="2"/>
            <a:endCxn id="32774" idx="0"/>
          </p:cNvCxnSpPr>
          <p:nvPr/>
        </p:nvCxnSpPr>
        <p:spPr bwMode="auto">
          <a:xfrm>
            <a:off x="3884613" y="4905375"/>
            <a:ext cx="0" cy="1222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8" name="AutoShape 10"/>
          <p:cNvCxnSpPr>
            <a:cxnSpLocks noChangeShapeType="1"/>
            <a:stCxn id="32774" idx="2"/>
            <a:endCxn id="32775" idx="0"/>
          </p:cNvCxnSpPr>
          <p:nvPr/>
        </p:nvCxnSpPr>
        <p:spPr bwMode="auto">
          <a:xfrm>
            <a:off x="3884613" y="5424488"/>
            <a:ext cx="0" cy="136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2755900" y="6261100"/>
            <a:ext cx="2528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i="1">
                <a:solidFill>
                  <a:schemeClr val="tx1"/>
                </a:solidFill>
                <a:latin typeface="Times New Roman" panose="02020603050405020304" pitchFamily="18" charset="0"/>
              </a:rPr>
              <a:t>m-conditional </a:t>
            </a:r>
            <a:r>
              <a:rPr kumimoji="0"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FP-tree</a:t>
            </a:r>
            <a:endParaRPr kumimoji="0" lang="en-US" altLang="en-US" sz="2000" i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5956300" y="4140200"/>
            <a:ext cx="2540000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All frequent patterns concerning</a:t>
            </a:r>
            <a:r>
              <a:rPr kumimoji="0" lang="en-US" altLang="en-US" sz="2000" i="1">
                <a:solidFill>
                  <a:schemeClr val="tx1"/>
                </a:solidFill>
                <a:latin typeface="Times New Roman" panose="02020603050405020304" pitchFamily="18" charset="0"/>
              </a:rPr>
              <a:t> m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i="1">
                <a:solidFill>
                  <a:schemeClr val="tx1"/>
                </a:solidFill>
                <a:latin typeface="Times New Roman" panose="02020603050405020304" pitchFamily="18" charset="0"/>
              </a:rPr>
              <a:t>m,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i="1">
                <a:solidFill>
                  <a:schemeClr val="tx1"/>
                </a:solidFill>
                <a:latin typeface="Times New Roman" panose="02020603050405020304" pitchFamily="18" charset="0"/>
              </a:rPr>
              <a:t>fm, cm, am,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i="1">
                <a:solidFill>
                  <a:schemeClr val="tx1"/>
                </a:solidFill>
                <a:latin typeface="Times New Roman" panose="02020603050405020304" pitchFamily="18" charset="0"/>
              </a:rPr>
              <a:t>fcm, fam, cam,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i="1">
                <a:solidFill>
                  <a:schemeClr val="tx1"/>
                </a:solidFill>
                <a:latin typeface="Times New Roman" panose="02020603050405020304" pitchFamily="18" charset="0"/>
              </a:rPr>
              <a:t>fcam</a:t>
            </a:r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4997450" y="4864100"/>
            <a:ext cx="496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  <a:latin typeface="Times New Roman" panose="02020603050405020304" pitchFamily="18" charset="0"/>
                <a:sym typeface="Wingdings 3" panose="05040102010807070707" pitchFamily="18" charset="2"/>
              </a:rPr>
              <a:t></a:t>
            </a:r>
          </a:p>
        </p:txBody>
      </p:sp>
    </p:spTree>
    <p:extLst>
      <p:ext uri="{BB962C8B-B14F-4D97-AF65-F5344CB8AC3E}">
        <p14:creationId xmlns:p14="http://schemas.microsoft.com/office/powerpoint/2010/main" val="332122373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7"/>
          <p:cNvSpPr>
            <a:spLocks noChangeArrowheads="1"/>
          </p:cNvSpPr>
          <p:nvPr/>
        </p:nvSpPr>
        <p:spPr bwMode="auto">
          <a:xfrm>
            <a:off x="1371600" y="228600"/>
            <a:ext cx="7239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dirty="0">
                <a:solidFill>
                  <a:srgbClr val="FF0000"/>
                </a:solidFill>
                <a:latin typeface="Arial" panose="020B0604020202020204" pitchFamily="34" charset="0"/>
              </a:rPr>
              <a:t>Principles of Frequent Pattern Growth</a:t>
            </a:r>
          </a:p>
        </p:txBody>
      </p:sp>
      <p:sp>
        <p:nvSpPr>
          <p:cNvPr id="33795" name="Rectangle 38"/>
          <p:cNvSpPr>
            <a:spLocks noChangeArrowheads="1"/>
          </p:cNvSpPr>
          <p:nvPr/>
        </p:nvSpPr>
        <p:spPr bwMode="auto">
          <a:xfrm>
            <a:off x="457200" y="1676400"/>
            <a:ext cx="8077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>
                <a:latin typeface="Arial" panose="020B0604020202020204" pitchFamily="34" charset="0"/>
              </a:rPr>
              <a:t>Pattern growth property</a:t>
            </a:r>
          </a:p>
          <a:p>
            <a:pPr lvl="1">
              <a:lnSpc>
                <a:spcPct val="120000"/>
              </a:lnSpc>
            </a:pPr>
            <a:r>
              <a:rPr lang="en-US" altLang="en-US" sz="2400">
                <a:latin typeface="Arial" panose="020B0604020202020204" pitchFamily="34" charset="0"/>
              </a:rPr>
              <a:t>Let </a:t>
            </a:r>
            <a:r>
              <a:rPr lang="en-US" altLang="en-US" sz="2400">
                <a:latin typeface="Arial" panose="020B0604020202020204" pitchFamily="34" charset="0"/>
                <a:sym typeface="Symbol" panose="05050102010706020507" pitchFamily="18" charset="2"/>
              </a:rPr>
              <a:t> be a frequent itemset in DB, B be 's conditional pattern base, and  be an itemset in B.  Then     is a frequent itemset in DB iff  is frequent in B.  </a:t>
            </a:r>
          </a:p>
          <a:p>
            <a:pPr>
              <a:lnSpc>
                <a:spcPct val="120000"/>
              </a:lnSpc>
            </a:pPr>
            <a:r>
              <a:rPr lang="en-US" altLang="en-US">
                <a:latin typeface="Arial" panose="020B0604020202020204" pitchFamily="34" charset="0"/>
              </a:rPr>
              <a:t>“abcdef ” is a frequent pattern, if and only if</a:t>
            </a:r>
          </a:p>
          <a:p>
            <a:pPr lvl="1">
              <a:lnSpc>
                <a:spcPct val="120000"/>
              </a:lnSpc>
            </a:pPr>
            <a:r>
              <a:rPr lang="en-US" altLang="en-US" sz="2400">
                <a:latin typeface="Arial" panose="020B0604020202020204" pitchFamily="34" charset="0"/>
              </a:rPr>
              <a:t>“abcde ” is a frequent pattern, and</a:t>
            </a:r>
          </a:p>
          <a:p>
            <a:pPr lvl="1">
              <a:lnSpc>
                <a:spcPct val="120000"/>
              </a:lnSpc>
            </a:pPr>
            <a:r>
              <a:rPr lang="en-US" altLang="en-US" sz="2400">
                <a:latin typeface="Arial" panose="020B0604020202020204" pitchFamily="34" charset="0"/>
              </a:rPr>
              <a:t>“f ” is frequent in the set of transactions containing “abcde ”</a:t>
            </a:r>
          </a:p>
        </p:txBody>
      </p:sp>
    </p:spTree>
    <p:extLst>
      <p:ext uri="{BB962C8B-B14F-4D97-AF65-F5344CB8AC3E}">
        <p14:creationId xmlns:p14="http://schemas.microsoft.com/office/powerpoint/2010/main" val="206263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ChangeArrowheads="1"/>
          </p:cNvSpPr>
          <p:nvPr/>
        </p:nvSpPr>
        <p:spPr bwMode="auto">
          <a:xfrm>
            <a:off x="1371600" y="304800"/>
            <a:ext cx="7467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dirty="0">
                <a:solidFill>
                  <a:srgbClr val="FF0000"/>
                </a:solidFill>
                <a:latin typeface="Arial" panose="020B0604020202020204" pitchFamily="34" charset="0"/>
              </a:rPr>
              <a:t>Why Is </a:t>
            </a:r>
            <a:r>
              <a:rPr lang="en-US" altLang="en-US" sz="4000" u="sng" dirty="0">
                <a:solidFill>
                  <a:srgbClr val="FF0000"/>
                </a:solidFill>
                <a:latin typeface="Arial" panose="020B0604020202020204" pitchFamily="34" charset="0"/>
              </a:rPr>
              <a:t>FP-Growth</a:t>
            </a:r>
            <a:r>
              <a:rPr lang="en-US" altLang="en-US" sz="4000" dirty="0">
                <a:solidFill>
                  <a:srgbClr val="FF0000"/>
                </a:solidFill>
                <a:latin typeface="Arial" panose="020B0604020202020204" pitchFamily="34" charset="0"/>
              </a:rPr>
              <a:t> Fast?</a:t>
            </a:r>
          </a:p>
        </p:txBody>
      </p:sp>
      <p:sp>
        <p:nvSpPr>
          <p:cNvPr id="34819" name="Rectangle 5"/>
          <p:cNvSpPr>
            <a:spLocks noChangeArrowheads="1"/>
          </p:cNvSpPr>
          <p:nvPr/>
        </p:nvSpPr>
        <p:spPr bwMode="auto">
          <a:xfrm>
            <a:off x="762000" y="16002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en-US">
                <a:latin typeface="Arial" panose="020B0604020202020204" pitchFamily="34" charset="0"/>
              </a:rPr>
              <a:t>Performance study shows</a:t>
            </a:r>
          </a:p>
          <a:p>
            <a:pPr lvl="1">
              <a:lnSpc>
                <a:spcPct val="130000"/>
              </a:lnSpc>
            </a:pPr>
            <a:r>
              <a:rPr lang="en-US" altLang="en-US" sz="2400">
                <a:latin typeface="Arial" panose="020B0604020202020204" pitchFamily="34" charset="0"/>
              </a:rPr>
              <a:t>FP-growth is an order of magnitude faster than Apriori</a:t>
            </a:r>
          </a:p>
          <a:p>
            <a:pPr>
              <a:lnSpc>
                <a:spcPct val="130000"/>
              </a:lnSpc>
            </a:pPr>
            <a:r>
              <a:rPr lang="en-US" altLang="en-US">
                <a:latin typeface="Arial" panose="020B0604020202020204" pitchFamily="34" charset="0"/>
              </a:rPr>
              <a:t>Reasoning</a:t>
            </a:r>
          </a:p>
          <a:p>
            <a:pPr lvl="1">
              <a:lnSpc>
                <a:spcPct val="130000"/>
              </a:lnSpc>
            </a:pPr>
            <a:r>
              <a:rPr lang="en-US" altLang="en-US" sz="2400">
                <a:latin typeface="Arial" panose="020B0604020202020204" pitchFamily="34" charset="0"/>
              </a:rPr>
              <a:t>No candidate generation, no candidate test</a:t>
            </a:r>
          </a:p>
          <a:p>
            <a:pPr lvl="1">
              <a:lnSpc>
                <a:spcPct val="130000"/>
              </a:lnSpc>
            </a:pPr>
            <a:r>
              <a:rPr lang="en-US" altLang="en-US" sz="2400">
                <a:latin typeface="Arial" panose="020B0604020202020204" pitchFamily="34" charset="0"/>
              </a:rPr>
              <a:t>Uses compact data structure</a:t>
            </a:r>
          </a:p>
          <a:p>
            <a:pPr lvl="1">
              <a:lnSpc>
                <a:spcPct val="130000"/>
              </a:lnSpc>
            </a:pPr>
            <a:r>
              <a:rPr lang="en-US" altLang="en-US" sz="2400">
                <a:latin typeface="Arial" panose="020B0604020202020204" pitchFamily="34" charset="0"/>
              </a:rPr>
              <a:t>Eliminate repeated database scan</a:t>
            </a:r>
          </a:p>
          <a:p>
            <a:pPr lvl="1">
              <a:lnSpc>
                <a:spcPct val="130000"/>
              </a:lnSpc>
            </a:pPr>
            <a:r>
              <a:rPr lang="en-US" altLang="en-US" sz="2400">
                <a:latin typeface="Arial" panose="020B0604020202020204" pitchFamily="34" charset="0"/>
              </a:rPr>
              <a:t>Basic operation is counting and FP-tree building</a:t>
            </a:r>
          </a:p>
        </p:txBody>
      </p:sp>
    </p:spTree>
    <p:extLst>
      <p:ext uri="{BB962C8B-B14F-4D97-AF65-F5344CB8AC3E}">
        <p14:creationId xmlns:p14="http://schemas.microsoft.com/office/powerpoint/2010/main" val="4235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96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8634413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061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17538"/>
            <a:ext cx="8564563" cy="562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49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mtClean="0">
                <a:sym typeface="Symbol" panose="05050102010706020507" pitchFamily="18" charset="2"/>
              </a:rPr>
              <a:t>Breadth-first vs. Depth-first</a:t>
            </a:r>
          </a:p>
        </p:txBody>
      </p:sp>
      <p:pic>
        <p:nvPicPr>
          <p:cNvPr id="634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859155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59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mtClean="0">
                <a:sym typeface="Symbol" panose="05050102010706020507" pitchFamily="18" charset="2"/>
              </a:rPr>
              <a:t>Breadth-first vs. Depth-first</a:t>
            </a:r>
          </a:p>
        </p:txBody>
      </p:sp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46918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20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mtClean="0">
                <a:sym typeface="Symbol" panose="05050102010706020507" pitchFamily="18" charset="2"/>
              </a:rPr>
              <a:t>Breadth-first vs. Depth-first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5175" cy="4876800"/>
          </a:xfrm>
        </p:spPr>
        <p:txBody>
          <a:bodyPr/>
          <a:lstStyle/>
          <a:p>
            <a:r>
              <a:rPr lang="en-US" altLang="en-US" sz="2800" dirty="0" smtClean="0">
                <a:solidFill>
                  <a:schemeClr val="tx2"/>
                </a:solidFill>
                <a:sym typeface="Symbol" panose="05050102010706020507" pitchFamily="18" charset="2"/>
              </a:rPr>
              <a:t>For finding maximal frequent </a:t>
            </a:r>
            <a:r>
              <a:rPr lang="en-US" altLang="en-US" sz="2800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itemsets</a:t>
            </a:r>
            <a:r>
              <a:rPr lang="en-US" altLang="en-US" sz="2800" dirty="0" smtClean="0">
                <a:solidFill>
                  <a:schemeClr val="tx2"/>
                </a:solidFill>
                <a:sym typeface="Symbol" panose="05050102010706020507" pitchFamily="18" charset="2"/>
              </a:rPr>
              <a:t>, which approach you would take?</a:t>
            </a:r>
          </a:p>
          <a:p>
            <a:pPr lvl="1"/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BFS</a:t>
            </a:r>
          </a:p>
          <a:p>
            <a:pPr lvl="1"/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DFS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300" dirty="0" smtClean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lvl="1"/>
            <a:endParaRPr lang="en-US" altLang="en-US" sz="2100" dirty="0" smtClean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05000" y="2230016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ym typeface="Wingdings" panose="05000000000000000000" pitchFamily="2" charset="2"/>
              </a:rPr>
              <a:t></a:t>
            </a:r>
            <a:endParaRPr lang="en-US" altLang="en-US" dirty="0"/>
          </a:p>
        </p:txBody>
      </p:sp>
      <p:pic>
        <p:nvPicPr>
          <p:cNvPr id="655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057400"/>
            <a:ext cx="527208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22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mtClean="0">
                <a:sym typeface="Symbol" panose="05050102010706020507" pitchFamily="18" charset="2"/>
              </a:rPr>
              <a:t>Breadth-first vs. Depth-first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4495800" cy="5029200"/>
          </a:xfrm>
        </p:spPr>
        <p:txBody>
          <a:bodyPr>
            <a:noAutofit/>
          </a:bodyPr>
          <a:lstStyle/>
          <a:p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Quick FI border detection!</a:t>
            </a:r>
          </a:p>
          <a:p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Once a maximal FI is found, substantial pruning can be performed on its subsets</a:t>
            </a:r>
          </a:p>
          <a:p>
            <a:r>
              <a:rPr lang="en-US" altLang="en-US" sz="2400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bcde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 is MFI, then we need not visit the subtrees rooted at </a:t>
            </a:r>
            <a:r>
              <a:rPr lang="en-US" altLang="en-US" sz="2400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bd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, be, </a:t>
            </a:r>
            <a:r>
              <a:rPr lang="en-US" altLang="en-US" sz="2400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c,d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, &amp; e because they will not contain any MFI</a:t>
            </a:r>
          </a:p>
          <a:p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If </a:t>
            </a:r>
            <a:r>
              <a:rPr lang="en-US" altLang="en-US" sz="2400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abc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 is MFI, then only the nodes such as ac &amp; </a:t>
            </a:r>
            <a:r>
              <a:rPr lang="en-US" altLang="en-US" sz="2400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bc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 are not MFI. </a:t>
            </a:r>
          </a:p>
          <a:p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If support for </a:t>
            </a:r>
            <a:r>
              <a:rPr lang="en-US" altLang="en-US" sz="2400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abc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 is identical to ab, then </a:t>
            </a:r>
            <a:r>
              <a:rPr lang="en-US" altLang="en-US" sz="2400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abd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 &amp; </a:t>
            </a:r>
            <a:r>
              <a:rPr lang="en-US" altLang="en-US" sz="2400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abe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 can be skipped because they will not have any MFI</a:t>
            </a:r>
          </a:p>
        </p:txBody>
      </p:sp>
      <p:pic>
        <p:nvPicPr>
          <p:cNvPr id="665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057400"/>
            <a:ext cx="428148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77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914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400" dirty="0" smtClean="0"/>
              <a:t>Alternative Methods for Frequent </a:t>
            </a:r>
            <a:r>
              <a:rPr lang="en-US" sz="3400" dirty="0" err="1" smtClean="0"/>
              <a:t>Itemset</a:t>
            </a:r>
            <a:r>
              <a:rPr lang="en-US" sz="3400" dirty="0" smtClean="0"/>
              <a:t> Generation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effectLst/>
              </a:rPr>
              <a:t>Representation of Database</a:t>
            </a:r>
          </a:p>
          <a:p>
            <a:pPr lvl="1" eaLnBrk="1" hangingPunct="1"/>
            <a:r>
              <a:rPr lang="en-US" altLang="en-US" sz="2400" dirty="0" smtClean="0">
                <a:effectLst/>
              </a:rPr>
              <a:t>horizontal vs vertical data layout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dirty="0" smtClean="0">
              <a:effectLst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dirty="0" smtClean="0">
              <a:effectLst/>
            </a:endParaRPr>
          </a:p>
        </p:txBody>
      </p:sp>
      <p:graphicFrame>
        <p:nvGraphicFramePr>
          <p:cNvPr id="7373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371600" y="2971800"/>
          <a:ext cx="5803900" cy="334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Visio" r:id="rId3" imgW="6417869" imgH="4180349" progId="Visio.Drawing.6">
                  <p:embed/>
                </p:oleObj>
              </mc:Choice>
              <mc:Fallback>
                <p:oleObj name="Visio" r:id="rId3" imgW="6417869" imgH="4180349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971800"/>
                        <a:ext cx="5803900" cy="334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358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4141</TotalTime>
  <Words>1155</Words>
  <Application>Microsoft Office PowerPoint</Application>
  <PresentationFormat>On-screen Show (4:3)</PresentationFormat>
  <Paragraphs>307</Paragraphs>
  <Slides>25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Calibri Light</vt:lpstr>
      <vt:lpstr>Symbol</vt:lpstr>
      <vt:lpstr>Tahoma</vt:lpstr>
      <vt:lpstr>Times New Roman</vt:lpstr>
      <vt:lpstr>Wingdings</vt:lpstr>
      <vt:lpstr>Wingdings 3</vt:lpstr>
      <vt:lpstr>Office Theme</vt:lpstr>
      <vt:lpstr>Worksheet</vt:lpstr>
      <vt:lpstr>Visio</vt:lpstr>
      <vt:lpstr>Association Rule Mining</vt:lpstr>
      <vt:lpstr>Alternative Methods for Frequent Itemset Generation</vt:lpstr>
      <vt:lpstr>PowerPoint Presentation</vt:lpstr>
      <vt:lpstr>PowerPoint Presentation</vt:lpstr>
      <vt:lpstr>Breadth-first vs. Depth-first</vt:lpstr>
      <vt:lpstr>Breadth-first vs. Depth-first</vt:lpstr>
      <vt:lpstr>Breadth-first vs. Depth-first</vt:lpstr>
      <vt:lpstr>Breadth-first vs. Depth-first</vt:lpstr>
      <vt:lpstr>Alternative Methods for Frequent Itemset Generation</vt:lpstr>
      <vt:lpstr>PowerPoint Presentation</vt:lpstr>
      <vt:lpstr>FP-growth Algorithm</vt:lpstr>
      <vt:lpstr>PowerPoint Presentation</vt:lpstr>
      <vt:lpstr>FP-tree construction</vt:lpstr>
      <vt:lpstr>FP-Tree Construction</vt:lpstr>
      <vt:lpstr>FP-growth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 FP-tree Path Generation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Sharma</dc:creator>
  <cp:lastModifiedBy>user</cp:lastModifiedBy>
  <cp:revision>252</cp:revision>
  <cp:lastPrinted>1601-01-01T00:00:00Z</cp:lastPrinted>
  <dcterms:created xsi:type="dcterms:W3CDTF">1601-01-01T00:00:00Z</dcterms:created>
  <dcterms:modified xsi:type="dcterms:W3CDTF">2019-04-01T10:26:15Z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