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notesMasterIdLst>
    <p:notesMasterId r:id="rId38"/>
  </p:notesMasterIdLst>
  <p:sldIdLst>
    <p:sldId id="384" r:id="rId2"/>
    <p:sldId id="385" r:id="rId3"/>
    <p:sldId id="386" r:id="rId4"/>
    <p:sldId id="376" r:id="rId5"/>
    <p:sldId id="377" r:id="rId6"/>
    <p:sldId id="378" r:id="rId7"/>
    <p:sldId id="393" r:id="rId8"/>
    <p:sldId id="395" r:id="rId9"/>
    <p:sldId id="396" r:id="rId10"/>
    <p:sldId id="394" r:id="rId11"/>
    <p:sldId id="397" r:id="rId12"/>
    <p:sldId id="398" r:id="rId13"/>
    <p:sldId id="400" r:id="rId14"/>
    <p:sldId id="399" r:id="rId15"/>
    <p:sldId id="381" r:id="rId16"/>
    <p:sldId id="418" r:id="rId17"/>
    <p:sldId id="419" r:id="rId18"/>
    <p:sldId id="401" r:id="rId19"/>
    <p:sldId id="420" r:id="rId20"/>
    <p:sldId id="421" r:id="rId21"/>
    <p:sldId id="423" r:id="rId22"/>
    <p:sldId id="424" r:id="rId23"/>
    <p:sldId id="404" r:id="rId24"/>
    <p:sldId id="406" r:id="rId25"/>
    <p:sldId id="422" r:id="rId26"/>
    <p:sldId id="407" r:id="rId27"/>
    <p:sldId id="408" r:id="rId28"/>
    <p:sldId id="409" r:id="rId29"/>
    <p:sldId id="410" r:id="rId30"/>
    <p:sldId id="411" r:id="rId31"/>
    <p:sldId id="412" r:id="rId32"/>
    <p:sldId id="413" r:id="rId33"/>
    <p:sldId id="414" r:id="rId34"/>
    <p:sldId id="415" r:id="rId35"/>
    <p:sldId id="416" r:id="rId36"/>
    <p:sldId id="417" r:id="rId37"/>
  </p:sldIdLst>
  <p:sldSz cx="9144000" cy="6858000" type="screen4x3"/>
  <p:notesSz cx="7302500" cy="9588500"/>
  <p:defaultTextStyle>
    <a:defPPr>
      <a:defRPr lang="en-US"/>
    </a:defPPr>
    <a:lvl1pPr algn="l" rtl="0" eaLnBrk="0" fontAlgn="base" hangingPunct="0">
      <a:spcBef>
        <a:spcPct val="0"/>
      </a:spcBef>
      <a:spcAft>
        <a:spcPct val="0"/>
      </a:spcAft>
      <a:defRPr sz="4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40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40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40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4000" kern="1200">
        <a:solidFill>
          <a:schemeClr val="tx1"/>
        </a:solidFill>
        <a:latin typeface="Tahoma" panose="020B0604030504040204" pitchFamily="34" charset="0"/>
        <a:ea typeface="+mn-ea"/>
        <a:cs typeface="+mn-cs"/>
      </a:defRPr>
    </a:lvl5pPr>
    <a:lvl6pPr marL="2286000" algn="l" defTabSz="914400" rtl="0" eaLnBrk="1" latinLnBrk="0" hangingPunct="1">
      <a:defRPr sz="4000" kern="1200">
        <a:solidFill>
          <a:schemeClr val="tx1"/>
        </a:solidFill>
        <a:latin typeface="Tahoma" panose="020B0604030504040204" pitchFamily="34" charset="0"/>
        <a:ea typeface="+mn-ea"/>
        <a:cs typeface="+mn-cs"/>
      </a:defRPr>
    </a:lvl6pPr>
    <a:lvl7pPr marL="2743200" algn="l" defTabSz="914400" rtl="0" eaLnBrk="1" latinLnBrk="0" hangingPunct="1">
      <a:defRPr sz="4000" kern="1200">
        <a:solidFill>
          <a:schemeClr val="tx1"/>
        </a:solidFill>
        <a:latin typeface="Tahoma" panose="020B0604030504040204" pitchFamily="34" charset="0"/>
        <a:ea typeface="+mn-ea"/>
        <a:cs typeface="+mn-cs"/>
      </a:defRPr>
    </a:lvl7pPr>
    <a:lvl8pPr marL="3200400" algn="l" defTabSz="914400" rtl="0" eaLnBrk="1" latinLnBrk="0" hangingPunct="1">
      <a:defRPr sz="4000" kern="1200">
        <a:solidFill>
          <a:schemeClr val="tx1"/>
        </a:solidFill>
        <a:latin typeface="Tahoma" panose="020B0604030504040204" pitchFamily="34" charset="0"/>
        <a:ea typeface="+mn-ea"/>
        <a:cs typeface="+mn-cs"/>
      </a:defRPr>
    </a:lvl8pPr>
    <a:lvl9pPr marL="3657600" algn="l" defTabSz="914400" rtl="0" eaLnBrk="1" latinLnBrk="0" hangingPunct="1">
      <a:defRPr sz="40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3300"/>
    <a:srgbClr val="8E2635"/>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defTabSz="965200" eaLnBrk="1" hangingPunct="1">
              <a:defRPr sz="1300">
                <a:latin typeface="Arial" charset="0"/>
              </a:defRPr>
            </a:lvl1pPr>
          </a:lstStyle>
          <a:p>
            <a:pPr>
              <a:defRPr/>
            </a:pPr>
            <a:endParaRPr lang="en-US"/>
          </a:p>
        </p:txBody>
      </p:sp>
      <p:sp>
        <p:nvSpPr>
          <p:cNvPr id="11267" name="Rectangle 3"/>
          <p:cNvSpPr>
            <a:spLocks noGrp="1" noChangeArrowheads="1"/>
          </p:cNvSpPr>
          <p:nvPr>
            <p:ph type="dt" idx="1"/>
          </p:nvPr>
        </p:nvSpPr>
        <p:spPr bwMode="auto">
          <a:xfrm>
            <a:off x="4137025" y="0"/>
            <a:ext cx="3163888"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algn="r" defTabSz="965200" eaLnBrk="1" hangingPunct="1">
              <a:defRPr sz="1300">
                <a:latin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254125" y="719138"/>
            <a:ext cx="4794250" cy="3595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730250" y="4554538"/>
            <a:ext cx="5842000" cy="43148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9107488"/>
            <a:ext cx="3163888"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defTabSz="965200" eaLnBrk="1" hangingPunct="1">
              <a:defRPr sz="1300">
                <a:latin typeface="Arial" charset="0"/>
              </a:defRPr>
            </a:lvl1pPr>
          </a:lstStyle>
          <a:p>
            <a:pPr>
              <a:defRPr/>
            </a:pPr>
            <a:endParaRPr lang="en-US"/>
          </a:p>
        </p:txBody>
      </p:sp>
      <p:sp>
        <p:nvSpPr>
          <p:cNvPr id="11271" name="Rectangle 7"/>
          <p:cNvSpPr>
            <a:spLocks noGrp="1" noChangeArrowheads="1"/>
          </p:cNvSpPr>
          <p:nvPr>
            <p:ph type="sldNum" sz="quarter" idx="5"/>
          </p:nvPr>
        </p:nvSpPr>
        <p:spPr bwMode="auto">
          <a:xfrm>
            <a:off x="4137025" y="9107488"/>
            <a:ext cx="3163888"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algn="r" defTabSz="965200" eaLnBrk="1" hangingPunct="1">
              <a:defRPr sz="1300">
                <a:latin typeface="Arial" panose="020B0604020202020204" pitchFamily="34" charset="0"/>
              </a:defRPr>
            </a:lvl1pPr>
          </a:lstStyle>
          <a:p>
            <a:pPr>
              <a:defRPr/>
            </a:pPr>
            <a:fld id="{92812AC4-7792-43D9-A431-50519EE9AB25}" type="slidenum">
              <a:rPr lang="en-US" altLang="en-US"/>
              <a:pPr>
                <a:defRPr/>
              </a:pPr>
              <a:t>‹#›</a:t>
            </a:fld>
            <a:endParaRPr lang="en-US" altLang="en-US"/>
          </a:p>
        </p:txBody>
      </p:sp>
    </p:spTree>
    <p:extLst>
      <p:ext uri="{BB962C8B-B14F-4D97-AF65-F5344CB8AC3E}">
        <p14:creationId xmlns:p14="http://schemas.microsoft.com/office/powerpoint/2010/main" val="42080532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F3386D-04D0-4713-9F44-562411D39A3C}" type="slidenum">
              <a:rPr lang="en-US"/>
              <a:pPr/>
              <a:t>1</a:t>
            </a:fld>
            <a:endParaRPr lang="en-US"/>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70352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spcBef>
                <a:spcPct val="30000"/>
              </a:spcBef>
              <a:defRPr sz="1200">
                <a:solidFill>
                  <a:schemeClr val="tx1"/>
                </a:solidFill>
                <a:latin typeface="Times New Roman" panose="02020603050405020304" pitchFamily="18" charset="0"/>
              </a:defRPr>
            </a:lvl1pPr>
            <a:lvl2pPr marL="742950" indent="-285750" defTabSz="922338" eaLnBrk="0" hangingPunct="0">
              <a:spcBef>
                <a:spcPct val="30000"/>
              </a:spcBef>
              <a:defRPr sz="1200">
                <a:solidFill>
                  <a:schemeClr val="tx1"/>
                </a:solidFill>
                <a:latin typeface="Times New Roman" panose="02020603050405020304" pitchFamily="18" charset="0"/>
              </a:defRPr>
            </a:lvl2pPr>
            <a:lvl3pPr marL="1143000" indent="-228600" defTabSz="922338" eaLnBrk="0" hangingPunct="0">
              <a:spcBef>
                <a:spcPct val="30000"/>
              </a:spcBef>
              <a:defRPr sz="1200">
                <a:solidFill>
                  <a:schemeClr val="tx1"/>
                </a:solidFill>
                <a:latin typeface="Times New Roman" panose="02020603050405020304" pitchFamily="18" charset="0"/>
              </a:defRPr>
            </a:lvl3pPr>
            <a:lvl4pPr marL="1600200" indent="-228600" defTabSz="922338" eaLnBrk="0" hangingPunct="0">
              <a:spcBef>
                <a:spcPct val="30000"/>
              </a:spcBef>
              <a:defRPr sz="1200">
                <a:solidFill>
                  <a:schemeClr val="tx1"/>
                </a:solidFill>
                <a:latin typeface="Times New Roman" panose="02020603050405020304" pitchFamily="18" charset="0"/>
              </a:defRPr>
            </a:lvl4pPr>
            <a:lvl5pPr marL="2057400" indent="-228600" defTabSz="922338" eaLnBrk="0" hangingPunct="0">
              <a:spcBef>
                <a:spcPct val="30000"/>
              </a:spcBef>
              <a:defRPr sz="1200">
                <a:solidFill>
                  <a:schemeClr val="tx1"/>
                </a:solidFill>
                <a:latin typeface="Times New Roman" panose="02020603050405020304" pitchFamily="18" charset="0"/>
              </a:defRPr>
            </a:lvl5pPr>
            <a:lvl6pPr marL="2514600" indent="-228600" defTabSz="9223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23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23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23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21C22FE-0734-4323-9C00-E5135457D541}" type="slidenum">
              <a:rPr lang="en-US" altLang="en-US"/>
              <a:pPr>
                <a:spcBef>
                  <a:spcPct val="0"/>
                </a:spcBef>
              </a:pPr>
              <a:t>26</a:t>
            </a:fld>
            <a:endParaRPr lang="en-US" alt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5094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spcBef>
                <a:spcPct val="30000"/>
              </a:spcBef>
              <a:defRPr sz="1200">
                <a:solidFill>
                  <a:schemeClr val="tx1"/>
                </a:solidFill>
                <a:latin typeface="Times New Roman" panose="02020603050405020304" pitchFamily="18" charset="0"/>
              </a:defRPr>
            </a:lvl1pPr>
            <a:lvl2pPr marL="742950" indent="-285750" defTabSz="922338" eaLnBrk="0" hangingPunct="0">
              <a:spcBef>
                <a:spcPct val="30000"/>
              </a:spcBef>
              <a:defRPr sz="1200">
                <a:solidFill>
                  <a:schemeClr val="tx1"/>
                </a:solidFill>
                <a:latin typeface="Times New Roman" panose="02020603050405020304" pitchFamily="18" charset="0"/>
              </a:defRPr>
            </a:lvl2pPr>
            <a:lvl3pPr marL="1143000" indent="-228600" defTabSz="922338" eaLnBrk="0" hangingPunct="0">
              <a:spcBef>
                <a:spcPct val="30000"/>
              </a:spcBef>
              <a:defRPr sz="1200">
                <a:solidFill>
                  <a:schemeClr val="tx1"/>
                </a:solidFill>
                <a:latin typeface="Times New Roman" panose="02020603050405020304" pitchFamily="18" charset="0"/>
              </a:defRPr>
            </a:lvl3pPr>
            <a:lvl4pPr marL="1600200" indent="-228600" defTabSz="922338" eaLnBrk="0" hangingPunct="0">
              <a:spcBef>
                <a:spcPct val="30000"/>
              </a:spcBef>
              <a:defRPr sz="1200">
                <a:solidFill>
                  <a:schemeClr val="tx1"/>
                </a:solidFill>
                <a:latin typeface="Times New Roman" panose="02020603050405020304" pitchFamily="18" charset="0"/>
              </a:defRPr>
            </a:lvl4pPr>
            <a:lvl5pPr marL="2057400" indent="-228600" defTabSz="922338" eaLnBrk="0" hangingPunct="0">
              <a:spcBef>
                <a:spcPct val="30000"/>
              </a:spcBef>
              <a:defRPr sz="1200">
                <a:solidFill>
                  <a:schemeClr val="tx1"/>
                </a:solidFill>
                <a:latin typeface="Times New Roman" panose="02020603050405020304" pitchFamily="18" charset="0"/>
              </a:defRPr>
            </a:lvl5pPr>
            <a:lvl6pPr marL="2514600" indent="-228600" defTabSz="9223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23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23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23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E1FF51E-F419-48BC-9449-0B213C68F7B2}" type="slidenum">
              <a:rPr lang="en-US" altLang="en-US"/>
              <a:pPr>
                <a:spcBef>
                  <a:spcPct val="0"/>
                </a:spcBef>
              </a:pPr>
              <a:t>27</a:t>
            </a:fld>
            <a:endParaRPr lang="en-US" altLang="en-US"/>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xfrm>
            <a:off x="701675" y="4416425"/>
            <a:ext cx="56070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85028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8A4005-E6A8-4231-BB05-430B0C288901}" type="slidenum">
              <a:rPr lang="en-US"/>
              <a:pPr/>
              <a:t>34</a:t>
            </a:fld>
            <a:endParaRPr lang="en-US"/>
          </a:p>
        </p:txBody>
      </p:sp>
      <p:sp>
        <p:nvSpPr>
          <p:cNvPr id="337922" name="Rectangle 2"/>
          <p:cNvSpPr>
            <a:spLocks noGrp="1" noRot="1" noChangeAspect="1" noChangeArrowheads="1" noTextEdit="1"/>
          </p:cNvSpPr>
          <p:nvPr>
            <p:ph type="sldImg"/>
          </p:nvPr>
        </p:nvSpPr>
        <p:spPr>
          <a:ln/>
        </p:spPr>
      </p:sp>
      <p:sp>
        <p:nvSpPr>
          <p:cNvPr id="337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83475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CF3250-815C-426E-8A31-AB3D99C2ACFF}" type="slidenum">
              <a:rPr lang="en-US"/>
              <a:pPr/>
              <a:t>35</a:t>
            </a:fld>
            <a:endParaRPr lang="en-US"/>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37809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spcBef>
                <a:spcPct val="30000"/>
              </a:spcBef>
              <a:defRPr sz="1200">
                <a:solidFill>
                  <a:schemeClr val="tx1"/>
                </a:solidFill>
                <a:latin typeface="Times New Roman" panose="02020603050405020304" pitchFamily="18" charset="0"/>
              </a:defRPr>
            </a:lvl1pPr>
            <a:lvl2pPr marL="742950" indent="-285750" defTabSz="922338" eaLnBrk="0" hangingPunct="0">
              <a:spcBef>
                <a:spcPct val="30000"/>
              </a:spcBef>
              <a:defRPr sz="1200">
                <a:solidFill>
                  <a:schemeClr val="tx1"/>
                </a:solidFill>
                <a:latin typeface="Times New Roman" panose="02020603050405020304" pitchFamily="18" charset="0"/>
              </a:defRPr>
            </a:lvl2pPr>
            <a:lvl3pPr marL="1143000" indent="-228600" defTabSz="922338" eaLnBrk="0" hangingPunct="0">
              <a:spcBef>
                <a:spcPct val="30000"/>
              </a:spcBef>
              <a:defRPr sz="1200">
                <a:solidFill>
                  <a:schemeClr val="tx1"/>
                </a:solidFill>
                <a:latin typeface="Times New Roman" panose="02020603050405020304" pitchFamily="18" charset="0"/>
              </a:defRPr>
            </a:lvl3pPr>
            <a:lvl4pPr marL="1600200" indent="-228600" defTabSz="922338" eaLnBrk="0" hangingPunct="0">
              <a:spcBef>
                <a:spcPct val="30000"/>
              </a:spcBef>
              <a:defRPr sz="1200">
                <a:solidFill>
                  <a:schemeClr val="tx1"/>
                </a:solidFill>
                <a:latin typeface="Times New Roman" panose="02020603050405020304" pitchFamily="18" charset="0"/>
              </a:defRPr>
            </a:lvl4pPr>
            <a:lvl5pPr marL="2057400" indent="-228600" defTabSz="922338" eaLnBrk="0" hangingPunct="0">
              <a:spcBef>
                <a:spcPct val="30000"/>
              </a:spcBef>
              <a:defRPr sz="1200">
                <a:solidFill>
                  <a:schemeClr val="tx1"/>
                </a:solidFill>
                <a:latin typeface="Times New Roman" panose="02020603050405020304" pitchFamily="18" charset="0"/>
              </a:defRPr>
            </a:lvl5pPr>
            <a:lvl6pPr marL="2514600" indent="-228600" defTabSz="9223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23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23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23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C1CCE6A-F8E3-4111-ADC6-C8E95D079E1B}" type="slidenum">
              <a:rPr lang="en-US" altLang="en-US"/>
              <a:pPr>
                <a:spcBef>
                  <a:spcPct val="0"/>
                </a:spcBef>
              </a:pPr>
              <a:t>36</a:t>
            </a:fld>
            <a:endParaRPr lang="en-US" alt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23848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BF7CF3-2ED7-4F1F-BA3D-A207D61CD5EE}" type="slidenum">
              <a:rPr lang="en-US"/>
              <a:pPr/>
              <a:t>2</a:t>
            </a:fld>
            <a:endParaRPr lang="en-US"/>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32691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B7DD71-9D3B-44CB-B648-3BD72FF85EFB}" type="slidenum">
              <a:rPr lang="en-US"/>
              <a:pPr/>
              <a:t>3</a:t>
            </a:fld>
            <a:endParaRPr lang="en-US"/>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60795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208A19-5CD4-4412-92D5-1ACEEB5F39FA}" type="slidenum">
              <a:rPr lang="en-US"/>
              <a:pPr/>
              <a:t>7</a:t>
            </a:fld>
            <a:endParaRPr lang="en-US"/>
          </a:p>
        </p:txBody>
      </p:sp>
      <p:sp>
        <p:nvSpPr>
          <p:cNvPr id="332802" name="Rectangle 2"/>
          <p:cNvSpPr>
            <a:spLocks noGrp="1" noRot="1" noChangeAspect="1" noChangeArrowheads="1" noTextEdit="1"/>
          </p:cNvSpPr>
          <p:nvPr>
            <p:ph type="sldImg"/>
          </p:nvPr>
        </p:nvSpPr>
        <p:spPr>
          <a:ln/>
        </p:spPr>
      </p:sp>
      <p:sp>
        <p:nvSpPr>
          <p:cNvPr id="332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2846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6DD7E8-F863-43B8-939E-52EA3BA7F165}" type="slidenum">
              <a:rPr lang="en-US"/>
              <a:pPr/>
              <a:t>8</a:t>
            </a:fld>
            <a:endParaRPr lang="en-US"/>
          </a:p>
        </p:txBody>
      </p:sp>
      <p:sp>
        <p:nvSpPr>
          <p:cNvPr id="334850" name="Rectangle 2"/>
          <p:cNvSpPr>
            <a:spLocks noGrp="1" noRot="1" noChangeAspect="1" noChangeArrowheads="1" noTextEdit="1"/>
          </p:cNvSpPr>
          <p:nvPr>
            <p:ph type="sldImg"/>
          </p:nvPr>
        </p:nvSpPr>
        <p:spPr>
          <a:ln/>
        </p:spPr>
      </p:sp>
      <p:sp>
        <p:nvSpPr>
          <p:cNvPr id="334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19399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8C68B4-EB8E-4A53-B1A9-2ADCCE9FFD33}" type="slidenum">
              <a:rPr lang="en-US"/>
              <a:pPr/>
              <a:t>9</a:t>
            </a:fld>
            <a:endParaRPr lang="en-US"/>
          </a:p>
        </p:txBody>
      </p:sp>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07133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E29695-6A1E-4611-B356-B72B9BBB6CF3}" type="slidenum">
              <a:rPr lang="en-US"/>
              <a:pPr/>
              <a:t>10</a:t>
            </a:fld>
            <a:endParaRPr lang="en-US"/>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2626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D234BC-B8CB-48A2-8666-E5835E791B9D}" type="slidenum">
              <a:rPr lang="en-US"/>
              <a:pPr/>
              <a:t>11</a:t>
            </a:fld>
            <a:endParaRPr lang="en-US"/>
          </a:p>
        </p:txBody>
      </p:sp>
      <p:sp>
        <p:nvSpPr>
          <p:cNvPr id="336898" name="Rectangle 2"/>
          <p:cNvSpPr>
            <a:spLocks noGrp="1" noRot="1" noChangeAspect="1" noChangeArrowheads="1" noTextEdit="1"/>
          </p:cNvSpPr>
          <p:nvPr>
            <p:ph type="sldImg"/>
          </p:nvPr>
        </p:nvSpPr>
        <p:spPr>
          <a:ln/>
        </p:spPr>
      </p:sp>
      <p:sp>
        <p:nvSpPr>
          <p:cNvPr id="336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18291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spcBef>
                <a:spcPct val="30000"/>
              </a:spcBef>
              <a:defRPr sz="1200">
                <a:solidFill>
                  <a:schemeClr val="tx1"/>
                </a:solidFill>
                <a:latin typeface="Times New Roman" panose="02020603050405020304" pitchFamily="18" charset="0"/>
              </a:defRPr>
            </a:lvl1pPr>
            <a:lvl2pPr marL="742950" indent="-285750" defTabSz="922338" eaLnBrk="0" hangingPunct="0">
              <a:spcBef>
                <a:spcPct val="30000"/>
              </a:spcBef>
              <a:defRPr sz="1200">
                <a:solidFill>
                  <a:schemeClr val="tx1"/>
                </a:solidFill>
                <a:latin typeface="Times New Roman" panose="02020603050405020304" pitchFamily="18" charset="0"/>
              </a:defRPr>
            </a:lvl2pPr>
            <a:lvl3pPr marL="1143000" indent="-228600" defTabSz="922338" eaLnBrk="0" hangingPunct="0">
              <a:spcBef>
                <a:spcPct val="30000"/>
              </a:spcBef>
              <a:defRPr sz="1200">
                <a:solidFill>
                  <a:schemeClr val="tx1"/>
                </a:solidFill>
                <a:latin typeface="Times New Roman" panose="02020603050405020304" pitchFamily="18" charset="0"/>
              </a:defRPr>
            </a:lvl3pPr>
            <a:lvl4pPr marL="1600200" indent="-228600" defTabSz="922338" eaLnBrk="0" hangingPunct="0">
              <a:spcBef>
                <a:spcPct val="30000"/>
              </a:spcBef>
              <a:defRPr sz="1200">
                <a:solidFill>
                  <a:schemeClr val="tx1"/>
                </a:solidFill>
                <a:latin typeface="Times New Roman" panose="02020603050405020304" pitchFamily="18" charset="0"/>
              </a:defRPr>
            </a:lvl4pPr>
            <a:lvl5pPr marL="2057400" indent="-228600" defTabSz="922338" eaLnBrk="0" hangingPunct="0">
              <a:spcBef>
                <a:spcPct val="30000"/>
              </a:spcBef>
              <a:defRPr sz="1200">
                <a:solidFill>
                  <a:schemeClr val="tx1"/>
                </a:solidFill>
                <a:latin typeface="Times New Roman" panose="02020603050405020304" pitchFamily="18" charset="0"/>
              </a:defRPr>
            </a:lvl5pPr>
            <a:lvl6pPr marL="2514600" indent="-228600" defTabSz="9223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23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23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23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F706922-C933-489C-91E5-C2190D312961}" type="slidenum">
              <a:rPr lang="en-US" altLang="en-US"/>
              <a:pPr>
                <a:spcBef>
                  <a:spcPct val="0"/>
                </a:spcBef>
              </a:pPr>
              <a:t>12</a:t>
            </a:fld>
            <a:endParaRPr lang="en-US" alt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41880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32B29BE-F837-43A8-AA5F-A259A4FB5496}" type="slidenum">
              <a:rPr lang="en-US" altLang="en-US" smtClean="0"/>
              <a:pPr>
                <a:defRPr/>
              </a:pPr>
              <a:t>‹#›</a:t>
            </a:fld>
            <a:endParaRPr lang="en-US" altLang="en-US"/>
          </a:p>
        </p:txBody>
      </p:sp>
    </p:spTree>
    <p:extLst>
      <p:ext uri="{BB962C8B-B14F-4D97-AF65-F5344CB8AC3E}">
        <p14:creationId xmlns:p14="http://schemas.microsoft.com/office/powerpoint/2010/main" val="2906324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B4FF311-8F7C-4CA9-A494-EA63E9EE76FD}" type="slidenum">
              <a:rPr lang="en-US" altLang="en-US" smtClean="0"/>
              <a:pPr>
                <a:defRPr/>
              </a:pPr>
              <a:t>‹#›</a:t>
            </a:fld>
            <a:endParaRPr lang="en-US" altLang="en-US"/>
          </a:p>
        </p:txBody>
      </p:sp>
    </p:spTree>
    <p:extLst>
      <p:ext uri="{BB962C8B-B14F-4D97-AF65-F5344CB8AC3E}">
        <p14:creationId xmlns:p14="http://schemas.microsoft.com/office/powerpoint/2010/main" val="180339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9D5C201-84B4-45D8-B681-EFD34F9D6993}" type="slidenum">
              <a:rPr lang="en-US" altLang="en-US" smtClean="0"/>
              <a:pPr>
                <a:defRPr/>
              </a:pPr>
              <a:t>‹#›</a:t>
            </a:fld>
            <a:endParaRPr lang="en-US" altLang="en-US"/>
          </a:p>
        </p:txBody>
      </p:sp>
    </p:spTree>
    <p:extLst>
      <p:ext uri="{BB962C8B-B14F-4D97-AF65-F5344CB8AC3E}">
        <p14:creationId xmlns:p14="http://schemas.microsoft.com/office/powerpoint/2010/main" val="3916817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6"/>
          <p:cNvSpPr>
            <a:spLocks noGrp="1" noChangeArrowheads="1"/>
          </p:cNvSpPr>
          <p:nvPr>
            <p:ph type="ftr" sz="quarter" idx="10"/>
          </p:nvPr>
        </p:nvSpPr>
        <p:spPr>
          <a:ln/>
        </p:spPr>
        <p:txBody>
          <a:bodyPr/>
          <a:lstStyle>
            <a:lvl1pPr>
              <a:defRPr/>
            </a:lvl1pPr>
          </a:lstStyle>
          <a:p>
            <a:pPr>
              <a:defRPr/>
            </a:pPr>
            <a:endParaRPr lang="en-US"/>
          </a:p>
        </p:txBody>
      </p:sp>
      <p:sp>
        <p:nvSpPr>
          <p:cNvPr id="7" name="Rectangle 27"/>
          <p:cNvSpPr>
            <a:spLocks noGrp="1" noChangeArrowheads="1"/>
          </p:cNvSpPr>
          <p:nvPr>
            <p:ph type="sldNum" sz="quarter" idx="11"/>
          </p:nvPr>
        </p:nvSpPr>
        <p:spPr>
          <a:ln/>
        </p:spPr>
        <p:txBody>
          <a:bodyPr/>
          <a:lstStyle>
            <a:lvl1pPr>
              <a:defRPr/>
            </a:lvl1pPr>
          </a:lstStyle>
          <a:p>
            <a:pPr>
              <a:defRPr/>
            </a:pPr>
            <a:fld id="{29F836DF-99BC-4967-82C9-BC3DBD2B8A18}" type="slidenum">
              <a:rPr lang="en-US" altLang="en-US"/>
              <a:pPr>
                <a:defRPr/>
              </a:pPr>
              <a:t>‹#›</a:t>
            </a:fld>
            <a:endParaRPr lang="en-US" altLang="en-US"/>
          </a:p>
        </p:txBody>
      </p:sp>
      <p:sp>
        <p:nvSpPr>
          <p:cNvPr id="8" name="Rectangle 28"/>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32526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058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371600"/>
            <a:ext cx="4114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114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59"/>
          <p:cNvSpPr>
            <a:spLocks noGrp="1" noChangeArrowheads="1"/>
          </p:cNvSpPr>
          <p:nvPr>
            <p:ph type="dt" sz="half" idx="10"/>
          </p:nvPr>
        </p:nvSpPr>
        <p:spPr>
          <a:ln/>
        </p:spPr>
        <p:txBody>
          <a:bodyPr/>
          <a:lstStyle>
            <a:lvl1pPr>
              <a:defRPr/>
            </a:lvl1pPr>
          </a:lstStyle>
          <a:p>
            <a:pPr>
              <a:defRPr/>
            </a:pPr>
            <a:fld id="{E220E963-35E7-414C-8708-E666C0ED0C41}" type="datetime4">
              <a:rPr lang="en-US"/>
              <a:pPr>
                <a:defRPr/>
              </a:pPr>
              <a:t>October 16, 2018</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fld id="{A1F6556F-0638-47F8-8C54-B4A1B19F34AE}" type="slidenum">
              <a:rPr lang="en-US" altLang="en-US"/>
              <a:pPr/>
              <a:t>‹#›</a:t>
            </a:fld>
            <a:endParaRPr lang="en-US" altLang="en-US"/>
          </a:p>
        </p:txBody>
      </p:sp>
    </p:spTree>
    <p:extLst>
      <p:ext uri="{BB962C8B-B14F-4D97-AF65-F5344CB8AC3E}">
        <p14:creationId xmlns:p14="http://schemas.microsoft.com/office/powerpoint/2010/main" val="3175424281"/>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DA93AD5-A21A-457A-8E5F-12E141381198}" type="slidenum">
              <a:rPr lang="en-US" altLang="en-US" smtClean="0"/>
              <a:pPr>
                <a:defRPr/>
              </a:pPr>
              <a:t>‹#›</a:t>
            </a:fld>
            <a:endParaRPr lang="en-US" altLang="en-US"/>
          </a:p>
        </p:txBody>
      </p:sp>
    </p:spTree>
    <p:extLst>
      <p:ext uri="{BB962C8B-B14F-4D97-AF65-F5344CB8AC3E}">
        <p14:creationId xmlns:p14="http://schemas.microsoft.com/office/powerpoint/2010/main" val="3241101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0888302-A836-438A-B822-13F3481FE266}" type="slidenum">
              <a:rPr lang="en-US" altLang="en-US" smtClean="0"/>
              <a:pPr>
                <a:defRPr/>
              </a:pPr>
              <a:t>‹#›</a:t>
            </a:fld>
            <a:endParaRPr lang="en-US" altLang="en-US"/>
          </a:p>
        </p:txBody>
      </p:sp>
    </p:spTree>
    <p:extLst>
      <p:ext uri="{BB962C8B-B14F-4D97-AF65-F5344CB8AC3E}">
        <p14:creationId xmlns:p14="http://schemas.microsoft.com/office/powerpoint/2010/main" val="909082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528CCA5-0B19-4475-9942-75768E38E0B3}" type="slidenum">
              <a:rPr lang="en-US" altLang="en-US" smtClean="0"/>
              <a:pPr>
                <a:defRPr/>
              </a:pPr>
              <a:t>‹#›</a:t>
            </a:fld>
            <a:endParaRPr lang="en-US" altLang="en-US"/>
          </a:p>
        </p:txBody>
      </p:sp>
    </p:spTree>
    <p:extLst>
      <p:ext uri="{BB962C8B-B14F-4D97-AF65-F5344CB8AC3E}">
        <p14:creationId xmlns:p14="http://schemas.microsoft.com/office/powerpoint/2010/main" val="1925871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3632060-BB83-4410-870D-4199B8913AEA}" type="slidenum">
              <a:rPr lang="en-US" altLang="en-US" smtClean="0"/>
              <a:pPr>
                <a:defRPr/>
              </a:pPr>
              <a:t>‹#›</a:t>
            </a:fld>
            <a:endParaRPr lang="en-US" altLang="en-US"/>
          </a:p>
        </p:txBody>
      </p:sp>
    </p:spTree>
    <p:extLst>
      <p:ext uri="{BB962C8B-B14F-4D97-AF65-F5344CB8AC3E}">
        <p14:creationId xmlns:p14="http://schemas.microsoft.com/office/powerpoint/2010/main" val="1907314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F885EDC-C673-4B84-9577-569421617F4F}" type="slidenum">
              <a:rPr lang="en-US" altLang="en-US" smtClean="0"/>
              <a:pPr>
                <a:defRPr/>
              </a:pPr>
              <a:t>‹#›</a:t>
            </a:fld>
            <a:endParaRPr lang="en-US" altLang="en-US"/>
          </a:p>
        </p:txBody>
      </p:sp>
    </p:spTree>
    <p:extLst>
      <p:ext uri="{BB962C8B-B14F-4D97-AF65-F5344CB8AC3E}">
        <p14:creationId xmlns:p14="http://schemas.microsoft.com/office/powerpoint/2010/main" val="35450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BC426F20-C4C1-425A-83CC-0529E42EE87E}" type="slidenum">
              <a:rPr lang="en-US" altLang="en-US" smtClean="0"/>
              <a:pPr>
                <a:defRPr/>
              </a:pPr>
              <a:t>‹#›</a:t>
            </a:fld>
            <a:endParaRPr lang="en-US" altLang="en-US"/>
          </a:p>
        </p:txBody>
      </p:sp>
    </p:spTree>
    <p:extLst>
      <p:ext uri="{BB962C8B-B14F-4D97-AF65-F5344CB8AC3E}">
        <p14:creationId xmlns:p14="http://schemas.microsoft.com/office/powerpoint/2010/main" val="2767559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735C14A-A0AB-43CE-B324-E0852FCF5137}" type="slidenum">
              <a:rPr lang="en-US" altLang="en-US" smtClean="0"/>
              <a:pPr>
                <a:defRPr/>
              </a:pPr>
              <a:t>‹#›</a:t>
            </a:fld>
            <a:endParaRPr lang="en-US" altLang="en-US"/>
          </a:p>
        </p:txBody>
      </p:sp>
    </p:spTree>
    <p:extLst>
      <p:ext uri="{BB962C8B-B14F-4D97-AF65-F5344CB8AC3E}">
        <p14:creationId xmlns:p14="http://schemas.microsoft.com/office/powerpoint/2010/main" val="2015436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9351CDC-E569-4A34-8295-F593521AC468}" type="slidenum">
              <a:rPr lang="en-US" altLang="en-US" smtClean="0"/>
              <a:pPr>
                <a:defRPr/>
              </a:pPr>
              <a:t>‹#›</a:t>
            </a:fld>
            <a:endParaRPr lang="en-US" altLang="en-US"/>
          </a:p>
        </p:txBody>
      </p:sp>
    </p:spTree>
    <p:extLst>
      <p:ext uri="{BB962C8B-B14F-4D97-AF65-F5344CB8AC3E}">
        <p14:creationId xmlns:p14="http://schemas.microsoft.com/office/powerpoint/2010/main" val="4173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3DB58AE-93A9-4231-B79A-6EDAC074121D}" type="slidenum">
              <a:rPr lang="en-US" altLang="en-US" smtClean="0"/>
              <a:pPr>
                <a:defRPr/>
              </a:pPr>
              <a:t>‹#›</a:t>
            </a:fld>
            <a:endParaRPr lang="en-US" altLang="en-US"/>
          </a:p>
        </p:txBody>
      </p:sp>
    </p:spTree>
    <p:extLst>
      <p:ext uri="{BB962C8B-B14F-4D97-AF65-F5344CB8AC3E}">
        <p14:creationId xmlns:p14="http://schemas.microsoft.com/office/powerpoint/2010/main" val="733560718"/>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9.xml"/><Relationship Id="rId7" Type="http://schemas.openxmlformats.org/officeDocument/2006/relationships/image" Target="../media/image8.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7.wmf"/><Relationship Id="rId4" Type="http://schemas.openxmlformats.org/officeDocument/2006/relationships/oleObject" Target="../embeddings/oleObject7.bin"/><Relationship Id="rId9" Type="http://schemas.openxmlformats.org/officeDocument/2006/relationships/image" Target="../media/image9.wmf"/></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18.png"/><Relationship Id="rId5" Type="http://schemas.openxmlformats.org/officeDocument/2006/relationships/oleObject" Target="../embeddings/oleObject17.bin"/><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2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23.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9.png"/><Relationship Id="rId4" Type="http://schemas.openxmlformats.org/officeDocument/2006/relationships/oleObject" Target="../embeddings/oleObject24.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0.png"/><Relationship Id="rId4" Type="http://schemas.openxmlformats.org/officeDocument/2006/relationships/oleObject" Target="../embeddings/oleObject25.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5.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png"/><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ctrTitle"/>
          </p:nvPr>
        </p:nvSpPr>
        <p:spPr>
          <a:xfrm>
            <a:off x="685800" y="2286000"/>
            <a:ext cx="7772400" cy="1143000"/>
          </a:xfrm>
        </p:spPr>
        <p:txBody>
          <a:bodyPr>
            <a:normAutofit fontScale="90000"/>
          </a:bodyPr>
          <a:lstStyle/>
          <a:p>
            <a:r>
              <a:rPr lang="en-US" dirty="0"/>
              <a:t>Evaluation of Association Patterns</a:t>
            </a:r>
          </a:p>
        </p:txBody>
      </p:sp>
    </p:spTree>
    <p:extLst>
      <p:ext uri="{BB962C8B-B14F-4D97-AF65-F5344CB8AC3E}">
        <p14:creationId xmlns:p14="http://schemas.microsoft.com/office/powerpoint/2010/main" val="30640372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457200" y="274638"/>
            <a:ext cx="8229600" cy="792162"/>
          </a:xfrm>
        </p:spPr>
        <p:txBody>
          <a:bodyPr/>
          <a:lstStyle/>
          <a:p>
            <a:r>
              <a:rPr lang="en-US" dirty="0"/>
              <a:t>Statistical Independence</a:t>
            </a:r>
          </a:p>
        </p:txBody>
      </p:sp>
      <p:sp>
        <p:nvSpPr>
          <p:cNvPr id="276483" name="Rectangle 3"/>
          <p:cNvSpPr>
            <a:spLocks noGrp="1" noChangeArrowheads="1"/>
          </p:cNvSpPr>
          <p:nvPr>
            <p:ph type="body" idx="1"/>
          </p:nvPr>
        </p:nvSpPr>
        <p:spPr>
          <a:xfrm>
            <a:off x="381000" y="914400"/>
            <a:ext cx="8458200" cy="5638800"/>
          </a:xfrm>
        </p:spPr>
        <p:txBody>
          <a:bodyPr>
            <a:normAutofit/>
          </a:bodyPr>
          <a:lstStyle/>
          <a:p>
            <a:r>
              <a:rPr lang="en-US" sz="2000" dirty="0"/>
              <a:t>Population of 1000 students</a:t>
            </a:r>
          </a:p>
          <a:p>
            <a:r>
              <a:rPr lang="en-US" sz="2000" dirty="0"/>
              <a:t>600 students know how to swim (S)</a:t>
            </a:r>
          </a:p>
          <a:p>
            <a:r>
              <a:rPr lang="en-US" sz="2000" dirty="0"/>
              <a:t>700 students know how to bike (B)</a:t>
            </a:r>
          </a:p>
          <a:p>
            <a:r>
              <a:rPr lang="en-US" sz="2000" dirty="0"/>
              <a:t>420 students know how to swim and bike (S,B)</a:t>
            </a:r>
          </a:p>
          <a:p>
            <a:pPr lvl="1"/>
            <a:r>
              <a:rPr lang="en-US" altLang="en-US" dirty="0"/>
              <a:t>P(S</a:t>
            </a:r>
            <a:r>
              <a:rPr lang="en-US" altLang="en-US" dirty="0">
                <a:sym typeface="Symbol" panose="05050102010706020507" pitchFamily="18" charset="2"/>
              </a:rPr>
              <a:t>B) = 420/1000 = 0.42</a:t>
            </a:r>
          </a:p>
          <a:p>
            <a:pPr lvl="1"/>
            <a:r>
              <a:rPr lang="en-US" altLang="en-US" dirty="0">
                <a:sym typeface="Symbol" panose="05050102010706020507" pitchFamily="18" charset="2"/>
              </a:rPr>
              <a:t>P(S)  P(B) = 0.6  0.7 = 0.42</a:t>
            </a:r>
          </a:p>
          <a:p>
            <a:r>
              <a:rPr lang="en-US" sz="2000" dirty="0" smtClean="0">
                <a:solidFill>
                  <a:srgbClr val="3333CC"/>
                </a:solidFill>
              </a:rPr>
              <a:t>P(S|B</a:t>
            </a:r>
            <a:r>
              <a:rPr lang="en-US" sz="2000" dirty="0">
                <a:solidFill>
                  <a:srgbClr val="3333CC"/>
                </a:solidFill>
              </a:rPr>
              <a:t>) = P(S)</a:t>
            </a:r>
            <a:r>
              <a:rPr lang="en-US" sz="2000" dirty="0"/>
              <a:t>    (   </a:t>
            </a:r>
            <a:r>
              <a:rPr lang="en-US" sz="2000" dirty="0">
                <a:solidFill>
                  <a:srgbClr val="3333CC"/>
                </a:solidFill>
              </a:rPr>
              <a:t>P(S</a:t>
            </a:r>
            <a:r>
              <a:rPr lang="en-US" sz="2000" dirty="0">
                <a:solidFill>
                  <a:srgbClr val="3333CC"/>
                </a:solidFill>
                <a:sym typeface="Symbol" pitchFamily="18" charset="2"/>
              </a:rPr>
              <a:t>B)/P(B)</a:t>
            </a:r>
            <a:r>
              <a:rPr lang="en-US" sz="2000" dirty="0">
                <a:sym typeface="Symbol" pitchFamily="18" charset="2"/>
              </a:rPr>
              <a:t> = .42 / .7 = .6 = </a:t>
            </a:r>
            <a:r>
              <a:rPr lang="en-US" sz="2000" dirty="0">
                <a:solidFill>
                  <a:srgbClr val="3333CC"/>
                </a:solidFill>
                <a:sym typeface="Symbol" pitchFamily="18" charset="2"/>
              </a:rPr>
              <a:t>P(S)</a:t>
            </a:r>
            <a:r>
              <a:rPr lang="en-US" sz="2000" dirty="0">
                <a:sym typeface="Symbol" pitchFamily="18" charset="2"/>
              </a:rPr>
              <a:t>   </a:t>
            </a:r>
            <a:r>
              <a:rPr lang="en-US" sz="2000" dirty="0"/>
              <a:t>)</a:t>
            </a:r>
          </a:p>
          <a:p>
            <a:r>
              <a:rPr lang="en-US" sz="2000" dirty="0">
                <a:solidFill>
                  <a:srgbClr val="3333CC"/>
                </a:solidFill>
              </a:rPr>
              <a:t>P(S</a:t>
            </a:r>
            <a:r>
              <a:rPr lang="en-US" sz="2000" dirty="0">
                <a:solidFill>
                  <a:srgbClr val="3333CC"/>
                </a:solidFill>
                <a:sym typeface="Symbol" pitchFamily="18" charset="2"/>
              </a:rPr>
              <a:t>B)/P(B) = P(S)</a:t>
            </a:r>
            <a:endParaRPr lang="en-US" sz="2000" dirty="0">
              <a:solidFill>
                <a:srgbClr val="3333CC"/>
              </a:solidFill>
            </a:endParaRPr>
          </a:p>
          <a:p>
            <a:endParaRPr lang="en-US" sz="2000" dirty="0">
              <a:sym typeface="Symbol" pitchFamily="18" charset="2"/>
            </a:endParaRPr>
          </a:p>
          <a:p>
            <a:r>
              <a:rPr lang="en-US" sz="2000" dirty="0">
                <a:solidFill>
                  <a:srgbClr val="3333CC"/>
                </a:solidFill>
                <a:sym typeface="Symbol" pitchFamily="18" charset="2"/>
              </a:rPr>
              <a:t>P(SB) = P(S)  P(B)</a:t>
            </a:r>
            <a:r>
              <a:rPr lang="en-US" sz="2000" dirty="0">
                <a:sym typeface="Symbol" pitchFamily="18" charset="2"/>
              </a:rPr>
              <a:t> =&gt; </a:t>
            </a:r>
            <a:r>
              <a:rPr lang="en-US" sz="2000" dirty="0">
                <a:solidFill>
                  <a:srgbClr val="FF0000"/>
                </a:solidFill>
                <a:sym typeface="Symbol" pitchFamily="18" charset="2"/>
              </a:rPr>
              <a:t>Statistical independence</a:t>
            </a:r>
          </a:p>
          <a:p>
            <a:r>
              <a:rPr lang="en-US" sz="2000" dirty="0">
                <a:solidFill>
                  <a:srgbClr val="3333CC"/>
                </a:solidFill>
                <a:sym typeface="Symbol" pitchFamily="18" charset="2"/>
              </a:rPr>
              <a:t>P(SB) &gt; P(S)  P(B)</a:t>
            </a:r>
            <a:r>
              <a:rPr lang="en-US" sz="2000" dirty="0">
                <a:sym typeface="Symbol" pitchFamily="18" charset="2"/>
              </a:rPr>
              <a:t> =&gt; </a:t>
            </a:r>
            <a:r>
              <a:rPr lang="en-US" sz="2000" dirty="0">
                <a:solidFill>
                  <a:srgbClr val="FF0000"/>
                </a:solidFill>
                <a:sym typeface="Symbol" pitchFamily="18" charset="2"/>
              </a:rPr>
              <a:t>Positively correlated</a:t>
            </a:r>
            <a:r>
              <a:rPr lang="en-US" sz="2000" dirty="0">
                <a:sym typeface="Symbol" pitchFamily="18" charset="2"/>
              </a:rPr>
              <a:t> </a:t>
            </a:r>
          </a:p>
          <a:p>
            <a:pPr lvl="1"/>
            <a:r>
              <a:rPr lang="en-US" sz="1800" dirty="0">
                <a:sym typeface="Symbol" pitchFamily="18" charset="2"/>
              </a:rPr>
              <a:t>i.e. if someone knows how to swim, then it is more probable he knows how to bike, and vice versa</a:t>
            </a:r>
          </a:p>
          <a:p>
            <a:r>
              <a:rPr lang="en-US" sz="2000" dirty="0">
                <a:solidFill>
                  <a:srgbClr val="3333CC"/>
                </a:solidFill>
                <a:sym typeface="Symbol" pitchFamily="18" charset="2"/>
              </a:rPr>
              <a:t>P(SB) &lt; P(S)  P(B)</a:t>
            </a:r>
            <a:r>
              <a:rPr lang="en-US" sz="2000" dirty="0">
                <a:sym typeface="Symbol" pitchFamily="18" charset="2"/>
              </a:rPr>
              <a:t> =&gt; </a:t>
            </a:r>
            <a:r>
              <a:rPr lang="en-US" sz="2000" dirty="0">
                <a:solidFill>
                  <a:srgbClr val="FF0000"/>
                </a:solidFill>
                <a:sym typeface="Symbol" pitchFamily="18" charset="2"/>
              </a:rPr>
              <a:t>Negatively correlated</a:t>
            </a:r>
          </a:p>
          <a:p>
            <a:pPr lvl="1"/>
            <a:r>
              <a:rPr lang="en-US" sz="1800" dirty="0">
                <a:sym typeface="Symbol" pitchFamily="18" charset="2"/>
              </a:rPr>
              <a:t>i.e. if someone knows how to swim, then it is less probable he/she knows how to bike, and vice versa</a:t>
            </a:r>
          </a:p>
        </p:txBody>
      </p:sp>
    </p:spTree>
    <p:extLst>
      <p:ext uri="{BB962C8B-B14F-4D97-AF65-F5344CB8AC3E}">
        <p14:creationId xmlns:p14="http://schemas.microsoft.com/office/powerpoint/2010/main" val="2854402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628650" y="365127"/>
            <a:ext cx="7886700" cy="549274"/>
          </a:xfrm>
        </p:spPr>
        <p:txBody>
          <a:bodyPr/>
          <a:lstStyle/>
          <a:p>
            <a:r>
              <a:rPr lang="en-US" dirty="0"/>
              <a:t>Example: Interest</a:t>
            </a:r>
          </a:p>
        </p:txBody>
      </p:sp>
      <p:sp>
        <p:nvSpPr>
          <p:cNvPr id="278560" name="Text Box 32"/>
          <p:cNvSpPr txBox="1">
            <a:spLocks noChangeArrowheads="1"/>
          </p:cNvSpPr>
          <p:nvPr/>
        </p:nvSpPr>
        <p:spPr bwMode="auto">
          <a:xfrm>
            <a:off x="381000" y="3733800"/>
            <a:ext cx="8534400" cy="2215991"/>
          </a:xfrm>
          <a:prstGeom prst="rect">
            <a:avLst/>
          </a:prstGeom>
          <a:noFill/>
          <a:ln w="9525">
            <a:noFill/>
            <a:miter lim="800000"/>
            <a:headEnd/>
            <a:tailEnd/>
          </a:ln>
          <a:effectLst/>
        </p:spPr>
        <p:txBody>
          <a:bodyPr>
            <a:spAutoFit/>
          </a:bodyPr>
          <a:lstStyle/>
          <a:p>
            <a:pPr>
              <a:spcBef>
                <a:spcPct val="50000"/>
              </a:spcBef>
            </a:pPr>
            <a:r>
              <a:rPr lang="en-US" sz="2000" dirty="0">
                <a:solidFill>
                  <a:schemeClr val="tx1"/>
                </a:solidFill>
                <a:latin typeface="Tahoma" pitchFamily="34" charset="0"/>
              </a:rPr>
              <a:t>           </a:t>
            </a:r>
            <a:r>
              <a:rPr lang="en-US" sz="2400" dirty="0">
                <a:solidFill>
                  <a:srgbClr val="CC3300"/>
                </a:solidFill>
                <a:latin typeface="Tahoma" pitchFamily="34" charset="0"/>
              </a:rPr>
              <a:t>Association Rule: Tea </a:t>
            </a:r>
            <a:r>
              <a:rPr lang="en-US" sz="2400" dirty="0">
                <a:solidFill>
                  <a:srgbClr val="CC3300"/>
                </a:solidFill>
                <a:latin typeface="Tahoma" pitchFamily="34" charset="0"/>
                <a:sym typeface="Symbol" pitchFamily="18" charset="2"/>
              </a:rPr>
              <a:t> Coffee</a:t>
            </a:r>
            <a:br>
              <a:rPr lang="en-US" sz="2400" dirty="0">
                <a:solidFill>
                  <a:srgbClr val="CC3300"/>
                </a:solidFill>
                <a:latin typeface="Tahoma" pitchFamily="34" charset="0"/>
                <a:sym typeface="Symbol" pitchFamily="18" charset="2"/>
              </a:rPr>
            </a:br>
            <a:endParaRPr lang="en-US" sz="2400" dirty="0">
              <a:solidFill>
                <a:srgbClr val="CC3300"/>
              </a:solidFill>
              <a:latin typeface="Tahoma" pitchFamily="34" charset="0"/>
            </a:endParaRPr>
          </a:p>
          <a:p>
            <a:pPr>
              <a:spcBef>
                <a:spcPct val="50000"/>
              </a:spcBef>
            </a:pPr>
            <a:r>
              <a:rPr lang="en-US" sz="2000" dirty="0">
                <a:solidFill>
                  <a:schemeClr val="tx1"/>
                </a:solidFill>
                <a:latin typeface="Tahoma" pitchFamily="34" charset="0"/>
                <a:sym typeface="Symbol" pitchFamily="18" charset="2"/>
              </a:rPr>
              <a:t>Interest =</a:t>
            </a:r>
            <a:r>
              <a:rPr lang="en-US" sz="2000" dirty="0">
                <a:solidFill>
                  <a:schemeClr val="tx1"/>
                </a:solidFill>
                <a:latin typeface="Tahoma" pitchFamily="34" charset="0"/>
              </a:rPr>
              <a:t> </a:t>
            </a:r>
          </a:p>
          <a:p>
            <a:pPr>
              <a:spcBef>
                <a:spcPct val="50000"/>
              </a:spcBef>
            </a:pPr>
            <a:r>
              <a:rPr lang="en-US" sz="2000" dirty="0">
                <a:solidFill>
                  <a:schemeClr val="tx1"/>
                </a:solidFill>
                <a:latin typeface="Tahoma" pitchFamily="34" charset="0"/>
              </a:rPr>
              <a:t>	</a:t>
            </a:r>
            <a:r>
              <a:rPr lang="en-US" sz="2000" dirty="0" smtClean="0">
                <a:solidFill>
                  <a:schemeClr val="tx1"/>
                </a:solidFill>
                <a:latin typeface="Tahoma" pitchFamily="34" charset="0"/>
              </a:rPr>
              <a:t>150*1000 </a:t>
            </a:r>
            <a:r>
              <a:rPr lang="en-US" sz="2000" dirty="0">
                <a:solidFill>
                  <a:schemeClr val="tx1"/>
                </a:solidFill>
                <a:latin typeface="Tahoma" pitchFamily="34" charset="0"/>
              </a:rPr>
              <a:t>/ (</a:t>
            </a:r>
            <a:r>
              <a:rPr lang="en-US" sz="2000" dirty="0" smtClean="0">
                <a:solidFill>
                  <a:schemeClr val="tx1"/>
                </a:solidFill>
                <a:latin typeface="Tahoma" pitchFamily="34" charset="0"/>
              </a:rPr>
              <a:t>200*800</a:t>
            </a:r>
            <a:r>
              <a:rPr lang="en-US" sz="2000" dirty="0">
                <a:solidFill>
                  <a:schemeClr val="tx1"/>
                </a:solidFill>
                <a:latin typeface="Tahoma" pitchFamily="34" charset="0"/>
              </a:rPr>
              <a:t>)= </a:t>
            </a:r>
            <a:r>
              <a:rPr lang="en-US" sz="2000" dirty="0" smtClean="0">
                <a:solidFill>
                  <a:schemeClr val="tx1"/>
                </a:solidFill>
                <a:latin typeface="Tahoma" pitchFamily="34" charset="0"/>
              </a:rPr>
              <a:t>0.9375 </a:t>
            </a:r>
            <a:endParaRPr lang="en-US" sz="2000" dirty="0">
              <a:solidFill>
                <a:schemeClr val="tx1"/>
              </a:solidFill>
              <a:latin typeface="Tahoma" pitchFamily="34" charset="0"/>
            </a:endParaRPr>
          </a:p>
          <a:p>
            <a:pPr>
              <a:spcBef>
                <a:spcPct val="50000"/>
              </a:spcBef>
            </a:pPr>
            <a:r>
              <a:rPr lang="en-US" sz="2000" dirty="0">
                <a:solidFill>
                  <a:schemeClr val="tx1"/>
                </a:solidFill>
                <a:latin typeface="Tahoma" pitchFamily="34" charset="0"/>
              </a:rPr>
              <a:t>	(&lt; 1, therefore they are negatively correlated)</a:t>
            </a:r>
          </a:p>
        </p:txBody>
      </p:sp>
      <p:graphicFrame>
        <p:nvGraphicFramePr>
          <p:cNvPr id="278562" name="Group 34"/>
          <p:cNvGraphicFramePr>
            <a:graphicFrameLocks noGrp="1"/>
          </p:cNvGraphicFramePr>
          <p:nvPr/>
        </p:nvGraphicFramePr>
        <p:xfrm>
          <a:off x="1066800" y="1219200"/>
          <a:ext cx="4800600" cy="1748473"/>
        </p:xfrm>
        <a:graphic>
          <a:graphicData uri="http://schemas.openxmlformats.org/drawingml/2006/table">
            <a:tbl>
              <a:tblPr/>
              <a:tblGrid>
                <a:gridCol w="1200150"/>
                <a:gridCol w="1200150"/>
                <a:gridCol w="1200150"/>
                <a:gridCol w="1200150"/>
              </a:tblGrid>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smtClean="0">
                          <a:ln>
                            <a:noFill/>
                          </a:ln>
                          <a:solidFill>
                            <a:schemeClr val="tx1"/>
                          </a:solidFill>
                          <a:effectLst/>
                          <a:latin typeface="Times New Roman" pitchFamily="18" charset="0"/>
                        </a:rPr>
                        <a:t>Coffee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sym typeface="Symbol" pitchFamily="18" charset="2"/>
                        </a:rPr>
                        <a:t></a:t>
                      </a:r>
                      <a:r>
                        <a:rPr kumimoji="0" lang="en-US" sz="2200" b="1" i="0" u="none" strike="noStrike" cap="none" normalizeH="0" baseline="0" smtClean="0">
                          <a:ln>
                            <a:noFill/>
                          </a:ln>
                          <a:solidFill>
                            <a:schemeClr val="tx1"/>
                          </a:solidFill>
                          <a:effectLst/>
                          <a:latin typeface="Times New Roman" pitchFamily="18" charset="0"/>
                        </a:rPr>
                        <a:t>Coffee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smtClean="0">
                          <a:ln>
                            <a:noFill/>
                          </a:ln>
                          <a:solidFill>
                            <a:schemeClr val="tx1"/>
                          </a:solidFill>
                          <a:effectLst/>
                          <a:latin typeface="Times New Roman" pitchFamily="18" charset="0"/>
                        </a:rPr>
                        <a:t>Tea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rPr>
                        <a:t>150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rPr>
                        <a:t>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rPr>
                        <a:t>200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sym typeface="Symbol" pitchFamily="18" charset="2"/>
                        </a:rPr>
                        <a:t></a:t>
                      </a:r>
                      <a:r>
                        <a:rPr kumimoji="0" lang="en-US" sz="2200" b="1" i="0" u="none" strike="noStrike" cap="none" normalizeH="0" baseline="0" smtClean="0">
                          <a:ln>
                            <a:noFill/>
                          </a:ln>
                          <a:solidFill>
                            <a:schemeClr val="tx1"/>
                          </a:solidFill>
                          <a:effectLst/>
                          <a:latin typeface="Times New Roman" pitchFamily="18" charset="0"/>
                        </a:rPr>
                        <a:t>Tea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rPr>
                        <a:t>650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rPr>
                        <a:t>150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rPr>
                        <a:t>800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rPr>
                        <a:t>800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rPr>
                        <a:t>200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rPr>
                        <a:t>1000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9750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78560">
                                            <p:txEl>
                                              <p:pRg st="0" end="0"/>
                                            </p:txEl>
                                          </p:spTgt>
                                        </p:tgtEl>
                                        <p:attrNameLst>
                                          <p:attrName>style.visibility</p:attrName>
                                        </p:attrNameLst>
                                      </p:cBhvr>
                                      <p:to>
                                        <p:strVal val="visible"/>
                                      </p:to>
                                    </p:set>
                                    <p:anim calcmode="lin" valueType="num">
                                      <p:cBhvr>
                                        <p:cTn id="7" dur="500" fill="hold"/>
                                        <p:tgtEl>
                                          <p:spTgt spid="27856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7856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78560">
                                            <p:txEl>
                                              <p:pRg st="1" end="1"/>
                                            </p:txEl>
                                          </p:spTgt>
                                        </p:tgtEl>
                                        <p:attrNameLst>
                                          <p:attrName>style.visibility</p:attrName>
                                        </p:attrNameLst>
                                      </p:cBhvr>
                                      <p:to>
                                        <p:strVal val="visible"/>
                                      </p:to>
                                    </p:set>
                                    <p:anim calcmode="lin" valueType="num">
                                      <p:cBhvr>
                                        <p:cTn id="13" dur="500" fill="hold"/>
                                        <p:tgtEl>
                                          <p:spTgt spid="278560">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78560">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78560">
                                            <p:txEl>
                                              <p:pRg st="2" end="2"/>
                                            </p:txEl>
                                          </p:spTgt>
                                        </p:tgtEl>
                                        <p:attrNameLst>
                                          <p:attrName>style.visibility</p:attrName>
                                        </p:attrNameLst>
                                      </p:cBhvr>
                                      <p:to>
                                        <p:strVal val="visible"/>
                                      </p:to>
                                    </p:set>
                                    <p:anim calcmode="lin" valueType="num">
                                      <p:cBhvr>
                                        <p:cTn id="19" dur="500" fill="hold"/>
                                        <p:tgtEl>
                                          <p:spTgt spid="278560">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78560">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78560">
                                            <p:txEl>
                                              <p:pRg st="3" end="3"/>
                                            </p:txEl>
                                          </p:spTgt>
                                        </p:tgtEl>
                                        <p:attrNameLst>
                                          <p:attrName>style.visibility</p:attrName>
                                        </p:attrNameLst>
                                      </p:cBhvr>
                                      <p:to>
                                        <p:strVal val="visible"/>
                                      </p:to>
                                    </p:set>
                                    <p:anim calcmode="lin" valueType="num">
                                      <p:cBhvr>
                                        <p:cTn id="25" dur="500" fill="hold"/>
                                        <p:tgtEl>
                                          <p:spTgt spid="278560">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78560">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60"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6A5B8077-7B4B-4BB1-801F-FB29BD9CB39E}" type="slidenum">
              <a:rPr lang="en-US" altLang="en-US" sz="1200"/>
              <a:pPr eaLnBrk="1" hangingPunct="1">
                <a:spcBef>
                  <a:spcPct val="0"/>
                </a:spcBef>
                <a:buClrTx/>
                <a:buSzTx/>
                <a:buFontTx/>
                <a:buNone/>
              </a:pPr>
              <a:t>12</a:t>
            </a:fld>
            <a:endParaRPr lang="en-US" altLang="en-US" sz="1200"/>
          </a:p>
        </p:txBody>
      </p:sp>
      <p:sp>
        <p:nvSpPr>
          <p:cNvPr id="58371" name="Rectangle 2"/>
          <p:cNvSpPr>
            <a:spLocks noGrp="1" noChangeArrowheads="1"/>
          </p:cNvSpPr>
          <p:nvPr>
            <p:ph type="title"/>
          </p:nvPr>
        </p:nvSpPr>
        <p:spPr/>
        <p:txBody>
          <a:bodyPr/>
          <a:lstStyle/>
          <a:p>
            <a:pPr eaLnBrk="1" hangingPunct="1"/>
            <a:r>
              <a:rPr lang="en-US" altLang="en-US" sz="3200" smtClean="0"/>
              <a:t>Interestingness Measure: Correlations (Lift)</a:t>
            </a:r>
          </a:p>
        </p:txBody>
      </p:sp>
      <p:sp>
        <p:nvSpPr>
          <p:cNvPr id="58372" name="Rectangle 3"/>
          <p:cNvSpPr>
            <a:spLocks noGrp="1" noChangeArrowheads="1"/>
          </p:cNvSpPr>
          <p:nvPr>
            <p:ph type="body" sz="half" idx="1"/>
          </p:nvPr>
        </p:nvSpPr>
        <p:spPr>
          <a:xfrm>
            <a:off x="381000" y="1295400"/>
            <a:ext cx="8534400" cy="2895600"/>
          </a:xfrm>
        </p:spPr>
        <p:txBody>
          <a:bodyPr/>
          <a:lstStyle/>
          <a:p>
            <a:pPr eaLnBrk="1" hangingPunct="1">
              <a:lnSpc>
                <a:spcPct val="130000"/>
              </a:lnSpc>
            </a:pPr>
            <a:r>
              <a:rPr lang="en-US" altLang="en-US" sz="2000" i="1" smtClean="0"/>
              <a:t>play basketball</a:t>
            </a:r>
            <a:r>
              <a:rPr lang="en-US" altLang="en-US" sz="2000" smtClean="0"/>
              <a:t>  </a:t>
            </a:r>
            <a:r>
              <a:rPr lang="en-US" altLang="en-US" sz="2000" smtClean="0">
                <a:sym typeface="Symbol" panose="05050102010706020507" pitchFamily="18" charset="2"/>
              </a:rPr>
              <a:t> </a:t>
            </a:r>
            <a:r>
              <a:rPr lang="en-US" altLang="en-US" sz="2000" i="1" smtClean="0">
                <a:sym typeface="Symbol" panose="05050102010706020507" pitchFamily="18" charset="2"/>
              </a:rPr>
              <a:t>eat cereal</a:t>
            </a:r>
            <a:r>
              <a:rPr lang="en-US" altLang="en-US" sz="2000" smtClean="0">
                <a:sym typeface="Symbol" panose="05050102010706020507" pitchFamily="18" charset="2"/>
              </a:rPr>
              <a:t> [40%, 66.7%]  is misleading</a:t>
            </a:r>
          </a:p>
          <a:p>
            <a:pPr lvl="1" eaLnBrk="1" hangingPunct="1">
              <a:lnSpc>
                <a:spcPct val="130000"/>
              </a:lnSpc>
            </a:pPr>
            <a:r>
              <a:rPr lang="en-US" altLang="en-US" sz="2000" smtClean="0">
                <a:sym typeface="Symbol" panose="05050102010706020507" pitchFamily="18" charset="2"/>
              </a:rPr>
              <a:t>The overall % of students eating cereal is 75% &gt; 66.7%.</a:t>
            </a:r>
          </a:p>
          <a:p>
            <a:pPr eaLnBrk="1" hangingPunct="1">
              <a:lnSpc>
                <a:spcPct val="130000"/>
              </a:lnSpc>
            </a:pPr>
            <a:r>
              <a:rPr lang="en-US" altLang="en-US" sz="2000" i="1" smtClean="0"/>
              <a:t>play basketball</a:t>
            </a:r>
            <a:r>
              <a:rPr lang="en-US" altLang="en-US" sz="2000" smtClean="0"/>
              <a:t>  </a:t>
            </a:r>
            <a:r>
              <a:rPr lang="en-US" altLang="en-US" sz="2000" smtClean="0">
                <a:sym typeface="Symbol" panose="05050102010706020507" pitchFamily="18" charset="2"/>
              </a:rPr>
              <a:t> </a:t>
            </a:r>
            <a:r>
              <a:rPr lang="en-US" altLang="en-US" sz="2000" i="1" smtClean="0">
                <a:sym typeface="Symbol" panose="05050102010706020507" pitchFamily="18" charset="2"/>
              </a:rPr>
              <a:t>not eat cereal</a:t>
            </a:r>
            <a:r>
              <a:rPr lang="en-US" altLang="en-US" sz="2000" smtClean="0">
                <a:sym typeface="Symbol" panose="05050102010706020507" pitchFamily="18" charset="2"/>
              </a:rPr>
              <a:t> [20%, 33.3%] is more accurate, although with lower support and confidence</a:t>
            </a:r>
          </a:p>
          <a:p>
            <a:pPr eaLnBrk="1" hangingPunct="1">
              <a:lnSpc>
                <a:spcPct val="130000"/>
              </a:lnSpc>
            </a:pPr>
            <a:r>
              <a:rPr lang="en-US" altLang="en-US" sz="2000" smtClean="0">
                <a:sym typeface="Symbol" panose="05050102010706020507" pitchFamily="18" charset="2"/>
              </a:rPr>
              <a:t>Measure of dependent/correlated events: </a:t>
            </a:r>
            <a:r>
              <a:rPr lang="en-US" altLang="en-US" sz="2000" smtClean="0">
                <a:solidFill>
                  <a:schemeClr val="hlink"/>
                </a:solidFill>
                <a:sym typeface="Symbol" panose="05050102010706020507" pitchFamily="18" charset="2"/>
              </a:rPr>
              <a:t>lift</a:t>
            </a:r>
          </a:p>
        </p:txBody>
      </p:sp>
      <p:graphicFrame>
        <p:nvGraphicFramePr>
          <p:cNvPr id="58373" name="Object 36"/>
          <p:cNvGraphicFramePr>
            <a:graphicFrameLocks noGrp="1" noChangeAspect="1"/>
          </p:cNvGraphicFramePr>
          <p:nvPr>
            <p:ph sz="quarter" idx="3"/>
          </p:nvPr>
        </p:nvGraphicFramePr>
        <p:xfrm>
          <a:off x="76200" y="4724400"/>
          <a:ext cx="4267200" cy="623888"/>
        </p:xfrm>
        <a:graphic>
          <a:graphicData uri="http://schemas.openxmlformats.org/presentationml/2006/ole">
            <mc:AlternateContent xmlns:mc="http://schemas.openxmlformats.org/markup-compatibility/2006">
              <mc:Choice xmlns:v="urn:schemas-microsoft-com:vml" Requires="v">
                <p:oleObj spid="_x0000_s59433" name="Equation" r:id="rId4" imgW="2679700" imgH="393700" progId="Equation.3">
                  <p:embed/>
                </p:oleObj>
              </mc:Choice>
              <mc:Fallback>
                <p:oleObj name="Equation" r:id="rId4" imgW="2679700" imgH="393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4724400"/>
                        <a:ext cx="4267200" cy="62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8050" name="Group 50"/>
          <p:cNvGraphicFramePr>
            <a:graphicFrameLocks noGrp="1"/>
          </p:cNvGraphicFramePr>
          <p:nvPr/>
        </p:nvGraphicFramePr>
        <p:xfrm>
          <a:off x="4495800" y="3776663"/>
          <a:ext cx="4495800" cy="1557336"/>
        </p:xfrm>
        <a:graphic>
          <a:graphicData uri="http://schemas.openxmlformats.org/drawingml/2006/table">
            <a:tbl>
              <a:tblPr/>
              <a:tblGrid>
                <a:gridCol w="1066800"/>
                <a:gridCol w="1044575"/>
                <a:gridCol w="1317625"/>
                <a:gridCol w="1066800"/>
              </a:tblGrid>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Basketball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Not basketball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Sum (row)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Cereal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2000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1750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3750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Not cereal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1000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250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1250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Sum(col.)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3000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2000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5000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58401" name="Object 31"/>
          <p:cNvGraphicFramePr>
            <a:graphicFrameLocks noChangeAspect="1"/>
          </p:cNvGraphicFramePr>
          <p:nvPr/>
        </p:nvGraphicFramePr>
        <p:xfrm>
          <a:off x="990600" y="3657600"/>
          <a:ext cx="2209800" cy="954088"/>
        </p:xfrm>
        <a:graphic>
          <a:graphicData uri="http://schemas.openxmlformats.org/presentationml/2006/ole">
            <mc:AlternateContent xmlns:mc="http://schemas.openxmlformats.org/markup-compatibility/2006">
              <mc:Choice xmlns:v="urn:schemas-microsoft-com:vml" Requires="v">
                <p:oleObj spid="_x0000_s59434" name="Equation" r:id="rId6" imgW="1028700" imgH="419100" progId="Equation.3">
                  <p:embed/>
                </p:oleObj>
              </mc:Choice>
              <mc:Fallback>
                <p:oleObj name="Equation" r:id="rId6" imgW="10287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3657600"/>
                        <a:ext cx="2209800"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402" name="Object 39"/>
          <p:cNvGraphicFramePr>
            <a:graphicFrameLocks noGrp="1" noChangeAspect="1"/>
          </p:cNvGraphicFramePr>
          <p:nvPr>
            <p:ph sz="quarter" idx="2"/>
          </p:nvPr>
        </p:nvGraphicFramePr>
        <p:xfrm>
          <a:off x="76200" y="5464175"/>
          <a:ext cx="4419600" cy="631825"/>
        </p:xfrm>
        <a:graphic>
          <a:graphicData uri="http://schemas.openxmlformats.org/presentationml/2006/ole">
            <mc:AlternateContent xmlns:mc="http://schemas.openxmlformats.org/markup-compatibility/2006">
              <mc:Choice xmlns:v="urn:schemas-microsoft-com:vml" Requires="v">
                <p:oleObj spid="_x0000_s59435" name="Equation" r:id="rId8" imgW="2755900" imgH="393700" progId="Equation.3">
                  <p:embed/>
                </p:oleObj>
              </mc:Choice>
              <mc:Fallback>
                <p:oleObj name="Equation" r:id="rId8" imgW="2755900" imgH="3937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 y="5464175"/>
                        <a:ext cx="4419600"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69346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Interest Factor</a:t>
            </a:r>
            <a:endParaRPr lang="en-US" dirty="0"/>
          </a:p>
        </p:txBody>
      </p:sp>
      <p:pic>
        <p:nvPicPr>
          <p:cNvPr id="6" name="Picture 5"/>
          <p:cNvPicPr>
            <a:picLocks noChangeAspect="1"/>
          </p:cNvPicPr>
          <p:nvPr/>
        </p:nvPicPr>
        <p:blipFill>
          <a:blip r:embed="rId2"/>
          <a:stretch>
            <a:fillRect/>
          </a:stretch>
        </p:blipFill>
        <p:spPr>
          <a:xfrm>
            <a:off x="1276350" y="2314575"/>
            <a:ext cx="6591300" cy="2228850"/>
          </a:xfrm>
          <a:prstGeom prst="rect">
            <a:avLst/>
          </a:prstGeom>
        </p:spPr>
      </p:pic>
    </p:spTree>
    <p:extLst>
      <p:ext uri="{BB962C8B-B14F-4D97-AF65-F5344CB8AC3E}">
        <p14:creationId xmlns:p14="http://schemas.microsoft.com/office/powerpoint/2010/main" val="255009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2" name="Rectangle 2"/>
          <p:cNvSpPr>
            <a:spLocks noGrp="1" noChangeArrowheads="1"/>
          </p:cNvSpPr>
          <p:nvPr>
            <p:ph type="title"/>
          </p:nvPr>
        </p:nvSpPr>
        <p:spPr/>
        <p:txBody>
          <a:bodyPr/>
          <a:lstStyle/>
          <a:p>
            <a:r>
              <a:rPr lang="en-US" altLang="en-US"/>
              <a:t>Drawback of Lift &amp; Interest</a:t>
            </a:r>
          </a:p>
        </p:txBody>
      </p:sp>
      <p:graphicFrame>
        <p:nvGraphicFramePr>
          <p:cNvPr id="1295363" name="Group 3"/>
          <p:cNvGraphicFramePr>
            <a:graphicFrameLocks noGrp="1"/>
          </p:cNvGraphicFramePr>
          <p:nvPr/>
        </p:nvGraphicFramePr>
        <p:xfrm>
          <a:off x="457200" y="1676400"/>
          <a:ext cx="3581400" cy="1584960"/>
        </p:xfrm>
        <a:graphic>
          <a:graphicData uri="http://schemas.openxmlformats.org/drawingml/2006/table">
            <a:tbl>
              <a:tblPr/>
              <a:tblGrid>
                <a:gridCol w="920750"/>
                <a:gridCol w="927100"/>
                <a:gridCol w="920750"/>
                <a:gridCol w="812800"/>
              </a:tblGrid>
              <a:tr h="395288">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5288">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5288">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90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5288">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100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295390" name="Group 30"/>
          <p:cNvGraphicFramePr>
            <a:graphicFrameLocks noGrp="1"/>
          </p:cNvGraphicFramePr>
          <p:nvPr/>
        </p:nvGraphicFramePr>
        <p:xfrm>
          <a:off x="4800600" y="1676400"/>
          <a:ext cx="3581400" cy="1588770"/>
        </p:xfrm>
        <a:graphic>
          <a:graphicData uri="http://schemas.openxmlformats.org/drawingml/2006/table">
            <a:tbl>
              <a:tblPr/>
              <a:tblGrid>
                <a:gridCol w="920750"/>
                <a:gridCol w="927100"/>
                <a:gridCol w="920750"/>
                <a:gridCol w="812800"/>
              </a:tblGrid>
              <a:tr h="40005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90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100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295417" name="Object 57"/>
          <p:cNvGraphicFramePr>
            <a:graphicFrameLocks noChangeAspect="1"/>
          </p:cNvGraphicFramePr>
          <p:nvPr/>
        </p:nvGraphicFramePr>
        <p:xfrm>
          <a:off x="596900" y="3657600"/>
          <a:ext cx="3071813" cy="957263"/>
        </p:xfrm>
        <a:graphic>
          <a:graphicData uri="http://schemas.openxmlformats.org/presentationml/2006/ole">
            <mc:AlternateContent xmlns:mc="http://schemas.openxmlformats.org/markup-compatibility/2006">
              <mc:Choice xmlns:v="urn:schemas-microsoft-com:vml" Requires="v">
                <p:oleObj spid="_x0000_s60444" name="Equation" r:id="rId3" imgW="2527200" imgH="787320" progId="Equation.3">
                  <p:embed/>
                </p:oleObj>
              </mc:Choice>
              <mc:Fallback>
                <p:oleObj name="Equation" r:id="rId3" imgW="2527200" imgH="7873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 y="3657600"/>
                        <a:ext cx="3071813" cy="95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5418" name="Object 58"/>
          <p:cNvGraphicFramePr>
            <a:graphicFrameLocks noChangeAspect="1"/>
          </p:cNvGraphicFramePr>
          <p:nvPr/>
        </p:nvGraphicFramePr>
        <p:xfrm>
          <a:off x="4787900" y="3733800"/>
          <a:ext cx="3381375" cy="957263"/>
        </p:xfrm>
        <a:graphic>
          <a:graphicData uri="http://schemas.openxmlformats.org/presentationml/2006/ole">
            <mc:AlternateContent xmlns:mc="http://schemas.openxmlformats.org/markup-compatibility/2006">
              <mc:Choice xmlns:v="urn:schemas-microsoft-com:vml" Requires="v">
                <p:oleObj spid="_x0000_s60445" name="Equation" r:id="rId5" imgW="2781000" imgH="787320" progId="Equation.3">
                  <p:embed/>
                </p:oleObj>
              </mc:Choice>
              <mc:Fallback>
                <p:oleObj name="Equation" r:id="rId5" imgW="2781000" imgH="7873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3733800"/>
                        <a:ext cx="3381375" cy="95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5419" name="Text Box 59"/>
          <p:cNvSpPr txBox="1">
            <a:spLocks noChangeArrowheads="1"/>
          </p:cNvSpPr>
          <p:nvPr/>
        </p:nvSpPr>
        <p:spPr bwMode="auto">
          <a:xfrm>
            <a:off x="4572000" y="5105400"/>
            <a:ext cx="4419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Statistical independence:</a:t>
            </a:r>
          </a:p>
          <a:p>
            <a:pPr>
              <a:spcBef>
                <a:spcPct val="50000"/>
              </a:spcBef>
            </a:pPr>
            <a:r>
              <a:rPr lang="en-US" altLang="en-US" sz="2000"/>
              <a:t>If P(X,Y)=P(X)P(Y)  =&gt; Lift = 1</a:t>
            </a:r>
          </a:p>
        </p:txBody>
      </p:sp>
      <p:sp>
        <p:nvSpPr>
          <p:cNvPr id="1295420" name="Line 60"/>
          <p:cNvSpPr>
            <a:spLocks noChangeShapeType="1"/>
          </p:cNvSpPr>
          <p:nvPr/>
        </p:nvSpPr>
        <p:spPr bwMode="auto">
          <a:xfrm>
            <a:off x="2667000" y="1752600"/>
            <a:ext cx="228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5421" name="Line 61"/>
          <p:cNvSpPr>
            <a:spLocks noChangeShapeType="1"/>
          </p:cNvSpPr>
          <p:nvPr/>
        </p:nvSpPr>
        <p:spPr bwMode="auto">
          <a:xfrm>
            <a:off x="838200" y="2514600"/>
            <a:ext cx="152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5422" name="Line 62"/>
          <p:cNvSpPr>
            <a:spLocks noChangeShapeType="1"/>
          </p:cNvSpPr>
          <p:nvPr/>
        </p:nvSpPr>
        <p:spPr bwMode="auto">
          <a:xfrm>
            <a:off x="7010400" y="1752600"/>
            <a:ext cx="152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5423" name="Line 63"/>
          <p:cNvSpPr>
            <a:spLocks noChangeShapeType="1"/>
          </p:cNvSpPr>
          <p:nvPr/>
        </p:nvSpPr>
        <p:spPr bwMode="auto">
          <a:xfrm>
            <a:off x="5181600" y="2514600"/>
            <a:ext cx="152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041445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457200" y="0"/>
            <a:ext cx="8229600" cy="990600"/>
          </a:xfrm>
        </p:spPr>
        <p:txBody>
          <a:bodyPr/>
          <a:lstStyle/>
          <a:p>
            <a:pPr eaLnBrk="1" hangingPunct="1">
              <a:defRPr/>
            </a:pPr>
            <a:r>
              <a:rPr lang="en-US" smtClean="0"/>
              <a:t>Statistical-based Measures</a:t>
            </a:r>
          </a:p>
        </p:txBody>
      </p:sp>
      <p:sp>
        <p:nvSpPr>
          <p:cNvPr id="466947" name="Rectangle 3"/>
          <p:cNvSpPr>
            <a:spLocks noGrp="1" noChangeArrowheads="1"/>
          </p:cNvSpPr>
          <p:nvPr>
            <p:ph type="body" idx="1"/>
          </p:nvPr>
        </p:nvSpPr>
        <p:spPr>
          <a:xfrm>
            <a:off x="0" y="1295400"/>
            <a:ext cx="8915400" cy="4530725"/>
          </a:xfrm>
        </p:spPr>
        <p:txBody>
          <a:bodyPr/>
          <a:lstStyle/>
          <a:p>
            <a:pPr eaLnBrk="1" hangingPunct="1">
              <a:defRPr/>
            </a:pPr>
            <a:r>
              <a:rPr lang="en-US" smtClean="0"/>
              <a:t>Measures that take into account statistical dependence</a:t>
            </a:r>
          </a:p>
        </p:txBody>
      </p:sp>
      <p:graphicFrame>
        <p:nvGraphicFramePr>
          <p:cNvPr id="100356" name="Object 4"/>
          <p:cNvGraphicFramePr>
            <a:graphicFrameLocks noChangeAspect="1"/>
          </p:cNvGraphicFramePr>
          <p:nvPr>
            <p:extLst>
              <p:ext uri="{D42A27DB-BD31-4B8C-83A1-F6EECF244321}">
                <p14:modId xmlns:p14="http://schemas.microsoft.com/office/powerpoint/2010/main" val="1589485822"/>
              </p:ext>
            </p:extLst>
          </p:nvPr>
        </p:nvGraphicFramePr>
        <p:xfrm>
          <a:off x="685800" y="2514600"/>
          <a:ext cx="7464425" cy="3871913"/>
        </p:xfrm>
        <a:graphic>
          <a:graphicData uri="http://schemas.openxmlformats.org/presentationml/2006/ole">
            <mc:AlternateContent xmlns:mc="http://schemas.openxmlformats.org/markup-compatibility/2006">
              <mc:Choice xmlns:v="urn:schemas-microsoft-com:vml" Requires="v">
                <p:oleObj spid="_x0000_s55316" name="Equation" r:id="rId3" imgW="3035160" imgH="1574640" progId="Equation.3">
                  <p:embed/>
                </p:oleObj>
              </mc:Choice>
              <mc:Fallback>
                <p:oleObj name="Equation" r:id="rId3" imgW="3035160" imgH="1574640" progId="Equation.3">
                  <p:embed/>
                  <p:pic>
                    <p:nvPicPr>
                      <p:cNvPr id="0" name=""/>
                      <p:cNvPicPr>
                        <a:picLocks noChangeAspect="1" noChangeArrowheads="1"/>
                      </p:cNvPicPr>
                      <p:nvPr/>
                    </p:nvPicPr>
                    <p:blipFill>
                      <a:blip r:embed="rId4"/>
                      <a:srcRect/>
                      <a:stretch>
                        <a:fillRect/>
                      </a:stretch>
                    </p:blipFill>
                    <p:spPr bwMode="auto">
                      <a:xfrm>
                        <a:off x="685800" y="2514600"/>
                        <a:ext cx="7464425" cy="3871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873582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530" name="Rectangle 2"/>
          <p:cNvSpPr>
            <a:spLocks noGrp="1" noChangeArrowheads="1"/>
          </p:cNvSpPr>
          <p:nvPr>
            <p:ph type="title"/>
          </p:nvPr>
        </p:nvSpPr>
        <p:spPr>
          <a:xfrm>
            <a:off x="628650" y="365127"/>
            <a:ext cx="7886700" cy="542924"/>
          </a:xfrm>
        </p:spPr>
        <p:txBody>
          <a:bodyPr>
            <a:normAutofit fontScale="90000"/>
          </a:bodyPr>
          <a:lstStyle/>
          <a:p>
            <a:r>
              <a:rPr lang="en-US" altLang="en-US" dirty="0"/>
              <a:t>Example: </a:t>
            </a:r>
            <a:r>
              <a:rPr lang="en-US" altLang="en-US" dirty="0">
                <a:sym typeface="Symbol" panose="05050102010706020507" pitchFamily="18" charset="2"/>
              </a:rPr>
              <a:t>-Coefficient</a:t>
            </a:r>
            <a:endParaRPr lang="en-US" altLang="en-US" dirty="0"/>
          </a:p>
        </p:txBody>
      </p:sp>
      <p:sp>
        <p:nvSpPr>
          <p:cNvPr id="1302531" name="Rectangle 3"/>
          <p:cNvSpPr>
            <a:spLocks noGrp="1" noChangeArrowheads="1"/>
          </p:cNvSpPr>
          <p:nvPr>
            <p:ph type="body" idx="1"/>
          </p:nvPr>
        </p:nvSpPr>
        <p:spPr>
          <a:xfrm>
            <a:off x="304800" y="1066800"/>
            <a:ext cx="8424863" cy="990600"/>
          </a:xfrm>
        </p:spPr>
        <p:txBody>
          <a:bodyPr>
            <a:normAutofit/>
          </a:bodyPr>
          <a:lstStyle/>
          <a:p>
            <a:r>
              <a:rPr lang="en-US" altLang="en-US">
                <a:sym typeface="Symbol" panose="05050102010706020507" pitchFamily="18" charset="2"/>
              </a:rPr>
              <a:t>-coefficient is analogous to correlation coefficient for continuous variables</a:t>
            </a:r>
          </a:p>
        </p:txBody>
      </p:sp>
      <p:graphicFrame>
        <p:nvGraphicFramePr>
          <p:cNvPr id="1302532" name="Group 4"/>
          <p:cNvGraphicFramePr>
            <a:graphicFrameLocks noGrp="1"/>
          </p:cNvGraphicFramePr>
          <p:nvPr/>
        </p:nvGraphicFramePr>
        <p:xfrm>
          <a:off x="533400" y="2133600"/>
          <a:ext cx="3352800" cy="1584960"/>
        </p:xfrm>
        <a:graphic>
          <a:graphicData uri="http://schemas.openxmlformats.org/drawingml/2006/table">
            <a:tbl>
              <a:tblPr/>
              <a:tblGrid>
                <a:gridCol w="838200"/>
                <a:gridCol w="838200"/>
                <a:gridCol w="838200"/>
                <a:gridCol w="838200"/>
              </a:tblGrid>
              <a:tr h="32385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70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30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70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30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100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302559" name="Group 31"/>
          <p:cNvGraphicFramePr>
            <a:graphicFrameLocks noGrp="1"/>
          </p:cNvGraphicFramePr>
          <p:nvPr/>
        </p:nvGraphicFramePr>
        <p:xfrm>
          <a:off x="5181600" y="2133600"/>
          <a:ext cx="3352800" cy="1584960"/>
        </p:xfrm>
        <a:graphic>
          <a:graphicData uri="http://schemas.openxmlformats.org/drawingml/2006/table">
            <a:tbl>
              <a:tblPr/>
              <a:tblGrid>
                <a:gridCol w="838200"/>
                <a:gridCol w="838200"/>
                <a:gridCol w="838200"/>
                <a:gridCol w="838200"/>
              </a:tblGrid>
              <a:tr h="32385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30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70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30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70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100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302586" name="Object 58"/>
          <p:cNvGraphicFramePr>
            <a:graphicFrameLocks noChangeAspect="1"/>
          </p:cNvGraphicFramePr>
          <p:nvPr/>
        </p:nvGraphicFramePr>
        <p:xfrm>
          <a:off x="309563" y="4191000"/>
          <a:ext cx="4017962" cy="1517650"/>
        </p:xfrm>
        <a:graphic>
          <a:graphicData uri="http://schemas.openxmlformats.org/presentationml/2006/ole">
            <mc:AlternateContent xmlns:mc="http://schemas.openxmlformats.org/markup-compatibility/2006">
              <mc:Choice xmlns:v="urn:schemas-microsoft-com:vml" Requires="v">
                <p:oleObj spid="_x0000_s70676" name="Equation" r:id="rId3" imgW="2958840" imgH="1117440" progId="Equation.3">
                  <p:embed/>
                </p:oleObj>
              </mc:Choice>
              <mc:Fallback>
                <p:oleObj name="Equation" r:id="rId3" imgW="2958840" imgH="1117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4191000"/>
                        <a:ext cx="4017962" cy="151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2587" name="Text Box 59"/>
          <p:cNvSpPr txBox="1">
            <a:spLocks noChangeArrowheads="1"/>
          </p:cNvSpPr>
          <p:nvPr/>
        </p:nvSpPr>
        <p:spPr bwMode="auto">
          <a:xfrm>
            <a:off x="1447800" y="5867400"/>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rgbClr val="FF0000"/>
                </a:solidFill>
                <a:sym typeface="Symbol" panose="05050102010706020507" pitchFamily="18" charset="2"/>
              </a:rPr>
              <a:t> Coefficient is the same for both tables</a:t>
            </a:r>
            <a:endParaRPr lang="en-US" altLang="en-US" sz="2400">
              <a:solidFill>
                <a:srgbClr val="FF0000"/>
              </a:solidFill>
            </a:endParaRPr>
          </a:p>
        </p:txBody>
      </p:sp>
      <p:graphicFrame>
        <p:nvGraphicFramePr>
          <p:cNvPr id="1302588" name="Object 60"/>
          <p:cNvGraphicFramePr>
            <a:graphicFrameLocks noChangeAspect="1"/>
          </p:cNvGraphicFramePr>
          <p:nvPr/>
        </p:nvGraphicFramePr>
        <p:xfrm>
          <a:off x="4729163" y="4191000"/>
          <a:ext cx="4017962" cy="1517650"/>
        </p:xfrm>
        <a:graphic>
          <a:graphicData uri="http://schemas.openxmlformats.org/presentationml/2006/ole">
            <mc:AlternateContent xmlns:mc="http://schemas.openxmlformats.org/markup-compatibility/2006">
              <mc:Choice xmlns:v="urn:schemas-microsoft-com:vml" Requires="v">
                <p:oleObj spid="_x0000_s70677" name="Equation" r:id="rId5" imgW="2958840" imgH="1117440" progId="Equation.3">
                  <p:embed/>
                </p:oleObj>
              </mc:Choice>
              <mc:Fallback>
                <p:oleObj name="Equation" r:id="rId5" imgW="2958840" imgH="11174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9163" y="4191000"/>
                        <a:ext cx="4017962" cy="151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2589" name="Line 61"/>
          <p:cNvSpPr>
            <a:spLocks noChangeShapeType="1"/>
          </p:cNvSpPr>
          <p:nvPr/>
        </p:nvSpPr>
        <p:spPr bwMode="auto">
          <a:xfrm>
            <a:off x="2514600" y="2209800"/>
            <a:ext cx="228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2590" name="Line 62"/>
          <p:cNvSpPr>
            <a:spLocks noChangeShapeType="1"/>
          </p:cNvSpPr>
          <p:nvPr/>
        </p:nvSpPr>
        <p:spPr bwMode="auto">
          <a:xfrm>
            <a:off x="838200" y="2971800"/>
            <a:ext cx="228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2591" name="Line 63"/>
          <p:cNvSpPr>
            <a:spLocks noChangeShapeType="1"/>
          </p:cNvSpPr>
          <p:nvPr/>
        </p:nvSpPr>
        <p:spPr bwMode="auto">
          <a:xfrm>
            <a:off x="7162800" y="2209800"/>
            <a:ext cx="228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2592" name="Line 64"/>
          <p:cNvSpPr>
            <a:spLocks noChangeShapeType="1"/>
          </p:cNvSpPr>
          <p:nvPr/>
        </p:nvSpPr>
        <p:spPr bwMode="auto">
          <a:xfrm>
            <a:off x="5486400" y="2971800"/>
            <a:ext cx="228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199684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6386" name="Object 2"/>
          <p:cNvGraphicFramePr>
            <a:graphicFrameLocks noChangeAspect="1"/>
          </p:cNvGraphicFramePr>
          <p:nvPr/>
        </p:nvGraphicFramePr>
        <p:xfrm>
          <a:off x="2286000" y="79375"/>
          <a:ext cx="6781800" cy="6773863"/>
        </p:xfrm>
        <a:graphic>
          <a:graphicData uri="http://schemas.openxmlformats.org/presentationml/2006/ole">
            <mc:AlternateContent xmlns:mc="http://schemas.openxmlformats.org/markup-compatibility/2006">
              <mc:Choice xmlns:v="urn:schemas-microsoft-com:vml" Requires="v">
                <p:oleObj spid="_x0000_s71691" name="Bitmap Image" r:id="rId3" imgW="7438095" imgH="7430537" progId="Paint.Picture">
                  <p:embed/>
                </p:oleObj>
              </mc:Choice>
              <mc:Fallback>
                <p:oleObj name="Bitmap Image" r:id="rId3" imgW="7438095" imgH="743053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79375"/>
                        <a:ext cx="6781800" cy="677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6387" name="Text Box 3"/>
          <p:cNvSpPr txBox="1">
            <a:spLocks noChangeArrowheads="1"/>
          </p:cNvSpPr>
          <p:nvPr/>
        </p:nvSpPr>
        <p:spPr bwMode="auto">
          <a:xfrm>
            <a:off x="76200" y="377825"/>
            <a:ext cx="2209800" cy="547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There are lots of measures proposed in the literature</a:t>
            </a:r>
          </a:p>
          <a:p>
            <a:pPr>
              <a:spcBef>
                <a:spcPct val="50000"/>
              </a:spcBef>
            </a:pPr>
            <a:endParaRPr lang="en-US" altLang="en-US" sz="1600"/>
          </a:p>
          <a:p>
            <a:pPr>
              <a:spcBef>
                <a:spcPct val="50000"/>
              </a:spcBef>
            </a:pPr>
            <a:r>
              <a:rPr lang="en-US" altLang="en-US" sz="1600"/>
              <a:t>Some measures are good for certain applications, but not for others</a:t>
            </a:r>
          </a:p>
          <a:p>
            <a:pPr>
              <a:spcBef>
                <a:spcPct val="50000"/>
              </a:spcBef>
            </a:pPr>
            <a:endParaRPr lang="en-US" altLang="en-US" sz="1600"/>
          </a:p>
          <a:p>
            <a:pPr>
              <a:spcBef>
                <a:spcPct val="50000"/>
              </a:spcBef>
            </a:pPr>
            <a:r>
              <a:rPr lang="en-US" altLang="en-US" sz="1600"/>
              <a:t>What criteria should we use to determine whether a measure is good or bad?</a:t>
            </a:r>
          </a:p>
          <a:p>
            <a:pPr>
              <a:spcBef>
                <a:spcPct val="50000"/>
              </a:spcBef>
            </a:pPr>
            <a:endParaRPr lang="en-US" altLang="en-US" sz="1600"/>
          </a:p>
          <a:p>
            <a:pPr>
              <a:spcBef>
                <a:spcPct val="50000"/>
              </a:spcBef>
            </a:pPr>
            <a:r>
              <a:rPr lang="en-US" altLang="en-US" sz="1600"/>
              <a:t>What about Apriori-style support based pruning? How does it affect these measures?</a:t>
            </a:r>
          </a:p>
        </p:txBody>
      </p:sp>
    </p:spTree>
    <p:extLst>
      <p:ext uri="{BB962C8B-B14F-4D97-AF65-F5344CB8AC3E}">
        <p14:creationId xmlns:p14="http://schemas.microsoft.com/office/powerpoint/2010/main" val="2412020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7410" name="Rectangle 1026"/>
          <p:cNvSpPr>
            <a:spLocks noGrp="1" noChangeArrowheads="1"/>
          </p:cNvSpPr>
          <p:nvPr>
            <p:ph type="title"/>
          </p:nvPr>
        </p:nvSpPr>
        <p:spPr/>
        <p:txBody>
          <a:bodyPr/>
          <a:lstStyle/>
          <a:p>
            <a:r>
              <a:rPr lang="en-US" altLang="en-US"/>
              <a:t>Properties of A Good Measure</a:t>
            </a:r>
          </a:p>
        </p:txBody>
      </p:sp>
      <p:sp>
        <p:nvSpPr>
          <p:cNvPr id="1297411" name="Rectangle 1027"/>
          <p:cNvSpPr>
            <a:spLocks noGrp="1" noChangeArrowheads="1"/>
          </p:cNvSpPr>
          <p:nvPr>
            <p:ph type="body" idx="1"/>
          </p:nvPr>
        </p:nvSpPr>
        <p:spPr>
          <a:xfrm>
            <a:off x="628650" y="1371600"/>
            <a:ext cx="7886700" cy="4805363"/>
          </a:xfrm>
        </p:spPr>
        <p:txBody>
          <a:bodyPr>
            <a:normAutofit/>
          </a:bodyPr>
          <a:lstStyle/>
          <a:p>
            <a:r>
              <a:rPr lang="en-US" altLang="en-US" sz="2400" dirty="0" err="1" smtClean="0">
                <a:solidFill>
                  <a:srgbClr val="CC3300"/>
                </a:solidFill>
              </a:rPr>
              <a:t>Piatetsky</a:t>
            </a:r>
            <a:r>
              <a:rPr lang="en-US" altLang="en-US" sz="2400" dirty="0" smtClean="0">
                <a:solidFill>
                  <a:srgbClr val="CC3300"/>
                </a:solidFill>
              </a:rPr>
              <a:t>-Shapiro (PS)</a:t>
            </a:r>
            <a:r>
              <a:rPr lang="en-US" altLang="en-US" sz="2400" dirty="0" smtClean="0"/>
              <a:t>: </a:t>
            </a:r>
            <a:r>
              <a:rPr lang="en-US" altLang="en-US" sz="2400" dirty="0"/>
              <a:t/>
            </a:r>
            <a:br>
              <a:rPr lang="en-US" altLang="en-US" sz="2400" dirty="0"/>
            </a:br>
            <a:r>
              <a:rPr lang="en-US" altLang="en-US" sz="2400" dirty="0"/>
              <a:t>3 properties a good measure M must satisfy:</a:t>
            </a:r>
          </a:p>
          <a:p>
            <a:pPr lvl="1"/>
            <a:r>
              <a:rPr lang="en-US" altLang="en-US" sz="2000" dirty="0"/>
              <a:t>M(A,B) = 0 if A and B are statistically independent</a:t>
            </a:r>
          </a:p>
          <a:p>
            <a:pPr lvl="1"/>
            <a:endParaRPr lang="en-US" altLang="en-US" sz="2000" dirty="0"/>
          </a:p>
          <a:p>
            <a:pPr lvl="1"/>
            <a:r>
              <a:rPr lang="en-US" altLang="en-US" sz="2000" dirty="0"/>
              <a:t>M(A,B) increase monotonically with P(A,B) when P(A) and P(B) remain unchanged</a:t>
            </a:r>
          </a:p>
          <a:p>
            <a:pPr lvl="1"/>
            <a:endParaRPr lang="en-US" altLang="en-US" sz="2000" dirty="0"/>
          </a:p>
          <a:p>
            <a:pPr lvl="1"/>
            <a:r>
              <a:rPr lang="en-US" altLang="en-US" sz="2000" dirty="0"/>
              <a:t>M(A,B) decreases monotonically with P(A) [or P(B)] when P(A,B) and P(B) [or P(A)] remain unchanged</a:t>
            </a:r>
          </a:p>
        </p:txBody>
      </p:sp>
    </p:spTree>
    <p:extLst>
      <p:ext uri="{BB962C8B-B14F-4D97-AF65-F5344CB8AC3E}">
        <p14:creationId xmlns:p14="http://schemas.microsoft.com/office/powerpoint/2010/main" val="2089139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8434" name="Rectangle 2"/>
          <p:cNvSpPr>
            <a:spLocks noGrp="1" noChangeArrowheads="1"/>
          </p:cNvSpPr>
          <p:nvPr>
            <p:ph type="title"/>
          </p:nvPr>
        </p:nvSpPr>
        <p:spPr>
          <a:xfrm>
            <a:off x="628650" y="365127"/>
            <a:ext cx="7886700" cy="473074"/>
          </a:xfrm>
        </p:spPr>
        <p:txBody>
          <a:bodyPr>
            <a:normAutofit fontScale="90000"/>
          </a:bodyPr>
          <a:lstStyle/>
          <a:p>
            <a:r>
              <a:rPr lang="en-US" altLang="en-US" dirty="0"/>
              <a:t>Comparing Different Measures</a:t>
            </a:r>
          </a:p>
        </p:txBody>
      </p:sp>
      <p:graphicFrame>
        <p:nvGraphicFramePr>
          <p:cNvPr id="1298435" name="Object 3"/>
          <p:cNvGraphicFramePr>
            <a:graphicFrameLocks noChangeAspect="1"/>
          </p:cNvGraphicFramePr>
          <p:nvPr/>
        </p:nvGraphicFramePr>
        <p:xfrm>
          <a:off x="4648200" y="1006475"/>
          <a:ext cx="3352800" cy="2679700"/>
        </p:xfrm>
        <a:graphic>
          <a:graphicData uri="http://schemas.openxmlformats.org/presentationml/2006/ole">
            <mc:AlternateContent xmlns:mc="http://schemas.openxmlformats.org/markup-compatibility/2006">
              <mc:Choice xmlns:v="urn:schemas-microsoft-com:vml" Requires="v">
                <p:oleObj spid="_x0000_s72724" name="Worksheet" r:id="rId3" imgW="4077081" imgH="3353206" progId="Excel.Sheet.8">
                  <p:embed/>
                </p:oleObj>
              </mc:Choice>
              <mc:Fallback>
                <p:oleObj name="Worksheet" r:id="rId3" imgW="4077081" imgH="3353206"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006475"/>
                        <a:ext cx="3352800" cy="267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8436" name="Text Box 4"/>
          <p:cNvSpPr txBox="1">
            <a:spLocks noChangeArrowheads="1"/>
          </p:cNvSpPr>
          <p:nvPr/>
        </p:nvSpPr>
        <p:spPr bwMode="auto">
          <a:xfrm>
            <a:off x="1752600" y="1143000"/>
            <a:ext cx="2819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None/>
            </a:pPr>
            <a:r>
              <a:rPr lang="en-US" altLang="en-US" sz="2400" b="0"/>
              <a:t>10 examples of contingency tables:</a:t>
            </a:r>
          </a:p>
        </p:txBody>
      </p:sp>
      <p:graphicFrame>
        <p:nvGraphicFramePr>
          <p:cNvPr id="1298437" name="Object 5"/>
          <p:cNvGraphicFramePr>
            <a:graphicFrameLocks noChangeAspect="1"/>
          </p:cNvGraphicFramePr>
          <p:nvPr/>
        </p:nvGraphicFramePr>
        <p:xfrm>
          <a:off x="152400" y="3810000"/>
          <a:ext cx="8839200" cy="2522538"/>
        </p:xfrm>
        <a:graphic>
          <a:graphicData uri="http://schemas.openxmlformats.org/presentationml/2006/ole">
            <mc:AlternateContent xmlns:mc="http://schemas.openxmlformats.org/markup-compatibility/2006">
              <mc:Choice xmlns:v="urn:schemas-microsoft-com:vml" Requires="v">
                <p:oleObj spid="_x0000_s72725" name="Bitmap Image" r:id="rId5" imgW="10402752" imgH="2838846" progId="Paint.Picture">
                  <p:embed/>
                </p:oleObj>
              </mc:Choice>
              <mc:Fallback>
                <p:oleObj name="Bitmap Image" r:id="rId5" imgW="10402752" imgH="2838846"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810000"/>
                        <a:ext cx="8839200" cy="252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8438" name="Text Box 6"/>
          <p:cNvSpPr txBox="1">
            <a:spLocks noChangeArrowheads="1"/>
          </p:cNvSpPr>
          <p:nvPr/>
        </p:nvSpPr>
        <p:spPr bwMode="auto">
          <a:xfrm>
            <a:off x="152400" y="3048000"/>
            <a:ext cx="396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None/>
            </a:pPr>
            <a:r>
              <a:rPr lang="en-US" altLang="en-US" sz="2000" b="0" dirty="0"/>
              <a:t>Rankings of contingency tables using various measures:</a:t>
            </a:r>
          </a:p>
        </p:txBody>
      </p:sp>
      <p:sp>
        <p:nvSpPr>
          <p:cNvPr id="1298439" name="Oval 7"/>
          <p:cNvSpPr>
            <a:spLocks noChangeArrowheads="1"/>
          </p:cNvSpPr>
          <p:nvPr/>
        </p:nvSpPr>
        <p:spPr bwMode="auto">
          <a:xfrm>
            <a:off x="3733800" y="6019800"/>
            <a:ext cx="381000" cy="381000"/>
          </a:xfrm>
          <a:prstGeom prst="ellipse">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8440" name="Oval 8"/>
          <p:cNvSpPr>
            <a:spLocks noChangeArrowheads="1"/>
          </p:cNvSpPr>
          <p:nvPr/>
        </p:nvSpPr>
        <p:spPr bwMode="auto">
          <a:xfrm>
            <a:off x="5657850" y="6019800"/>
            <a:ext cx="381000" cy="381000"/>
          </a:xfrm>
          <a:prstGeom prst="ellipse">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76121350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457200" y="152400"/>
            <a:ext cx="8229600" cy="715963"/>
          </a:xfrm>
        </p:spPr>
        <p:txBody>
          <a:bodyPr>
            <a:normAutofit/>
          </a:bodyPr>
          <a:lstStyle/>
          <a:p>
            <a:r>
              <a:rPr lang="en-US"/>
              <a:t>Evaluation of Association Patterns</a:t>
            </a:r>
          </a:p>
        </p:txBody>
      </p:sp>
      <p:sp>
        <p:nvSpPr>
          <p:cNvPr id="279555" name="Rectangle 3"/>
          <p:cNvSpPr>
            <a:spLocks noGrp="1" noChangeArrowheads="1"/>
          </p:cNvSpPr>
          <p:nvPr>
            <p:ph type="body" idx="1"/>
          </p:nvPr>
        </p:nvSpPr>
        <p:spPr>
          <a:xfrm>
            <a:off x="381000" y="838200"/>
            <a:ext cx="8458200" cy="5715000"/>
          </a:xfrm>
        </p:spPr>
        <p:txBody>
          <a:bodyPr>
            <a:normAutofit/>
          </a:bodyPr>
          <a:lstStyle/>
          <a:p>
            <a:r>
              <a:rPr lang="en-US" sz="2400" dirty="0"/>
              <a:t>Association analysis algorithms have the potential to generate a large number  of patterns. </a:t>
            </a:r>
          </a:p>
          <a:p>
            <a:pPr>
              <a:buFontTx/>
              <a:buNone/>
            </a:pPr>
            <a:endParaRPr lang="en-US" sz="2400" dirty="0"/>
          </a:p>
          <a:p>
            <a:r>
              <a:rPr lang="en-US" sz="2400" dirty="0"/>
              <a:t>In real commercial databases we could easily end up with thousands or even millions of patterns, many of which might not be interesting. </a:t>
            </a:r>
          </a:p>
          <a:p>
            <a:endParaRPr lang="en-US" sz="2400" dirty="0"/>
          </a:p>
          <a:p>
            <a:r>
              <a:rPr lang="en-US" sz="2400" dirty="0"/>
              <a:t>Very important to establish a set of well</a:t>
            </a:r>
            <a:r>
              <a:rPr lang="en-US" sz="2400" dirty="0" smtClean="0"/>
              <a:t>­ accepted </a:t>
            </a:r>
            <a:r>
              <a:rPr lang="en-US" sz="2400" dirty="0"/>
              <a:t>criteria for evaluating the quality of association patterns. </a:t>
            </a:r>
          </a:p>
          <a:p>
            <a:endParaRPr lang="en-US" sz="2400" dirty="0"/>
          </a:p>
          <a:p>
            <a:r>
              <a:rPr lang="en-US" sz="2400" b="1" dirty="0"/>
              <a:t>First set</a:t>
            </a:r>
            <a:r>
              <a:rPr lang="en-US" sz="2400" dirty="0"/>
              <a:t> of criteria can be established through statistical arguments. </a:t>
            </a:r>
          </a:p>
          <a:p>
            <a:r>
              <a:rPr lang="en-US" sz="2400" b="1" dirty="0"/>
              <a:t>Second set</a:t>
            </a:r>
            <a:r>
              <a:rPr lang="en-US" sz="2400" dirty="0"/>
              <a:t> of criteria can be established through subjective arguments.</a:t>
            </a:r>
          </a:p>
        </p:txBody>
      </p:sp>
    </p:spTree>
    <p:extLst>
      <p:ext uri="{BB962C8B-B14F-4D97-AF65-F5344CB8AC3E}">
        <p14:creationId xmlns:p14="http://schemas.microsoft.com/office/powerpoint/2010/main" val="482066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9458" name="Rectangle 2"/>
          <p:cNvSpPr>
            <a:spLocks noGrp="1" noChangeArrowheads="1"/>
          </p:cNvSpPr>
          <p:nvPr>
            <p:ph type="title"/>
          </p:nvPr>
        </p:nvSpPr>
        <p:spPr/>
        <p:txBody>
          <a:bodyPr>
            <a:normAutofit/>
          </a:bodyPr>
          <a:lstStyle/>
          <a:p>
            <a:r>
              <a:rPr lang="en-US" altLang="en-US"/>
              <a:t>Property under Variable Permutation</a:t>
            </a:r>
          </a:p>
        </p:txBody>
      </p:sp>
      <p:graphicFrame>
        <p:nvGraphicFramePr>
          <p:cNvPr id="1299459" name="Object 3"/>
          <p:cNvGraphicFramePr>
            <a:graphicFrameLocks noChangeAspect="1"/>
          </p:cNvGraphicFramePr>
          <p:nvPr/>
        </p:nvGraphicFramePr>
        <p:xfrm>
          <a:off x="839788" y="1543050"/>
          <a:ext cx="7248525" cy="1276350"/>
        </p:xfrm>
        <a:graphic>
          <a:graphicData uri="http://schemas.openxmlformats.org/presentationml/2006/ole">
            <mc:AlternateContent xmlns:mc="http://schemas.openxmlformats.org/markup-compatibility/2006">
              <mc:Choice xmlns:v="urn:schemas-microsoft-com:vml" Requires="v">
                <p:oleObj spid="_x0000_s73739" name="VISIO" r:id="rId3" imgW="7248960" imgH="1276920" progId="Visio.Drawing.6">
                  <p:embed/>
                </p:oleObj>
              </mc:Choice>
              <mc:Fallback>
                <p:oleObj name="VISIO" r:id="rId3" imgW="7248960" imgH="127692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788" y="1543050"/>
                        <a:ext cx="724852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9460" name="Text Box 4"/>
          <p:cNvSpPr txBox="1">
            <a:spLocks noChangeArrowheads="1"/>
          </p:cNvSpPr>
          <p:nvPr/>
        </p:nvSpPr>
        <p:spPr bwMode="auto">
          <a:xfrm>
            <a:off x="609600" y="3276600"/>
            <a:ext cx="7924800" cy="28765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
                <a:schemeClr val="accent2"/>
              </a:buClr>
              <a:buSzPct val="75000"/>
              <a:buFont typeface="Monotype Sorts" pitchFamily="2" charset="2"/>
              <a:buNone/>
            </a:pPr>
            <a:r>
              <a:rPr lang="en-US" altLang="en-US" sz="2400" b="0">
                <a:solidFill>
                  <a:srgbClr val="FF0000"/>
                </a:solidFill>
              </a:rPr>
              <a:t>Does M(A,B) = M(B,A)?</a:t>
            </a:r>
          </a:p>
          <a:p>
            <a:pPr algn="ctr">
              <a:spcBef>
                <a:spcPct val="50000"/>
              </a:spcBef>
              <a:buClr>
                <a:schemeClr val="accent2"/>
              </a:buClr>
              <a:buSzPct val="75000"/>
              <a:buFont typeface="Monotype Sorts" pitchFamily="2" charset="2"/>
              <a:buNone/>
            </a:pPr>
            <a:endParaRPr lang="en-US" altLang="en-US" sz="1000" b="0">
              <a:solidFill>
                <a:srgbClr val="FF0000"/>
              </a:solidFill>
            </a:endParaRPr>
          </a:p>
          <a:p>
            <a:pPr>
              <a:spcBef>
                <a:spcPct val="50000"/>
              </a:spcBef>
              <a:buClr>
                <a:schemeClr val="accent2"/>
              </a:buClr>
              <a:buSzPct val="75000"/>
              <a:buFont typeface="Monotype Sorts" pitchFamily="2" charset="2"/>
              <a:buNone/>
            </a:pPr>
            <a:r>
              <a:rPr lang="en-US" altLang="en-US" sz="2400" b="0"/>
              <a:t>Symmetric measures:</a:t>
            </a:r>
          </a:p>
          <a:p>
            <a:pPr lvl="1">
              <a:spcBef>
                <a:spcPct val="50000"/>
              </a:spcBef>
              <a:buClr>
                <a:schemeClr val="accent2"/>
              </a:buClr>
              <a:buSzPct val="75000"/>
              <a:buFont typeface="Monotype Sorts" pitchFamily="2" charset="2"/>
              <a:buChar char="u"/>
            </a:pPr>
            <a:r>
              <a:rPr lang="en-US" altLang="en-US" sz="2400" b="0"/>
              <a:t> support, lift, collective strength, cosine, Jaccard, etc</a:t>
            </a:r>
          </a:p>
          <a:p>
            <a:pPr>
              <a:spcBef>
                <a:spcPct val="50000"/>
              </a:spcBef>
              <a:buClr>
                <a:schemeClr val="accent2"/>
              </a:buClr>
              <a:buSzPct val="75000"/>
              <a:buFont typeface="Monotype Sorts" pitchFamily="2" charset="2"/>
              <a:buNone/>
            </a:pPr>
            <a:r>
              <a:rPr lang="en-US" altLang="en-US" sz="2400" b="0"/>
              <a:t>Asymmetric measures:</a:t>
            </a:r>
          </a:p>
          <a:p>
            <a:pPr lvl="1">
              <a:spcBef>
                <a:spcPct val="50000"/>
              </a:spcBef>
              <a:buClr>
                <a:schemeClr val="accent2"/>
              </a:buClr>
              <a:buSzPct val="75000"/>
              <a:buFont typeface="Monotype Sorts" pitchFamily="2" charset="2"/>
              <a:buChar char="u"/>
            </a:pPr>
            <a:r>
              <a:rPr lang="en-US" altLang="en-US" sz="2400" b="0"/>
              <a:t> confidence, conviction, Laplace, J-measure, etc</a:t>
            </a:r>
          </a:p>
        </p:txBody>
      </p:sp>
    </p:spTree>
    <p:extLst>
      <p:ext uri="{BB962C8B-B14F-4D97-AF65-F5344CB8AC3E}">
        <p14:creationId xmlns:p14="http://schemas.microsoft.com/office/powerpoint/2010/main" val="245883326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63824" y="999000"/>
            <a:ext cx="6616351" cy="4860000"/>
          </a:xfrm>
          <a:prstGeom prst="rect">
            <a:avLst/>
          </a:prstGeom>
        </p:spPr>
      </p:pic>
    </p:spTree>
    <p:extLst>
      <p:ext uri="{BB962C8B-B14F-4D97-AF65-F5344CB8AC3E}">
        <p14:creationId xmlns:p14="http://schemas.microsoft.com/office/powerpoint/2010/main" val="475871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0487" y="1036968"/>
            <a:ext cx="7643026" cy="4784063"/>
          </a:xfrm>
          <a:prstGeom prst="rect">
            <a:avLst/>
          </a:prstGeom>
        </p:spPr>
      </p:pic>
    </p:spTree>
    <p:extLst>
      <p:ext uri="{BB962C8B-B14F-4D97-AF65-F5344CB8AC3E}">
        <p14:creationId xmlns:p14="http://schemas.microsoft.com/office/powerpoint/2010/main" val="481028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506" name="Rectangle 2"/>
          <p:cNvSpPr>
            <a:spLocks noGrp="1" noChangeArrowheads="1"/>
          </p:cNvSpPr>
          <p:nvPr>
            <p:ph type="title"/>
          </p:nvPr>
        </p:nvSpPr>
        <p:spPr/>
        <p:txBody>
          <a:bodyPr>
            <a:normAutofit/>
          </a:bodyPr>
          <a:lstStyle/>
          <a:p>
            <a:r>
              <a:rPr lang="en-US" altLang="en-US"/>
              <a:t>Property under Inversion Operation</a:t>
            </a:r>
          </a:p>
        </p:txBody>
      </p:sp>
      <p:graphicFrame>
        <p:nvGraphicFramePr>
          <p:cNvPr id="1301507" name="Object 3"/>
          <p:cNvGraphicFramePr>
            <a:graphicFrameLocks noChangeAspect="1"/>
          </p:cNvGraphicFramePr>
          <p:nvPr/>
        </p:nvGraphicFramePr>
        <p:xfrm>
          <a:off x="2316163" y="1143000"/>
          <a:ext cx="5761037" cy="5191125"/>
        </p:xfrm>
        <a:graphic>
          <a:graphicData uri="http://schemas.openxmlformats.org/presentationml/2006/ole">
            <mc:AlternateContent xmlns:mc="http://schemas.openxmlformats.org/markup-compatibility/2006">
              <mc:Choice xmlns:v="urn:schemas-microsoft-com:vml" Requires="v">
                <p:oleObj spid="_x0000_s62478" name="VISIO" r:id="rId3" imgW="5761800" imgH="5190480" progId="Visio.Drawing.6">
                  <p:embed/>
                </p:oleObj>
              </mc:Choice>
              <mc:Fallback>
                <p:oleObj name="VISIO" r:id="rId3" imgW="5761800" imgH="51904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6163" y="1143000"/>
                        <a:ext cx="5761037"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01508" name="Text Box 4"/>
          <p:cNvSpPr txBox="1">
            <a:spLocks noChangeArrowheads="1"/>
          </p:cNvSpPr>
          <p:nvPr/>
        </p:nvSpPr>
        <p:spPr bwMode="auto">
          <a:xfrm>
            <a:off x="304800" y="1676400"/>
            <a:ext cx="16303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
                <a:schemeClr val="accent2"/>
              </a:buClr>
              <a:buSzPct val="75000"/>
              <a:buFont typeface="Monotype Sorts" pitchFamily="2" charset="2"/>
              <a:buNone/>
            </a:pPr>
            <a:r>
              <a:rPr lang="en-US" altLang="en-US" sz="1800" b="0" dirty="0"/>
              <a:t>Transaction 1</a:t>
            </a:r>
          </a:p>
        </p:txBody>
      </p:sp>
      <p:sp>
        <p:nvSpPr>
          <p:cNvPr id="1301509" name="Text Box 5"/>
          <p:cNvSpPr txBox="1">
            <a:spLocks noChangeArrowheads="1"/>
          </p:cNvSpPr>
          <p:nvPr/>
        </p:nvSpPr>
        <p:spPr bwMode="auto">
          <a:xfrm>
            <a:off x="304800" y="5029200"/>
            <a:ext cx="16303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
                <a:schemeClr val="accent2"/>
              </a:buClr>
              <a:buSzPct val="75000"/>
              <a:buFont typeface="Monotype Sorts" pitchFamily="2" charset="2"/>
              <a:buNone/>
            </a:pPr>
            <a:r>
              <a:rPr lang="en-US" altLang="en-US" sz="1800" b="0" dirty="0"/>
              <a:t>Transaction N</a:t>
            </a:r>
          </a:p>
        </p:txBody>
      </p:sp>
      <p:sp>
        <p:nvSpPr>
          <p:cNvPr id="1301510" name="Line 6"/>
          <p:cNvSpPr>
            <a:spLocks noChangeShapeType="1"/>
          </p:cNvSpPr>
          <p:nvPr/>
        </p:nvSpPr>
        <p:spPr bwMode="auto">
          <a:xfrm>
            <a:off x="1935163" y="1828800"/>
            <a:ext cx="381000" cy="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1511" name="Line 7"/>
          <p:cNvSpPr>
            <a:spLocks noChangeShapeType="1"/>
          </p:cNvSpPr>
          <p:nvPr/>
        </p:nvSpPr>
        <p:spPr bwMode="auto">
          <a:xfrm>
            <a:off x="1935163" y="5181600"/>
            <a:ext cx="381000" cy="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1512" name="Text Box 8"/>
          <p:cNvSpPr txBox="1">
            <a:spLocks noChangeArrowheads="1"/>
          </p:cNvSpPr>
          <p:nvPr/>
        </p:nvSpPr>
        <p:spPr bwMode="auto">
          <a:xfrm>
            <a:off x="672307" y="2959438"/>
            <a:ext cx="533400" cy="1558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
              </a:lnSpc>
              <a:spcBef>
                <a:spcPct val="50000"/>
              </a:spcBef>
            </a:pPr>
            <a:r>
              <a:rPr lang="en-US" altLang="en-US" sz="3600" dirty="0"/>
              <a:t>.</a:t>
            </a:r>
          </a:p>
          <a:p>
            <a:pPr>
              <a:lnSpc>
                <a:spcPct val="10000"/>
              </a:lnSpc>
              <a:spcBef>
                <a:spcPct val="50000"/>
              </a:spcBef>
            </a:pPr>
            <a:r>
              <a:rPr lang="en-US" altLang="en-US" sz="3600" dirty="0"/>
              <a:t>.</a:t>
            </a:r>
          </a:p>
          <a:p>
            <a:pPr>
              <a:lnSpc>
                <a:spcPct val="10000"/>
              </a:lnSpc>
              <a:spcBef>
                <a:spcPct val="50000"/>
              </a:spcBef>
            </a:pPr>
            <a:r>
              <a:rPr lang="en-US" altLang="en-US" sz="3600" dirty="0"/>
              <a:t>.</a:t>
            </a:r>
          </a:p>
          <a:p>
            <a:pPr>
              <a:lnSpc>
                <a:spcPct val="10000"/>
              </a:lnSpc>
              <a:spcBef>
                <a:spcPct val="50000"/>
              </a:spcBef>
            </a:pPr>
            <a:r>
              <a:rPr lang="en-US" altLang="en-US" sz="3600" dirty="0"/>
              <a:t>.</a:t>
            </a:r>
          </a:p>
          <a:p>
            <a:pPr>
              <a:lnSpc>
                <a:spcPct val="10000"/>
              </a:lnSpc>
              <a:spcBef>
                <a:spcPct val="50000"/>
              </a:spcBef>
            </a:pPr>
            <a:r>
              <a:rPr lang="en-US" altLang="en-US" sz="3600" dirty="0"/>
              <a:t>.</a:t>
            </a:r>
          </a:p>
        </p:txBody>
      </p:sp>
    </p:spTree>
    <p:extLst>
      <p:ext uri="{BB962C8B-B14F-4D97-AF65-F5344CB8AC3E}">
        <p14:creationId xmlns:p14="http://schemas.microsoft.com/office/powerpoint/2010/main" val="142845978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554" name="Rectangle 2"/>
          <p:cNvSpPr>
            <a:spLocks noGrp="1" noChangeArrowheads="1"/>
          </p:cNvSpPr>
          <p:nvPr>
            <p:ph type="title"/>
          </p:nvPr>
        </p:nvSpPr>
        <p:spPr/>
        <p:txBody>
          <a:bodyPr/>
          <a:lstStyle/>
          <a:p>
            <a:r>
              <a:rPr lang="en-US" altLang="en-US"/>
              <a:t>Property under Null Addition</a:t>
            </a:r>
          </a:p>
        </p:txBody>
      </p:sp>
      <p:graphicFrame>
        <p:nvGraphicFramePr>
          <p:cNvPr id="1303555" name="Object 3"/>
          <p:cNvGraphicFramePr>
            <a:graphicFrameLocks noChangeAspect="1"/>
          </p:cNvGraphicFramePr>
          <p:nvPr/>
        </p:nvGraphicFramePr>
        <p:xfrm>
          <a:off x="992188" y="1524000"/>
          <a:ext cx="7248525" cy="1274763"/>
        </p:xfrm>
        <a:graphic>
          <a:graphicData uri="http://schemas.openxmlformats.org/presentationml/2006/ole">
            <mc:AlternateContent xmlns:mc="http://schemas.openxmlformats.org/markup-compatibility/2006">
              <mc:Choice xmlns:v="urn:schemas-microsoft-com:vml" Requires="v">
                <p:oleObj spid="_x0000_s64525" name="VISIO" r:id="rId3" imgW="7248960" imgH="1274040" progId="Visio.Drawing.6">
                  <p:embed/>
                </p:oleObj>
              </mc:Choice>
              <mc:Fallback>
                <p:oleObj name="VISIO" r:id="rId3" imgW="7248960" imgH="127404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188" y="1524000"/>
                        <a:ext cx="7248525" cy="127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03556" name="Text Box 4"/>
          <p:cNvSpPr txBox="1">
            <a:spLocks noChangeArrowheads="1"/>
          </p:cNvSpPr>
          <p:nvPr/>
        </p:nvSpPr>
        <p:spPr bwMode="auto">
          <a:xfrm>
            <a:off x="609600" y="3276600"/>
            <a:ext cx="8077200" cy="210026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None/>
            </a:pPr>
            <a:r>
              <a:rPr lang="en-US" altLang="en-US" sz="2400" b="0"/>
              <a:t>Invariant measures:</a:t>
            </a:r>
          </a:p>
          <a:p>
            <a:pPr lvl="1">
              <a:spcBef>
                <a:spcPct val="50000"/>
              </a:spcBef>
              <a:buClr>
                <a:schemeClr val="accent2"/>
              </a:buClr>
              <a:buSzPct val="75000"/>
              <a:buFont typeface="Monotype Sorts" pitchFamily="2" charset="2"/>
              <a:buChar char="u"/>
            </a:pPr>
            <a:r>
              <a:rPr lang="en-US" altLang="en-US" sz="2400" b="0"/>
              <a:t> support, cosine, Jaccard, etc</a:t>
            </a:r>
          </a:p>
          <a:p>
            <a:pPr>
              <a:spcBef>
                <a:spcPct val="50000"/>
              </a:spcBef>
              <a:buClr>
                <a:schemeClr val="accent2"/>
              </a:buClr>
              <a:buSzPct val="75000"/>
              <a:buFont typeface="Monotype Sorts" pitchFamily="2" charset="2"/>
              <a:buNone/>
            </a:pPr>
            <a:r>
              <a:rPr lang="en-US" altLang="en-US" sz="2400" b="0"/>
              <a:t>Non-invariant measures:</a:t>
            </a:r>
          </a:p>
          <a:p>
            <a:pPr lvl="1">
              <a:spcBef>
                <a:spcPct val="50000"/>
              </a:spcBef>
              <a:buClr>
                <a:schemeClr val="accent2"/>
              </a:buClr>
              <a:buSzPct val="75000"/>
              <a:buFont typeface="Monotype Sorts" pitchFamily="2" charset="2"/>
              <a:buChar char="u"/>
            </a:pPr>
            <a:r>
              <a:rPr lang="en-US" altLang="en-US" sz="2400" b="0"/>
              <a:t> correlation, Gini, mutual information, odds ratio, etc</a:t>
            </a:r>
          </a:p>
        </p:txBody>
      </p:sp>
    </p:spTree>
    <p:extLst>
      <p:ext uri="{BB962C8B-B14F-4D97-AF65-F5344CB8AC3E}">
        <p14:creationId xmlns:p14="http://schemas.microsoft.com/office/powerpoint/2010/main" val="11597698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82" name="Rectangle 2"/>
          <p:cNvSpPr>
            <a:spLocks noGrp="1" noChangeArrowheads="1"/>
          </p:cNvSpPr>
          <p:nvPr>
            <p:ph type="title"/>
          </p:nvPr>
        </p:nvSpPr>
        <p:spPr>
          <a:xfrm>
            <a:off x="685800" y="-232326"/>
            <a:ext cx="7886700" cy="1325563"/>
          </a:xfrm>
        </p:spPr>
        <p:txBody>
          <a:bodyPr>
            <a:normAutofit/>
          </a:bodyPr>
          <a:lstStyle/>
          <a:p>
            <a:r>
              <a:rPr lang="en-US" altLang="en-US" dirty="0"/>
              <a:t>Property under Row/Column Scaling</a:t>
            </a:r>
          </a:p>
        </p:txBody>
      </p:sp>
      <p:graphicFrame>
        <p:nvGraphicFramePr>
          <p:cNvPr id="1300483" name="Group 3"/>
          <p:cNvGraphicFramePr>
            <a:graphicFrameLocks noGrp="1"/>
          </p:cNvGraphicFramePr>
          <p:nvPr/>
        </p:nvGraphicFramePr>
        <p:xfrm>
          <a:off x="838200" y="1981200"/>
          <a:ext cx="3581400" cy="1676400"/>
        </p:xfrm>
        <a:graphic>
          <a:graphicData uri="http://schemas.openxmlformats.org/drawingml/2006/table">
            <a:tbl>
              <a:tblPr/>
              <a:tblGrid>
                <a:gridCol w="838200"/>
                <a:gridCol w="914400"/>
                <a:gridCol w="990600"/>
                <a:gridCol w="838200"/>
              </a:tblGrid>
              <a:tr h="41910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Male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Female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High</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3</a:t>
                      </a:r>
                      <a:endParaRPr kumimoji="0" lang="en-US" altLang="en-US" sz="1800" b="0" i="0" u="none" strike="noStrike" cap="none" normalizeH="0" baseline="-2500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5</a:t>
                      </a:r>
                      <a:endParaRPr kumimoji="0" lang="en-US" altLang="en-US" sz="1800" b="0" i="0" u="none" strike="noStrike" cap="none" normalizeH="0" baseline="-2500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Low</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1</a:t>
                      </a:r>
                      <a:endParaRPr kumimoji="0" lang="en-US" altLang="en-US" sz="1800" b="0" i="0" u="none" strike="noStrike" cap="none" normalizeH="0" baseline="-2500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4</a:t>
                      </a:r>
                      <a:endParaRPr kumimoji="0" lang="en-US" altLang="en-US" sz="1800" b="0" i="0" u="none" strike="noStrike" cap="none" normalizeH="0" baseline="-2500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5</a:t>
                      </a:r>
                      <a:endParaRPr kumimoji="0" lang="en-US" altLang="en-US" sz="1800" b="0" i="0" u="none" strike="noStrike" cap="none" normalizeH="0" baseline="-2500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3</a:t>
                      </a:r>
                      <a:endParaRPr kumimoji="0" lang="en-US" altLang="en-US" sz="1800" b="0" i="0" u="none" strike="noStrike" cap="none" normalizeH="0" baseline="-2500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7</a:t>
                      </a:r>
                      <a:endParaRPr kumimoji="0" lang="en-US" altLang="en-US" sz="1800" b="0" i="0" u="none" strike="noStrike" cap="none" normalizeH="0" baseline="-2500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300510" name="Group 30"/>
          <p:cNvGraphicFramePr>
            <a:graphicFrameLocks noGrp="1"/>
          </p:cNvGraphicFramePr>
          <p:nvPr/>
        </p:nvGraphicFramePr>
        <p:xfrm>
          <a:off x="4876800" y="1981200"/>
          <a:ext cx="3581400" cy="1676400"/>
        </p:xfrm>
        <a:graphic>
          <a:graphicData uri="http://schemas.openxmlformats.org/drawingml/2006/table">
            <a:tbl>
              <a:tblPr/>
              <a:tblGrid>
                <a:gridCol w="838200"/>
                <a:gridCol w="914400"/>
                <a:gridCol w="990600"/>
                <a:gridCol w="838200"/>
              </a:tblGrid>
              <a:tr h="41910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Male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Female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High</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30</a:t>
                      </a:r>
                      <a:endParaRPr kumimoji="0" lang="en-US" altLang="en-US" sz="1800" b="0" i="0" u="none" strike="noStrike" cap="none" normalizeH="0" baseline="-2500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34</a:t>
                      </a:r>
                      <a:endParaRPr kumimoji="0" lang="en-US" altLang="en-US" sz="1800" b="0" i="0" u="none" strike="noStrike" cap="none" normalizeH="0" baseline="-2500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Low</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2</a:t>
                      </a:r>
                      <a:endParaRPr kumimoji="0" lang="en-US" altLang="en-US" sz="1800" b="0" i="0" u="none" strike="noStrike" cap="none" normalizeH="0" baseline="-2500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40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42</a:t>
                      </a:r>
                      <a:endParaRPr kumimoji="0" lang="en-US" altLang="en-US" sz="1800" b="0" i="0" u="none" strike="noStrike" cap="none" normalizeH="0" baseline="-2500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6</a:t>
                      </a:r>
                      <a:endParaRPr kumimoji="0" lang="en-US" altLang="en-US" sz="1800" b="0" i="0" u="none" strike="noStrike" cap="none" normalizeH="0" baseline="-2500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70</a:t>
                      </a:r>
                      <a:endParaRPr kumimoji="0" lang="en-US" altLang="en-US" sz="1800" b="0" i="0" u="none" strike="noStrike" cap="none" normalizeH="0" baseline="-2500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76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300537" name="Text Box 57"/>
          <p:cNvSpPr txBox="1">
            <a:spLocks noChangeArrowheads="1"/>
          </p:cNvSpPr>
          <p:nvPr/>
        </p:nvSpPr>
        <p:spPr bwMode="auto">
          <a:xfrm>
            <a:off x="304800" y="12192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None/>
            </a:pPr>
            <a:r>
              <a:rPr lang="en-US" altLang="en-US" sz="2400" b="0"/>
              <a:t>Grade-Gender Example (Mosteller, 1968):</a:t>
            </a:r>
          </a:p>
        </p:txBody>
      </p:sp>
      <p:sp>
        <p:nvSpPr>
          <p:cNvPr id="1300538" name="Text Box 58"/>
          <p:cNvSpPr txBox="1">
            <a:spLocks noChangeArrowheads="1"/>
          </p:cNvSpPr>
          <p:nvPr/>
        </p:nvSpPr>
        <p:spPr bwMode="auto">
          <a:xfrm>
            <a:off x="381000" y="4343400"/>
            <a:ext cx="7696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None/>
            </a:pPr>
            <a:r>
              <a:rPr lang="en-US" altLang="en-US" sz="2400" b="0"/>
              <a:t>Mosteller: </a:t>
            </a:r>
            <a:br>
              <a:rPr lang="en-US" altLang="en-US" sz="2400" b="0"/>
            </a:br>
            <a:r>
              <a:rPr lang="en-US" altLang="en-US" sz="2400" b="0"/>
              <a:t>	Underlying association should be independent of</a:t>
            </a:r>
            <a:br>
              <a:rPr lang="en-US" altLang="en-US" sz="2400" b="0"/>
            </a:br>
            <a:r>
              <a:rPr lang="en-US" altLang="en-US" sz="2400" b="0"/>
              <a:t>	the relative number of male and female students</a:t>
            </a:r>
            <a:br>
              <a:rPr lang="en-US" altLang="en-US" sz="2400" b="0"/>
            </a:br>
            <a:r>
              <a:rPr lang="en-US" altLang="en-US" sz="2400" b="0"/>
              <a:t>	in the samples</a:t>
            </a:r>
          </a:p>
        </p:txBody>
      </p:sp>
      <p:sp>
        <p:nvSpPr>
          <p:cNvPr id="1300539" name="Line 59"/>
          <p:cNvSpPr>
            <a:spLocks noChangeShapeType="1"/>
          </p:cNvSpPr>
          <p:nvPr/>
        </p:nvSpPr>
        <p:spPr bwMode="auto">
          <a:xfrm>
            <a:off x="6170613" y="3729038"/>
            <a:ext cx="0" cy="384175"/>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40" name="Line 60"/>
          <p:cNvSpPr>
            <a:spLocks noChangeShapeType="1"/>
          </p:cNvSpPr>
          <p:nvPr/>
        </p:nvSpPr>
        <p:spPr bwMode="auto">
          <a:xfrm>
            <a:off x="7086600" y="3733800"/>
            <a:ext cx="0" cy="384175"/>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41" name="Text Box 61"/>
          <p:cNvSpPr txBox="1">
            <a:spLocks noChangeArrowheads="1"/>
          </p:cNvSpPr>
          <p:nvPr/>
        </p:nvSpPr>
        <p:spPr bwMode="auto">
          <a:xfrm>
            <a:off x="5943600" y="41148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None/>
            </a:pPr>
            <a:r>
              <a:rPr lang="en-US" altLang="en-US" sz="2000" b="0"/>
              <a:t>2x</a:t>
            </a:r>
          </a:p>
        </p:txBody>
      </p:sp>
      <p:sp>
        <p:nvSpPr>
          <p:cNvPr id="1300542" name="Text Box 62"/>
          <p:cNvSpPr txBox="1">
            <a:spLocks noChangeArrowheads="1"/>
          </p:cNvSpPr>
          <p:nvPr/>
        </p:nvSpPr>
        <p:spPr bwMode="auto">
          <a:xfrm>
            <a:off x="6781800" y="41148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75000"/>
              <a:buFont typeface="Monotype Sorts" pitchFamily="2" charset="2"/>
              <a:buNone/>
            </a:pPr>
            <a:r>
              <a:rPr lang="en-US" altLang="en-US" sz="2000" b="0"/>
              <a:t>10x</a:t>
            </a:r>
          </a:p>
        </p:txBody>
      </p:sp>
    </p:spTree>
    <p:extLst>
      <p:ext uri="{BB962C8B-B14F-4D97-AF65-F5344CB8AC3E}">
        <p14:creationId xmlns:p14="http://schemas.microsoft.com/office/powerpoint/2010/main" val="203132789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6703B3BF-DE2E-4E06-A51F-7CBC21287B1B}" type="slidenum">
              <a:rPr lang="en-US" altLang="en-US" sz="1200"/>
              <a:pPr eaLnBrk="1" hangingPunct="1">
                <a:spcBef>
                  <a:spcPct val="0"/>
                </a:spcBef>
                <a:buClrTx/>
                <a:buSzTx/>
                <a:buFontTx/>
                <a:buNone/>
              </a:pPr>
              <a:t>26</a:t>
            </a:fld>
            <a:endParaRPr lang="en-US" altLang="en-US" sz="1200"/>
          </a:p>
        </p:txBody>
      </p:sp>
      <p:pic>
        <p:nvPicPr>
          <p:cNvPr id="59395" name="Picture 7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2895600" y="914400"/>
            <a:ext cx="6248400" cy="5526088"/>
          </a:xfrm>
          <a:noFill/>
        </p:spPr>
      </p:pic>
      <p:sp>
        <p:nvSpPr>
          <p:cNvPr id="59396" name="Rectangle 2"/>
          <p:cNvSpPr>
            <a:spLocks noGrp="1" noChangeArrowheads="1"/>
          </p:cNvSpPr>
          <p:nvPr>
            <p:ph type="title"/>
          </p:nvPr>
        </p:nvSpPr>
        <p:spPr>
          <a:xfrm>
            <a:off x="304800" y="76200"/>
            <a:ext cx="8305800" cy="609600"/>
          </a:xfrm>
        </p:spPr>
        <p:txBody>
          <a:bodyPr/>
          <a:lstStyle/>
          <a:p>
            <a:pPr eaLnBrk="1" hangingPunct="1"/>
            <a:r>
              <a:rPr lang="en-US" altLang="en-US" sz="3200" dirty="0" smtClean="0"/>
              <a:t>Are </a:t>
            </a:r>
            <a:r>
              <a:rPr lang="en-US" altLang="en-US" sz="3200" i="1" dirty="0" smtClean="0"/>
              <a:t>lift</a:t>
            </a:r>
            <a:r>
              <a:rPr lang="en-US" altLang="en-US" sz="3200" dirty="0" smtClean="0"/>
              <a:t> and </a:t>
            </a:r>
            <a:r>
              <a:rPr lang="en-US" altLang="en-US" sz="3200" dirty="0" smtClean="0">
                <a:sym typeface="Symbol" panose="05050102010706020507" pitchFamily="18" charset="2"/>
              </a:rPr>
              <a:t></a:t>
            </a:r>
            <a:r>
              <a:rPr lang="en-US" altLang="en-US" sz="3200" baseline="30000" dirty="0" smtClean="0">
                <a:sym typeface="Symbol" panose="05050102010706020507" pitchFamily="18" charset="2"/>
              </a:rPr>
              <a:t>2</a:t>
            </a:r>
            <a:r>
              <a:rPr lang="en-US" altLang="en-US" sz="3200" dirty="0" smtClean="0"/>
              <a:t>  Good Measures of Correlation?</a:t>
            </a:r>
          </a:p>
        </p:txBody>
      </p:sp>
      <p:sp>
        <p:nvSpPr>
          <p:cNvPr id="59397" name="Rectangle 3"/>
          <p:cNvSpPr>
            <a:spLocks noGrp="1" noChangeArrowheads="1"/>
          </p:cNvSpPr>
          <p:nvPr>
            <p:ph type="body" sz="half" idx="1"/>
          </p:nvPr>
        </p:nvSpPr>
        <p:spPr>
          <a:xfrm>
            <a:off x="0" y="1371600"/>
            <a:ext cx="2971800" cy="4953000"/>
          </a:xfrm>
        </p:spPr>
        <p:txBody>
          <a:bodyPr/>
          <a:lstStyle/>
          <a:p>
            <a:pPr eaLnBrk="1" hangingPunct="1">
              <a:lnSpc>
                <a:spcPct val="130000"/>
              </a:lnSpc>
            </a:pPr>
            <a:r>
              <a:rPr lang="en-US" altLang="en-US" sz="1800" i="1" smtClean="0"/>
              <a:t>“Buy walnuts  </a:t>
            </a:r>
            <a:r>
              <a:rPr lang="en-US" altLang="en-US" sz="1800" smtClean="0">
                <a:sym typeface="Symbol" panose="05050102010706020507" pitchFamily="18" charset="2"/>
              </a:rPr>
              <a:t> </a:t>
            </a:r>
            <a:r>
              <a:rPr lang="en-US" altLang="en-US" sz="1800" i="1" smtClean="0">
                <a:sym typeface="Symbol" panose="05050102010706020507" pitchFamily="18" charset="2"/>
              </a:rPr>
              <a:t>buy milk</a:t>
            </a:r>
            <a:r>
              <a:rPr lang="en-US" altLang="en-US" sz="1800" smtClean="0">
                <a:sym typeface="Symbol" panose="05050102010706020507" pitchFamily="18" charset="2"/>
              </a:rPr>
              <a:t> [1%, 80%]”  is misleading if 85% of customers buy milk</a:t>
            </a:r>
          </a:p>
          <a:p>
            <a:pPr eaLnBrk="1" hangingPunct="1">
              <a:lnSpc>
                <a:spcPct val="130000"/>
              </a:lnSpc>
            </a:pPr>
            <a:r>
              <a:rPr lang="en-US" altLang="en-US" sz="1800" smtClean="0">
                <a:sym typeface="Symbol" panose="05050102010706020507" pitchFamily="18" charset="2"/>
              </a:rPr>
              <a:t>Support and confidence are not good to indicate correlations</a:t>
            </a:r>
          </a:p>
          <a:p>
            <a:pPr eaLnBrk="1" hangingPunct="1">
              <a:lnSpc>
                <a:spcPct val="130000"/>
              </a:lnSpc>
            </a:pPr>
            <a:r>
              <a:rPr lang="en-US" altLang="en-US" sz="1800" smtClean="0">
                <a:sym typeface="Symbol" panose="05050102010706020507" pitchFamily="18" charset="2"/>
              </a:rPr>
              <a:t>Over 20 interestingness measures have been proposed  (see Tan, Kumar, Sritastava @KDD’02)</a:t>
            </a:r>
          </a:p>
          <a:p>
            <a:pPr eaLnBrk="1" hangingPunct="1">
              <a:lnSpc>
                <a:spcPct val="130000"/>
              </a:lnSpc>
            </a:pPr>
            <a:r>
              <a:rPr lang="en-US" altLang="en-US" sz="1800" smtClean="0"/>
              <a:t>Which are good ones?</a:t>
            </a:r>
            <a:endParaRPr lang="en-US" altLang="en-US" smtClean="0">
              <a:sym typeface="Symbol" panose="05050102010706020507" pitchFamily="18" charset="2"/>
            </a:endParaRPr>
          </a:p>
        </p:txBody>
      </p:sp>
    </p:spTree>
    <p:extLst>
      <p:ext uri="{BB962C8B-B14F-4D97-AF65-F5344CB8AC3E}">
        <p14:creationId xmlns:p14="http://schemas.microsoft.com/office/powerpoint/2010/main" val="4037889239"/>
      </p:ext>
    </p:extLst>
  </p:cSld>
  <p:clrMapOvr>
    <a:masterClrMapping/>
  </p:clrMapOvr>
  <p:transition spd="med">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4810C2AA-CD49-47A6-B871-F7329A9F5DF9}" type="slidenum">
              <a:rPr lang="en-US" altLang="en-US" sz="1200"/>
              <a:pPr eaLnBrk="1" hangingPunct="1">
                <a:spcBef>
                  <a:spcPct val="0"/>
                </a:spcBef>
                <a:buClrTx/>
                <a:buSzTx/>
                <a:buFontTx/>
                <a:buNone/>
              </a:pPr>
              <a:t>27</a:t>
            </a:fld>
            <a:endParaRPr lang="en-US" altLang="en-US" sz="1200"/>
          </a:p>
        </p:txBody>
      </p:sp>
      <p:grpSp>
        <p:nvGrpSpPr>
          <p:cNvPr id="60419" name="Group 12"/>
          <p:cNvGrpSpPr>
            <a:grpSpLocks/>
          </p:cNvGrpSpPr>
          <p:nvPr/>
        </p:nvGrpSpPr>
        <p:grpSpPr bwMode="auto">
          <a:xfrm>
            <a:off x="0" y="838200"/>
            <a:ext cx="9144000" cy="5813425"/>
            <a:chOff x="0" y="384"/>
            <a:chExt cx="5760" cy="3662"/>
          </a:xfrm>
        </p:grpSpPr>
        <p:pic>
          <p:nvPicPr>
            <p:cNvPr id="6042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4"/>
              <a:ext cx="5760" cy="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Oval 4"/>
            <p:cNvSpPr>
              <a:spLocks noChangeArrowheads="1"/>
            </p:cNvSpPr>
            <p:nvPr/>
          </p:nvSpPr>
          <p:spPr bwMode="auto">
            <a:xfrm>
              <a:off x="5280" y="1680"/>
              <a:ext cx="384" cy="144"/>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0423" name="Oval 5"/>
            <p:cNvSpPr>
              <a:spLocks noChangeArrowheads="1"/>
            </p:cNvSpPr>
            <p:nvPr/>
          </p:nvSpPr>
          <p:spPr bwMode="auto">
            <a:xfrm>
              <a:off x="5280" y="2112"/>
              <a:ext cx="384" cy="144"/>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0424" name="Oval 6"/>
            <p:cNvSpPr>
              <a:spLocks noChangeArrowheads="1"/>
            </p:cNvSpPr>
            <p:nvPr/>
          </p:nvSpPr>
          <p:spPr bwMode="auto">
            <a:xfrm>
              <a:off x="5280" y="2640"/>
              <a:ext cx="384" cy="144"/>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0425" name="Oval 7"/>
            <p:cNvSpPr>
              <a:spLocks noChangeArrowheads="1"/>
            </p:cNvSpPr>
            <p:nvPr/>
          </p:nvSpPr>
          <p:spPr bwMode="auto">
            <a:xfrm>
              <a:off x="1008" y="3600"/>
              <a:ext cx="1824" cy="144"/>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0426" name="Oval 8"/>
            <p:cNvSpPr>
              <a:spLocks noChangeArrowheads="1"/>
            </p:cNvSpPr>
            <p:nvPr/>
          </p:nvSpPr>
          <p:spPr bwMode="auto">
            <a:xfrm>
              <a:off x="624" y="1680"/>
              <a:ext cx="528" cy="144"/>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0427" name="Oval 9"/>
            <p:cNvSpPr>
              <a:spLocks noChangeArrowheads="1"/>
            </p:cNvSpPr>
            <p:nvPr/>
          </p:nvSpPr>
          <p:spPr bwMode="auto">
            <a:xfrm>
              <a:off x="576" y="2112"/>
              <a:ext cx="528" cy="144"/>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0428" name="Oval 10"/>
            <p:cNvSpPr>
              <a:spLocks noChangeArrowheads="1"/>
            </p:cNvSpPr>
            <p:nvPr/>
          </p:nvSpPr>
          <p:spPr bwMode="auto">
            <a:xfrm>
              <a:off x="576" y="2640"/>
              <a:ext cx="528" cy="144"/>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sp>
        <p:nvSpPr>
          <p:cNvPr id="60420" name="Rectangle 2"/>
          <p:cNvSpPr>
            <a:spLocks noGrp="1" noChangeArrowheads="1"/>
          </p:cNvSpPr>
          <p:nvPr>
            <p:ph type="title"/>
          </p:nvPr>
        </p:nvSpPr>
        <p:spPr>
          <a:xfrm>
            <a:off x="381000" y="76200"/>
            <a:ext cx="8305800" cy="609600"/>
          </a:xfrm>
        </p:spPr>
        <p:txBody>
          <a:bodyPr>
            <a:normAutofit/>
          </a:bodyPr>
          <a:lstStyle/>
          <a:p>
            <a:pPr eaLnBrk="1" hangingPunct="1"/>
            <a:r>
              <a:rPr lang="en-US" altLang="en-US" smtClean="0"/>
              <a:t>Null-Invariant Measures</a:t>
            </a:r>
          </a:p>
        </p:txBody>
      </p:sp>
    </p:spTree>
    <p:extLst>
      <p:ext uri="{BB962C8B-B14F-4D97-AF65-F5344CB8AC3E}">
        <p14:creationId xmlns:p14="http://schemas.microsoft.com/office/powerpoint/2010/main" val="1520420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770" name="Rectangle 1026"/>
          <p:cNvSpPr>
            <a:spLocks noGrp="1" noChangeArrowheads="1"/>
          </p:cNvSpPr>
          <p:nvPr>
            <p:ph type="title"/>
          </p:nvPr>
        </p:nvSpPr>
        <p:spPr/>
        <p:txBody>
          <a:bodyPr/>
          <a:lstStyle/>
          <a:p>
            <a:r>
              <a:rPr lang="en-US" altLang="en-US"/>
              <a:t>Subjective Interestingness Measure</a:t>
            </a:r>
          </a:p>
        </p:txBody>
      </p:sp>
      <p:sp>
        <p:nvSpPr>
          <p:cNvPr id="1312771" name="Rectangle 1027"/>
          <p:cNvSpPr>
            <a:spLocks noGrp="1" noChangeArrowheads="1"/>
          </p:cNvSpPr>
          <p:nvPr>
            <p:ph type="body" idx="1"/>
          </p:nvPr>
        </p:nvSpPr>
        <p:spPr>
          <a:xfrm>
            <a:off x="628650" y="1600200"/>
            <a:ext cx="7886700" cy="4576763"/>
          </a:xfrm>
        </p:spPr>
        <p:txBody>
          <a:bodyPr>
            <a:normAutofit/>
          </a:bodyPr>
          <a:lstStyle/>
          <a:p>
            <a:r>
              <a:rPr lang="en-US" altLang="en-US" sz="2800" dirty="0"/>
              <a:t>Objective measure: </a:t>
            </a:r>
          </a:p>
          <a:p>
            <a:pPr lvl="1"/>
            <a:r>
              <a:rPr lang="en-US" altLang="en-US" sz="2400" dirty="0"/>
              <a:t>Rank patterns based on statistics computed from data</a:t>
            </a:r>
          </a:p>
          <a:p>
            <a:pPr lvl="1"/>
            <a:r>
              <a:rPr lang="en-US" altLang="en-US" sz="2400" dirty="0"/>
              <a:t>e.g., 21 measures of association (support, confidence, Laplace, Gini, mutual information, </a:t>
            </a:r>
            <a:r>
              <a:rPr lang="en-US" altLang="en-US" sz="2400" dirty="0" err="1"/>
              <a:t>Jaccard</a:t>
            </a:r>
            <a:r>
              <a:rPr lang="en-US" altLang="en-US" sz="2400" dirty="0"/>
              <a:t>, </a:t>
            </a:r>
            <a:r>
              <a:rPr lang="en-US" altLang="en-US" sz="2400" dirty="0" err="1"/>
              <a:t>etc</a:t>
            </a:r>
            <a:r>
              <a:rPr lang="en-US" altLang="en-US" sz="2400" dirty="0"/>
              <a:t>).</a:t>
            </a:r>
          </a:p>
          <a:p>
            <a:pPr lvl="1">
              <a:buFont typeface="Arial" panose="020B0604020202020204" pitchFamily="34" charset="0"/>
              <a:buNone/>
            </a:pPr>
            <a:endParaRPr lang="en-US" altLang="en-US" sz="2400" dirty="0"/>
          </a:p>
          <a:p>
            <a:r>
              <a:rPr lang="en-US" altLang="en-US" sz="2800" dirty="0"/>
              <a:t>Subjective measure:</a:t>
            </a:r>
          </a:p>
          <a:p>
            <a:pPr lvl="1"/>
            <a:r>
              <a:rPr lang="en-US" altLang="en-US" sz="2400" dirty="0"/>
              <a:t>Rank patterns according to user’s interpretation</a:t>
            </a:r>
          </a:p>
          <a:p>
            <a:pPr lvl="2"/>
            <a:r>
              <a:rPr lang="en-US" altLang="en-US" sz="1800" dirty="0"/>
              <a:t> A pattern is subjectively interesting if it contradicts the</a:t>
            </a:r>
            <a:br>
              <a:rPr lang="en-US" altLang="en-US" sz="1800" dirty="0"/>
            </a:br>
            <a:r>
              <a:rPr lang="en-US" altLang="en-US" sz="1800" dirty="0"/>
              <a:t>   expectation of a user (</a:t>
            </a:r>
            <a:r>
              <a:rPr lang="en-US" altLang="en-US" sz="1800" dirty="0" err="1"/>
              <a:t>Silberschatz</a:t>
            </a:r>
            <a:r>
              <a:rPr lang="en-US" altLang="en-US" sz="1800" dirty="0"/>
              <a:t> &amp; </a:t>
            </a:r>
            <a:r>
              <a:rPr lang="en-US" altLang="en-US" sz="1800" dirty="0" err="1"/>
              <a:t>Tuzhilin</a:t>
            </a:r>
            <a:r>
              <a:rPr lang="en-US" altLang="en-US" sz="1800" dirty="0"/>
              <a:t>)</a:t>
            </a:r>
          </a:p>
          <a:p>
            <a:pPr lvl="2"/>
            <a:r>
              <a:rPr lang="en-US" altLang="en-US" sz="1800" dirty="0"/>
              <a:t> A pattern is subjectively interesting if it is actionable</a:t>
            </a:r>
            <a:br>
              <a:rPr lang="en-US" altLang="en-US" sz="1800" dirty="0"/>
            </a:br>
            <a:r>
              <a:rPr lang="en-US" altLang="en-US" sz="1800" dirty="0"/>
              <a:t>   (</a:t>
            </a:r>
            <a:r>
              <a:rPr lang="en-US" altLang="en-US" sz="1800" dirty="0" err="1"/>
              <a:t>Silberschatz</a:t>
            </a:r>
            <a:r>
              <a:rPr lang="en-US" altLang="en-US" sz="1800" dirty="0"/>
              <a:t> &amp; </a:t>
            </a:r>
            <a:r>
              <a:rPr lang="en-US" altLang="en-US" sz="1800" dirty="0" err="1"/>
              <a:t>Tuzhilin</a:t>
            </a:r>
            <a:r>
              <a:rPr lang="en-US" altLang="en-US" sz="1800" dirty="0"/>
              <a:t>)</a:t>
            </a:r>
          </a:p>
        </p:txBody>
      </p:sp>
    </p:spTree>
    <p:extLst>
      <p:ext uri="{BB962C8B-B14F-4D97-AF65-F5344CB8AC3E}">
        <p14:creationId xmlns:p14="http://schemas.microsoft.com/office/powerpoint/2010/main" val="1650934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3794" name="Rectangle 2"/>
          <p:cNvSpPr>
            <a:spLocks noGrp="1" noChangeArrowheads="1"/>
          </p:cNvSpPr>
          <p:nvPr>
            <p:ph type="title"/>
          </p:nvPr>
        </p:nvSpPr>
        <p:spPr>
          <a:xfrm>
            <a:off x="628650" y="365126"/>
            <a:ext cx="7886700" cy="449261"/>
          </a:xfrm>
        </p:spPr>
        <p:txBody>
          <a:bodyPr>
            <a:normAutofit fontScale="90000"/>
          </a:bodyPr>
          <a:lstStyle/>
          <a:p>
            <a:r>
              <a:rPr lang="en-US" altLang="en-US" dirty="0"/>
              <a:t>Interestingness via Unexpectedness</a:t>
            </a:r>
          </a:p>
        </p:txBody>
      </p:sp>
      <p:sp>
        <p:nvSpPr>
          <p:cNvPr id="1313795" name="Rectangle 3"/>
          <p:cNvSpPr>
            <a:spLocks noGrp="1" noChangeArrowheads="1"/>
          </p:cNvSpPr>
          <p:nvPr>
            <p:ph type="body" idx="1"/>
          </p:nvPr>
        </p:nvSpPr>
        <p:spPr>
          <a:xfrm>
            <a:off x="411163" y="990600"/>
            <a:ext cx="8318500" cy="5334000"/>
          </a:xfrm>
        </p:spPr>
        <p:txBody>
          <a:bodyPr>
            <a:normAutofit lnSpcReduction="10000"/>
          </a:bodyPr>
          <a:lstStyle/>
          <a:p>
            <a:pPr>
              <a:lnSpc>
                <a:spcPct val="90000"/>
              </a:lnSpc>
            </a:pPr>
            <a:r>
              <a:rPr lang="en-US" altLang="en-US" sz="2400"/>
              <a:t>Need to model expectation of users (domain knowledge)</a:t>
            </a:r>
          </a:p>
          <a:p>
            <a:pPr>
              <a:lnSpc>
                <a:spcPct val="90000"/>
              </a:lnSpc>
            </a:pPr>
            <a:endParaRPr lang="en-US" altLang="en-US" sz="2400"/>
          </a:p>
          <a:p>
            <a:pPr>
              <a:lnSpc>
                <a:spcPct val="90000"/>
              </a:lnSpc>
            </a:pPr>
            <a:endParaRPr lang="en-US" altLang="en-US" sz="2400"/>
          </a:p>
          <a:p>
            <a:pPr>
              <a:lnSpc>
                <a:spcPct val="90000"/>
              </a:lnSpc>
            </a:pPr>
            <a:endParaRPr lang="en-US" altLang="en-US" sz="2400"/>
          </a:p>
          <a:p>
            <a:pPr>
              <a:lnSpc>
                <a:spcPct val="90000"/>
              </a:lnSpc>
            </a:pPr>
            <a:endParaRPr lang="en-US" altLang="en-US" sz="2400"/>
          </a:p>
          <a:p>
            <a:pPr>
              <a:lnSpc>
                <a:spcPct val="90000"/>
              </a:lnSpc>
              <a:buFont typeface="Monotype Sorts" pitchFamily="2" charset="2"/>
              <a:buNone/>
            </a:pPr>
            <a:endParaRPr lang="en-US" altLang="en-US" sz="2400"/>
          </a:p>
          <a:p>
            <a:pPr>
              <a:lnSpc>
                <a:spcPct val="90000"/>
              </a:lnSpc>
              <a:buFont typeface="Monotype Sorts" pitchFamily="2" charset="2"/>
              <a:buNone/>
            </a:pPr>
            <a:endParaRPr lang="en-US" altLang="en-US" sz="2400"/>
          </a:p>
          <a:p>
            <a:pPr>
              <a:lnSpc>
                <a:spcPct val="90000"/>
              </a:lnSpc>
              <a:buFont typeface="Monotype Sorts" pitchFamily="2" charset="2"/>
              <a:buNone/>
            </a:pPr>
            <a:endParaRPr lang="en-US" altLang="en-US" sz="2400"/>
          </a:p>
          <a:p>
            <a:pPr>
              <a:lnSpc>
                <a:spcPct val="90000"/>
              </a:lnSpc>
              <a:buFont typeface="Monotype Sorts" pitchFamily="2" charset="2"/>
              <a:buNone/>
            </a:pPr>
            <a:endParaRPr lang="en-US" altLang="en-US" sz="2400"/>
          </a:p>
          <a:p>
            <a:pPr>
              <a:lnSpc>
                <a:spcPct val="90000"/>
              </a:lnSpc>
            </a:pPr>
            <a:endParaRPr lang="en-US" altLang="en-US" sz="2400"/>
          </a:p>
          <a:p>
            <a:pPr>
              <a:lnSpc>
                <a:spcPct val="90000"/>
              </a:lnSpc>
            </a:pPr>
            <a:endParaRPr lang="en-US" altLang="en-US" sz="2400"/>
          </a:p>
          <a:p>
            <a:pPr>
              <a:lnSpc>
                <a:spcPct val="90000"/>
              </a:lnSpc>
            </a:pPr>
            <a:r>
              <a:rPr lang="en-US" altLang="en-US" sz="2400"/>
              <a:t>Need to combine expectation of users with evidence from data (i.e., extracted patterns)</a:t>
            </a:r>
          </a:p>
        </p:txBody>
      </p:sp>
      <p:sp>
        <p:nvSpPr>
          <p:cNvPr id="1313796" name="Rectangle 4"/>
          <p:cNvSpPr>
            <a:spLocks noChangeArrowheads="1"/>
          </p:cNvSpPr>
          <p:nvPr/>
        </p:nvSpPr>
        <p:spPr bwMode="auto">
          <a:xfrm>
            <a:off x="5222875" y="1947863"/>
            <a:ext cx="35083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600" b="0">
                <a:solidFill>
                  <a:srgbClr val="000000"/>
                </a:solidFill>
              </a:rPr>
              <a:t>+</a:t>
            </a:r>
            <a:endParaRPr lang="en-US" altLang="en-US"/>
          </a:p>
        </p:txBody>
      </p:sp>
      <p:sp>
        <p:nvSpPr>
          <p:cNvPr id="1313797" name="Rectangle 5"/>
          <p:cNvSpPr>
            <a:spLocks noChangeArrowheads="1"/>
          </p:cNvSpPr>
          <p:nvPr/>
        </p:nvSpPr>
        <p:spPr bwMode="auto">
          <a:xfrm>
            <a:off x="5545138" y="2033588"/>
            <a:ext cx="274637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0">
                <a:solidFill>
                  <a:srgbClr val="000000"/>
                </a:solidFill>
              </a:rPr>
              <a:t>Pattern expected to be frequent</a:t>
            </a:r>
            <a:endParaRPr lang="en-US" altLang="en-US"/>
          </a:p>
        </p:txBody>
      </p:sp>
      <p:sp>
        <p:nvSpPr>
          <p:cNvPr id="1313798" name="Rectangle 6"/>
          <p:cNvSpPr>
            <a:spLocks noChangeArrowheads="1"/>
          </p:cNvSpPr>
          <p:nvPr/>
        </p:nvSpPr>
        <p:spPr bwMode="auto">
          <a:xfrm>
            <a:off x="5243513" y="2368550"/>
            <a:ext cx="265112"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600" b="0">
                <a:solidFill>
                  <a:srgbClr val="000000"/>
                </a:solidFill>
              </a:rPr>
              <a:t>-</a:t>
            </a:r>
            <a:endParaRPr lang="en-US" altLang="en-US"/>
          </a:p>
        </p:txBody>
      </p:sp>
      <p:sp>
        <p:nvSpPr>
          <p:cNvPr id="1313799" name="Rectangle 7"/>
          <p:cNvSpPr>
            <a:spLocks noChangeArrowheads="1"/>
          </p:cNvSpPr>
          <p:nvPr/>
        </p:nvSpPr>
        <p:spPr bwMode="auto">
          <a:xfrm>
            <a:off x="5545138" y="2473325"/>
            <a:ext cx="2895600"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0">
                <a:solidFill>
                  <a:srgbClr val="000000"/>
                </a:solidFill>
              </a:rPr>
              <a:t>Pattern expected to be infrequent</a:t>
            </a:r>
            <a:endParaRPr lang="en-US" altLang="en-US"/>
          </a:p>
        </p:txBody>
      </p:sp>
      <p:sp>
        <p:nvSpPr>
          <p:cNvPr id="1313800" name="Rectangle 8"/>
          <p:cNvSpPr>
            <a:spLocks noChangeArrowheads="1"/>
          </p:cNvSpPr>
          <p:nvPr/>
        </p:nvSpPr>
        <p:spPr bwMode="auto">
          <a:xfrm>
            <a:off x="5545138" y="2840038"/>
            <a:ext cx="245110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0">
                <a:solidFill>
                  <a:srgbClr val="000000"/>
                </a:solidFill>
              </a:rPr>
              <a:t>Pattern found to be frequent</a:t>
            </a:r>
            <a:endParaRPr lang="en-US" altLang="en-US"/>
          </a:p>
        </p:txBody>
      </p:sp>
      <p:sp>
        <p:nvSpPr>
          <p:cNvPr id="1313801" name="Rectangle 9"/>
          <p:cNvSpPr>
            <a:spLocks noChangeArrowheads="1"/>
          </p:cNvSpPr>
          <p:nvPr/>
        </p:nvSpPr>
        <p:spPr bwMode="auto">
          <a:xfrm>
            <a:off x="5173663" y="2824163"/>
            <a:ext cx="250825" cy="252412"/>
          </a:xfrm>
          <a:prstGeom prst="rect">
            <a:avLst/>
          </a:prstGeom>
          <a:noFill/>
          <a:ln w="15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13802" name="Rectangle 10"/>
          <p:cNvSpPr>
            <a:spLocks noChangeArrowheads="1"/>
          </p:cNvSpPr>
          <p:nvPr/>
        </p:nvSpPr>
        <p:spPr bwMode="auto">
          <a:xfrm>
            <a:off x="5545138" y="3284538"/>
            <a:ext cx="260032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0">
                <a:solidFill>
                  <a:srgbClr val="000000"/>
                </a:solidFill>
              </a:rPr>
              <a:t>Pattern found to be infrequent</a:t>
            </a:r>
            <a:endParaRPr lang="en-US" altLang="en-US"/>
          </a:p>
        </p:txBody>
      </p:sp>
      <p:sp>
        <p:nvSpPr>
          <p:cNvPr id="1313803" name="Rectangle 11"/>
          <p:cNvSpPr>
            <a:spLocks noChangeArrowheads="1"/>
          </p:cNvSpPr>
          <p:nvPr/>
        </p:nvSpPr>
        <p:spPr bwMode="auto">
          <a:xfrm>
            <a:off x="5202238" y="3971925"/>
            <a:ext cx="35083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600" b="0">
                <a:solidFill>
                  <a:srgbClr val="000000"/>
                </a:solidFill>
              </a:rPr>
              <a:t>+</a:t>
            </a:r>
            <a:endParaRPr lang="en-US" altLang="en-US"/>
          </a:p>
        </p:txBody>
      </p:sp>
      <p:sp>
        <p:nvSpPr>
          <p:cNvPr id="1313804" name="Rectangle 12"/>
          <p:cNvSpPr>
            <a:spLocks noChangeArrowheads="1"/>
          </p:cNvSpPr>
          <p:nvPr/>
        </p:nvSpPr>
        <p:spPr bwMode="auto">
          <a:xfrm>
            <a:off x="5243513" y="4456113"/>
            <a:ext cx="2651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600" b="0">
                <a:solidFill>
                  <a:srgbClr val="000000"/>
                </a:solidFill>
              </a:rPr>
              <a:t>-</a:t>
            </a:r>
            <a:endParaRPr lang="en-US" altLang="en-US"/>
          </a:p>
        </p:txBody>
      </p:sp>
      <p:sp>
        <p:nvSpPr>
          <p:cNvPr id="1313805" name="Rectangle 13"/>
          <p:cNvSpPr>
            <a:spLocks noChangeArrowheads="1"/>
          </p:cNvSpPr>
          <p:nvPr/>
        </p:nvSpPr>
        <p:spPr bwMode="auto">
          <a:xfrm>
            <a:off x="5173663" y="4014788"/>
            <a:ext cx="250825" cy="254000"/>
          </a:xfrm>
          <a:prstGeom prst="rect">
            <a:avLst/>
          </a:prstGeom>
          <a:noFill/>
          <a:ln w="15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13806" name="Rectangle 14"/>
          <p:cNvSpPr>
            <a:spLocks noChangeArrowheads="1"/>
          </p:cNvSpPr>
          <p:nvPr/>
        </p:nvSpPr>
        <p:spPr bwMode="auto">
          <a:xfrm>
            <a:off x="5173663" y="4554538"/>
            <a:ext cx="250825" cy="250825"/>
          </a:xfrm>
          <a:prstGeom prst="rect">
            <a:avLst/>
          </a:prstGeom>
          <a:noFill/>
          <a:ln w="15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13807" name="Rectangle 15"/>
          <p:cNvSpPr>
            <a:spLocks noChangeArrowheads="1"/>
          </p:cNvSpPr>
          <p:nvPr/>
        </p:nvSpPr>
        <p:spPr bwMode="auto">
          <a:xfrm>
            <a:off x="6005513" y="4051300"/>
            <a:ext cx="163512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0">
                <a:solidFill>
                  <a:srgbClr val="000000"/>
                </a:solidFill>
              </a:rPr>
              <a:t>Expected Patterns</a:t>
            </a:r>
            <a:endParaRPr lang="en-US" altLang="en-US"/>
          </a:p>
        </p:txBody>
      </p:sp>
      <p:sp>
        <p:nvSpPr>
          <p:cNvPr id="1313808" name="Rectangle 16"/>
          <p:cNvSpPr>
            <a:spLocks noChangeArrowheads="1"/>
          </p:cNvSpPr>
          <p:nvPr/>
        </p:nvSpPr>
        <p:spPr bwMode="auto">
          <a:xfrm>
            <a:off x="5661025" y="3952875"/>
            <a:ext cx="2651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600" b="0">
                <a:solidFill>
                  <a:srgbClr val="000000"/>
                </a:solidFill>
              </a:rPr>
              <a:t>-</a:t>
            </a:r>
            <a:endParaRPr lang="en-US" altLang="en-US"/>
          </a:p>
        </p:txBody>
      </p:sp>
      <p:sp>
        <p:nvSpPr>
          <p:cNvPr id="1313809" name="Freeform 17"/>
          <p:cNvSpPr>
            <a:spLocks/>
          </p:cNvSpPr>
          <p:nvPr/>
        </p:nvSpPr>
        <p:spPr bwMode="auto">
          <a:xfrm>
            <a:off x="5597525" y="4016375"/>
            <a:ext cx="250825" cy="250825"/>
          </a:xfrm>
          <a:custGeom>
            <a:avLst/>
            <a:gdLst>
              <a:gd name="T0" fmla="*/ 0 w 316"/>
              <a:gd name="T1" fmla="*/ 158 h 316"/>
              <a:gd name="T2" fmla="*/ 3 w 316"/>
              <a:gd name="T3" fmla="*/ 128 h 316"/>
              <a:gd name="T4" fmla="*/ 10 w 316"/>
              <a:gd name="T5" fmla="*/ 100 h 316"/>
              <a:gd name="T6" fmla="*/ 24 w 316"/>
              <a:gd name="T7" fmla="*/ 75 h 316"/>
              <a:gd name="T8" fmla="*/ 41 w 316"/>
              <a:gd name="T9" fmla="*/ 51 h 316"/>
              <a:gd name="T10" fmla="*/ 62 w 316"/>
              <a:gd name="T11" fmla="*/ 31 h 316"/>
              <a:gd name="T12" fmla="*/ 87 w 316"/>
              <a:gd name="T13" fmla="*/ 16 h 316"/>
              <a:gd name="T14" fmla="*/ 114 w 316"/>
              <a:gd name="T15" fmla="*/ 6 h 316"/>
              <a:gd name="T16" fmla="*/ 143 w 316"/>
              <a:gd name="T17" fmla="*/ 0 h 316"/>
              <a:gd name="T18" fmla="*/ 173 w 316"/>
              <a:gd name="T19" fmla="*/ 0 h 316"/>
              <a:gd name="T20" fmla="*/ 201 w 316"/>
              <a:gd name="T21" fmla="*/ 6 h 316"/>
              <a:gd name="T22" fmla="*/ 228 w 316"/>
              <a:gd name="T23" fmla="*/ 16 h 316"/>
              <a:gd name="T24" fmla="*/ 253 w 316"/>
              <a:gd name="T25" fmla="*/ 31 h 316"/>
              <a:gd name="T26" fmla="*/ 274 w 316"/>
              <a:gd name="T27" fmla="*/ 51 h 316"/>
              <a:gd name="T28" fmla="*/ 292 w 316"/>
              <a:gd name="T29" fmla="*/ 75 h 316"/>
              <a:gd name="T30" fmla="*/ 305 w 316"/>
              <a:gd name="T31" fmla="*/ 100 h 316"/>
              <a:gd name="T32" fmla="*/ 314 w 316"/>
              <a:gd name="T33" fmla="*/ 128 h 316"/>
              <a:gd name="T34" fmla="*/ 316 w 316"/>
              <a:gd name="T35" fmla="*/ 158 h 316"/>
              <a:gd name="T36" fmla="*/ 314 w 316"/>
              <a:gd name="T37" fmla="*/ 187 h 316"/>
              <a:gd name="T38" fmla="*/ 305 w 316"/>
              <a:gd name="T39" fmla="*/ 216 h 316"/>
              <a:gd name="T40" fmla="*/ 292 w 316"/>
              <a:gd name="T41" fmla="*/ 241 h 316"/>
              <a:gd name="T42" fmla="*/ 274 w 316"/>
              <a:gd name="T43" fmla="*/ 265 h 316"/>
              <a:gd name="T44" fmla="*/ 253 w 316"/>
              <a:gd name="T45" fmla="*/ 285 h 316"/>
              <a:gd name="T46" fmla="*/ 228 w 316"/>
              <a:gd name="T47" fmla="*/ 300 h 316"/>
              <a:gd name="T48" fmla="*/ 201 w 316"/>
              <a:gd name="T49" fmla="*/ 310 h 316"/>
              <a:gd name="T50" fmla="*/ 173 w 316"/>
              <a:gd name="T51" fmla="*/ 316 h 316"/>
              <a:gd name="T52" fmla="*/ 143 w 316"/>
              <a:gd name="T53" fmla="*/ 316 h 316"/>
              <a:gd name="T54" fmla="*/ 114 w 316"/>
              <a:gd name="T55" fmla="*/ 310 h 316"/>
              <a:gd name="T56" fmla="*/ 87 w 316"/>
              <a:gd name="T57" fmla="*/ 300 h 316"/>
              <a:gd name="T58" fmla="*/ 62 w 316"/>
              <a:gd name="T59" fmla="*/ 285 h 316"/>
              <a:gd name="T60" fmla="*/ 41 w 316"/>
              <a:gd name="T61" fmla="*/ 265 h 316"/>
              <a:gd name="T62" fmla="*/ 24 w 316"/>
              <a:gd name="T63" fmla="*/ 241 h 316"/>
              <a:gd name="T64" fmla="*/ 10 w 316"/>
              <a:gd name="T65" fmla="*/ 216 h 316"/>
              <a:gd name="T66" fmla="*/ 3 w 316"/>
              <a:gd name="T67" fmla="*/ 187 h 316"/>
              <a:gd name="T68" fmla="*/ 0 w 316"/>
              <a:gd name="T69" fmla="*/ 15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6" h="316">
                <a:moveTo>
                  <a:pt x="0" y="158"/>
                </a:moveTo>
                <a:lnTo>
                  <a:pt x="3" y="128"/>
                </a:lnTo>
                <a:lnTo>
                  <a:pt x="10" y="100"/>
                </a:lnTo>
                <a:lnTo>
                  <a:pt x="24" y="75"/>
                </a:lnTo>
                <a:lnTo>
                  <a:pt x="41" y="51"/>
                </a:lnTo>
                <a:lnTo>
                  <a:pt x="62" y="31"/>
                </a:lnTo>
                <a:lnTo>
                  <a:pt x="87" y="16"/>
                </a:lnTo>
                <a:lnTo>
                  <a:pt x="114" y="6"/>
                </a:lnTo>
                <a:lnTo>
                  <a:pt x="143" y="0"/>
                </a:lnTo>
                <a:lnTo>
                  <a:pt x="173" y="0"/>
                </a:lnTo>
                <a:lnTo>
                  <a:pt x="201" y="6"/>
                </a:lnTo>
                <a:lnTo>
                  <a:pt x="228" y="16"/>
                </a:lnTo>
                <a:lnTo>
                  <a:pt x="253" y="31"/>
                </a:lnTo>
                <a:lnTo>
                  <a:pt x="274" y="51"/>
                </a:lnTo>
                <a:lnTo>
                  <a:pt x="292" y="75"/>
                </a:lnTo>
                <a:lnTo>
                  <a:pt x="305" y="100"/>
                </a:lnTo>
                <a:lnTo>
                  <a:pt x="314" y="128"/>
                </a:lnTo>
                <a:lnTo>
                  <a:pt x="316" y="158"/>
                </a:lnTo>
                <a:lnTo>
                  <a:pt x="314" y="187"/>
                </a:lnTo>
                <a:lnTo>
                  <a:pt x="305" y="216"/>
                </a:lnTo>
                <a:lnTo>
                  <a:pt x="292" y="241"/>
                </a:lnTo>
                <a:lnTo>
                  <a:pt x="274" y="265"/>
                </a:lnTo>
                <a:lnTo>
                  <a:pt x="253" y="285"/>
                </a:lnTo>
                <a:lnTo>
                  <a:pt x="228" y="300"/>
                </a:lnTo>
                <a:lnTo>
                  <a:pt x="201" y="310"/>
                </a:lnTo>
                <a:lnTo>
                  <a:pt x="173" y="316"/>
                </a:lnTo>
                <a:lnTo>
                  <a:pt x="143" y="316"/>
                </a:lnTo>
                <a:lnTo>
                  <a:pt x="114" y="310"/>
                </a:lnTo>
                <a:lnTo>
                  <a:pt x="87" y="300"/>
                </a:lnTo>
                <a:lnTo>
                  <a:pt x="62" y="285"/>
                </a:lnTo>
                <a:lnTo>
                  <a:pt x="41" y="265"/>
                </a:lnTo>
                <a:lnTo>
                  <a:pt x="24" y="241"/>
                </a:lnTo>
                <a:lnTo>
                  <a:pt x="10" y="216"/>
                </a:lnTo>
                <a:lnTo>
                  <a:pt x="3" y="187"/>
                </a:lnTo>
                <a:lnTo>
                  <a:pt x="0" y="158"/>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13810" name="Rectangle 18"/>
          <p:cNvSpPr>
            <a:spLocks noChangeArrowheads="1"/>
          </p:cNvSpPr>
          <p:nvPr/>
        </p:nvSpPr>
        <p:spPr bwMode="auto">
          <a:xfrm>
            <a:off x="5619750" y="4456113"/>
            <a:ext cx="35083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600" b="0">
                <a:solidFill>
                  <a:srgbClr val="000000"/>
                </a:solidFill>
              </a:rPr>
              <a:t>+</a:t>
            </a:r>
            <a:endParaRPr lang="en-US" altLang="en-US"/>
          </a:p>
        </p:txBody>
      </p:sp>
      <p:sp>
        <p:nvSpPr>
          <p:cNvPr id="1313811" name="Freeform 19"/>
          <p:cNvSpPr>
            <a:spLocks/>
          </p:cNvSpPr>
          <p:nvPr/>
        </p:nvSpPr>
        <p:spPr bwMode="auto">
          <a:xfrm>
            <a:off x="5592763" y="4540250"/>
            <a:ext cx="250825" cy="250825"/>
          </a:xfrm>
          <a:custGeom>
            <a:avLst/>
            <a:gdLst>
              <a:gd name="T0" fmla="*/ 0 w 316"/>
              <a:gd name="T1" fmla="*/ 158 h 316"/>
              <a:gd name="T2" fmla="*/ 3 w 316"/>
              <a:gd name="T3" fmla="*/ 128 h 316"/>
              <a:gd name="T4" fmla="*/ 11 w 316"/>
              <a:gd name="T5" fmla="*/ 100 h 316"/>
              <a:gd name="T6" fmla="*/ 24 w 316"/>
              <a:gd name="T7" fmla="*/ 75 h 316"/>
              <a:gd name="T8" fmla="*/ 41 w 316"/>
              <a:gd name="T9" fmla="*/ 51 h 316"/>
              <a:gd name="T10" fmla="*/ 63 w 316"/>
              <a:gd name="T11" fmla="*/ 31 h 316"/>
              <a:gd name="T12" fmla="*/ 87 w 316"/>
              <a:gd name="T13" fmla="*/ 15 h 316"/>
              <a:gd name="T14" fmla="*/ 115 w 316"/>
              <a:gd name="T15" fmla="*/ 6 h 316"/>
              <a:gd name="T16" fmla="*/ 143 w 316"/>
              <a:gd name="T17" fmla="*/ 0 h 316"/>
              <a:gd name="T18" fmla="*/ 173 w 316"/>
              <a:gd name="T19" fmla="*/ 0 h 316"/>
              <a:gd name="T20" fmla="*/ 201 w 316"/>
              <a:gd name="T21" fmla="*/ 6 h 316"/>
              <a:gd name="T22" fmla="*/ 229 w 316"/>
              <a:gd name="T23" fmla="*/ 15 h 316"/>
              <a:gd name="T24" fmla="*/ 253 w 316"/>
              <a:gd name="T25" fmla="*/ 31 h 316"/>
              <a:gd name="T26" fmla="*/ 276 w 316"/>
              <a:gd name="T27" fmla="*/ 51 h 316"/>
              <a:gd name="T28" fmla="*/ 292 w 316"/>
              <a:gd name="T29" fmla="*/ 75 h 316"/>
              <a:gd name="T30" fmla="*/ 305 w 316"/>
              <a:gd name="T31" fmla="*/ 100 h 316"/>
              <a:gd name="T32" fmla="*/ 314 w 316"/>
              <a:gd name="T33" fmla="*/ 128 h 316"/>
              <a:gd name="T34" fmla="*/ 316 w 316"/>
              <a:gd name="T35" fmla="*/ 158 h 316"/>
              <a:gd name="T36" fmla="*/ 314 w 316"/>
              <a:gd name="T37" fmla="*/ 187 h 316"/>
              <a:gd name="T38" fmla="*/ 305 w 316"/>
              <a:gd name="T39" fmla="*/ 214 h 316"/>
              <a:gd name="T40" fmla="*/ 292 w 316"/>
              <a:gd name="T41" fmla="*/ 241 h 316"/>
              <a:gd name="T42" fmla="*/ 276 w 316"/>
              <a:gd name="T43" fmla="*/ 265 h 316"/>
              <a:gd name="T44" fmla="*/ 253 w 316"/>
              <a:gd name="T45" fmla="*/ 285 h 316"/>
              <a:gd name="T46" fmla="*/ 229 w 316"/>
              <a:gd name="T47" fmla="*/ 300 h 316"/>
              <a:gd name="T48" fmla="*/ 201 w 316"/>
              <a:gd name="T49" fmla="*/ 310 h 316"/>
              <a:gd name="T50" fmla="*/ 173 w 316"/>
              <a:gd name="T51" fmla="*/ 316 h 316"/>
              <a:gd name="T52" fmla="*/ 143 w 316"/>
              <a:gd name="T53" fmla="*/ 316 h 316"/>
              <a:gd name="T54" fmla="*/ 115 w 316"/>
              <a:gd name="T55" fmla="*/ 310 h 316"/>
              <a:gd name="T56" fmla="*/ 87 w 316"/>
              <a:gd name="T57" fmla="*/ 300 h 316"/>
              <a:gd name="T58" fmla="*/ 63 w 316"/>
              <a:gd name="T59" fmla="*/ 285 h 316"/>
              <a:gd name="T60" fmla="*/ 41 w 316"/>
              <a:gd name="T61" fmla="*/ 265 h 316"/>
              <a:gd name="T62" fmla="*/ 24 w 316"/>
              <a:gd name="T63" fmla="*/ 241 h 316"/>
              <a:gd name="T64" fmla="*/ 11 w 316"/>
              <a:gd name="T65" fmla="*/ 214 h 316"/>
              <a:gd name="T66" fmla="*/ 3 w 316"/>
              <a:gd name="T67" fmla="*/ 187 h 316"/>
              <a:gd name="T68" fmla="*/ 0 w 316"/>
              <a:gd name="T69" fmla="*/ 15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6" h="316">
                <a:moveTo>
                  <a:pt x="0" y="158"/>
                </a:moveTo>
                <a:lnTo>
                  <a:pt x="3" y="128"/>
                </a:lnTo>
                <a:lnTo>
                  <a:pt x="11" y="100"/>
                </a:lnTo>
                <a:lnTo>
                  <a:pt x="24" y="75"/>
                </a:lnTo>
                <a:lnTo>
                  <a:pt x="41" y="51"/>
                </a:lnTo>
                <a:lnTo>
                  <a:pt x="63" y="31"/>
                </a:lnTo>
                <a:lnTo>
                  <a:pt x="87" y="15"/>
                </a:lnTo>
                <a:lnTo>
                  <a:pt x="115" y="6"/>
                </a:lnTo>
                <a:lnTo>
                  <a:pt x="143" y="0"/>
                </a:lnTo>
                <a:lnTo>
                  <a:pt x="173" y="0"/>
                </a:lnTo>
                <a:lnTo>
                  <a:pt x="201" y="6"/>
                </a:lnTo>
                <a:lnTo>
                  <a:pt x="229" y="15"/>
                </a:lnTo>
                <a:lnTo>
                  <a:pt x="253" y="31"/>
                </a:lnTo>
                <a:lnTo>
                  <a:pt x="276" y="51"/>
                </a:lnTo>
                <a:lnTo>
                  <a:pt x="292" y="75"/>
                </a:lnTo>
                <a:lnTo>
                  <a:pt x="305" y="100"/>
                </a:lnTo>
                <a:lnTo>
                  <a:pt x="314" y="128"/>
                </a:lnTo>
                <a:lnTo>
                  <a:pt x="316" y="158"/>
                </a:lnTo>
                <a:lnTo>
                  <a:pt x="314" y="187"/>
                </a:lnTo>
                <a:lnTo>
                  <a:pt x="305" y="214"/>
                </a:lnTo>
                <a:lnTo>
                  <a:pt x="292" y="241"/>
                </a:lnTo>
                <a:lnTo>
                  <a:pt x="276" y="265"/>
                </a:lnTo>
                <a:lnTo>
                  <a:pt x="253" y="285"/>
                </a:lnTo>
                <a:lnTo>
                  <a:pt x="229" y="300"/>
                </a:lnTo>
                <a:lnTo>
                  <a:pt x="201" y="310"/>
                </a:lnTo>
                <a:lnTo>
                  <a:pt x="173" y="316"/>
                </a:lnTo>
                <a:lnTo>
                  <a:pt x="143" y="316"/>
                </a:lnTo>
                <a:lnTo>
                  <a:pt x="115" y="310"/>
                </a:lnTo>
                <a:lnTo>
                  <a:pt x="87" y="300"/>
                </a:lnTo>
                <a:lnTo>
                  <a:pt x="63" y="285"/>
                </a:lnTo>
                <a:lnTo>
                  <a:pt x="41" y="265"/>
                </a:lnTo>
                <a:lnTo>
                  <a:pt x="24" y="241"/>
                </a:lnTo>
                <a:lnTo>
                  <a:pt x="11" y="214"/>
                </a:lnTo>
                <a:lnTo>
                  <a:pt x="3" y="187"/>
                </a:lnTo>
                <a:lnTo>
                  <a:pt x="0" y="158"/>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13812" name="Rectangle 20"/>
          <p:cNvSpPr>
            <a:spLocks noChangeArrowheads="1"/>
          </p:cNvSpPr>
          <p:nvPr/>
        </p:nvSpPr>
        <p:spPr bwMode="auto">
          <a:xfrm>
            <a:off x="6005513" y="4554538"/>
            <a:ext cx="1858962"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0">
                <a:solidFill>
                  <a:srgbClr val="000000"/>
                </a:solidFill>
              </a:rPr>
              <a:t>Unexpected Patterns</a:t>
            </a:r>
            <a:endParaRPr lang="en-US" altLang="en-US"/>
          </a:p>
        </p:txBody>
      </p:sp>
      <p:sp>
        <p:nvSpPr>
          <p:cNvPr id="1313813" name="Freeform 21"/>
          <p:cNvSpPr>
            <a:spLocks/>
          </p:cNvSpPr>
          <p:nvPr/>
        </p:nvSpPr>
        <p:spPr bwMode="auto">
          <a:xfrm>
            <a:off x="5181600" y="3276600"/>
            <a:ext cx="250825" cy="250825"/>
          </a:xfrm>
          <a:custGeom>
            <a:avLst/>
            <a:gdLst>
              <a:gd name="T0" fmla="*/ 0 w 316"/>
              <a:gd name="T1" fmla="*/ 158 h 316"/>
              <a:gd name="T2" fmla="*/ 3 w 316"/>
              <a:gd name="T3" fmla="*/ 128 h 316"/>
              <a:gd name="T4" fmla="*/ 10 w 316"/>
              <a:gd name="T5" fmla="*/ 100 h 316"/>
              <a:gd name="T6" fmla="*/ 24 w 316"/>
              <a:gd name="T7" fmla="*/ 75 h 316"/>
              <a:gd name="T8" fmla="*/ 41 w 316"/>
              <a:gd name="T9" fmla="*/ 51 h 316"/>
              <a:gd name="T10" fmla="*/ 62 w 316"/>
              <a:gd name="T11" fmla="*/ 31 h 316"/>
              <a:gd name="T12" fmla="*/ 87 w 316"/>
              <a:gd name="T13" fmla="*/ 16 h 316"/>
              <a:gd name="T14" fmla="*/ 114 w 316"/>
              <a:gd name="T15" fmla="*/ 6 h 316"/>
              <a:gd name="T16" fmla="*/ 143 w 316"/>
              <a:gd name="T17" fmla="*/ 0 h 316"/>
              <a:gd name="T18" fmla="*/ 173 w 316"/>
              <a:gd name="T19" fmla="*/ 0 h 316"/>
              <a:gd name="T20" fmla="*/ 201 w 316"/>
              <a:gd name="T21" fmla="*/ 6 h 316"/>
              <a:gd name="T22" fmla="*/ 228 w 316"/>
              <a:gd name="T23" fmla="*/ 16 h 316"/>
              <a:gd name="T24" fmla="*/ 253 w 316"/>
              <a:gd name="T25" fmla="*/ 31 h 316"/>
              <a:gd name="T26" fmla="*/ 274 w 316"/>
              <a:gd name="T27" fmla="*/ 51 h 316"/>
              <a:gd name="T28" fmla="*/ 292 w 316"/>
              <a:gd name="T29" fmla="*/ 75 h 316"/>
              <a:gd name="T30" fmla="*/ 305 w 316"/>
              <a:gd name="T31" fmla="*/ 100 h 316"/>
              <a:gd name="T32" fmla="*/ 314 w 316"/>
              <a:gd name="T33" fmla="*/ 128 h 316"/>
              <a:gd name="T34" fmla="*/ 316 w 316"/>
              <a:gd name="T35" fmla="*/ 158 h 316"/>
              <a:gd name="T36" fmla="*/ 314 w 316"/>
              <a:gd name="T37" fmla="*/ 187 h 316"/>
              <a:gd name="T38" fmla="*/ 305 w 316"/>
              <a:gd name="T39" fmla="*/ 216 h 316"/>
              <a:gd name="T40" fmla="*/ 292 w 316"/>
              <a:gd name="T41" fmla="*/ 241 h 316"/>
              <a:gd name="T42" fmla="*/ 274 w 316"/>
              <a:gd name="T43" fmla="*/ 265 h 316"/>
              <a:gd name="T44" fmla="*/ 253 w 316"/>
              <a:gd name="T45" fmla="*/ 285 h 316"/>
              <a:gd name="T46" fmla="*/ 228 w 316"/>
              <a:gd name="T47" fmla="*/ 300 h 316"/>
              <a:gd name="T48" fmla="*/ 201 w 316"/>
              <a:gd name="T49" fmla="*/ 310 h 316"/>
              <a:gd name="T50" fmla="*/ 173 w 316"/>
              <a:gd name="T51" fmla="*/ 316 h 316"/>
              <a:gd name="T52" fmla="*/ 143 w 316"/>
              <a:gd name="T53" fmla="*/ 316 h 316"/>
              <a:gd name="T54" fmla="*/ 114 w 316"/>
              <a:gd name="T55" fmla="*/ 310 h 316"/>
              <a:gd name="T56" fmla="*/ 87 w 316"/>
              <a:gd name="T57" fmla="*/ 300 h 316"/>
              <a:gd name="T58" fmla="*/ 62 w 316"/>
              <a:gd name="T59" fmla="*/ 285 h 316"/>
              <a:gd name="T60" fmla="*/ 41 w 316"/>
              <a:gd name="T61" fmla="*/ 265 h 316"/>
              <a:gd name="T62" fmla="*/ 24 w 316"/>
              <a:gd name="T63" fmla="*/ 241 h 316"/>
              <a:gd name="T64" fmla="*/ 10 w 316"/>
              <a:gd name="T65" fmla="*/ 216 h 316"/>
              <a:gd name="T66" fmla="*/ 3 w 316"/>
              <a:gd name="T67" fmla="*/ 187 h 316"/>
              <a:gd name="T68" fmla="*/ 0 w 316"/>
              <a:gd name="T69" fmla="*/ 15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6" h="316">
                <a:moveTo>
                  <a:pt x="0" y="158"/>
                </a:moveTo>
                <a:lnTo>
                  <a:pt x="3" y="128"/>
                </a:lnTo>
                <a:lnTo>
                  <a:pt x="10" y="100"/>
                </a:lnTo>
                <a:lnTo>
                  <a:pt x="24" y="75"/>
                </a:lnTo>
                <a:lnTo>
                  <a:pt x="41" y="51"/>
                </a:lnTo>
                <a:lnTo>
                  <a:pt x="62" y="31"/>
                </a:lnTo>
                <a:lnTo>
                  <a:pt x="87" y="16"/>
                </a:lnTo>
                <a:lnTo>
                  <a:pt x="114" y="6"/>
                </a:lnTo>
                <a:lnTo>
                  <a:pt x="143" y="0"/>
                </a:lnTo>
                <a:lnTo>
                  <a:pt x="173" y="0"/>
                </a:lnTo>
                <a:lnTo>
                  <a:pt x="201" y="6"/>
                </a:lnTo>
                <a:lnTo>
                  <a:pt x="228" y="16"/>
                </a:lnTo>
                <a:lnTo>
                  <a:pt x="253" y="31"/>
                </a:lnTo>
                <a:lnTo>
                  <a:pt x="274" y="51"/>
                </a:lnTo>
                <a:lnTo>
                  <a:pt x="292" y="75"/>
                </a:lnTo>
                <a:lnTo>
                  <a:pt x="305" y="100"/>
                </a:lnTo>
                <a:lnTo>
                  <a:pt x="314" y="128"/>
                </a:lnTo>
                <a:lnTo>
                  <a:pt x="316" y="158"/>
                </a:lnTo>
                <a:lnTo>
                  <a:pt x="314" y="187"/>
                </a:lnTo>
                <a:lnTo>
                  <a:pt x="305" y="216"/>
                </a:lnTo>
                <a:lnTo>
                  <a:pt x="292" y="241"/>
                </a:lnTo>
                <a:lnTo>
                  <a:pt x="274" y="265"/>
                </a:lnTo>
                <a:lnTo>
                  <a:pt x="253" y="285"/>
                </a:lnTo>
                <a:lnTo>
                  <a:pt x="228" y="300"/>
                </a:lnTo>
                <a:lnTo>
                  <a:pt x="201" y="310"/>
                </a:lnTo>
                <a:lnTo>
                  <a:pt x="173" y="316"/>
                </a:lnTo>
                <a:lnTo>
                  <a:pt x="143" y="316"/>
                </a:lnTo>
                <a:lnTo>
                  <a:pt x="114" y="310"/>
                </a:lnTo>
                <a:lnTo>
                  <a:pt x="87" y="300"/>
                </a:lnTo>
                <a:lnTo>
                  <a:pt x="62" y="285"/>
                </a:lnTo>
                <a:lnTo>
                  <a:pt x="41" y="265"/>
                </a:lnTo>
                <a:lnTo>
                  <a:pt x="24" y="241"/>
                </a:lnTo>
                <a:lnTo>
                  <a:pt x="10" y="216"/>
                </a:lnTo>
                <a:lnTo>
                  <a:pt x="3" y="187"/>
                </a:lnTo>
                <a:lnTo>
                  <a:pt x="0" y="158"/>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aphicFrame>
        <p:nvGraphicFramePr>
          <p:cNvPr id="1313814" name="Object 22"/>
          <p:cNvGraphicFramePr>
            <a:graphicFrameLocks noChangeAspect="1"/>
          </p:cNvGraphicFramePr>
          <p:nvPr/>
        </p:nvGraphicFramePr>
        <p:xfrm>
          <a:off x="914400" y="1752600"/>
          <a:ext cx="3609975" cy="3573463"/>
        </p:xfrm>
        <a:graphic>
          <a:graphicData uri="http://schemas.openxmlformats.org/presentationml/2006/ole">
            <mc:AlternateContent xmlns:mc="http://schemas.openxmlformats.org/markup-compatibility/2006">
              <mc:Choice xmlns:v="urn:schemas-microsoft-com:vml" Requires="v">
                <p:oleObj spid="_x0000_s65550" name="Bitmap Image" r:id="rId3" imgW="5695238" imgH="5638095" progId="Paint.Picture">
                  <p:embed/>
                </p:oleObj>
              </mc:Choice>
              <mc:Fallback>
                <p:oleObj name="Bitmap Image" r:id="rId3" imgW="5695238" imgH="563809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752600"/>
                        <a:ext cx="3609975" cy="357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31308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628650" y="365127"/>
            <a:ext cx="7886700" cy="549274"/>
          </a:xfrm>
        </p:spPr>
        <p:txBody>
          <a:bodyPr/>
          <a:lstStyle/>
          <a:p>
            <a:r>
              <a:rPr lang="en-US" dirty="0"/>
              <a:t>Subjective Arguments</a:t>
            </a:r>
          </a:p>
        </p:txBody>
      </p:sp>
      <p:sp>
        <p:nvSpPr>
          <p:cNvPr id="280579" name="Rectangle 3"/>
          <p:cNvSpPr>
            <a:spLocks noGrp="1" noChangeArrowheads="1"/>
          </p:cNvSpPr>
          <p:nvPr>
            <p:ph type="body" idx="1"/>
          </p:nvPr>
        </p:nvSpPr>
        <p:spPr>
          <a:xfrm>
            <a:off x="152400" y="1066800"/>
            <a:ext cx="8839200" cy="5486400"/>
          </a:xfrm>
        </p:spPr>
        <p:txBody>
          <a:bodyPr>
            <a:normAutofit/>
          </a:bodyPr>
          <a:lstStyle/>
          <a:p>
            <a:r>
              <a:rPr lang="en-US" dirty="0"/>
              <a:t>A pattern is considered subjectively uninteresting unless it reveals unexpected information about the data. </a:t>
            </a:r>
          </a:p>
          <a:p>
            <a:endParaRPr lang="en-US" dirty="0"/>
          </a:p>
          <a:p>
            <a:r>
              <a:rPr lang="en-US" dirty="0"/>
              <a:t>E.g., the rule </a:t>
            </a:r>
            <a:r>
              <a:rPr lang="en-US" dirty="0">
                <a:solidFill>
                  <a:srgbClr val="3333CC"/>
                </a:solidFill>
              </a:rPr>
              <a:t>{Butter} </a:t>
            </a:r>
            <a:r>
              <a:rPr lang="en-US" dirty="0">
                <a:solidFill>
                  <a:srgbClr val="3333CC"/>
                </a:solidFill>
                <a:sym typeface="Wingdings" pitchFamily="2" charset="2"/>
              </a:rPr>
              <a:t></a:t>
            </a:r>
            <a:r>
              <a:rPr lang="en-US" dirty="0">
                <a:solidFill>
                  <a:srgbClr val="3333CC"/>
                </a:solidFill>
              </a:rPr>
              <a:t> {Bread}</a:t>
            </a:r>
            <a:r>
              <a:rPr lang="en-US" dirty="0"/>
              <a:t> isn’t interesting, despite having high support and confidence values. </a:t>
            </a:r>
          </a:p>
          <a:p>
            <a:endParaRPr lang="en-US" dirty="0"/>
          </a:p>
          <a:p>
            <a:r>
              <a:rPr lang="en-US" dirty="0"/>
              <a:t>On the other hand, the rule </a:t>
            </a:r>
            <a:r>
              <a:rPr lang="en-US" dirty="0">
                <a:solidFill>
                  <a:srgbClr val="FF0000"/>
                </a:solidFill>
              </a:rPr>
              <a:t>{Diapers} </a:t>
            </a:r>
            <a:r>
              <a:rPr lang="en-US" dirty="0">
                <a:solidFill>
                  <a:srgbClr val="FF0000"/>
                </a:solidFill>
                <a:sym typeface="Wingdings" pitchFamily="2" charset="2"/>
              </a:rPr>
              <a:t></a:t>
            </a:r>
            <a:r>
              <a:rPr lang="en-US" dirty="0">
                <a:solidFill>
                  <a:srgbClr val="FF0000"/>
                </a:solidFill>
              </a:rPr>
              <a:t> {Beer}</a:t>
            </a:r>
            <a:r>
              <a:rPr lang="en-US" dirty="0"/>
              <a:t> is interesting because the relationship is quite unexpected and may suggest a new </a:t>
            </a:r>
            <a:r>
              <a:rPr lang="en-US" dirty="0" smtClean="0"/>
              <a:t>cross-­</a:t>
            </a:r>
            <a:r>
              <a:rPr lang="en-US" dirty="0"/>
              <a:t>selling opportunity for retailers. </a:t>
            </a:r>
          </a:p>
          <a:p>
            <a:endParaRPr lang="en-US" dirty="0"/>
          </a:p>
          <a:p>
            <a:r>
              <a:rPr lang="en-US" b="1" dirty="0"/>
              <a:t>Drawback</a:t>
            </a:r>
            <a:r>
              <a:rPr lang="en-US" dirty="0"/>
              <a:t>: Incorporating subjective knowledge into pattern evaluation is a difficult task because it requires a </a:t>
            </a:r>
            <a:r>
              <a:rPr lang="en-US" dirty="0">
                <a:solidFill>
                  <a:srgbClr val="3333CC"/>
                </a:solidFill>
              </a:rPr>
              <a:t>considerable amount of prior information</a:t>
            </a:r>
            <a:r>
              <a:rPr lang="en-US" dirty="0"/>
              <a:t> from the domain experts. </a:t>
            </a:r>
          </a:p>
        </p:txBody>
      </p:sp>
    </p:spTree>
    <p:extLst>
      <p:ext uri="{BB962C8B-B14F-4D97-AF65-F5344CB8AC3E}">
        <p14:creationId xmlns:p14="http://schemas.microsoft.com/office/powerpoint/2010/main" val="7108921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ctrTitle"/>
          </p:nvPr>
        </p:nvSpPr>
        <p:spPr>
          <a:xfrm>
            <a:off x="685800" y="2286000"/>
            <a:ext cx="7772400" cy="1143000"/>
          </a:xfrm>
        </p:spPr>
        <p:txBody>
          <a:bodyPr/>
          <a:lstStyle/>
          <a:p>
            <a:r>
              <a:rPr lang="en-US"/>
              <a:t>Simpson’s Paradox</a:t>
            </a:r>
          </a:p>
        </p:txBody>
      </p:sp>
    </p:spTree>
    <p:extLst>
      <p:ext uri="{BB962C8B-B14F-4D97-AF65-F5344CB8AC3E}">
        <p14:creationId xmlns:p14="http://schemas.microsoft.com/office/powerpoint/2010/main" val="11571210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628650" y="365127"/>
            <a:ext cx="7886700" cy="396874"/>
          </a:xfrm>
        </p:spPr>
        <p:txBody>
          <a:bodyPr>
            <a:normAutofit fontScale="90000"/>
          </a:bodyPr>
          <a:lstStyle/>
          <a:p>
            <a:r>
              <a:rPr lang="en-US" dirty="0"/>
              <a:t>Some other example…</a:t>
            </a:r>
          </a:p>
        </p:txBody>
      </p:sp>
      <p:sp>
        <p:nvSpPr>
          <p:cNvPr id="393219" name="Rectangle 3"/>
          <p:cNvSpPr>
            <a:spLocks noGrp="1" noChangeArrowheads="1"/>
          </p:cNvSpPr>
          <p:nvPr>
            <p:ph type="body" idx="1"/>
          </p:nvPr>
        </p:nvSpPr>
        <p:spPr>
          <a:xfrm>
            <a:off x="381000" y="3276600"/>
            <a:ext cx="8458200" cy="3429000"/>
          </a:xfrm>
        </p:spPr>
        <p:txBody>
          <a:bodyPr>
            <a:normAutofit/>
          </a:bodyPr>
          <a:lstStyle/>
          <a:p>
            <a:pPr>
              <a:lnSpc>
                <a:spcPct val="90000"/>
              </a:lnSpc>
            </a:pPr>
            <a:r>
              <a:rPr lang="en-US" sz="2000" dirty="0"/>
              <a:t>What’s the confidence of the following rules:</a:t>
            </a:r>
          </a:p>
          <a:p>
            <a:pPr>
              <a:lnSpc>
                <a:spcPct val="90000"/>
              </a:lnSpc>
              <a:buFontTx/>
              <a:buNone/>
            </a:pPr>
            <a:r>
              <a:rPr lang="en-US" sz="2000" dirty="0"/>
              <a:t>	(rule 1) </a:t>
            </a:r>
            <a:r>
              <a:rPr lang="en-US" sz="2000" dirty="0">
                <a:solidFill>
                  <a:srgbClr val="3333CC"/>
                </a:solidFill>
              </a:rPr>
              <a:t>{HDTV=Yes} </a:t>
            </a:r>
            <a:r>
              <a:rPr lang="en-US" sz="2000" dirty="0">
                <a:solidFill>
                  <a:srgbClr val="3333CC"/>
                </a:solidFill>
                <a:sym typeface="Wingdings" pitchFamily="2" charset="2"/>
              </a:rPr>
              <a:t> {Exercise machine = Yes}</a:t>
            </a:r>
          </a:p>
          <a:p>
            <a:pPr>
              <a:lnSpc>
                <a:spcPct val="90000"/>
              </a:lnSpc>
              <a:buFontTx/>
              <a:buNone/>
            </a:pPr>
            <a:r>
              <a:rPr lang="en-US" sz="2000" dirty="0"/>
              <a:t>	(rule 2) </a:t>
            </a:r>
            <a:r>
              <a:rPr lang="en-US" sz="2000" dirty="0">
                <a:solidFill>
                  <a:srgbClr val="3333CC"/>
                </a:solidFill>
              </a:rPr>
              <a:t>{HDTV=No} </a:t>
            </a:r>
            <a:r>
              <a:rPr lang="en-US" sz="2000" dirty="0">
                <a:solidFill>
                  <a:srgbClr val="3333CC"/>
                </a:solidFill>
                <a:sym typeface="Wingdings" pitchFamily="2" charset="2"/>
              </a:rPr>
              <a:t> {Exercise machine = Yes}</a:t>
            </a:r>
            <a:r>
              <a:rPr lang="en-US" sz="2000" dirty="0">
                <a:sym typeface="Wingdings" pitchFamily="2" charset="2"/>
              </a:rPr>
              <a:t>   ?</a:t>
            </a:r>
          </a:p>
          <a:p>
            <a:pPr>
              <a:lnSpc>
                <a:spcPct val="90000"/>
              </a:lnSpc>
              <a:buFontTx/>
              <a:buNone/>
            </a:pPr>
            <a:endParaRPr lang="en-US" sz="2000" dirty="0">
              <a:sym typeface="Wingdings" pitchFamily="2" charset="2"/>
            </a:endParaRPr>
          </a:p>
          <a:p>
            <a:pPr lvl="1">
              <a:lnSpc>
                <a:spcPct val="90000"/>
              </a:lnSpc>
              <a:buFontTx/>
              <a:buNone/>
            </a:pPr>
            <a:r>
              <a:rPr lang="en-US" dirty="0">
                <a:solidFill>
                  <a:srgbClr val="FF0000"/>
                </a:solidFill>
                <a:sym typeface="Wingdings" pitchFamily="2" charset="2"/>
              </a:rPr>
              <a:t>Confidence of rule 1 = 99/180 = 55%</a:t>
            </a:r>
          </a:p>
          <a:p>
            <a:pPr lvl="1">
              <a:lnSpc>
                <a:spcPct val="90000"/>
              </a:lnSpc>
              <a:buFontTx/>
              <a:buNone/>
            </a:pPr>
            <a:r>
              <a:rPr lang="en-US" dirty="0">
                <a:solidFill>
                  <a:srgbClr val="FF0000"/>
                </a:solidFill>
                <a:sym typeface="Wingdings" pitchFamily="2" charset="2"/>
              </a:rPr>
              <a:t>Confidence of rule 2 = 54/120 = 45%</a:t>
            </a:r>
          </a:p>
          <a:p>
            <a:pPr>
              <a:lnSpc>
                <a:spcPct val="90000"/>
              </a:lnSpc>
            </a:pPr>
            <a:r>
              <a:rPr lang="en-US" sz="2000" dirty="0">
                <a:sym typeface="Wingdings" pitchFamily="2" charset="2"/>
              </a:rPr>
              <a:t>So, “</a:t>
            </a:r>
            <a:r>
              <a:rPr lang="en-US" sz="2000" dirty="0">
                <a:solidFill>
                  <a:srgbClr val="3333CC"/>
                </a:solidFill>
                <a:sym typeface="Wingdings" pitchFamily="2" charset="2"/>
              </a:rPr>
              <a:t>Customers who buy high-definition televisions are more likely to buy exercise machines that those who don’t buy high-definition televisions</a:t>
            </a:r>
            <a:r>
              <a:rPr lang="en-US" sz="2000" dirty="0">
                <a:sym typeface="Wingdings" pitchFamily="2" charset="2"/>
              </a:rPr>
              <a:t>.” Right?</a:t>
            </a:r>
          </a:p>
          <a:p>
            <a:pPr>
              <a:lnSpc>
                <a:spcPct val="90000"/>
              </a:lnSpc>
            </a:pPr>
            <a:r>
              <a:rPr lang="en-US" sz="2000" dirty="0">
                <a:sym typeface="Wingdings" pitchFamily="2" charset="2"/>
              </a:rPr>
              <a:t>Well, maybe not…</a:t>
            </a:r>
          </a:p>
        </p:txBody>
      </p:sp>
      <p:graphicFrame>
        <p:nvGraphicFramePr>
          <p:cNvPr id="393220" name="Object 4"/>
          <p:cNvGraphicFramePr>
            <a:graphicFrameLocks noChangeAspect="1"/>
          </p:cNvGraphicFramePr>
          <p:nvPr/>
        </p:nvGraphicFramePr>
        <p:xfrm>
          <a:off x="1066800" y="1219200"/>
          <a:ext cx="5257800" cy="1854200"/>
        </p:xfrm>
        <a:graphic>
          <a:graphicData uri="http://schemas.openxmlformats.org/presentationml/2006/ole">
            <mc:AlternateContent xmlns:mc="http://schemas.openxmlformats.org/markup-compatibility/2006">
              <mc:Choice xmlns:v="urn:schemas-microsoft-com:vml" Requires="v">
                <p:oleObj spid="_x0000_s66574" name="Photo Editor Photo" r:id="rId3" imgW="6885714" imgH="2429214" progId="MSPhotoEd.3">
                  <p:embed/>
                </p:oleObj>
              </mc:Choice>
              <mc:Fallback>
                <p:oleObj name="Photo Editor Photo" r:id="rId3" imgW="6885714" imgH="2429214"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219200"/>
                        <a:ext cx="5257800" cy="185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367567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0" y="152400"/>
            <a:ext cx="9144000" cy="715963"/>
          </a:xfrm>
        </p:spPr>
        <p:txBody>
          <a:bodyPr>
            <a:normAutofit/>
          </a:bodyPr>
          <a:lstStyle/>
          <a:p>
            <a:r>
              <a:rPr lang="en-US"/>
              <a:t>Stratification: </a:t>
            </a:r>
            <a:r>
              <a:rPr lang="en-US">
                <a:solidFill>
                  <a:srgbClr val="FF0000"/>
                </a:solidFill>
              </a:rPr>
              <a:t>Simpson paradox</a:t>
            </a:r>
          </a:p>
        </p:txBody>
      </p:sp>
      <p:sp>
        <p:nvSpPr>
          <p:cNvPr id="394243" name="Rectangle 3"/>
          <p:cNvSpPr>
            <a:spLocks noGrp="1" noChangeArrowheads="1"/>
          </p:cNvSpPr>
          <p:nvPr>
            <p:ph type="body" idx="1"/>
          </p:nvPr>
        </p:nvSpPr>
        <p:spPr>
          <a:xfrm>
            <a:off x="381000" y="1066800"/>
            <a:ext cx="8458200" cy="457200"/>
          </a:xfrm>
        </p:spPr>
        <p:txBody>
          <a:bodyPr>
            <a:normAutofit/>
          </a:bodyPr>
          <a:lstStyle/>
          <a:p>
            <a:r>
              <a:rPr lang="en-US"/>
              <a:t>Consider this more detailed table:</a:t>
            </a:r>
          </a:p>
        </p:txBody>
      </p:sp>
      <p:graphicFrame>
        <p:nvGraphicFramePr>
          <p:cNvPr id="394244" name="Object 4"/>
          <p:cNvGraphicFramePr>
            <a:graphicFrameLocks noChangeAspect="1"/>
          </p:cNvGraphicFramePr>
          <p:nvPr/>
        </p:nvGraphicFramePr>
        <p:xfrm>
          <a:off x="1066800" y="1600200"/>
          <a:ext cx="6629400" cy="1779588"/>
        </p:xfrm>
        <a:graphic>
          <a:graphicData uri="http://schemas.openxmlformats.org/presentationml/2006/ole">
            <mc:AlternateContent xmlns:mc="http://schemas.openxmlformats.org/markup-compatibility/2006">
              <mc:Choice xmlns:v="urn:schemas-microsoft-com:vml" Requires="v">
                <p:oleObj spid="_x0000_s67597" name="Photo Editor Photo" r:id="rId3" imgW="10676190" imgH="2866667" progId="MSPhotoEd.3">
                  <p:embed/>
                </p:oleObj>
              </mc:Choice>
              <mc:Fallback>
                <p:oleObj name="Photo Editor Photo" r:id="rId3" imgW="10676190" imgH="2866667"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600200"/>
                        <a:ext cx="6629400" cy="177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4245" name="Rectangle 5"/>
          <p:cNvSpPr>
            <a:spLocks noChangeArrowheads="1"/>
          </p:cNvSpPr>
          <p:nvPr/>
        </p:nvSpPr>
        <p:spPr bwMode="auto">
          <a:xfrm>
            <a:off x="381000" y="3581400"/>
            <a:ext cx="6324600" cy="28956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000">
                <a:solidFill>
                  <a:schemeClr val="tx1"/>
                </a:solidFill>
                <a:latin typeface="Times New Roman" pitchFamily="18" charset="0"/>
              </a:rPr>
              <a:t>What’s the confidence of the rules for each strata:</a:t>
            </a:r>
          </a:p>
          <a:p>
            <a:pPr marL="342900" indent="-342900">
              <a:lnSpc>
                <a:spcPct val="90000"/>
              </a:lnSpc>
              <a:spcBef>
                <a:spcPct val="20000"/>
              </a:spcBef>
            </a:pPr>
            <a:r>
              <a:rPr lang="en-US" sz="2000">
                <a:solidFill>
                  <a:schemeClr val="tx1"/>
                </a:solidFill>
                <a:latin typeface="Times New Roman" pitchFamily="18" charset="0"/>
              </a:rPr>
              <a:t>	(rule 1) </a:t>
            </a:r>
            <a:r>
              <a:rPr lang="en-US" sz="2000">
                <a:latin typeface="Times New Roman" pitchFamily="18" charset="0"/>
              </a:rPr>
              <a:t>{HDTV=Yes} </a:t>
            </a:r>
            <a:r>
              <a:rPr lang="en-US" sz="2000">
                <a:latin typeface="Times New Roman" pitchFamily="18" charset="0"/>
                <a:sym typeface="Wingdings" pitchFamily="2" charset="2"/>
              </a:rPr>
              <a:t> {Exercise machine = Yes}</a:t>
            </a:r>
          </a:p>
          <a:p>
            <a:pPr marL="342900" indent="-342900">
              <a:lnSpc>
                <a:spcPct val="90000"/>
              </a:lnSpc>
              <a:spcBef>
                <a:spcPct val="20000"/>
              </a:spcBef>
            </a:pPr>
            <a:r>
              <a:rPr lang="en-US" sz="2000">
                <a:solidFill>
                  <a:schemeClr val="tx1"/>
                </a:solidFill>
                <a:latin typeface="Times New Roman" pitchFamily="18" charset="0"/>
              </a:rPr>
              <a:t>	(rule 2) </a:t>
            </a:r>
            <a:r>
              <a:rPr lang="en-US" sz="2000">
                <a:latin typeface="Times New Roman" pitchFamily="18" charset="0"/>
              </a:rPr>
              <a:t>{HDTV=No} </a:t>
            </a:r>
            <a:r>
              <a:rPr lang="en-US" sz="2000">
                <a:latin typeface="Times New Roman" pitchFamily="18" charset="0"/>
                <a:sym typeface="Wingdings" pitchFamily="2" charset="2"/>
              </a:rPr>
              <a:t> {Exercise machine = Yes}</a:t>
            </a:r>
            <a:r>
              <a:rPr lang="en-US" sz="2000">
                <a:solidFill>
                  <a:schemeClr val="tx1"/>
                </a:solidFill>
                <a:latin typeface="Times New Roman" pitchFamily="18" charset="0"/>
                <a:sym typeface="Wingdings" pitchFamily="2" charset="2"/>
              </a:rPr>
              <a:t>   ?</a:t>
            </a:r>
          </a:p>
          <a:p>
            <a:pPr marL="342900" indent="-342900">
              <a:lnSpc>
                <a:spcPct val="90000"/>
              </a:lnSpc>
              <a:spcBef>
                <a:spcPct val="20000"/>
              </a:spcBef>
            </a:pPr>
            <a:r>
              <a:rPr lang="en-US" sz="2000">
                <a:solidFill>
                  <a:schemeClr val="tx1"/>
                </a:solidFill>
                <a:latin typeface="Times New Roman" pitchFamily="18" charset="0"/>
                <a:sym typeface="Wingdings" pitchFamily="2" charset="2"/>
              </a:rPr>
              <a:t>College students:</a:t>
            </a:r>
          </a:p>
          <a:p>
            <a:pPr marL="742950" lvl="1" indent="-285750">
              <a:lnSpc>
                <a:spcPct val="90000"/>
              </a:lnSpc>
              <a:spcBef>
                <a:spcPct val="20000"/>
              </a:spcBef>
            </a:pPr>
            <a:r>
              <a:rPr lang="en-US" sz="2000">
                <a:solidFill>
                  <a:srgbClr val="FF0000"/>
                </a:solidFill>
                <a:latin typeface="Times New Roman" pitchFamily="18" charset="0"/>
                <a:sym typeface="Wingdings" pitchFamily="2" charset="2"/>
              </a:rPr>
              <a:t>Confidence of rule 1 = 1/10 = 10%</a:t>
            </a:r>
          </a:p>
          <a:p>
            <a:pPr marL="742950" lvl="1" indent="-285750">
              <a:lnSpc>
                <a:spcPct val="90000"/>
              </a:lnSpc>
              <a:spcBef>
                <a:spcPct val="20000"/>
              </a:spcBef>
            </a:pPr>
            <a:r>
              <a:rPr lang="en-US" sz="2000">
                <a:solidFill>
                  <a:srgbClr val="FF0000"/>
                </a:solidFill>
                <a:latin typeface="Times New Roman" pitchFamily="18" charset="0"/>
                <a:sym typeface="Wingdings" pitchFamily="2" charset="2"/>
              </a:rPr>
              <a:t>Confidence of rule 2 = 4/34 = 11.8%</a:t>
            </a:r>
          </a:p>
          <a:p>
            <a:pPr marL="342900" indent="-342900">
              <a:lnSpc>
                <a:spcPct val="90000"/>
              </a:lnSpc>
              <a:spcBef>
                <a:spcPct val="20000"/>
              </a:spcBef>
            </a:pPr>
            <a:r>
              <a:rPr lang="en-US" sz="2000">
                <a:solidFill>
                  <a:schemeClr val="tx1"/>
                </a:solidFill>
                <a:latin typeface="Times New Roman" pitchFamily="18" charset="0"/>
                <a:sym typeface="Wingdings" pitchFamily="2" charset="2"/>
              </a:rPr>
              <a:t>Working Adults:</a:t>
            </a:r>
          </a:p>
          <a:p>
            <a:pPr marL="742950" lvl="1" indent="-285750">
              <a:lnSpc>
                <a:spcPct val="90000"/>
              </a:lnSpc>
              <a:spcBef>
                <a:spcPct val="20000"/>
              </a:spcBef>
            </a:pPr>
            <a:r>
              <a:rPr lang="en-US" sz="2000">
                <a:solidFill>
                  <a:srgbClr val="FF0000"/>
                </a:solidFill>
                <a:latin typeface="Times New Roman" pitchFamily="18" charset="0"/>
                <a:sym typeface="Wingdings" pitchFamily="2" charset="2"/>
              </a:rPr>
              <a:t>Confidence of rule 1 = 98/170 = 57.7%</a:t>
            </a:r>
          </a:p>
          <a:p>
            <a:pPr marL="742950" lvl="1" indent="-285750">
              <a:lnSpc>
                <a:spcPct val="90000"/>
              </a:lnSpc>
              <a:spcBef>
                <a:spcPct val="20000"/>
              </a:spcBef>
            </a:pPr>
            <a:r>
              <a:rPr lang="en-US" sz="2000">
                <a:solidFill>
                  <a:srgbClr val="FF0000"/>
                </a:solidFill>
                <a:latin typeface="Times New Roman" pitchFamily="18" charset="0"/>
                <a:sym typeface="Wingdings" pitchFamily="2" charset="2"/>
              </a:rPr>
              <a:t>Confidence of rule 2 = 50/86 = 58.1%</a:t>
            </a:r>
          </a:p>
        </p:txBody>
      </p:sp>
      <p:sp>
        <p:nvSpPr>
          <p:cNvPr id="394246" name="AutoShape 6"/>
          <p:cNvSpPr>
            <a:spLocks noChangeArrowheads="1"/>
          </p:cNvSpPr>
          <p:nvPr/>
        </p:nvSpPr>
        <p:spPr bwMode="auto">
          <a:xfrm>
            <a:off x="5486400" y="4648200"/>
            <a:ext cx="3505200" cy="1905000"/>
          </a:xfrm>
          <a:prstGeom prst="wedgeRoundRectCallout">
            <a:avLst>
              <a:gd name="adj1" fmla="val -67935"/>
              <a:gd name="adj2" fmla="val 9417"/>
              <a:gd name="adj3" fmla="val 16667"/>
            </a:avLst>
          </a:prstGeom>
          <a:solidFill>
            <a:srgbClr val="FFFF99"/>
          </a:solidFill>
          <a:ln w="9525">
            <a:solidFill>
              <a:schemeClr val="tx1"/>
            </a:solidFill>
            <a:miter lim="800000"/>
            <a:headEnd/>
            <a:tailEnd/>
          </a:ln>
          <a:effectLst/>
        </p:spPr>
        <p:txBody>
          <a:bodyPr/>
          <a:lstStyle/>
          <a:p>
            <a:r>
              <a:rPr lang="en-US" sz="1600"/>
              <a:t>The rules suggest that, for each group, customers who don’t buy HDTV are more likely to buy exercise machines, which contradict the previous conclusion when data from the two customer groups are pooled together.</a:t>
            </a:r>
          </a:p>
        </p:txBody>
      </p:sp>
    </p:spTree>
    <p:extLst>
      <p:ext uri="{BB962C8B-B14F-4D97-AF65-F5344CB8AC3E}">
        <p14:creationId xmlns:p14="http://schemas.microsoft.com/office/powerpoint/2010/main" val="154368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94245">
                                            <p:txEl>
                                              <p:pRg st="0" end="0"/>
                                            </p:txEl>
                                          </p:spTgt>
                                        </p:tgtEl>
                                        <p:attrNameLst>
                                          <p:attrName>style.visibility</p:attrName>
                                        </p:attrNameLst>
                                      </p:cBhvr>
                                      <p:to>
                                        <p:strVal val="visible"/>
                                      </p:to>
                                    </p:set>
                                    <p:anim calcmode="lin" valueType="num">
                                      <p:cBhvr>
                                        <p:cTn id="7" dur="500" fill="hold"/>
                                        <p:tgtEl>
                                          <p:spTgt spid="39424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9424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94245">
                                            <p:txEl>
                                              <p:pRg st="1" end="1"/>
                                            </p:txEl>
                                          </p:spTgt>
                                        </p:tgtEl>
                                        <p:attrNameLst>
                                          <p:attrName>style.visibility</p:attrName>
                                        </p:attrNameLst>
                                      </p:cBhvr>
                                      <p:to>
                                        <p:strVal val="visible"/>
                                      </p:to>
                                    </p:set>
                                    <p:anim calcmode="lin" valueType="num">
                                      <p:cBhvr>
                                        <p:cTn id="13" dur="500" fill="hold"/>
                                        <p:tgtEl>
                                          <p:spTgt spid="394245">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94245">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94245">
                                            <p:txEl>
                                              <p:pRg st="2" end="2"/>
                                            </p:txEl>
                                          </p:spTgt>
                                        </p:tgtEl>
                                        <p:attrNameLst>
                                          <p:attrName>style.visibility</p:attrName>
                                        </p:attrNameLst>
                                      </p:cBhvr>
                                      <p:to>
                                        <p:strVal val="visible"/>
                                      </p:to>
                                    </p:set>
                                    <p:anim calcmode="lin" valueType="num">
                                      <p:cBhvr>
                                        <p:cTn id="19" dur="500" fill="hold"/>
                                        <p:tgtEl>
                                          <p:spTgt spid="394245">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94245">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94245">
                                            <p:txEl>
                                              <p:pRg st="3" end="3"/>
                                            </p:txEl>
                                          </p:spTgt>
                                        </p:tgtEl>
                                        <p:attrNameLst>
                                          <p:attrName>style.visibility</p:attrName>
                                        </p:attrNameLst>
                                      </p:cBhvr>
                                      <p:to>
                                        <p:strVal val="visible"/>
                                      </p:to>
                                    </p:set>
                                    <p:anim calcmode="lin" valueType="num">
                                      <p:cBhvr>
                                        <p:cTn id="25" dur="500" fill="hold"/>
                                        <p:tgtEl>
                                          <p:spTgt spid="394245">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94245">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394245">
                                            <p:txEl>
                                              <p:pRg st="4" end="4"/>
                                            </p:txEl>
                                          </p:spTgt>
                                        </p:tgtEl>
                                        <p:attrNameLst>
                                          <p:attrName>style.visibility</p:attrName>
                                        </p:attrNameLst>
                                      </p:cBhvr>
                                      <p:to>
                                        <p:strVal val="visible"/>
                                      </p:to>
                                    </p:set>
                                    <p:anim calcmode="lin" valueType="num">
                                      <p:cBhvr>
                                        <p:cTn id="31" dur="500" fill="hold"/>
                                        <p:tgtEl>
                                          <p:spTgt spid="394245">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94245">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394245">
                                            <p:txEl>
                                              <p:pRg st="5" end="5"/>
                                            </p:txEl>
                                          </p:spTgt>
                                        </p:tgtEl>
                                        <p:attrNameLst>
                                          <p:attrName>style.visibility</p:attrName>
                                        </p:attrNameLst>
                                      </p:cBhvr>
                                      <p:to>
                                        <p:strVal val="visible"/>
                                      </p:to>
                                    </p:set>
                                    <p:anim calcmode="lin" valueType="num">
                                      <p:cBhvr>
                                        <p:cTn id="37" dur="500" fill="hold"/>
                                        <p:tgtEl>
                                          <p:spTgt spid="394245">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394245">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394245">
                                            <p:txEl>
                                              <p:pRg st="6" end="6"/>
                                            </p:txEl>
                                          </p:spTgt>
                                        </p:tgtEl>
                                        <p:attrNameLst>
                                          <p:attrName>style.visibility</p:attrName>
                                        </p:attrNameLst>
                                      </p:cBhvr>
                                      <p:to>
                                        <p:strVal val="visible"/>
                                      </p:to>
                                    </p:set>
                                    <p:anim calcmode="lin" valueType="num">
                                      <p:cBhvr>
                                        <p:cTn id="43" dur="500" fill="hold"/>
                                        <p:tgtEl>
                                          <p:spTgt spid="394245">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394245">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394245">
                                            <p:txEl>
                                              <p:pRg st="7" end="7"/>
                                            </p:txEl>
                                          </p:spTgt>
                                        </p:tgtEl>
                                        <p:attrNameLst>
                                          <p:attrName>style.visibility</p:attrName>
                                        </p:attrNameLst>
                                      </p:cBhvr>
                                      <p:to>
                                        <p:strVal val="visible"/>
                                      </p:to>
                                    </p:set>
                                    <p:anim calcmode="lin" valueType="num">
                                      <p:cBhvr>
                                        <p:cTn id="49" dur="500" fill="hold"/>
                                        <p:tgtEl>
                                          <p:spTgt spid="394245">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394245">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394245">
                                            <p:txEl>
                                              <p:pRg st="8" end="8"/>
                                            </p:txEl>
                                          </p:spTgt>
                                        </p:tgtEl>
                                        <p:attrNameLst>
                                          <p:attrName>style.visibility</p:attrName>
                                        </p:attrNameLst>
                                      </p:cBhvr>
                                      <p:to>
                                        <p:strVal val="visible"/>
                                      </p:to>
                                    </p:set>
                                    <p:anim calcmode="lin" valueType="num">
                                      <p:cBhvr>
                                        <p:cTn id="55" dur="500" fill="hold"/>
                                        <p:tgtEl>
                                          <p:spTgt spid="394245">
                                            <p:txEl>
                                              <p:pRg st="8" end="8"/>
                                            </p:txEl>
                                          </p:spTgt>
                                        </p:tgtEl>
                                        <p:attrNameLst>
                                          <p:attrName>ppt_w</p:attrName>
                                        </p:attrNameLst>
                                      </p:cBhvr>
                                      <p:tavLst>
                                        <p:tav tm="0">
                                          <p:val>
                                            <p:fltVal val="0"/>
                                          </p:val>
                                        </p:tav>
                                        <p:tav tm="100000">
                                          <p:val>
                                            <p:strVal val="#ppt_w"/>
                                          </p:val>
                                        </p:tav>
                                      </p:tavLst>
                                    </p:anim>
                                    <p:anim calcmode="lin" valueType="num">
                                      <p:cBhvr>
                                        <p:cTn id="56" dur="500" fill="hold"/>
                                        <p:tgtEl>
                                          <p:spTgt spid="394245">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394246"/>
                                        </p:tgtEl>
                                        <p:attrNameLst>
                                          <p:attrName>style.visibility</p:attrName>
                                        </p:attrNameLst>
                                      </p:cBhvr>
                                      <p:to>
                                        <p:strVal val="visible"/>
                                      </p:to>
                                    </p:set>
                                    <p:anim calcmode="lin" valueType="num">
                                      <p:cBhvr>
                                        <p:cTn id="61" dur="500" fill="hold"/>
                                        <p:tgtEl>
                                          <p:spTgt spid="394246"/>
                                        </p:tgtEl>
                                        <p:attrNameLst>
                                          <p:attrName>ppt_w</p:attrName>
                                        </p:attrNameLst>
                                      </p:cBhvr>
                                      <p:tavLst>
                                        <p:tav tm="0">
                                          <p:val>
                                            <p:fltVal val="0"/>
                                          </p:val>
                                        </p:tav>
                                        <p:tav tm="100000">
                                          <p:val>
                                            <p:strVal val="#ppt_w"/>
                                          </p:val>
                                        </p:tav>
                                      </p:tavLst>
                                    </p:anim>
                                    <p:anim calcmode="lin" valueType="num">
                                      <p:cBhvr>
                                        <p:cTn id="62" dur="500" fill="hold"/>
                                        <p:tgtEl>
                                          <p:spTgt spid="3942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5" grpId="0" build="p" bldLvl="2" autoUpdateAnimBg="0"/>
      <p:bldP spid="394246"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dirty="0"/>
              <a:t>Importance of Stratification</a:t>
            </a:r>
          </a:p>
        </p:txBody>
      </p:sp>
      <p:sp>
        <p:nvSpPr>
          <p:cNvPr id="395267" name="Rectangle 3"/>
          <p:cNvSpPr>
            <a:spLocks noGrp="1" noChangeArrowheads="1"/>
          </p:cNvSpPr>
          <p:nvPr>
            <p:ph type="body" idx="1"/>
          </p:nvPr>
        </p:nvSpPr>
        <p:spPr>
          <a:xfrm>
            <a:off x="381000" y="1371600"/>
            <a:ext cx="8458200" cy="5181600"/>
          </a:xfrm>
        </p:spPr>
        <p:txBody>
          <a:bodyPr>
            <a:normAutofit/>
          </a:bodyPr>
          <a:lstStyle/>
          <a:p>
            <a:r>
              <a:rPr lang="en-US" sz="2400" dirty="0"/>
              <a:t>The lesson here is that proper stratification is needed to avoid generating spurious patterns resulting from </a:t>
            </a:r>
            <a:r>
              <a:rPr lang="en-US" sz="2400" dirty="0">
                <a:solidFill>
                  <a:srgbClr val="FF0000"/>
                </a:solidFill>
              </a:rPr>
              <a:t>Simpson's paradox</a:t>
            </a:r>
            <a:r>
              <a:rPr lang="en-US" sz="2400" dirty="0"/>
              <a:t>. </a:t>
            </a:r>
          </a:p>
          <a:p>
            <a:pPr>
              <a:buFontTx/>
              <a:buNone/>
            </a:pPr>
            <a:endParaRPr lang="en-US" sz="2400" dirty="0"/>
          </a:p>
          <a:p>
            <a:pPr>
              <a:buFontTx/>
              <a:buNone/>
            </a:pPr>
            <a:r>
              <a:rPr lang="en-US" sz="2400" b="1" dirty="0"/>
              <a:t>For example</a:t>
            </a:r>
            <a:r>
              <a:rPr lang="en-US" sz="2400" dirty="0"/>
              <a:t> </a:t>
            </a:r>
          </a:p>
          <a:p>
            <a:r>
              <a:rPr lang="en-US" sz="2400" dirty="0">
                <a:solidFill>
                  <a:srgbClr val="3333CC"/>
                </a:solidFill>
              </a:rPr>
              <a:t>Market basket data</a:t>
            </a:r>
            <a:r>
              <a:rPr lang="en-US" sz="2400" dirty="0"/>
              <a:t> from a major supermarket chain should be stratified according to </a:t>
            </a:r>
            <a:r>
              <a:rPr lang="en-US" sz="2400" dirty="0">
                <a:solidFill>
                  <a:srgbClr val="FF0000"/>
                </a:solidFill>
              </a:rPr>
              <a:t>store locations</a:t>
            </a:r>
            <a:r>
              <a:rPr lang="en-US" sz="2400" dirty="0"/>
              <a:t>, while </a:t>
            </a:r>
          </a:p>
          <a:p>
            <a:r>
              <a:rPr lang="en-US" sz="2400" dirty="0">
                <a:solidFill>
                  <a:srgbClr val="3333CC"/>
                </a:solidFill>
              </a:rPr>
              <a:t>Medical records</a:t>
            </a:r>
            <a:r>
              <a:rPr lang="en-US" sz="2400" dirty="0"/>
              <a:t> from various patients should be stratified  according to confounding factors such as </a:t>
            </a:r>
            <a:r>
              <a:rPr lang="en-US" sz="2400" dirty="0">
                <a:solidFill>
                  <a:srgbClr val="FF0000"/>
                </a:solidFill>
              </a:rPr>
              <a:t>age</a:t>
            </a:r>
            <a:r>
              <a:rPr lang="en-US" sz="2400" dirty="0"/>
              <a:t> and </a:t>
            </a:r>
            <a:r>
              <a:rPr lang="en-US" sz="2400" dirty="0">
                <a:solidFill>
                  <a:srgbClr val="FF0000"/>
                </a:solidFill>
              </a:rPr>
              <a:t>gender</a:t>
            </a:r>
            <a:r>
              <a:rPr lang="en-US" sz="2400" dirty="0"/>
              <a:t>.</a:t>
            </a:r>
          </a:p>
        </p:txBody>
      </p:sp>
    </p:spTree>
    <p:extLst>
      <p:ext uri="{BB962C8B-B14F-4D97-AF65-F5344CB8AC3E}">
        <p14:creationId xmlns:p14="http://schemas.microsoft.com/office/powerpoint/2010/main" val="26594954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628650" y="365127"/>
            <a:ext cx="7886700" cy="244474"/>
          </a:xfrm>
        </p:spPr>
        <p:txBody>
          <a:bodyPr>
            <a:normAutofit fontScale="90000"/>
          </a:bodyPr>
          <a:lstStyle/>
          <a:p>
            <a:r>
              <a:rPr lang="en-US" dirty="0"/>
              <a:t>Effect of Support Distribution</a:t>
            </a:r>
          </a:p>
        </p:txBody>
      </p:sp>
      <p:sp>
        <p:nvSpPr>
          <p:cNvPr id="284675" name="Rectangle 3"/>
          <p:cNvSpPr>
            <a:spLocks noGrp="1" noChangeArrowheads="1"/>
          </p:cNvSpPr>
          <p:nvPr>
            <p:ph type="body" idx="1"/>
          </p:nvPr>
        </p:nvSpPr>
        <p:spPr>
          <a:xfrm>
            <a:off x="381000" y="1066800"/>
            <a:ext cx="8458200" cy="1371600"/>
          </a:xfrm>
        </p:spPr>
        <p:txBody>
          <a:bodyPr>
            <a:normAutofit/>
          </a:bodyPr>
          <a:lstStyle/>
          <a:p>
            <a:r>
              <a:rPr lang="en-US" sz="2400" dirty="0"/>
              <a:t>Many real data sets have </a:t>
            </a:r>
            <a:r>
              <a:rPr lang="en-US" sz="2400" dirty="0">
                <a:solidFill>
                  <a:srgbClr val="FF0000"/>
                </a:solidFill>
              </a:rPr>
              <a:t>skewed support distribution</a:t>
            </a:r>
            <a:r>
              <a:rPr lang="en-US" sz="2400" dirty="0"/>
              <a:t> where </a:t>
            </a:r>
            <a:r>
              <a:rPr lang="en-US" sz="2400" dirty="0">
                <a:solidFill>
                  <a:srgbClr val="3333CC"/>
                </a:solidFill>
              </a:rPr>
              <a:t>most</a:t>
            </a:r>
            <a:r>
              <a:rPr lang="en-US" sz="2400" dirty="0"/>
              <a:t> of the items have relatively </a:t>
            </a:r>
            <a:r>
              <a:rPr lang="en-US" sz="2400" dirty="0">
                <a:solidFill>
                  <a:srgbClr val="3333CC"/>
                </a:solidFill>
              </a:rPr>
              <a:t>low to moderate frequencies</a:t>
            </a:r>
            <a:r>
              <a:rPr lang="en-US" sz="2400" dirty="0"/>
              <a:t>, but a </a:t>
            </a:r>
            <a:r>
              <a:rPr lang="en-US" sz="2400" dirty="0">
                <a:solidFill>
                  <a:srgbClr val="3333CC"/>
                </a:solidFill>
              </a:rPr>
              <a:t>small number</a:t>
            </a:r>
            <a:r>
              <a:rPr lang="en-US" sz="2400" dirty="0"/>
              <a:t> of them have </a:t>
            </a:r>
            <a:r>
              <a:rPr lang="en-US" sz="2400" dirty="0">
                <a:solidFill>
                  <a:srgbClr val="3333CC"/>
                </a:solidFill>
              </a:rPr>
              <a:t>very high frequencies</a:t>
            </a:r>
            <a:r>
              <a:rPr lang="en-US" sz="2400" dirty="0"/>
              <a:t>. </a:t>
            </a:r>
          </a:p>
        </p:txBody>
      </p:sp>
      <p:graphicFrame>
        <p:nvGraphicFramePr>
          <p:cNvPr id="284676" name="Object 4"/>
          <p:cNvGraphicFramePr>
            <a:graphicFrameLocks noChangeAspect="1"/>
          </p:cNvGraphicFramePr>
          <p:nvPr/>
        </p:nvGraphicFramePr>
        <p:xfrm>
          <a:off x="1828800" y="2438400"/>
          <a:ext cx="5070475" cy="4064000"/>
        </p:xfrm>
        <a:graphic>
          <a:graphicData uri="http://schemas.openxmlformats.org/presentationml/2006/ole">
            <mc:AlternateContent xmlns:mc="http://schemas.openxmlformats.org/markup-compatibility/2006">
              <mc:Choice xmlns:v="urn:schemas-microsoft-com:vml" Requires="v">
                <p:oleObj spid="_x0000_s68621" name="Bitmap Image" r:id="rId4" imgW="9638095" imgH="7725853" progId="Paint.Picture">
                  <p:embed/>
                </p:oleObj>
              </mc:Choice>
              <mc:Fallback>
                <p:oleObj name="Bitmap Image" r:id="rId4" imgW="9638095" imgH="7725853"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438400"/>
                        <a:ext cx="5070475"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063567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628650" y="365127"/>
            <a:ext cx="7886700" cy="625474"/>
          </a:xfrm>
        </p:spPr>
        <p:txBody>
          <a:bodyPr/>
          <a:lstStyle/>
          <a:p>
            <a:r>
              <a:rPr lang="en-US" dirty="0"/>
              <a:t>Skewed distribution</a:t>
            </a:r>
          </a:p>
        </p:txBody>
      </p:sp>
      <p:sp>
        <p:nvSpPr>
          <p:cNvPr id="285699" name="Rectangle 3"/>
          <p:cNvSpPr>
            <a:spLocks noGrp="1" noChangeArrowheads="1"/>
          </p:cNvSpPr>
          <p:nvPr>
            <p:ph type="body" idx="1"/>
          </p:nvPr>
        </p:nvSpPr>
        <p:spPr>
          <a:xfrm>
            <a:off x="381000" y="2667000"/>
            <a:ext cx="8458200" cy="3962400"/>
          </a:xfrm>
        </p:spPr>
        <p:txBody>
          <a:bodyPr/>
          <a:lstStyle/>
          <a:p>
            <a:r>
              <a:rPr lang="en-US" sz="2000" dirty="0"/>
              <a:t>Tricky to choose the right support threshold for mining such data sets.</a:t>
            </a:r>
          </a:p>
          <a:p>
            <a:endParaRPr lang="en-US" sz="2000" dirty="0"/>
          </a:p>
          <a:p>
            <a:r>
              <a:rPr lang="en-US" sz="2000" dirty="0"/>
              <a:t>If we set the threshold too high (e.g., 20%), then we may miss many interesting patterns involving the low support items from G1. </a:t>
            </a:r>
          </a:p>
          <a:p>
            <a:pPr lvl="1"/>
            <a:r>
              <a:rPr lang="en-US" sz="1800" dirty="0"/>
              <a:t>Such low support items may correspond to expensive products (such as jewelry) that are seldom bought by customers, but whose patterns are still interesting to retailers.</a:t>
            </a:r>
            <a:r>
              <a:rPr lang="en-US" dirty="0"/>
              <a:t> </a:t>
            </a:r>
          </a:p>
          <a:p>
            <a:pPr>
              <a:buFontTx/>
              <a:buNone/>
            </a:pPr>
            <a:endParaRPr lang="en-US" sz="2000" dirty="0"/>
          </a:p>
          <a:p>
            <a:r>
              <a:rPr lang="en-US" sz="2000" dirty="0"/>
              <a:t>Conversely, when the threshold is set too low, there is the risk of generating </a:t>
            </a:r>
            <a:r>
              <a:rPr lang="en-US" sz="2000" b="1" dirty="0"/>
              <a:t>spurious patterns</a:t>
            </a:r>
            <a:r>
              <a:rPr lang="en-US" sz="2000" dirty="0"/>
              <a:t> that relate </a:t>
            </a:r>
            <a:r>
              <a:rPr lang="en-US" sz="2000" dirty="0">
                <a:solidFill>
                  <a:srgbClr val="FF0000"/>
                </a:solidFill>
              </a:rPr>
              <a:t>a </a:t>
            </a:r>
            <a:r>
              <a:rPr lang="en-US" sz="2000" dirty="0" smtClean="0">
                <a:solidFill>
                  <a:srgbClr val="FF0000"/>
                </a:solidFill>
              </a:rPr>
              <a:t>high ­</a:t>
            </a:r>
            <a:r>
              <a:rPr lang="en-US" sz="2000" dirty="0">
                <a:solidFill>
                  <a:srgbClr val="FF0000"/>
                </a:solidFill>
              </a:rPr>
              <a:t>frequency item</a:t>
            </a:r>
            <a:r>
              <a:rPr lang="en-US" sz="2000" dirty="0"/>
              <a:t> such as </a:t>
            </a:r>
            <a:r>
              <a:rPr lang="en-US" sz="2000" dirty="0">
                <a:solidFill>
                  <a:srgbClr val="0000FF"/>
                </a:solidFill>
              </a:rPr>
              <a:t>milk</a:t>
            </a:r>
            <a:r>
              <a:rPr lang="en-US" sz="2000" dirty="0"/>
              <a:t> to </a:t>
            </a:r>
            <a:r>
              <a:rPr lang="en-US" sz="2000" dirty="0">
                <a:solidFill>
                  <a:srgbClr val="FF0000"/>
                </a:solidFill>
              </a:rPr>
              <a:t>a </a:t>
            </a:r>
            <a:r>
              <a:rPr lang="en-US" sz="2000" dirty="0" err="1">
                <a:solidFill>
                  <a:srgbClr val="FF0000"/>
                </a:solidFill>
              </a:rPr>
              <a:t>low­frequency</a:t>
            </a:r>
            <a:r>
              <a:rPr lang="en-US" sz="2000" dirty="0">
                <a:solidFill>
                  <a:srgbClr val="FF0000"/>
                </a:solidFill>
              </a:rPr>
              <a:t> item</a:t>
            </a:r>
            <a:r>
              <a:rPr lang="en-US" sz="2000" dirty="0"/>
              <a:t> such as </a:t>
            </a:r>
            <a:r>
              <a:rPr lang="en-US" sz="2000" dirty="0">
                <a:solidFill>
                  <a:srgbClr val="0000FF"/>
                </a:solidFill>
              </a:rPr>
              <a:t>caviar</a:t>
            </a:r>
            <a:r>
              <a:rPr lang="en-US" sz="2000" dirty="0"/>
              <a:t>.</a:t>
            </a:r>
          </a:p>
        </p:txBody>
      </p:sp>
      <p:graphicFrame>
        <p:nvGraphicFramePr>
          <p:cNvPr id="285700" name="Object 4"/>
          <p:cNvGraphicFramePr>
            <a:graphicFrameLocks noChangeAspect="1"/>
          </p:cNvGraphicFramePr>
          <p:nvPr/>
        </p:nvGraphicFramePr>
        <p:xfrm>
          <a:off x="914400" y="1143000"/>
          <a:ext cx="7010400" cy="1241425"/>
        </p:xfrm>
        <a:graphic>
          <a:graphicData uri="http://schemas.openxmlformats.org/presentationml/2006/ole">
            <mc:AlternateContent xmlns:mc="http://schemas.openxmlformats.org/markup-compatibility/2006">
              <mc:Choice xmlns:v="urn:schemas-microsoft-com:vml" Requires="v">
                <p:oleObj spid="_x0000_s69645" name="Bitmap Image" r:id="rId4" imgW="8457143" imgH="1495634" progId="Paint.Picture">
                  <p:embed/>
                </p:oleObj>
              </mc:Choice>
              <mc:Fallback>
                <p:oleObj name="Bitmap Image" r:id="rId4" imgW="8457143" imgH="149563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143000"/>
                        <a:ext cx="7010400" cy="124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853533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E8F3E9BA-90C5-4576-9479-14429124160E}" type="slidenum">
              <a:rPr lang="en-US" altLang="en-US" sz="1200"/>
              <a:pPr eaLnBrk="1" hangingPunct="1">
                <a:spcBef>
                  <a:spcPct val="0"/>
                </a:spcBef>
                <a:buClrTx/>
                <a:buSzTx/>
                <a:buFontTx/>
                <a:buNone/>
              </a:pPr>
              <a:t>36</a:t>
            </a:fld>
            <a:endParaRPr lang="en-US" altLang="en-US" sz="1200"/>
          </a:p>
        </p:txBody>
      </p:sp>
      <p:sp>
        <p:nvSpPr>
          <p:cNvPr id="65539" name="Rectangle 2"/>
          <p:cNvSpPr>
            <a:spLocks noGrp="1" noChangeArrowheads="1"/>
          </p:cNvSpPr>
          <p:nvPr>
            <p:ph type="title"/>
          </p:nvPr>
        </p:nvSpPr>
        <p:spPr>
          <a:xfrm>
            <a:off x="0" y="304800"/>
            <a:ext cx="8991600" cy="762000"/>
          </a:xfrm>
          <a:noFill/>
        </p:spPr>
        <p:txBody>
          <a:bodyPr lIns="92075" tIns="46038" rIns="92075" bIns="46038" anchor="ctr">
            <a:normAutofit/>
          </a:bodyPr>
          <a:lstStyle/>
          <a:p>
            <a:pPr marL="1117600" indent="-1117600" eaLnBrk="1" hangingPunct="1"/>
            <a:r>
              <a:rPr lang="en-US" altLang="en-US" smtClean="0"/>
              <a:t>Summary</a:t>
            </a:r>
          </a:p>
        </p:txBody>
      </p:sp>
      <p:sp>
        <p:nvSpPr>
          <p:cNvPr id="61446" name="Rectangle 3"/>
          <p:cNvSpPr>
            <a:spLocks noGrp="1" noChangeArrowheads="1"/>
          </p:cNvSpPr>
          <p:nvPr>
            <p:ph type="body" idx="1"/>
          </p:nvPr>
        </p:nvSpPr>
        <p:spPr>
          <a:xfrm>
            <a:off x="304800" y="1371600"/>
            <a:ext cx="8534400" cy="5029200"/>
          </a:xfrm>
        </p:spPr>
        <p:txBody>
          <a:bodyPr lIns="92075" tIns="46038" rIns="92075" bIns="46038">
            <a:normAutofit/>
          </a:bodyPr>
          <a:lstStyle/>
          <a:p>
            <a:pPr marL="457200" indent="-457200" eaLnBrk="1" hangingPunct="1">
              <a:lnSpc>
                <a:spcPct val="120000"/>
              </a:lnSpc>
              <a:defRPr/>
            </a:pPr>
            <a:r>
              <a:rPr lang="en-US" sz="2400" dirty="0" smtClean="0"/>
              <a:t>Basic concepts: association rules, support-confident framework, closed and max-patterns</a:t>
            </a:r>
          </a:p>
          <a:p>
            <a:pPr marL="457200" indent="-457200" eaLnBrk="1" hangingPunct="1">
              <a:lnSpc>
                <a:spcPct val="120000"/>
              </a:lnSpc>
              <a:defRPr/>
            </a:pPr>
            <a:r>
              <a:rPr lang="en-US" sz="2400" dirty="0" smtClean="0"/>
              <a:t>Scalable frequent pattern mining methods</a:t>
            </a:r>
          </a:p>
          <a:p>
            <a:pPr marL="914400" lvl="1" indent="-457200" eaLnBrk="1" hangingPunct="1">
              <a:lnSpc>
                <a:spcPct val="120000"/>
              </a:lnSpc>
              <a:defRPr/>
            </a:pPr>
            <a:r>
              <a:rPr lang="en-US" sz="2000" dirty="0" err="1" smtClean="0">
                <a:solidFill>
                  <a:schemeClr val="folHlink"/>
                </a:solidFill>
              </a:rPr>
              <a:t>Apriori</a:t>
            </a:r>
            <a:r>
              <a:rPr lang="en-US" sz="2000" dirty="0" smtClean="0">
                <a:solidFill>
                  <a:schemeClr val="folHlink"/>
                </a:solidFill>
              </a:rPr>
              <a:t> (Candidate generation &amp; test)</a:t>
            </a:r>
          </a:p>
          <a:p>
            <a:pPr marL="914400" lvl="1" indent="-457200" eaLnBrk="1" hangingPunct="1">
              <a:lnSpc>
                <a:spcPct val="120000"/>
              </a:lnSpc>
              <a:defRPr/>
            </a:pPr>
            <a:r>
              <a:rPr lang="en-US" sz="2000" dirty="0" smtClean="0">
                <a:solidFill>
                  <a:schemeClr val="folHlink"/>
                </a:solidFill>
              </a:rPr>
              <a:t>Projection-based (</a:t>
            </a:r>
            <a:r>
              <a:rPr lang="en-US" sz="2000" dirty="0" err="1" smtClean="0">
                <a:solidFill>
                  <a:schemeClr val="folHlink"/>
                </a:solidFill>
              </a:rPr>
              <a:t>FPgrowth</a:t>
            </a:r>
            <a:r>
              <a:rPr lang="en-US" sz="2000" dirty="0" smtClean="0">
                <a:solidFill>
                  <a:schemeClr val="folHlink"/>
                </a:solidFill>
              </a:rPr>
              <a:t>, CLOSET+, ...)</a:t>
            </a:r>
          </a:p>
          <a:p>
            <a:pPr marL="457200" indent="-457200" eaLnBrk="1" hangingPunct="1">
              <a:lnSpc>
                <a:spcPct val="120000"/>
              </a:lnSpc>
              <a:buSzTx/>
              <a:buFont typeface="Wingdings" panose="05000000000000000000" pitchFamily="2" charset="2"/>
              <a:buChar char="§"/>
              <a:defRPr/>
            </a:pPr>
            <a:r>
              <a:rPr lang="en-US" sz="2400" dirty="0" smtClean="0"/>
              <a:t>Which patterns are interesting? </a:t>
            </a:r>
          </a:p>
          <a:p>
            <a:pPr marL="857250" lvl="1" indent="-457200" eaLnBrk="1" hangingPunct="1">
              <a:lnSpc>
                <a:spcPct val="120000"/>
              </a:lnSpc>
              <a:buSzTx/>
              <a:buFont typeface="Wingdings" panose="05000000000000000000" pitchFamily="2" charset="2"/>
              <a:buChar char="§"/>
              <a:defRPr/>
            </a:pPr>
            <a:r>
              <a:rPr lang="en-US" sz="2000" dirty="0" smtClean="0"/>
              <a:t>Pattern evaluation methods</a:t>
            </a:r>
          </a:p>
        </p:txBody>
      </p:sp>
    </p:spTree>
    <p:extLst>
      <p:ext uri="{BB962C8B-B14F-4D97-AF65-F5344CB8AC3E}">
        <p14:creationId xmlns:p14="http://schemas.microsoft.com/office/powerpoint/2010/main" val="3031096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a:xfrm>
            <a:off x="457200" y="0"/>
            <a:ext cx="8229600" cy="1066800"/>
          </a:xfrm>
        </p:spPr>
        <p:txBody>
          <a:bodyPr/>
          <a:lstStyle/>
          <a:p>
            <a:pPr eaLnBrk="1" hangingPunct="1">
              <a:defRPr/>
            </a:pPr>
            <a:r>
              <a:rPr lang="en-US" smtClean="0"/>
              <a:t>Pattern Evaluation</a:t>
            </a:r>
          </a:p>
        </p:txBody>
      </p:sp>
      <p:sp>
        <p:nvSpPr>
          <p:cNvPr id="95235" name="Rectangle 3"/>
          <p:cNvSpPr>
            <a:spLocks noGrp="1" noChangeArrowheads="1"/>
          </p:cNvSpPr>
          <p:nvPr>
            <p:ph type="body" idx="1"/>
          </p:nvPr>
        </p:nvSpPr>
        <p:spPr>
          <a:xfrm>
            <a:off x="304800" y="1219200"/>
            <a:ext cx="8610600" cy="5638800"/>
          </a:xfrm>
        </p:spPr>
        <p:txBody>
          <a:bodyPr>
            <a:normAutofit/>
          </a:bodyPr>
          <a:lstStyle/>
          <a:p>
            <a:pPr eaLnBrk="1" hangingPunct="1"/>
            <a:r>
              <a:rPr lang="en-US" altLang="en-US" sz="2400" dirty="0" smtClean="0">
                <a:effectLst/>
              </a:rPr>
              <a:t>Association rule algorithms tend to produce too many rules </a:t>
            </a:r>
          </a:p>
          <a:p>
            <a:pPr lvl="1" eaLnBrk="1" hangingPunct="1"/>
            <a:r>
              <a:rPr lang="en-US" altLang="en-US" sz="2000" dirty="0" smtClean="0">
                <a:effectLst/>
              </a:rPr>
              <a:t>many of them are uninteresting or redundant</a:t>
            </a:r>
          </a:p>
          <a:p>
            <a:pPr lvl="1" eaLnBrk="1" hangingPunct="1"/>
            <a:r>
              <a:rPr lang="en-US" altLang="en-US" sz="2000" dirty="0" smtClean="0">
                <a:effectLst/>
              </a:rPr>
              <a:t>Redundant if {A,B,C} </a:t>
            </a:r>
            <a:r>
              <a:rPr lang="en-US" altLang="en-US" sz="2000" dirty="0" smtClean="0">
                <a:effectLst/>
                <a:sym typeface="Symbol" panose="05050102010706020507" pitchFamily="18" charset="2"/>
              </a:rPr>
              <a:t> {D} and </a:t>
            </a:r>
            <a:r>
              <a:rPr lang="en-US" altLang="en-US" sz="2000" dirty="0" smtClean="0">
                <a:effectLst/>
              </a:rPr>
              <a:t>{A,B} </a:t>
            </a:r>
            <a:r>
              <a:rPr lang="en-US" altLang="en-US" sz="2000" dirty="0" smtClean="0">
                <a:effectLst/>
                <a:sym typeface="Symbol" panose="05050102010706020507" pitchFamily="18" charset="2"/>
              </a:rPr>
              <a:t> {D}   </a:t>
            </a:r>
            <a:br>
              <a:rPr lang="en-US" altLang="en-US" sz="2000" dirty="0" smtClean="0">
                <a:effectLst/>
                <a:sym typeface="Symbol" panose="05050102010706020507" pitchFamily="18" charset="2"/>
              </a:rPr>
            </a:br>
            <a:r>
              <a:rPr lang="en-US" altLang="en-US" sz="2000" dirty="0" smtClean="0">
                <a:effectLst/>
                <a:sym typeface="Symbol" panose="05050102010706020507" pitchFamily="18" charset="2"/>
              </a:rPr>
              <a:t>have same support &amp; confidence</a:t>
            </a:r>
            <a:endParaRPr lang="en-US" altLang="en-US" sz="2000" dirty="0" smtClean="0">
              <a:effectLst/>
            </a:endParaRPr>
          </a:p>
          <a:p>
            <a:pPr eaLnBrk="1" hangingPunct="1"/>
            <a:r>
              <a:rPr lang="en-US" altLang="en-US" sz="2400" dirty="0" smtClean="0">
                <a:effectLst/>
              </a:rPr>
              <a:t>Interestingness measures can be used to prune/rank the derived patterns</a:t>
            </a:r>
          </a:p>
          <a:p>
            <a:pPr eaLnBrk="1" hangingPunct="1"/>
            <a:r>
              <a:rPr lang="en-US" altLang="en-US" sz="2400" dirty="0" smtClean="0">
                <a:effectLst/>
              </a:rPr>
              <a:t>In the original formulation of association rules, support &amp; confidence are the only measures used</a:t>
            </a:r>
          </a:p>
        </p:txBody>
      </p:sp>
    </p:spTree>
    <p:extLst>
      <p:ext uri="{BB962C8B-B14F-4D97-AF65-F5344CB8AC3E}">
        <p14:creationId xmlns:p14="http://schemas.microsoft.com/office/powerpoint/2010/main" val="1309743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a:xfrm>
            <a:off x="0" y="0"/>
            <a:ext cx="9144000" cy="1139825"/>
          </a:xfrm>
        </p:spPr>
        <p:txBody>
          <a:bodyPr>
            <a:normAutofit/>
          </a:bodyPr>
          <a:lstStyle/>
          <a:p>
            <a:pPr eaLnBrk="1" hangingPunct="1">
              <a:defRPr/>
            </a:pPr>
            <a:r>
              <a:rPr lang="en-US" dirty="0" smtClean="0"/>
              <a:t>Application of Interestingness Measure</a:t>
            </a:r>
          </a:p>
        </p:txBody>
      </p:sp>
      <p:graphicFrame>
        <p:nvGraphicFramePr>
          <p:cNvPr id="96259" name="Object 3"/>
          <p:cNvGraphicFramePr>
            <a:graphicFrameLocks noChangeAspect="1"/>
          </p:cNvGraphicFramePr>
          <p:nvPr/>
        </p:nvGraphicFramePr>
        <p:xfrm>
          <a:off x="381000" y="1295400"/>
          <a:ext cx="8382000" cy="5321300"/>
        </p:xfrm>
        <a:graphic>
          <a:graphicData uri="http://schemas.openxmlformats.org/presentationml/2006/ole">
            <mc:AlternateContent xmlns:mc="http://schemas.openxmlformats.org/markup-compatibility/2006">
              <mc:Choice xmlns:v="urn:schemas-microsoft-com:vml" Requires="v">
                <p:oleObj spid="_x0000_s54288" name="VISIO" r:id="rId3" imgW="9966960" imgH="7819644" progId="Visio.Drawing.6">
                  <p:embed/>
                </p:oleObj>
              </mc:Choice>
              <mc:Fallback>
                <p:oleObj name="VISIO" r:id="rId3" imgW="9966960" imgH="781964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295400"/>
                        <a:ext cx="8382000" cy="532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4"/>
          <p:cNvGrpSpPr>
            <a:grpSpLocks/>
          </p:cNvGrpSpPr>
          <p:nvPr/>
        </p:nvGrpSpPr>
        <p:grpSpPr bwMode="auto">
          <a:xfrm>
            <a:off x="990600" y="1143000"/>
            <a:ext cx="4876800" cy="2971800"/>
            <a:chOff x="624" y="720"/>
            <a:chExt cx="3072" cy="1872"/>
          </a:xfrm>
        </p:grpSpPr>
        <p:sp>
          <p:nvSpPr>
            <p:cNvPr id="96261" name="Text Box 5"/>
            <p:cNvSpPr txBox="1">
              <a:spLocks noChangeArrowheads="1"/>
            </p:cNvSpPr>
            <p:nvPr/>
          </p:nvSpPr>
          <p:spPr bwMode="auto">
            <a:xfrm>
              <a:off x="624" y="720"/>
              <a:ext cx="14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a:spcBef>
                  <a:spcPct val="50000"/>
                </a:spcBef>
                <a:buClr>
                  <a:schemeClr val="accent2"/>
                </a:buClr>
                <a:buSzPct val="75000"/>
                <a:buFont typeface="Monotype Sorts" pitchFamily="2" charset="2"/>
                <a:buNone/>
              </a:pPr>
              <a:r>
                <a:rPr lang="en-US" altLang="en-US" sz="2400">
                  <a:latin typeface="Arial" panose="020B0604020202020204" pitchFamily="34" charset="0"/>
                </a:rPr>
                <a:t>Interestingness Measures</a:t>
              </a:r>
            </a:p>
          </p:txBody>
        </p:sp>
        <p:sp>
          <p:nvSpPr>
            <p:cNvPr id="96262" name="Line 6"/>
            <p:cNvSpPr>
              <a:spLocks noChangeShapeType="1"/>
            </p:cNvSpPr>
            <p:nvPr/>
          </p:nvSpPr>
          <p:spPr bwMode="auto">
            <a:xfrm>
              <a:off x="1392" y="1296"/>
              <a:ext cx="768" cy="1296"/>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63" name="Line 7"/>
            <p:cNvSpPr>
              <a:spLocks noChangeShapeType="1"/>
            </p:cNvSpPr>
            <p:nvPr/>
          </p:nvSpPr>
          <p:spPr bwMode="auto">
            <a:xfrm>
              <a:off x="2016" y="1056"/>
              <a:ext cx="960" cy="768"/>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64" name="Line 8"/>
            <p:cNvSpPr>
              <a:spLocks noChangeShapeType="1"/>
            </p:cNvSpPr>
            <p:nvPr/>
          </p:nvSpPr>
          <p:spPr bwMode="auto">
            <a:xfrm>
              <a:off x="2160" y="912"/>
              <a:ext cx="1536" cy="288"/>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5986197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a:xfrm>
            <a:off x="0" y="152400"/>
            <a:ext cx="9144000" cy="838200"/>
          </a:xfrm>
        </p:spPr>
        <p:txBody>
          <a:bodyPr/>
          <a:lstStyle/>
          <a:p>
            <a:pPr eaLnBrk="1" hangingPunct="1">
              <a:defRPr/>
            </a:pPr>
            <a:r>
              <a:rPr lang="en-US" dirty="0" smtClean="0"/>
              <a:t>Computing Interestingness Measure</a:t>
            </a:r>
          </a:p>
        </p:txBody>
      </p:sp>
      <p:sp>
        <p:nvSpPr>
          <p:cNvPr id="463875" name="Rectangle 3"/>
          <p:cNvSpPr>
            <a:spLocks noGrp="1" noChangeArrowheads="1"/>
          </p:cNvSpPr>
          <p:nvPr>
            <p:ph type="body" idx="1"/>
          </p:nvPr>
        </p:nvSpPr>
        <p:spPr>
          <a:xfrm>
            <a:off x="0" y="1066800"/>
            <a:ext cx="8610600" cy="914400"/>
          </a:xfrm>
        </p:spPr>
        <p:txBody>
          <a:bodyPr>
            <a:normAutofit fontScale="92500"/>
          </a:bodyPr>
          <a:lstStyle/>
          <a:p>
            <a:pPr marL="284163" indent="-284163" eaLnBrk="1" hangingPunct="1">
              <a:defRPr/>
            </a:pPr>
            <a:r>
              <a:rPr lang="en-US" sz="2800" dirty="0" smtClean="0"/>
              <a:t>Given a rule X </a:t>
            </a:r>
            <a:r>
              <a:rPr lang="en-US" sz="2800" dirty="0" smtClean="0">
                <a:sym typeface="Symbol" pitchFamily="18" charset="2"/>
              </a:rPr>
              <a:t> Y, i</a:t>
            </a:r>
            <a:r>
              <a:rPr lang="en-US" sz="2800" dirty="0" smtClean="0"/>
              <a:t>nformation needed to compute rule interestingness can be obtained from a contingency table</a:t>
            </a:r>
          </a:p>
        </p:txBody>
      </p:sp>
      <p:graphicFrame>
        <p:nvGraphicFramePr>
          <p:cNvPr id="463876" name="Group 4"/>
          <p:cNvGraphicFramePr>
            <a:graphicFrameLocks noGrp="1"/>
          </p:cNvGraphicFramePr>
          <p:nvPr/>
        </p:nvGraphicFramePr>
        <p:xfrm>
          <a:off x="533400" y="3048000"/>
          <a:ext cx="3581400" cy="1676400"/>
        </p:xfrm>
        <a:graphic>
          <a:graphicData uri="http://schemas.openxmlformats.org/drawingml/2006/table">
            <a:tbl>
              <a:tblPr/>
              <a:tblGrid>
                <a:gridCol w="895350"/>
                <a:gridCol w="933450"/>
                <a:gridCol w="857250"/>
                <a:gridCol w="895350"/>
              </a:tblGrid>
              <a:tr h="419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ahoma" pitchFamily="34" charset="0"/>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ahoma" pitchFamily="34" charset="0"/>
                        </a:rPr>
                        <a:t>Y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C0C0C0"/>
                          </a:outerShdw>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ahoma" pitchFamily="34"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ahoma" pitchFamily="34" charset="0"/>
                        </a:rPr>
                        <a:t>f</a:t>
                      </a:r>
                      <a:r>
                        <a:rPr kumimoji="0" lang="en-US" sz="2000" b="0" i="0" u="none" strike="noStrike" cap="none" normalizeH="0" baseline="-25000" smtClean="0">
                          <a:ln>
                            <a:noFill/>
                          </a:ln>
                          <a:solidFill>
                            <a:schemeClr val="tx1"/>
                          </a:solidFill>
                          <a:effectLst>
                            <a:outerShdw blurRad="38100" dist="38100" dir="2700000" algn="tl">
                              <a:srgbClr val="C0C0C0"/>
                            </a:outerShdw>
                          </a:effectLst>
                          <a:latin typeface="Tahoma" pitchFamily="34" charset="0"/>
                        </a:rPr>
                        <a:t>11</a:t>
                      </a:r>
                      <a:endParaRPr kumimoji="0" lang="en-US" sz="2000" b="0" i="0" u="none" strike="noStrike" cap="none" normalizeH="0" baseline="0" smtClean="0">
                        <a:ln>
                          <a:noFill/>
                        </a:ln>
                        <a:solidFill>
                          <a:schemeClr val="tx1"/>
                        </a:solidFill>
                        <a:effectLst>
                          <a:outerShdw blurRad="38100" dist="38100" dir="2700000" algn="tl">
                            <a:srgbClr val="C0C0C0"/>
                          </a:outerShdw>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Tahoma" pitchFamily="34" charset="0"/>
                        </a:rPr>
                        <a:t>f</a:t>
                      </a:r>
                      <a:r>
                        <a:rPr kumimoji="0" lang="en-US" sz="2000" b="0" i="0" u="none" strike="noStrike" cap="none" normalizeH="0" baseline="-25000" dirty="0" smtClean="0">
                          <a:ln>
                            <a:noFill/>
                          </a:ln>
                          <a:solidFill>
                            <a:schemeClr val="tx1"/>
                          </a:solidFill>
                          <a:effectLst>
                            <a:outerShdw blurRad="38100" dist="38100" dir="2700000" algn="tl">
                              <a:srgbClr val="C0C0C0"/>
                            </a:outerShdw>
                          </a:effectLst>
                          <a:latin typeface="Tahoma" pitchFamily="34"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ahoma" pitchFamily="34" charset="0"/>
                        </a:rPr>
                        <a:t>f</a:t>
                      </a:r>
                      <a:r>
                        <a:rPr kumimoji="0" lang="en-US" sz="2000" b="0" i="0" u="none" strike="noStrike" cap="none" normalizeH="0" baseline="-25000" smtClean="0">
                          <a:ln>
                            <a:noFill/>
                          </a:ln>
                          <a:solidFill>
                            <a:schemeClr val="tx1"/>
                          </a:solidFill>
                          <a:effectLst>
                            <a:outerShdw blurRad="38100" dist="38100" dir="2700000" algn="tl">
                              <a:srgbClr val="C0C0C0"/>
                            </a:outerShdw>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ahoma" pitchFamily="34" charset="0"/>
                        </a:rPr>
                        <a:t>X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ahoma" pitchFamily="34" charset="0"/>
                        </a:rPr>
                        <a:t>f</a:t>
                      </a:r>
                      <a:r>
                        <a:rPr kumimoji="0" lang="en-US" sz="2000" b="0" i="0" u="none" strike="noStrike" cap="none" normalizeH="0" baseline="-25000" smtClean="0">
                          <a:ln>
                            <a:noFill/>
                          </a:ln>
                          <a:solidFill>
                            <a:schemeClr val="tx1"/>
                          </a:solidFill>
                          <a:effectLst>
                            <a:outerShdw blurRad="38100" dist="38100" dir="2700000" algn="tl">
                              <a:srgbClr val="C0C0C0"/>
                            </a:outerShdw>
                          </a:effectLst>
                          <a:latin typeface="Tahoma" pitchFamily="34" charset="0"/>
                        </a:rPr>
                        <a:t>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ahoma" pitchFamily="34" charset="0"/>
                        </a:rPr>
                        <a:t>f</a:t>
                      </a:r>
                      <a:r>
                        <a:rPr kumimoji="0" lang="en-US" sz="2000" b="0" i="0" u="none" strike="noStrike" cap="none" normalizeH="0" baseline="-25000" smtClean="0">
                          <a:ln>
                            <a:noFill/>
                          </a:ln>
                          <a:solidFill>
                            <a:schemeClr val="tx1"/>
                          </a:solidFill>
                          <a:effectLst>
                            <a:outerShdw blurRad="38100" dist="38100" dir="2700000" algn="tl">
                              <a:srgbClr val="C0C0C0"/>
                            </a:outerShdw>
                          </a:effectLst>
                          <a:latin typeface="Tahoma" pitchFamily="34" charset="0"/>
                        </a:rPr>
                        <a:t>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ahoma" pitchFamily="34" charset="0"/>
                        </a:rPr>
                        <a:t>f</a:t>
                      </a:r>
                      <a:r>
                        <a:rPr kumimoji="0" lang="en-US" sz="2000" b="0" i="0" u="none" strike="noStrike" cap="none" normalizeH="0" baseline="-25000" smtClean="0">
                          <a:ln>
                            <a:noFill/>
                          </a:ln>
                          <a:solidFill>
                            <a:schemeClr val="tx1"/>
                          </a:solidFill>
                          <a:effectLst>
                            <a:outerShdw blurRad="38100" dist="38100" dir="2700000" algn="tl">
                              <a:srgbClr val="C0C0C0"/>
                            </a:outerShdw>
                          </a:effectLst>
                          <a:latin typeface="Tahoma" pitchFamily="34" charset="0"/>
                        </a:rPr>
                        <a:t>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C0C0C0"/>
                          </a:outerShdw>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ahoma" pitchFamily="34" charset="0"/>
                        </a:rPr>
                        <a:t>f</a:t>
                      </a:r>
                      <a:r>
                        <a:rPr kumimoji="0" lang="en-US" sz="2000" b="0" i="0" u="none" strike="noStrike" cap="none" normalizeH="0" baseline="-25000" smtClean="0">
                          <a:ln>
                            <a:noFill/>
                          </a:ln>
                          <a:solidFill>
                            <a:schemeClr val="tx1"/>
                          </a:solidFill>
                          <a:effectLst>
                            <a:outerShdw blurRad="38100" dist="38100" dir="2700000" algn="tl">
                              <a:srgbClr val="C0C0C0"/>
                            </a:outerShdw>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Tahoma" pitchFamily="34" charset="0"/>
                        </a:rPr>
                        <a:t>f</a:t>
                      </a:r>
                      <a:r>
                        <a:rPr kumimoji="0" lang="en-US" sz="2000" b="0" i="0" u="none" strike="noStrike" cap="none" normalizeH="0" baseline="-25000" dirty="0" smtClean="0">
                          <a:ln>
                            <a:noFill/>
                          </a:ln>
                          <a:solidFill>
                            <a:schemeClr val="tx1"/>
                          </a:solidFill>
                          <a:effectLst>
                            <a:outerShdw blurRad="38100" dist="38100" dir="2700000" algn="tl">
                              <a:srgbClr val="C0C0C0"/>
                            </a:outerShdw>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ahoma" pitchFamily="34" charset="0"/>
                        </a:rPr>
                        <a:t>|T|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97311" name="Text Box 31"/>
          <p:cNvSpPr txBox="1">
            <a:spLocks noChangeArrowheads="1"/>
          </p:cNvSpPr>
          <p:nvPr/>
        </p:nvSpPr>
        <p:spPr bwMode="auto">
          <a:xfrm>
            <a:off x="381000" y="2586038"/>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
                <a:schemeClr val="accent2"/>
              </a:buClr>
              <a:buSzPct val="75000"/>
              <a:buFont typeface="Monotype Sorts" pitchFamily="2" charset="2"/>
              <a:buNone/>
            </a:pPr>
            <a:r>
              <a:rPr lang="en-US" altLang="en-US" sz="2000">
                <a:solidFill>
                  <a:srgbClr val="CC0000"/>
                </a:solidFill>
                <a:latin typeface="Arial" panose="020B0604020202020204" pitchFamily="34" charset="0"/>
              </a:rPr>
              <a:t>Contingency table</a:t>
            </a:r>
            <a:r>
              <a:rPr lang="en-US" altLang="en-US" sz="2000">
                <a:latin typeface="Arial" panose="020B0604020202020204" pitchFamily="34" charset="0"/>
                <a:sym typeface="Symbol" panose="05050102010706020507" pitchFamily="18" charset="2"/>
              </a:rPr>
              <a:t> for </a:t>
            </a:r>
            <a:r>
              <a:rPr lang="en-US" altLang="en-US" sz="2400">
                <a:latin typeface="Arial" panose="020B0604020202020204" pitchFamily="34" charset="0"/>
              </a:rPr>
              <a:t>X </a:t>
            </a:r>
            <a:r>
              <a:rPr lang="en-US" altLang="en-US" sz="2400">
                <a:latin typeface="Arial" panose="020B0604020202020204" pitchFamily="34" charset="0"/>
                <a:sym typeface="Symbol" panose="05050102010706020507" pitchFamily="18" charset="2"/>
              </a:rPr>
              <a:t> Y</a:t>
            </a:r>
          </a:p>
        </p:txBody>
      </p:sp>
      <p:grpSp>
        <p:nvGrpSpPr>
          <p:cNvPr id="97312" name="Group 32"/>
          <p:cNvGrpSpPr>
            <a:grpSpLocks/>
          </p:cNvGrpSpPr>
          <p:nvPr/>
        </p:nvGrpSpPr>
        <p:grpSpPr bwMode="auto">
          <a:xfrm>
            <a:off x="4800600" y="3043238"/>
            <a:ext cx="4114800" cy="1552575"/>
            <a:chOff x="1152" y="3024"/>
            <a:chExt cx="2592" cy="978"/>
          </a:xfrm>
        </p:grpSpPr>
        <p:sp>
          <p:nvSpPr>
            <p:cNvPr id="97317" name="Text Box 33"/>
            <p:cNvSpPr txBox="1">
              <a:spLocks noChangeArrowheads="1"/>
            </p:cNvSpPr>
            <p:nvPr/>
          </p:nvSpPr>
          <p:spPr bwMode="auto">
            <a:xfrm>
              <a:off x="1152" y="3024"/>
              <a:ext cx="2592"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
                  <a:schemeClr val="accent2"/>
                </a:buClr>
                <a:buSzPct val="75000"/>
                <a:buFont typeface="Monotype Sorts" pitchFamily="2" charset="2"/>
                <a:buNone/>
              </a:pPr>
              <a:r>
                <a:rPr lang="en-US" altLang="en-US" sz="2400">
                  <a:latin typeface="Arial" panose="020B0604020202020204" pitchFamily="34" charset="0"/>
                </a:rPr>
                <a:t>f</a:t>
              </a:r>
              <a:r>
                <a:rPr lang="en-US" altLang="en-US" sz="2000" baseline="-25000">
                  <a:latin typeface="Arial" panose="020B0604020202020204" pitchFamily="34" charset="0"/>
                </a:rPr>
                <a:t>11</a:t>
              </a:r>
              <a:r>
                <a:rPr lang="en-US" altLang="en-US" sz="2400">
                  <a:latin typeface="Arial" panose="020B0604020202020204" pitchFamily="34" charset="0"/>
                </a:rPr>
                <a:t>: support of X and Y</a:t>
              </a:r>
              <a:br>
                <a:rPr lang="en-US" altLang="en-US" sz="2400">
                  <a:latin typeface="Arial" panose="020B0604020202020204" pitchFamily="34" charset="0"/>
                </a:rPr>
              </a:br>
              <a:r>
                <a:rPr lang="en-US" altLang="en-US" sz="2400">
                  <a:latin typeface="Arial" panose="020B0604020202020204" pitchFamily="34" charset="0"/>
                </a:rPr>
                <a:t>f</a:t>
              </a:r>
              <a:r>
                <a:rPr lang="en-US" altLang="en-US" sz="2000" baseline="-25000">
                  <a:latin typeface="Arial" panose="020B0604020202020204" pitchFamily="34" charset="0"/>
                </a:rPr>
                <a:t>10</a:t>
              </a:r>
              <a:r>
                <a:rPr lang="en-US" altLang="en-US" sz="2400">
                  <a:latin typeface="Arial" panose="020B0604020202020204" pitchFamily="34" charset="0"/>
                </a:rPr>
                <a:t>: support of X and Y</a:t>
              </a:r>
              <a:br>
                <a:rPr lang="en-US" altLang="en-US" sz="2400">
                  <a:latin typeface="Arial" panose="020B0604020202020204" pitchFamily="34" charset="0"/>
                </a:rPr>
              </a:br>
              <a:r>
                <a:rPr lang="en-US" altLang="en-US" sz="2400">
                  <a:latin typeface="Arial" panose="020B0604020202020204" pitchFamily="34" charset="0"/>
                </a:rPr>
                <a:t>f</a:t>
              </a:r>
              <a:r>
                <a:rPr lang="en-US" altLang="en-US" sz="2000" baseline="-25000">
                  <a:latin typeface="Arial" panose="020B0604020202020204" pitchFamily="34" charset="0"/>
                </a:rPr>
                <a:t>01</a:t>
              </a:r>
              <a:r>
                <a:rPr lang="en-US" altLang="en-US" sz="2400">
                  <a:latin typeface="Arial" panose="020B0604020202020204" pitchFamily="34" charset="0"/>
                </a:rPr>
                <a:t>: support of X and Y</a:t>
              </a:r>
              <a:br>
                <a:rPr lang="en-US" altLang="en-US" sz="2400">
                  <a:latin typeface="Arial" panose="020B0604020202020204" pitchFamily="34" charset="0"/>
                </a:rPr>
              </a:br>
              <a:r>
                <a:rPr lang="en-US" altLang="en-US" sz="2400">
                  <a:latin typeface="Arial" panose="020B0604020202020204" pitchFamily="34" charset="0"/>
                </a:rPr>
                <a:t>f</a:t>
              </a:r>
              <a:r>
                <a:rPr lang="en-US" altLang="en-US" sz="2000" baseline="-25000">
                  <a:latin typeface="Arial" panose="020B0604020202020204" pitchFamily="34" charset="0"/>
                </a:rPr>
                <a:t>00</a:t>
              </a:r>
              <a:r>
                <a:rPr lang="en-US" altLang="en-US" sz="2400">
                  <a:latin typeface="Arial" panose="020B0604020202020204" pitchFamily="34" charset="0"/>
                </a:rPr>
                <a:t>: support of X and Y</a:t>
              </a:r>
            </a:p>
          </p:txBody>
        </p:sp>
        <p:sp>
          <p:nvSpPr>
            <p:cNvPr id="97318" name="Line 34"/>
            <p:cNvSpPr>
              <a:spLocks noChangeShapeType="1"/>
            </p:cNvSpPr>
            <p:nvPr/>
          </p:nvSpPr>
          <p:spPr bwMode="auto">
            <a:xfrm>
              <a:off x="2928" y="33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19" name="Line 35"/>
            <p:cNvSpPr>
              <a:spLocks noChangeShapeType="1"/>
            </p:cNvSpPr>
            <p:nvPr/>
          </p:nvSpPr>
          <p:spPr bwMode="auto">
            <a:xfrm>
              <a:off x="2400" y="37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20" name="Line 36"/>
            <p:cNvSpPr>
              <a:spLocks noChangeShapeType="1"/>
            </p:cNvSpPr>
            <p:nvPr/>
          </p:nvSpPr>
          <p:spPr bwMode="auto">
            <a:xfrm>
              <a:off x="2389" y="35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21" name="Line 37"/>
            <p:cNvSpPr>
              <a:spLocks noChangeShapeType="1"/>
            </p:cNvSpPr>
            <p:nvPr/>
          </p:nvSpPr>
          <p:spPr bwMode="auto">
            <a:xfrm>
              <a:off x="2928" y="37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7313" name="Text Box 38"/>
          <p:cNvSpPr txBox="1">
            <a:spLocks noChangeArrowheads="1"/>
          </p:cNvSpPr>
          <p:nvPr/>
        </p:nvSpPr>
        <p:spPr bwMode="auto">
          <a:xfrm>
            <a:off x="4038600" y="5176838"/>
            <a:ext cx="4876800" cy="1382712"/>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
                <a:schemeClr val="accent2"/>
              </a:buClr>
              <a:buSzPct val="75000"/>
              <a:buFont typeface="Monotype Sorts" pitchFamily="2" charset="2"/>
              <a:buNone/>
            </a:pPr>
            <a:r>
              <a:rPr lang="en-US" altLang="en-US" sz="2400">
                <a:solidFill>
                  <a:srgbClr val="FF0000"/>
                </a:solidFill>
                <a:latin typeface="Arial" panose="020B0604020202020204" pitchFamily="34" charset="0"/>
              </a:rPr>
              <a:t>Used to define various measures</a:t>
            </a:r>
          </a:p>
          <a:p>
            <a:pPr>
              <a:spcBef>
                <a:spcPct val="50000"/>
              </a:spcBef>
              <a:buClr>
                <a:schemeClr val="accent2"/>
              </a:buClr>
              <a:buSzPct val="75000"/>
              <a:buFont typeface="Monotype Sorts" pitchFamily="2" charset="2"/>
              <a:buChar char="u"/>
            </a:pPr>
            <a:r>
              <a:rPr lang="en-US" altLang="en-US" sz="2400">
                <a:latin typeface="Arial" panose="020B0604020202020204" pitchFamily="34" charset="0"/>
              </a:rPr>
              <a:t> support, confidence, lift, Gini,</a:t>
            </a:r>
            <a:br>
              <a:rPr lang="en-US" altLang="en-US" sz="2400">
                <a:latin typeface="Arial" panose="020B0604020202020204" pitchFamily="34" charset="0"/>
              </a:rPr>
            </a:br>
            <a:r>
              <a:rPr lang="en-US" altLang="en-US" sz="2400">
                <a:latin typeface="Arial" panose="020B0604020202020204" pitchFamily="34" charset="0"/>
              </a:rPr>
              <a:t>   J-measure, etc.</a:t>
            </a:r>
          </a:p>
        </p:txBody>
      </p:sp>
      <p:sp>
        <p:nvSpPr>
          <p:cNvPr id="97314" name="Line 39"/>
          <p:cNvSpPr>
            <a:spLocks noChangeShapeType="1"/>
          </p:cNvSpPr>
          <p:nvPr/>
        </p:nvSpPr>
        <p:spPr bwMode="auto">
          <a:xfrm flipH="1" flipV="1">
            <a:off x="2743200" y="4724400"/>
            <a:ext cx="1295400" cy="762000"/>
          </a:xfrm>
          <a:prstGeom prst="line">
            <a:avLst/>
          </a:prstGeom>
          <a:noFill/>
          <a:ln w="25400">
            <a:solidFill>
              <a:srgbClr val="FF0000"/>
            </a:solidFill>
            <a:round/>
            <a:headEnd type="triangle" w="lg" len="lg"/>
            <a:tailEnd/>
          </a:ln>
          <a:extLst>
            <a:ext uri="{909E8E84-426E-40DD-AFC4-6F175D3DCCD1}">
              <a14:hiddenFill xmlns:a14="http://schemas.microsoft.com/office/drawing/2010/main">
                <a:noFill/>
              </a14:hiddenFill>
            </a:ext>
          </a:extLst>
        </p:spPr>
        <p:txBody>
          <a:bodyPr/>
          <a:lstStyle/>
          <a:p>
            <a:endParaRPr lang="en-US"/>
          </a:p>
        </p:txBody>
      </p:sp>
      <p:sp>
        <p:nvSpPr>
          <p:cNvPr id="97315" name="Line 40"/>
          <p:cNvSpPr>
            <a:spLocks noChangeShapeType="1"/>
          </p:cNvSpPr>
          <p:nvPr/>
        </p:nvSpPr>
        <p:spPr bwMode="auto">
          <a:xfrm flipH="1">
            <a:off x="2667000" y="3119438"/>
            <a:ext cx="228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16" name="Line 41"/>
          <p:cNvSpPr>
            <a:spLocks noChangeShapeType="1"/>
          </p:cNvSpPr>
          <p:nvPr/>
        </p:nvSpPr>
        <p:spPr bwMode="auto">
          <a:xfrm>
            <a:off x="914400" y="3957638"/>
            <a:ext cx="15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3633122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457200" y="76200"/>
            <a:ext cx="8229600" cy="715963"/>
          </a:xfrm>
        </p:spPr>
        <p:txBody>
          <a:bodyPr>
            <a:normAutofit/>
          </a:bodyPr>
          <a:lstStyle/>
          <a:p>
            <a:r>
              <a:rPr lang="en-US"/>
              <a:t>Pitfall of Confidence</a:t>
            </a:r>
          </a:p>
        </p:txBody>
      </p:sp>
      <p:graphicFrame>
        <p:nvGraphicFramePr>
          <p:cNvPr id="275497" name="Group 41"/>
          <p:cNvGraphicFramePr>
            <a:graphicFrameLocks noGrp="1"/>
          </p:cNvGraphicFramePr>
          <p:nvPr/>
        </p:nvGraphicFramePr>
        <p:xfrm>
          <a:off x="1066800" y="990600"/>
          <a:ext cx="4800600" cy="1748473"/>
        </p:xfrm>
        <a:graphic>
          <a:graphicData uri="http://schemas.openxmlformats.org/drawingml/2006/table">
            <a:tbl>
              <a:tblPr/>
              <a:tblGrid>
                <a:gridCol w="1200150"/>
                <a:gridCol w="1200150"/>
                <a:gridCol w="1200150"/>
                <a:gridCol w="1200150"/>
              </a:tblGrid>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smtClean="0">
                          <a:ln>
                            <a:noFill/>
                          </a:ln>
                          <a:solidFill>
                            <a:schemeClr val="tx1"/>
                          </a:solidFill>
                          <a:effectLst/>
                          <a:latin typeface="Times New Roman" pitchFamily="18" charset="0"/>
                        </a:rPr>
                        <a:t>Coffee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sym typeface="Symbol" pitchFamily="18" charset="2"/>
                        </a:rPr>
                        <a:t></a:t>
                      </a:r>
                      <a:r>
                        <a:rPr kumimoji="0" lang="en-US" sz="2200" b="1" i="0" u="none" strike="noStrike" cap="none" normalizeH="0" baseline="0" smtClean="0">
                          <a:ln>
                            <a:noFill/>
                          </a:ln>
                          <a:solidFill>
                            <a:schemeClr val="tx1"/>
                          </a:solidFill>
                          <a:effectLst/>
                          <a:latin typeface="Times New Roman" pitchFamily="18" charset="0"/>
                        </a:rPr>
                        <a:t>Coffee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smtClean="0">
                          <a:ln>
                            <a:noFill/>
                          </a:ln>
                          <a:solidFill>
                            <a:schemeClr val="tx1"/>
                          </a:solidFill>
                          <a:effectLst/>
                          <a:latin typeface="Times New Roman" pitchFamily="18" charset="0"/>
                        </a:rPr>
                        <a:t>Tea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rPr>
                        <a:t>150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rPr>
                        <a:t>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rPr>
                        <a:t>200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sym typeface="Symbol" pitchFamily="18" charset="2"/>
                        </a:rPr>
                        <a:t></a:t>
                      </a:r>
                      <a:r>
                        <a:rPr kumimoji="0" lang="en-US" sz="2200" b="1" i="0" u="none" strike="noStrike" cap="none" normalizeH="0" baseline="0" smtClean="0">
                          <a:ln>
                            <a:noFill/>
                          </a:ln>
                          <a:solidFill>
                            <a:schemeClr val="tx1"/>
                          </a:solidFill>
                          <a:effectLst/>
                          <a:latin typeface="Times New Roman" pitchFamily="18" charset="0"/>
                        </a:rPr>
                        <a:t>Tea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rPr>
                        <a:t>650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rPr>
                        <a:t>150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rPr>
                        <a:t>800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rPr>
                        <a:t>800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rPr>
                        <a:t>200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rPr>
                        <a:t>1000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75489" name="Text Box 33"/>
          <p:cNvSpPr txBox="1">
            <a:spLocks noChangeArrowheads="1"/>
          </p:cNvSpPr>
          <p:nvPr/>
        </p:nvSpPr>
        <p:spPr bwMode="auto">
          <a:xfrm>
            <a:off x="304800" y="2895600"/>
            <a:ext cx="8610600" cy="3902075"/>
          </a:xfrm>
          <a:prstGeom prst="rect">
            <a:avLst/>
          </a:prstGeom>
          <a:noFill/>
          <a:ln w="9525">
            <a:noFill/>
            <a:miter lim="800000"/>
            <a:headEnd/>
            <a:tailEnd/>
          </a:ln>
          <a:effectLst/>
        </p:spPr>
        <p:txBody>
          <a:bodyPr>
            <a:spAutoFit/>
          </a:bodyPr>
          <a:lstStyle/>
          <a:p>
            <a:pPr>
              <a:spcBef>
                <a:spcPct val="50000"/>
              </a:spcBef>
            </a:pPr>
            <a:r>
              <a:rPr lang="en-US" sz="2000" dirty="0">
                <a:solidFill>
                  <a:schemeClr val="tx1"/>
                </a:solidFill>
                <a:latin typeface="Tahoma" pitchFamily="34" charset="0"/>
              </a:rPr>
              <a:t>           </a:t>
            </a:r>
            <a:r>
              <a:rPr lang="en-US" sz="2000" dirty="0">
                <a:solidFill>
                  <a:schemeClr val="tx1"/>
                </a:solidFill>
                <a:latin typeface="Times New Roman" pitchFamily="18" charset="0"/>
              </a:rPr>
              <a:t>Consider </a:t>
            </a:r>
            <a:r>
              <a:rPr lang="en-US" sz="2000" dirty="0">
                <a:solidFill>
                  <a:srgbClr val="FF0000"/>
                </a:solidFill>
                <a:latin typeface="Times New Roman" pitchFamily="18" charset="0"/>
              </a:rPr>
              <a:t>association rule:</a:t>
            </a:r>
            <a:r>
              <a:rPr lang="en-US" sz="2000" dirty="0">
                <a:solidFill>
                  <a:srgbClr val="CC3300"/>
                </a:solidFill>
                <a:latin typeface="Times New Roman" pitchFamily="18" charset="0"/>
              </a:rPr>
              <a:t> </a:t>
            </a:r>
            <a:r>
              <a:rPr lang="en-US" sz="2000" dirty="0">
                <a:latin typeface="Times New Roman" pitchFamily="18" charset="0"/>
              </a:rPr>
              <a:t>Tea </a:t>
            </a:r>
            <a:r>
              <a:rPr lang="en-US" sz="2000" dirty="0">
                <a:latin typeface="Times New Roman" pitchFamily="18" charset="0"/>
                <a:sym typeface="Symbol" pitchFamily="18" charset="2"/>
              </a:rPr>
              <a:t> Coffee</a:t>
            </a:r>
            <a:endParaRPr lang="en-US" sz="2000" dirty="0">
              <a:solidFill>
                <a:srgbClr val="CC3300"/>
              </a:solidFill>
              <a:latin typeface="Times New Roman" pitchFamily="18" charset="0"/>
            </a:endParaRPr>
          </a:p>
          <a:p>
            <a:pPr>
              <a:spcBef>
                <a:spcPct val="50000"/>
              </a:spcBef>
            </a:pPr>
            <a:r>
              <a:rPr lang="en-US" sz="2000" dirty="0">
                <a:solidFill>
                  <a:schemeClr val="tx1"/>
                </a:solidFill>
                <a:latin typeface="Times New Roman" pitchFamily="18" charset="0"/>
              </a:rPr>
              <a:t>Confidence= </a:t>
            </a:r>
          </a:p>
          <a:p>
            <a:pPr>
              <a:spcBef>
                <a:spcPct val="50000"/>
              </a:spcBef>
            </a:pPr>
            <a:r>
              <a:rPr lang="en-US" sz="2000" dirty="0">
                <a:solidFill>
                  <a:schemeClr val="tx1"/>
                </a:solidFill>
                <a:latin typeface="Times New Roman" pitchFamily="18" charset="0"/>
              </a:rPr>
              <a:t>     </a:t>
            </a:r>
            <a:r>
              <a:rPr lang="en-US" sz="2000" dirty="0">
                <a:latin typeface="Times New Roman" pitchFamily="18" charset="0"/>
              </a:rPr>
              <a:t>P(</a:t>
            </a:r>
            <a:r>
              <a:rPr lang="en-US" sz="2000" dirty="0" err="1">
                <a:latin typeface="Times New Roman" pitchFamily="18" charset="0"/>
              </a:rPr>
              <a:t>Coffee,Tea</a:t>
            </a:r>
            <a:r>
              <a:rPr lang="en-US" sz="2000" dirty="0">
                <a:latin typeface="Times New Roman" pitchFamily="18" charset="0"/>
              </a:rPr>
              <a:t>)/P(Tea)</a:t>
            </a:r>
            <a:r>
              <a:rPr lang="en-US" sz="2000" dirty="0">
                <a:solidFill>
                  <a:schemeClr val="tx1"/>
                </a:solidFill>
                <a:latin typeface="Times New Roman" pitchFamily="18" charset="0"/>
              </a:rPr>
              <a:t> = </a:t>
            </a:r>
            <a:r>
              <a:rPr lang="en-US" sz="2000" dirty="0">
                <a:latin typeface="Times New Roman" pitchFamily="18" charset="0"/>
              </a:rPr>
              <a:t>P(</a:t>
            </a:r>
            <a:r>
              <a:rPr lang="en-US" sz="2000" dirty="0" err="1">
                <a:latin typeface="Times New Roman" pitchFamily="18" charset="0"/>
              </a:rPr>
              <a:t>Coffee|Tea</a:t>
            </a:r>
            <a:r>
              <a:rPr lang="en-US" sz="2000" dirty="0">
                <a:latin typeface="Times New Roman" pitchFamily="18" charset="0"/>
              </a:rPr>
              <a:t>)</a:t>
            </a:r>
            <a:r>
              <a:rPr lang="en-US" sz="2000" dirty="0">
                <a:solidFill>
                  <a:schemeClr val="tx1"/>
                </a:solidFill>
                <a:latin typeface="Times New Roman" pitchFamily="18" charset="0"/>
              </a:rPr>
              <a:t> = 150/200 = </a:t>
            </a:r>
            <a:r>
              <a:rPr lang="en-US" sz="2000" dirty="0">
                <a:solidFill>
                  <a:srgbClr val="FF0000"/>
                </a:solidFill>
                <a:latin typeface="Times New Roman" pitchFamily="18" charset="0"/>
              </a:rPr>
              <a:t>0.75 </a:t>
            </a:r>
            <a:r>
              <a:rPr lang="en-US" sz="2000" dirty="0">
                <a:solidFill>
                  <a:schemeClr val="tx1"/>
                </a:solidFill>
                <a:latin typeface="Times New Roman" pitchFamily="18" charset="0"/>
              </a:rPr>
              <a:t>(seems quite high)</a:t>
            </a:r>
          </a:p>
          <a:p>
            <a:pPr>
              <a:spcBef>
                <a:spcPct val="50000"/>
              </a:spcBef>
            </a:pPr>
            <a:r>
              <a:rPr lang="en-US" sz="2000" dirty="0">
                <a:solidFill>
                  <a:schemeClr val="tx1"/>
                </a:solidFill>
                <a:latin typeface="Times New Roman" pitchFamily="18" charset="0"/>
              </a:rPr>
              <a:t>But, </a:t>
            </a:r>
            <a:r>
              <a:rPr lang="en-US" sz="2000" dirty="0">
                <a:latin typeface="Times New Roman" pitchFamily="18" charset="0"/>
              </a:rPr>
              <a:t>P(Coffee)</a:t>
            </a:r>
            <a:r>
              <a:rPr lang="en-US" sz="2000" dirty="0">
                <a:solidFill>
                  <a:schemeClr val="tx1"/>
                </a:solidFill>
                <a:latin typeface="Times New Roman" pitchFamily="18" charset="0"/>
              </a:rPr>
              <a:t> = </a:t>
            </a:r>
            <a:r>
              <a:rPr lang="en-US" sz="2000" dirty="0" smtClean="0">
                <a:solidFill>
                  <a:srgbClr val="FF0000"/>
                </a:solidFill>
                <a:latin typeface="Times New Roman" pitchFamily="18" charset="0"/>
              </a:rPr>
              <a:t>0.8 </a:t>
            </a:r>
            <a:endParaRPr lang="en-US" sz="2000" dirty="0">
              <a:solidFill>
                <a:srgbClr val="FF0000"/>
              </a:solidFill>
              <a:latin typeface="Times New Roman" pitchFamily="18" charset="0"/>
            </a:endParaRPr>
          </a:p>
          <a:p>
            <a:pPr>
              <a:spcBef>
                <a:spcPct val="50000"/>
              </a:spcBef>
            </a:pPr>
            <a:r>
              <a:rPr lang="en-US" sz="2000" dirty="0">
                <a:solidFill>
                  <a:srgbClr val="FF0000"/>
                </a:solidFill>
                <a:latin typeface="Times New Roman" pitchFamily="18" charset="0"/>
              </a:rPr>
              <a:t>Thus knowing that a person is a tea drinker actually decreases his/her probability of being a coffee drinker from </a:t>
            </a:r>
            <a:r>
              <a:rPr lang="en-US" sz="2000" b="1" dirty="0" smtClean="0">
                <a:solidFill>
                  <a:srgbClr val="FF0000"/>
                </a:solidFill>
                <a:latin typeface="Times New Roman" pitchFamily="18" charset="0"/>
              </a:rPr>
              <a:t>80</a:t>
            </a:r>
            <a:r>
              <a:rPr lang="en-US" sz="2000" b="1" dirty="0">
                <a:solidFill>
                  <a:srgbClr val="FF0000"/>
                </a:solidFill>
                <a:latin typeface="Times New Roman" pitchFamily="18" charset="0"/>
              </a:rPr>
              <a:t>%</a:t>
            </a:r>
            <a:r>
              <a:rPr lang="en-US" sz="2000" dirty="0">
                <a:solidFill>
                  <a:srgbClr val="FF0000"/>
                </a:solidFill>
                <a:latin typeface="Times New Roman" pitchFamily="18" charset="0"/>
              </a:rPr>
              <a:t> to </a:t>
            </a:r>
            <a:r>
              <a:rPr lang="en-US" sz="2000" b="1" dirty="0">
                <a:solidFill>
                  <a:srgbClr val="FF0000"/>
                </a:solidFill>
                <a:latin typeface="Times New Roman" pitchFamily="18" charset="0"/>
              </a:rPr>
              <a:t>75%</a:t>
            </a:r>
            <a:r>
              <a:rPr lang="en-US" sz="2000" dirty="0">
                <a:solidFill>
                  <a:srgbClr val="FF0000"/>
                </a:solidFill>
                <a:latin typeface="Times New Roman" pitchFamily="18" charset="0"/>
              </a:rPr>
              <a:t>!</a:t>
            </a:r>
          </a:p>
          <a:p>
            <a:pPr>
              <a:spcBef>
                <a:spcPct val="50000"/>
              </a:spcBef>
              <a:buFont typeface="Symbol" pitchFamily="18" charset="2"/>
              <a:buChar char="Þ"/>
            </a:pPr>
            <a:r>
              <a:rPr lang="en-US" sz="2000" dirty="0">
                <a:solidFill>
                  <a:schemeClr val="tx1"/>
                </a:solidFill>
                <a:latin typeface="Times New Roman" pitchFamily="18" charset="0"/>
                <a:sym typeface="Symbol" pitchFamily="18" charset="2"/>
              </a:rPr>
              <a:t> Although confidence is high, rule is misleading</a:t>
            </a:r>
          </a:p>
          <a:p>
            <a:pPr>
              <a:spcBef>
                <a:spcPct val="50000"/>
              </a:spcBef>
              <a:buFont typeface="Symbol" pitchFamily="18" charset="2"/>
              <a:buNone/>
            </a:pPr>
            <a:r>
              <a:rPr lang="en-US" sz="2000" dirty="0">
                <a:solidFill>
                  <a:schemeClr val="tx1"/>
                </a:solidFill>
                <a:latin typeface="Times New Roman" pitchFamily="18" charset="0"/>
              </a:rPr>
              <a:t>In fact </a:t>
            </a:r>
            <a:r>
              <a:rPr lang="en-US" sz="2000" dirty="0">
                <a:latin typeface="Times New Roman" pitchFamily="18" charset="0"/>
              </a:rPr>
              <a:t>P(Coffee|</a:t>
            </a:r>
            <a:r>
              <a:rPr lang="en-US" sz="2000" dirty="0">
                <a:latin typeface="Times New Roman" pitchFamily="18" charset="0"/>
                <a:sym typeface="Symbol" pitchFamily="18" charset="2"/>
              </a:rPr>
              <a:t></a:t>
            </a:r>
            <a:r>
              <a:rPr lang="en-US" sz="2000" dirty="0">
                <a:latin typeface="Times New Roman" pitchFamily="18" charset="0"/>
              </a:rPr>
              <a:t>Tea)</a:t>
            </a:r>
            <a:r>
              <a:rPr lang="en-US" sz="2000" dirty="0">
                <a:solidFill>
                  <a:schemeClr val="tx1"/>
                </a:solidFill>
                <a:latin typeface="Times New Roman" pitchFamily="18" charset="0"/>
              </a:rPr>
              <a:t> = </a:t>
            </a:r>
          </a:p>
          <a:p>
            <a:pPr>
              <a:spcBef>
                <a:spcPct val="50000"/>
              </a:spcBef>
              <a:buFont typeface="Symbol" pitchFamily="18" charset="2"/>
              <a:buNone/>
            </a:pPr>
            <a:r>
              <a:rPr lang="en-US" sz="2000" dirty="0">
                <a:solidFill>
                  <a:schemeClr val="tx1"/>
                </a:solidFill>
                <a:latin typeface="Times New Roman" pitchFamily="18" charset="0"/>
              </a:rPr>
              <a:t>	 </a:t>
            </a:r>
            <a:r>
              <a:rPr lang="en-US" sz="2000" dirty="0">
                <a:latin typeface="Times New Roman" pitchFamily="18" charset="0"/>
              </a:rPr>
              <a:t>P(Coffee, </a:t>
            </a:r>
            <a:r>
              <a:rPr lang="en-US" sz="2000" dirty="0">
                <a:latin typeface="Times New Roman" pitchFamily="18" charset="0"/>
                <a:sym typeface="Symbol" pitchFamily="18" charset="2"/>
              </a:rPr>
              <a:t></a:t>
            </a:r>
            <a:r>
              <a:rPr lang="en-US" sz="2000" dirty="0">
                <a:latin typeface="Times New Roman" pitchFamily="18" charset="0"/>
              </a:rPr>
              <a:t>Tea)/P(</a:t>
            </a:r>
            <a:r>
              <a:rPr lang="en-US" sz="2000" dirty="0">
                <a:latin typeface="Times New Roman" pitchFamily="18" charset="0"/>
                <a:sym typeface="Symbol" pitchFamily="18" charset="2"/>
              </a:rPr>
              <a:t></a:t>
            </a:r>
            <a:r>
              <a:rPr lang="en-US" sz="2000" dirty="0">
                <a:latin typeface="Times New Roman" pitchFamily="18" charset="0"/>
              </a:rPr>
              <a:t>Tea)</a:t>
            </a:r>
            <a:r>
              <a:rPr lang="en-US" sz="2000" dirty="0">
                <a:solidFill>
                  <a:schemeClr val="tx1"/>
                </a:solidFill>
                <a:latin typeface="Times New Roman" pitchFamily="18" charset="0"/>
              </a:rPr>
              <a:t> = </a:t>
            </a:r>
            <a:r>
              <a:rPr lang="en-US" sz="2000" dirty="0" smtClean="0">
                <a:solidFill>
                  <a:schemeClr val="tx1"/>
                </a:solidFill>
                <a:latin typeface="Times New Roman" pitchFamily="18" charset="0"/>
              </a:rPr>
              <a:t>650/800 </a:t>
            </a:r>
            <a:r>
              <a:rPr lang="en-US" sz="2000" dirty="0">
                <a:solidFill>
                  <a:schemeClr val="tx1"/>
                </a:solidFill>
                <a:latin typeface="Times New Roman" pitchFamily="18" charset="0"/>
              </a:rPr>
              <a:t>= </a:t>
            </a:r>
            <a:r>
              <a:rPr lang="en-US" sz="2000" dirty="0" smtClean="0">
                <a:solidFill>
                  <a:schemeClr val="tx1"/>
                </a:solidFill>
                <a:latin typeface="Times New Roman" pitchFamily="18" charset="0"/>
              </a:rPr>
              <a:t>0.8125</a:t>
            </a:r>
            <a:endParaRPr lang="en-US" sz="2000" dirty="0">
              <a:solidFill>
                <a:schemeClr val="tx1"/>
              </a:solidFill>
              <a:latin typeface="Times New Roman" pitchFamily="18" charset="0"/>
            </a:endParaRPr>
          </a:p>
        </p:txBody>
      </p:sp>
      <p:sp>
        <p:nvSpPr>
          <p:cNvPr id="275498" name="Text Box 42"/>
          <p:cNvSpPr txBox="1">
            <a:spLocks noChangeArrowheads="1"/>
          </p:cNvSpPr>
          <p:nvPr/>
        </p:nvSpPr>
        <p:spPr bwMode="auto">
          <a:xfrm>
            <a:off x="6308725" y="927100"/>
            <a:ext cx="2682875" cy="1920875"/>
          </a:xfrm>
          <a:prstGeom prst="rect">
            <a:avLst/>
          </a:prstGeom>
          <a:solidFill>
            <a:srgbClr val="FFFFCC"/>
          </a:solidFill>
          <a:ln w="9525">
            <a:noFill/>
            <a:miter lim="800000"/>
            <a:headEnd/>
            <a:tailEnd/>
          </a:ln>
          <a:effectLst/>
        </p:spPr>
        <p:txBody>
          <a:bodyPr>
            <a:spAutoFit/>
          </a:bodyPr>
          <a:lstStyle/>
          <a:p>
            <a:pPr>
              <a:spcBef>
                <a:spcPct val="20000"/>
              </a:spcBef>
            </a:pPr>
            <a:r>
              <a:rPr lang="en-US" sz="2000" i="1">
                <a:solidFill>
                  <a:schemeClr val="tx1"/>
                </a:solidFill>
                <a:latin typeface="Times New Roman" pitchFamily="18" charset="0"/>
              </a:rPr>
              <a:t>The pitfall of confidence can be traced to the fact that the measure ignores the support of the itemset in the rule consequent. </a:t>
            </a:r>
            <a:endParaRPr lang="en-US" i="1"/>
          </a:p>
        </p:txBody>
      </p:sp>
    </p:spTree>
    <p:extLst>
      <p:ext uri="{BB962C8B-B14F-4D97-AF65-F5344CB8AC3E}">
        <p14:creationId xmlns:p14="http://schemas.microsoft.com/office/powerpoint/2010/main" val="29463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75489">
                                            <p:txEl>
                                              <p:pRg st="0" end="0"/>
                                            </p:txEl>
                                          </p:spTgt>
                                        </p:tgtEl>
                                        <p:attrNameLst>
                                          <p:attrName>style.visibility</p:attrName>
                                        </p:attrNameLst>
                                      </p:cBhvr>
                                      <p:to>
                                        <p:strVal val="visible"/>
                                      </p:to>
                                    </p:set>
                                    <p:anim calcmode="lin" valueType="num">
                                      <p:cBhvr>
                                        <p:cTn id="7" dur="500" fill="hold"/>
                                        <p:tgtEl>
                                          <p:spTgt spid="27548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7548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75489">
                                            <p:txEl>
                                              <p:pRg st="1" end="1"/>
                                            </p:txEl>
                                          </p:spTgt>
                                        </p:tgtEl>
                                        <p:attrNameLst>
                                          <p:attrName>style.visibility</p:attrName>
                                        </p:attrNameLst>
                                      </p:cBhvr>
                                      <p:to>
                                        <p:strVal val="visible"/>
                                      </p:to>
                                    </p:set>
                                    <p:anim calcmode="lin" valueType="num">
                                      <p:cBhvr>
                                        <p:cTn id="13" dur="500" fill="hold"/>
                                        <p:tgtEl>
                                          <p:spTgt spid="275489">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75489">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75489">
                                            <p:txEl>
                                              <p:pRg st="2" end="2"/>
                                            </p:txEl>
                                          </p:spTgt>
                                        </p:tgtEl>
                                        <p:attrNameLst>
                                          <p:attrName>style.visibility</p:attrName>
                                        </p:attrNameLst>
                                      </p:cBhvr>
                                      <p:to>
                                        <p:strVal val="visible"/>
                                      </p:to>
                                    </p:set>
                                    <p:anim calcmode="lin" valueType="num">
                                      <p:cBhvr>
                                        <p:cTn id="19" dur="500" fill="hold"/>
                                        <p:tgtEl>
                                          <p:spTgt spid="27548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75489">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75489">
                                            <p:txEl>
                                              <p:pRg st="3" end="3"/>
                                            </p:txEl>
                                          </p:spTgt>
                                        </p:tgtEl>
                                        <p:attrNameLst>
                                          <p:attrName>style.visibility</p:attrName>
                                        </p:attrNameLst>
                                      </p:cBhvr>
                                      <p:to>
                                        <p:strVal val="visible"/>
                                      </p:to>
                                    </p:set>
                                    <p:anim calcmode="lin" valueType="num">
                                      <p:cBhvr>
                                        <p:cTn id="25" dur="500" fill="hold"/>
                                        <p:tgtEl>
                                          <p:spTgt spid="275489">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75489">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275489">
                                            <p:txEl>
                                              <p:pRg st="4" end="4"/>
                                            </p:txEl>
                                          </p:spTgt>
                                        </p:tgtEl>
                                        <p:attrNameLst>
                                          <p:attrName>style.visibility</p:attrName>
                                        </p:attrNameLst>
                                      </p:cBhvr>
                                      <p:to>
                                        <p:strVal val="visible"/>
                                      </p:to>
                                    </p:set>
                                    <p:anim calcmode="lin" valueType="num">
                                      <p:cBhvr>
                                        <p:cTn id="31" dur="500" fill="hold"/>
                                        <p:tgtEl>
                                          <p:spTgt spid="275489">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275489">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275489">
                                            <p:txEl>
                                              <p:pRg st="5" end="5"/>
                                            </p:txEl>
                                          </p:spTgt>
                                        </p:tgtEl>
                                        <p:attrNameLst>
                                          <p:attrName>style.visibility</p:attrName>
                                        </p:attrNameLst>
                                      </p:cBhvr>
                                      <p:to>
                                        <p:strVal val="visible"/>
                                      </p:to>
                                    </p:set>
                                    <p:anim calcmode="lin" valueType="num">
                                      <p:cBhvr>
                                        <p:cTn id="37" dur="500" fill="hold"/>
                                        <p:tgtEl>
                                          <p:spTgt spid="275489">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275489">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275489">
                                            <p:txEl>
                                              <p:pRg st="6" end="6"/>
                                            </p:txEl>
                                          </p:spTgt>
                                        </p:tgtEl>
                                        <p:attrNameLst>
                                          <p:attrName>style.visibility</p:attrName>
                                        </p:attrNameLst>
                                      </p:cBhvr>
                                      <p:to>
                                        <p:strVal val="visible"/>
                                      </p:to>
                                    </p:set>
                                    <p:anim calcmode="lin" valueType="num">
                                      <p:cBhvr>
                                        <p:cTn id="43" dur="500" fill="hold"/>
                                        <p:tgtEl>
                                          <p:spTgt spid="275489">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275489">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275489">
                                            <p:txEl>
                                              <p:pRg st="7" end="7"/>
                                            </p:txEl>
                                          </p:spTgt>
                                        </p:tgtEl>
                                        <p:attrNameLst>
                                          <p:attrName>style.visibility</p:attrName>
                                        </p:attrNameLst>
                                      </p:cBhvr>
                                      <p:to>
                                        <p:strVal val="visible"/>
                                      </p:to>
                                    </p:set>
                                    <p:anim calcmode="lin" valueType="num">
                                      <p:cBhvr>
                                        <p:cTn id="49" dur="500" fill="hold"/>
                                        <p:tgtEl>
                                          <p:spTgt spid="275489">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275489">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275498"/>
                                        </p:tgtEl>
                                        <p:attrNameLst>
                                          <p:attrName>style.visibility</p:attrName>
                                        </p:attrNameLst>
                                      </p:cBhvr>
                                      <p:to>
                                        <p:strVal val="visible"/>
                                      </p:to>
                                    </p:set>
                                    <p:anim calcmode="lin" valueType="num">
                                      <p:cBhvr>
                                        <p:cTn id="55" dur="500" fill="hold"/>
                                        <p:tgtEl>
                                          <p:spTgt spid="275498"/>
                                        </p:tgtEl>
                                        <p:attrNameLst>
                                          <p:attrName>ppt_w</p:attrName>
                                        </p:attrNameLst>
                                      </p:cBhvr>
                                      <p:tavLst>
                                        <p:tav tm="0">
                                          <p:val>
                                            <p:fltVal val="0"/>
                                          </p:val>
                                        </p:tav>
                                        <p:tav tm="100000">
                                          <p:val>
                                            <p:strVal val="#ppt_w"/>
                                          </p:val>
                                        </p:tav>
                                      </p:tavLst>
                                    </p:anim>
                                    <p:anim calcmode="lin" valueType="num">
                                      <p:cBhvr>
                                        <p:cTn id="56" dur="500" fill="hold"/>
                                        <p:tgtEl>
                                          <p:spTgt spid="27549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89" grpId="0" build="p" autoUpdateAnimBg="0"/>
      <p:bldP spid="27549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628650" y="365127"/>
            <a:ext cx="7886700" cy="701674"/>
          </a:xfrm>
        </p:spPr>
        <p:txBody>
          <a:bodyPr/>
          <a:lstStyle/>
          <a:p>
            <a:r>
              <a:rPr lang="en-US" dirty="0"/>
              <a:t>Interest Factor</a:t>
            </a:r>
          </a:p>
        </p:txBody>
      </p:sp>
      <p:sp>
        <p:nvSpPr>
          <p:cNvPr id="277507" name="Rectangle 3"/>
          <p:cNvSpPr>
            <a:spLocks noGrp="1" noChangeArrowheads="1"/>
          </p:cNvSpPr>
          <p:nvPr>
            <p:ph type="body" idx="1"/>
          </p:nvPr>
        </p:nvSpPr>
        <p:spPr>
          <a:xfrm>
            <a:off x="381000" y="1066800"/>
            <a:ext cx="8458200" cy="685800"/>
          </a:xfrm>
        </p:spPr>
        <p:txBody>
          <a:bodyPr>
            <a:normAutofit/>
          </a:bodyPr>
          <a:lstStyle/>
          <a:p>
            <a:r>
              <a:rPr lang="en-US"/>
              <a:t>Measure that takes into account statistical dependence</a:t>
            </a:r>
          </a:p>
        </p:txBody>
      </p:sp>
      <p:graphicFrame>
        <p:nvGraphicFramePr>
          <p:cNvPr id="277508" name="Object 4"/>
          <p:cNvGraphicFramePr>
            <a:graphicFrameLocks noChangeAspect="1"/>
          </p:cNvGraphicFramePr>
          <p:nvPr>
            <p:extLst>
              <p:ext uri="{D42A27DB-BD31-4B8C-83A1-F6EECF244321}">
                <p14:modId xmlns:p14="http://schemas.microsoft.com/office/powerpoint/2010/main" val="3274931711"/>
              </p:ext>
            </p:extLst>
          </p:nvPr>
        </p:nvGraphicFramePr>
        <p:xfrm>
          <a:off x="639763" y="1828800"/>
          <a:ext cx="3560762" cy="1030288"/>
        </p:xfrm>
        <a:graphic>
          <a:graphicData uri="http://schemas.openxmlformats.org/presentationml/2006/ole">
            <mc:AlternateContent xmlns:mc="http://schemas.openxmlformats.org/markup-compatibility/2006">
              <mc:Choice xmlns:v="urn:schemas-microsoft-com:vml" Requires="v">
                <p:oleObj spid="_x0000_s57398" name="Equation" r:id="rId4" imgW="1447560" imgH="419040" progId="Equation.3">
                  <p:embed/>
                </p:oleObj>
              </mc:Choice>
              <mc:Fallback>
                <p:oleObj name="Equation" r:id="rId4" imgW="1447560" imgH="419040" progId="Equation.3">
                  <p:embed/>
                  <p:pic>
                    <p:nvPicPr>
                      <p:cNvPr id="0" name=""/>
                      <p:cNvPicPr>
                        <a:picLocks noChangeAspect="1" noChangeArrowheads="1"/>
                      </p:cNvPicPr>
                      <p:nvPr/>
                    </p:nvPicPr>
                    <p:blipFill>
                      <a:blip r:embed="rId5"/>
                      <a:srcRect/>
                      <a:stretch>
                        <a:fillRect/>
                      </a:stretch>
                    </p:blipFill>
                    <p:spPr bwMode="auto">
                      <a:xfrm>
                        <a:off x="639763" y="1828800"/>
                        <a:ext cx="3560762" cy="1030288"/>
                      </a:xfrm>
                      <a:prstGeom prst="rect">
                        <a:avLst/>
                      </a:prstGeom>
                      <a:noFill/>
                      <a:extLst/>
                    </p:spPr>
                  </p:pic>
                </p:oleObj>
              </mc:Fallback>
            </mc:AlternateContent>
          </a:graphicData>
        </a:graphic>
      </p:graphicFrame>
      <p:graphicFrame>
        <p:nvGraphicFramePr>
          <p:cNvPr id="277509" name="Object 5"/>
          <p:cNvGraphicFramePr>
            <a:graphicFrameLocks noChangeAspect="1"/>
          </p:cNvGraphicFramePr>
          <p:nvPr/>
        </p:nvGraphicFramePr>
        <p:xfrm>
          <a:off x="4267200" y="1828800"/>
          <a:ext cx="4373563" cy="1060450"/>
        </p:xfrm>
        <a:graphic>
          <a:graphicData uri="http://schemas.openxmlformats.org/presentationml/2006/ole">
            <mc:AlternateContent xmlns:mc="http://schemas.openxmlformats.org/markup-compatibility/2006">
              <mc:Choice xmlns:v="urn:schemas-microsoft-com:vml" Requires="v">
                <p:oleObj spid="_x0000_s57399" name="Equation" r:id="rId6" imgW="1777680" imgH="431640" progId="Equation.3">
                  <p:embed/>
                </p:oleObj>
              </mc:Choice>
              <mc:Fallback>
                <p:oleObj name="Equation" r:id="rId6" imgW="177768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1828800"/>
                        <a:ext cx="4373563" cy="1060450"/>
                      </a:xfrm>
                      <a:prstGeom prst="rect">
                        <a:avLst/>
                      </a:prstGeom>
                      <a:solidFill>
                        <a:srgbClr val="FFFFCC"/>
                      </a:solidFill>
                    </p:spPr>
                  </p:pic>
                </p:oleObj>
              </mc:Fallback>
            </mc:AlternateContent>
          </a:graphicData>
        </a:graphic>
      </p:graphicFrame>
      <p:sp>
        <p:nvSpPr>
          <p:cNvPr id="277510" name="Rectangle 6"/>
          <p:cNvSpPr>
            <a:spLocks noChangeArrowheads="1"/>
          </p:cNvSpPr>
          <p:nvPr/>
        </p:nvSpPr>
        <p:spPr bwMode="auto">
          <a:xfrm>
            <a:off x="381000" y="3200400"/>
            <a:ext cx="8458200" cy="2057400"/>
          </a:xfrm>
          <a:prstGeom prst="rect">
            <a:avLst/>
          </a:prstGeom>
          <a:noFill/>
          <a:ln w="9525">
            <a:noFill/>
            <a:miter lim="800000"/>
            <a:headEnd/>
            <a:tailEnd/>
          </a:ln>
          <a:effectLst/>
        </p:spPr>
        <p:txBody>
          <a:bodyPr/>
          <a:lstStyle/>
          <a:p>
            <a:pPr marL="342900" indent="-342900">
              <a:spcBef>
                <a:spcPct val="20000"/>
              </a:spcBef>
              <a:buFontTx/>
              <a:buChar char="•"/>
            </a:pPr>
            <a:r>
              <a:rPr lang="en-US" sz="2400" dirty="0">
                <a:solidFill>
                  <a:schemeClr val="tx1"/>
                </a:solidFill>
                <a:latin typeface="Times New Roman" pitchFamily="18" charset="0"/>
              </a:rPr>
              <a:t>Interest factor compares the frequency of a pattern against a baseline frequency computed under the statistical independence assumption. </a:t>
            </a:r>
          </a:p>
          <a:p>
            <a:pPr marL="342900" indent="-342900">
              <a:spcBef>
                <a:spcPct val="20000"/>
              </a:spcBef>
              <a:buFontTx/>
              <a:buChar char="•"/>
            </a:pPr>
            <a:r>
              <a:rPr lang="en-US" sz="2400" dirty="0">
                <a:solidFill>
                  <a:schemeClr val="tx1"/>
                </a:solidFill>
                <a:latin typeface="Times New Roman" pitchFamily="18" charset="0"/>
              </a:rPr>
              <a:t>The </a:t>
            </a:r>
            <a:r>
              <a:rPr lang="en-US" sz="2400" b="1" dirty="0">
                <a:solidFill>
                  <a:schemeClr val="tx1"/>
                </a:solidFill>
                <a:latin typeface="Times New Roman" pitchFamily="18" charset="0"/>
              </a:rPr>
              <a:t>baseline</a:t>
            </a:r>
            <a:r>
              <a:rPr lang="en-US" sz="2400" dirty="0">
                <a:solidFill>
                  <a:schemeClr val="tx1"/>
                </a:solidFill>
                <a:latin typeface="Times New Roman" pitchFamily="18" charset="0"/>
              </a:rPr>
              <a:t> frequency for a pair of mutually independent variables is: </a:t>
            </a:r>
          </a:p>
        </p:txBody>
      </p:sp>
      <p:graphicFrame>
        <p:nvGraphicFramePr>
          <p:cNvPr id="277511" name="Object 7"/>
          <p:cNvGraphicFramePr>
            <a:graphicFrameLocks noChangeAspect="1"/>
          </p:cNvGraphicFramePr>
          <p:nvPr/>
        </p:nvGraphicFramePr>
        <p:xfrm>
          <a:off x="533400" y="5356225"/>
          <a:ext cx="2281238" cy="968375"/>
        </p:xfrm>
        <a:graphic>
          <a:graphicData uri="http://schemas.openxmlformats.org/presentationml/2006/ole">
            <mc:AlternateContent xmlns:mc="http://schemas.openxmlformats.org/markup-compatibility/2006">
              <mc:Choice xmlns:v="urn:schemas-microsoft-com:vml" Requires="v">
                <p:oleObj spid="_x0000_s57400" name="Equation" r:id="rId8" imgW="927000" imgH="393480" progId="Equation.3">
                  <p:embed/>
                </p:oleObj>
              </mc:Choice>
              <mc:Fallback>
                <p:oleObj name="Equation" r:id="rId8" imgW="92700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5356225"/>
                        <a:ext cx="2281238"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7512" name="Text Box 8"/>
          <p:cNvSpPr txBox="1">
            <a:spLocks noChangeArrowheads="1"/>
          </p:cNvSpPr>
          <p:nvPr/>
        </p:nvSpPr>
        <p:spPr bwMode="auto">
          <a:xfrm>
            <a:off x="3124200" y="5638800"/>
            <a:ext cx="2219325" cy="457200"/>
          </a:xfrm>
          <a:prstGeom prst="rect">
            <a:avLst/>
          </a:prstGeom>
          <a:noFill/>
          <a:ln w="9525">
            <a:noFill/>
            <a:miter lim="800000"/>
            <a:headEnd/>
            <a:tailEnd/>
          </a:ln>
          <a:effectLst/>
        </p:spPr>
        <p:txBody>
          <a:bodyPr wrap="none">
            <a:spAutoFit/>
          </a:bodyPr>
          <a:lstStyle/>
          <a:p>
            <a:r>
              <a:rPr lang="en-US" sz="2400"/>
              <a:t>Or equivalently</a:t>
            </a:r>
          </a:p>
        </p:txBody>
      </p:sp>
      <p:graphicFrame>
        <p:nvGraphicFramePr>
          <p:cNvPr id="277513" name="Object 9"/>
          <p:cNvGraphicFramePr>
            <a:graphicFrameLocks noChangeAspect="1"/>
          </p:cNvGraphicFramePr>
          <p:nvPr/>
        </p:nvGraphicFramePr>
        <p:xfrm>
          <a:off x="5472113" y="5334000"/>
          <a:ext cx="2157412" cy="968375"/>
        </p:xfrm>
        <a:graphic>
          <a:graphicData uri="http://schemas.openxmlformats.org/presentationml/2006/ole">
            <mc:AlternateContent xmlns:mc="http://schemas.openxmlformats.org/markup-compatibility/2006">
              <mc:Choice xmlns:v="urn:schemas-microsoft-com:vml" Requires="v">
                <p:oleObj spid="_x0000_s57401" name="Equation" r:id="rId10" imgW="876240" imgH="393480" progId="Equation.3">
                  <p:embed/>
                </p:oleObj>
              </mc:Choice>
              <mc:Fallback>
                <p:oleObj name="Equation" r:id="rId10" imgW="876240" imgH="393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72113" y="5334000"/>
                        <a:ext cx="2157412"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91312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628650" y="365127"/>
            <a:ext cx="7886700" cy="549274"/>
          </a:xfrm>
        </p:spPr>
        <p:txBody>
          <a:bodyPr/>
          <a:lstStyle/>
          <a:p>
            <a:r>
              <a:rPr lang="en-US" dirty="0"/>
              <a:t>Interest Equation</a:t>
            </a:r>
          </a:p>
        </p:txBody>
      </p:sp>
      <p:sp>
        <p:nvSpPr>
          <p:cNvPr id="282627" name="Rectangle 3"/>
          <p:cNvSpPr>
            <a:spLocks noGrp="1" noChangeArrowheads="1"/>
          </p:cNvSpPr>
          <p:nvPr>
            <p:ph type="body" idx="1"/>
          </p:nvPr>
        </p:nvSpPr>
        <p:spPr>
          <a:xfrm>
            <a:off x="381000" y="1066800"/>
            <a:ext cx="8458200" cy="3124200"/>
          </a:xfrm>
        </p:spPr>
        <p:txBody>
          <a:bodyPr>
            <a:normAutofit/>
          </a:bodyPr>
          <a:lstStyle/>
          <a:p>
            <a:r>
              <a:rPr lang="en-US" sz="2800" dirty="0"/>
              <a:t>Fraction </a:t>
            </a:r>
            <a:r>
              <a:rPr lang="en-US" sz="2800" i="1" dirty="0">
                <a:solidFill>
                  <a:srgbClr val="3333CC"/>
                </a:solidFill>
              </a:rPr>
              <a:t>f</a:t>
            </a:r>
            <a:r>
              <a:rPr lang="en-US" sz="2800" baseline="-25000" dirty="0">
                <a:solidFill>
                  <a:srgbClr val="3333CC"/>
                </a:solidFill>
              </a:rPr>
              <a:t>11</a:t>
            </a:r>
            <a:r>
              <a:rPr lang="en-US" sz="2800" dirty="0">
                <a:solidFill>
                  <a:srgbClr val="3333CC"/>
                </a:solidFill>
              </a:rPr>
              <a:t>/</a:t>
            </a:r>
            <a:r>
              <a:rPr lang="en-US" sz="2800" i="1" dirty="0">
                <a:solidFill>
                  <a:srgbClr val="3333CC"/>
                </a:solidFill>
              </a:rPr>
              <a:t>N</a:t>
            </a:r>
            <a:r>
              <a:rPr lang="en-US" sz="2800" dirty="0"/>
              <a:t> is an estimate for the joint probability </a:t>
            </a:r>
            <a:r>
              <a:rPr lang="en-US" sz="2800" dirty="0">
                <a:solidFill>
                  <a:srgbClr val="3333CC"/>
                </a:solidFill>
              </a:rPr>
              <a:t>P(A,B),</a:t>
            </a:r>
            <a:r>
              <a:rPr lang="en-US" sz="2800" dirty="0"/>
              <a:t> while </a:t>
            </a:r>
            <a:r>
              <a:rPr lang="en-US" sz="2800" i="1" dirty="0">
                <a:solidFill>
                  <a:srgbClr val="3333CC"/>
                </a:solidFill>
              </a:rPr>
              <a:t>f</a:t>
            </a:r>
            <a:r>
              <a:rPr lang="en-US" sz="2800" baseline="-25000" dirty="0">
                <a:solidFill>
                  <a:srgbClr val="3333CC"/>
                </a:solidFill>
              </a:rPr>
              <a:t>1+</a:t>
            </a:r>
            <a:r>
              <a:rPr lang="en-US" sz="2800" dirty="0">
                <a:solidFill>
                  <a:srgbClr val="3333CC"/>
                </a:solidFill>
              </a:rPr>
              <a:t> /</a:t>
            </a:r>
            <a:r>
              <a:rPr lang="en-US" sz="2800" i="1" dirty="0">
                <a:solidFill>
                  <a:srgbClr val="3333CC"/>
                </a:solidFill>
              </a:rPr>
              <a:t>N</a:t>
            </a:r>
            <a:r>
              <a:rPr lang="en-US" sz="2800" dirty="0"/>
              <a:t> and </a:t>
            </a:r>
            <a:r>
              <a:rPr lang="en-US" sz="2800" i="1" dirty="0">
                <a:solidFill>
                  <a:srgbClr val="3333CC"/>
                </a:solidFill>
              </a:rPr>
              <a:t>f</a:t>
            </a:r>
            <a:r>
              <a:rPr lang="en-US" sz="2800" baseline="-25000" dirty="0">
                <a:solidFill>
                  <a:srgbClr val="3333CC"/>
                </a:solidFill>
              </a:rPr>
              <a:t>+1</a:t>
            </a:r>
            <a:r>
              <a:rPr lang="en-US" sz="2800" dirty="0">
                <a:solidFill>
                  <a:srgbClr val="3333CC"/>
                </a:solidFill>
              </a:rPr>
              <a:t> /</a:t>
            </a:r>
            <a:r>
              <a:rPr lang="en-US" sz="2800" i="1" dirty="0">
                <a:solidFill>
                  <a:srgbClr val="3333CC"/>
                </a:solidFill>
              </a:rPr>
              <a:t>N</a:t>
            </a:r>
            <a:r>
              <a:rPr lang="en-US" sz="2800" dirty="0"/>
              <a:t> are the estimates for </a:t>
            </a:r>
            <a:r>
              <a:rPr lang="en-US" sz="2800" dirty="0">
                <a:solidFill>
                  <a:srgbClr val="3333CC"/>
                </a:solidFill>
              </a:rPr>
              <a:t>P(A)</a:t>
            </a:r>
            <a:r>
              <a:rPr lang="en-US" sz="2800" dirty="0"/>
              <a:t> and </a:t>
            </a:r>
            <a:r>
              <a:rPr lang="en-US" sz="2800" dirty="0">
                <a:solidFill>
                  <a:srgbClr val="3333CC"/>
                </a:solidFill>
              </a:rPr>
              <a:t>P(B),</a:t>
            </a:r>
            <a:r>
              <a:rPr lang="en-US" sz="2800" dirty="0"/>
              <a:t> respectively. </a:t>
            </a:r>
          </a:p>
          <a:p>
            <a:r>
              <a:rPr lang="en-US" sz="2800" dirty="0"/>
              <a:t>If </a:t>
            </a:r>
            <a:r>
              <a:rPr lang="en-US" sz="2800" dirty="0">
                <a:solidFill>
                  <a:srgbClr val="3333CC"/>
                </a:solidFill>
              </a:rPr>
              <a:t>A</a:t>
            </a:r>
            <a:r>
              <a:rPr lang="en-US" sz="2800" dirty="0"/>
              <a:t> and </a:t>
            </a:r>
            <a:r>
              <a:rPr lang="en-US" sz="2800" dirty="0">
                <a:solidFill>
                  <a:srgbClr val="3333CC"/>
                </a:solidFill>
              </a:rPr>
              <a:t>B</a:t>
            </a:r>
            <a:r>
              <a:rPr lang="en-US" sz="2800" dirty="0"/>
              <a:t> are statistically independent, then </a:t>
            </a:r>
            <a:r>
              <a:rPr lang="en-US" sz="2800" dirty="0">
                <a:solidFill>
                  <a:srgbClr val="3333CC"/>
                </a:solidFill>
              </a:rPr>
              <a:t>P(A</a:t>
            </a:r>
            <a:r>
              <a:rPr lang="en-US" sz="2800" dirty="0">
                <a:solidFill>
                  <a:srgbClr val="3333CC"/>
                </a:solidFill>
                <a:sym typeface="Symbol" pitchFamily="18" charset="2"/>
              </a:rPr>
              <a:t></a:t>
            </a:r>
            <a:r>
              <a:rPr lang="en-US" sz="2800" dirty="0">
                <a:solidFill>
                  <a:srgbClr val="3333CC"/>
                </a:solidFill>
              </a:rPr>
              <a:t>B)=P(A)×P(B),</a:t>
            </a:r>
            <a:r>
              <a:rPr lang="en-US" sz="2800" dirty="0"/>
              <a:t> thus the </a:t>
            </a:r>
            <a:r>
              <a:rPr lang="en-US" sz="2800" dirty="0">
                <a:solidFill>
                  <a:srgbClr val="FF0000"/>
                </a:solidFill>
              </a:rPr>
              <a:t>Interest is 1</a:t>
            </a:r>
            <a:r>
              <a:rPr lang="en-US" sz="2800" dirty="0"/>
              <a:t>. </a:t>
            </a:r>
          </a:p>
        </p:txBody>
      </p:sp>
      <p:graphicFrame>
        <p:nvGraphicFramePr>
          <p:cNvPr id="282628" name="Object 4"/>
          <p:cNvGraphicFramePr>
            <a:graphicFrameLocks noChangeAspect="1"/>
          </p:cNvGraphicFramePr>
          <p:nvPr/>
        </p:nvGraphicFramePr>
        <p:xfrm>
          <a:off x="457200" y="3962400"/>
          <a:ext cx="7924800" cy="1325563"/>
        </p:xfrm>
        <a:graphic>
          <a:graphicData uri="http://schemas.openxmlformats.org/presentationml/2006/ole">
            <mc:AlternateContent xmlns:mc="http://schemas.openxmlformats.org/markup-compatibility/2006">
              <mc:Choice xmlns:v="urn:schemas-microsoft-com:vml" Requires="v">
                <p:oleObj spid="_x0000_s58383" name="Bitmap Image" r:id="rId4" imgW="9971429" imgH="1666667" progId="Paint.Picture">
                  <p:embed/>
                </p:oleObj>
              </mc:Choice>
              <mc:Fallback>
                <p:oleObj name="Bitmap Image" r:id="rId4" imgW="9971429" imgH="1666667"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962400"/>
                        <a:ext cx="7924800" cy="132556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805480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4530</TotalTime>
  <Words>1601</Words>
  <Application>Microsoft Office PowerPoint</Application>
  <PresentationFormat>On-screen Show (4:3)</PresentationFormat>
  <Paragraphs>360</Paragraphs>
  <Slides>36</Slides>
  <Notes>14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5</vt:i4>
      </vt:variant>
      <vt:variant>
        <vt:lpstr>Slide Titles</vt:lpstr>
      </vt:variant>
      <vt:variant>
        <vt:i4>36</vt:i4>
      </vt:variant>
    </vt:vector>
  </HeadingPairs>
  <TitlesOfParts>
    <vt:vector size="50" baseType="lpstr">
      <vt:lpstr>Arial</vt:lpstr>
      <vt:lpstr>Calibri</vt:lpstr>
      <vt:lpstr>Calibri Light</vt:lpstr>
      <vt:lpstr>Monotype Sorts</vt:lpstr>
      <vt:lpstr>Symbol</vt:lpstr>
      <vt:lpstr>Tahoma</vt:lpstr>
      <vt:lpstr>Times New Roman</vt:lpstr>
      <vt:lpstr>Wingdings</vt:lpstr>
      <vt:lpstr>Office Theme</vt:lpstr>
      <vt:lpstr>VISIO</vt:lpstr>
      <vt:lpstr>Equation</vt:lpstr>
      <vt:lpstr>Bitmap Image</vt:lpstr>
      <vt:lpstr>Worksheet</vt:lpstr>
      <vt:lpstr>Photo Editor Photo</vt:lpstr>
      <vt:lpstr>Evaluation of Association Patterns</vt:lpstr>
      <vt:lpstr>Evaluation of Association Patterns</vt:lpstr>
      <vt:lpstr>Subjective Arguments</vt:lpstr>
      <vt:lpstr>Pattern Evaluation</vt:lpstr>
      <vt:lpstr>Application of Interestingness Measure</vt:lpstr>
      <vt:lpstr>Computing Interestingness Measure</vt:lpstr>
      <vt:lpstr>Pitfall of Confidence</vt:lpstr>
      <vt:lpstr>Interest Factor</vt:lpstr>
      <vt:lpstr>Interest Equation</vt:lpstr>
      <vt:lpstr>Statistical Independence</vt:lpstr>
      <vt:lpstr>Example: Interest</vt:lpstr>
      <vt:lpstr>Interestingness Measure: Correlations (Lift)</vt:lpstr>
      <vt:lpstr>Limitations of Interest Factor</vt:lpstr>
      <vt:lpstr>Drawback of Lift &amp; Interest</vt:lpstr>
      <vt:lpstr>Statistical-based Measures</vt:lpstr>
      <vt:lpstr>Example: -Coefficient</vt:lpstr>
      <vt:lpstr>PowerPoint Presentation</vt:lpstr>
      <vt:lpstr>Properties of A Good Measure</vt:lpstr>
      <vt:lpstr>Comparing Different Measures</vt:lpstr>
      <vt:lpstr>Property under Variable Permutation</vt:lpstr>
      <vt:lpstr>PowerPoint Presentation</vt:lpstr>
      <vt:lpstr>PowerPoint Presentation</vt:lpstr>
      <vt:lpstr>Property under Inversion Operation</vt:lpstr>
      <vt:lpstr>Property under Null Addition</vt:lpstr>
      <vt:lpstr>Property under Row/Column Scaling</vt:lpstr>
      <vt:lpstr>Are lift and 2  Good Measures of Correlation?</vt:lpstr>
      <vt:lpstr>Null-Invariant Measures</vt:lpstr>
      <vt:lpstr>Subjective Interestingness Measure</vt:lpstr>
      <vt:lpstr>Interestingness via Unexpectedness</vt:lpstr>
      <vt:lpstr>Simpson’s Paradox</vt:lpstr>
      <vt:lpstr>Some other example…</vt:lpstr>
      <vt:lpstr>Stratification: Simpson paradox</vt:lpstr>
      <vt:lpstr>Importance of Stratification</vt:lpstr>
      <vt:lpstr>Effect of Support Distribution</vt:lpstr>
      <vt:lpstr>Skewed distribution</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Sharma</dc:creator>
  <cp:lastModifiedBy>user</cp:lastModifiedBy>
  <cp:revision>255</cp:revision>
  <cp:lastPrinted>1601-01-01T00:00:00Z</cp:lastPrinted>
  <dcterms:created xsi:type="dcterms:W3CDTF">1601-01-01T00:00:00Z</dcterms:created>
  <dcterms:modified xsi:type="dcterms:W3CDTF">2018-10-16T06:14:41Z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