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8" r:id="rId2"/>
    <p:sldId id="289" r:id="rId3"/>
    <p:sldId id="335" r:id="rId4"/>
    <p:sldId id="304" r:id="rId5"/>
    <p:sldId id="336" r:id="rId6"/>
    <p:sldId id="305" r:id="rId7"/>
    <p:sldId id="306" r:id="rId8"/>
    <p:sldId id="290" r:id="rId9"/>
    <p:sldId id="307" r:id="rId10"/>
    <p:sldId id="308" r:id="rId11"/>
    <p:sldId id="291" r:id="rId12"/>
    <p:sldId id="292" r:id="rId13"/>
    <p:sldId id="310" r:id="rId14"/>
    <p:sldId id="293" r:id="rId15"/>
    <p:sldId id="330" r:id="rId16"/>
    <p:sldId id="294" r:id="rId17"/>
    <p:sldId id="295" r:id="rId18"/>
    <p:sldId id="331" r:id="rId19"/>
    <p:sldId id="332" r:id="rId20"/>
    <p:sldId id="333" r:id="rId21"/>
    <p:sldId id="334" r:id="rId22"/>
    <p:sldId id="296"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6B36DB-C3DA-49BB-AA53-5DF52F722C4A}" type="datetimeFigureOut">
              <a:rPr lang="en-US" smtClean="0"/>
              <a:t>4/5/2019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24CDF2-A126-45BB-BED0-2A856D7929FE}" type="slidenum">
              <a:rPr lang="en-US" smtClean="0"/>
              <a:t>‹#›</a:t>
            </a:fld>
            <a:endParaRPr lang="en-US"/>
          </a:p>
        </p:txBody>
      </p:sp>
    </p:spTree>
    <p:extLst>
      <p:ext uri="{BB962C8B-B14F-4D97-AF65-F5344CB8AC3E}">
        <p14:creationId xmlns:p14="http://schemas.microsoft.com/office/powerpoint/2010/main" val="128561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C5FE99C8-3B11-4EB6-93A3-69D0E488192E}" type="slidenum">
              <a:rPr lang="en-US" altLang="en-US" smtClean="0">
                <a:latin typeface="Arial" panose="020B0604020202020204" pitchFamily="34" charset="0"/>
              </a:rPr>
              <a:pPr/>
              <a:t>2</a:t>
            </a:fld>
            <a:endParaRPr lang="en-US" altLang="en-US" smtClean="0">
              <a:latin typeface="Arial" panose="020B0604020202020204" pitchFamily="34" charset="0"/>
            </a:endParaRPr>
          </a:p>
        </p:txBody>
      </p:sp>
      <p:sp>
        <p:nvSpPr>
          <p:cNvPr id="7171" name="Rectangle 2"/>
          <p:cNvSpPr>
            <a:spLocks noGrp="1" noRot="1" noChangeAspect="1" noChangeArrowheads="1" noTextEdit="1"/>
          </p:cNvSpPr>
          <p:nvPr>
            <p:ph type="sldImg"/>
          </p:nvPr>
        </p:nvSpPr>
        <p:spPr>
          <a:xfrm>
            <a:off x="1266825" y="727075"/>
            <a:ext cx="4773613" cy="3579813"/>
          </a:xfrm>
          <a:ln/>
        </p:spPr>
      </p:sp>
      <p:sp>
        <p:nvSpPr>
          <p:cNvPr id="7172"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73865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CDFCB0D4-C400-4A34-AFFC-0EA555361728}" type="slidenum">
              <a:rPr lang="en-US" altLang="en-US" smtClean="0">
                <a:latin typeface="Arial" panose="020B0604020202020204" pitchFamily="34" charset="0"/>
              </a:rPr>
              <a:pPr/>
              <a:t>11</a:t>
            </a:fld>
            <a:endParaRPr lang="en-US" altLang="en-US" smtClean="0">
              <a:latin typeface="Arial" panose="020B0604020202020204" pitchFamily="34" charset="0"/>
            </a:endParaRPr>
          </a:p>
        </p:txBody>
      </p:sp>
      <p:sp>
        <p:nvSpPr>
          <p:cNvPr id="11267" name="Rectangle 2"/>
          <p:cNvSpPr>
            <a:spLocks noGrp="1" noRot="1" noChangeAspect="1" noChangeArrowheads="1" noTextEdit="1"/>
          </p:cNvSpPr>
          <p:nvPr>
            <p:ph type="sldImg"/>
          </p:nvPr>
        </p:nvSpPr>
        <p:spPr>
          <a:xfrm>
            <a:off x="1266825" y="727075"/>
            <a:ext cx="4773613" cy="3579813"/>
          </a:xfrm>
          <a:ln/>
        </p:spPr>
      </p:sp>
      <p:sp>
        <p:nvSpPr>
          <p:cNvPr id="11268"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01430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1EAFC508-04E3-4DAF-AE30-D9209EA576E0}" type="slidenum">
              <a:rPr lang="en-US" altLang="en-US" smtClean="0">
                <a:latin typeface="Arial" panose="020B0604020202020204" pitchFamily="34" charset="0"/>
              </a:rPr>
              <a:pPr/>
              <a:t>12</a:t>
            </a:fld>
            <a:endParaRPr lang="en-US" altLang="en-US" smtClean="0">
              <a:latin typeface="Arial" panose="020B0604020202020204" pitchFamily="34" charset="0"/>
            </a:endParaRPr>
          </a:p>
        </p:txBody>
      </p:sp>
      <p:sp>
        <p:nvSpPr>
          <p:cNvPr id="13315" name="Rectangle 2"/>
          <p:cNvSpPr>
            <a:spLocks noGrp="1" noRot="1" noChangeAspect="1" noChangeArrowheads="1" noTextEdit="1"/>
          </p:cNvSpPr>
          <p:nvPr>
            <p:ph type="sldImg"/>
          </p:nvPr>
        </p:nvSpPr>
        <p:spPr>
          <a:xfrm>
            <a:off x="1266825" y="727075"/>
            <a:ext cx="4773613" cy="3579813"/>
          </a:xfrm>
          <a:ln/>
        </p:spPr>
      </p:sp>
      <p:sp>
        <p:nvSpPr>
          <p:cNvPr id="13316"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83258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BA3BD285-608E-4559-838F-D5D725BC6DAF}"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962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962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B0899685-E379-423E-AA65-3705176A8BA5}" type="slidenum">
              <a:rPr kumimoji="0" lang="en-US" altLang="en-US" sz="1200" b="0">
                <a:solidFill>
                  <a:schemeClr val="tx1"/>
                </a:solidFill>
                <a:latin typeface="Times New Roman" panose="02020603050405020304" pitchFamily="18" charset="0"/>
              </a:rPr>
              <a:pPr/>
              <a:t>13</a:t>
            </a:fld>
            <a:endParaRPr kumimoji="0" lang="en-US" altLang="en-US" sz="1200" b="0">
              <a:solidFill>
                <a:schemeClr val="tx1"/>
              </a:solidFill>
              <a:latin typeface="Times New Roman" panose="02020603050405020304" pitchFamily="18" charset="0"/>
            </a:endParaRPr>
          </a:p>
        </p:txBody>
      </p:sp>
      <p:sp>
        <p:nvSpPr>
          <p:cNvPr id="96261" name="Rectangle 2"/>
          <p:cNvSpPr>
            <a:spLocks noGrp="1" noRot="1" noChangeAspect="1" noChangeArrowheads="1" noTextEdit="1"/>
          </p:cNvSpPr>
          <p:nvPr>
            <p:ph type="sldImg"/>
          </p:nvPr>
        </p:nvSpPr>
        <p:spPr>
          <a:ln/>
        </p:spPr>
      </p:sp>
      <p:sp>
        <p:nvSpPr>
          <p:cNvPr id="962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42533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E7851F22-C714-4044-BD20-870068EBFC12}" type="slidenum">
              <a:rPr lang="en-US" altLang="en-US" smtClean="0">
                <a:latin typeface="Arial" panose="020B0604020202020204" pitchFamily="34" charset="0"/>
              </a:rPr>
              <a:pPr/>
              <a:t>14</a:t>
            </a:fld>
            <a:endParaRPr lang="en-US" altLang="en-US" smtClean="0">
              <a:latin typeface="Arial" panose="020B0604020202020204" pitchFamily="34" charset="0"/>
            </a:endParaRPr>
          </a:p>
        </p:txBody>
      </p:sp>
      <p:sp>
        <p:nvSpPr>
          <p:cNvPr id="15363" name="Rectangle 2"/>
          <p:cNvSpPr>
            <a:spLocks noGrp="1" noRot="1" noChangeAspect="1" noChangeArrowheads="1" noTextEdit="1"/>
          </p:cNvSpPr>
          <p:nvPr>
            <p:ph type="sldImg"/>
          </p:nvPr>
        </p:nvSpPr>
        <p:spPr>
          <a:xfrm>
            <a:off x="1266825" y="727075"/>
            <a:ext cx="4773613" cy="3579813"/>
          </a:xfrm>
          <a:ln/>
        </p:spPr>
      </p:sp>
      <p:sp>
        <p:nvSpPr>
          <p:cNvPr id="15364"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47986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C135E031-D29D-4F88-BFE8-F9A0CEED48D8}"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1167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1167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ED438A1E-49C4-44CE-8EF1-B4F145D7EDFE}" type="slidenum">
              <a:rPr kumimoji="0" lang="en-US" altLang="en-US" sz="1200" b="0">
                <a:solidFill>
                  <a:schemeClr val="tx1"/>
                </a:solidFill>
                <a:latin typeface="Times New Roman" panose="02020603050405020304" pitchFamily="18" charset="0"/>
              </a:rPr>
              <a:pPr/>
              <a:t>15</a:t>
            </a:fld>
            <a:endParaRPr kumimoji="0" lang="en-US" altLang="en-US" sz="1200" b="0">
              <a:solidFill>
                <a:schemeClr val="tx1"/>
              </a:solidFill>
              <a:latin typeface="Times New Roman" panose="02020603050405020304" pitchFamily="18" charset="0"/>
            </a:endParaRPr>
          </a:p>
        </p:txBody>
      </p:sp>
      <p:sp>
        <p:nvSpPr>
          <p:cNvPr id="116741" name="Rectangle 2"/>
          <p:cNvSpPr>
            <a:spLocks noGrp="1" noRot="1" noChangeAspect="1" noChangeArrowheads="1" noTextEdit="1"/>
          </p:cNvSpPr>
          <p:nvPr>
            <p:ph type="sldImg"/>
          </p:nvPr>
        </p:nvSpPr>
        <p:spPr>
          <a:ln/>
        </p:spPr>
      </p:sp>
      <p:sp>
        <p:nvSpPr>
          <p:cNvPr id="1167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73625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DC6EC1D7-0205-4EFD-928E-7DF404E64885}" type="slidenum">
              <a:rPr lang="en-US" altLang="en-US" smtClean="0">
                <a:latin typeface="Arial" panose="020B0604020202020204" pitchFamily="34" charset="0"/>
              </a:rPr>
              <a:pPr/>
              <a:t>16</a:t>
            </a:fld>
            <a:endParaRPr lang="en-US" altLang="en-US" smtClean="0">
              <a:latin typeface="Arial" panose="020B0604020202020204" pitchFamily="34" charset="0"/>
            </a:endParaRPr>
          </a:p>
        </p:txBody>
      </p:sp>
      <p:sp>
        <p:nvSpPr>
          <p:cNvPr id="17411" name="Rectangle 2"/>
          <p:cNvSpPr>
            <a:spLocks noGrp="1" noRot="1" noChangeAspect="1" noChangeArrowheads="1" noTextEdit="1"/>
          </p:cNvSpPr>
          <p:nvPr>
            <p:ph type="sldImg"/>
          </p:nvPr>
        </p:nvSpPr>
        <p:spPr>
          <a:xfrm>
            <a:off x="1266825" y="727075"/>
            <a:ext cx="4773613" cy="3579813"/>
          </a:xfrm>
          <a:ln/>
        </p:spPr>
      </p:sp>
      <p:sp>
        <p:nvSpPr>
          <p:cNvPr id="17412"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79731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63397358-2A92-4D8B-A825-3C577371D70E}" type="slidenum">
              <a:rPr lang="en-US" altLang="en-US" smtClean="0">
                <a:latin typeface="Arial" panose="020B0604020202020204" pitchFamily="34" charset="0"/>
              </a:rPr>
              <a:pPr/>
              <a:t>17</a:t>
            </a:fld>
            <a:endParaRPr lang="en-US" altLang="en-US" smtClean="0">
              <a:latin typeface="Arial" panose="020B0604020202020204" pitchFamily="34" charset="0"/>
            </a:endParaRPr>
          </a:p>
        </p:txBody>
      </p:sp>
      <p:sp>
        <p:nvSpPr>
          <p:cNvPr id="19459" name="Rectangle 2"/>
          <p:cNvSpPr>
            <a:spLocks noGrp="1" noRot="1" noChangeAspect="1" noChangeArrowheads="1" noTextEdit="1"/>
          </p:cNvSpPr>
          <p:nvPr>
            <p:ph type="sldImg"/>
          </p:nvPr>
        </p:nvSpPr>
        <p:spPr>
          <a:xfrm>
            <a:off x="1266825" y="727075"/>
            <a:ext cx="4773613" cy="3579813"/>
          </a:xfrm>
          <a:ln/>
        </p:spPr>
      </p:sp>
      <p:sp>
        <p:nvSpPr>
          <p:cNvPr id="19460"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093969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35B2E3A7-519A-4085-8168-FF314784469D}"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12185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12186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8575406F-73A9-4455-9734-11F23C851345}" type="slidenum">
              <a:rPr kumimoji="0" lang="en-US" altLang="en-US" sz="1200" b="0">
                <a:solidFill>
                  <a:schemeClr val="tx1"/>
                </a:solidFill>
                <a:latin typeface="Times New Roman" panose="02020603050405020304" pitchFamily="18" charset="0"/>
              </a:rPr>
              <a:pPr/>
              <a:t>18</a:t>
            </a:fld>
            <a:endParaRPr kumimoji="0" lang="en-US" altLang="en-US" sz="1200" b="0">
              <a:solidFill>
                <a:schemeClr val="tx1"/>
              </a:solidFill>
              <a:latin typeface="Times New Roman" panose="02020603050405020304" pitchFamily="18" charset="0"/>
            </a:endParaRPr>
          </a:p>
        </p:txBody>
      </p:sp>
      <p:sp>
        <p:nvSpPr>
          <p:cNvPr id="121861" name="Rectangle 2"/>
          <p:cNvSpPr>
            <a:spLocks noGrp="1" noRot="1" noChangeAspect="1" noChangeArrowheads="1" noTextEdit="1"/>
          </p:cNvSpPr>
          <p:nvPr>
            <p:ph type="sldImg"/>
          </p:nvPr>
        </p:nvSpPr>
        <p:spPr>
          <a:ln/>
        </p:spPr>
      </p:sp>
      <p:sp>
        <p:nvSpPr>
          <p:cNvPr id="1218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79396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C50F42F3-B686-44B4-8BD3-6CC8CDA8E691}"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12288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12288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78F4BD10-CE2A-40D3-BA4A-DC7285C7F964}" type="slidenum">
              <a:rPr kumimoji="0" lang="en-US" altLang="en-US" sz="1200" b="0">
                <a:solidFill>
                  <a:schemeClr val="tx1"/>
                </a:solidFill>
                <a:latin typeface="Times New Roman" panose="02020603050405020304" pitchFamily="18" charset="0"/>
              </a:rPr>
              <a:pPr/>
              <a:t>19</a:t>
            </a:fld>
            <a:endParaRPr kumimoji="0" lang="en-US" altLang="en-US" sz="1200" b="0">
              <a:solidFill>
                <a:schemeClr val="tx1"/>
              </a:solidFill>
              <a:latin typeface="Times New Roman" panose="02020603050405020304" pitchFamily="18" charset="0"/>
            </a:endParaRPr>
          </a:p>
        </p:txBody>
      </p:sp>
      <p:sp>
        <p:nvSpPr>
          <p:cNvPr id="122885" name="Rectangle 2"/>
          <p:cNvSpPr>
            <a:spLocks noGrp="1" noRot="1" noChangeAspect="1" noChangeArrowheads="1" noTextEdit="1"/>
          </p:cNvSpPr>
          <p:nvPr>
            <p:ph type="sldImg"/>
          </p:nvPr>
        </p:nvSpPr>
        <p:spPr>
          <a:ln/>
        </p:spPr>
      </p:sp>
      <p:sp>
        <p:nvSpPr>
          <p:cNvPr id="12288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85102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A823C3C6-8124-4B29-814F-71E73D2BB6A6}"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12390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12390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3A227716-FAC8-41BE-AFDE-9364E3F46C76}" type="slidenum">
              <a:rPr kumimoji="0" lang="en-US" altLang="en-US" sz="1200" b="0">
                <a:solidFill>
                  <a:schemeClr val="tx1"/>
                </a:solidFill>
                <a:latin typeface="Times New Roman" panose="02020603050405020304" pitchFamily="18" charset="0"/>
              </a:rPr>
              <a:pPr/>
              <a:t>20</a:t>
            </a:fld>
            <a:endParaRPr kumimoji="0" lang="en-US" altLang="en-US" sz="1200" b="0">
              <a:solidFill>
                <a:schemeClr val="tx1"/>
              </a:solidFill>
              <a:latin typeface="Times New Roman" panose="02020603050405020304" pitchFamily="18" charset="0"/>
            </a:endParaRPr>
          </a:p>
        </p:txBody>
      </p:sp>
      <p:sp>
        <p:nvSpPr>
          <p:cNvPr id="123909" name="Rectangle 2"/>
          <p:cNvSpPr>
            <a:spLocks noGrp="1" noRot="1" noChangeAspect="1" noChangeArrowheads="1" noTextEdit="1"/>
          </p:cNvSpPr>
          <p:nvPr>
            <p:ph type="sldImg"/>
          </p:nvPr>
        </p:nvSpPr>
        <p:spPr>
          <a:xfrm>
            <a:off x="1154113" y="693738"/>
            <a:ext cx="4552950" cy="3414712"/>
          </a:xfrm>
          <a:ln/>
        </p:spPr>
      </p:sp>
      <p:sp>
        <p:nvSpPr>
          <p:cNvPr id="123910" name="Rectangle 3"/>
          <p:cNvSpPr>
            <a:spLocks noGrp="1" noChangeArrowheads="1"/>
          </p:cNvSpPr>
          <p:nvPr>
            <p:ph type="body" idx="1"/>
          </p:nvPr>
        </p:nvSpPr>
        <p:spPr>
          <a:xfrm>
            <a:off x="912813" y="4343400"/>
            <a:ext cx="5030787"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0776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2279557-971F-4977-A70A-861ED6D272D8}" type="slidenum">
              <a:rPr lang="en-US" altLang="en-US"/>
              <a:pPr/>
              <a:t>3</a:t>
            </a:fld>
            <a:endParaRPr lang="en-US" altLang="en-US"/>
          </a:p>
        </p:txBody>
      </p:sp>
    </p:spTree>
    <p:extLst>
      <p:ext uri="{BB962C8B-B14F-4D97-AF65-F5344CB8AC3E}">
        <p14:creationId xmlns:p14="http://schemas.microsoft.com/office/powerpoint/2010/main" val="2624568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3D8FC2D8-D105-424C-8DDF-CFF5262F1B93}"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1249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1249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936F7E3E-F9F4-4BD0-9809-0AE44C55D786}" type="slidenum">
              <a:rPr kumimoji="0" lang="en-US" altLang="en-US" sz="1200" b="0">
                <a:solidFill>
                  <a:schemeClr val="tx1"/>
                </a:solidFill>
                <a:latin typeface="Times New Roman" panose="02020603050405020304" pitchFamily="18" charset="0"/>
              </a:rPr>
              <a:pPr/>
              <a:t>21</a:t>
            </a:fld>
            <a:endParaRPr kumimoji="0" lang="en-US" altLang="en-US" sz="1200" b="0">
              <a:solidFill>
                <a:schemeClr val="tx1"/>
              </a:solidFill>
              <a:latin typeface="Times New Roman" panose="02020603050405020304" pitchFamily="18" charset="0"/>
            </a:endParaRPr>
          </a:p>
        </p:txBody>
      </p:sp>
      <p:sp>
        <p:nvSpPr>
          <p:cNvPr id="124933" name="Rectangle 2"/>
          <p:cNvSpPr>
            <a:spLocks noGrp="1" noRot="1" noChangeAspect="1" noChangeArrowheads="1" noTextEdit="1"/>
          </p:cNvSpPr>
          <p:nvPr>
            <p:ph type="sldImg"/>
          </p:nvPr>
        </p:nvSpPr>
        <p:spPr>
          <a:ln/>
        </p:spPr>
      </p:sp>
      <p:sp>
        <p:nvSpPr>
          <p:cNvPr id="1249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45893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74AEE25D-466A-4FDE-8ECB-D7FE65BD3C5B}" type="slidenum">
              <a:rPr lang="en-US" altLang="en-US" smtClean="0">
                <a:latin typeface="Arial" panose="020B0604020202020204" pitchFamily="34" charset="0"/>
              </a:rPr>
              <a:pPr/>
              <a:t>22</a:t>
            </a:fld>
            <a:endParaRPr lang="en-US" altLang="en-US" smtClean="0">
              <a:latin typeface="Arial" panose="020B0604020202020204" pitchFamily="34" charset="0"/>
            </a:endParaRPr>
          </a:p>
        </p:txBody>
      </p:sp>
      <p:sp>
        <p:nvSpPr>
          <p:cNvPr id="21507" name="Rectangle 2"/>
          <p:cNvSpPr>
            <a:spLocks noGrp="1" noRot="1" noChangeAspect="1" noChangeArrowheads="1" noTextEdit="1"/>
          </p:cNvSpPr>
          <p:nvPr>
            <p:ph type="sldImg"/>
          </p:nvPr>
        </p:nvSpPr>
        <p:spPr>
          <a:xfrm>
            <a:off x="1266825" y="727075"/>
            <a:ext cx="4773613" cy="3579813"/>
          </a:xfrm>
          <a:ln/>
        </p:spPr>
      </p:sp>
      <p:sp>
        <p:nvSpPr>
          <p:cNvPr id="21508"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30628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3A157503-0BB5-4B56-B9FC-7DA642FC4006}"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1269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1269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1CF0ED30-32D5-4BF2-AD9A-F7B0C9D5AF9C}" type="slidenum">
              <a:rPr kumimoji="0" lang="en-US" altLang="en-US" sz="1200" b="0">
                <a:solidFill>
                  <a:schemeClr val="tx1"/>
                </a:solidFill>
                <a:latin typeface="Times New Roman" panose="02020603050405020304" pitchFamily="18" charset="0"/>
              </a:rPr>
              <a:pPr/>
              <a:t>23</a:t>
            </a:fld>
            <a:endParaRPr kumimoji="0" lang="en-US" altLang="en-US" sz="1200" b="0">
              <a:solidFill>
                <a:schemeClr val="tx1"/>
              </a:solidFill>
              <a:latin typeface="Times New Roman" panose="02020603050405020304" pitchFamily="18" charset="0"/>
            </a:endParaRPr>
          </a:p>
        </p:txBody>
      </p:sp>
      <p:sp>
        <p:nvSpPr>
          <p:cNvPr id="126981" name="Rectangle 2"/>
          <p:cNvSpPr>
            <a:spLocks noGrp="1" noRot="1" noChangeAspect="1" noChangeArrowheads="1" noTextEdit="1"/>
          </p:cNvSpPr>
          <p:nvPr>
            <p:ph type="sldImg"/>
          </p:nvPr>
        </p:nvSpPr>
        <p:spPr>
          <a:ln/>
        </p:spPr>
      </p:sp>
      <p:sp>
        <p:nvSpPr>
          <p:cNvPr id="1269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41543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70DB2F4C-C9C7-4C8B-9E27-9B88DFAE7C8F}" type="slidenum">
              <a:rPr lang="en-US" altLang="en-US" smtClean="0">
                <a:latin typeface="Arial" panose="020B0604020202020204" pitchFamily="34" charset="0"/>
              </a:rPr>
              <a:pPr/>
              <a:t>24</a:t>
            </a:fld>
            <a:endParaRPr lang="en-US" altLang="en-US" smtClean="0">
              <a:latin typeface="Arial" panose="020B0604020202020204" pitchFamily="34" charset="0"/>
            </a:endParaRPr>
          </a:p>
        </p:txBody>
      </p:sp>
      <p:sp>
        <p:nvSpPr>
          <p:cNvPr id="37891" name="Rectangle 2"/>
          <p:cNvSpPr>
            <a:spLocks noGrp="1" noRot="1" noChangeAspect="1" noChangeArrowheads="1" noTextEdit="1"/>
          </p:cNvSpPr>
          <p:nvPr>
            <p:ph type="sldImg"/>
          </p:nvPr>
        </p:nvSpPr>
        <p:spPr>
          <a:xfrm>
            <a:off x="1266825" y="727075"/>
            <a:ext cx="4773613" cy="3579813"/>
          </a:xfrm>
          <a:ln/>
        </p:spPr>
      </p:sp>
      <p:sp>
        <p:nvSpPr>
          <p:cNvPr id="37892"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647007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7EE1A96B-44C2-4BDC-9124-A0F39B60AAA2}" type="slidenum">
              <a:rPr lang="en-US" altLang="en-US" smtClean="0">
                <a:latin typeface="Arial" panose="020B0604020202020204" pitchFamily="34" charset="0"/>
              </a:rPr>
              <a:pPr/>
              <a:t>25</a:t>
            </a:fld>
            <a:endParaRPr lang="en-US" altLang="en-US"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a:xfrm>
            <a:off x="1257300" y="720725"/>
            <a:ext cx="4789488" cy="3592513"/>
          </a:xfrm>
          <a:ln w="12700" cap="flat"/>
        </p:spPr>
      </p:sp>
      <p:sp>
        <p:nvSpPr>
          <p:cNvPr id="39940" name="Rectangle 3"/>
          <p:cNvSpPr>
            <a:spLocks noGrp="1" noChangeArrowheads="1"/>
          </p:cNvSpPr>
          <p:nvPr>
            <p:ph type="body" idx="1"/>
          </p:nvPr>
        </p:nvSpPr>
        <p:spPr>
          <a:xfrm>
            <a:off x="973138" y="4554538"/>
            <a:ext cx="5356225"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85" tIns="48593" rIns="97185" bIns="4859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826763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4C5708F6-3EC2-4DD9-BDA0-1552405F62C7}" type="slidenum">
              <a:rPr lang="en-US" altLang="en-US" smtClean="0">
                <a:latin typeface="Arial" panose="020B0604020202020204" pitchFamily="34" charset="0"/>
              </a:rPr>
              <a:pPr/>
              <a:t>26</a:t>
            </a:fld>
            <a:endParaRPr lang="en-US" altLang="en-US" smtClean="0">
              <a:latin typeface="Arial" panose="020B0604020202020204" pitchFamily="34" charset="0"/>
            </a:endParaRPr>
          </a:p>
        </p:txBody>
      </p:sp>
      <p:sp>
        <p:nvSpPr>
          <p:cNvPr id="41987" name="Rectangle 2"/>
          <p:cNvSpPr>
            <a:spLocks noGrp="1" noRot="1" noChangeAspect="1" noChangeArrowheads="1" noTextEdit="1"/>
          </p:cNvSpPr>
          <p:nvPr>
            <p:ph type="sldImg"/>
          </p:nvPr>
        </p:nvSpPr>
        <p:spPr>
          <a:xfrm>
            <a:off x="1257300" y="720725"/>
            <a:ext cx="4789488" cy="3592513"/>
          </a:xfrm>
          <a:ln w="12700" cap="flat"/>
        </p:spPr>
      </p:sp>
      <p:sp>
        <p:nvSpPr>
          <p:cNvPr id="41988" name="Rectangle 3"/>
          <p:cNvSpPr>
            <a:spLocks noGrp="1" noChangeArrowheads="1"/>
          </p:cNvSpPr>
          <p:nvPr>
            <p:ph type="body" idx="1"/>
          </p:nvPr>
        </p:nvSpPr>
        <p:spPr>
          <a:xfrm>
            <a:off x="973138" y="4554538"/>
            <a:ext cx="5356225"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85" tIns="48593" rIns="97185" bIns="48593"/>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26879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08F46069-3A80-4F41-992F-04CBB3341EB0}"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1310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1310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9DC01025-6D29-45FA-A9DF-DFDDEE0BA030}" type="slidenum">
              <a:rPr kumimoji="0" lang="en-US" altLang="en-US" sz="1200" b="0">
                <a:solidFill>
                  <a:schemeClr val="tx1"/>
                </a:solidFill>
                <a:latin typeface="Times New Roman" panose="02020603050405020304" pitchFamily="18" charset="0"/>
              </a:rPr>
              <a:pPr/>
              <a:t>27</a:t>
            </a:fld>
            <a:endParaRPr kumimoji="0" lang="en-US" altLang="en-US" sz="1200" b="0">
              <a:solidFill>
                <a:schemeClr val="tx1"/>
              </a:solidFill>
              <a:latin typeface="Times New Roman" panose="02020603050405020304" pitchFamily="18" charset="0"/>
            </a:endParaRPr>
          </a:p>
        </p:txBody>
      </p:sp>
      <p:sp>
        <p:nvSpPr>
          <p:cNvPr id="131077" name="Rectangle 2"/>
          <p:cNvSpPr>
            <a:spLocks noGrp="1" noRot="1" noChangeAspect="1" noChangeArrowheads="1" noTextEdit="1"/>
          </p:cNvSpPr>
          <p:nvPr>
            <p:ph type="sldImg"/>
          </p:nvPr>
        </p:nvSpPr>
        <p:spPr>
          <a:ln/>
        </p:spPr>
      </p:sp>
      <p:sp>
        <p:nvSpPr>
          <p:cNvPr id="1310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715096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26D52E71-149F-4A05-8F2C-712E266548E2}" type="slidenum">
              <a:rPr lang="en-US" altLang="en-US" smtClean="0">
                <a:latin typeface="Arial" panose="020B0604020202020204" pitchFamily="34" charset="0"/>
              </a:rPr>
              <a:pPr/>
              <a:t>28</a:t>
            </a:fld>
            <a:endParaRPr lang="en-US" altLang="en-US" smtClean="0">
              <a:latin typeface="Arial" panose="020B0604020202020204" pitchFamily="34" charset="0"/>
            </a:endParaRPr>
          </a:p>
        </p:txBody>
      </p:sp>
      <p:sp>
        <p:nvSpPr>
          <p:cNvPr id="44035" name="Rectangle 2"/>
          <p:cNvSpPr>
            <a:spLocks noGrp="1" noRot="1" noChangeAspect="1" noChangeArrowheads="1" noTextEdit="1"/>
          </p:cNvSpPr>
          <p:nvPr>
            <p:ph type="sldImg"/>
          </p:nvPr>
        </p:nvSpPr>
        <p:spPr>
          <a:xfrm>
            <a:off x="1266825" y="727075"/>
            <a:ext cx="4773613" cy="3579813"/>
          </a:xfrm>
          <a:ln/>
        </p:spPr>
      </p:sp>
      <p:sp>
        <p:nvSpPr>
          <p:cNvPr id="44036"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91115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6C88618A-E169-4334-95B6-0BA7FC0634B2}" type="slidenum">
              <a:rPr lang="en-US" altLang="en-US" smtClean="0">
                <a:latin typeface="Arial" panose="020B0604020202020204" pitchFamily="34" charset="0"/>
              </a:rPr>
              <a:pPr/>
              <a:t>29</a:t>
            </a:fld>
            <a:endParaRPr lang="en-US" altLang="en-US" smtClean="0">
              <a:latin typeface="Arial" panose="020B0604020202020204" pitchFamily="34" charset="0"/>
            </a:endParaRPr>
          </a:p>
        </p:txBody>
      </p:sp>
      <p:sp>
        <p:nvSpPr>
          <p:cNvPr id="52227" name="Rectangle 2"/>
          <p:cNvSpPr>
            <a:spLocks noGrp="1" noRot="1" noChangeAspect="1" noChangeArrowheads="1" noTextEdit="1"/>
          </p:cNvSpPr>
          <p:nvPr>
            <p:ph type="sldImg"/>
          </p:nvPr>
        </p:nvSpPr>
        <p:spPr>
          <a:xfrm>
            <a:off x="1266825" y="727075"/>
            <a:ext cx="4773613" cy="3579813"/>
          </a:xfrm>
          <a:ln/>
        </p:spPr>
      </p:sp>
      <p:sp>
        <p:nvSpPr>
          <p:cNvPr id="52228"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356730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5C1A661F-50E9-42DE-9156-8B640995A3DE}" type="slidenum">
              <a:rPr lang="en-US" altLang="en-US" smtClean="0">
                <a:latin typeface="Arial" panose="020B0604020202020204" pitchFamily="34" charset="0"/>
              </a:rPr>
              <a:pPr/>
              <a:t>30</a:t>
            </a:fld>
            <a:endParaRPr lang="en-US" altLang="en-US" smtClean="0">
              <a:latin typeface="Arial" panose="020B0604020202020204" pitchFamily="34" charset="0"/>
            </a:endParaRPr>
          </a:p>
        </p:txBody>
      </p:sp>
      <p:sp>
        <p:nvSpPr>
          <p:cNvPr id="46083" name="Rectangle 2"/>
          <p:cNvSpPr>
            <a:spLocks noGrp="1" noRot="1" noChangeAspect="1" noChangeArrowheads="1" noTextEdit="1"/>
          </p:cNvSpPr>
          <p:nvPr>
            <p:ph type="sldImg"/>
          </p:nvPr>
        </p:nvSpPr>
        <p:spPr>
          <a:xfrm>
            <a:off x="1266825" y="727075"/>
            <a:ext cx="4773613" cy="3579813"/>
          </a:xfrm>
          <a:ln/>
        </p:spPr>
      </p:sp>
      <p:sp>
        <p:nvSpPr>
          <p:cNvPr id="46084"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038525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91541B8D-6B8B-4EB6-90D4-7A6B0F222C0B}"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8704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870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443D0A8F-CA97-42AC-BF88-D1E8E9283EF1}" type="slidenum">
              <a:rPr kumimoji="0" lang="en-US" altLang="en-US" sz="1200" b="0">
                <a:solidFill>
                  <a:schemeClr val="tx1"/>
                </a:solidFill>
                <a:latin typeface="Times New Roman" panose="02020603050405020304" pitchFamily="18" charset="0"/>
              </a:rPr>
              <a:pPr/>
              <a:t>4</a:t>
            </a:fld>
            <a:endParaRPr kumimoji="0" lang="en-US" altLang="en-US" sz="1200" b="0">
              <a:solidFill>
                <a:schemeClr val="tx1"/>
              </a:solidFill>
              <a:latin typeface="Times New Roman" panose="02020603050405020304" pitchFamily="18" charset="0"/>
            </a:endParaRPr>
          </a:p>
        </p:txBody>
      </p:sp>
      <p:sp>
        <p:nvSpPr>
          <p:cNvPr id="87045" name="Rectangle 2"/>
          <p:cNvSpPr>
            <a:spLocks noGrp="1" noRot="1" noChangeAspect="1" noChangeArrowheads="1" noTextEdit="1"/>
          </p:cNvSpPr>
          <p:nvPr>
            <p:ph type="sldImg"/>
          </p:nvPr>
        </p:nvSpPr>
        <p:spPr>
          <a:ln/>
        </p:spPr>
      </p:sp>
      <p:sp>
        <p:nvSpPr>
          <p:cNvPr id="8704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676723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FD85AC99-D174-4ED2-8461-77E857C3A5C7}" type="slidenum">
              <a:rPr lang="en-US" altLang="en-US" smtClean="0">
                <a:latin typeface="Arial" panose="020B0604020202020204" pitchFamily="34" charset="0"/>
              </a:rPr>
              <a:pPr/>
              <a:t>31</a:t>
            </a:fld>
            <a:endParaRPr lang="en-US" altLang="en-US" smtClean="0">
              <a:latin typeface="Arial" panose="020B0604020202020204" pitchFamily="34" charset="0"/>
            </a:endParaRPr>
          </a:p>
        </p:txBody>
      </p:sp>
      <p:sp>
        <p:nvSpPr>
          <p:cNvPr id="48131" name="Rectangle 2"/>
          <p:cNvSpPr>
            <a:spLocks noGrp="1" noRot="1" noChangeAspect="1" noChangeArrowheads="1" noTextEdit="1"/>
          </p:cNvSpPr>
          <p:nvPr>
            <p:ph type="sldImg"/>
          </p:nvPr>
        </p:nvSpPr>
        <p:spPr>
          <a:xfrm>
            <a:off x="1266825" y="727075"/>
            <a:ext cx="4773613" cy="3579813"/>
          </a:xfrm>
          <a:ln/>
        </p:spPr>
      </p:sp>
      <p:sp>
        <p:nvSpPr>
          <p:cNvPr id="48132"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7974397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8E4524D4-06AB-4C48-8C63-E9C1CA383000}" type="slidenum">
              <a:rPr lang="en-US" altLang="en-US" smtClean="0">
                <a:latin typeface="Arial" panose="020B0604020202020204" pitchFamily="34" charset="0"/>
              </a:rPr>
              <a:pPr/>
              <a:t>32</a:t>
            </a:fld>
            <a:endParaRPr lang="en-US" altLang="en-US" smtClean="0">
              <a:latin typeface="Arial" panose="020B0604020202020204" pitchFamily="34" charset="0"/>
            </a:endParaRPr>
          </a:p>
        </p:txBody>
      </p:sp>
      <p:sp>
        <p:nvSpPr>
          <p:cNvPr id="50179" name="Rectangle 2"/>
          <p:cNvSpPr>
            <a:spLocks noGrp="1" noRot="1" noChangeAspect="1" noChangeArrowheads="1" noTextEdit="1"/>
          </p:cNvSpPr>
          <p:nvPr>
            <p:ph type="sldImg"/>
          </p:nvPr>
        </p:nvSpPr>
        <p:spPr>
          <a:xfrm>
            <a:off x="1266825" y="727075"/>
            <a:ext cx="4773613" cy="3579813"/>
          </a:xfrm>
          <a:ln/>
        </p:spPr>
      </p:sp>
      <p:sp>
        <p:nvSpPr>
          <p:cNvPr id="50180"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636004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90FB5176-FE56-45AE-A70B-0E867AFCDCCE}" type="slidenum">
              <a:rPr lang="en-US" altLang="en-US" smtClean="0">
                <a:latin typeface="Arial" panose="020B0604020202020204" pitchFamily="34" charset="0"/>
              </a:rPr>
              <a:pPr/>
              <a:t>33</a:t>
            </a:fld>
            <a:endParaRPr lang="en-US" altLang="en-US" smtClean="0">
              <a:latin typeface="Arial" panose="020B0604020202020204" pitchFamily="34" charset="0"/>
            </a:endParaRPr>
          </a:p>
        </p:txBody>
      </p:sp>
      <p:sp>
        <p:nvSpPr>
          <p:cNvPr id="54275" name="Rectangle 2"/>
          <p:cNvSpPr>
            <a:spLocks noGrp="1" noRot="1" noChangeAspect="1" noChangeArrowheads="1" noTextEdit="1"/>
          </p:cNvSpPr>
          <p:nvPr>
            <p:ph type="sldImg"/>
          </p:nvPr>
        </p:nvSpPr>
        <p:spPr>
          <a:xfrm>
            <a:off x="1266825" y="727075"/>
            <a:ext cx="4773613" cy="3579813"/>
          </a:xfrm>
          <a:ln/>
        </p:spPr>
      </p:sp>
      <p:sp>
        <p:nvSpPr>
          <p:cNvPr id="54276"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02150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140FFA63-4DBC-42F6-8DB2-95019171A78E}" type="slidenum">
              <a:rPr lang="en-US" altLang="en-US" smtClean="0">
                <a:latin typeface="Arial" panose="020B0604020202020204" pitchFamily="34" charset="0"/>
              </a:rPr>
              <a:pPr/>
              <a:t>34</a:t>
            </a:fld>
            <a:endParaRPr lang="en-US" altLang="en-US" smtClean="0">
              <a:latin typeface="Arial" panose="020B0604020202020204" pitchFamily="34" charset="0"/>
            </a:endParaRPr>
          </a:p>
        </p:txBody>
      </p:sp>
      <p:sp>
        <p:nvSpPr>
          <p:cNvPr id="56323" name="Rectangle 2"/>
          <p:cNvSpPr>
            <a:spLocks noGrp="1" noRot="1" noChangeAspect="1" noChangeArrowheads="1" noTextEdit="1"/>
          </p:cNvSpPr>
          <p:nvPr>
            <p:ph type="sldImg"/>
          </p:nvPr>
        </p:nvSpPr>
        <p:spPr>
          <a:xfrm>
            <a:off x="1266825" y="727075"/>
            <a:ext cx="4773613" cy="3579813"/>
          </a:xfrm>
          <a:ln/>
        </p:spPr>
      </p:sp>
      <p:sp>
        <p:nvSpPr>
          <p:cNvPr id="56324"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249552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154113" y="693738"/>
            <a:ext cx="4552950" cy="3414712"/>
          </a:xfrm>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809500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54113" y="693738"/>
            <a:ext cx="4552950" cy="3414712"/>
          </a:xfrm>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18078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03F7836B-C709-4DD4-845F-E6F65905AE0B}"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13209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13210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FF7EE081-FEA6-4C4D-A4A0-284AC9BCFBA0}" type="slidenum">
              <a:rPr kumimoji="0" lang="en-US" altLang="en-US" sz="1200" b="0">
                <a:solidFill>
                  <a:schemeClr val="tx1"/>
                </a:solidFill>
                <a:latin typeface="Times New Roman" panose="02020603050405020304" pitchFamily="18" charset="0"/>
              </a:rPr>
              <a:pPr/>
              <a:t>37</a:t>
            </a:fld>
            <a:endParaRPr kumimoji="0" lang="en-US" altLang="en-US" sz="1200" b="0">
              <a:solidFill>
                <a:schemeClr val="tx1"/>
              </a:solidFill>
              <a:latin typeface="Times New Roman" panose="02020603050405020304" pitchFamily="18" charset="0"/>
            </a:endParaRPr>
          </a:p>
        </p:txBody>
      </p:sp>
      <p:sp>
        <p:nvSpPr>
          <p:cNvPr id="132101" name="Rectangle 2"/>
          <p:cNvSpPr>
            <a:spLocks noGrp="1" noRot="1" noChangeAspect="1" noChangeArrowheads="1" noTextEdit="1"/>
          </p:cNvSpPr>
          <p:nvPr>
            <p:ph type="sldImg"/>
          </p:nvPr>
        </p:nvSpPr>
        <p:spPr>
          <a:ln/>
        </p:spPr>
      </p:sp>
      <p:sp>
        <p:nvSpPr>
          <p:cNvPr id="1321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56930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154113" y="693738"/>
            <a:ext cx="4552950" cy="3414712"/>
          </a:xfrm>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12336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E732210-72C9-4436-8368-9C71841DBCDF}" type="slidenum">
              <a:rPr lang="en-US" altLang="en-US"/>
              <a:pPr/>
              <a:t>5</a:t>
            </a:fld>
            <a:endParaRPr lang="en-US" altLang="en-US"/>
          </a:p>
        </p:txBody>
      </p:sp>
    </p:spTree>
    <p:extLst>
      <p:ext uri="{BB962C8B-B14F-4D97-AF65-F5344CB8AC3E}">
        <p14:creationId xmlns:p14="http://schemas.microsoft.com/office/powerpoint/2010/main" val="287358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D336D5A3-3A92-4414-BE0C-9B987ED6C3FA}"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8806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8806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9443D427-3D2E-4438-9923-C4990CFAABF0}" type="slidenum">
              <a:rPr kumimoji="0" lang="en-US" altLang="en-US" sz="1200" b="0">
                <a:solidFill>
                  <a:schemeClr val="tx1"/>
                </a:solidFill>
                <a:latin typeface="Times New Roman" panose="02020603050405020304" pitchFamily="18" charset="0"/>
              </a:rPr>
              <a:pPr/>
              <a:t>6</a:t>
            </a:fld>
            <a:endParaRPr kumimoji="0" lang="en-US" altLang="en-US" sz="1200" b="0">
              <a:solidFill>
                <a:schemeClr val="tx1"/>
              </a:solidFill>
              <a:latin typeface="Times New Roman" panose="02020603050405020304" pitchFamily="18" charset="0"/>
            </a:endParaRPr>
          </a:p>
        </p:txBody>
      </p:sp>
      <p:sp>
        <p:nvSpPr>
          <p:cNvPr id="88069" name="Rectangle 2"/>
          <p:cNvSpPr>
            <a:spLocks noGrp="1" noRot="1" noChangeAspect="1" noChangeArrowheads="1" noTextEdit="1"/>
          </p:cNvSpPr>
          <p:nvPr>
            <p:ph type="sldImg"/>
          </p:nvPr>
        </p:nvSpPr>
        <p:spPr>
          <a:ln/>
        </p:spPr>
      </p:sp>
      <p:sp>
        <p:nvSpPr>
          <p:cNvPr id="880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60144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B0C8E69C-4403-44D9-95A4-499A164C1DF4}"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890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890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6C64ADF4-A0F2-4D03-B18B-7FA0EE9BD500}" type="slidenum">
              <a:rPr kumimoji="0" lang="en-US" altLang="en-US" sz="1200" b="0">
                <a:solidFill>
                  <a:schemeClr val="tx1"/>
                </a:solidFill>
                <a:latin typeface="Times New Roman" panose="02020603050405020304" pitchFamily="18" charset="0"/>
              </a:rPr>
              <a:pPr/>
              <a:t>7</a:t>
            </a:fld>
            <a:endParaRPr kumimoji="0" lang="en-US" altLang="en-US" sz="1200" b="0">
              <a:solidFill>
                <a:schemeClr val="tx1"/>
              </a:solidFill>
              <a:latin typeface="Times New Roman" panose="02020603050405020304" pitchFamily="18" charset="0"/>
            </a:endParaRPr>
          </a:p>
        </p:txBody>
      </p:sp>
      <p:sp>
        <p:nvSpPr>
          <p:cNvPr id="89093" name="Rectangle 2"/>
          <p:cNvSpPr>
            <a:spLocks noGrp="1" noRot="1" noChangeAspect="1" noChangeArrowheads="1" noTextEdit="1"/>
          </p:cNvSpPr>
          <p:nvPr>
            <p:ph type="sldImg"/>
          </p:nvPr>
        </p:nvSpPr>
        <p:spPr>
          <a:ln/>
        </p:spPr>
      </p:sp>
      <p:sp>
        <p:nvSpPr>
          <p:cNvPr id="890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33830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Tahoma" panose="020B0604030504040204" pitchFamily="34" charset="0"/>
              </a:defRPr>
            </a:lvl1pPr>
            <a:lvl2pPr marL="742950" indent="-285750" defTabSz="965200">
              <a:defRPr>
                <a:solidFill>
                  <a:schemeClr val="tx1"/>
                </a:solidFill>
                <a:latin typeface="Tahoma" panose="020B0604030504040204" pitchFamily="34" charset="0"/>
              </a:defRPr>
            </a:lvl2pPr>
            <a:lvl3pPr marL="1143000" indent="-228600" defTabSz="965200">
              <a:defRPr>
                <a:solidFill>
                  <a:schemeClr val="tx1"/>
                </a:solidFill>
                <a:latin typeface="Tahoma" panose="020B0604030504040204" pitchFamily="34" charset="0"/>
              </a:defRPr>
            </a:lvl3pPr>
            <a:lvl4pPr marL="1600200" indent="-228600" defTabSz="965200">
              <a:defRPr>
                <a:solidFill>
                  <a:schemeClr val="tx1"/>
                </a:solidFill>
                <a:latin typeface="Tahoma" panose="020B0604030504040204" pitchFamily="34" charset="0"/>
              </a:defRPr>
            </a:lvl4pPr>
            <a:lvl5pPr marL="2057400" indent="-228600" defTabSz="965200">
              <a:defRPr>
                <a:solidFill>
                  <a:schemeClr val="tx1"/>
                </a:solidFill>
                <a:latin typeface="Tahoma" panose="020B0604030504040204" pitchFamily="34" charset="0"/>
              </a:defRPr>
            </a:lvl5pPr>
            <a:lvl6pPr marL="2514600" indent="-228600" defTabSz="965200" eaLnBrk="0" fontAlgn="base" hangingPunct="0">
              <a:spcBef>
                <a:spcPct val="0"/>
              </a:spcBef>
              <a:spcAft>
                <a:spcPct val="0"/>
              </a:spcAft>
              <a:defRPr>
                <a:solidFill>
                  <a:schemeClr val="tx1"/>
                </a:solidFill>
                <a:latin typeface="Tahoma" panose="020B0604030504040204" pitchFamily="34" charset="0"/>
              </a:defRPr>
            </a:lvl6pPr>
            <a:lvl7pPr marL="2971800" indent="-228600" defTabSz="965200" eaLnBrk="0" fontAlgn="base" hangingPunct="0">
              <a:spcBef>
                <a:spcPct val="0"/>
              </a:spcBef>
              <a:spcAft>
                <a:spcPct val="0"/>
              </a:spcAft>
              <a:defRPr>
                <a:solidFill>
                  <a:schemeClr val="tx1"/>
                </a:solidFill>
                <a:latin typeface="Tahoma" panose="020B0604030504040204" pitchFamily="34" charset="0"/>
              </a:defRPr>
            </a:lvl7pPr>
            <a:lvl8pPr marL="3429000" indent="-228600" defTabSz="965200" eaLnBrk="0" fontAlgn="base" hangingPunct="0">
              <a:spcBef>
                <a:spcPct val="0"/>
              </a:spcBef>
              <a:spcAft>
                <a:spcPct val="0"/>
              </a:spcAft>
              <a:defRPr>
                <a:solidFill>
                  <a:schemeClr val="tx1"/>
                </a:solidFill>
                <a:latin typeface="Tahoma" panose="020B0604030504040204" pitchFamily="34" charset="0"/>
              </a:defRPr>
            </a:lvl8pPr>
            <a:lvl9pPr marL="3886200" indent="-228600" defTabSz="965200" eaLnBrk="0" fontAlgn="base" hangingPunct="0">
              <a:spcBef>
                <a:spcPct val="0"/>
              </a:spcBef>
              <a:spcAft>
                <a:spcPct val="0"/>
              </a:spcAft>
              <a:defRPr>
                <a:solidFill>
                  <a:schemeClr val="tx1"/>
                </a:solidFill>
                <a:latin typeface="Tahoma" panose="020B0604030504040204" pitchFamily="34" charset="0"/>
              </a:defRPr>
            </a:lvl9pPr>
          </a:lstStyle>
          <a:p>
            <a:fld id="{7904FCB3-B391-4173-B653-299A0D12368E}" type="slidenum">
              <a:rPr lang="en-US" altLang="en-US" smtClean="0">
                <a:latin typeface="Arial" panose="020B0604020202020204" pitchFamily="34" charset="0"/>
              </a:rPr>
              <a:pPr/>
              <a:t>8</a:t>
            </a:fld>
            <a:endParaRPr lang="en-US" altLang="en-US" smtClean="0">
              <a:latin typeface="Arial" panose="020B0604020202020204" pitchFamily="34" charset="0"/>
            </a:endParaRPr>
          </a:p>
        </p:txBody>
      </p:sp>
      <p:sp>
        <p:nvSpPr>
          <p:cNvPr id="9219" name="Rectangle 2"/>
          <p:cNvSpPr>
            <a:spLocks noGrp="1" noRot="1" noChangeAspect="1" noChangeArrowheads="1" noTextEdit="1"/>
          </p:cNvSpPr>
          <p:nvPr>
            <p:ph type="sldImg"/>
          </p:nvPr>
        </p:nvSpPr>
        <p:spPr>
          <a:xfrm>
            <a:off x="1266825" y="727075"/>
            <a:ext cx="4773613" cy="3579813"/>
          </a:xfrm>
          <a:ln/>
        </p:spPr>
      </p:sp>
      <p:sp>
        <p:nvSpPr>
          <p:cNvPr id="9220" name="Rectangle 3"/>
          <p:cNvSpPr>
            <a:spLocks noGrp="1" noChangeArrowheads="1"/>
          </p:cNvSpPr>
          <p:nvPr>
            <p:ph type="body" idx="1"/>
          </p:nvPr>
        </p:nvSpPr>
        <p:spPr>
          <a:xfrm>
            <a:off x="971550" y="4554538"/>
            <a:ext cx="5357813" cy="4313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7611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E76E6E4F-D944-4443-A930-67AE1CCD3826}"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9113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9114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E0B07C25-03EA-456A-93CE-D41B50F7CB4A}" type="slidenum">
              <a:rPr kumimoji="0" lang="en-US" altLang="en-US" sz="1200" b="0">
                <a:solidFill>
                  <a:schemeClr val="tx1"/>
                </a:solidFill>
                <a:latin typeface="Times New Roman" panose="02020603050405020304" pitchFamily="18" charset="0"/>
              </a:rPr>
              <a:pPr/>
              <a:t>9</a:t>
            </a:fld>
            <a:endParaRPr kumimoji="0" lang="en-US" altLang="en-US" sz="1200" b="0">
              <a:solidFill>
                <a:schemeClr val="tx1"/>
              </a:solidFill>
              <a:latin typeface="Times New Roman" panose="02020603050405020304" pitchFamily="18" charset="0"/>
            </a:endParaRPr>
          </a:p>
        </p:txBody>
      </p:sp>
      <p:sp>
        <p:nvSpPr>
          <p:cNvPr id="91141" name="Rectangle 2"/>
          <p:cNvSpPr>
            <a:spLocks noGrp="1" noRot="1" noChangeAspect="1" noChangeArrowheads="1" noTextEdit="1"/>
          </p:cNvSpPr>
          <p:nvPr>
            <p:ph type="sldImg"/>
          </p:nvPr>
        </p:nvSpPr>
        <p:spPr>
          <a:ln/>
        </p:spPr>
      </p:sp>
      <p:sp>
        <p:nvSpPr>
          <p:cNvPr id="911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49154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57BC26D3-5044-40F4-9106-FBA50017ECE5}" type="datetime1">
              <a:rPr kumimoji="0" lang="en-US" altLang="en-US" sz="1200" b="0" smtClean="0">
                <a:solidFill>
                  <a:schemeClr val="tx1"/>
                </a:solidFill>
                <a:latin typeface="Times New Roman" panose="02020603050405020304" pitchFamily="18" charset="0"/>
              </a:rPr>
              <a:pPr/>
              <a:t>4/5/2019</a:t>
            </a:fld>
            <a:endParaRPr kumimoji="0" lang="en-US" altLang="en-US" sz="1200" b="0" smtClean="0">
              <a:solidFill>
                <a:schemeClr val="tx1"/>
              </a:solidFill>
              <a:latin typeface="Times New Roman" panose="02020603050405020304" pitchFamily="18" charset="0"/>
            </a:endParaRPr>
          </a:p>
        </p:txBody>
      </p:sp>
      <p:sp>
        <p:nvSpPr>
          <p:cNvPr id="921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kumimoji="0" lang="en-US" altLang="en-US" sz="1200" b="0" smtClean="0">
                <a:solidFill>
                  <a:schemeClr val="tx1"/>
                </a:solidFill>
                <a:latin typeface="Times New Roman" panose="02020603050405020304" pitchFamily="18" charset="0"/>
              </a:rPr>
              <a:t>Dr. Navneet Goyal, BITS,Pilani</a:t>
            </a:r>
          </a:p>
        </p:txBody>
      </p:sp>
      <p:sp>
        <p:nvSpPr>
          <p:cNvPr id="9216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fld id="{0638D49C-3A20-4C0C-9414-EE265AC1DFD9}" type="slidenum">
              <a:rPr kumimoji="0" lang="en-US" altLang="en-US" sz="1200" b="0">
                <a:solidFill>
                  <a:schemeClr val="tx1"/>
                </a:solidFill>
                <a:latin typeface="Times New Roman" panose="02020603050405020304" pitchFamily="18" charset="0"/>
              </a:rPr>
              <a:pPr/>
              <a:t>10</a:t>
            </a:fld>
            <a:endParaRPr kumimoji="0" lang="en-US" altLang="en-US" sz="1200" b="0">
              <a:solidFill>
                <a:schemeClr val="tx1"/>
              </a:solidFill>
              <a:latin typeface="Times New Roman" panose="02020603050405020304" pitchFamily="18" charset="0"/>
            </a:endParaRPr>
          </a:p>
        </p:txBody>
      </p:sp>
      <p:sp>
        <p:nvSpPr>
          <p:cNvPr id="92165" name="Rectangle 2"/>
          <p:cNvSpPr>
            <a:spLocks noGrp="1" noRot="1" noChangeAspect="1" noChangeArrowheads="1" noTextEdit="1"/>
          </p:cNvSpPr>
          <p:nvPr>
            <p:ph type="sldImg"/>
          </p:nvPr>
        </p:nvSpPr>
        <p:spPr>
          <a:ln/>
        </p:spPr>
      </p:sp>
      <p:sp>
        <p:nvSpPr>
          <p:cNvPr id="921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1905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27B745-B939-4367-9798-1F14DB30F90E}"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B93EF-E0A4-438C-BAA7-93DABDD8E0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7B745-B939-4367-9798-1F14DB30F90E}"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B93EF-E0A4-438C-BAA7-93DABDD8E0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7B745-B939-4367-9798-1F14DB30F90E}"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B93EF-E0A4-438C-BAA7-93DABDD8E0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6"/>
          <p:cNvSpPr>
            <a:spLocks noGrp="1" noChangeArrowheads="1"/>
          </p:cNvSpPr>
          <p:nvPr>
            <p:ph type="ftr" sz="quarter" idx="10"/>
          </p:nvPr>
        </p:nvSpPr>
        <p:spPr>
          <a:ln/>
        </p:spPr>
        <p:txBody>
          <a:bodyPr/>
          <a:lstStyle>
            <a:lvl1pPr>
              <a:defRPr/>
            </a:lvl1pPr>
          </a:lstStyle>
          <a:p>
            <a:pPr>
              <a:defRPr/>
            </a:pPr>
            <a:endParaRPr lang="en-US"/>
          </a:p>
        </p:txBody>
      </p:sp>
      <p:sp>
        <p:nvSpPr>
          <p:cNvPr id="7" name="Rectangle 27"/>
          <p:cNvSpPr>
            <a:spLocks noGrp="1" noChangeArrowheads="1"/>
          </p:cNvSpPr>
          <p:nvPr>
            <p:ph type="sldNum" sz="quarter" idx="11"/>
          </p:nvPr>
        </p:nvSpPr>
        <p:spPr>
          <a:ln/>
        </p:spPr>
        <p:txBody>
          <a:bodyPr/>
          <a:lstStyle>
            <a:lvl1pPr>
              <a:defRPr/>
            </a:lvl1pPr>
          </a:lstStyle>
          <a:p>
            <a:pPr>
              <a:defRPr/>
            </a:pPr>
            <a:fld id="{29F836DF-99BC-4967-82C9-BC3DBD2B8A18}" type="slidenum">
              <a:rPr lang="en-US" altLang="en-US"/>
              <a:pPr>
                <a:defRPr/>
              </a:pPr>
              <a:t>‹#›</a:t>
            </a:fld>
            <a:endParaRPr lang="en-US" altLang="en-US"/>
          </a:p>
        </p:txBody>
      </p:sp>
      <p:sp>
        <p:nvSpPr>
          <p:cNvPr id="8" name="Rectangle 28"/>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7300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27B745-B939-4367-9798-1F14DB30F90E}"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B93EF-E0A4-438C-BAA7-93DABDD8E0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27B745-B939-4367-9798-1F14DB30F90E}"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B93EF-E0A4-438C-BAA7-93DABDD8E0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27B745-B939-4367-9798-1F14DB30F90E}"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B93EF-E0A4-438C-BAA7-93DABDD8E0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27B745-B939-4367-9798-1F14DB30F90E}"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B93EF-E0A4-438C-BAA7-93DABDD8E0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27B745-B939-4367-9798-1F14DB30F90E}"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B93EF-E0A4-438C-BAA7-93DABDD8E0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7B745-B939-4367-9798-1F14DB30F90E}"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B93EF-E0A4-438C-BAA7-93DABDD8E0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7B745-B939-4367-9798-1F14DB30F90E}"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B93EF-E0A4-438C-BAA7-93DABDD8E0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7B745-B939-4367-9798-1F14DB30F90E}"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B93EF-E0A4-438C-BAA7-93DABDD8E0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7B745-B939-4367-9798-1F14DB30F90E}"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B93EF-E0A4-438C-BAA7-93DABDD8E06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wmf"/></Relationships>
</file>

<file path=ppt/slides/_rels/slide3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33.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3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81000" y="838200"/>
            <a:ext cx="4419600" cy="1828800"/>
          </a:xfrm>
        </p:spPr>
        <p:txBody>
          <a:bodyPr/>
          <a:lstStyle/>
          <a:p>
            <a:pPr eaLnBrk="1" hangingPunct="1">
              <a:defRPr/>
            </a:pPr>
            <a:r>
              <a:rPr lang="en-US" sz="5400" smtClean="0"/>
              <a:t>Clustering</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828064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ChangeArrowheads="1"/>
          </p:cNvSpPr>
          <p:nvPr/>
        </p:nvSpPr>
        <p:spPr bwMode="auto">
          <a:xfrm>
            <a:off x="685800" y="1641475"/>
            <a:ext cx="77724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sz="3200">
              <a:solidFill>
                <a:schemeClr val="bg2"/>
              </a:solidFill>
              <a:latin typeface="Arial" panose="020B0604020202020204" pitchFamily="34" charset="0"/>
            </a:endParaRPr>
          </a:p>
        </p:txBody>
      </p:sp>
      <p:sp>
        <p:nvSpPr>
          <p:cNvPr id="22531" name="Rectangle 4"/>
          <p:cNvSpPr>
            <a:spLocks noChangeArrowheads="1"/>
          </p:cNvSpPr>
          <p:nvPr/>
        </p:nvSpPr>
        <p:spPr bwMode="auto">
          <a:xfrm>
            <a:off x="228600" y="1471613"/>
            <a:ext cx="85344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just">
              <a:spcBef>
                <a:spcPct val="50000"/>
              </a:spcBef>
              <a:buFont typeface="Wingdings" panose="05000000000000000000" pitchFamily="2" charset="2"/>
              <a:buAutoNum type="arabicPeriod" startAt="2"/>
            </a:pPr>
            <a:r>
              <a:rPr lang="en-US" altLang="en-US" sz="2400" dirty="0" err="1">
                <a:solidFill>
                  <a:schemeClr val="tx1"/>
                </a:solidFill>
                <a:latin typeface="Arial" panose="020B0604020202020204" pitchFamily="34" charset="0"/>
              </a:rPr>
              <a:t>Skycat</a:t>
            </a:r>
            <a:r>
              <a:rPr lang="en-US" altLang="en-US" sz="2400" dirty="0">
                <a:solidFill>
                  <a:schemeClr val="tx1"/>
                </a:solidFill>
                <a:latin typeface="Arial" panose="020B0604020202020204" pitchFamily="34" charset="0"/>
              </a:rPr>
              <a:t> clustered 2x10</a:t>
            </a:r>
            <a:r>
              <a:rPr lang="en-US" altLang="en-US" sz="2400" baseline="30000" dirty="0">
                <a:solidFill>
                  <a:schemeClr val="tx1"/>
                </a:solidFill>
                <a:latin typeface="Arial" panose="020B0604020202020204" pitchFamily="34" charset="0"/>
              </a:rPr>
              <a:t>9</a:t>
            </a:r>
            <a:r>
              <a:rPr lang="en-US" altLang="en-US" sz="2400" dirty="0">
                <a:solidFill>
                  <a:schemeClr val="tx1"/>
                </a:solidFill>
                <a:latin typeface="Arial" panose="020B0604020202020204" pitchFamily="34" charset="0"/>
              </a:rPr>
              <a:t> sky objects into stars, galaxies, quasars, etc. Each object was a point in </a:t>
            </a:r>
            <a:r>
              <a:rPr lang="en-US" altLang="en-US" sz="2400" dirty="0" smtClean="0">
                <a:solidFill>
                  <a:schemeClr val="tx1"/>
                </a:solidFill>
                <a:latin typeface="Arial" panose="020B0604020202020204" pitchFamily="34" charset="0"/>
              </a:rPr>
              <a:t>a space </a:t>
            </a:r>
            <a:r>
              <a:rPr lang="en-US" altLang="en-US" sz="2400" dirty="0">
                <a:solidFill>
                  <a:schemeClr val="tx1"/>
                </a:solidFill>
                <a:latin typeface="Arial" panose="020B0604020202020204" pitchFamily="34" charset="0"/>
              </a:rPr>
              <a:t>of 7 dimensions, with each dimension representing radiation in one band of the spectrum. The Sloan Sky Survey is a more ambitious attempt to catalog and cluster the entire visible universe.</a:t>
            </a:r>
          </a:p>
          <a:p>
            <a:pPr algn="just">
              <a:spcBef>
                <a:spcPct val="50000"/>
              </a:spcBef>
              <a:buFont typeface="Wingdings" panose="05000000000000000000" pitchFamily="2" charset="2"/>
              <a:buAutoNum type="arabicPeriod" startAt="2"/>
            </a:pPr>
            <a:r>
              <a:rPr lang="en-US" altLang="en-US" sz="2400" dirty="0">
                <a:solidFill>
                  <a:schemeClr val="tx1"/>
                </a:solidFill>
                <a:latin typeface="Arial" panose="020B0604020202020204" pitchFamily="34" charset="0"/>
              </a:rPr>
              <a:t>Documents may be thought of as points in a high-dimensional space, where each dimension corresponds to one possible word. The position of a document in a dimension is the number of times the word occurs in the document (or just 1 if it occurs, 0 if not). Clusters of documents in this space often correspond to groups of documents on the same topic</a:t>
            </a:r>
            <a:r>
              <a:rPr lang="en-US" altLang="en-US" sz="1800" b="0" dirty="0">
                <a:solidFill>
                  <a:schemeClr val="tx1"/>
                </a:solidFill>
                <a:latin typeface="Arial" panose="020B0604020202020204" pitchFamily="34" charset="0"/>
              </a:rPr>
              <a:t>.</a:t>
            </a:r>
          </a:p>
        </p:txBody>
      </p:sp>
      <p:sp>
        <p:nvSpPr>
          <p:cNvPr id="5" name="Rectangle 2"/>
          <p:cNvSpPr txBox="1">
            <a:spLocks noChangeArrowheads="1"/>
          </p:cNvSpPr>
          <p:nvPr/>
        </p:nvSpPr>
        <p:spPr>
          <a:xfrm>
            <a:off x="533400" y="609600"/>
            <a:ext cx="7543800" cy="1179513"/>
          </a:xfrm>
          <a:prstGeom prst="rect">
            <a:avLst/>
          </a:prstGeom>
        </p:spPr>
        <p:txBody>
          <a:bodyPr/>
          <a:lstStyle/>
          <a:p>
            <a:pPr eaLnBrk="1" fontAlgn="auto" hangingPunct="1">
              <a:spcBef>
                <a:spcPts val="0"/>
              </a:spcBef>
              <a:spcAft>
                <a:spcPts val="0"/>
              </a:spcAft>
              <a:buClrTx/>
              <a:buSzTx/>
              <a:buFontTx/>
              <a:buNone/>
              <a:defRPr/>
            </a:pPr>
            <a:r>
              <a:rPr kumimoji="0" lang="en-US" sz="3600" b="0" kern="0">
                <a:solidFill>
                  <a:schemeClr val="tx1">
                    <a:alpha val="100000"/>
                  </a:schemeClr>
                </a:solidFill>
                <a:latin typeface="+mj-lt"/>
              </a:rPr>
              <a:t>Applications of Cluster Analysis</a:t>
            </a:r>
            <a:endParaRPr kumimoji="0" lang="en-US" sz="3600" b="0" kern="0" dirty="0">
              <a:solidFill>
                <a:schemeClr val="tx1">
                  <a:alpha val="100000"/>
                </a:schemeClr>
              </a:solidFill>
              <a:latin typeface="+mj-lt"/>
            </a:endParaRPr>
          </a:p>
        </p:txBody>
      </p:sp>
    </p:spTree>
    <p:extLst>
      <p:ext uri="{BB962C8B-B14F-4D97-AF65-F5344CB8AC3E}">
        <p14:creationId xmlns:p14="http://schemas.microsoft.com/office/powerpoint/2010/main" val="1499217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381000" y="152400"/>
            <a:ext cx="8280400" cy="552450"/>
          </a:xfrm>
        </p:spPr>
        <p:txBody>
          <a:bodyPr>
            <a:normAutofit fontScale="90000"/>
          </a:bodyPr>
          <a:lstStyle/>
          <a:p>
            <a:pPr eaLnBrk="1" hangingPunct="1">
              <a:defRPr/>
            </a:pPr>
            <a:r>
              <a:rPr lang="en-US" smtClean="0"/>
              <a:t>What is not Cluster Analysis?</a:t>
            </a:r>
          </a:p>
        </p:txBody>
      </p:sp>
      <p:sp>
        <p:nvSpPr>
          <p:cNvPr id="375811" name="Rectangle 3"/>
          <p:cNvSpPr>
            <a:spLocks noGrp="1" noChangeArrowheads="1"/>
          </p:cNvSpPr>
          <p:nvPr>
            <p:ph type="body" idx="1"/>
          </p:nvPr>
        </p:nvSpPr>
        <p:spPr>
          <a:xfrm>
            <a:off x="685800" y="1066800"/>
            <a:ext cx="7696200" cy="5410200"/>
          </a:xfrm>
        </p:spPr>
        <p:txBody>
          <a:bodyPr/>
          <a:lstStyle/>
          <a:p>
            <a:pPr eaLnBrk="1" hangingPunct="1">
              <a:lnSpc>
                <a:spcPct val="90000"/>
              </a:lnSpc>
              <a:defRPr/>
            </a:pPr>
            <a:r>
              <a:rPr lang="en-US" smtClean="0"/>
              <a:t>Supervised classification</a:t>
            </a:r>
          </a:p>
          <a:p>
            <a:pPr lvl="1" eaLnBrk="1" hangingPunct="1">
              <a:lnSpc>
                <a:spcPct val="90000"/>
              </a:lnSpc>
              <a:defRPr/>
            </a:pPr>
            <a:r>
              <a:rPr lang="en-US" sz="2400" smtClean="0"/>
              <a:t>Have class label information</a:t>
            </a:r>
          </a:p>
          <a:p>
            <a:pPr lvl="4" eaLnBrk="1" hangingPunct="1">
              <a:lnSpc>
                <a:spcPct val="90000"/>
              </a:lnSpc>
              <a:defRPr/>
            </a:pPr>
            <a:endParaRPr lang="en-US" sz="1800" smtClean="0"/>
          </a:p>
          <a:p>
            <a:pPr eaLnBrk="1" hangingPunct="1">
              <a:lnSpc>
                <a:spcPct val="90000"/>
              </a:lnSpc>
              <a:defRPr/>
            </a:pPr>
            <a:r>
              <a:rPr lang="en-US" smtClean="0"/>
              <a:t>Simple segmentation</a:t>
            </a:r>
          </a:p>
          <a:p>
            <a:pPr lvl="1" eaLnBrk="1" hangingPunct="1">
              <a:lnSpc>
                <a:spcPct val="90000"/>
              </a:lnSpc>
              <a:defRPr/>
            </a:pPr>
            <a:r>
              <a:rPr lang="en-US" sz="2400" smtClean="0"/>
              <a:t>Dividing students into different registration groups alphabetically, by last name</a:t>
            </a:r>
          </a:p>
          <a:p>
            <a:pPr lvl="4" eaLnBrk="1" hangingPunct="1">
              <a:lnSpc>
                <a:spcPct val="90000"/>
              </a:lnSpc>
              <a:defRPr/>
            </a:pPr>
            <a:endParaRPr lang="en-US" sz="1800" smtClean="0"/>
          </a:p>
          <a:p>
            <a:pPr eaLnBrk="1" hangingPunct="1">
              <a:lnSpc>
                <a:spcPct val="90000"/>
              </a:lnSpc>
              <a:defRPr/>
            </a:pPr>
            <a:r>
              <a:rPr lang="en-US" smtClean="0"/>
              <a:t>Graph partitioning</a:t>
            </a:r>
          </a:p>
          <a:p>
            <a:pPr lvl="1" eaLnBrk="1" hangingPunct="1">
              <a:lnSpc>
                <a:spcPct val="90000"/>
              </a:lnSpc>
              <a:defRPr/>
            </a:pPr>
            <a:r>
              <a:rPr lang="en-US" sz="2400" smtClean="0"/>
              <a:t>Some mutual relevance and synergy, but areas are not identical</a:t>
            </a:r>
          </a:p>
        </p:txBody>
      </p:sp>
    </p:spTree>
    <p:extLst>
      <p:ext uri="{BB962C8B-B14F-4D97-AF65-F5344CB8AC3E}">
        <p14:creationId xmlns:p14="http://schemas.microsoft.com/office/powerpoint/2010/main" val="110900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381000" y="533400"/>
            <a:ext cx="8280400" cy="552450"/>
          </a:xfrm>
        </p:spPr>
        <p:txBody>
          <a:bodyPr>
            <a:normAutofit fontScale="90000"/>
          </a:bodyPr>
          <a:lstStyle/>
          <a:p>
            <a:pPr eaLnBrk="1" hangingPunct="1">
              <a:defRPr/>
            </a:pPr>
            <a:r>
              <a:rPr lang="en-US" smtClean="0"/>
              <a:t>Notion of a Cluster can be Ambiguous</a:t>
            </a:r>
          </a:p>
        </p:txBody>
      </p:sp>
      <p:grpSp>
        <p:nvGrpSpPr>
          <p:cNvPr id="12291" name="Group 3"/>
          <p:cNvGrpSpPr>
            <a:grpSpLocks/>
          </p:cNvGrpSpPr>
          <p:nvPr/>
        </p:nvGrpSpPr>
        <p:grpSpPr bwMode="auto">
          <a:xfrm>
            <a:off x="685800" y="1905000"/>
            <a:ext cx="3344863" cy="1479550"/>
            <a:chOff x="432" y="1200"/>
            <a:chExt cx="2107" cy="932"/>
          </a:xfrm>
        </p:grpSpPr>
        <p:grpSp>
          <p:nvGrpSpPr>
            <p:cNvPr id="12361" name="Group 4"/>
            <p:cNvGrpSpPr>
              <a:grpSpLocks noChangeAspect="1"/>
            </p:cNvGrpSpPr>
            <p:nvPr/>
          </p:nvGrpSpPr>
          <p:grpSpPr bwMode="auto">
            <a:xfrm>
              <a:off x="432" y="1200"/>
              <a:ext cx="2107" cy="516"/>
              <a:chOff x="2464" y="2296"/>
              <a:chExt cx="2634" cy="646"/>
            </a:xfrm>
          </p:grpSpPr>
          <p:sp>
            <p:nvSpPr>
              <p:cNvPr id="12363" name="Oval 5"/>
              <p:cNvSpPr>
                <a:spLocks noChangeAspect="1" noChangeArrowheads="1"/>
              </p:cNvSpPr>
              <p:nvPr/>
            </p:nvSpPr>
            <p:spPr bwMode="auto">
              <a:xfrm>
                <a:off x="4564" y="2730"/>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64" name="Oval 6"/>
              <p:cNvSpPr>
                <a:spLocks noChangeAspect="1" noChangeArrowheads="1"/>
              </p:cNvSpPr>
              <p:nvPr/>
            </p:nvSpPr>
            <p:spPr bwMode="auto">
              <a:xfrm>
                <a:off x="4312" y="2842"/>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65" name="Oval 7"/>
              <p:cNvSpPr>
                <a:spLocks noChangeAspect="1" noChangeArrowheads="1"/>
              </p:cNvSpPr>
              <p:nvPr/>
            </p:nvSpPr>
            <p:spPr bwMode="auto">
              <a:xfrm>
                <a:off x="4466" y="2856"/>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66" name="Oval 8"/>
              <p:cNvSpPr>
                <a:spLocks noChangeAspect="1" noChangeArrowheads="1"/>
              </p:cNvSpPr>
              <p:nvPr/>
            </p:nvSpPr>
            <p:spPr bwMode="auto">
              <a:xfrm>
                <a:off x="4410" y="2744"/>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67" name="Oval 9"/>
              <p:cNvSpPr>
                <a:spLocks noChangeAspect="1" noChangeArrowheads="1"/>
              </p:cNvSpPr>
              <p:nvPr/>
            </p:nvSpPr>
            <p:spPr bwMode="auto">
              <a:xfrm>
                <a:off x="4326" y="2478"/>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68" name="Oval 10"/>
              <p:cNvSpPr>
                <a:spLocks noChangeAspect="1" noChangeArrowheads="1"/>
              </p:cNvSpPr>
              <p:nvPr/>
            </p:nvSpPr>
            <p:spPr bwMode="auto">
              <a:xfrm>
                <a:off x="4158" y="2422"/>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69" name="Oval 11"/>
              <p:cNvSpPr>
                <a:spLocks noChangeAspect="1" noChangeArrowheads="1"/>
              </p:cNvSpPr>
              <p:nvPr/>
            </p:nvSpPr>
            <p:spPr bwMode="auto">
              <a:xfrm>
                <a:off x="4242" y="2296"/>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70" name="Oval 12"/>
              <p:cNvSpPr>
                <a:spLocks noChangeAspect="1" noChangeArrowheads="1"/>
              </p:cNvSpPr>
              <p:nvPr/>
            </p:nvSpPr>
            <p:spPr bwMode="auto">
              <a:xfrm>
                <a:off x="4788" y="2716"/>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71" name="Oval 13"/>
              <p:cNvSpPr>
                <a:spLocks noChangeAspect="1" noChangeArrowheads="1"/>
              </p:cNvSpPr>
              <p:nvPr/>
            </p:nvSpPr>
            <p:spPr bwMode="auto">
              <a:xfrm>
                <a:off x="5012" y="2618"/>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72" name="Oval 14"/>
              <p:cNvSpPr>
                <a:spLocks noChangeAspect="1" noChangeArrowheads="1"/>
              </p:cNvSpPr>
              <p:nvPr/>
            </p:nvSpPr>
            <p:spPr bwMode="auto">
              <a:xfrm>
                <a:off x="4788" y="2534"/>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73" name="Oval 15"/>
              <p:cNvSpPr>
                <a:spLocks noChangeAspect="1" noChangeArrowheads="1"/>
              </p:cNvSpPr>
              <p:nvPr/>
            </p:nvSpPr>
            <p:spPr bwMode="auto">
              <a:xfrm flipV="1">
                <a:off x="2870" y="2422"/>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74" name="Oval 16"/>
              <p:cNvSpPr>
                <a:spLocks noChangeAspect="1" noChangeArrowheads="1"/>
              </p:cNvSpPr>
              <p:nvPr/>
            </p:nvSpPr>
            <p:spPr bwMode="auto">
              <a:xfrm flipV="1">
                <a:off x="2618" y="2310"/>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75" name="Oval 17"/>
              <p:cNvSpPr>
                <a:spLocks noChangeAspect="1" noChangeArrowheads="1"/>
              </p:cNvSpPr>
              <p:nvPr/>
            </p:nvSpPr>
            <p:spPr bwMode="auto">
              <a:xfrm flipV="1">
                <a:off x="2772" y="2296"/>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76" name="Oval 18"/>
              <p:cNvSpPr>
                <a:spLocks noChangeAspect="1" noChangeArrowheads="1"/>
              </p:cNvSpPr>
              <p:nvPr/>
            </p:nvSpPr>
            <p:spPr bwMode="auto">
              <a:xfrm flipV="1">
                <a:off x="2716" y="2408"/>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77" name="Oval 19"/>
              <p:cNvSpPr>
                <a:spLocks noChangeAspect="1" noChangeArrowheads="1"/>
              </p:cNvSpPr>
              <p:nvPr/>
            </p:nvSpPr>
            <p:spPr bwMode="auto">
              <a:xfrm flipV="1">
                <a:off x="2632" y="2674"/>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78" name="Oval 20"/>
              <p:cNvSpPr>
                <a:spLocks noChangeAspect="1" noChangeArrowheads="1"/>
              </p:cNvSpPr>
              <p:nvPr/>
            </p:nvSpPr>
            <p:spPr bwMode="auto">
              <a:xfrm flipV="1">
                <a:off x="2464" y="2730"/>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79" name="Oval 21"/>
              <p:cNvSpPr>
                <a:spLocks noChangeAspect="1" noChangeArrowheads="1"/>
              </p:cNvSpPr>
              <p:nvPr/>
            </p:nvSpPr>
            <p:spPr bwMode="auto">
              <a:xfrm flipV="1">
                <a:off x="2548" y="2856"/>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80" name="Oval 22"/>
              <p:cNvSpPr>
                <a:spLocks noChangeAspect="1" noChangeArrowheads="1"/>
              </p:cNvSpPr>
              <p:nvPr/>
            </p:nvSpPr>
            <p:spPr bwMode="auto">
              <a:xfrm flipV="1">
                <a:off x="3094" y="2436"/>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81" name="Oval 23"/>
              <p:cNvSpPr>
                <a:spLocks noChangeAspect="1" noChangeArrowheads="1"/>
              </p:cNvSpPr>
              <p:nvPr/>
            </p:nvSpPr>
            <p:spPr bwMode="auto">
              <a:xfrm flipV="1">
                <a:off x="3318" y="2534"/>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82" name="Oval 24"/>
              <p:cNvSpPr>
                <a:spLocks noChangeAspect="1" noChangeArrowheads="1"/>
              </p:cNvSpPr>
              <p:nvPr/>
            </p:nvSpPr>
            <p:spPr bwMode="auto">
              <a:xfrm flipV="1">
                <a:off x="3094" y="2618"/>
                <a:ext cx="86" cy="86"/>
              </a:xfrm>
              <a:prstGeom prst="ellipse">
                <a:avLst/>
              </a:prstGeom>
              <a:solidFill>
                <a:srgbClr val="000000"/>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2362" name="Rectangle 25"/>
            <p:cNvSpPr>
              <a:spLocks noChangeArrowheads="1"/>
            </p:cNvSpPr>
            <p:nvPr/>
          </p:nvSpPr>
          <p:spPr bwMode="auto">
            <a:xfrm>
              <a:off x="624" y="1920"/>
              <a:ext cx="14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cs typeface="Times New Roman" panose="02020603050405020304" pitchFamily="18" charset="0"/>
                </a:rPr>
                <a:t>How many clusters?</a:t>
              </a:r>
              <a:endParaRPr lang="en-US" altLang="en-US" sz="1600">
                <a:latin typeface="Times New Roman" panose="02020603050405020304" pitchFamily="18" charset="0"/>
              </a:endParaRPr>
            </a:p>
          </p:txBody>
        </p:sp>
      </p:grpSp>
      <p:grpSp>
        <p:nvGrpSpPr>
          <p:cNvPr id="4" name="Group 26"/>
          <p:cNvGrpSpPr>
            <a:grpSpLocks/>
          </p:cNvGrpSpPr>
          <p:nvPr/>
        </p:nvGrpSpPr>
        <p:grpSpPr bwMode="auto">
          <a:xfrm>
            <a:off x="4960938" y="4114800"/>
            <a:ext cx="3344862" cy="1371600"/>
            <a:chOff x="3125" y="2592"/>
            <a:chExt cx="2107" cy="864"/>
          </a:xfrm>
        </p:grpSpPr>
        <p:grpSp>
          <p:nvGrpSpPr>
            <p:cNvPr id="12339" name="Group 27"/>
            <p:cNvGrpSpPr>
              <a:grpSpLocks/>
            </p:cNvGrpSpPr>
            <p:nvPr/>
          </p:nvGrpSpPr>
          <p:grpSpPr bwMode="auto">
            <a:xfrm>
              <a:off x="3125" y="2592"/>
              <a:ext cx="2107" cy="518"/>
              <a:chOff x="3125" y="2592"/>
              <a:chExt cx="2107" cy="518"/>
            </a:xfrm>
          </p:grpSpPr>
          <p:sp>
            <p:nvSpPr>
              <p:cNvPr id="12341" name="AutoShape 28"/>
              <p:cNvSpPr>
                <a:spLocks noChangeAspect="1" noChangeArrowheads="1"/>
              </p:cNvSpPr>
              <p:nvPr/>
            </p:nvSpPr>
            <p:spPr bwMode="auto">
              <a:xfrm>
                <a:off x="4805" y="2940"/>
                <a:ext cx="69" cy="69"/>
              </a:xfrm>
              <a:prstGeom prst="diamond">
                <a:avLst/>
              </a:prstGeom>
              <a:solidFill>
                <a:srgbClr val="FFCC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42" name="AutoShape 29"/>
              <p:cNvSpPr>
                <a:spLocks noChangeAspect="1" noChangeArrowheads="1"/>
              </p:cNvSpPr>
              <p:nvPr/>
            </p:nvSpPr>
            <p:spPr bwMode="auto">
              <a:xfrm>
                <a:off x="4603" y="3030"/>
                <a:ext cx="69" cy="69"/>
              </a:xfrm>
              <a:prstGeom prst="diamond">
                <a:avLst/>
              </a:prstGeom>
              <a:solidFill>
                <a:srgbClr val="FFCC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43" name="AutoShape 30"/>
              <p:cNvSpPr>
                <a:spLocks noChangeAspect="1" noChangeArrowheads="1"/>
              </p:cNvSpPr>
              <p:nvPr/>
            </p:nvSpPr>
            <p:spPr bwMode="auto">
              <a:xfrm>
                <a:off x="4726" y="3041"/>
                <a:ext cx="69" cy="69"/>
              </a:xfrm>
              <a:prstGeom prst="diamond">
                <a:avLst/>
              </a:prstGeom>
              <a:solidFill>
                <a:srgbClr val="FFCC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44" name="AutoShape 31"/>
              <p:cNvSpPr>
                <a:spLocks noChangeAspect="1" noChangeArrowheads="1"/>
              </p:cNvSpPr>
              <p:nvPr/>
            </p:nvSpPr>
            <p:spPr bwMode="auto">
              <a:xfrm>
                <a:off x="4682" y="2951"/>
                <a:ext cx="68" cy="69"/>
              </a:xfrm>
              <a:prstGeom prst="diamond">
                <a:avLst/>
              </a:prstGeom>
              <a:solidFill>
                <a:srgbClr val="FFCC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77888" name="AutoShape 32"/>
              <p:cNvSpPr>
                <a:spLocks noChangeAspect="1" noChangeArrowheads="1"/>
              </p:cNvSpPr>
              <p:nvPr/>
            </p:nvSpPr>
            <p:spPr bwMode="auto">
              <a:xfrm>
                <a:off x="4614" y="2738"/>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377889" name="AutoShape 33"/>
              <p:cNvSpPr>
                <a:spLocks noChangeAspect="1" noChangeArrowheads="1"/>
              </p:cNvSpPr>
              <p:nvPr/>
            </p:nvSpPr>
            <p:spPr bwMode="auto">
              <a:xfrm>
                <a:off x="4480" y="2693"/>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377890" name="AutoShape 34"/>
              <p:cNvSpPr>
                <a:spLocks noChangeAspect="1" noChangeArrowheads="1"/>
              </p:cNvSpPr>
              <p:nvPr/>
            </p:nvSpPr>
            <p:spPr bwMode="auto">
              <a:xfrm>
                <a:off x="4547" y="2592"/>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12348" name="AutoShape 35"/>
              <p:cNvSpPr>
                <a:spLocks noChangeAspect="1" noChangeArrowheads="1"/>
              </p:cNvSpPr>
              <p:nvPr/>
            </p:nvSpPr>
            <p:spPr bwMode="auto">
              <a:xfrm>
                <a:off x="4984" y="2929"/>
                <a:ext cx="69" cy="69"/>
              </a:xfrm>
              <a:prstGeom prst="diamond">
                <a:avLst/>
              </a:prstGeom>
              <a:solidFill>
                <a:srgbClr val="FFCC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49" name="AutoShape 36"/>
              <p:cNvSpPr>
                <a:spLocks noChangeAspect="1" noChangeArrowheads="1"/>
              </p:cNvSpPr>
              <p:nvPr/>
            </p:nvSpPr>
            <p:spPr bwMode="auto">
              <a:xfrm>
                <a:off x="5163" y="2850"/>
                <a:ext cx="69" cy="69"/>
              </a:xfrm>
              <a:prstGeom prst="diamond">
                <a:avLst/>
              </a:prstGeom>
              <a:solidFill>
                <a:srgbClr val="FFCC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50" name="AutoShape 37"/>
              <p:cNvSpPr>
                <a:spLocks noChangeAspect="1" noChangeArrowheads="1"/>
              </p:cNvSpPr>
              <p:nvPr/>
            </p:nvSpPr>
            <p:spPr bwMode="auto">
              <a:xfrm>
                <a:off x="4984" y="2783"/>
                <a:ext cx="69" cy="69"/>
              </a:xfrm>
              <a:prstGeom prst="diamond">
                <a:avLst/>
              </a:prstGeom>
              <a:solidFill>
                <a:srgbClr val="FFCC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51" name="AutoShape 38"/>
              <p:cNvSpPr>
                <a:spLocks noChangeAspect="1" noChangeArrowheads="1"/>
              </p:cNvSpPr>
              <p:nvPr/>
            </p:nvSpPr>
            <p:spPr bwMode="auto">
              <a:xfrm flipV="1">
                <a:off x="3450" y="2693"/>
                <a:ext cx="69" cy="69"/>
              </a:xfrm>
              <a:prstGeom prst="star4">
                <a:avLst>
                  <a:gd name="adj" fmla="val 12500"/>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52" name="AutoShape 39"/>
              <p:cNvSpPr>
                <a:spLocks noChangeAspect="1" noChangeArrowheads="1"/>
              </p:cNvSpPr>
              <p:nvPr/>
            </p:nvSpPr>
            <p:spPr bwMode="auto">
              <a:xfrm flipV="1">
                <a:off x="3248" y="2603"/>
                <a:ext cx="69" cy="69"/>
              </a:xfrm>
              <a:prstGeom prst="star4">
                <a:avLst>
                  <a:gd name="adj" fmla="val 12500"/>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53" name="AutoShape 40"/>
              <p:cNvSpPr>
                <a:spLocks noChangeAspect="1" noChangeArrowheads="1"/>
              </p:cNvSpPr>
              <p:nvPr/>
            </p:nvSpPr>
            <p:spPr bwMode="auto">
              <a:xfrm flipV="1">
                <a:off x="3371" y="2592"/>
                <a:ext cx="69" cy="69"/>
              </a:xfrm>
              <a:prstGeom prst="star4">
                <a:avLst>
                  <a:gd name="adj" fmla="val 12500"/>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54" name="AutoShape 41"/>
              <p:cNvSpPr>
                <a:spLocks noChangeAspect="1" noChangeArrowheads="1"/>
              </p:cNvSpPr>
              <p:nvPr/>
            </p:nvSpPr>
            <p:spPr bwMode="auto">
              <a:xfrm flipV="1">
                <a:off x="3327" y="2682"/>
                <a:ext cx="68" cy="69"/>
              </a:xfrm>
              <a:prstGeom prst="star4">
                <a:avLst>
                  <a:gd name="adj" fmla="val 12500"/>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55" name="AutoShape 42"/>
              <p:cNvSpPr>
                <a:spLocks noChangeAspect="1" noChangeArrowheads="1"/>
              </p:cNvSpPr>
              <p:nvPr/>
            </p:nvSpPr>
            <p:spPr bwMode="auto">
              <a:xfrm flipV="1">
                <a:off x="3259" y="2895"/>
                <a:ext cx="69" cy="69"/>
              </a:xfrm>
              <a:prstGeom prst="flowChartExtract">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56" name="AutoShape 43"/>
              <p:cNvSpPr>
                <a:spLocks noChangeAspect="1" noChangeArrowheads="1"/>
              </p:cNvSpPr>
              <p:nvPr/>
            </p:nvSpPr>
            <p:spPr bwMode="auto">
              <a:xfrm flipV="1">
                <a:off x="3125" y="2940"/>
                <a:ext cx="69" cy="69"/>
              </a:xfrm>
              <a:prstGeom prst="flowChartExtract">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57" name="AutoShape 44"/>
              <p:cNvSpPr>
                <a:spLocks noChangeAspect="1" noChangeArrowheads="1"/>
              </p:cNvSpPr>
              <p:nvPr/>
            </p:nvSpPr>
            <p:spPr bwMode="auto">
              <a:xfrm flipV="1">
                <a:off x="3192" y="3041"/>
                <a:ext cx="69" cy="69"/>
              </a:xfrm>
              <a:prstGeom prst="flowChartExtract">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58" name="AutoShape 45"/>
              <p:cNvSpPr>
                <a:spLocks noChangeAspect="1" noChangeArrowheads="1"/>
              </p:cNvSpPr>
              <p:nvPr/>
            </p:nvSpPr>
            <p:spPr bwMode="auto">
              <a:xfrm flipV="1">
                <a:off x="3629" y="2704"/>
                <a:ext cx="69" cy="69"/>
              </a:xfrm>
              <a:prstGeom prst="star4">
                <a:avLst>
                  <a:gd name="adj" fmla="val 12500"/>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59" name="AutoShape 46"/>
              <p:cNvSpPr>
                <a:spLocks noChangeAspect="1" noChangeArrowheads="1"/>
              </p:cNvSpPr>
              <p:nvPr/>
            </p:nvSpPr>
            <p:spPr bwMode="auto">
              <a:xfrm flipV="1">
                <a:off x="3808" y="2783"/>
                <a:ext cx="69" cy="69"/>
              </a:xfrm>
              <a:prstGeom prst="star4">
                <a:avLst>
                  <a:gd name="adj" fmla="val 12500"/>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60" name="AutoShape 47"/>
              <p:cNvSpPr>
                <a:spLocks noChangeAspect="1" noChangeArrowheads="1"/>
              </p:cNvSpPr>
              <p:nvPr/>
            </p:nvSpPr>
            <p:spPr bwMode="auto">
              <a:xfrm flipV="1">
                <a:off x="3629" y="2850"/>
                <a:ext cx="69" cy="69"/>
              </a:xfrm>
              <a:prstGeom prst="star4">
                <a:avLst>
                  <a:gd name="adj" fmla="val 12500"/>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2340" name="Rectangle 48"/>
            <p:cNvSpPr>
              <a:spLocks noChangeArrowheads="1"/>
            </p:cNvSpPr>
            <p:nvPr/>
          </p:nvSpPr>
          <p:spPr bwMode="auto">
            <a:xfrm>
              <a:off x="3413" y="3244"/>
              <a:ext cx="14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cs typeface="Times New Roman" panose="02020603050405020304" pitchFamily="18" charset="0"/>
                </a:rPr>
                <a:t>Four Clusters</a:t>
              </a:r>
              <a:r>
                <a:rPr lang="en-US" altLang="en-US" sz="1600">
                  <a:latin typeface="Times New Roman" panose="02020603050405020304" pitchFamily="18" charset="0"/>
                </a:rPr>
                <a:t> </a:t>
              </a:r>
            </a:p>
          </p:txBody>
        </p:sp>
      </p:grpSp>
      <p:grpSp>
        <p:nvGrpSpPr>
          <p:cNvPr id="6" name="Group 49"/>
          <p:cNvGrpSpPr>
            <a:grpSpLocks/>
          </p:cNvGrpSpPr>
          <p:nvPr/>
        </p:nvGrpSpPr>
        <p:grpSpPr bwMode="auto">
          <a:xfrm>
            <a:off x="685800" y="4114800"/>
            <a:ext cx="3344863" cy="1371600"/>
            <a:chOff x="432" y="2592"/>
            <a:chExt cx="2107" cy="864"/>
          </a:xfrm>
        </p:grpSpPr>
        <p:grpSp>
          <p:nvGrpSpPr>
            <p:cNvPr id="12317" name="Group 50"/>
            <p:cNvGrpSpPr>
              <a:grpSpLocks/>
            </p:cNvGrpSpPr>
            <p:nvPr/>
          </p:nvGrpSpPr>
          <p:grpSpPr bwMode="auto">
            <a:xfrm>
              <a:off x="432" y="2592"/>
              <a:ext cx="2107" cy="516"/>
              <a:chOff x="432" y="2592"/>
              <a:chExt cx="2107" cy="516"/>
            </a:xfrm>
          </p:grpSpPr>
          <p:sp>
            <p:nvSpPr>
              <p:cNvPr id="12319" name="AutoShape 51"/>
              <p:cNvSpPr>
                <a:spLocks noChangeAspect="1" noChangeArrowheads="1"/>
              </p:cNvSpPr>
              <p:nvPr/>
            </p:nvSpPr>
            <p:spPr bwMode="auto">
              <a:xfrm>
                <a:off x="2112" y="2939"/>
                <a:ext cx="69" cy="68"/>
              </a:xfrm>
              <a:prstGeom prst="triangle">
                <a:avLst>
                  <a:gd name="adj" fmla="val 50000"/>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20" name="AutoShape 52"/>
              <p:cNvSpPr>
                <a:spLocks noChangeAspect="1" noChangeArrowheads="1"/>
              </p:cNvSpPr>
              <p:nvPr/>
            </p:nvSpPr>
            <p:spPr bwMode="auto">
              <a:xfrm>
                <a:off x="1910" y="3028"/>
                <a:ext cx="69" cy="69"/>
              </a:xfrm>
              <a:prstGeom prst="triangle">
                <a:avLst>
                  <a:gd name="adj" fmla="val 50000"/>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21" name="AutoShape 53"/>
              <p:cNvSpPr>
                <a:spLocks noChangeAspect="1" noChangeArrowheads="1"/>
              </p:cNvSpPr>
              <p:nvPr/>
            </p:nvSpPr>
            <p:spPr bwMode="auto">
              <a:xfrm>
                <a:off x="2033" y="3039"/>
                <a:ext cx="69" cy="69"/>
              </a:xfrm>
              <a:prstGeom prst="triangle">
                <a:avLst>
                  <a:gd name="adj" fmla="val 50000"/>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22" name="AutoShape 54"/>
              <p:cNvSpPr>
                <a:spLocks noChangeAspect="1" noChangeArrowheads="1"/>
              </p:cNvSpPr>
              <p:nvPr/>
            </p:nvSpPr>
            <p:spPr bwMode="auto">
              <a:xfrm>
                <a:off x="1989" y="2950"/>
                <a:ext cx="68" cy="69"/>
              </a:xfrm>
              <a:prstGeom prst="triangle">
                <a:avLst>
                  <a:gd name="adj" fmla="val 50000"/>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23" name="AutoShape 55"/>
              <p:cNvSpPr>
                <a:spLocks noChangeAspect="1" noChangeArrowheads="1"/>
              </p:cNvSpPr>
              <p:nvPr/>
            </p:nvSpPr>
            <p:spPr bwMode="auto">
              <a:xfrm>
                <a:off x="1921" y="2737"/>
                <a:ext cx="69" cy="69"/>
              </a:xfrm>
              <a:prstGeom prst="triangle">
                <a:avLst>
                  <a:gd name="adj" fmla="val 50000"/>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24" name="AutoShape 56"/>
              <p:cNvSpPr>
                <a:spLocks noChangeAspect="1" noChangeArrowheads="1"/>
              </p:cNvSpPr>
              <p:nvPr/>
            </p:nvSpPr>
            <p:spPr bwMode="auto">
              <a:xfrm>
                <a:off x="1787" y="2693"/>
                <a:ext cx="69" cy="68"/>
              </a:xfrm>
              <a:prstGeom prst="triangle">
                <a:avLst>
                  <a:gd name="adj" fmla="val 50000"/>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25" name="AutoShape 57"/>
              <p:cNvSpPr>
                <a:spLocks noChangeAspect="1" noChangeArrowheads="1"/>
              </p:cNvSpPr>
              <p:nvPr/>
            </p:nvSpPr>
            <p:spPr bwMode="auto">
              <a:xfrm>
                <a:off x="1854" y="2592"/>
                <a:ext cx="69" cy="69"/>
              </a:xfrm>
              <a:prstGeom prst="triangle">
                <a:avLst>
                  <a:gd name="adj" fmla="val 50000"/>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26" name="AutoShape 58"/>
              <p:cNvSpPr>
                <a:spLocks noChangeAspect="1" noChangeArrowheads="1"/>
              </p:cNvSpPr>
              <p:nvPr/>
            </p:nvSpPr>
            <p:spPr bwMode="auto">
              <a:xfrm>
                <a:off x="2291" y="2927"/>
                <a:ext cx="69" cy="69"/>
              </a:xfrm>
              <a:prstGeom prst="triangle">
                <a:avLst>
                  <a:gd name="adj" fmla="val 50000"/>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27" name="AutoShape 59"/>
              <p:cNvSpPr>
                <a:spLocks noChangeAspect="1" noChangeArrowheads="1"/>
              </p:cNvSpPr>
              <p:nvPr/>
            </p:nvSpPr>
            <p:spPr bwMode="auto">
              <a:xfrm>
                <a:off x="2470" y="2849"/>
                <a:ext cx="69" cy="69"/>
              </a:xfrm>
              <a:prstGeom prst="triangle">
                <a:avLst>
                  <a:gd name="adj" fmla="val 50000"/>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28" name="AutoShape 60"/>
              <p:cNvSpPr>
                <a:spLocks noChangeAspect="1" noChangeArrowheads="1"/>
              </p:cNvSpPr>
              <p:nvPr/>
            </p:nvSpPr>
            <p:spPr bwMode="auto">
              <a:xfrm>
                <a:off x="2291" y="2782"/>
                <a:ext cx="69" cy="69"/>
              </a:xfrm>
              <a:prstGeom prst="triangle">
                <a:avLst>
                  <a:gd name="adj" fmla="val 50000"/>
                </a:avLst>
              </a:prstGeom>
              <a:solidFill>
                <a:srgbClr val="3366FF"/>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29" name="Rectangle 61"/>
              <p:cNvSpPr>
                <a:spLocks noChangeAspect="1" noChangeArrowheads="1"/>
              </p:cNvSpPr>
              <p:nvPr/>
            </p:nvSpPr>
            <p:spPr bwMode="auto">
              <a:xfrm flipV="1">
                <a:off x="757" y="2693"/>
                <a:ext cx="69" cy="68"/>
              </a:xfrm>
              <a:prstGeom prst="rect">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30" name="Rectangle 62"/>
              <p:cNvSpPr>
                <a:spLocks noChangeAspect="1" noChangeArrowheads="1"/>
              </p:cNvSpPr>
              <p:nvPr/>
            </p:nvSpPr>
            <p:spPr bwMode="auto">
              <a:xfrm flipV="1">
                <a:off x="555" y="2603"/>
                <a:ext cx="69" cy="69"/>
              </a:xfrm>
              <a:prstGeom prst="rect">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31" name="Rectangle 63"/>
              <p:cNvSpPr>
                <a:spLocks noChangeAspect="1" noChangeArrowheads="1"/>
              </p:cNvSpPr>
              <p:nvPr/>
            </p:nvSpPr>
            <p:spPr bwMode="auto">
              <a:xfrm flipV="1">
                <a:off x="678" y="2592"/>
                <a:ext cx="69" cy="69"/>
              </a:xfrm>
              <a:prstGeom prst="rect">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32" name="Rectangle 64"/>
              <p:cNvSpPr>
                <a:spLocks noChangeAspect="1" noChangeArrowheads="1"/>
              </p:cNvSpPr>
              <p:nvPr/>
            </p:nvSpPr>
            <p:spPr bwMode="auto">
              <a:xfrm flipV="1">
                <a:off x="634" y="2681"/>
                <a:ext cx="68" cy="69"/>
              </a:xfrm>
              <a:prstGeom prst="rect">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33" name="Rectangle 65"/>
              <p:cNvSpPr>
                <a:spLocks noChangeAspect="1" noChangeArrowheads="1"/>
              </p:cNvSpPr>
              <p:nvPr/>
            </p:nvSpPr>
            <p:spPr bwMode="auto">
              <a:xfrm flipV="1">
                <a:off x="566" y="2894"/>
                <a:ext cx="69" cy="69"/>
              </a:xfrm>
              <a:prstGeom prst="rect">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34" name="Rectangle 66"/>
              <p:cNvSpPr>
                <a:spLocks noChangeAspect="1" noChangeArrowheads="1"/>
              </p:cNvSpPr>
              <p:nvPr/>
            </p:nvSpPr>
            <p:spPr bwMode="auto">
              <a:xfrm flipV="1">
                <a:off x="432" y="2939"/>
                <a:ext cx="69" cy="68"/>
              </a:xfrm>
              <a:prstGeom prst="rect">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35" name="Rectangle 67"/>
              <p:cNvSpPr>
                <a:spLocks noChangeAspect="1" noChangeArrowheads="1"/>
              </p:cNvSpPr>
              <p:nvPr/>
            </p:nvSpPr>
            <p:spPr bwMode="auto">
              <a:xfrm flipV="1">
                <a:off x="499" y="3039"/>
                <a:ext cx="69" cy="69"/>
              </a:xfrm>
              <a:prstGeom prst="rect">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36" name="Rectangle 68"/>
              <p:cNvSpPr>
                <a:spLocks noChangeAspect="1" noChangeArrowheads="1"/>
              </p:cNvSpPr>
              <p:nvPr/>
            </p:nvSpPr>
            <p:spPr bwMode="auto">
              <a:xfrm flipV="1">
                <a:off x="936" y="2704"/>
                <a:ext cx="69" cy="69"/>
              </a:xfrm>
              <a:prstGeom prst="rect">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37" name="Rectangle 69"/>
              <p:cNvSpPr>
                <a:spLocks noChangeAspect="1" noChangeArrowheads="1"/>
              </p:cNvSpPr>
              <p:nvPr/>
            </p:nvSpPr>
            <p:spPr bwMode="auto">
              <a:xfrm flipV="1">
                <a:off x="1115" y="2782"/>
                <a:ext cx="69" cy="69"/>
              </a:xfrm>
              <a:prstGeom prst="rect">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38" name="Rectangle 70"/>
              <p:cNvSpPr>
                <a:spLocks noChangeAspect="1" noChangeArrowheads="1"/>
              </p:cNvSpPr>
              <p:nvPr/>
            </p:nvSpPr>
            <p:spPr bwMode="auto">
              <a:xfrm flipV="1">
                <a:off x="936" y="2849"/>
                <a:ext cx="69" cy="69"/>
              </a:xfrm>
              <a:prstGeom prst="rect">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2318" name="Rectangle 71"/>
            <p:cNvSpPr>
              <a:spLocks noChangeArrowheads="1"/>
            </p:cNvSpPr>
            <p:nvPr/>
          </p:nvSpPr>
          <p:spPr bwMode="auto">
            <a:xfrm>
              <a:off x="624" y="3244"/>
              <a:ext cx="14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cs typeface="Times New Roman" panose="02020603050405020304" pitchFamily="18" charset="0"/>
                </a:rPr>
                <a:t>Two Clusters</a:t>
              </a:r>
              <a:r>
                <a:rPr lang="en-US" altLang="en-US" sz="1600">
                  <a:latin typeface="Times New Roman" panose="02020603050405020304" pitchFamily="18" charset="0"/>
                </a:rPr>
                <a:t> </a:t>
              </a:r>
            </a:p>
          </p:txBody>
        </p:sp>
      </p:grpSp>
      <p:grpSp>
        <p:nvGrpSpPr>
          <p:cNvPr id="8" name="Group 72"/>
          <p:cNvGrpSpPr>
            <a:grpSpLocks/>
          </p:cNvGrpSpPr>
          <p:nvPr/>
        </p:nvGrpSpPr>
        <p:grpSpPr bwMode="auto">
          <a:xfrm>
            <a:off x="4960938" y="1905000"/>
            <a:ext cx="3344862" cy="1479550"/>
            <a:chOff x="3125" y="1200"/>
            <a:chExt cx="2107" cy="932"/>
          </a:xfrm>
        </p:grpSpPr>
        <p:grpSp>
          <p:nvGrpSpPr>
            <p:cNvPr id="12295" name="Group 73"/>
            <p:cNvGrpSpPr>
              <a:grpSpLocks/>
            </p:cNvGrpSpPr>
            <p:nvPr/>
          </p:nvGrpSpPr>
          <p:grpSpPr bwMode="auto">
            <a:xfrm>
              <a:off x="3125" y="1200"/>
              <a:ext cx="2107" cy="518"/>
              <a:chOff x="3125" y="1200"/>
              <a:chExt cx="2107" cy="518"/>
            </a:xfrm>
          </p:grpSpPr>
          <p:sp>
            <p:nvSpPr>
              <p:cNvPr id="12297" name="AutoShape 74"/>
              <p:cNvSpPr>
                <a:spLocks noChangeAspect="1" noChangeArrowheads="1"/>
              </p:cNvSpPr>
              <p:nvPr/>
            </p:nvSpPr>
            <p:spPr bwMode="auto">
              <a:xfrm>
                <a:off x="4805" y="1548"/>
                <a:ext cx="69" cy="69"/>
              </a:xfrm>
              <a:prstGeom prst="diamond">
                <a:avLst/>
              </a:prstGeom>
              <a:solidFill>
                <a:srgbClr val="FF99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298" name="AutoShape 75"/>
              <p:cNvSpPr>
                <a:spLocks noChangeAspect="1" noChangeArrowheads="1"/>
              </p:cNvSpPr>
              <p:nvPr/>
            </p:nvSpPr>
            <p:spPr bwMode="auto">
              <a:xfrm>
                <a:off x="4603" y="1638"/>
                <a:ext cx="69" cy="69"/>
              </a:xfrm>
              <a:prstGeom prst="diamond">
                <a:avLst/>
              </a:prstGeom>
              <a:solidFill>
                <a:srgbClr val="FF99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299" name="AutoShape 76"/>
              <p:cNvSpPr>
                <a:spLocks noChangeAspect="1" noChangeArrowheads="1"/>
              </p:cNvSpPr>
              <p:nvPr/>
            </p:nvSpPr>
            <p:spPr bwMode="auto">
              <a:xfrm>
                <a:off x="4726" y="1649"/>
                <a:ext cx="69" cy="69"/>
              </a:xfrm>
              <a:prstGeom prst="diamond">
                <a:avLst/>
              </a:prstGeom>
              <a:solidFill>
                <a:srgbClr val="FF99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00" name="AutoShape 77"/>
              <p:cNvSpPr>
                <a:spLocks noChangeAspect="1" noChangeArrowheads="1"/>
              </p:cNvSpPr>
              <p:nvPr/>
            </p:nvSpPr>
            <p:spPr bwMode="auto">
              <a:xfrm>
                <a:off x="4682" y="1559"/>
                <a:ext cx="68" cy="69"/>
              </a:xfrm>
              <a:prstGeom prst="diamond">
                <a:avLst/>
              </a:prstGeom>
              <a:solidFill>
                <a:srgbClr val="FF99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77934" name="AutoShape 78"/>
              <p:cNvSpPr>
                <a:spLocks noChangeAspect="1" noChangeArrowheads="1"/>
              </p:cNvSpPr>
              <p:nvPr/>
            </p:nvSpPr>
            <p:spPr bwMode="auto">
              <a:xfrm>
                <a:off x="4614" y="1346"/>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377935" name="AutoShape 79"/>
              <p:cNvSpPr>
                <a:spLocks noChangeAspect="1" noChangeArrowheads="1"/>
              </p:cNvSpPr>
              <p:nvPr/>
            </p:nvSpPr>
            <p:spPr bwMode="auto">
              <a:xfrm>
                <a:off x="4480" y="1301"/>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377936" name="AutoShape 80"/>
              <p:cNvSpPr>
                <a:spLocks noChangeAspect="1" noChangeArrowheads="1"/>
              </p:cNvSpPr>
              <p:nvPr/>
            </p:nvSpPr>
            <p:spPr bwMode="auto">
              <a:xfrm>
                <a:off x="4547" y="1200"/>
                <a:ext cx="69" cy="69"/>
              </a:xfrm>
              <a:prstGeom prst="star5">
                <a:avLst/>
              </a:prstGeom>
              <a:solidFill>
                <a:schemeClr val="accent1"/>
              </a:solidFill>
              <a:ln w="9525">
                <a:solidFill>
                  <a:srgbClr val="000000"/>
                </a:solidFill>
                <a:miter lim="800000"/>
                <a:headEnd/>
                <a:tailEnd/>
              </a:ln>
              <a:effectLst/>
            </p:spPr>
            <p:txBody>
              <a:bodyPr/>
              <a:lstStyle/>
              <a:p>
                <a:pPr>
                  <a:defRPr/>
                </a:pPr>
                <a:endParaRPr lang="en-US"/>
              </a:p>
            </p:txBody>
          </p:sp>
          <p:sp>
            <p:nvSpPr>
              <p:cNvPr id="12304" name="Rectangle 81"/>
              <p:cNvSpPr>
                <a:spLocks noChangeAspect="1" noChangeArrowheads="1"/>
              </p:cNvSpPr>
              <p:nvPr/>
            </p:nvSpPr>
            <p:spPr bwMode="auto">
              <a:xfrm>
                <a:off x="4984" y="1537"/>
                <a:ext cx="69" cy="69"/>
              </a:xfrm>
              <a:prstGeom prst="rect">
                <a:avLst/>
              </a:prstGeom>
              <a:solidFill>
                <a:srgbClr val="FFFF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05" name="Rectangle 82"/>
              <p:cNvSpPr>
                <a:spLocks noChangeAspect="1" noChangeArrowheads="1"/>
              </p:cNvSpPr>
              <p:nvPr/>
            </p:nvSpPr>
            <p:spPr bwMode="auto">
              <a:xfrm>
                <a:off x="5163" y="1458"/>
                <a:ext cx="69" cy="69"/>
              </a:xfrm>
              <a:prstGeom prst="rect">
                <a:avLst/>
              </a:prstGeom>
              <a:solidFill>
                <a:srgbClr val="FFFF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06" name="Rectangle 83"/>
              <p:cNvSpPr>
                <a:spLocks noChangeAspect="1" noChangeArrowheads="1"/>
              </p:cNvSpPr>
              <p:nvPr/>
            </p:nvSpPr>
            <p:spPr bwMode="auto">
              <a:xfrm>
                <a:off x="4984" y="1391"/>
                <a:ext cx="69" cy="69"/>
              </a:xfrm>
              <a:prstGeom prst="rect">
                <a:avLst/>
              </a:prstGeom>
              <a:solidFill>
                <a:srgbClr val="FFFF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07" name="AutoShape 84"/>
              <p:cNvSpPr>
                <a:spLocks noChangeAspect="1" noChangeArrowheads="1"/>
              </p:cNvSpPr>
              <p:nvPr/>
            </p:nvSpPr>
            <p:spPr bwMode="auto">
              <a:xfrm flipV="1">
                <a:off x="3450" y="1301"/>
                <a:ext cx="69" cy="69"/>
              </a:xfrm>
              <a:prstGeom prst="star4">
                <a:avLst>
                  <a:gd name="adj" fmla="val 12500"/>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08" name="AutoShape 85"/>
              <p:cNvSpPr>
                <a:spLocks noChangeAspect="1" noChangeArrowheads="1"/>
              </p:cNvSpPr>
              <p:nvPr/>
            </p:nvSpPr>
            <p:spPr bwMode="auto">
              <a:xfrm flipV="1">
                <a:off x="3248" y="1211"/>
                <a:ext cx="69" cy="69"/>
              </a:xfrm>
              <a:prstGeom prst="star4">
                <a:avLst>
                  <a:gd name="adj" fmla="val 12500"/>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09" name="AutoShape 86"/>
              <p:cNvSpPr>
                <a:spLocks noChangeAspect="1" noChangeArrowheads="1"/>
              </p:cNvSpPr>
              <p:nvPr/>
            </p:nvSpPr>
            <p:spPr bwMode="auto">
              <a:xfrm flipV="1">
                <a:off x="3371" y="1200"/>
                <a:ext cx="69" cy="69"/>
              </a:xfrm>
              <a:prstGeom prst="star4">
                <a:avLst>
                  <a:gd name="adj" fmla="val 12500"/>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10" name="AutoShape 87"/>
              <p:cNvSpPr>
                <a:spLocks noChangeAspect="1" noChangeArrowheads="1"/>
              </p:cNvSpPr>
              <p:nvPr/>
            </p:nvSpPr>
            <p:spPr bwMode="auto">
              <a:xfrm flipV="1">
                <a:off x="3327" y="1290"/>
                <a:ext cx="68" cy="69"/>
              </a:xfrm>
              <a:prstGeom prst="star4">
                <a:avLst>
                  <a:gd name="adj" fmla="val 12500"/>
                </a:avLst>
              </a:prstGeom>
              <a:solidFill>
                <a:srgbClr val="FF00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11" name="AutoShape 88"/>
              <p:cNvSpPr>
                <a:spLocks noChangeAspect="1" noChangeArrowheads="1"/>
              </p:cNvSpPr>
              <p:nvPr/>
            </p:nvSpPr>
            <p:spPr bwMode="auto">
              <a:xfrm flipV="1">
                <a:off x="3259" y="1503"/>
                <a:ext cx="69" cy="69"/>
              </a:xfrm>
              <a:prstGeom prst="triangle">
                <a:avLst>
                  <a:gd name="adj" fmla="val 50000"/>
                </a:avLst>
              </a:prstGeom>
              <a:solidFill>
                <a:srgbClr val="00FF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12" name="AutoShape 89"/>
              <p:cNvSpPr>
                <a:spLocks noChangeAspect="1" noChangeArrowheads="1"/>
              </p:cNvSpPr>
              <p:nvPr/>
            </p:nvSpPr>
            <p:spPr bwMode="auto">
              <a:xfrm flipV="1">
                <a:off x="3125" y="1548"/>
                <a:ext cx="69" cy="69"/>
              </a:xfrm>
              <a:prstGeom prst="triangle">
                <a:avLst>
                  <a:gd name="adj" fmla="val 50000"/>
                </a:avLst>
              </a:prstGeom>
              <a:solidFill>
                <a:srgbClr val="00FF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13" name="AutoShape 90"/>
              <p:cNvSpPr>
                <a:spLocks noChangeAspect="1" noChangeArrowheads="1"/>
              </p:cNvSpPr>
              <p:nvPr/>
            </p:nvSpPr>
            <p:spPr bwMode="auto">
              <a:xfrm flipV="1">
                <a:off x="3192" y="1649"/>
                <a:ext cx="69" cy="69"/>
              </a:xfrm>
              <a:prstGeom prst="triangle">
                <a:avLst>
                  <a:gd name="adj" fmla="val 50000"/>
                </a:avLst>
              </a:prstGeom>
              <a:solidFill>
                <a:srgbClr val="00FF00"/>
              </a:solidFill>
              <a:ln w="9525">
                <a:solidFill>
                  <a:srgbClr val="000000"/>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14" name="Oval 91"/>
              <p:cNvSpPr>
                <a:spLocks noChangeAspect="1" noChangeArrowheads="1"/>
              </p:cNvSpPr>
              <p:nvPr/>
            </p:nvSpPr>
            <p:spPr bwMode="auto">
              <a:xfrm flipV="1">
                <a:off x="3629" y="1312"/>
                <a:ext cx="69" cy="69"/>
              </a:xfrm>
              <a:prstGeom prst="ellipse">
                <a:avLst/>
              </a:prstGeom>
              <a:solidFill>
                <a:srgbClr val="00FFFF"/>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15" name="Oval 92"/>
              <p:cNvSpPr>
                <a:spLocks noChangeAspect="1" noChangeArrowheads="1"/>
              </p:cNvSpPr>
              <p:nvPr/>
            </p:nvSpPr>
            <p:spPr bwMode="auto">
              <a:xfrm flipV="1">
                <a:off x="3808" y="1391"/>
                <a:ext cx="69" cy="69"/>
              </a:xfrm>
              <a:prstGeom prst="ellipse">
                <a:avLst/>
              </a:prstGeom>
              <a:solidFill>
                <a:srgbClr val="00FFFF"/>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12316" name="Oval 93"/>
              <p:cNvSpPr>
                <a:spLocks noChangeAspect="1" noChangeArrowheads="1"/>
              </p:cNvSpPr>
              <p:nvPr/>
            </p:nvSpPr>
            <p:spPr bwMode="auto">
              <a:xfrm flipV="1">
                <a:off x="3629" y="1458"/>
                <a:ext cx="69" cy="69"/>
              </a:xfrm>
              <a:prstGeom prst="ellipse">
                <a:avLst/>
              </a:prstGeom>
              <a:solidFill>
                <a:srgbClr val="00FFFF"/>
              </a:solidFill>
              <a:ln w="9525">
                <a:solidFill>
                  <a:srgbClr val="000000"/>
                </a:solidFill>
                <a:round/>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12296" name="Rectangle 94"/>
            <p:cNvSpPr>
              <a:spLocks noChangeArrowheads="1"/>
            </p:cNvSpPr>
            <p:nvPr/>
          </p:nvSpPr>
          <p:spPr bwMode="auto">
            <a:xfrm>
              <a:off x="3413" y="1920"/>
              <a:ext cx="14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1600">
                  <a:latin typeface="Times New Roman" panose="02020603050405020304" pitchFamily="18" charset="0"/>
                  <a:cs typeface="Times New Roman" panose="02020603050405020304" pitchFamily="18" charset="0"/>
                </a:rPr>
                <a:t>Six Clusters</a:t>
              </a:r>
              <a:r>
                <a:rPr lang="en-US" altLang="en-US" sz="1600">
                  <a:latin typeface="Times New Roman" panose="02020603050405020304" pitchFamily="18" charset="0"/>
                </a:rPr>
                <a:t> </a:t>
              </a:r>
            </a:p>
          </p:txBody>
        </p:sp>
      </p:grpSp>
    </p:spTree>
    <p:extLst>
      <p:ext uri="{BB962C8B-B14F-4D97-AF65-F5344CB8AC3E}">
        <p14:creationId xmlns:p14="http://schemas.microsoft.com/office/powerpoint/2010/main" val="365255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85800" y="228600"/>
            <a:ext cx="7772400" cy="1219200"/>
          </a:xfrm>
          <a:prstGeom prst="rect">
            <a:avLst/>
          </a:prstGeom>
          <a:noFill/>
          <a:ln w="9525">
            <a:noFill/>
            <a:miter lim="800000"/>
            <a:headEnd/>
            <a:tailEnd/>
          </a:ln>
        </p:spPr>
        <p:txBody>
          <a:bodyPr lIns="92075" tIns="46038" rIns="92075" bIns="46038" anchor="ctr"/>
          <a:lstStyle/>
          <a:p>
            <a:pPr>
              <a:spcBef>
                <a:spcPct val="0"/>
              </a:spcBef>
              <a:buClrTx/>
              <a:buSzTx/>
              <a:buFontTx/>
              <a:buNone/>
              <a:defRPr/>
            </a:pPr>
            <a:r>
              <a:rPr lang="en-US" sz="4400" b="0" dirty="0">
                <a:solidFill>
                  <a:schemeClr val="tx1"/>
                </a:solidFill>
                <a:latin typeface="+mj-lt"/>
              </a:rPr>
              <a:t>Clustering vs. Classification</a:t>
            </a:r>
          </a:p>
        </p:txBody>
      </p:sp>
      <p:sp>
        <p:nvSpPr>
          <p:cNvPr id="26627" name="Rectangle 3"/>
          <p:cNvSpPr>
            <a:spLocks noChangeArrowheads="1"/>
          </p:cNvSpPr>
          <p:nvPr/>
        </p:nvSpPr>
        <p:spPr bwMode="auto">
          <a:xfrm>
            <a:off x="685800" y="1641475"/>
            <a:ext cx="77724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lang="en-US" altLang="en-US" sz="3200">
                <a:solidFill>
                  <a:schemeClr val="tx1"/>
                </a:solidFill>
                <a:latin typeface="Arial" panose="020B0604020202020204" pitchFamily="34" charset="0"/>
              </a:rPr>
              <a:t>No prior knowledge</a:t>
            </a:r>
          </a:p>
          <a:p>
            <a:pPr lvl="1"/>
            <a:r>
              <a:rPr lang="en-US" altLang="en-US">
                <a:solidFill>
                  <a:schemeClr val="tx1"/>
                </a:solidFill>
                <a:latin typeface="Arial" panose="020B0604020202020204" pitchFamily="34" charset="0"/>
              </a:rPr>
              <a:t>Number of clusters</a:t>
            </a:r>
          </a:p>
          <a:p>
            <a:pPr lvl="1"/>
            <a:r>
              <a:rPr lang="en-US" altLang="en-US">
                <a:solidFill>
                  <a:schemeClr val="tx1"/>
                </a:solidFill>
                <a:latin typeface="Arial" panose="020B0604020202020204" pitchFamily="34" charset="0"/>
              </a:rPr>
              <a:t>Meaning/interpretation of clusters</a:t>
            </a:r>
          </a:p>
          <a:p>
            <a:r>
              <a:rPr lang="en-US" altLang="en-US" sz="3200">
                <a:solidFill>
                  <a:schemeClr val="tx1"/>
                </a:solidFill>
                <a:latin typeface="Arial" panose="020B0604020202020204" pitchFamily="34" charset="0"/>
              </a:rPr>
              <a:t>Unsupervised learning</a:t>
            </a:r>
          </a:p>
          <a:p>
            <a:endParaRPr lang="en-US" altLang="en-US" sz="3200">
              <a:solidFill>
                <a:schemeClr val="tx1"/>
              </a:solidFill>
              <a:latin typeface="Arial" panose="020B0604020202020204" pitchFamily="34" charset="0"/>
            </a:endParaRPr>
          </a:p>
        </p:txBody>
      </p:sp>
    </p:spTree>
    <p:extLst>
      <p:ext uri="{BB962C8B-B14F-4D97-AF65-F5344CB8AC3E}">
        <p14:creationId xmlns:p14="http://schemas.microsoft.com/office/powerpoint/2010/main" val="1702259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381000" y="304800"/>
            <a:ext cx="8280400" cy="552450"/>
          </a:xfrm>
        </p:spPr>
        <p:txBody>
          <a:bodyPr>
            <a:normAutofit fontScale="90000"/>
          </a:bodyPr>
          <a:lstStyle/>
          <a:p>
            <a:pPr eaLnBrk="1" hangingPunct="1">
              <a:defRPr/>
            </a:pPr>
            <a:r>
              <a:rPr lang="en-US" dirty="0" smtClean="0"/>
              <a:t>Types of Clustering</a:t>
            </a:r>
          </a:p>
        </p:txBody>
      </p:sp>
      <p:sp>
        <p:nvSpPr>
          <p:cNvPr id="379907" name="Rectangle 3"/>
          <p:cNvSpPr>
            <a:spLocks noGrp="1" noChangeArrowheads="1"/>
          </p:cNvSpPr>
          <p:nvPr>
            <p:ph type="body" idx="1"/>
          </p:nvPr>
        </p:nvSpPr>
        <p:spPr>
          <a:xfrm>
            <a:off x="685800" y="1219200"/>
            <a:ext cx="8153400" cy="5638800"/>
          </a:xfrm>
        </p:spPr>
        <p:txBody>
          <a:bodyPr/>
          <a:lstStyle/>
          <a:p>
            <a:pPr eaLnBrk="1" hangingPunct="1">
              <a:lnSpc>
                <a:spcPct val="90000"/>
              </a:lnSpc>
              <a:defRPr/>
            </a:pPr>
            <a:r>
              <a:rPr lang="en-US" dirty="0" smtClean="0"/>
              <a:t>A </a:t>
            </a:r>
            <a:r>
              <a:rPr lang="en-US" dirty="0" smtClean="0">
                <a:solidFill>
                  <a:srgbClr val="FF0000"/>
                </a:solidFill>
              </a:rPr>
              <a:t>clustering</a:t>
            </a:r>
            <a:r>
              <a:rPr lang="en-US" dirty="0" smtClean="0"/>
              <a:t> is a set of clusters</a:t>
            </a:r>
          </a:p>
          <a:p>
            <a:pPr eaLnBrk="1" hangingPunct="1">
              <a:lnSpc>
                <a:spcPct val="90000"/>
              </a:lnSpc>
              <a:defRPr/>
            </a:pPr>
            <a:endParaRPr lang="en-US" sz="1400" dirty="0" smtClean="0"/>
          </a:p>
          <a:p>
            <a:pPr eaLnBrk="1" hangingPunct="1">
              <a:lnSpc>
                <a:spcPct val="90000"/>
              </a:lnSpc>
              <a:defRPr/>
            </a:pPr>
            <a:r>
              <a:rPr lang="en-US" dirty="0" smtClean="0"/>
              <a:t>Important distinction between </a:t>
            </a:r>
            <a:r>
              <a:rPr lang="en-US" dirty="0" smtClean="0">
                <a:solidFill>
                  <a:srgbClr val="FF0000"/>
                </a:solidFill>
              </a:rPr>
              <a:t>hierarchical</a:t>
            </a:r>
            <a:r>
              <a:rPr lang="en-US" dirty="0" smtClean="0"/>
              <a:t> and </a:t>
            </a:r>
            <a:r>
              <a:rPr lang="en-US" dirty="0" err="1" smtClean="0">
                <a:solidFill>
                  <a:srgbClr val="FF0000"/>
                </a:solidFill>
              </a:rPr>
              <a:t>partitional</a:t>
            </a:r>
            <a:r>
              <a:rPr lang="en-US" dirty="0" smtClean="0">
                <a:solidFill>
                  <a:srgbClr val="FFCC00"/>
                </a:solidFill>
              </a:rPr>
              <a:t> </a:t>
            </a:r>
            <a:r>
              <a:rPr lang="en-US" dirty="0" smtClean="0"/>
              <a:t>sets of clusters </a:t>
            </a:r>
            <a:endParaRPr lang="en-US" dirty="0" smtClean="0">
              <a:solidFill>
                <a:srgbClr val="FFCC00"/>
              </a:solidFill>
            </a:endParaRPr>
          </a:p>
          <a:p>
            <a:pPr eaLnBrk="1" hangingPunct="1">
              <a:lnSpc>
                <a:spcPct val="90000"/>
              </a:lnSpc>
              <a:defRPr/>
            </a:pPr>
            <a:endParaRPr lang="en-US" sz="1400" dirty="0" smtClean="0">
              <a:solidFill>
                <a:srgbClr val="FFCC00"/>
              </a:solidFill>
            </a:endParaRPr>
          </a:p>
          <a:p>
            <a:pPr eaLnBrk="1" hangingPunct="1">
              <a:lnSpc>
                <a:spcPct val="90000"/>
              </a:lnSpc>
              <a:defRPr/>
            </a:pPr>
            <a:r>
              <a:rPr lang="en-US" dirty="0" err="1" smtClean="0"/>
              <a:t>Partitional</a:t>
            </a:r>
            <a:r>
              <a:rPr lang="en-US" dirty="0" smtClean="0"/>
              <a:t> Clustering</a:t>
            </a:r>
          </a:p>
          <a:p>
            <a:pPr lvl="1" eaLnBrk="1" hangingPunct="1">
              <a:lnSpc>
                <a:spcPct val="90000"/>
              </a:lnSpc>
              <a:defRPr/>
            </a:pPr>
            <a:r>
              <a:rPr lang="en-US" sz="2400" dirty="0" smtClean="0"/>
              <a:t>A division data objects into non-overlapping subsets (clusters) such that each data object is in exactly one subset</a:t>
            </a:r>
          </a:p>
          <a:p>
            <a:pPr lvl="1" eaLnBrk="1" hangingPunct="1">
              <a:lnSpc>
                <a:spcPct val="90000"/>
              </a:lnSpc>
              <a:defRPr/>
            </a:pPr>
            <a:endParaRPr lang="en-US" sz="1200" dirty="0" smtClean="0">
              <a:solidFill>
                <a:srgbClr val="FFCC00"/>
              </a:solidFill>
            </a:endParaRPr>
          </a:p>
          <a:p>
            <a:pPr eaLnBrk="1" hangingPunct="1">
              <a:lnSpc>
                <a:spcPct val="90000"/>
              </a:lnSpc>
              <a:defRPr/>
            </a:pPr>
            <a:r>
              <a:rPr lang="en-US" dirty="0" smtClean="0"/>
              <a:t>Hierarchical clustering</a:t>
            </a:r>
          </a:p>
          <a:p>
            <a:pPr lvl="1" eaLnBrk="1" hangingPunct="1">
              <a:lnSpc>
                <a:spcPct val="90000"/>
              </a:lnSpc>
              <a:defRPr/>
            </a:pPr>
            <a:r>
              <a:rPr lang="en-US" sz="2400" dirty="0" smtClean="0"/>
              <a:t>A set of nested clusters organized as a hierarchical tree </a:t>
            </a:r>
          </a:p>
        </p:txBody>
      </p:sp>
    </p:spTree>
    <p:extLst>
      <p:ext uri="{BB962C8B-B14F-4D97-AF65-F5344CB8AC3E}">
        <p14:creationId xmlns:p14="http://schemas.microsoft.com/office/powerpoint/2010/main" val="1531894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ChangeArrowheads="1"/>
          </p:cNvSpPr>
          <p:nvPr/>
        </p:nvSpPr>
        <p:spPr bwMode="auto">
          <a:xfrm>
            <a:off x="685800" y="228600"/>
            <a:ext cx="7772400" cy="1219200"/>
          </a:xfrm>
          <a:prstGeom prst="rect">
            <a:avLst/>
          </a:prstGeom>
          <a:noFill/>
          <a:ln w="9525">
            <a:noFill/>
            <a:miter lim="800000"/>
            <a:headEnd/>
            <a:tailEnd/>
          </a:ln>
        </p:spPr>
        <p:txBody>
          <a:bodyPr lIns="92075" tIns="46038" rIns="92075" bIns="46038" anchor="ctr"/>
          <a:lstStyle/>
          <a:p>
            <a:pPr>
              <a:spcBef>
                <a:spcPct val="0"/>
              </a:spcBef>
              <a:buClrTx/>
              <a:buSzTx/>
              <a:buFontTx/>
              <a:buNone/>
              <a:defRPr/>
            </a:pPr>
            <a:r>
              <a:rPr lang="en-US" sz="4400" b="0" dirty="0">
                <a:solidFill>
                  <a:schemeClr val="tx1"/>
                </a:solidFill>
                <a:latin typeface="+mj-lt"/>
              </a:rPr>
              <a:t>Clustering Approaches</a:t>
            </a:r>
          </a:p>
        </p:txBody>
      </p:sp>
      <p:grpSp>
        <p:nvGrpSpPr>
          <p:cNvPr id="39939" name="Group 1058"/>
          <p:cNvGrpSpPr>
            <a:grpSpLocks/>
          </p:cNvGrpSpPr>
          <p:nvPr/>
        </p:nvGrpSpPr>
        <p:grpSpPr bwMode="auto">
          <a:xfrm>
            <a:off x="304800" y="1905000"/>
            <a:ext cx="8458200" cy="2057400"/>
            <a:chOff x="192" y="1200"/>
            <a:chExt cx="5424" cy="1296"/>
          </a:xfrm>
        </p:grpSpPr>
        <p:sp>
          <p:nvSpPr>
            <p:cNvPr id="39940" name="Text Box 1027"/>
            <p:cNvSpPr txBox="1">
              <a:spLocks noChangeArrowheads="1"/>
            </p:cNvSpPr>
            <p:nvPr/>
          </p:nvSpPr>
          <p:spPr bwMode="auto">
            <a:xfrm>
              <a:off x="2317" y="1226"/>
              <a:ext cx="11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400" dirty="0">
                  <a:latin typeface="Arial" panose="020B0604020202020204" pitchFamily="34" charset="0"/>
                </a:rPr>
                <a:t>Clustering</a:t>
              </a:r>
            </a:p>
          </p:txBody>
        </p:sp>
        <p:grpSp>
          <p:nvGrpSpPr>
            <p:cNvPr id="39941" name="Group 1028"/>
            <p:cNvGrpSpPr>
              <a:grpSpLocks/>
            </p:cNvGrpSpPr>
            <p:nvPr/>
          </p:nvGrpSpPr>
          <p:grpSpPr bwMode="auto">
            <a:xfrm>
              <a:off x="192" y="1954"/>
              <a:ext cx="5424" cy="542"/>
              <a:chOff x="432" y="2016"/>
              <a:chExt cx="4896" cy="480"/>
            </a:xfrm>
          </p:grpSpPr>
          <p:sp>
            <p:nvSpPr>
              <p:cNvPr id="39948" name="Text Box 1029"/>
              <p:cNvSpPr txBox="1">
                <a:spLocks noChangeArrowheads="1"/>
              </p:cNvSpPr>
              <p:nvPr/>
            </p:nvSpPr>
            <p:spPr bwMode="auto">
              <a:xfrm>
                <a:off x="479" y="2112"/>
                <a:ext cx="104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200" dirty="0">
                    <a:latin typeface="Arial" panose="020B0604020202020204" pitchFamily="34" charset="0"/>
                  </a:rPr>
                  <a:t>Hierarchical</a:t>
                </a:r>
              </a:p>
            </p:txBody>
          </p:sp>
          <p:sp>
            <p:nvSpPr>
              <p:cNvPr id="39949" name="Text Box 1030"/>
              <p:cNvSpPr txBox="1">
                <a:spLocks noChangeArrowheads="1"/>
              </p:cNvSpPr>
              <p:nvPr/>
            </p:nvSpPr>
            <p:spPr bwMode="auto">
              <a:xfrm>
                <a:off x="1807" y="2112"/>
                <a:ext cx="9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200" dirty="0" err="1">
                    <a:latin typeface="Arial" panose="020B0604020202020204" pitchFamily="34" charset="0"/>
                  </a:rPr>
                  <a:t>Partitional</a:t>
                </a:r>
                <a:endParaRPr kumimoji="0" lang="en-US" altLang="en-US" sz="2200" dirty="0">
                  <a:latin typeface="Arial" panose="020B0604020202020204" pitchFamily="34" charset="0"/>
                </a:endParaRPr>
              </a:p>
            </p:txBody>
          </p:sp>
          <p:sp>
            <p:nvSpPr>
              <p:cNvPr id="39950" name="Text Box 1031"/>
              <p:cNvSpPr txBox="1">
                <a:spLocks noChangeArrowheads="1"/>
              </p:cNvSpPr>
              <p:nvPr/>
            </p:nvSpPr>
            <p:spPr bwMode="auto">
              <a:xfrm>
                <a:off x="2910" y="2112"/>
                <a:ext cx="122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200" dirty="0">
                    <a:latin typeface="Arial" panose="020B0604020202020204" pitchFamily="34" charset="0"/>
                  </a:rPr>
                  <a:t>Density-based</a:t>
                </a:r>
              </a:p>
            </p:txBody>
          </p:sp>
          <p:sp>
            <p:nvSpPr>
              <p:cNvPr id="39951" name="Text Box 1032"/>
              <p:cNvSpPr txBox="1">
                <a:spLocks noChangeArrowheads="1"/>
              </p:cNvSpPr>
              <p:nvPr/>
            </p:nvSpPr>
            <p:spPr bwMode="auto">
              <a:xfrm>
                <a:off x="4255" y="2112"/>
                <a:ext cx="9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200" dirty="0">
                    <a:latin typeface="Arial" panose="020B0604020202020204" pitchFamily="34" charset="0"/>
                  </a:rPr>
                  <a:t>Grid-based</a:t>
                </a:r>
              </a:p>
            </p:txBody>
          </p:sp>
          <p:sp>
            <p:nvSpPr>
              <p:cNvPr id="39952" name="Rectangle 1033"/>
              <p:cNvSpPr>
                <a:spLocks noChangeArrowheads="1"/>
              </p:cNvSpPr>
              <p:nvPr/>
            </p:nvSpPr>
            <p:spPr bwMode="auto">
              <a:xfrm>
                <a:off x="4176" y="2016"/>
                <a:ext cx="1152"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39953" name="Rectangle 1034"/>
              <p:cNvSpPr>
                <a:spLocks noChangeArrowheads="1"/>
              </p:cNvSpPr>
              <p:nvPr/>
            </p:nvSpPr>
            <p:spPr bwMode="auto">
              <a:xfrm>
                <a:off x="2928" y="2016"/>
                <a:ext cx="1152"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39954" name="Rectangle 1035"/>
              <p:cNvSpPr>
                <a:spLocks noChangeArrowheads="1"/>
              </p:cNvSpPr>
              <p:nvPr/>
            </p:nvSpPr>
            <p:spPr bwMode="auto">
              <a:xfrm>
                <a:off x="432" y="2016"/>
                <a:ext cx="1152"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39955" name="Rectangle 1036"/>
              <p:cNvSpPr>
                <a:spLocks noChangeArrowheads="1"/>
              </p:cNvSpPr>
              <p:nvPr/>
            </p:nvSpPr>
            <p:spPr bwMode="auto">
              <a:xfrm>
                <a:off x="1680" y="2016"/>
                <a:ext cx="1152" cy="480"/>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grpSp>
        <p:sp>
          <p:nvSpPr>
            <p:cNvPr id="39942" name="Line 1042"/>
            <p:cNvSpPr>
              <a:spLocks noChangeShapeType="1"/>
            </p:cNvSpPr>
            <p:nvPr/>
          </p:nvSpPr>
          <p:spPr bwMode="auto">
            <a:xfrm>
              <a:off x="1200" y="1954"/>
              <a:ext cx="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9943" name="Rectangle 1043"/>
            <p:cNvSpPr>
              <a:spLocks noChangeArrowheads="1"/>
            </p:cNvSpPr>
            <p:nvPr/>
          </p:nvSpPr>
          <p:spPr bwMode="auto">
            <a:xfrm>
              <a:off x="2328" y="1200"/>
              <a:ext cx="1128" cy="377"/>
            </a:xfrm>
            <a:prstGeom prst="rect">
              <a:avLst/>
            </a:prstGeom>
            <a:noFill/>
            <a:ln w="1905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39944" name="Line 1044"/>
            <p:cNvSpPr>
              <a:spLocks noChangeShapeType="1"/>
            </p:cNvSpPr>
            <p:nvPr/>
          </p:nvSpPr>
          <p:spPr bwMode="auto">
            <a:xfrm flipV="1">
              <a:off x="1200" y="1577"/>
              <a:ext cx="1680"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9945" name="Line 1045"/>
            <p:cNvSpPr>
              <a:spLocks noChangeShapeType="1"/>
            </p:cNvSpPr>
            <p:nvPr/>
          </p:nvSpPr>
          <p:spPr bwMode="auto">
            <a:xfrm flipV="1">
              <a:off x="2304" y="1577"/>
              <a:ext cx="576"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9946" name="Line 1046"/>
            <p:cNvSpPr>
              <a:spLocks noChangeShapeType="1"/>
            </p:cNvSpPr>
            <p:nvPr/>
          </p:nvSpPr>
          <p:spPr bwMode="auto">
            <a:xfrm flipH="1" flipV="1">
              <a:off x="2880" y="1577"/>
              <a:ext cx="576"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9947" name="Line 1047"/>
            <p:cNvSpPr>
              <a:spLocks noChangeShapeType="1"/>
            </p:cNvSpPr>
            <p:nvPr/>
          </p:nvSpPr>
          <p:spPr bwMode="auto">
            <a:xfrm flipH="1" flipV="1">
              <a:off x="2880" y="1577"/>
              <a:ext cx="1728" cy="37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spTree>
    <p:extLst>
      <p:ext uri="{BB962C8B-B14F-4D97-AF65-F5344CB8AC3E}">
        <p14:creationId xmlns:p14="http://schemas.microsoft.com/office/powerpoint/2010/main" val="4030679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381000" y="152400"/>
            <a:ext cx="8280400" cy="552450"/>
          </a:xfrm>
        </p:spPr>
        <p:txBody>
          <a:bodyPr>
            <a:normAutofit fontScale="90000"/>
          </a:bodyPr>
          <a:lstStyle/>
          <a:p>
            <a:pPr eaLnBrk="1" hangingPunct="1">
              <a:defRPr/>
            </a:pPr>
            <a:r>
              <a:rPr lang="en-US" dirty="0" err="1" smtClean="0"/>
              <a:t>Partitional</a:t>
            </a:r>
            <a:r>
              <a:rPr lang="en-US" dirty="0" smtClean="0"/>
              <a:t> Clustering</a:t>
            </a:r>
          </a:p>
        </p:txBody>
      </p:sp>
      <p:sp>
        <p:nvSpPr>
          <p:cNvPr id="16387" name="Freeform 3"/>
          <p:cNvSpPr>
            <a:spLocks/>
          </p:cNvSpPr>
          <p:nvPr/>
        </p:nvSpPr>
        <p:spPr bwMode="auto">
          <a:xfrm>
            <a:off x="1254125" y="2517775"/>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16388" name="Freeform 4"/>
          <p:cNvSpPr>
            <a:spLocks/>
          </p:cNvSpPr>
          <p:nvPr/>
        </p:nvSpPr>
        <p:spPr bwMode="auto">
          <a:xfrm>
            <a:off x="1254125" y="2716213"/>
            <a:ext cx="96838"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2147483646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16389" name="Freeform 5"/>
          <p:cNvSpPr>
            <a:spLocks/>
          </p:cNvSpPr>
          <p:nvPr/>
        </p:nvSpPr>
        <p:spPr bwMode="auto">
          <a:xfrm>
            <a:off x="1951038" y="4711700"/>
            <a:ext cx="96837"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0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763">
            <a:solidFill>
              <a:srgbClr val="000000"/>
            </a:solidFill>
            <a:round/>
            <a:headEnd/>
            <a:tailEnd/>
          </a:ln>
        </p:spPr>
        <p:txBody>
          <a:bodyPr/>
          <a:lstStyle/>
          <a:p>
            <a:endParaRPr lang="en-US"/>
          </a:p>
        </p:txBody>
      </p:sp>
      <p:sp>
        <p:nvSpPr>
          <p:cNvPr id="16390" name="Freeform 6"/>
          <p:cNvSpPr>
            <a:spLocks/>
          </p:cNvSpPr>
          <p:nvPr/>
        </p:nvSpPr>
        <p:spPr bwMode="auto">
          <a:xfrm>
            <a:off x="1550988" y="2619375"/>
            <a:ext cx="96837" cy="96838"/>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763">
            <a:solidFill>
              <a:srgbClr val="000000"/>
            </a:solidFill>
            <a:round/>
            <a:headEnd/>
            <a:tailEnd/>
          </a:ln>
        </p:spPr>
        <p:txBody>
          <a:bodyPr/>
          <a:lstStyle/>
          <a:p>
            <a:endParaRPr lang="en-US"/>
          </a:p>
        </p:txBody>
      </p:sp>
      <p:sp>
        <p:nvSpPr>
          <p:cNvPr id="16391" name="Freeform 7"/>
          <p:cNvSpPr>
            <a:spLocks/>
          </p:cNvSpPr>
          <p:nvPr/>
        </p:nvSpPr>
        <p:spPr bwMode="auto">
          <a:xfrm>
            <a:off x="1951038" y="3914775"/>
            <a:ext cx="96837" cy="96838"/>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16392" name="Freeform 8"/>
          <p:cNvSpPr>
            <a:spLocks/>
          </p:cNvSpPr>
          <p:nvPr/>
        </p:nvSpPr>
        <p:spPr bwMode="auto">
          <a:xfrm>
            <a:off x="2120900" y="1825625"/>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763">
            <a:solidFill>
              <a:srgbClr val="000000"/>
            </a:solidFill>
            <a:round/>
            <a:headEnd/>
            <a:tailEnd/>
          </a:ln>
        </p:spPr>
        <p:txBody>
          <a:bodyPr/>
          <a:lstStyle/>
          <a:p>
            <a:endParaRPr lang="en-US"/>
          </a:p>
        </p:txBody>
      </p:sp>
      <p:sp>
        <p:nvSpPr>
          <p:cNvPr id="16393" name="Freeform 9"/>
          <p:cNvSpPr>
            <a:spLocks/>
          </p:cNvSpPr>
          <p:nvPr/>
        </p:nvSpPr>
        <p:spPr bwMode="auto">
          <a:xfrm>
            <a:off x="2351088" y="2020888"/>
            <a:ext cx="96837" cy="96837"/>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16394" name="Freeform 10"/>
          <p:cNvSpPr>
            <a:spLocks/>
          </p:cNvSpPr>
          <p:nvPr/>
        </p:nvSpPr>
        <p:spPr bwMode="auto">
          <a:xfrm>
            <a:off x="2447925" y="2317750"/>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16395" name="Freeform 11"/>
          <p:cNvSpPr>
            <a:spLocks/>
          </p:cNvSpPr>
          <p:nvPr/>
        </p:nvSpPr>
        <p:spPr bwMode="auto">
          <a:xfrm>
            <a:off x="2847975" y="2317750"/>
            <a:ext cx="96838" cy="101600"/>
          </a:xfrm>
          <a:custGeom>
            <a:avLst/>
            <a:gdLst>
              <a:gd name="T0" fmla="*/ 2147483646 w 61"/>
              <a:gd name="T1" fmla="*/ 2147483646 h 64"/>
              <a:gd name="T2" fmla="*/ 2147483646 w 61"/>
              <a:gd name="T3" fmla="*/ 2147483646 h 64"/>
              <a:gd name="T4" fmla="*/ 2147483646 w 61"/>
              <a:gd name="T5" fmla="*/ 2147483646 h 64"/>
              <a:gd name="T6" fmla="*/ 2147483646 w 61"/>
              <a:gd name="T7" fmla="*/ 2147483646 h 64"/>
              <a:gd name="T8" fmla="*/ 2147483646 w 61"/>
              <a:gd name="T9" fmla="*/ 2147483646 h 64"/>
              <a:gd name="T10" fmla="*/ 0 w 61"/>
              <a:gd name="T11" fmla="*/ 2147483646 h 64"/>
              <a:gd name="T12" fmla="*/ 0 w 61"/>
              <a:gd name="T13" fmla="*/ 2147483646 h 64"/>
              <a:gd name="T14" fmla="*/ 2147483646 w 61"/>
              <a:gd name="T15" fmla="*/ 2147483646 h 64"/>
              <a:gd name="T16" fmla="*/ 2147483646 w 61"/>
              <a:gd name="T17" fmla="*/ 0 h 64"/>
              <a:gd name="T18" fmla="*/ 2147483646 w 61"/>
              <a:gd name="T19" fmla="*/ 2147483646 h 64"/>
              <a:gd name="T20" fmla="*/ 2147483646 w 61"/>
              <a:gd name="T21" fmla="*/ 2147483646 h 64"/>
              <a:gd name="T22" fmla="*/ 2147483646 w 61"/>
              <a:gd name="T23" fmla="*/ 2147483646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4"/>
              <a:gd name="T38" fmla="*/ 61 w 61"/>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763">
            <a:solidFill>
              <a:srgbClr val="000000"/>
            </a:solidFill>
            <a:round/>
            <a:headEnd/>
            <a:tailEnd/>
          </a:ln>
        </p:spPr>
        <p:txBody>
          <a:bodyPr/>
          <a:lstStyle/>
          <a:p>
            <a:endParaRPr lang="en-US"/>
          </a:p>
        </p:txBody>
      </p:sp>
      <p:sp>
        <p:nvSpPr>
          <p:cNvPr id="16396" name="Freeform 12"/>
          <p:cNvSpPr>
            <a:spLocks/>
          </p:cNvSpPr>
          <p:nvPr/>
        </p:nvSpPr>
        <p:spPr bwMode="auto">
          <a:xfrm>
            <a:off x="2647950" y="2117725"/>
            <a:ext cx="96838" cy="103188"/>
          </a:xfrm>
          <a:custGeom>
            <a:avLst/>
            <a:gdLst>
              <a:gd name="T0" fmla="*/ 2147483646 w 61"/>
              <a:gd name="T1" fmla="*/ 2147483646 h 65"/>
              <a:gd name="T2" fmla="*/ 2147483646 w 61"/>
              <a:gd name="T3" fmla="*/ 2147483646 h 65"/>
              <a:gd name="T4" fmla="*/ 2147483646 w 61"/>
              <a:gd name="T5" fmla="*/ 2147483646 h 65"/>
              <a:gd name="T6" fmla="*/ 2147483646 w 61"/>
              <a:gd name="T7" fmla="*/ 2147483646 h 65"/>
              <a:gd name="T8" fmla="*/ 2147483646 w 61"/>
              <a:gd name="T9" fmla="*/ 2147483646 h 65"/>
              <a:gd name="T10" fmla="*/ 0 w 61"/>
              <a:gd name="T11" fmla="*/ 2147483646 h 65"/>
              <a:gd name="T12" fmla="*/ 0 w 61"/>
              <a:gd name="T13" fmla="*/ 2147483646 h 65"/>
              <a:gd name="T14" fmla="*/ 2147483646 w 61"/>
              <a:gd name="T15" fmla="*/ 2147483646 h 65"/>
              <a:gd name="T16" fmla="*/ 2147483646 w 61"/>
              <a:gd name="T17" fmla="*/ 0 h 65"/>
              <a:gd name="T18" fmla="*/ 2147483646 w 61"/>
              <a:gd name="T19" fmla="*/ 2147483646 h 65"/>
              <a:gd name="T20" fmla="*/ 2147483646 w 61"/>
              <a:gd name="T21" fmla="*/ 2147483646 h 65"/>
              <a:gd name="T22" fmla="*/ 2147483646 w 61"/>
              <a:gd name="T23" fmla="*/ 2147483646 h 6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5"/>
              <a:gd name="T38" fmla="*/ 61 w 61"/>
              <a:gd name="T39" fmla="*/ 65 h 6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763">
            <a:solidFill>
              <a:srgbClr val="000000"/>
            </a:solidFill>
            <a:round/>
            <a:headEnd/>
            <a:tailEnd/>
          </a:ln>
        </p:spPr>
        <p:txBody>
          <a:bodyPr/>
          <a:lstStyle/>
          <a:p>
            <a:endParaRPr lang="en-US"/>
          </a:p>
        </p:txBody>
      </p:sp>
      <p:sp>
        <p:nvSpPr>
          <p:cNvPr id="16397" name="Freeform 13"/>
          <p:cNvSpPr>
            <a:spLocks/>
          </p:cNvSpPr>
          <p:nvPr/>
        </p:nvSpPr>
        <p:spPr bwMode="auto">
          <a:xfrm>
            <a:off x="2647950" y="1724025"/>
            <a:ext cx="96838" cy="96838"/>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763">
            <a:solidFill>
              <a:srgbClr val="000000"/>
            </a:solidFill>
            <a:round/>
            <a:headEnd/>
            <a:tailEnd/>
          </a:ln>
        </p:spPr>
        <p:txBody>
          <a:bodyPr/>
          <a:lstStyle/>
          <a:p>
            <a:endParaRPr lang="en-US"/>
          </a:p>
        </p:txBody>
      </p:sp>
      <p:sp>
        <p:nvSpPr>
          <p:cNvPr id="16398" name="Freeform 14"/>
          <p:cNvSpPr>
            <a:spLocks/>
          </p:cNvSpPr>
          <p:nvPr/>
        </p:nvSpPr>
        <p:spPr bwMode="auto">
          <a:xfrm>
            <a:off x="3344863" y="4711700"/>
            <a:ext cx="103187" cy="98425"/>
          </a:xfrm>
          <a:custGeom>
            <a:avLst/>
            <a:gdLst>
              <a:gd name="T0" fmla="*/ 2147483646 w 65"/>
              <a:gd name="T1" fmla="*/ 2147483646 h 62"/>
              <a:gd name="T2" fmla="*/ 2147483646 w 65"/>
              <a:gd name="T3" fmla="*/ 2147483646 h 62"/>
              <a:gd name="T4" fmla="*/ 2147483646 w 65"/>
              <a:gd name="T5" fmla="*/ 2147483646 h 62"/>
              <a:gd name="T6" fmla="*/ 2147483646 w 65"/>
              <a:gd name="T7" fmla="*/ 2147483646 h 62"/>
              <a:gd name="T8" fmla="*/ 2147483646 w 65"/>
              <a:gd name="T9" fmla="*/ 2147483646 h 62"/>
              <a:gd name="T10" fmla="*/ 0 w 65"/>
              <a:gd name="T11" fmla="*/ 2147483646 h 62"/>
              <a:gd name="T12" fmla="*/ 0 w 65"/>
              <a:gd name="T13" fmla="*/ 2147483646 h 62"/>
              <a:gd name="T14" fmla="*/ 2147483646 w 65"/>
              <a:gd name="T15" fmla="*/ 2147483646 h 62"/>
              <a:gd name="T16" fmla="*/ 2147483646 w 65"/>
              <a:gd name="T17" fmla="*/ 0 h 62"/>
              <a:gd name="T18" fmla="*/ 2147483646 w 65"/>
              <a:gd name="T19" fmla="*/ 0 h 62"/>
              <a:gd name="T20" fmla="*/ 2147483646 w 65"/>
              <a:gd name="T21" fmla="*/ 2147483646 h 62"/>
              <a:gd name="T22" fmla="*/ 2147483646 w 65"/>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62"/>
              <a:gd name="T38" fmla="*/ 65 w 65"/>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763">
            <a:solidFill>
              <a:srgbClr val="000000"/>
            </a:solidFill>
            <a:round/>
            <a:headEnd/>
            <a:tailEnd/>
          </a:ln>
        </p:spPr>
        <p:txBody>
          <a:bodyPr/>
          <a:lstStyle/>
          <a:p>
            <a:endParaRPr lang="en-US"/>
          </a:p>
        </p:txBody>
      </p:sp>
      <p:sp>
        <p:nvSpPr>
          <p:cNvPr id="16399" name="Freeform 15"/>
          <p:cNvSpPr>
            <a:spLocks/>
          </p:cNvSpPr>
          <p:nvPr/>
        </p:nvSpPr>
        <p:spPr bwMode="auto">
          <a:xfrm>
            <a:off x="1550988" y="2220913"/>
            <a:ext cx="96837" cy="96837"/>
          </a:xfrm>
          <a:custGeom>
            <a:avLst/>
            <a:gdLst>
              <a:gd name="T0" fmla="*/ 2147483646 w 61"/>
              <a:gd name="T1" fmla="*/ 2147483646 h 61"/>
              <a:gd name="T2" fmla="*/ 2147483646 w 61"/>
              <a:gd name="T3" fmla="*/ 2147483646 h 61"/>
              <a:gd name="T4" fmla="*/ 2147483646 w 61"/>
              <a:gd name="T5" fmla="*/ 2147483646 h 61"/>
              <a:gd name="T6" fmla="*/ 2147483646 w 61"/>
              <a:gd name="T7" fmla="*/ 2147483646 h 61"/>
              <a:gd name="T8" fmla="*/ 2147483646 w 61"/>
              <a:gd name="T9" fmla="*/ 2147483646 h 61"/>
              <a:gd name="T10" fmla="*/ 0 w 61"/>
              <a:gd name="T11" fmla="*/ 2147483646 h 61"/>
              <a:gd name="T12" fmla="*/ 0 w 61"/>
              <a:gd name="T13" fmla="*/ 2147483646 h 61"/>
              <a:gd name="T14" fmla="*/ 2147483646 w 61"/>
              <a:gd name="T15" fmla="*/ 2147483646 h 61"/>
              <a:gd name="T16" fmla="*/ 2147483646 w 61"/>
              <a:gd name="T17" fmla="*/ 0 h 61"/>
              <a:gd name="T18" fmla="*/ 2147483646 w 61"/>
              <a:gd name="T19" fmla="*/ 2147483646 h 61"/>
              <a:gd name="T20" fmla="*/ 2147483646 w 61"/>
              <a:gd name="T21" fmla="*/ 2147483646 h 61"/>
              <a:gd name="T22" fmla="*/ 2147483646 w 61"/>
              <a:gd name="T23" fmla="*/ 2147483646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1"/>
              <a:gd name="T38" fmla="*/ 61 w 61"/>
              <a:gd name="T39" fmla="*/ 61 h 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763">
            <a:solidFill>
              <a:srgbClr val="000000"/>
            </a:solidFill>
            <a:round/>
            <a:headEnd/>
            <a:tailEnd/>
          </a:ln>
        </p:spPr>
        <p:txBody>
          <a:bodyPr/>
          <a:lstStyle/>
          <a:p>
            <a:endParaRPr lang="en-US"/>
          </a:p>
        </p:txBody>
      </p:sp>
      <p:sp>
        <p:nvSpPr>
          <p:cNvPr id="16400" name="Freeform 16"/>
          <p:cNvSpPr>
            <a:spLocks/>
          </p:cNvSpPr>
          <p:nvPr/>
        </p:nvSpPr>
        <p:spPr bwMode="auto">
          <a:xfrm>
            <a:off x="1223963" y="4410075"/>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763">
            <a:solidFill>
              <a:srgbClr val="000000"/>
            </a:solidFill>
            <a:round/>
            <a:headEnd/>
            <a:tailEnd/>
          </a:ln>
        </p:spPr>
        <p:txBody>
          <a:bodyPr/>
          <a:lstStyle/>
          <a:p>
            <a:endParaRPr lang="en-US"/>
          </a:p>
        </p:txBody>
      </p:sp>
      <p:sp>
        <p:nvSpPr>
          <p:cNvPr id="16401" name="Freeform 17"/>
          <p:cNvSpPr>
            <a:spLocks/>
          </p:cNvSpPr>
          <p:nvPr/>
        </p:nvSpPr>
        <p:spPr bwMode="auto">
          <a:xfrm>
            <a:off x="1254125" y="5008563"/>
            <a:ext cx="96838" cy="98425"/>
          </a:xfrm>
          <a:custGeom>
            <a:avLst/>
            <a:gdLst>
              <a:gd name="T0" fmla="*/ 2147483646 w 61"/>
              <a:gd name="T1" fmla="*/ 2147483646 h 62"/>
              <a:gd name="T2" fmla="*/ 2147483646 w 61"/>
              <a:gd name="T3" fmla="*/ 2147483646 h 62"/>
              <a:gd name="T4" fmla="*/ 2147483646 w 61"/>
              <a:gd name="T5" fmla="*/ 2147483646 h 62"/>
              <a:gd name="T6" fmla="*/ 2147483646 w 61"/>
              <a:gd name="T7" fmla="*/ 2147483646 h 62"/>
              <a:gd name="T8" fmla="*/ 2147483646 w 61"/>
              <a:gd name="T9" fmla="*/ 2147483646 h 62"/>
              <a:gd name="T10" fmla="*/ 0 w 61"/>
              <a:gd name="T11" fmla="*/ 2147483646 h 62"/>
              <a:gd name="T12" fmla="*/ 0 w 61"/>
              <a:gd name="T13" fmla="*/ 2147483646 h 62"/>
              <a:gd name="T14" fmla="*/ 2147483646 w 61"/>
              <a:gd name="T15" fmla="*/ 2147483646 h 62"/>
              <a:gd name="T16" fmla="*/ 2147483646 w 61"/>
              <a:gd name="T17" fmla="*/ 0 h 62"/>
              <a:gd name="T18" fmla="*/ 2147483646 w 61"/>
              <a:gd name="T19" fmla="*/ 2147483646 h 62"/>
              <a:gd name="T20" fmla="*/ 2147483646 w 61"/>
              <a:gd name="T21" fmla="*/ 2147483646 h 62"/>
              <a:gd name="T22" fmla="*/ 2147483646 w 61"/>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62"/>
              <a:gd name="T38" fmla="*/ 61 w 61"/>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763">
            <a:solidFill>
              <a:srgbClr val="000000"/>
            </a:solidFill>
            <a:round/>
            <a:headEnd/>
            <a:tailEnd/>
          </a:ln>
        </p:spPr>
        <p:txBody>
          <a:bodyPr/>
          <a:lstStyle/>
          <a:p>
            <a:endParaRPr lang="en-US"/>
          </a:p>
        </p:txBody>
      </p:sp>
      <p:sp>
        <p:nvSpPr>
          <p:cNvPr id="16402" name="Freeform 18"/>
          <p:cNvSpPr>
            <a:spLocks/>
          </p:cNvSpPr>
          <p:nvPr/>
        </p:nvSpPr>
        <p:spPr bwMode="auto">
          <a:xfrm>
            <a:off x="1720850" y="1990725"/>
            <a:ext cx="98425" cy="98425"/>
          </a:xfrm>
          <a:custGeom>
            <a:avLst/>
            <a:gdLst>
              <a:gd name="T0" fmla="*/ 2147483646 w 62"/>
              <a:gd name="T1" fmla="*/ 2147483646 h 62"/>
              <a:gd name="T2" fmla="*/ 2147483646 w 62"/>
              <a:gd name="T3" fmla="*/ 2147483646 h 62"/>
              <a:gd name="T4" fmla="*/ 2147483646 w 62"/>
              <a:gd name="T5" fmla="*/ 2147483646 h 62"/>
              <a:gd name="T6" fmla="*/ 2147483646 w 62"/>
              <a:gd name="T7" fmla="*/ 2147483646 h 62"/>
              <a:gd name="T8" fmla="*/ 2147483646 w 62"/>
              <a:gd name="T9" fmla="*/ 2147483646 h 62"/>
              <a:gd name="T10" fmla="*/ 0 w 62"/>
              <a:gd name="T11" fmla="*/ 2147483646 h 62"/>
              <a:gd name="T12" fmla="*/ 0 w 62"/>
              <a:gd name="T13" fmla="*/ 2147483646 h 62"/>
              <a:gd name="T14" fmla="*/ 2147483646 w 62"/>
              <a:gd name="T15" fmla="*/ 2147483646 h 62"/>
              <a:gd name="T16" fmla="*/ 2147483646 w 62"/>
              <a:gd name="T17" fmla="*/ 0 h 62"/>
              <a:gd name="T18" fmla="*/ 2147483646 w 62"/>
              <a:gd name="T19" fmla="*/ 2147483646 h 62"/>
              <a:gd name="T20" fmla="*/ 2147483646 w 62"/>
              <a:gd name="T21" fmla="*/ 2147483646 h 62"/>
              <a:gd name="T22" fmla="*/ 2147483646 w 62"/>
              <a:gd name="T23" fmla="*/ 2147483646 h 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
              <a:gd name="T37" fmla="*/ 0 h 62"/>
              <a:gd name="T38" fmla="*/ 62 w 62"/>
              <a:gd name="T39" fmla="*/ 62 h 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763">
            <a:solidFill>
              <a:srgbClr val="000000"/>
            </a:solidFill>
            <a:round/>
            <a:headEnd/>
            <a:tailEnd/>
          </a:ln>
        </p:spPr>
        <p:txBody>
          <a:bodyPr/>
          <a:lstStyle/>
          <a:p>
            <a:endParaRPr lang="en-US"/>
          </a:p>
        </p:txBody>
      </p:sp>
      <p:sp>
        <p:nvSpPr>
          <p:cNvPr id="16403" name="Text Box 19"/>
          <p:cNvSpPr txBox="1">
            <a:spLocks noChangeArrowheads="1"/>
          </p:cNvSpPr>
          <p:nvPr/>
        </p:nvSpPr>
        <p:spPr bwMode="auto">
          <a:xfrm>
            <a:off x="990600" y="55626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Arial" panose="020B0604020202020204" pitchFamily="34" charset="0"/>
              </a:rPr>
              <a:t>Original Points</a:t>
            </a:r>
          </a:p>
        </p:txBody>
      </p:sp>
      <p:grpSp>
        <p:nvGrpSpPr>
          <p:cNvPr id="2" name="Group 20"/>
          <p:cNvGrpSpPr>
            <a:grpSpLocks/>
          </p:cNvGrpSpPr>
          <p:nvPr/>
        </p:nvGrpSpPr>
        <p:grpSpPr bwMode="auto">
          <a:xfrm>
            <a:off x="4724400" y="1295400"/>
            <a:ext cx="3581400" cy="4633913"/>
            <a:chOff x="2976" y="816"/>
            <a:chExt cx="2256" cy="2919"/>
          </a:xfrm>
        </p:grpSpPr>
        <p:graphicFrame>
          <p:nvGraphicFramePr>
            <p:cNvPr id="16405" name="Object 21"/>
            <p:cNvGraphicFramePr>
              <a:graphicFrameLocks noChangeAspect="1"/>
            </p:cNvGraphicFramePr>
            <p:nvPr/>
          </p:nvGraphicFramePr>
          <p:xfrm>
            <a:off x="2976" y="816"/>
            <a:ext cx="2125" cy="2876"/>
          </p:xfrm>
          <a:graphic>
            <a:graphicData uri="http://schemas.openxmlformats.org/presentationml/2006/ole">
              <mc:AlternateContent xmlns:mc="http://schemas.openxmlformats.org/markup-compatibility/2006">
                <mc:Choice xmlns:v="urn:schemas-microsoft-com:vml" Requires="v">
                  <p:oleObj spid="_x0000_s11281" name="VISIO" r:id="rId4" imgW="1547102" imgH="2097084" progId="Visio.Drawing.6">
                    <p:embed/>
                  </p:oleObj>
                </mc:Choice>
                <mc:Fallback>
                  <p:oleObj name="VISIO" r:id="rId4" imgW="1547102" imgH="2097084"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 y="816"/>
                          <a:ext cx="2125" cy="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06" name="Text Box 22"/>
            <p:cNvSpPr txBox="1">
              <a:spLocks noChangeArrowheads="1"/>
            </p:cNvSpPr>
            <p:nvPr/>
          </p:nvSpPr>
          <p:spPr bwMode="auto">
            <a:xfrm>
              <a:off x="3456" y="3504"/>
              <a:ext cx="1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Arial" panose="020B0604020202020204" pitchFamily="34" charset="0"/>
                </a:rPr>
                <a:t>A Partitional  Clustering</a:t>
              </a:r>
            </a:p>
          </p:txBody>
        </p:sp>
      </p:grpSp>
    </p:spTree>
    <p:extLst>
      <p:ext uri="{BB962C8B-B14F-4D97-AF65-F5344CB8AC3E}">
        <p14:creationId xmlns:p14="http://schemas.microsoft.com/office/powerpoint/2010/main" val="3227570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381000" y="152400"/>
            <a:ext cx="8280400" cy="762000"/>
          </a:xfrm>
        </p:spPr>
        <p:txBody>
          <a:bodyPr>
            <a:normAutofit/>
          </a:bodyPr>
          <a:lstStyle/>
          <a:p>
            <a:pPr eaLnBrk="1" hangingPunct="1">
              <a:defRPr/>
            </a:pPr>
            <a:r>
              <a:rPr lang="en-US" dirty="0" smtClean="0"/>
              <a:t>Hierarchical Clustering</a:t>
            </a:r>
          </a:p>
        </p:txBody>
      </p:sp>
      <p:graphicFrame>
        <p:nvGraphicFramePr>
          <p:cNvPr id="18435" name="Object 3"/>
          <p:cNvGraphicFramePr>
            <a:graphicFrameLocks noChangeAspect="1"/>
          </p:cNvGraphicFramePr>
          <p:nvPr/>
        </p:nvGraphicFramePr>
        <p:xfrm>
          <a:off x="990600" y="3962400"/>
          <a:ext cx="2752725" cy="1960563"/>
        </p:xfrm>
        <a:graphic>
          <a:graphicData uri="http://schemas.openxmlformats.org/presentationml/2006/ole">
            <mc:AlternateContent xmlns:mc="http://schemas.openxmlformats.org/markup-compatibility/2006">
              <mc:Choice xmlns:v="urn:schemas-microsoft-com:vml" Requires="v">
                <p:oleObj spid="_x0000_s12354" name="VISIO" r:id="rId4" imgW="2747671" imgH="1960706" progId="Visio.Drawing.6">
                  <p:embed/>
                </p:oleObj>
              </mc:Choice>
              <mc:Fallback>
                <p:oleObj name="VISIO" r:id="rId4" imgW="2747671" imgH="196070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962400"/>
                        <a:ext cx="2752725" cy="196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6" name="Object 4"/>
          <p:cNvGraphicFramePr>
            <a:graphicFrameLocks noChangeAspect="1"/>
          </p:cNvGraphicFramePr>
          <p:nvPr/>
        </p:nvGraphicFramePr>
        <p:xfrm>
          <a:off x="914400" y="1447800"/>
          <a:ext cx="2760663" cy="1793875"/>
        </p:xfrm>
        <a:graphic>
          <a:graphicData uri="http://schemas.openxmlformats.org/presentationml/2006/ole">
            <mc:AlternateContent xmlns:mc="http://schemas.openxmlformats.org/markup-compatibility/2006">
              <mc:Choice xmlns:v="urn:schemas-microsoft-com:vml" Requires="v">
                <p:oleObj spid="_x0000_s12355" name="VISIO" r:id="rId6" imgW="2756614" imgH="1795265" progId="Visio.Drawing.6">
                  <p:embed/>
                </p:oleObj>
              </mc:Choice>
              <mc:Fallback>
                <p:oleObj name="VISIO" r:id="rId6" imgW="2756614" imgH="1795265"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447800"/>
                        <a:ext cx="2760663" cy="179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5400675" y="1066800"/>
          <a:ext cx="1773238" cy="2284413"/>
        </p:xfrm>
        <a:graphic>
          <a:graphicData uri="http://schemas.openxmlformats.org/presentationml/2006/ole">
            <mc:AlternateContent xmlns:mc="http://schemas.openxmlformats.org/markup-compatibility/2006">
              <mc:Choice xmlns:v="urn:schemas-microsoft-com:vml" Requires="v">
                <p:oleObj spid="_x0000_s12356" name="VISIO" r:id="rId8" imgW="1379425" imgH="1779615" progId="Visio.Drawing.6">
                  <p:embed/>
                </p:oleObj>
              </mc:Choice>
              <mc:Fallback>
                <p:oleObj name="VISIO" r:id="rId8" imgW="1379425" imgH="1779615"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0675" y="1066800"/>
                        <a:ext cx="1773238"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6"/>
          <p:cNvGraphicFramePr>
            <a:graphicFrameLocks noChangeAspect="1"/>
          </p:cNvGraphicFramePr>
          <p:nvPr/>
        </p:nvGraphicFramePr>
        <p:xfrm>
          <a:off x="5400675" y="3657600"/>
          <a:ext cx="1909763" cy="2282825"/>
        </p:xfrm>
        <a:graphic>
          <a:graphicData uri="http://schemas.openxmlformats.org/presentationml/2006/ole">
            <mc:AlternateContent xmlns:mc="http://schemas.openxmlformats.org/markup-compatibility/2006">
              <mc:Choice xmlns:v="urn:schemas-microsoft-com:vml" Requires="v">
                <p:oleObj spid="_x0000_s12357" name="VISIO" r:id="rId10" imgW="1471089" imgH="1761729" progId="Visio.Drawing.6">
                  <p:embed/>
                </p:oleObj>
              </mc:Choice>
              <mc:Fallback>
                <p:oleObj name="VISIO" r:id="rId10" imgW="1471089" imgH="1761729"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00675" y="3657600"/>
                        <a:ext cx="19097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9" name="Text Box 7"/>
          <p:cNvSpPr txBox="1">
            <a:spLocks noChangeArrowheads="1"/>
          </p:cNvSpPr>
          <p:nvPr/>
        </p:nvSpPr>
        <p:spPr bwMode="auto">
          <a:xfrm>
            <a:off x="914400" y="32004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400" b="1" dirty="0">
                <a:latin typeface="Arial" panose="020B0604020202020204" pitchFamily="34" charset="0"/>
              </a:rPr>
              <a:t>Traditional Hierarchical Clustering</a:t>
            </a:r>
          </a:p>
        </p:txBody>
      </p:sp>
      <p:sp>
        <p:nvSpPr>
          <p:cNvPr id="18440" name="Text Box 8"/>
          <p:cNvSpPr txBox="1">
            <a:spLocks noChangeArrowheads="1"/>
          </p:cNvSpPr>
          <p:nvPr/>
        </p:nvSpPr>
        <p:spPr bwMode="auto">
          <a:xfrm>
            <a:off x="914400" y="5791200"/>
            <a:ext cx="358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400" b="1" dirty="0">
                <a:latin typeface="Arial" panose="020B0604020202020204" pitchFamily="34" charset="0"/>
              </a:rPr>
              <a:t>Non-traditional Hierarchical Clustering</a:t>
            </a:r>
          </a:p>
        </p:txBody>
      </p:sp>
      <p:sp>
        <p:nvSpPr>
          <p:cNvPr id="18441" name="Text Box 9"/>
          <p:cNvSpPr txBox="1">
            <a:spLocks noChangeArrowheads="1"/>
          </p:cNvSpPr>
          <p:nvPr/>
        </p:nvSpPr>
        <p:spPr bwMode="auto">
          <a:xfrm>
            <a:off x="4800600" y="5791200"/>
            <a:ext cx="3810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400" b="1">
                <a:latin typeface="Arial" panose="020B0604020202020204" pitchFamily="34" charset="0"/>
              </a:rPr>
              <a:t>Non-traditional Dendrogram</a:t>
            </a:r>
          </a:p>
        </p:txBody>
      </p:sp>
      <p:sp>
        <p:nvSpPr>
          <p:cNvPr id="18442" name="Text Box 10"/>
          <p:cNvSpPr txBox="1">
            <a:spLocks noChangeArrowheads="1"/>
          </p:cNvSpPr>
          <p:nvPr/>
        </p:nvSpPr>
        <p:spPr bwMode="auto">
          <a:xfrm>
            <a:off x="4800600" y="3200400"/>
            <a:ext cx="3352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400" b="1">
                <a:latin typeface="Arial" panose="020B0604020202020204" pitchFamily="34" charset="0"/>
              </a:rPr>
              <a:t>Traditional Dendrogram</a:t>
            </a:r>
          </a:p>
        </p:txBody>
      </p:sp>
    </p:spTree>
    <p:extLst>
      <p:ext uri="{BB962C8B-B14F-4D97-AF65-F5344CB8AC3E}">
        <p14:creationId xmlns:p14="http://schemas.microsoft.com/office/powerpoint/2010/main" val="3814501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304800"/>
            <a:ext cx="7772400" cy="1143000"/>
          </a:xfrm>
          <a:prstGeom prst="rect">
            <a:avLst/>
          </a:prstGeom>
          <a:noFill/>
          <a:ln w="9525">
            <a:noFill/>
            <a:miter lim="800000"/>
            <a:headEnd/>
            <a:tailEnd/>
          </a:ln>
        </p:spPr>
        <p:txBody>
          <a:bodyPr anchor="ctr"/>
          <a:lstStyle/>
          <a:p>
            <a:pPr>
              <a:spcBef>
                <a:spcPct val="0"/>
              </a:spcBef>
              <a:buClrTx/>
              <a:buSzTx/>
              <a:buFontTx/>
              <a:buNone/>
              <a:defRPr/>
            </a:pPr>
            <a:r>
              <a:rPr lang="en-US" sz="4400" b="0" dirty="0">
                <a:solidFill>
                  <a:schemeClr val="tx1"/>
                </a:solidFill>
                <a:latin typeface="+mj-lt"/>
              </a:rPr>
              <a:t>Hierarchical Methods</a:t>
            </a:r>
          </a:p>
        </p:txBody>
      </p:sp>
      <p:sp>
        <p:nvSpPr>
          <p:cNvPr id="57347" name="Rectangle 3"/>
          <p:cNvSpPr>
            <a:spLocks noChangeArrowheads="1"/>
          </p:cNvSpPr>
          <p:nvPr/>
        </p:nvSpPr>
        <p:spPr bwMode="auto">
          <a:xfrm>
            <a:off x="685800" y="1524000"/>
            <a:ext cx="7772400" cy="4454525"/>
          </a:xfrm>
          <a:prstGeom prst="rect">
            <a:avLst/>
          </a:prstGeom>
          <a:noFill/>
          <a:ln w="12700" cap="sq">
            <a:noFill/>
            <a:miter lim="800000"/>
            <a:headEnd type="none" w="sm" len="sm"/>
            <a:tailEnd type="none" w="sm" len="sm"/>
          </a:ln>
        </p:spPr>
        <p:txBody>
          <a:bodyPr/>
          <a:lstStyle/>
          <a:p>
            <a:pPr marL="342900" indent="-342900">
              <a:buFont typeface="Wingdings" panose="05000000000000000000" pitchFamily="2" charset="2"/>
              <a:buNone/>
              <a:defRPr/>
            </a:pPr>
            <a:r>
              <a:rPr lang="en-US" dirty="0">
                <a:solidFill>
                  <a:schemeClr val="tx1"/>
                </a:solidFill>
                <a:latin typeface="+mj-lt"/>
              </a:rPr>
              <a:t>	</a:t>
            </a:r>
            <a:r>
              <a:rPr lang="en-US" sz="2800" dirty="0">
                <a:solidFill>
                  <a:schemeClr val="tx1"/>
                </a:solidFill>
                <a:latin typeface="+mj-lt"/>
              </a:rPr>
              <a:t>Creates a hierarchical decomposition of a given set of data objects</a:t>
            </a:r>
          </a:p>
          <a:p>
            <a:pPr marL="342900" indent="-342900">
              <a:buFont typeface="Courier New" pitchFamily="49" charset="0"/>
              <a:buChar char="o"/>
              <a:defRPr/>
            </a:pPr>
            <a:r>
              <a:rPr lang="en-US" sz="2800" dirty="0">
                <a:solidFill>
                  <a:schemeClr val="tx1"/>
                </a:solidFill>
                <a:latin typeface="+mj-lt"/>
              </a:rPr>
              <a:t>Agglomerative</a:t>
            </a:r>
          </a:p>
          <a:p>
            <a:pPr marL="742950" lvl="1" indent="-285750">
              <a:buFont typeface="Courier New" pitchFamily="49" charset="0"/>
              <a:buChar char="o"/>
              <a:defRPr/>
            </a:pPr>
            <a:r>
              <a:rPr lang="en-US" sz="2800" dirty="0">
                <a:solidFill>
                  <a:schemeClr val="tx1"/>
                </a:solidFill>
                <a:latin typeface="+mj-lt"/>
              </a:rPr>
              <a:t>Initially each item in its own cluster</a:t>
            </a:r>
          </a:p>
          <a:p>
            <a:pPr marL="742950" lvl="1" indent="-285750">
              <a:buFont typeface="Courier New" pitchFamily="49" charset="0"/>
              <a:buChar char="o"/>
              <a:defRPr/>
            </a:pPr>
            <a:r>
              <a:rPr lang="en-US" sz="2800" dirty="0">
                <a:solidFill>
                  <a:schemeClr val="tx1"/>
                </a:solidFill>
                <a:latin typeface="+mj-lt"/>
              </a:rPr>
              <a:t>Clusters are merged iteratively </a:t>
            </a:r>
          </a:p>
          <a:p>
            <a:pPr marL="742950" lvl="1" indent="-285750">
              <a:buFont typeface="Courier New" pitchFamily="49" charset="0"/>
              <a:buChar char="o"/>
              <a:defRPr/>
            </a:pPr>
            <a:r>
              <a:rPr lang="en-US" sz="2800" dirty="0">
                <a:solidFill>
                  <a:schemeClr val="tx1"/>
                </a:solidFill>
                <a:latin typeface="+mj-lt"/>
              </a:rPr>
              <a:t>Bottom up</a:t>
            </a:r>
          </a:p>
          <a:p>
            <a:pPr marL="342900" indent="-342900">
              <a:buFont typeface="Courier New" pitchFamily="49" charset="0"/>
              <a:buChar char="o"/>
              <a:defRPr/>
            </a:pPr>
            <a:r>
              <a:rPr lang="en-US" sz="2800" dirty="0">
                <a:solidFill>
                  <a:schemeClr val="tx1"/>
                </a:solidFill>
                <a:latin typeface="+mj-lt"/>
              </a:rPr>
              <a:t>Divisive</a:t>
            </a:r>
          </a:p>
          <a:p>
            <a:pPr marL="742950" lvl="1" indent="-285750">
              <a:buFont typeface="Courier New" pitchFamily="49" charset="0"/>
              <a:buChar char="o"/>
              <a:defRPr/>
            </a:pPr>
            <a:r>
              <a:rPr lang="en-US" sz="2800" dirty="0">
                <a:solidFill>
                  <a:schemeClr val="tx1"/>
                </a:solidFill>
                <a:latin typeface="+mj-lt"/>
              </a:rPr>
              <a:t>Initially all items in one cluster</a:t>
            </a:r>
          </a:p>
          <a:p>
            <a:pPr marL="742950" lvl="1" indent="-285750">
              <a:buFont typeface="Courier New" pitchFamily="49" charset="0"/>
              <a:buChar char="o"/>
              <a:defRPr/>
            </a:pPr>
            <a:r>
              <a:rPr lang="en-US" sz="2800" dirty="0">
                <a:solidFill>
                  <a:schemeClr val="tx1"/>
                </a:solidFill>
                <a:latin typeface="+mj-lt"/>
              </a:rPr>
              <a:t>Large clusters are divided successively</a:t>
            </a:r>
          </a:p>
          <a:p>
            <a:pPr marL="742950" lvl="1" indent="-285750">
              <a:buFont typeface="Courier New" pitchFamily="49" charset="0"/>
              <a:buChar char="o"/>
              <a:defRPr/>
            </a:pPr>
            <a:r>
              <a:rPr lang="en-US" sz="2800" dirty="0">
                <a:solidFill>
                  <a:schemeClr val="tx1"/>
                </a:solidFill>
                <a:latin typeface="+mj-lt"/>
              </a:rPr>
              <a:t>Top down</a:t>
            </a:r>
            <a:r>
              <a:rPr lang="en-US" sz="2400" dirty="0">
                <a:solidFill>
                  <a:schemeClr val="tx1"/>
                </a:solidFill>
                <a:latin typeface="+mj-lt"/>
              </a:rPr>
              <a:t>	</a:t>
            </a:r>
          </a:p>
        </p:txBody>
      </p:sp>
    </p:spTree>
    <p:extLst>
      <p:ext uri="{BB962C8B-B14F-4D97-AF65-F5344CB8AC3E}">
        <p14:creationId xmlns:p14="http://schemas.microsoft.com/office/powerpoint/2010/main" val="2996690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609600" y="2057400"/>
            <a:ext cx="7654925" cy="4352925"/>
            <a:chOff x="1200" y="1776"/>
            <a:chExt cx="4314" cy="2221"/>
          </a:xfrm>
        </p:grpSpPr>
        <p:sp>
          <p:nvSpPr>
            <p:cNvPr id="44036" name="Line 3"/>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4037" name="Group 4"/>
            <p:cNvGrpSpPr>
              <a:grpSpLocks/>
            </p:cNvGrpSpPr>
            <p:nvPr/>
          </p:nvGrpSpPr>
          <p:grpSpPr bwMode="auto">
            <a:xfrm>
              <a:off x="1440" y="1785"/>
              <a:ext cx="480" cy="327"/>
              <a:chOff x="1104" y="1785"/>
              <a:chExt cx="480" cy="327"/>
            </a:xfrm>
          </p:grpSpPr>
          <p:sp>
            <p:nvSpPr>
              <p:cNvPr id="44089" name="Line 5"/>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90" name="Text Box 6"/>
              <p:cNvSpPr txBox="1">
                <a:spLocks noChangeArrowheads="1"/>
              </p:cNvSpPr>
              <p:nvPr/>
            </p:nvSpPr>
            <p:spPr bwMode="auto">
              <a:xfrm>
                <a:off x="1104" y="1785"/>
                <a:ext cx="48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50000"/>
                  </a:spcBef>
                  <a:buClrTx/>
                  <a:buSzTx/>
                  <a:buFontTx/>
                  <a:buNone/>
                </a:pPr>
                <a:r>
                  <a:rPr kumimoji="0" lang="en-US" altLang="zh-CN" sz="1800">
                    <a:latin typeface="Times New Roman" panose="02020603050405020304" pitchFamily="18" charset="0"/>
                    <a:ea typeface="SimSun" panose="02010600030101010101" pitchFamily="2" charset="-122"/>
                  </a:rPr>
                  <a:t>Step 0</a:t>
                </a:r>
                <a:endParaRPr kumimoji="0" lang="en-US" altLang="zh-CN" sz="2400">
                  <a:latin typeface="Times New Roman" panose="02020603050405020304" pitchFamily="18" charset="0"/>
                  <a:ea typeface="SimSun" panose="02010600030101010101" pitchFamily="2" charset="-122"/>
                </a:endParaRPr>
              </a:p>
            </p:txBody>
          </p:sp>
        </p:grpSp>
        <p:grpSp>
          <p:nvGrpSpPr>
            <p:cNvPr id="44038" name="Group 7"/>
            <p:cNvGrpSpPr>
              <a:grpSpLocks/>
            </p:cNvGrpSpPr>
            <p:nvPr/>
          </p:nvGrpSpPr>
          <p:grpSpPr bwMode="auto">
            <a:xfrm>
              <a:off x="1968" y="1776"/>
              <a:ext cx="480" cy="327"/>
              <a:chOff x="1104" y="1785"/>
              <a:chExt cx="480" cy="327"/>
            </a:xfrm>
          </p:grpSpPr>
          <p:sp>
            <p:nvSpPr>
              <p:cNvPr id="44087" name="Line 8"/>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88" name="Text Box 9"/>
              <p:cNvSpPr txBox="1">
                <a:spLocks noChangeArrowheads="1"/>
              </p:cNvSpPr>
              <p:nvPr/>
            </p:nvSpPr>
            <p:spPr bwMode="auto">
              <a:xfrm>
                <a:off x="1104" y="1785"/>
                <a:ext cx="48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50000"/>
                  </a:spcBef>
                  <a:buClrTx/>
                  <a:buSzTx/>
                  <a:buFontTx/>
                  <a:buNone/>
                </a:pPr>
                <a:r>
                  <a:rPr kumimoji="0" lang="en-US" altLang="zh-CN" sz="1800">
                    <a:latin typeface="Times New Roman" panose="02020603050405020304" pitchFamily="18" charset="0"/>
                    <a:ea typeface="SimSun" panose="02010600030101010101" pitchFamily="2" charset="-122"/>
                  </a:rPr>
                  <a:t>Step 1</a:t>
                </a:r>
                <a:endParaRPr kumimoji="0" lang="en-US" altLang="zh-CN" sz="2400">
                  <a:latin typeface="Times New Roman" panose="02020603050405020304" pitchFamily="18" charset="0"/>
                  <a:ea typeface="SimSun" panose="02010600030101010101" pitchFamily="2" charset="-122"/>
                </a:endParaRPr>
              </a:p>
            </p:txBody>
          </p:sp>
        </p:grpSp>
        <p:grpSp>
          <p:nvGrpSpPr>
            <p:cNvPr id="44039" name="Group 10"/>
            <p:cNvGrpSpPr>
              <a:grpSpLocks/>
            </p:cNvGrpSpPr>
            <p:nvPr/>
          </p:nvGrpSpPr>
          <p:grpSpPr bwMode="auto">
            <a:xfrm>
              <a:off x="2496" y="1776"/>
              <a:ext cx="480" cy="327"/>
              <a:chOff x="1104" y="1785"/>
              <a:chExt cx="480" cy="327"/>
            </a:xfrm>
          </p:grpSpPr>
          <p:sp>
            <p:nvSpPr>
              <p:cNvPr id="44085" name="Line 11"/>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86" name="Text Box 12"/>
              <p:cNvSpPr txBox="1">
                <a:spLocks noChangeArrowheads="1"/>
              </p:cNvSpPr>
              <p:nvPr/>
            </p:nvSpPr>
            <p:spPr bwMode="auto">
              <a:xfrm>
                <a:off x="1104" y="1785"/>
                <a:ext cx="48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50000"/>
                  </a:spcBef>
                  <a:buClrTx/>
                  <a:buSzTx/>
                  <a:buFontTx/>
                  <a:buNone/>
                </a:pPr>
                <a:r>
                  <a:rPr kumimoji="0" lang="en-US" altLang="zh-CN" sz="1800">
                    <a:latin typeface="Times New Roman" panose="02020603050405020304" pitchFamily="18" charset="0"/>
                    <a:ea typeface="SimSun" panose="02010600030101010101" pitchFamily="2" charset="-122"/>
                  </a:rPr>
                  <a:t>Step 2</a:t>
                </a:r>
                <a:endParaRPr kumimoji="0" lang="en-US" altLang="zh-CN" sz="2400">
                  <a:latin typeface="Times New Roman" panose="02020603050405020304" pitchFamily="18" charset="0"/>
                  <a:ea typeface="SimSun" panose="02010600030101010101" pitchFamily="2" charset="-122"/>
                </a:endParaRPr>
              </a:p>
            </p:txBody>
          </p:sp>
        </p:grpSp>
        <p:grpSp>
          <p:nvGrpSpPr>
            <p:cNvPr id="44040" name="Group 13"/>
            <p:cNvGrpSpPr>
              <a:grpSpLocks/>
            </p:cNvGrpSpPr>
            <p:nvPr/>
          </p:nvGrpSpPr>
          <p:grpSpPr bwMode="auto">
            <a:xfrm>
              <a:off x="2976" y="1776"/>
              <a:ext cx="480" cy="327"/>
              <a:chOff x="1104" y="1785"/>
              <a:chExt cx="480" cy="327"/>
            </a:xfrm>
          </p:grpSpPr>
          <p:sp>
            <p:nvSpPr>
              <p:cNvPr id="44083" name="Line 14"/>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84" name="Text Box 15"/>
              <p:cNvSpPr txBox="1">
                <a:spLocks noChangeArrowheads="1"/>
              </p:cNvSpPr>
              <p:nvPr/>
            </p:nvSpPr>
            <p:spPr bwMode="auto">
              <a:xfrm>
                <a:off x="1104" y="1785"/>
                <a:ext cx="48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50000"/>
                  </a:spcBef>
                  <a:buClrTx/>
                  <a:buSzTx/>
                  <a:buFontTx/>
                  <a:buNone/>
                </a:pPr>
                <a:r>
                  <a:rPr kumimoji="0" lang="en-US" altLang="zh-CN" sz="1800">
                    <a:latin typeface="Times New Roman" panose="02020603050405020304" pitchFamily="18" charset="0"/>
                    <a:ea typeface="SimSun" panose="02010600030101010101" pitchFamily="2" charset="-122"/>
                  </a:rPr>
                  <a:t>Step 3</a:t>
                </a:r>
                <a:endParaRPr kumimoji="0" lang="en-US" altLang="zh-CN" sz="2400">
                  <a:latin typeface="Times New Roman" panose="02020603050405020304" pitchFamily="18" charset="0"/>
                  <a:ea typeface="SimSun" panose="02010600030101010101" pitchFamily="2" charset="-122"/>
                </a:endParaRPr>
              </a:p>
            </p:txBody>
          </p:sp>
        </p:grpSp>
        <p:grpSp>
          <p:nvGrpSpPr>
            <p:cNvPr id="44041" name="Group 16"/>
            <p:cNvGrpSpPr>
              <a:grpSpLocks/>
            </p:cNvGrpSpPr>
            <p:nvPr/>
          </p:nvGrpSpPr>
          <p:grpSpPr bwMode="auto">
            <a:xfrm>
              <a:off x="3456" y="1776"/>
              <a:ext cx="480" cy="327"/>
              <a:chOff x="1104" y="1785"/>
              <a:chExt cx="480" cy="327"/>
            </a:xfrm>
          </p:grpSpPr>
          <p:sp>
            <p:nvSpPr>
              <p:cNvPr id="44081" name="Line 1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82" name="Text Box 18"/>
              <p:cNvSpPr txBox="1">
                <a:spLocks noChangeArrowheads="1"/>
              </p:cNvSpPr>
              <p:nvPr/>
            </p:nvSpPr>
            <p:spPr bwMode="auto">
              <a:xfrm>
                <a:off x="1104" y="1785"/>
                <a:ext cx="48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50000"/>
                  </a:spcBef>
                  <a:buClrTx/>
                  <a:buSzTx/>
                  <a:buFontTx/>
                  <a:buNone/>
                </a:pPr>
                <a:r>
                  <a:rPr kumimoji="0" lang="en-US" altLang="zh-CN" sz="1800">
                    <a:latin typeface="Times New Roman" panose="02020603050405020304" pitchFamily="18" charset="0"/>
                    <a:ea typeface="SimSun" panose="02010600030101010101" pitchFamily="2" charset="-122"/>
                  </a:rPr>
                  <a:t>Step 4</a:t>
                </a:r>
                <a:endParaRPr kumimoji="0" lang="en-US" altLang="zh-CN" sz="2400">
                  <a:latin typeface="Times New Roman" panose="02020603050405020304" pitchFamily="18" charset="0"/>
                  <a:ea typeface="SimSun" panose="02010600030101010101" pitchFamily="2" charset="-122"/>
                </a:endParaRPr>
              </a:p>
            </p:txBody>
          </p:sp>
        </p:grpSp>
        <p:sp>
          <p:nvSpPr>
            <p:cNvPr id="44042" name="Text Box 19"/>
            <p:cNvSpPr txBox="1">
              <a:spLocks noChangeArrowheads="1"/>
            </p:cNvSpPr>
            <p:nvPr/>
          </p:nvSpPr>
          <p:spPr bwMode="auto">
            <a:xfrm>
              <a:off x="1440" y="2508"/>
              <a:ext cx="19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0"/>
                </a:spcBef>
                <a:buClrTx/>
                <a:buSzTx/>
                <a:buFontTx/>
                <a:buNone/>
              </a:pPr>
              <a:r>
                <a:rPr kumimoji="0" lang="en-US" altLang="zh-CN" sz="2400">
                  <a:latin typeface="Times New Roman" panose="02020603050405020304" pitchFamily="18" charset="0"/>
                  <a:ea typeface="SimSun" panose="02010600030101010101" pitchFamily="2" charset="-122"/>
                </a:rPr>
                <a:t>b</a:t>
              </a:r>
            </a:p>
          </p:txBody>
        </p:sp>
        <p:sp>
          <p:nvSpPr>
            <p:cNvPr id="44043" name="Text Box 20"/>
            <p:cNvSpPr txBox="1">
              <a:spLocks noChangeArrowheads="1"/>
            </p:cNvSpPr>
            <p:nvPr/>
          </p:nvSpPr>
          <p:spPr bwMode="auto">
            <a:xfrm>
              <a:off x="1440" y="3108"/>
              <a:ext cx="19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0"/>
                </a:spcBef>
                <a:buClrTx/>
                <a:buSzTx/>
                <a:buFontTx/>
                <a:buNone/>
              </a:pPr>
              <a:r>
                <a:rPr kumimoji="0" lang="en-US" altLang="zh-CN" sz="2400">
                  <a:latin typeface="Times New Roman" panose="02020603050405020304" pitchFamily="18" charset="0"/>
                  <a:ea typeface="SimSun" panose="02010600030101010101" pitchFamily="2" charset="-122"/>
                </a:rPr>
                <a:t>d</a:t>
              </a:r>
            </a:p>
          </p:txBody>
        </p:sp>
        <p:sp>
          <p:nvSpPr>
            <p:cNvPr id="44044" name="Text Box 21"/>
            <p:cNvSpPr txBox="1">
              <a:spLocks noChangeArrowheads="1"/>
            </p:cNvSpPr>
            <p:nvPr/>
          </p:nvSpPr>
          <p:spPr bwMode="auto">
            <a:xfrm>
              <a:off x="1440" y="2808"/>
              <a:ext cx="1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0"/>
                </a:spcBef>
                <a:buClrTx/>
                <a:buSzTx/>
                <a:buFontTx/>
                <a:buNone/>
              </a:pPr>
              <a:r>
                <a:rPr kumimoji="0" lang="en-US" altLang="zh-CN" sz="2400">
                  <a:latin typeface="Times New Roman" panose="02020603050405020304" pitchFamily="18" charset="0"/>
                  <a:ea typeface="SimSun" panose="02010600030101010101" pitchFamily="2" charset="-122"/>
                </a:rPr>
                <a:t>c</a:t>
              </a:r>
            </a:p>
          </p:txBody>
        </p:sp>
        <p:sp>
          <p:nvSpPr>
            <p:cNvPr id="44045" name="Text Box 22"/>
            <p:cNvSpPr txBox="1">
              <a:spLocks noChangeArrowheads="1"/>
            </p:cNvSpPr>
            <p:nvPr/>
          </p:nvSpPr>
          <p:spPr bwMode="auto">
            <a:xfrm>
              <a:off x="1440" y="3408"/>
              <a:ext cx="18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0"/>
                </a:spcBef>
                <a:buClrTx/>
                <a:buSzTx/>
                <a:buFontTx/>
                <a:buNone/>
              </a:pPr>
              <a:r>
                <a:rPr kumimoji="0" lang="en-US" altLang="zh-CN" sz="2400">
                  <a:latin typeface="Times New Roman" panose="02020603050405020304" pitchFamily="18" charset="0"/>
                  <a:ea typeface="SimSun" panose="02010600030101010101" pitchFamily="2" charset="-122"/>
                </a:rPr>
                <a:t>e</a:t>
              </a:r>
            </a:p>
          </p:txBody>
        </p:sp>
        <p:sp>
          <p:nvSpPr>
            <p:cNvPr id="44046" name="Text Box 23"/>
            <p:cNvSpPr txBox="1">
              <a:spLocks noChangeArrowheads="1"/>
            </p:cNvSpPr>
            <p:nvPr/>
          </p:nvSpPr>
          <p:spPr bwMode="auto">
            <a:xfrm>
              <a:off x="1440" y="2208"/>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0"/>
                </a:spcBef>
                <a:buClrTx/>
                <a:buSzTx/>
                <a:buFontTx/>
                <a:buNone/>
              </a:pPr>
              <a:r>
                <a:rPr kumimoji="0" lang="en-US" altLang="zh-CN" sz="2400">
                  <a:latin typeface="Times New Roman" panose="02020603050405020304" pitchFamily="18" charset="0"/>
                  <a:ea typeface="SimSun" panose="02010600030101010101" pitchFamily="2" charset="-122"/>
                </a:rPr>
                <a:t>a</a:t>
              </a:r>
            </a:p>
          </p:txBody>
        </p:sp>
        <p:sp>
          <p:nvSpPr>
            <p:cNvPr id="44047" name="Oval 24"/>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44048" name="Oval 25"/>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44049" name="Oval 26"/>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44050" name="Oval 27"/>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44051" name="Oval 28"/>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44052" name="Text Box 29"/>
            <p:cNvSpPr txBox="1">
              <a:spLocks noChangeArrowheads="1"/>
            </p:cNvSpPr>
            <p:nvPr/>
          </p:nvSpPr>
          <p:spPr bwMode="auto">
            <a:xfrm>
              <a:off x="1968" y="2304"/>
              <a:ext cx="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0"/>
                </a:spcBef>
                <a:buClrTx/>
                <a:buSzTx/>
                <a:buFontTx/>
                <a:buNone/>
              </a:pPr>
              <a:r>
                <a:rPr kumimoji="0" lang="en-US" altLang="zh-CN" sz="2400">
                  <a:latin typeface="Times New Roman" panose="02020603050405020304" pitchFamily="18" charset="0"/>
                  <a:ea typeface="SimSun" panose="02010600030101010101" pitchFamily="2" charset="-122"/>
                </a:rPr>
                <a:t>a b</a:t>
              </a:r>
            </a:p>
          </p:txBody>
        </p:sp>
        <p:sp>
          <p:nvSpPr>
            <p:cNvPr id="44053" name="Oval 30"/>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44054" name="Text Box 31"/>
            <p:cNvSpPr txBox="1">
              <a:spLocks noChangeArrowheads="1"/>
            </p:cNvSpPr>
            <p:nvPr/>
          </p:nvSpPr>
          <p:spPr bwMode="auto">
            <a:xfrm>
              <a:off x="2496" y="3216"/>
              <a:ext cx="3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0"/>
                </a:spcBef>
                <a:buClrTx/>
                <a:buSzTx/>
                <a:buFontTx/>
                <a:buNone/>
              </a:pPr>
              <a:r>
                <a:rPr kumimoji="0" lang="en-US" altLang="zh-CN" sz="2400">
                  <a:latin typeface="Times New Roman" panose="02020603050405020304" pitchFamily="18" charset="0"/>
                  <a:ea typeface="SimSun" panose="02010600030101010101" pitchFamily="2" charset="-122"/>
                </a:rPr>
                <a:t>d e</a:t>
              </a:r>
            </a:p>
          </p:txBody>
        </p:sp>
        <p:sp>
          <p:nvSpPr>
            <p:cNvPr id="44055" name="Oval 32"/>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44056" name="Text Box 33"/>
            <p:cNvSpPr txBox="1">
              <a:spLocks noChangeArrowheads="1"/>
            </p:cNvSpPr>
            <p:nvPr/>
          </p:nvSpPr>
          <p:spPr bwMode="auto">
            <a:xfrm>
              <a:off x="2880" y="2928"/>
              <a:ext cx="4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0"/>
                </a:spcBef>
                <a:buClrTx/>
                <a:buSzTx/>
                <a:buFontTx/>
                <a:buNone/>
              </a:pPr>
              <a:r>
                <a:rPr kumimoji="0" lang="en-US" altLang="zh-CN" sz="2400">
                  <a:latin typeface="Times New Roman" panose="02020603050405020304" pitchFamily="18" charset="0"/>
                  <a:ea typeface="SimSun" panose="02010600030101010101" pitchFamily="2" charset="-122"/>
                </a:rPr>
                <a:t>c d e</a:t>
              </a:r>
            </a:p>
          </p:txBody>
        </p:sp>
        <p:sp>
          <p:nvSpPr>
            <p:cNvPr id="44057" name="Oval 34"/>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44058" name="Text Box 35"/>
            <p:cNvSpPr txBox="1">
              <a:spLocks noChangeArrowheads="1"/>
            </p:cNvSpPr>
            <p:nvPr/>
          </p:nvSpPr>
          <p:spPr bwMode="auto">
            <a:xfrm>
              <a:off x="3216" y="2592"/>
              <a:ext cx="7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0"/>
                </a:spcBef>
                <a:buClrTx/>
                <a:buSzTx/>
                <a:buFontTx/>
                <a:buNone/>
              </a:pPr>
              <a:r>
                <a:rPr kumimoji="0" lang="en-US" altLang="zh-CN" sz="2400">
                  <a:latin typeface="Times New Roman" panose="02020603050405020304" pitchFamily="18" charset="0"/>
                  <a:ea typeface="SimSun" panose="02010600030101010101" pitchFamily="2" charset="-122"/>
                </a:rPr>
                <a:t>a b c d e</a:t>
              </a:r>
            </a:p>
          </p:txBody>
        </p:sp>
        <p:sp>
          <p:nvSpPr>
            <p:cNvPr id="44059" name="Oval 36"/>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44060" name="Line 37"/>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1" name="Line 38"/>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2" name="Text Box 39"/>
            <p:cNvSpPr txBox="1">
              <a:spLocks noChangeArrowheads="1"/>
            </p:cNvSpPr>
            <p:nvPr/>
          </p:nvSpPr>
          <p:spPr bwMode="auto">
            <a:xfrm>
              <a:off x="1440" y="3810"/>
              <a:ext cx="48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50000"/>
                </a:spcBef>
                <a:buClrTx/>
                <a:buSzTx/>
                <a:buFontTx/>
                <a:buNone/>
              </a:pPr>
              <a:r>
                <a:rPr kumimoji="0" lang="en-US" altLang="zh-CN" sz="1800">
                  <a:latin typeface="Times New Roman" panose="02020603050405020304" pitchFamily="18" charset="0"/>
                  <a:ea typeface="SimSun" panose="02010600030101010101" pitchFamily="2" charset="-122"/>
                </a:rPr>
                <a:t>Step 4</a:t>
              </a:r>
              <a:endParaRPr kumimoji="0" lang="en-US" altLang="zh-CN" sz="2400">
                <a:latin typeface="Times New Roman" panose="02020603050405020304" pitchFamily="18" charset="0"/>
                <a:ea typeface="SimSun" panose="02010600030101010101" pitchFamily="2" charset="-122"/>
              </a:endParaRPr>
            </a:p>
          </p:txBody>
        </p:sp>
        <p:sp>
          <p:nvSpPr>
            <p:cNvPr id="44063" name="Line 40"/>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4" name="Text Box 41"/>
            <p:cNvSpPr txBox="1">
              <a:spLocks noChangeArrowheads="1"/>
            </p:cNvSpPr>
            <p:nvPr/>
          </p:nvSpPr>
          <p:spPr bwMode="auto">
            <a:xfrm>
              <a:off x="1968" y="3801"/>
              <a:ext cx="48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50000"/>
                </a:spcBef>
                <a:buClrTx/>
                <a:buSzTx/>
                <a:buFontTx/>
                <a:buNone/>
              </a:pPr>
              <a:r>
                <a:rPr kumimoji="0" lang="en-US" altLang="zh-CN" sz="1800">
                  <a:latin typeface="Times New Roman" panose="02020603050405020304" pitchFamily="18" charset="0"/>
                  <a:ea typeface="SimSun" panose="02010600030101010101" pitchFamily="2" charset="-122"/>
                </a:rPr>
                <a:t>Step 3</a:t>
              </a:r>
              <a:endParaRPr kumimoji="0" lang="en-US" altLang="zh-CN" sz="2400">
                <a:latin typeface="Times New Roman" panose="02020603050405020304" pitchFamily="18" charset="0"/>
                <a:ea typeface="SimSun" panose="02010600030101010101" pitchFamily="2" charset="-122"/>
              </a:endParaRPr>
            </a:p>
          </p:txBody>
        </p:sp>
        <p:sp>
          <p:nvSpPr>
            <p:cNvPr id="44065" name="Line 42"/>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6" name="Text Box 43"/>
            <p:cNvSpPr txBox="1">
              <a:spLocks noChangeArrowheads="1"/>
            </p:cNvSpPr>
            <p:nvPr/>
          </p:nvSpPr>
          <p:spPr bwMode="auto">
            <a:xfrm>
              <a:off x="2496" y="3801"/>
              <a:ext cx="48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50000"/>
                </a:spcBef>
                <a:buClrTx/>
                <a:buSzTx/>
                <a:buFontTx/>
                <a:buNone/>
              </a:pPr>
              <a:r>
                <a:rPr kumimoji="0" lang="en-US" altLang="zh-CN" sz="1800">
                  <a:latin typeface="Times New Roman" panose="02020603050405020304" pitchFamily="18" charset="0"/>
                  <a:ea typeface="SimSun" panose="02010600030101010101" pitchFamily="2" charset="-122"/>
                </a:rPr>
                <a:t>Step 2</a:t>
              </a:r>
              <a:endParaRPr kumimoji="0" lang="en-US" altLang="zh-CN" sz="2400">
                <a:latin typeface="Times New Roman" panose="02020603050405020304" pitchFamily="18" charset="0"/>
                <a:ea typeface="SimSun" panose="02010600030101010101" pitchFamily="2" charset="-122"/>
              </a:endParaRPr>
            </a:p>
          </p:txBody>
        </p:sp>
        <p:sp>
          <p:nvSpPr>
            <p:cNvPr id="44067" name="Line 44"/>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68" name="Text Box 45"/>
            <p:cNvSpPr txBox="1">
              <a:spLocks noChangeArrowheads="1"/>
            </p:cNvSpPr>
            <p:nvPr/>
          </p:nvSpPr>
          <p:spPr bwMode="auto">
            <a:xfrm>
              <a:off x="2976" y="3801"/>
              <a:ext cx="48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50000"/>
                </a:spcBef>
                <a:buClrTx/>
                <a:buSzTx/>
                <a:buFontTx/>
                <a:buNone/>
              </a:pPr>
              <a:r>
                <a:rPr kumimoji="0" lang="en-US" altLang="zh-CN" sz="1800">
                  <a:latin typeface="Times New Roman" panose="02020603050405020304" pitchFamily="18" charset="0"/>
                  <a:ea typeface="SimSun" panose="02010600030101010101" pitchFamily="2" charset="-122"/>
                </a:rPr>
                <a:t>Step 1</a:t>
              </a:r>
              <a:endParaRPr kumimoji="0" lang="en-US" altLang="zh-CN" sz="2400">
                <a:latin typeface="Times New Roman" panose="02020603050405020304" pitchFamily="18" charset="0"/>
                <a:ea typeface="SimSun" panose="02010600030101010101" pitchFamily="2" charset="-122"/>
              </a:endParaRPr>
            </a:p>
          </p:txBody>
        </p:sp>
        <p:sp>
          <p:nvSpPr>
            <p:cNvPr id="44069" name="Line 46"/>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0" name="Text Box 47"/>
            <p:cNvSpPr txBox="1">
              <a:spLocks noChangeArrowheads="1"/>
            </p:cNvSpPr>
            <p:nvPr/>
          </p:nvSpPr>
          <p:spPr bwMode="auto">
            <a:xfrm>
              <a:off x="3456" y="3801"/>
              <a:ext cx="48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50000"/>
                </a:spcBef>
                <a:buClrTx/>
                <a:buSzTx/>
                <a:buFontTx/>
                <a:buNone/>
              </a:pPr>
              <a:r>
                <a:rPr kumimoji="0" lang="en-US" altLang="zh-CN" sz="1800">
                  <a:latin typeface="Times New Roman" panose="02020603050405020304" pitchFamily="18" charset="0"/>
                  <a:ea typeface="SimSun" panose="02010600030101010101" pitchFamily="2" charset="-122"/>
                </a:rPr>
                <a:t>Step 0</a:t>
              </a:r>
              <a:endParaRPr kumimoji="0" lang="en-US" altLang="zh-CN" sz="2400">
                <a:latin typeface="Times New Roman" panose="02020603050405020304" pitchFamily="18" charset="0"/>
                <a:ea typeface="SimSun" panose="02010600030101010101" pitchFamily="2" charset="-122"/>
              </a:endParaRPr>
            </a:p>
          </p:txBody>
        </p:sp>
        <p:sp>
          <p:nvSpPr>
            <p:cNvPr id="44071" name="Line 48"/>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2" name="Line 49"/>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3" name="Line 50"/>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4" name="Line 51"/>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5" name="Line 52"/>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6" name="Line 53"/>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7" name="Line 54"/>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8" name="Line 55"/>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79" name="Text Box 56"/>
            <p:cNvSpPr txBox="1">
              <a:spLocks noChangeArrowheads="1"/>
            </p:cNvSpPr>
            <p:nvPr/>
          </p:nvSpPr>
          <p:spPr bwMode="auto">
            <a:xfrm>
              <a:off x="4372" y="1824"/>
              <a:ext cx="1142"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a:spcBef>
                  <a:spcPct val="0"/>
                </a:spcBef>
                <a:buClrTx/>
                <a:buSzTx/>
                <a:buFontTx/>
                <a:buNone/>
              </a:pPr>
              <a:r>
                <a:rPr kumimoji="0" lang="en-US" altLang="zh-CN" sz="2400" dirty="0">
                  <a:latin typeface="Times New Roman" panose="02020603050405020304" pitchFamily="18" charset="0"/>
                  <a:ea typeface="SimSun" panose="02010600030101010101" pitchFamily="2" charset="-122"/>
                </a:rPr>
                <a:t>agglomerative</a:t>
              </a:r>
            </a:p>
            <a:p>
              <a:pPr algn="ctr">
                <a:spcBef>
                  <a:spcPct val="0"/>
                </a:spcBef>
                <a:buClrTx/>
                <a:buSzTx/>
                <a:buFontTx/>
                <a:buNone/>
              </a:pPr>
              <a:r>
                <a:rPr kumimoji="0" lang="en-US" altLang="zh-CN" sz="2400" dirty="0">
                  <a:latin typeface="Times New Roman" panose="02020603050405020304" pitchFamily="18" charset="0"/>
                  <a:ea typeface="SimSun" panose="02010600030101010101" pitchFamily="2" charset="-122"/>
                </a:rPr>
                <a:t>(AGNES)</a:t>
              </a:r>
            </a:p>
          </p:txBody>
        </p:sp>
        <p:sp>
          <p:nvSpPr>
            <p:cNvPr id="44080" name="Text Box 57"/>
            <p:cNvSpPr txBox="1">
              <a:spLocks noChangeArrowheads="1"/>
            </p:cNvSpPr>
            <p:nvPr/>
          </p:nvSpPr>
          <p:spPr bwMode="auto">
            <a:xfrm>
              <a:off x="4446" y="3552"/>
              <a:ext cx="783"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a:spcBef>
                  <a:spcPct val="0"/>
                </a:spcBef>
                <a:buClrTx/>
                <a:buSzTx/>
                <a:buFontTx/>
                <a:buNone/>
              </a:pPr>
              <a:r>
                <a:rPr kumimoji="0" lang="en-US" altLang="zh-CN" sz="2400">
                  <a:latin typeface="Times New Roman" panose="02020603050405020304" pitchFamily="18" charset="0"/>
                  <a:ea typeface="SimSun" panose="02010600030101010101" pitchFamily="2" charset="-122"/>
                </a:rPr>
                <a:t>divisive</a:t>
              </a:r>
            </a:p>
            <a:p>
              <a:pPr algn="ctr">
                <a:spcBef>
                  <a:spcPct val="0"/>
                </a:spcBef>
                <a:buClrTx/>
                <a:buSzTx/>
                <a:buFontTx/>
                <a:buNone/>
              </a:pPr>
              <a:r>
                <a:rPr kumimoji="0" lang="en-US" altLang="zh-CN" sz="2400">
                  <a:latin typeface="Times New Roman" panose="02020603050405020304" pitchFamily="18" charset="0"/>
                  <a:ea typeface="SimSun" panose="02010600030101010101" pitchFamily="2" charset="-122"/>
                </a:rPr>
                <a:t>(DIANA)</a:t>
              </a:r>
            </a:p>
          </p:txBody>
        </p:sp>
      </p:grpSp>
      <p:sp>
        <p:nvSpPr>
          <p:cNvPr id="60419" name="Text Box 58"/>
          <p:cNvSpPr txBox="1">
            <a:spLocks noChangeArrowheads="1"/>
          </p:cNvSpPr>
          <p:nvPr/>
        </p:nvSpPr>
        <p:spPr bwMode="auto">
          <a:xfrm>
            <a:off x="685800" y="533400"/>
            <a:ext cx="7543800" cy="762000"/>
          </a:xfrm>
          <a:prstGeom prst="rect">
            <a:avLst/>
          </a:prstGeom>
          <a:noFill/>
          <a:ln w="9525">
            <a:noFill/>
            <a:miter lim="800000"/>
            <a:headEnd/>
            <a:tailEnd/>
          </a:ln>
        </p:spPr>
        <p:txBody>
          <a:bodyPr>
            <a:spAutoFit/>
          </a:bodyPr>
          <a:lstStyle/>
          <a:p>
            <a:pPr>
              <a:spcBef>
                <a:spcPct val="50000"/>
              </a:spcBef>
              <a:buFont typeface="Wingdings" panose="05000000000000000000" pitchFamily="2" charset="2"/>
              <a:buNone/>
              <a:defRPr/>
            </a:pPr>
            <a:r>
              <a:rPr lang="en-US" sz="4400" b="0" dirty="0">
                <a:solidFill>
                  <a:schemeClr val="tx1"/>
                </a:solidFill>
                <a:latin typeface="+mj-lt"/>
              </a:rPr>
              <a:t>Hierarchical Clustering</a:t>
            </a:r>
          </a:p>
        </p:txBody>
      </p:sp>
    </p:spTree>
    <p:extLst>
      <p:ext uri="{BB962C8B-B14F-4D97-AF65-F5344CB8AC3E}">
        <p14:creationId xmlns:p14="http://schemas.microsoft.com/office/powerpoint/2010/main" val="3449766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457200" y="0"/>
            <a:ext cx="8229600" cy="1139825"/>
          </a:xfrm>
        </p:spPr>
        <p:txBody>
          <a:bodyPr/>
          <a:lstStyle/>
          <a:p>
            <a:pPr eaLnBrk="1" hangingPunct="1">
              <a:defRPr/>
            </a:pPr>
            <a:r>
              <a:rPr lang="en-US" smtClean="0"/>
              <a:t>What is Cluster Analysis?</a:t>
            </a:r>
          </a:p>
        </p:txBody>
      </p:sp>
      <p:sp>
        <p:nvSpPr>
          <p:cNvPr id="371715" name="Rectangle 3"/>
          <p:cNvSpPr>
            <a:spLocks noGrp="1" noChangeArrowheads="1"/>
          </p:cNvSpPr>
          <p:nvPr>
            <p:ph type="body" idx="1"/>
          </p:nvPr>
        </p:nvSpPr>
        <p:spPr>
          <a:xfrm>
            <a:off x="457200" y="1066800"/>
            <a:ext cx="8229600" cy="1133475"/>
          </a:xfrm>
        </p:spPr>
        <p:txBody>
          <a:bodyPr>
            <a:normAutofit fontScale="92500" lnSpcReduction="20000"/>
          </a:bodyPr>
          <a:lstStyle/>
          <a:p>
            <a:pPr eaLnBrk="1" hangingPunct="1">
              <a:defRPr/>
            </a:pPr>
            <a:r>
              <a:rPr lang="en-US" sz="2800" smtClean="0"/>
              <a:t>Finding groups of objects such that the objects in a group will be similar (or related) to one another and different from (or unrelated to) the objects in other groups</a:t>
            </a:r>
          </a:p>
        </p:txBody>
      </p:sp>
      <p:grpSp>
        <p:nvGrpSpPr>
          <p:cNvPr id="6148" name="Group 4"/>
          <p:cNvGrpSpPr>
            <a:grpSpLocks/>
          </p:cNvGrpSpPr>
          <p:nvPr/>
        </p:nvGrpSpPr>
        <p:grpSpPr bwMode="auto">
          <a:xfrm>
            <a:off x="3276600" y="3570288"/>
            <a:ext cx="3048000" cy="2678112"/>
            <a:chOff x="2160" y="2544"/>
            <a:chExt cx="1920" cy="1687"/>
          </a:xfrm>
        </p:grpSpPr>
        <p:sp>
          <p:nvSpPr>
            <p:cNvPr id="6159" name="Line 5"/>
            <p:cNvSpPr>
              <a:spLocks noChangeShapeType="1"/>
            </p:cNvSpPr>
            <p:nvPr/>
          </p:nvSpPr>
          <p:spPr bwMode="auto">
            <a:xfrm>
              <a:off x="2736"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6"/>
            <p:cNvSpPr>
              <a:spLocks noChangeShapeType="1"/>
            </p:cNvSpPr>
            <p:nvPr/>
          </p:nvSpPr>
          <p:spPr bwMode="auto">
            <a:xfrm>
              <a:off x="2736" y="3696"/>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1" name="Freeform 7"/>
            <p:cNvSpPr>
              <a:spLocks/>
            </p:cNvSpPr>
            <p:nvPr/>
          </p:nvSpPr>
          <p:spPr bwMode="auto">
            <a:xfrm>
              <a:off x="2226" y="3696"/>
              <a:ext cx="510" cy="535"/>
            </a:xfrm>
            <a:custGeom>
              <a:avLst/>
              <a:gdLst>
                <a:gd name="T0" fmla="*/ 510 w 510"/>
                <a:gd name="T1" fmla="*/ 0 h 535"/>
                <a:gd name="T2" fmla="*/ 0 w 510"/>
                <a:gd name="T3" fmla="*/ 535 h 535"/>
                <a:gd name="T4" fmla="*/ 0 60000 65536"/>
                <a:gd name="T5" fmla="*/ 0 60000 65536"/>
                <a:gd name="T6" fmla="*/ 0 w 510"/>
                <a:gd name="T7" fmla="*/ 0 h 535"/>
                <a:gd name="T8" fmla="*/ 510 w 510"/>
                <a:gd name="T9" fmla="*/ 535 h 535"/>
              </a:gdLst>
              <a:ahLst/>
              <a:cxnLst>
                <a:cxn ang="T4">
                  <a:pos x="T0" y="T1"/>
                </a:cxn>
                <a:cxn ang="T5">
                  <a:pos x="T2" y="T3"/>
                </a:cxn>
              </a:cxnLst>
              <a:rect l="T6" t="T7" r="T8" b="T9"/>
              <a:pathLst>
                <a:path w="510" h="535">
                  <a:moveTo>
                    <a:pt x="510" y="0"/>
                  </a:moveTo>
                  <a:lnTo>
                    <a:pt x="0" y="535"/>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62" name="AutoShape 8"/>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3" name="AutoShape 9"/>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4" name="AutoShape 10"/>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5" name="AutoShape 11"/>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6" name="AutoShape 12"/>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7" name="AutoShape 13"/>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8" name="AutoShape 14"/>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69" name="AutoShape 15"/>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0" name="AutoShape 16"/>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1" name="AutoShape 17"/>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2" name="AutoShape 18"/>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3" name="AutoShape 19"/>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4" name="AutoShape 20"/>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5" name="AutoShape 21"/>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6" name="AutoShape 22"/>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7" name="AutoShape 23"/>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8" name="AutoShape 24"/>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79" name="AutoShape 25"/>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80" name="AutoShape 26"/>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81" name="AutoShape 27"/>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82" name="AutoShape 28"/>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83" name="AutoShape 29"/>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84" name="AutoShape 30"/>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grpSp>
        <p:nvGrpSpPr>
          <p:cNvPr id="3" name="Group 31"/>
          <p:cNvGrpSpPr>
            <a:grpSpLocks/>
          </p:cNvGrpSpPr>
          <p:nvPr/>
        </p:nvGrpSpPr>
        <p:grpSpPr bwMode="auto">
          <a:xfrm>
            <a:off x="5257800" y="2743200"/>
            <a:ext cx="3048000" cy="2514600"/>
            <a:chOff x="3312" y="1584"/>
            <a:chExt cx="1920" cy="1584"/>
          </a:xfrm>
        </p:grpSpPr>
        <p:sp>
          <p:nvSpPr>
            <p:cNvPr id="6157" name="Line 32"/>
            <p:cNvSpPr>
              <a:spLocks noChangeShapeType="1"/>
            </p:cNvSpPr>
            <p:nvPr/>
          </p:nvSpPr>
          <p:spPr bwMode="auto">
            <a:xfrm flipH="1" flipV="1">
              <a:off x="3312" y="2736"/>
              <a:ext cx="144" cy="432"/>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8" name="AutoShape 33"/>
            <p:cNvSpPr>
              <a:spLocks noChangeArrowheads="1"/>
            </p:cNvSpPr>
            <p:nvPr/>
          </p:nvSpPr>
          <p:spPr bwMode="auto">
            <a:xfrm>
              <a:off x="3984" y="1584"/>
              <a:ext cx="1248" cy="672"/>
            </a:xfrm>
            <a:prstGeom prst="wedgeRectCallout">
              <a:avLst>
                <a:gd name="adj1" fmla="val -93509"/>
                <a:gd name="adj2" fmla="val 150894"/>
              </a:avLst>
            </a:prstGeom>
            <a:solidFill>
              <a:srgbClr val="00FFFF"/>
            </a:solidFill>
            <a:ln w="25400">
              <a:solidFill>
                <a:schemeClr val="tx1"/>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000"/>
                <a:t>Inter-cluster distances are maximized</a:t>
              </a:r>
            </a:p>
          </p:txBody>
        </p:sp>
      </p:grpSp>
      <p:grpSp>
        <p:nvGrpSpPr>
          <p:cNvPr id="4" name="Group 34"/>
          <p:cNvGrpSpPr>
            <a:grpSpLocks/>
          </p:cNvGrpSpPr>
          <p:nvPr/>
        </p:nvGrpSpPr>
        <p:grpSpPr bwMode="auto">
          <a:xfrm>
            <a:off x="2895600" y="3657600"/>
            <a:ext cx="3276600" cy="2286000"/>
            <a:chOff x="1824" y="2208"/>
            <a:chExt cx="2064" cy="1440"/>
          </a:xfrm>
        </p:grpSpPr>
        <p:sp>
          <p:nvSpPr>
            <p:cNvPr id="6154" name="Oval 35"/>
            <p:cNvSpPr>
              <a:spLocks noChangeArrowheads="1"/>
            </p:cNvSpPr>
            <p:nvPr/>
          </p:nvSpPr>
          <p:spPr bwMode="auto">
            <a:xfrm>
              <a:off x="1824" y="2592"/>
              <a:ext cx="816" cy="72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5" name="Oval 36"/>
            <p:cNvSpPr>
              <a:spLocks noChangeArrowheads="1"/>
            </p:cNvSpPr>
            <p:nvPr/>
          </p:nvSpPr>
          <p:spPr bwMode="auto">
            <a:xfrm>
              <a:off x="2928" y="2208"/>
              <a:ext cx="720"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156" name="Oval 37"/>
            <p:cNvSpPr>
              <a:spLocks noChangeArrowheads="1"/>
            </p:cNvSpPr>
            <p:nvPr/>
          </p:nvSpPr>
          <p:spPr bwMode="auto">
            <a:xfrm>
              <a:off x="3216" y="3024"/>
              <a:ext cx="672" cy="624"/>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grpSp>
        <p:nvGrpSpPr>
          <p:cNvPr id="5" name="Group 38"/>
          <p:cNvGrpSpPr>
            <a:grpSpLocks/>
          </p:cNvGrpSpPr>
          <p:nvPr/>
        </p:nvGrpSpPr>
        <p:grpSpPr bwMode="auto">
          <a:xfrm>
            <a:off x="1295400" y="2971800"/>
            <a:ext cx="2286000" cy="1676400"/>
            <a:chOff x="816" y="1776"/>
            <a:chExt cx="1440" cy="1056"/>
          </a:xfrm>
        </p:grpSpPr>
        <p:sp>
          <p:nvSpPr>
            <p:cNvPr id="6152" name="Line 39"/>
            <p:cNvSpPr>
              <a:spLocks noChangeShapeType="1"/>
            </p:cNvSpPr>
            <p:nvPr/>
          </p:nvSpPr>
          <p:spPr bwMode="auto">
            <a:xfrm flipV="1">
              <a:off x="2064" y="2736"/>
              <a:ext cx="192" cy="96"/>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3" name="AutoShape 40"/>
            <p:cNvSpPr>
              <a:spLocks noChangeArrowheads="1"/>
            </p:cNvSpPr>
            <p:nvPr/>
          </p:nvSpPr>
          <p:spPr bwMode="auto">
            <a:xfrm>
              <a:off x="816" y="1776"/>
              <a:ext cx="1248" cy="672"/>
            </a:xfrm>
            <a:prstGeom prst="wedgeRectCallout">
              <a:avLst>
                <a:gd name="adj1" fmla="val 56250"/>
                <a:gd name="adj2" fmla="val 92856"/>
              </a:avLst>
            </a:prstGeom>
            <a:solidFill>
              <a:srgbClr val="00FFFF"/>
            </a:solidFill>
            <a:ln w="25400">
              <a:solidFill>
                <a:schemeClr val="tx1"/>
              </a:solidFill>
              <a:miter lim="800000"/>
              <a:headEnd/>
              <a:tailEnd/>
            </a:ln>
          </p:spPr>
          <p:txBody>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2000"/>
                <a:t>Intra-cluster distances are minimized</a:t>
              </a:r>
            </a:p>
          </p:txBody>
        </p:sp>
      </p:grpSp>
    </p:spTree>
    <p:extLst>
      <p:ext uri="{BB962C8B-B14F-4D97-AF65-F5344CB8AC3E}">
        <p14:creationId xmlns:p14="http://schemas.microsoft.com/office/powerpoint/2010/main" val="1461745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295400" y="1295400"/>
            <a:ext cx="7543800" cy="4953000"/>
          </a:xfrm>
        </p:spPr>
        <p:txBody>
          <a:bodyPr/>
          <a:lstStyle/>
          <a:p>
            <a:pPr eaLnBrk="1" hangingPunct="1">
              <a:spcBef>
                <a:spcPct val="0"/>
              </a:spcBef>
            </a:pPr>
            <a:r>
              <a:rPr lang="en-US" altLang="en-US" b="1" smtClean="0">
                <a:solidFill>
                  <a:srgbClr val="000000"/>
                </a:solidFill>
              </a:rPr>
              <a:t>Produces a set of nested clusters organized as a hierarchical tree</a:t>
            </a:r>
          </a:p>
          <a:p>
            <a:pPr eaLnBrk="1" hangingPunct="1">
              <a:spcBef>
                <a:spcPct val="0"/>
              </a:spcBef>
            </a:pPr>
            <a:r>
              <a:rPr lang="en-US" altLang="en-US" b="1" smtClean="0">
                <a:solidFill>
                  <a:srgbClr val="000000"/>
                </a:solidFill>
              </a:rPr>
              <a:t>Can be visualized as a “dendrogram”</a:t>
            </a:r>
          </a:p>
          <a:p>
            <a:pPr lvl="1" eaLnBrk="1" hangingPunct="1">
              <a:spcBef>
                <a:spcPct val="0"/>
              </a:spcBef>
            </a:pPr>
            <a:r>
              <a:rPr lang="en-US" altLang="en-US" b="1" smtClean="0">
                <a:solidFill>
                  <a:srgbClr val="000000"/>
                </a:solidFill>
              </a:rPr>
              <a:t>A tree like diagram that records the sequences of merges or splits</a:t>
            </a:r>
          </a:p>
        </p:txBody>
      </p:sp>
      <p:sp>
        <p:nvSpPr>
          <p:cNvPr id="11268" name="Rectangle 2"/>
          <p:cNvSpPr>
            <a:spLocks noGrp="1" noChangeArrowheads="1"/>
          </p:cNvSpPr>
          <p:nvPr>
            <p:ph type="title"/>
          </p:nvPr>
        </p:nvSpPr>
        <p:spPr>
          <a:xfrm>
            <a:off x="457200" y="358775"/>
            <a:ext cx="8229600" cy="1143000"/>
          </a:xfrm>
        </p:spPr>
        <p:txBody>
          <a:bodyPr/>
          <a:lstStyle/>
          <a:p>
            <a:pPr eaLnBrk="1" hangingPunct="1"/>
            <a:r>
              <a:rPr lang="en-US" altLang="en-US" smtClean="0"/>
              <a:t>Hierarchical Clustering </a:t>
            </a:r>
          </a:p>
        </p:txBody>
      </p:sp>
      <p:pic>
        <p:nvPicPr>
          <p:cNvPr id="112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86200"/>
            <a:ext cx="4572000"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11266" name="Object 5"/>
          <p:cNvGraphicFramePr>
            <a:graphicFrameLocks noChangeAspect="1"/>
          </p:cNvGraphicFramePr>
          <p:nvPr/>
        </p:nvGraphicFramePr>
        <p:xfrm>
          <a:off x="5486400" y="3810000"/>
          <a:ext cx="2995613" cy="3048000"/>
        </p:xfrm>
        <a:graphic>
          <a:graphicData uri="http://schemas.openxmlformats.org/presentationml/2006/ole">
            <mc:AlternateContent xmlns:mc="http://schemas.openxmlformats.org/markup-compatibility/2006">
              <mc:Choice xmlns:v="urn:schemas-microsoft-com:vml" Requires="v">
                <p:oleObj spid="_x0000_s20494" name="VISIO" r:id="rId5" imgW="3168720" imgH="3227760" progId="Visio.Drawing.6">
                  <p:embed/>
                </p:oleObj>
              </mc:Choice>
              <mc:Fallback>
                <p:oleObj name="VISIO" r:id="rId5" imgW="3168720" imgH="322776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810000"/>
                        <a:ext cx="29956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30550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85800" y="304800"/>
            <a:ext cx="7772400" cy="914400"/>
          </a:xfrm>
          <a:prstGeom prst="rect">
            <a:avLst/>
          </a:prstGeom>
          <a:noFill/>
          <a:ln w="9525">
            <a:noFill/>
            <a:miter lim="800000"/>
            <a:headEnd/>
            <a:tailEnd/>
          </a:ln>
        </p:spPr>
        <p:txBody>
          <a:bodyPr anchor="ctr"/>
          <a:lstStyle/>
          <a:p>
            <a:pPr>
              <a:spcBef>
                <a:spcPct val="0"/>
              </a:spcBef>
              <a:buClrTx/>
              <a:buSzTx/>
              <a:buFontTx/>
              <a:buNone/>
              <a:defRPr/>
            </a:pPr>
            <a:r>
              <a:rPr lang="en-US" sz="4400" b="0" dirty="0">
                <a:solidFill>
                  <a:schemeClr val="tx1"/>
                </a:solidFill>
                <a:latin typeface="+mj-lt"/>
              </a:rPr>
              <a:t>Density-based Methods</a:t>
            </a:r>
          </a:p>
        </p:txBody>
      </p:sp>
      <p:sp>
        <p:nvSpPr>
          <p:cNvPr id="61443" name="Rectangle 3"/>
          <p:cNvSpPr>
            <a:spLocks noChangeArrowheads="1"/>
          </p:cNvSpPr>
          <p:nvPr/>
        </p:nvSpPr>
        <p:spPr bwMode="auto">
          <a:xfrm>
            <a:off x="685800" y="1371600"/>
            <a:ext cx="7772400" cy="4454525"/>
          </a:xfrm>
          <a:prstGeom prst="rect">
            <a:avLst/>
          </a:prstGeom>
          <a:noFill/>
          <a:ln w="12700" cap="sq">
            <a:noFill/>
            <a:miter lim="800000"/>
            <a:headEnd type="none" w="sm" len="sm"/>
            <a:tailEnd type="none" w="sm" len="sm"/>
          </a:ln>
        </p:spPr>
        <p:txBody>
          <a:bodyPr/>
          <a:lstStyle/>
          <a:p>
            <a:pPr marL="457200" indent="-457200" algn="just">
              <a:buFont typeface="Courier New" pitchFamily="49" charset="0"/>
              <a:buChar char="o"/>
              <a:defRPr/>
            </a:pPr>
            <a:r>
              <a:rPr lang="en-US" sz="3200" dirty="0">
                <a:solidFill>
                  <a:schemeClr val="tx1"/>
                </a:solidFill>
                <a:latin typeface="+mj-lt"/>
              </a:rPr>
              <a:t>Most partitioning-based methods cluster objects based on distances between them</a:t>
            </a:r>
          </a:p>
          <a:p>
            <a:pPr marL="457200" indent="-457200" algn="just">
              <a:buFont typeface="Courier New" pitchFamily="49" charset="0"/>
              <a:buChar char="o"/>
              <a:defRPr/>
            </a:pPr>
            <a:r>
              <a:rPr lang="en-US" sz="3200" dirty="0">
                <a:solidFill>
                  <a:schemeClr val="tx1"/>
                </a:solidFill>
                <a:latin typeface="+mj-lt"/>
              </a:rPr>
              <a:t>Can find only spherical-shaped clusters</a:t>
            </a:r>
          </a:p>
          <a:p>
            <a:pPr marL="457200" indent="-457200" algn="just">
              <a:buFont typeface="Courier New" pitchFamily="49" charset="0"/>
              <a:buChar char="o"/>
              <a:defRPr/>
            </a:pPr>
            <a:r>
              <a:rPr lang="en-US" sz="3200" dirty="0">
                <a:solidFill>
                  <a:schemeClr val="tx1"/>
                </a:solidFill>
                <a:latin typeface="+mj-lt"/>
              </a:rPr>
              <a:t>Density-based clustering</a:t>
            </a:r>
          </a:p>
          <a:p>
            <a:pPr marL="914400" lvl="1" indent="-457200" algn="just">
              <a:buFont typeface="Courier New" pitchFamily="49" charset="0"/>
              <a:buChar char="o"/>
              <a:defRPr/>
            </a:pPr>
            <a:r>
              <a:rPr lang="en-US" sz="3200" dirty="0">
                <a:solidFill>
                  <a:schemeClr val="tx1"/>
                </a:solidFill>
                <a:latin typeface="+mj-lt"/>
              </a:rPr>
              <a:t>Continue growing a given cluster as long as the density in the ‘neighborhood’ exceeds some threshold.</a:t>
            </a:r>
          </a:p>
        </p:txBody>
      </p:sp>
    </p:spTree>
    <p:extLst>
      <p:ext uri="{BB962C8B-B14F-4D97-AF65-F5344CB8AC3E}">
        <p14:creationId xmlns:p14="http://schemas.microsoft.com/office/powerpoint/2010/main" val="2586500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152400" y="304800"/>
            <a:ext cx="8763000" cy="552450"/>
          </a:xfrm>
        </p:spPr>
        <p:txBody>
          <a:bodyPr>
            <a:normAutofit fontScale="90000"/>
          </a:bodyPr>
          <a:lstStyle/>
          <a:p>
            <a:pPr eaLnBrk="1" hangingPunct="1">
              <a:defRPr/>
            </a:pPr>
            <a:r>
              <a:rPr lang="en-US" sz="3800" dirty="0" smtClean="0"/>
              <a:t>Other Distinctions Between Sets of Clusters</a:t>
            </a:r>
          </a:p>
        </p:txBody>
      </p:sp>
      <p:sp>
        <p:nvSpPr>
          <p:cNvPr id="386051" name="Rectangle 3"/>
          <p:cNvSpPr>
            <a:spLocks noGrp="1" noChangeArrowheads="1"/>
          </p:cNvSpPr>
          <p:nvPr>
            <p:ph type="body" idx="1"/>
          </p:nvPr>
        </p:nvSpPr>
        <p:spPr>
          <a:xfrm>
            <a:off x="685800" y="1143000"/>
            <a:ext cx="7916863" cy="5715000"/>
          </a:xfrm>
        </p:spPr>
        <p:txBody>
          <a:bodyPr/>
          <a:lstStyle/>
          <a:p>
            <a:pPr eaLnBrk="1" hangingPunct="1">
              <a:lnSpc>
                <a:spcPct val="80000"/>
              </a:lnSpc>
              <a:defRPr/>
            </a:pPr>
            <a:r>
              <a:rPr lang="en-US" dirty="0" smtClean="0"/>
              <a:t>Exclusive versus non-exclusive</a:t>
            </a:r>
          </a:p>
          <a:p>
            <a:pPr lvl="1" eaLnBrk="1" hangingPunct="1">
              <a:lnSpc>
                <a:spcPct val="80000"/>
              </a:lnSpc>
              <a:defRPr/>
            </a:pPr>
            <a:r>
              <a:rPr lang="en-US" sz="2400" dirty="0" smtClean="0"/>
              <a:t>In non-exclusive </a:t>
            </a:r>
            <a:r>
              <a:rPr lang="en-US" sz="2400" dirty="0" err="1" smtClean="0"/>
              <a:t>clusterings</a:t>
            </a:r>
            <a:r>
              <a:rPr lang="en-US" sz="2400" dirty="0" smtClean="0"/>
              <a:t>, points may belong to multiple clusters.</a:t>
            </a:r>
          </a:p>
          <a:p>
            <a:pPr lvl="1" eaLnBrk="1" hangingPunct="1">
              <a:lnSpc>
                <a:spcPct val="80000"/>
              </a:lnSpc>
              <a:defRPr/>
            </a:pPr>
            <a:r>
              <a:rPr lang="en-US" sz="2400" dirty="0" smtClean="0"/>
              <a:t>Can represent multiple classes or ‘border’ points</a:t>
            </a:r>
          </a:p>
          <a:p>
            <a:pPr eaLnBrk="1" hangingPunct="1">
              <a:lnSpc>
                <a:spcPct val="80000"/>
              </a:lnSpc>
              <a:defRPr/>
            </a:pPr>
            <a:r>
              <a:rPr lang="en-US" dirty="0" smtClean="0"/>
              <a:t>Fuzzy versus non-fuzzy</a:t>
            </a:r>
          </a:p>
          <a:p>
            <a:pPr lvl="1" eaLnBrk="1" hangingPunct="1">
              <a:lnSpc>
                <a:spcPct val="80000"/>
              </a:lnSpc>
              <a:defRPr/>
            </a:pPr>
            <a:r>
              <a:rPr lang="en-US" sz="2400" dirty="0" smtClean="0"/>
              <a:t>In fuzzy clustering, a point belongs to every cluster with some weight between 0 and 1</a:t>
            </a:r>
          </a:p>
          <a:p>
            <a:pPr lvl="1" eaLnBrk="1" hangingPunct="1">
              <a:lnSpc>
                <a:spcPct val="80000"/>
              </a:lnSpc>
              <a:defRPr/>
            </a:pPr>
            <a:r>
              <a:rPr lang="en-US" sz="2400" dirty="0" smtClean="0"/>
              <a:t>Weights must sum to 1</a:t>
            </a:r>
          </a:p>
          <a:p>
            <a:pPr lvl="1" eaLnBrk="1" hangingPunct="1">
              <a:lnSpc>
                <a:spcPct val="80000"/>
              </a:lnSpc>
              <a:defRPr/>
            </a:pPr>
            <a:r>
              <a:rPr lang="en-US" sz="2400" dirty="0" smtClean="0"/>
              <a:t>Probabilistic clustering has similar characteristics</a:t>
            </a:r>
          </a:p>
          <a:p>
            <a:pPr eaLnBrk="1" hangingPunct="1">
              <a:lnSpc>
                <a:spcPct val="80000"/>
              </a:lnSpc>
              <a:defRPr/>
            </a:pPr>
            <a:r>
              <a:rPr lang="en-US" dirty="0" smtClean="0"/>
              <a:t>Partial versus complete</a:t>
            </a:r>
          </a:p>
          <a:p>
            <a:pPr lvl="1" eaLnBrk="1" hangingPunct="1">
              <a:lnSpc>
                <a:spcPct val="80000"/>
              </a:lnSpc>
              <a:defRPr/>
            </a:pPr>
            <a:r>
              <a:rPr lang="en-US" sz="2400" dirty="0" smtClean="0"/>
              <a:t>In some cases, we only want to cluster some of the data</a:t>
            </a:r>
          </a:p>
          <a:p>
            <a:pPr eaLnBrk="1" hangingPunct="1">
              <a:lnSpc>
                <a:spcPct val="80000"/>
              </a:lnSpc>
              <a:defRPr/>
            </a:pPr>
            <a:r>
              <a:rPr lang="en-US" dirty="0" smtClean="0"/>
              <a:t>Heterogeneous versus homogeneous</a:t>
            </a:r>
          </a:p>
          <a:p>
            <a:pPr lvl="1" eaLnBrk="1" hangingPunct="1">
              <a:lnSpc>
                <a:spcPct val="80000"/>
              </a:lnSpc>
              <a:defRPr/>
            </a:pPr>
            <a:r>
              <a:rPr lang="en-US" sz="2400" dirty="0" smtClean="0"/>
              <a:t>Cluster of widely different sizes, shapes, and densities</a:t>
            </a:r>
          </a:p>
        </p:txBody>
      </p:sp>
    </p:spTree>
    <p:extLst>
      <p:ext uri="{BB962C8B-B14F-4D97-AF65-F5344CB8AC3E}">
        <p14:creationId xmlns:p14="http://schemas.microsoft.com/office/powerpoint/2010/main" val="1305156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1143000" y="304800"/>
            <a:ext cx="7391400" cy="838200"/>
          </a:xfrm>
          <a:prstGeom prst="rect">
            <a:avLst/>
          </a:prstGeom>
          <a:noFill/>
          <a:ln w="9525">
            <a:noFill/>
            <a:miter lim="800000"/>
            <a:headEnd/>
            <a:tailEnd/>
          </a:ln>
        </p:spPr>
        <p:txBody>
          <a:bodyPr lIns="92075" tIns="46038" rIns="92075" bIns="46038" anchor="ctr"/>
          <a:lstStyle/>
          <a:p>
            <a:pPr>
              <a:spcBef>
                <a:spcPct val="0"/>
              </a:spcBef>
              <a:buClrTx/>
              <a:buSzTx/>
              <a:buFontTx/>
              <a:buNone/>
              <a:defRPr/>
            </a:pPr>
            <a:r>
              <a:rPr lang="en-US" sz="4000" b="0" dirty="0">
                <a:solidFill>
                  <a:schemeClr val="tx1"/>
                </a:solidFill>
                <a:latin typeface="+mj-lt"/>
              </a:rPr>
              <a:t>Partitioning Algorithms: </a:t>
            </a:r>
          </a:p>
          <a:p>
            <a:pPr>
              <a:spcBef>
                <a:spcPct val="0"/>
              </a:spcBef>
              <a:buClrTx/>
              <a:buSzTx/>
              <a:buFontTx/>
              <a:buNone/>
              <a:defRPr/>
            </a:pPr>
            <a:r>
              <a:rPr lang="en-US" sz="4000" b="0" dirty="0">
                <a:solidFill>
                  <a:schemeClr val="tx1"/>
                </a:solidFill>
                <a:latin typeface="+mj-lt"/>
              </a:rPr>
              <a:t>Basic Concept</a:t>
            </a:r>
            <a:endParaRPr lang="en-US" sz="3600" b="0" dirty="0">
              <a:solidFill>
                <a:schemeClr val="tx1"/>
              </a:solidFill>
              <a:latin typeface="+mj-lt"/>
            </a:endParaRPr>
          </a:p>
        </p:txBody>
      </p:sp>
      <p:sp>
        <p:nvSpPr>
          <p:cNvPr id="47107" name="Rectangle 3"/>
          <p:cNvSpPr>
            <a:spLocks noChangeArrowheads="1"/>
          </p:cNvSpPr>
          <p:nvPr/>
        </p:nvSpPr>
        <p:spPr bwMode="auto">
          <a:xfrm>
            <a:off x="381000" y="1371600"/>
            <a:ext cx="8458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200150" indent="-28575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nSpc>
                <a:spcPct val="110000"/>
              </a:lnSpc>
              <a:buFont typeface="Courier New" panose="02070309020205020404" pitchFamily="49" charset="0"/>
              <a:buChar char="o"/>
            </a:pPr>
            <a:r>
              <a:rPr lang="en-US" altLang="en-US" b="0" u="sng" dirty="0">
                <a:solidFill>
                  <a:schemeClr val="tx1"/>
                </a:solidFill>
                <a:latin typeface="Arial" panose="020B0604020202020204" pitchFamily="34" charset="0"/>
              </a:rPr>
              <a:t>Partitioning method:</a:t>
            </a:r>
            <a:r>
              <a:rPr lang="en-US" altLang="en-US" b="0" dirty="0">
                <a:solidFill>
                  <a:schemeClr val="tx1"/>
                </a:solidFill>
                <a:latin typeface="Arial" panose="020B0604020202020204" pitchFamily="34" charset="0"/>
              </a:rPr>
              <a:t> Construct a partition of a database </a:t>
            </a:r>
            <a:r>
              <a:rPr lang="en-US" altLang="en-US" i="1" dirty="0">
                <a:solidFill>
                  <a:schemeClr val="tx1"/>
                </a:solidFill>
                <a:latin typeface="Arial" panose="020B0604020202020204" pitchFamily="34" charset="0"/>
              </a:rPr>
              <a:t>D</a:t>
            </a:r>
            <a:r>
              <a:rPr lang="en-US" altLang="en-US" b="0" dirty="0">
                <a:solidFill>
                  <a:schemeClr val="tx1"/>
                </a:solidFill>
                <a:latin typeface="Arial" panose="020B0604020202020204" pitchFamily="34" charset="0"/>
              </a:rPr>
              <a:t> of </a:t>
            </a:r>
            <a:r>
              <a:rPr lang="en-US" altLang="en-US" i="1" dirty="0">
                <a:solidFill>
                  <a:schemeClr val="tx1"/>
                </a:solidFill>
                <a:latin typeface="Arial" panose="020B0604020202020204" pitchFamily="34" charset="0"/>
              </a:rPr>
              <a:t>n</a:t>
            </a:r>
            <a:r>
              <a:rPr lang="en-US" altLang="en-US" b="0" dirty="0">
                <a:solidFill>
                  <a:schemeClr val="tx1"/>
                </a:solidFill>
                <a:latin typeface="Arial" panose="020B0604020202020204" pitchFamily="34" charset="0"/>
              </a:rPr>
              <a:t> objects into a set of </a:t>
            </a:r>
            <a:r>
              <a:rPr lang="en-US" altLang="en-US" i="1" dirty="0">
                <a:solidFill>
                  <a:schemeClr val="tx1"/>
                </a:solidFill>
                <a:latin typeface="Arial" panose="020B0604020202020204" pitchFamily="34" charset="0"/>
              </a:rPr>
              <a:t>k</a:t>
            </a:r>
            <a:r>
              <a:rPr lang="en-US" altLang="en-US" b="0" dirty="0">
                <a:solidFill>
                  <a:schemeClr val="tx1"/>
                </a:solidFill>
                <a:latin typeface="Arial" panose="020B0604020202020204" pitchFamily="34" charset="0"/>
              </a:rPr>
              <a:t> clusters</a:t>
            </a:r>
          </a:p>
          <a:p>
            <a:pPr>
              <a:lnSpc>
                <a:spcPct val="110000"/>
              </a:lnSpc>
              <a:buFont typeface="Courier New" panose="02070309020205020404" pitchFamily="49" charset="0"/>
              <a:buChar char="o"/>
            </a:pPr>
            <a:r>
              <a:rPr lang="en-US" altLang="en-US" b="0" dirty="0">
                <a:solidFill>
                  <a:schemeClr val="tx1"/>
                </a:solidFill>
                <a:latin typeface="Arial" panose="020B0604020202020204" pitchFamily="34" charset="0"/>
              </a:rPr>
              <a:t>Given a </a:t>
            </a:r>
            <a:r>
              <a:rPr lang="en-US" altLang="en-US" b="0" i="1" dirty="0">
                <a:solidFill>
                  <a:schemeClr val="tx1"/>
                </a:solidFill>
                <a:latin typeface="Arial" panose="020B0604020202020204" pitchFamily="34" charset="0"/>
              </a:rPr>
              <a:t>k</a:t>
            </a:r>
            <a:r>
              <a:rPr lang="en-US" altLang="en-US" b="0" dirty="0">
                <a:solidFill>
                  <a:schemeClr val="tx1"/>
                </a:solidFill>
                <a:latin typeface="Arial" panose="020B0604020202020204" pitchFamily="34" charset="0"/>
              </a:rPr>
              <a:t>, find a partition of </a:t>
            </a:r>
            <a:r>
              <a:rPr lang="en-US" altLang="en-US" b="0" i="1" dirty="0">
                <a:solidFill>
                  <a:schemeClr val="tx1"/>
                </a:solidFill>
                <a:latin typeface="Arial" panose="020B0604020202020204" pitchFamily="34" charset="0"/>
              </a:rPr>
              <a:t>k clusters </a:t>
            </a:r>
            <a:r>
              <a:rPr lang="en-US" altLang="en-US" b="0" dirty="0">
                <a:solidFill>
                  <a:schemeClr val="tx1"/>
                </a:solidFill>
                <a:latin typeface="Arial" panose="020B0604020202020204" pitchFamily="34" charset="0"/>
              </a:rPr>
              <a:t>that optimizes the chosen partitioning criterion</a:t>
            </a:r>
          </a:p>
          <a:p>
            <a:pPr lvl="1">
              <a:lnSpc>
                <a:spcPct val="110000"/>
              </a:lnSpc>
              <a:buFont typeface="Courier New" panose="02070309020205020404" pitchFamily="49" charset="0"/>
              <a:buChar char="o"/>
            </a:pPr>
            <a:r>
              <a:rPr lang="en-US" altLang="en-US" sz="2400" b="0" dirty="0">
                <a:solidFill>
                  <a:schemeClr val="tx1"/>
                </a:solidFill>
                <a:latin typeface="Arial" panose="020B0604020202020204" pitchFamily="34" charset="0"/>
              </a:rPr>
              <a:t>Global optimal: exhaustively enumerate all partitions</a:t>
            </a:r>
          </a:p>
          <a:p>
            <a:pPr lvl="1">
              <a:lnSpc>
                <a:spcPct val="110000"/>
              </a:lnSpc>
              <a:buFont typeface="Courier New" panose="02070309020205020404" pitchFamily="49" charset="0"/>
              <a:buChar char="o"/>
            </a:pPr>
            <a:r>
              <a:rPr lang="en-US" altLang="en-US" sz="2400" b="0" dirty="0">
                <a:solidFill>
                  <a:schemeClr val="tx1"/>
                </a:solidFill>
                <a:latin typeface="Arial" panose="020B0604020202020204" pitchFamily="34" charset="0"/>
              </a:rPr>
              <a:t>Heuristic methods: </a:t>
            </a:r>
            <a:r>
              <a:rPr lang="en-US" altLang="en-US" sz="2400" b="0" i="1" dirty="0">
                <a:solidFill>
                  <a:schemeClr val="tx1"/>
                </a:solidFill>
                <a:latin typeface="Arial" panose="020B0604020202020204" pitchFamily="34" charset="0"/>
              </a:rPr>
              <a:t>k-means</a:t>
            </a:r>
            <a:r>
              <a:rPr lang="en-US" altLang="en-US" sz="2400" b="0" dirty="0">
                <a:solidFill>
                  <a:schemeClr val="tx1"/>
                </a:solidFill>
                <a:latin typeface="Arial" panose="020B0604020202020204" pitchFamily="34" charset="0"/>
              </a:rPr>
              <a:t> and </a:t>
            </a:r>
            <a:r>
              <a:rPr lang="en-US" altLang="en-US" sz="2400" b="0" i="1" dirty="0">
                <a:solidFill>
                  <a:schemeClr val="tx1"/>
                </a:solidFill>
                <a:latin typeface="Arial" panose="020B0604020202020204" pitchFamily="34" charset="0"/>
              </a:rPr>
              <a:t>k-</a:t>
            </a:r>
            <a:r>
              <a:rPr lang="en-US" altLang="en-US" sz="2400" b="0" i="1" dirty="0" err="1">
                <a:solidFill>
                  <a:schemeClr val="tx1"/>
                </a:solidFill>
                <a:latin typeface="Arial" panose="020B0604020202020204" pitchFamily="34" charset="0"/>
              </a:rPr>
              <a:t>medoids</a:t>
            </a:r>
            <a:r>
              <a:rPr lang="en-US" altLang="en-US" sz="2400" b="0" dirty="0">
                <a:solidFill>
                  <a:schemeClr val="tx1"/>
                </a:solidFill>
                <a:latin typeface="Arial" panose="020B0604020202020204" pitchFamily="34" charset="0"/>
              </a:rPr>
              <a:t> algorithms</a:t>
            </a:r>
          </a:p>
          <a:p>
            <a:pPr lvl="2">
              <a:lnSpc>
                <a:spcPct val="110000"/>
              </a:lnSpc>
              <a:buFont typeface="Courier New" panose="02070309020205020404" pitchFamily="49" charset="0"/>
              <a:buChar char="o"/>
            </a:pPr>
            <a:r>
              <a:rPr lang="en-US" altLang="en-US" sz="2400" b="0" i="1" u="sng" dirty="0">
                <a:solidFill>
                  <a:schemeClr val="tx1"/>
                </a:solidFill>
                <a:latin typeface="Arial" panose="020B0604020202020204" pitchFamily="34" charset="0"/>
              </a:rPr>
              <a:t>k-means</a:t>
            </a:r>
            <a:r>
              <a:rPr lang="en-US" altLang="en-US" sz="2400" b="0" dirty="0">
                <a:solidFill>
                  <a:schemeClr val="tx1"/>
                </a:solidFill>
                <a:latin typeface="Arial" panose="020B0604020202020204" pitchFamily="34" charset="0"/>
              </a:rPr>
              <a:t> (MacQueen’67): Each cluster is represented by the center of the </a:t>
            </a:r>
            <a:r>
              <a:rPr lang="en-US" altLang="en-US" sz="2400" b="0" dirty="0" smtClean="0">
                <a:solidFill>
                  <a:schemeClr val="tx1"/>
                </a:solidFill>
                <a:latin typeface="Arial" panose="020B0604020202020204" pitchFamily="34" charset="0"/>
              </a:rPr>
              <a:t>cluster (mean value of objects in the cluster)</a:t>
            </a:r>
            <a:endParaRPr lang="en-US" altLang="en-US" sz="2400" b="0" dirty="0">
              <a:solidFill>
                <a:schemeClr val="tx1"/>
              </a:solidFill>
              <a:latin typeface="Arial" panose="020B0604020202020204" pitchFamily="34" charset="0"/>
            </a:endParaRPr>
          </a:p>
          <a:p>
            <a:pPr lvl="2">
              <a:lnSpc>
                <a:spcPct val="110000"/>
              </a:lnSpc>
              <a:buFont typeface="Courier New" panose="02070309020205020404" pitchFamily="49" charset="0"/>
              <a:buChar char="o"/>
            </a:pPr>
            <a:r>
              <a:rPr lang="en-US" altLang="en-US" sz="2400" b="0" i="1" u="sng" dirty="0">
                <a:solidFill>
                  <a:schemeClr val="tx1"/>
                </a:solidFill>
                <a:latin typeface="Arial" panose="020B0604020202020204" pitchFamily="34" charset="0"/>
              </a:rPr>
              <a:t>k-</a:t>
            </a:r>
            <a:r>
              <a:rPr lang="en-US" altLang="en-US" sz="2400" b="0" i="1" u="sng" dirty="0" err="1">
                <a:solidFill>
                  <a:schemeClr val="tx1"/>
                </a:solidFill>
                <a:latin typeface="Arial" panose="020B0604020202020204" pitchFamily="34" charset="0"/>
              </a:rPr>
              <a:t>medoids</a:t>
            </a:r>
            <a:r>
              <a:rPr lang="en-US" altLang="en-US" sz="2400" b="0" dirty="0">
                <a:solidFill>
                  <a:schemeClr val="tx1"/>
                </a:solidFill>
                <a:latin typeface="Arial" panose="020B0604020202020204" pitchFamily="34" charset="0"/>
              </a:rPr>
              <a:t> or PAM (Partition around </a:t>
            </a:r>
            <a:r>
              <a:rPr lang="en-US" altLang="en-US" sz="2400" b="0" dirty="0" err="1">
                <a:solidFill>
                  <a:schemeClr val="tx1"/>
                </a:solidFill>
                <a:latin typeface="Arial" panose="020B0604020202020204" pitchFamily="34" charset="0"/>
              </a:rPr>
              <a:t>medoids</a:t>
            </a:r>
            <a:r>
              <a:rPr lang="en-US" altLang="en-US" sz="2400" b="0" dirty="0">
                <a:solidFill>
                  <a:schemeClr val="tx1"/>
                </a:solidFill>
                <a:latin typeface="Arial" panose="020B0604020202020204" pitchFamily="34" charset="0"/>
              </a:rPr>
              <a:t>) (Kaufman &amp; Rousseeuw’87): Each cluster is represented by one of the objects in the cluster  </a:t>
            </a:r>
          </a:p>
        </p:txBody>
      </p:sp>
    </p:spTree>
    <p:extLst>
      <p:ext uri="{BB962C8B-B14F-4D97-AF65-F5344CB8AC3E}">
        <p14:creationId xmlns:p14="http://schemas.microsoft.com/office/powerpoint/2010/main" val="4041036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381000" y="152400"/>
            <a:ext cx="8280400" cy="552450"/>
          </a:xfrm>
        </p:spPr>
        <p:txBody>
          <a:bodyPr>
            <a:normAutofit fontScale="90000"/>
          </a:bodyPr>
          <a:lstStyle/>
          <a:p>
            <a:pPr eaLnBrk="1" hangingPunct="1">
              <a:defRPr/>
            </a:pPr>
            <a:r>
              <a:rPr lang="en-US" sz="3800" smtClean="0"/>
              <a:t>K-means Clustering</a:t>
            </a:r>
          </a:p>
        </p:txBody>
      </p:sp>
      <p:sp>
        <p:nvSpPr>
          <p:cNvPr id="408579" name="Rectangle 3"/>
          <p:cNvSpPr>
            <a:spLocks noGrp="1" noChangeArrowheads="1"/>
          </p:cNvSpPr>
          <p:nvPr>
            <p:ph type="body" idx="1"/>
          </p:nvPr>
        </p:nvSpPr>
        <p:spPr>
          <a:xfrm>
            <a:off x="685800" y="1066800"/>
            <a:ext cx="7916863" cy="854075"/>
          </a:xfrm>
        </p:spPr>
        <p:txBody>
          <a:bodyPr>
            <a:noAutofit/>
          </a:bodyPr>
          <a:lstStyle/>
          <a:p>
            <a:pPr marL="533400" indent="-533400" eaLnBrk="1" hangingPunct="1">
              <a:lnSpc>
                <a:spcPct val="90000"/>
              </a:lnSpc>
              <a:defRPr/>
            </a:pPr>
            <a:r>
              <a:rPr lang="en-US" sz="2800" dirty="0" err="1" smtClean="0"/>
              <a:t>Partitional</a:t>
            </a:r>
            <a:r>
              <a:rPr lang="en-US" sz="2800" dirty="0" smtClean="0"/>
              <a:t> clustering approach </a:t>
            </a:r>
          </a:p>
          <a:p>
            <a:pPr marL="533400" indent="-533400" eaLnBrk="1" hangingPunct="1">
              <a:lnSpc>
                <a:spcPct val="90000"/>
              </a:lnSpc>
              <a:defRPr/>
            </a:pPr>
            <a:r>
              <a:rPr lang="en-US" sz="2800" dirty="0" smtClean="0"/>
              <a:t>Each cluster is associated with a </a:t>
            </a:r>
            <a:r>
              <a:rPr lang="en-US" sz="2800" dirty="0" smtClean="0">
                <a:solidFill>
                  <a:schemeClr val="tx2"/>
                </a:solidFill>
              </a:rPr>
              <a:t>centroid </a:t>
            </a:r>
            <a:r>
              <a:rPr lang="en-US" sz="2800" dirty="0" smtClean="0"/>
              <a:t>(center point) </a:t>
            </a:r>
          </a:p>
          <a:p>
            <a:pPr marL="533400" indent="-533400" eaLnBrk="1" hangingPunct="1">
              <a:lnSpc>
                <a:spcPct val="90000"/>
              </a:lnSpc>
              <a:defRPr/>
            </a:pPr>
            <a:r>
              <a:rPr lang="en-US" sz="2800" dirty="0" smtClean="0"/>
              <a:t>Each point is assigned to the cluster with the closest centroid</a:t>
            </a:r>
          </a:p>
          <a:p>
            <a:pPr marL="533400" indent="-533400" eaLnBrk="1" hangingPunct="1">
              <a:lnSpc>
                <a:spcPct val="90000"/>
              </a:lnSpc>
              <a:defRPr/>
            </a:pPr>
            <a:r>
              <a:rPr lang="en-US" sz="2800" dirty="0" smtClean="0"/>
              <a:t>Number of clusters, K, must be specified</a:t>
            </a:r>
          </a:p>
          <a:p>
            <a:pPr marL="533400" indent="-533400" eaLnBrk="1" hangingPunct="1">
              <a:lnSpc>
                <a:spcPct val="90000"/>
              </a:lnSpc>
              <a:defRPr/>
            </a:pPr>
            <a:r>
              <a:rPr lang="en-US" sz="2800" dirty="0" smtClean="0"/>
              <a:t>The basic algorithm is very simple</a:t>
            </a:r>
          </a:p>
        </p:txBody>
      </p:sp>
      <p:graphicFrame>
        <p:nvGraphicFramePr>
          <p:cNvPr id="36868" name="Object 4"/>
          <p:cNvGraphicFramePr>
            <a:graphicFrameLocks noChangeAspect="1"/>
          </p:cNvGraphicFramePr>
          <p:nvPr/>
        </p:nvGraphicFramePr>
        <p:xfrm>
          <a:off x="457200" y="4343400"/>
          <a:ext cx="8153400" cy="2114550"/>
        </p:xfrm>
        <a:graphic>
          <a:graphicData uri="http://schemas.openxmlformats.org/presentationml/2006/ole">
            <mc:AlternateContent xmlns:mc="http://schemas.openxmlformats.org/markup-compatibility/2006">
              <mc:Choice xmlns:v="urn:schemas-microsoft-com:vml" Requires="v">
                <p:oleObj spid="_x0000_s28678" name="Bitmap Image" r:id="rId4" imgW="9784928" imgH="3177815" progId="Paint.Picture">
                  <p:embed/>
                </p:oleObj>
              </mc:Choice>
              <mc:Fallback>
                <p:oleObj name="Bitmap Image" r:id="rId4" imgW="9784928" imgH="3177815"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20143"/>
                      <a:stretch>
                        <a:fillRect/>
                      </a:stretch>
                    </p:blipFill>
                    <p:spPr bwMode="auto">
                      <a:xfrm>
                        <a:off x="457200" y="4343400"/>
                        <a:ext cx="81534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3274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304800" y="228600"/>
            <a:ext cx="8458200" cy="685800"/>
          </a:xfrm>
        </p:spPr>
        <p:txBody>
          <a:bodyPr lIns="92075" tIns="46038" rIns="92075" bIns="46038" anchor="b" anchorCtr="0">
            <a:normAutofit fontScale="90000"/>
          </a:bodyPr>
          <a:lstStyle/>
          <a:p>
            <a:pPr eaLnBrk="1" hangingPunct="1">
              <a:defRPr/>
            </a:pPr>
            <a:r>
              <a:rPr lang="en-US" dirty="0" smtClean="0"/>
              <a:t>K-means Example</a:t>
            </a:r>
          </a:p>
        </p:txBody>
      </p:sp>
      <p:sp>
        <p:nvSpPr>
          <p:cNvPr id="580611" name="Rectangle 3"/>
          <p:cNvSpPr>
            <a:spLocks noGrp="1" noChangeArrowheads="1"/>
          </p:cNvSpPr>
          <p:nvPr>
            <p:ph type="body" idx="1"/>
          </p:nvPr>
        </p:nvSpPr>
        <p:spPr>
          <a:xfrm>
            <a:off x="457200" y="1371600"/>
            <a:ext cx="8686800" cy="4800600"/>
          </a:xfrm>
        </p:spPr>
        <p:txBody>
          <a:bodyPr lIns="92075" tIns="46038" rIns="92075" bIns="46038"/>
          <a:lstStyle/>
          <a:p>
            <a:pPr eaLnBrk="1" hangingPunct="1">
              <a:buClr>
                <a:srgbClr val="666699"/>
              </a:buClr>
              <a:buSzPct val="130000"/>
              <a:buFont typeface="Wingdings" panose="05000000000000000000" pitchFamily="2" charset="2"/>
              <a:buChar char="§"/>
              <a:defRPr/>
            </a:pPr>
            <a:r>
              <a:rPr lang="en-US" sz="2400" dirty="0" smtClean="0"/>
              <a:t>For simplicity,  1-dimension objects and k=2.</a:t>
            </a:r>
          </a:p>
          <a:p>
            <a:pPr lvl="1" eaLnBrk="1" hangingPunct="1">
              <a:buClr>
                <a:schemeClr val="bg1"/>
              </a:buClr>
              <a:buSzPct val="110000"/>
              <a:buFont typeface="Wingdings" panose="05000000000000000000" pitchFamily="2" charset="2"/>
              <a:buChar char="§"/>
              <a:defRPr/>
            </a:pPr>
            <a:r>
              <a:rPr lang="en-US" sz="2000" dirty="0" smtClean="0"/>
              <a:t>Numerical difference is used as the distance</a:t>
            </a:r>
          </a:p>
          <a:p>
            <a:pPr eaLnBrk="1" hangingPunct="1">
              <a:buClr>
                <a:srgbClr val="666699"/>
              </a:buClr>
              <a:buSzPct val="130000"/>
              <a:buFont typeface="Wingdings" panose="05000000000000000000" pitchFamily="2" charset="2"/>
              <a:buChar char="§"/>
              <a:defRPr/>
            </a:pPr>
            <a:r>
              <a:rPr lang="en-US" sz="2400" dirty="0" smtClean="0"/>
              <a:t>Objects: 1, 2, 5, 6,7</a:t>
            </a:r>
          </a:p>
          <a:p>
            <a:pPr eaLnBrk="1" hangingPunct="1">
              <a:buClr>
                <a:srgbClr val="666699"/>
              </a:buClr>
              <a:buSzPct val="130000"/>
              <a:buFont typeface="Wingdings" panose="05000000000000000000" pitchFamily="2" charset="2"/>
              <a:buChar char="§"/>
              <a:defRPr/>
            </a:pPr>
            <a:r>
              <a:rPr lang="en-US" sz="2400" dirty="0" smtClean="0"/>
              <a:t>K-means: </a:t>
            </a:r>
          </a:p>
          <a:p>
            <a:pPr lvl="1" eaLnBrk="1" hangingPunct="1">
              <a:buClr>
                <a:schemeClr val="bg1"/>
              </a:buClr>
              <a:buSzPct val="110000"/>
              <a:buFont typeface="Wingdings" panose="05000000000000000000" pitchFamily="2" charset="2"/>
              <a:buChar char="§"/>
              <a:defRPr/>
            </a:pPr>
            <a:r>
              <a:rPr lang="en-US" sz="2000" dirty="0" smtClean="0"/>
              <a:t>Randomly select 5 and 6 as </a:t>
            </a:r>
            <a:r>
              <a:rPr lang="en-US" sz="2000" dirty="0" err="1" smtClean="0"/>
              <a:t>centroids</a:t>
            </a:r>
            <a:r>
              <a:rPr lang="en-US" sz="2000" dirty="0" smtClean="0"/>
              <a:t>; </a:t>
            </a:r>
          </a:p>
          <a:p>
            <a:pPr lvl="1" eaLnBrk="1" hangingPunct="1">
              <a:buClr>
                <a:schemeClr val="bg1"/>
              </a:buClr>
              <a:buSzPct val="110000"/>
              <a:buFont typeface="Wingdings" panose="05000000000000000000" pitchFamily="2" charset="2"/>
              <a:buChar char="§"/>
              <a:defRPr/>
            </a:pPr>
            <a:r>
              <a:rPr lang="en-US" sz="2000" dirty="0" smtClean="0"/>
              <a:t>=&gt; Two clusters {1,2,5} and {6,7}; meanC1=8/3, meanC2=6.5</a:t>
            </a:r>
          </a:p>
          <a:p>
            <a:pPr lvl="1" eaLnBrk="1" hangingPunct="1">
              <a:buClr>
                <a:schemeClr val="bg1"/>
              </a:buClr>
              <a:buSzPct val="110000"/>
              <a:buFont typeface="Wingdings" panose="05000000000000000000" pitchFamily="2" charset="2"/>
              <a:buChar char="§"/>
              <a:defRPr/>
            </a:pPr>
            <a:r>
              <a:rPr lang="en-US" sz="2000" dirty="0" smtClean="0"/>
              <a:t>=&gt; {1,2}, {5,6,7}; meanC1=1.5, meanC2=6</a:t>
            </a:r>
          </a:p>
          <a:p>
            <a:pPr lvl="1" eaLnBrk="1" hangingPunct="1">
              <a:buClr>
                <a:schemeClr val="bg1"/>
              </a:buClr>
              <a:buSzPct val="110000"/>
              <a:buFont typeface="Wingdings" panose="05000000000000000000" pitchFamily="2" charset="2"/>
              <a:buChar char="§"/>
              <a:defRPr/>
            </a:pPr>
            <a:r>
              <a:rPr lang="en-US" sz="2000" dirty="0" smtClean="0"/>
              <a:t>=&gt; no change.</a:t>
            </a:r>
          </a:p>
          <a:p>
            <a:pPr lvl="1" eaLnBrk="1" hangingPunct="1">
              <a:buClr>
                <a:schemeClr val="bg1"/>
              </a:buClr>
              <a:buSzPct val="110000"/>
              <a:buFont typeface="Wingdings" panose="05000000000000000000" pitchFamily="2" charset="2"/>
              <a:buChar char="§"/>
              <a:defRPr/>
            </a:pPr>
            <a:r>
              <a:rPr lang="en-US" sz="2000" dirty="0" smtClean="0"/>
              <a:t>Aggregate dissimilarity </a:t>
            </a:r>
          </a:p>
          <a:p>
            <a:pPr lvl="2" eaLnBrk="1" hangingPunct="1">
              <a:buClr>
                <a:srgbClr val="003399"/>
              </a:buClr>
              <a:buFont typeface="Wingdings" panose="05000000000000000000" pitchFamily="2" charset="2"/>
              <a:buChar char="§"/>
              <a:defRPr/>
            </a:pPr>
            <a:r>
              <a:rPr lang="en-US" dirty="0" smtClean="0"/>
              <a:t>(sum of squares of distance each point of each cluster from </a:t>
            </a:r>
            <a:r>
              <a:rPr lang="en-US" i="1" dirty="0" smtClean="0"/>
              <a:t>its</a:t>
            </a:r>
            <a:r>
              <a:rPr lang="en-US" dirty="0" smtClean="0"/>
              <a:t> cluster center--(intra-cluster distance) </a:t>
            </a:r>
          </a:p>
          <a:p>
            <a:pPr lvl="1" eaLnBrk="1" hangingPunct="1">
              <a:buClr>
                <a:schemeClr val="bg1"/>
              </a:buClr>
              <a:buSzPct val="110000"/>
              <a:buFont typeface="Wingdings" panose="05000000000000000000" pitchFamily="2" charset="2"/>
              <a:buChar char="§"/>
              <a:defRPr/>
            </a:pPr>
            <a:r>
              <a:rPr lang="en-US" sz="2400" dirty="0" smtClean="0"/>
              <a:t>         = 0.5</a:t>
            </a:r>
            <a:r>
              <a:rPr lang="en-US" sz="2400" baseline="30000" dirty="0" smtClean="0"/>
              <a:t>2</a:t>
            </a:r>
            <a:r>
              <a:rPr lang="en-US" sz="2400" dirty="0" smtClean="0"/>
              <a:t>+ 0.5</a:t>
            </a:r>
            <a:r>
              <a:rPr lang="en-US" sz="2400" baseline="30000" dirty="0" smtClean="0"/>
              <a:t>2</a:t>
            </a:r>
            <a:r>
              <a:rPr lang="en-US" sz="2400" dirty="0" smtClean="0"/>
              <a:t>+ 1</a:t>
            </a:r>
            <a:r>
              <a:rPr lang="en-US" sz="2400" baseline="30000" dirty="0" smtClean="0"/>
              <a:t>2</a:t>
            </a:r>
            <a:r>
              <a:rPr lang="en-US" sz="2400" dirty="0" smtClean="0"/>
              <a:t>+ 0</a:t>
            </a:r>
            <a:r>
              <a:rPr lang="en-US" sz="2400" baseline="30000" dirty="0" smtClean="0"/>
              <a:t>2</a:t>
            </a:r>
            <a:r>
              <a:rPr lang="en-US" sz="2400" dirty="0" smtClean="0"/>
              <a:t>+1</a:t>
            </a:r>
            <a:r>
              <a:rPr lang="en-US" sz="2400" baseline="30000" dirty="0" smtClean="0"/>
              <a:t>2</a:t>
            </a:r>
            <a:r>
              <a:rPr lang="en-US" sz="2400" dirty="0" smtClean="0"/>
              <a:t> = 2.5</a:t>
            </a:r>
          </a:p>
          <a:p>
            <a:pPr eaLnBrk="1" hangingPunct="1">
              <a:buClr>
                <a:schemeClr val="bg1"/>
              </a:buClr>
              <a:buSzPct val="110000"/>
              <a:buFont typeface="Wingdings" panose="05000000000000000000" pitchFamily="2" charset="2"/>
              <a:buChar char="§"/>
              <a:defRPr/>
            </a:pPr>
            <a:endParaRPr lang="en-US" sz="2400" dirty="0" smtClean="0"/>
          </a:p>
        </p:txBody>
      </p:sp>
      <p:sp>
        <p:nvSpPr>
          <p:cNvPr id="38916" name="Rectangle 4"/>
          <p:cNvSpPr>
            <a:spLocks noChangeArrowheads="1"/>
          </p:cNvSpPr>
          <p:nvPr/>
        </p:nvSpPr>
        <p:spPr bwMode="auto">
          <a:xfrm>
            <a:off x="8670925" y="51196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endParaRPr lang="en-US" altLang="en-US" sz="1800">
              <a:latin typeface="Arial" panose="020B0604020202020204" pitchFamily="34" charset="0"/>
            </a:endParaRPr>
          </a:p>
        </p:txBody>
      </p:sp>
      <p:sp>
        <p:nvSpPr>
          <p:cNvPr id="38917" name="Rectangle 5"/>
          <p:cNvSpPr>
            <a:spLocks noChangeArrowheads="1"/>
          </p:cNvSpPr>
          <p:nvPr/>
        </p:nvSpPr>
        <p:spPr bwMode="auto">
          <a:xfrm>
            <a:off x="3429000" y="6324600"/>
            <a:ext cx="906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0"/>
              </a:spcBef>
              <a:buClrTx/>
              <a:buSzTx/>
              <a:buFontTx/>
              <a:buNone/>
            </a:pPr>
            <a:r>
              <a:rPr lang="en-US" altLang="en-US" sz="2000" b="1">
                <a:solidFill>
                  <a:srgbClr val="0000CC"/>
                </a:solidFill>
                <a:latin typeface="Times New Roman" panose="02020603050405020304" pitchFamily="18" charset="0"/>
              </a:rPr>
              <a:t>|1-1.5|</a:t>
            </a:r>
            <a:r>
              <a:rPr lang="en-US" altLang="en-US" sz="2000" b="1" baseline="30000">
                <a:solidFill>
                  <a:srgbClr val="0000CC"/>
                </a:solidFill>
                <a:latin typeface="Times New Roman" panose="02020603050405020304" pitchFamily="18" charset="0"/>
              </a:rPr>
              <a:t>2</a:t>
            </a:r>
          </a:p>
        </p:txBody>
      </p:sp>
      <p:sp>
        <p:nvSpPr>
          <p:cNvPr id="38918" name="Line 6"/>
          <p:cNvSpPr>
            <a:spLocks noChangeShapeType="1"/>
          </p:cNvSpPr>
          <p:nvPr/>
        </p:nvSpPr>
        <p:spPr bwMode="auto">
          <a:xfrm flipH="1" flipV="1">
            <a:off x="3200400" y="6324600"/>
            <a:ext cx="381000" cy="304800"/>
          </a:xfrm>
          <a:prstGeom prst="line">
            <a:avLst/>
          </a:prstGeom>
          <a:noFill/>
          <a:ln w="254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82232553"/>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838200" y="304800"/>
            <a:ext cx="7772400" cy="762000"/>
          </a:xfrm>
        </p:spPr>
        <p:txBody>
          <a:bodyPr lIns="92075" tIns="46038" rIns="92075" bIns="46038" anchor="b" anchorCtr="0">
            <a:normAutofit fontScale="90000"/>
          </a:bodyPr>
          <a:lstStyle/>
          <a:p>
            <a:pPr eaLnBrk="1" hangingPunct="1">
              <a:defRPr/>
            </a:pPr>
            <a:r>
              <a:rPr lang="en-US" smtClean="0"/>
              <a:t>K-Means Example</a:t>
            </a:r>
          </a:p>
        </p:txBody>
      </p:sp>
      <p:sp>
        <p:nvSpPr>
          <p:cNvPr id="582659" name="Rectangle 3"/>
          <p:cNvSpPr>
            <a:spLocks noGrp="1" noChangeArrowheads="1"/>
          </p:cNvSpPr>
          <p:nvPr>
            <p:ph type="body" idx="1"/>
          </p:nvPr>
        </p:nvSpPr>
        <p:spPr>
          <a:xfrm>
            <a:off x="914400" y="1371600"/>
            <a:ext cx="7162800" cy="4953000"/>
          </a:xfrm>
        </p:spPr>
        <p:txBody>
          <a:bodyPr lIns="92075" tIns="46038" rIns="92075" bIns="46038"/>
          <a:lstStyle/>
          <a:p>
            <a:pPr eaLnBrk="1" hangingPunct="1">
              <a:lnSpc>
                <a:spcPct val="90000"/>
              </a:lnSpc>
              <a:buClr>
                <a:srgbClr val="666699"/>
              </a:buClr>
              <a:buSzPct val="130000"/>
              <a:buFont typeface="Wingdings" panose="05000000000000000000" pitchFamily="2" charset="2"/>
              <a:buChar char="§"/>
              <a:defRPr/>
            </a:pPr>
            <a:r>
              <a:rPr lang="en-US" sz="2400" dirty="0" smtClean="0"/>
              <a:t>Given: {2,4,10,12,3,20,30,11,25}, k=2</a:t>
            </a:r>
          </a:p>
          <a:p>
            <a:pPr eaLnBrk="1" hangingPunct="1">
              <a:lnSpc>
                <a:spcPct val="90000"/>
              </a:lnSpc>
              <a:buClr>
                <a:srgbClr val="666699"/>
              </a:buClr>
              <a:buSzPct val="130000"/>
              <a:buFont typeface="Wingdings" panose="05000000000000000000" pitchFamily="2" charset="2"/>
              <a:buChar char="§"/>
              <a:defRPr/>
            </a:pPr>
            <a:r>
              <a:rPr lang="en-US" sz="2400" dirty="0" smtClean="0"/>
              <a:t>Randomly assign means: m</a:t>
            </a:r>
            <a:r>
              <a:rPr lang="en-US" sz="2400" baseline="-25000" dirty="0" smtClean="0"/>
              <a:t>1</a:t>
            </a:r>
            <a:r>
              <a:rPr lang="en-US" sz="2400" dirty="0" smtClean="0"/>
              <a:t>=3,m</a:t>
            </a:r>
            <a:r>
              <a:rPr lang="en-US" sz="2400" baseline="-25000" dirty="0" smtClean="0"/>
              <a:t>2</a:t>
            </a:r>
            <a:r>
              <a:rPr lang="en-US" sz="2400" dirty="0" smtClean="0"/>
              <a:t>=4</a:t>
            </a:r>
          </a:p>
          <a:p>
            <a:pPr eaLnBrk="1" hangingPunct="1">
              <a:lnSpc>
                <a:spcPct val="90000"/>
              </a:lnSpc>
              <a:buClr>
                <a:srgbClr val="666699"/>
              </a:buClr>
              <a:buSzPct val="130000"/>
              <a:buFont typeface="Wingdings" panose="05000000000000000000" pitchFamily="2" charset="2"/>
              <a:buChar char="§"/>
              <a:defRPr/>
            </a:pPr>
            <a:r>
              <a:rPr lang="en-US" sz="2400" dirty="0" smtClean="0"/>
              <a:t>K</a:t>
            </a:r>
            <a:r>
              <a:rPr lang="en-US" sz="2400" baseline="-25000" dirty="0" smtClean="0"/>
              <a:t>1</a:t>
            </a:r>
            <a:r>
              <a:rPr lang="en-US" sz="2400" dirty="0" smtClean="0"/>
              <a:t>={2,3}, K</a:t>
            </a:r>
            <a:r>
              <a:rPr lang="en-US" sz="2400" baseline="-25000" dirty="0" smtClean="0"/>
              <a:t>2</a:t>
            </a:r>
            <a:r>
              <a:rPr lang="en-US" sz="2400" dirty="0" smtClean="0"/>
              <a:t>={4,10,12,20,30,11,25}, m</a:t>
            </a:r>
            <a:r>
              <a:rPr lang="en-US" sz="2400" baseline="-25000" dirty="0" smtClean="0"/>
              <a:t>1</a:t>
            </a:r>
            <a:r>
              <a:rPr lang="en-US" sz="2400" dirty="0" smtClean="0"/>
              <a:t>=2.5,m</a:t>
            </a:r>
            <a:r>
              <a:rPr lang="en-US" sz="2400" baseline="-25000" dirty="0" smtClean="0"/>
              <a:t>2</a:t>
            </a:r>
            <a:r>
              <a:rPr lang="en-US" sz="2400" dirty="0" smtClean="0"/>
              <a:t>=16</a:t>
            </a:r>
          </a:p>
          <a:p>
            <a:pPr eaLnBrk="1" hangingPunct="1">
              <a:lnSpc>
                <a:spcPct val="90000"/>
              </a:lnSpc>
              <a:buClr>
                <a:srgbClr val="666699"/>
              </a:buClr>
              <a:buSzPct val="130000"/>
              <a:buFont typeface="Wingdings" panose="05000000000000000000" pitchFamily="2" charset="2"/>
              <a:buChar char="§"/>
              <a:defRPr/>
            </a:pPr>
            <a:r>
              <a:rPr lang="en-US" sz="2400" dirty="0" smtClean="0"/>
              <a:t>K</a:t>
            </a:r>
            <a:r>
              <a:rPr lang="en-US" sz="2400" baseline="-25000" dirty="0" smtClean="0"/>
              <a:t>1</a:t>
            </a:r>
            <a:r>
              <a:rPr lang="en-US" sz="2400" dirty="0" smtClean="0"/>
              <a:t>={2,3,4},K</a:t>
            </a:r>
            <a:r>
              <a:rPr lang="en-US" sz="2400" baseline="-25000" dirty="0" smtClean="0"/>
              <a:t>2</a:t>
            </a:r>
            <a:r>
              <a:rPr lang="en-US" sz="2400" dirty="0" smtClean="0"/>
              <a:t>={10,12,20,30,11,25}, m</a:t>
            </a:r>
            <a:r>
              <a:rPr lang="en-US" sz="2400" baseline="-25000" dirty="0" smtClean="0"/>
              <a:t>1</a:t>
            </a:r>
            <a:r>
              <a:rPr lang="en-US" sz="2400" dirty="0" smtClean="0"/>
              <a:t>=3,m</a:t>
            </a:r>
            <a:r>
              <a:rPr lang="en-US" sz="2400" baseline="-25000" dirty="0" smtClean="0"/>
              <a:t>2</a:t>
            </a:r>
            <a:r>
              <a:rPr lang="en-US" sz="2400" dirty="0" smtClean="0"/>
              <a:t>=18</a:t>
            </a:r>
          </a:p>
          <a:p>
            <a:pPr eaLnBrk="1" hangingPunct="1">
              <a:lnSpc>
                <a:spcPct val="90000"/>
              </a:lnSpc>
              <a:buClr>
                <a:srgbClr val="666699"/>
              </a:buClr>
              <a:buSzPct val="130000"/>
              <a:buFont typeface="Wingdings" panose="05000000000000000000" pitchFamily="2" charset="2"/>
              <a:buChar char="§"/>
              <a:defRPr/>
            </a:pPr>
            <a:r>
              <a:rPr lang="en-US" sz="2400" dirty="0" smtClean="0"/>
              <a:t>K</a:t>
            </a:r>
            <a:r>
              <a:rPr lang="en-US" sz="2400" baseline="-25000" dirty="0" smtClean="0"/>
              <a:t>1</a:t>
            </a:r>
            <a:r>
              <a:rPr lang="en-US" sz="2400" dirty="0" smtClean="0"/>
              <a:t>={2,3,4,10},K</a:t>
            </a:r>
            <a:r>
              <a:rPr lang="en-US" sz="2400" baseline="-25000" dirty="0" smtClean="0"/>
              <a:t>2</a:t>
            </a:r>
            <a:r>
              <a:rPr lang="en-US" sz="2400" dirty="0" smtClean="0"/>
              <a:t>={12,20,30,11,25}, m</a:t>
            </a:r>
            <a:r>
              <a:rPr lang="en-US" sz="2400" baseline="-25000" dirty="0" smtClean="0"/>
              <a:t>1</a:t>
            </a:r>
            <a:r>
              <a:rPr lang="en-US" sz="2400" dirty="0" smtClean="0"/>
              <a:t>=4.75,m</a:t>
            </a:r>
            <a:r>
              <a:rPr lang="en-US" sz="2400" baseline="-25000" dirty="0" smtClean="0"/>
              <a:t>2</a:t>
            </a:r>
            <a:r>
              <a:rPr lang="en-US" sz="2400" dirty="0" smtClean="0"/>
              <a:t>=19.6</a:t>
            </a:r>
          </a:p>
          <a:p>
            <a:pPr eaLnBrk="1" hangingPunct="1">
              <a:lnSpc>
                <a:spcPct val="90000"/>
              </a:lnSpc>
              <a:buClr>
                <a:srgbClr val="666699"/>
              </a:buClr>
              <a:buSzPct val="130000"/>
              <a:buFont typeface="Wingdings" panose="05000000000000000000" pitchFamily="2" charset="2"/>
              <a:buChar char="§"/>
              <a:defRPr/>
            </a:pPr>
            <a:r>
              <a:rPr lang="en-US" sz="2400" dirty="0" smtClean="0"/>
              <a:t>K</a:t>
            </a:r>
            <a:r>
              <a:rPr lang="en-US" sz="2400" baseline="-25000" dirty="0" smtClean="0"/>
              <a:t>1</a:t>
            </a:r>
            <a:r>
              <a:rPr lang="en-US" sz="2400" dirty="0" smtClean="0"/>
              <a:t>={2,3,4,10,11,12},K</a:t>
            </a:r>
            <a:r>
              <a:rPr lang="en-US" sz="2400" baseline="-25000" dirty="0" smtClean="0"/>
              <a:t>2</a:t>
            </a:r>
            <a:r>
              <a:rPr lang="en-US" sz="2400" dirty="0" smtClean="0"/>
              <a:t>={20,30,25}, m</a:t>
            </a:r>
            <a:r>
              <a:rPr lang="en-US" sz="2400" baseline="-25000" dirty="0" smtClean="0"/>
              <a:t>1</a:t>
            </a:r>
            <a:r>
              <a:rPr lang="en-US" sz="2400" dirty="0" smtClean="0"/>
              <a:t>=7,m</a:t>
            </a:r>
            <a:r>
              <a:rPr lang="en-US" sz="2400" baseline="-25000" dirty="0" smtClean="0"/>
              <a:t>2</a:t>
            </a:r>
            <a:r>
              <a:rPr lang="en-US" sz="2400" dirty="0" smtClean="0"/>
              <a:t>=25</a:t>
            </a:r>
          </a:p>
          <a:p>
            <a:pPr eaLnBrk="1" hangingPunct="1">
              <a:lnSpc>
                <a:spcPct val="90000"/>
              </a:lnSpc>
              <a:buClr>
                <a:srgbClr val="666699"/>
              </a:buClr>
              <a:buSzPct val="130000"/>
              <a:buFont typeface="Wingdings" panose="05000000000000000000" pitchFamily="2" charset="2"/>
              <a:buChar char="§"/>
              <a:defRPr/>
            </a:pPr>
            <a:r>
              <a:rPr lang="en-US" sz="2400" dirty="0" smtClean="0"/>
              <a:t>Stop as the clusters with these means are the same.</a:t>
            </a:r>
          </a:p>
        </p:txBody>
      </p:sp>
    </p:spTree>
    <p:extLst>
      <p:ext uri="{BB962C8B-B14F-4D97-AF65-F5344CB8AC3E}">
        <p14:creationId xmlns:p14="http://schemas.microsoft.com/office/powerpoint/2010/main" val="2257116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990600" y="228600"/>
            <a:ext cx="7543800" cy="874713"/>
          </a:xfrm>
        </p:spPr>
        <p:txBody>
          <a:bodyPr>
            <a:normAutofit fontScale="90000"/>
          </a:bodyPr>
          <a:lstStyle/>
          <a:p>
            <a:pPr eaLnBrk="1" fontAlgn="auto" hangingPunct="1">
              <a:spcBef>
                <a:spcPts val="0"/>
              </a:spcBef>
              <a:spcAft>
                <a:spcPts val="0"/>
              </a:spcAft>
              <a:defRPr/>
            </a:pPr>
            <a:r>
              <a:rPr lang="en-US" smtClean="0">
                <a:solidFill>
                  <a:schemeClr val="tx1">
                    <a:alpha val="100000"/>
                  </a:schemeClr>
                </a:solidFill>
              </a:rPr>
              <a:t>K Means Example</a:t>
            </a:r>
            <a:br>
              <a:rPr lang="en-US" smtClean="0">
                <a:solidFill>
                  <a:schemeClr val="tx1">
                    <a:alpha val="100000"/>
                  </a:schemeClr>
                </a:solidFill>
              </a:rPr>
            </a:br>
            <a:r>
              <a:rPr lang="en-US" sz="4000" smtClean="0">
                <a:solidFill>
                  <a:schemeClr val="tx1">
                    <a:alpha val="100000"/>
                  </a:schemeClr>
                </a:solidFill>
              </a:rPr>
              <a:t>(K=2)</a:t>
            </a:r>
          </a:p>
        </p:txBody>
      </p:sp>
      <p:grpSp>
        <p:nvGrpSpPr>
          <p:cNvPr id="51203" name="Group 3"/>
          <p:cNvGrpSpPr>
            <a:grpSpLocks/>
          </p:cNvGrpSpPr>
          <p:nvPr/>
        </p:nvGrpSpPr>
        <p:grpSpPr bwMode="auto">
          <a:xfrm>
            <a:off x="989013" y="1752600"/>
            <a:ext cx="7353300" cy="4046538"/>
            <a:chOff x="623" y="1104"/>
            <a:chExt cx="4632" cy="2549"/>
          </a:xfrm>
        </p:grpSpPr>
        <p:sp>
          <p:nvSpPr>
            <p:cNvPr id="51250" name="Line 4"/>
            <p:cNvSpPr>
              <a:spLocks noChangeShapeType="1"/>
            </p:cNvSpPr>
            <p:nvPr/>
          </p:nvSpPr>
          <p:spPr bwMode="auto">
            <a:xfrm flipV="1">
              <a:off x="624" y="1104"/>
              <a:ext cx="0" cy="25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sp>
          <p:nvSpPr>
            <p:cNvPr id="51251" name="Line 5"/>
            <p:cNvSpPr>
              <a:spLocks noChangeShapeType="1"/>
            </p:cNvSpPr>
            <p:nvPr/>
          </p:nvSpPr>
          <p:spPr bwMode="auto">
            <a:xfrm>
              <a:off x="623" y="3653"/>
              <a:ext cx="4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en-US"/>
            </a:p>
          </p:txBody>
        </p:sp>
      </p:grpSp>
      <p:sp>
        <p:nvSpPr>
          <p:cNvPr id="51204" name="Oval 6"/>
          <p:cNvSpPr>
            <a:spLocks noChangeArrowheads="1"/>
          </p:cNvSpPr>
          <p:nvPr/>
        </p:nvSpPr>
        <p:spPr bwMode="auto">
          <a:xfrm>
            <a:off x="1905000" y="3352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05" name="Oval 7"/>
          <p:cNvSpPr>
            <a:spLocks noChangeArrowheads="1"/>
          </p:cNvSpPr>
          <p:nvPr/>
        </p:nvSpPr>
        <p:spPr bwMode="auto">
          <a:xfrm>
            <a:off x="2133600" y="38100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06" name="Oval 8"/>
          <p:cNvSpPr>
            <a:spLocks noChangeArrowheads="1"/>
          </p:cNvSpPr>
          <p:nvPr/>
        </p:nvSpPr>
        <p:spPr bwMode="auto">
          <a:xfrm>
            <a:off x="2362200" y="35052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07" name="Oval 9"/>
          <p:cNvSpPr>
            <a:spLocks noChangeArrowheads="1"/>
          </p:cNvSpPr>
          <p:nvPr/>
        </p:nvSpPr>
        <p:spPr bwMode="auto">
          <a:xfrm>
            <a:off x="1676400" y="41910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08" name="Oval 10"/>
          <p:cNvSpPr>
            <a:spLocks noChangeArrowheads="1"/>
          </p:cNvSpPr>
          <p:nvPr/>
        </p:nvSpPr>
        <p:spPr bwMode="auto">
          <a:xfrm>
            <a:off x="2362200" y="4495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09" name="Oval 11"/>
          <p:cNvSpPr>
            <a:spLocks noChangeArrowheads="1"/>
          </p:cNvSpPr>
          <p:nvPr/>
        </p:nvSpPr>
        <p:spPr bwMode="auto">
          <a:xfrm>
            <a:off x="5486400" y="2971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10" name="Oval 12"/>
          <p:cNvSpPr>
            <a:spLocks noChangeArrowheads="1"/>
          </p:cNvSpPr>
          <p:nvPr/>
        </p:nvSpPr>
        <p:spPr bwMode="auto">
          <a:xfrm>
            <a:off x="5410200" y="3352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11" name="Oval 13"/>
          <p:cNvSpPr>
            <a:spLocks noChangeArrowheads="1"/>
          </p:cNvSpPr>
          <p:nvPr/>
        </p:nvSpPr>
        <p:spPr bwMode="auto">
          <a:xfrm>
            <a:off x="3886200" y="34290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12" name="Oval 14"/>
          <p:cNvSpPr>
            <a:spLocks noChangeArrowheads="1"/>
          </p:cNvSpPr>
          <p:nvPr/>
        </p:nvSpPr>
        <p:spPr bwMode="auto">
          <a:xfrm>
            <a:off x="4800600" y="38100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13" name="Oval 15"/>
          <p:cNvSpPr>
            <a:spLocks noChangeArrowheads="1"/>
          </p:cNvSpPr>
          <p:nvPr/>
        </p:nvSpPr>
        <p:spPr bwMode="auto">
          <a:xfrm>
            <a:off x="4267200" y="4114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14" name="Oval 16"/>
          <p:cNvSpPr>
            <a:spLocks noChangeArrowheads="1"/>
          </p:cNvSpPr>
          <p:nvPr/>
        </p:nvSpPr>
        <p:spPr bwMode="auto">
          <a:xfrm>
            <a:off x="1600200" y="29718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15" name="Oval 17"/>
          <p:cNvSpPr>
            <a:spLocks noChangeArrowheads="1"/>
          </p:cNvSpPr>
          <p:nvPr/>
        </p:nvSpPr>
        <p:spPr bwMode="auto">
          <a:xfrm>
            <a:off x="4419600" y="3429000"/>
            <a:ext cx="74613" cy="74613"/>
          </a:xfrm>
          <a:prstGeom prst="ellipse">
            <a:avLst/>
          </a:prstGeom>
          <a:solidFill>
            <a:schemeClr val="tx1"/>
          </a:solidFill>
          <a:ln w="12700">
            <a:solidFill>
              <a:schemeClr val="tx1"/>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grpSp>
        <p:nvGrpSpPr>
          <p:cNvPr id="3" name="Group 18"/>
          <p:cNvGrpSpPr>
            <a:grpSpLocks/>
          </p:cNvGrpSpPr>
          <p:nvPr/>
        </p:nvGrpSpPr>
        <p:grpSpPr bwMode="auto">
          <a:xfrm>
            <a:off x="4419600" y="1524000"/>
            <a:ext cx="3454400" cy="2360613"/>
            <a:chOff x="2784" y="960"/>
            <a:chExt cx="2176" cy="1487"/>
          </a:xfrm>
        </p:grpSpPr>
        <p:sp>
          <p:nvSpPr>
            <p:cNvPr id="51247" name="Text Box 19"/>
            <p:cNvSpPr txBox="1">
              <a:spLocks noChangeArrowheads="1"/>
            </p:cNvSpPr>
            <p:nvPr/>
          </p:nvSpPr>
          <p:spPr bwMode="auto">
            <a:xfrm>
              <a:off x="4176" y="960"/>
              <a:ext cx="7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chemeClr val="tx1"/>
                  </a:solidFill>
                  <a:latin typeface="Times New Roman" panose="02020603050405020304" pitchFamily="18" charset="0"/>
                </a:rPr>
                <a:t>Pick seeds</a:t>
              </a:r>
            </a:p>
          </p:txBody>
        </p:sp>
        <p:sp>
          <p:nvSpPr>
            <p:cNvPr id="51248" name="Oval 20"/>
            <p:cNvSpPr>
              <a:spLocks noChangeArrowheads="1"/>
            </p:cNvSpPr>
            <p:nvPr/>
          </p:nvSpPr>
          <p:spPr bwMode="auto">
            <a:xfrm>
              <a:off x="3024" y="2400"/>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49" name="Oval 21"/>
            <p:cNvSpPr>
              <a:spLocks noChangeArrowheads="1"/>
            </p:cNvSpPr>
            <p:nvPr/>
          </p:nvSpPr>
          <p:spPr bwMode="auto">
            <a:xfrm>
              <a:off x="2784" y="2160"/>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grpSp>
      <p:grpSp>
        <p:nvGrpSpPr>
          <p:cNvPr id="4" name="Group 22"/>
          <p:cNvGrpSpPr>
            <a:grpSpLocks/>
          </p:cNvGrpSpPr>
          <p:nvPr/>
        </p:nvGrpSpPr>
        <p:grpSpPr bwMode="auto">
          <a:xfrm>
            <a:off x="1600200" y="1981200"/>
            <a:ext cx="6962775" cy="2589213"/>
            <a:chOff x="1008" y="1248"/>
            <a:chExt cx="4386" cy="1631"/>
          </a:xfrm>
        </p:grpSpPr>
        <p:sp>
          <p:nvSpPr>
            <p:cNvPr id="51236" name="Oval 23"/>
            <p:cNvSpPr>
              <a:spLocks noChangeArrowheads="1"/>
            </p:cNvSpPr>
            <p:nvPr/>
          </p:nvSpPr>
          <p:spPr bwMode="auto">
            <a:xfrm>
              <a:off x="2688" y="2592"/>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37" name="Oval 24"/>
            <p:cNvSpPr>
              <a:spLocks noChangeArrowheads="1"/>
            </p:cNvSpPr>
            <p:nvPr/>
          </p:nvSpPr>
          <p:spPr bwMode="auto">
            <a:xfrm>
              <a:off x="2448" y="2160"/>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38" name="Oval 25"/>
            <p:cNvSpPr>
              <a:spLocks noChangeArrowheads="1"/>
            </p:cNvSpPr>
            <p:nvPr/>
          </p:nvSpPr>
          <p:spPr bwMode="auto">
            <a:xfrm>
              <a:off x="3456" y="1872"/>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39" name="Oval 26"/>
            <p:cNvSpPr>
              <a:spLocks noChangeArrowheads="1"/>
            </p:cNvSpPr>
            <p:nvPr/>
          </p:nvSpPr>
          <p:spPr bwMode="auto">
            <a:xfrm>
              <a:off x="1008" y="1872"/>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40" name="Oval 27"/>
            <p:cNvSpPr>
              <a:spLocks noChangeArrowheads="1"/>
            </p:cNvSpPr>
            <p:nvPr/>
          </p:nvSpPr>
          <p:spPr bwMode="auto">
            <a:xfrm>
              <a:off x="1200" y="2112"/>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41" name="Oval 28"/>
            <p:cNvSpPr>
              <a:spLocks noChangeArrowheads="1"/>
            </p:cNvSpPr>
            <p:nvPr/>
          </p:nvSpPr>
          <p:spPr bwMode="auto">
            <a:xfrm>
              <a:off x="1488" y="2208"/>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42" name="Oval 29"/>
            <p:cNvSpPr>
              <a:spLocks noChangeArrowheads="1"/>
            </p:cNvSpPr>
            <p:nvPr/>
          </p:nvSpPr>
          <p:spPr bwMode="auto">
            <a:xfrm>
              <a:off x="1344" y="2400"/>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43" name="Oval 30"/>
            <p:cNvSpPr>
              <a:spLocks noChangeArrowheads="1"/>
            </p:cNvSpPr>
            <p:nvPr/>
          </p:nvSpPr>
          <p:spPr bwMode="auto">
            <a:xfrm>
              <a:off x="3408" y="2112"/>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44" name="Oval 31"/>
            <p:cNvSpPr>
              <a:spLocks noChangeArrowheads="1"/>
            </p:cNvSpPr>
            <p:nvPr/>
          </p:nvSpPr>
          <p:spPr bwMode="auto">
            <a:xfrm>
              <a:off x="1488" y="2832"/>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45" name="Oval 32"/>
            <p:cNvSpPr>
              <a:spLocks noChangeArrowheads="1"/>
            </p:cNvSpPr>
            <p:nvPr/>
          </p:nvSpPr>
          <p:spPr bwMode="auto">
            <a:xfrm>
              <a:off x="1056" y="2640"/>
              <a:ext cx="47" cy="47"/>
            </a:xfrm>
            <a:prstGeom prst="ellipse">
              <a:avLst/>
            </a:prstGeom>
            <a:solidFill>
              <a:srgbClr val="FF0000"/>
            </a:solidFill>
            <a:ln w="12700">
              <a:solidFill>
                <a:srgbClr val="FF0000"/>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46" name="Text Box 33"/>
            <p:cNvSpPr txBox="1">
              <a:spLocks noChangeArrowheads="1"/>
            </p:cNvSpPr>
            <p:nvPr/>
          </p:nvSpPr>
          <p:spPr bwMode="auto">
            <a:xfrm>
              <a:off x="4176" y="1248"/>
              <a:ext cx="1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chemeClr val="tx1"/>
                  </a:solidFill>
                  <a:latin typeface="Times New Roman" panose="02020603050405020304" pitchFamily="18" charset="0"/>
                </a:rPr>
                <a:t>Reassign clusters</a:t>
              </a:r>
            </a:p>
          </p:txBody>
        </p:sp>
      </p:grpSp>
      <p:grpSp>
        <p:nvGrpSpPr>
          <p:cNvPr id="5" name="Group 34"/>
          <p:cNvGrpSpPr>
            <a:grpSpLocks/>
          </p:cNvGrpSpPr>
          <p:nvPr/>
        </p:nvGrpSpPr>
        <p:grpSpPr bwMode="auto">
          <a:xfrm>
            <a:off x="2590800" y="2438400"/>
            <a:ext cx="6170613" cy="1539875"/>
            <a:chOff x="1632" y="1536"/>
            <a:chExt cx="3887" cy="970"/>
          </a:xfrm>
        </p:grpSpPr>
        <p:sp>
          <p:nvSpPr>
            <p:cNvPr id="51233" name="Text Box 35"/>
            <p:cNvSpPr txBox="1">
              <a:spLocks noChangeArrowheads="1"/>
            </p:cNvSpPr>
            <p:nvPr/>
          </p:nvSpPr>
          <p:spPr bwMode="auto">
            <a:xfrm>
              <a:off x="4194" y="1536"/>
              <a:ext cx="13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chemeClr val="tx1"/>
                  </a:solidFill>
                  <a:latin typeface="Times New Roman" panose="02020603050405020304" pitchFamily="18" charset="0"/>
                </a:rPr>
                <a:t>Compute centroids</a:t>
              </a:r>
            </a:p>
          </p:txBody>
        </p:sp>
        <p:sp>
          <p:nvSpPr>
            <p:cNvPr id="51234" name="Text Box 36"/>
            <p:cNvSpPr txBox="1">
              <a:spLocks noChangeArrowheads="1"/>
            </p:cNvSpPr>
            <p:nvPr/>
          </p:nvSpPr>
          <p:spPr bwMode="auto">
            <a:xfrm>
              <a:off x="1632" y="2064"/>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rgbClr val="FF0000"/>
                  </a:solidFill>
                  <a:latin typeface="Times New Roman" panose="02020603050405020304" pitchFamily="18" charset="0"/>
                </a:rPr>
                <a:t>x</a:t>
              </a:r>
            </a:p>
          </p:txBody>
        </p:sp>
        <p:sp>
          <p:nvSpPr>
            <p:cNvPr id="51235" name="Text Box 37"/>
            <p:cNvSpPr txBox="1">
              <a:spLocks noChangeArrowheads="1"/>
            </p:cNvSpPr>
            <p:nvPr/>
          </p:nvSpPr>
          <p:spPr bwMode="auto">
            <a:xfrm>
              <a:off x="3024" y="2256"/>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chemeClr val="tx2"/>
                  </a:solidFill>
                  <a:latin typeface="Times New Roman" panose="02020603050405020304" pitchFamily="18" charset="0"/>
                </a:rPr>
                <a:t>x</a:t>
              </a:r>
            </a:p>
          </p:txBody>
        </p:sp>
      </p:grpSp>
      <p:grpSp>
        <p:nvGrpSpPr>
          <p:cNvPr id="6" name="Group 38"/>
          <p:cNvGrpSpPr>
            <a:grpSpLocks/>
          </p:cNvGrpSpPr>
          <p:nvPr/>
        </p:nvGrpSpPr>
        <p:grpSpPr bwMode="auto">
          <a:xfrm>
            <a:off x="3886200" y="2895600"/>
            <a:ext cx="4775200" cy="608013"/>
            <a:chOff x="2448" y="1824"/>
            <a:chExt cx="3008" cy="383"/>
          </a:xfrm>
        </p:grpSpPr>
        <p:sp>
          <p:nvSpPr>
            <p:cNvPr id="51229" name="Oval 39"/>
            <p:cNvSpPr>
              <a:spLocks noChangeArrowheads="1"/>
            </p:cNvSpPr>
            <p:nvPr/>
          </p:nvSpPr>
          <p:spPr bwMode="auto">
            <a:xfrm>
              <a:off x="2784" y="2160"/>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30" name="Oval 40"/>
            <p:cNvSpPr>
              <a:spLocks noChangeArrowheads="1"/>
            </p:cNvSpPr>
            <p:nvPr/>
          </p:nvSpPr>
          <p:spPr bwMode="auto">
            <a:xfrm>
              <a:off x="3456" y="1872"/>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31" name="Oval 41"/>
            <p:cNvSpPr>
              <a:spLocks noChangeArrowheads="1"/>
            </p:cNvSpPr>
            <p:nvPr/>
          </p:nvSpPr>
          <p:spPr bwMode="auto">
            <a:xfrm>
              <a:off x="2448" y="2160"/>
              <a:ext cx="47" cy="47"/>
            </a:xfrm>
            <a:prstGeom prst="ellipse">
              <a:avLst/>
            </a:prstGeom>
            <a:solidFill>
              <a:srgbClr val="0000FF"/>
            </a:solidFill>
            <a:ln w="12700">
              <a:solidFill>
                <a:srgbClr val="0000FF"/>
              </a:solidFill>
              <a:round/>
              <a:headEnd/>
              <a:tailEnd/>
            </a:ln>
          </p:spPr>
          <p:txBody>
            <a:bodyPr wrap="none" lIns="90000" tIns="46800" rIns="90000" bIns="46800" anchor="ct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a:p>
          </p:txBody>
        </p:sp>
        <p:sp>
          <p:nvSpPr>
            <p:cNvPr id="51232" name="Text Box 42"/>
            <p:cNvSpPr txBox="1">
              <a:spLocks noChangeArrowheads="1"/>
            </p:cNvSpPr>
            <p:nvPr/>
          </p:nvSpPr>
          <p:spPr bwMode="auto">
            <a:xfrm>
              <a:off x="4176" y="1824"/>
              <a:ext cx="12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chemeClr val="tx1"/>
                  </a:solidFill>
                  <a:latin typeface="Times New Roman" panose="02020603050405020304" pitchFamily="18" charset="0"/>
                </a:rPr>
                <a:t>Reasssign clusters</a:t>
              </a:r>
            </a:p>
          </p:txBody>
        </p:sp>
      </p:grpSp>
      <p:grpSp>
        <p:nvGrpSpPr>
          <p:cNvPr id="7" name="Group 43"/>
          <p:cNvGrpSpPr>
            <a:grpSpLocks/>
          </p:cNvGrpSpPr>
          <p:nvPr/>
        </p:nvGrpSpPr>
        <p:grpSpPr bwMode="auto">
          <a:xfrm>
            <a:off x="1905000" y="3276600"/>
            <a:ext cx="6856413" cy="701675"/>
            <a:chOff x="1200" y="2064"/>
            <a:chExt cx="4319" cy="442"/>
          </a:xfrm>
        </p:grpSpPr>
        <p:sp>
          <p:nvSpPr>
            <p:cNvPr id="51224" name="Text Box 44"/>
            <p:cNvSpPr txBox="1">
              <a:spLocks noChangeArrowheads="1"/>
            </p:cNvSpPr>
            <p:nvPr/>
          </p:nvSpPr>
          <p:spPr bwMode="auto">
            <a:xfrm>
              <a:off x="3024" y="2256"/>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chemeClr val="bg1"/>
                  </a:solidFill>
                  <a:latin typeface="Times New Roman" panose="02020603050405020304" pitchFamily="18" charset="0"/>
                </a:rPr>
                <a:t>x</a:t>
              </a:r>
            </a:p>
          </p:txBody>
        </p:sp>
        <p:sp>
          <p:nvSpPr>
            <p:cNvPr id="51225" name="Text Box 45"/>
            <p:cNvSpPr txBox="1">
              <a:spLocks noChangeArrowheads="1"/>
            </p:cNvSpPr>
            <p:nvPr/>
          </p:nvSpPr>
          <p:spPr bwMode="auto">
            <a:xfrm>
              <a:off x="1632" y="2064"/>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chemeClr val="bg1"/>
                  </a:solidFill>
                  <a:latin typeface="Times New Roman" panose="02020603050405020304" pitchFamily="18" charset="0"/>
                </a:rPr>
                <a:t>x</a:t>
              </a:r>
            </a:p>
          </p:txBody>
        </p:sp>
        <p:sp>
          <p:nvSpPr>
            <p:cNvPr id="51226" name="Text Box 46"/>
            <p:cNvSpPr txBox="1">
              <a:spLocks noChangeArrowheads="1"/>
            </p:cNvSpPr>
            <p:nvPr/>
          </p:nvSpPr>
          <p:spPr bwMode="auto">
            <a:xfrm>
              <a:off x="2880" y="2112"/>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chemeClr val="tx2"/>
                  </a:solidFill>
                  <a:latin typeface="Times New Roman" panose="02020603050405020304" pitchFamily="18" charset="0"/>
                </a:rPr>
                <a:t>x</a:t>
              </a:r>
            </a:p>
          </p:txBody>
        </p:sp>
        <p:sp>
          <p:nvSpPr>
            <p:cNvPr id="51227" name="Text Box 47"/>
            <p:cNvSpPr txBox="1">
              <a:spLocks noChangeArrowheads="1"/>
            </p:cNvSpPr>
            <p:nvPr/>
          </p:nvSpPr>
          <p:spPr bwMode="auto">
            <a:xfrm>
              <a:off x="1200" y="2160"/>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rgbClr val="FF0000"/>
                  </a:solidFill>
                  <a:latin typeface="Times New Roman" panose="02020603050405020304" pitchFamily="18" charset="0"/>
                </a:rPr>
                <a:t>x</a:t>
              </a:r>
            </a:p>
          </p:txBody>
        </p:sp>
        <p:sp>
          <p:nvSpPr>
            <p:cNvPr id="51228" name="Text Box 48"/>
            <p:cNvSpPr txBox="1">
              <a:spLocks noChangeArrowheads="1"/>
            </p:cNvSpPr>
            <p:nvPr/>
          </p:nvSpPr>
          <p:spPr bwMode="auto">
            <a:xfrm>
              <a:off x="4194" y="2112"/>
              <a:ext cx="13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chemeClr val="tx1"/>
                  </a:solidFill>
                  <a:latin typeface="Times New Roman" panose="02020603050405020304" pitchFamily="18" charset="0"/>
                </a:rPr>
                <a:t>Compute centroids</a:t>
              </a:r>
            </a:p>
          </p:txBody>
        </p:sp>
      </p:grpSp>
      <p:sp>
        <p:nvSpPr>
          <p:cNvPr id="333873" name="Text Box 49"/>
          <p:cNvSpPr txBox="1">
            <a:spLocks noChangeArrowheads="1"/>
          </p:cNvSpPr>
          <p:nvPr/>
        </p:nvSpPr>
        <p:spPr bwMode="auto">
          <a:xfrm>
            <a:off x="6629400" y="3810000"/>
            <a:ext cx="193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eaLnBrk="1" hangingPunct="1">
              <a:spcBef>
                <a:spcPct val="0"/>
              </a:spcBef>
              <a:buClrTx/>
              <a:buSzTx/>
              <a:buFontTx/>
              <a:buNone/>
            </a:pPr>
            <a:r>
              <a:rPr kumimoji="0" lang="en-US" altLang="en-US" sz="2000" b="0">
                <a:solidFill>
                  <a:schemeClr val="tx1"/>
                </a:solidFill>
                <a:latin typeface="Times New Roman" panose="02020603050405020304" pitchFamily="18" charset="0"/>
              </a:rPr>
              <a:t>Reassign clusters</a:t>
            </a:r>
          </a:p>
        </p:txBody>
      </p:sp>
      <p:sp>
        <p:nvSpPr>
          <p:cNvPr id="333874" name="Text Box 50"/>
          <p:cNvSpPr txBox="1">
            <a:spLocks noChangeArrowheads="1"/>
          </p:cNvSpPr>
          <p:nvPr/>
        </p:nvSpPr>
        <p:spPr bwMode="auto">
          <a:xfrm>
            <a:off x="6629400" y="4343400"/>
            <a:ext cx="1379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lgn="ctr" eaLnBrk="1" hangingPunct="1">
              <a:spcBef>
                <a:spcPct val="0"/>
              </a:spcBef>
              <a:buClrTx/>
              <a:buSzTx/>
              <a:buFontTx/>
              <a:buNone/>
            </a:pPr>
            <a:r>
              <a:rPr kumimoji="0" lang="en-US" altLang="en-US" sz="2000" b="0">
                <a:solidFill>
                  <a:srgbClr val="FF0000"/>
                </a:solidFill>
                <a:latin typeface="Times New Roman" panose="02020603050405020304" pitchFamily="18" charset="0"/>
              </a:rPr>
              <a:t>Converged!</a:t>
            </a:r>
          </a:p>
        </p:txBody>
      </p:sp>
      <p:sp>
        <p:nvSpPr>
          <p:cNvPr id="51223" name="Text Box 51"/>
          <p:cNvSpPr txBox="1">
            <a:spLocks noChangeArrowheads="1"/>
          </p:cNvSpPr>
          <p:nvPr/>
        </p:nvSpPr>
        <p:spPr bwMode="auto">
          <a:xfrm>
            <a:off x="7246938" y="6461125"/>
            <a:ext cx="1897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0"/>
              </a:spcBef>
              <a:buClrTx/>
              <a:buSzTx/>
              <a:buFontTx/>
              <a:buNone/>
            </a:pPr>
            <a:r>
              <a:rPr kumimoji="0" lang="en-US" altLang="en-US" sz="2000">
                <a:solidFill>
                  <a:schemeClr val="tx1"/>
                </a:solidFill>
                <a:latin typeface="Times New Roman" panose="02020603050405020304" pitchFamily="18" charset="0"/>
              </a:rPr>
              <a:t>[From Mooney]</a:t>
            </a:r>
          </a:p>
        </p:txBody>
      </p:sp>
    </p:spTree>
    <p:extLst>
      <p:ext uri="{BB962C8B-B14F-4D97-AF65-F5344CB8AC3E}">
        <p14:creationId xmlns:p14="http://schemas.microsoft.com/office/powerpoint/2010/main" val="2855289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38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338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73" grpId="0" autoUpdateAnimBg="0"/>
      <p:bldP spid="33387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381000" y="152400"/>
            <a:ext cx="8280400" cy="552450"/>
          </a:xfrm>
        </p:spPr>
        <p:txBody>
          <a:bodyPr>
            <a:normAutofit fontScale="90000"/>
          </a:bodyPr>
          <a:lstStyle/>
          <a:p>
            <a:pPr eaLnBrk="1" hangingPunct="1">
              <a:defRPr/>
            </a:pPr>
            <a:r>
              <a:rPr lang="en-US" sz="3800" smtClean="0"/>
              <a:t>K-means Clustering – Details</a:t>
            </a:r>
          </a:p>
        </p:txBody>
      </p:sp>
      <p:sp>
        <p:nvSpPr>
          <p:cNvPr id="410627" name="Rectangle 3"/>
          <p:cNvSpPr>
            <a:spLocks noGrp="1" noChangeArrowheads="1"/>
          </p:cNvSpPr>
          <p:nvPr>
            <p:ph type="body" idx="1"/>
          </p:nvPr>
        </p:nvSpPr>
        <p:spPr>
          <a:xfrm>
            <a:off x="609600" y="990600"/>
            <a:ext cx="8001000" cy="5181600"/>
          </a:xfrm>
        </p:spPr>
        <p:txBody>
          <a:bodyPr>
            <a:normAutofit fontScale="92500" lnSpcReduction="10000"/>
          </a:bodyPr>
          <a:lstStyle/>
          <a:p>
            <a:pPr marL="533400" indent="-533400" eaLnBrk="1" hangingPunct="1">
              <a:lnSpc>
                <a:spcPct val="90000"/>
              </a:lnSpc>
              <a:defRPr/>
            </a:pPr>
            <a:r>
              <a:rPr lang="en-US" sz="2600" dirty="0" smtClean="0"/>
              <a:t>Initial centroids are often chosen randomly.</a:t>
            </a:r>
          </a:p>
          <a:p>
            <a:pPr marL="990600" lvl="1" indent="-533400" eaLnBrk="1" hangingPunct="1">
              <a:lnSpc>
                <a:spcPct val="90000"/>
              </a:lnSpc>
              <a:defRPr/>
            </a:pPr>
            <a:r>
              <a:rPr lang="en-US" sz="2000" dirty="0" smtClean="0"/>
              <a:t>Clusters produced vary from one run to another.</a:t>
            </a:r>
          </a:p>
          <a:p>
            <a:pPr marL="533400" indent="-533400" eaLnBrk="1" hangingPunct="1">
              <a:lnSpc>
                <a:spcPct val="90000"/>
              </a:lnSpc>
              <a:defRPr/>
            </a:pPr>
            <a:r>
              <a:rPr lang="en-US" sz="2600" dirty="0" smtClean="0"/>
              <a:t>The centroid is (typically) the mean of the points in the cluster.</a:t>
            </a:r>
          </a:p>
          <a:p>
            <a:pPr marL="533400" indent="-533400" eaLnBrk="1" hangingPunct="1">
              <a:lnSpc>
                <a:spcPct val="90000"/>
              </a:lnSpc>
              <a:defRPr/>
            </a:pPr>
            <a:r>
              <a:rPr lang="en-US" sz="2600" dirty="0" smtClean="0"/>
              <a:t>‘Closeness’ is measured by Euclidean distance, cosine similarity, correlation, etc.</a:t>
            </a:r>
          </a:p>
          <a:p>
            <a:pPr marL="533400" indent="-533400" eaLnBrk="1" hangingPunct="1">
              <a:lnSpc>
                <a:spcPct val="90000"/>
              </a:lnSpc>
              <a:defRPr/>
            </a:pPr>
            <a:r>
              <a:rPr lang="en-US" sz="2600" dirty="0" smtClean="0"/>
              <a:t>K-means will converge for common similarity measures mentioned above.</a:t>
            </a:r>
          </a:p>
          <a:p>
            <a:pPr marL="533400" indent="-533400" eaLnBrk="1" hangingPunct="1">
              <a:lnSpc>
                <a:spcPct val="90000"/>
              </a:lnSpc>
              <a:defRPr/>
            </a:pPr>
            <a:r>
              <a:rPr lang="en-US" sz="2600" dirty="0" smtClean="0"/>
              <a:t>Most of the convergence happens in the first few iterations.</a:t>
            </a:r>
          </a:p>
          <a:p>
            <a:pPr marL="990600" lvl="1" indent="-533400" eaLnBrk="1" hangingPunct="1">
              <a:lnSpc>
                <a:spcPct val="90000"/>
              </a:lnSpc>
              <a:defRPr/>
            </a:pPr>
            <a:r>
              <a:rPr lang="en-US" sz="2000" dirty="0" smtClean="0"/>
              <a:t>Often the stopping condition is changed to ‘Until relatively few points change clusters’</a:t>
            </a:r>
          </a:p>
          <a:p>
            <a:pPr marL="533400" indent="-533400" eaLnBrk="1" hangingPunct="1">
              <a:lnSpc>
                <a:spcPct val="90000"/>
              </a:lnSpc>
              <a:defRPr/>
            </a:pPr>
            <a:r>
              <a:rPr lang="en-US" sz="2600" dirty="0" smtClean="0"/>
              <a:t>Complexity is O( n * K * I * d )</a:t>
            </a:r>
          </a:p>
          <a:p>
            <a:pPr marL="990600" lvl="1" indent="-533400" eaLnBrk="1" hangingPunct="1">
              <a:lnSpc>
                <a:spcPct val="90000"/>
              </a:lnSpc>
              <a:defRPr/>
            </a:pPr>
            <a:r>
              <a:rPr lang="en-US" sz="2000" dirty="0" smtClean="0"/>
              <a:t>n = number of points, K = number of clusters, </a:t>
            </a:r>
            <a:br>
              <a:rPr lang="en-US" sz="2000" dirty="0" smtClean="0"/>
            </a:br>
            <a:r>
              <a:rPr lang="en-US" sz="2000" dirty="0" smtClean="0"/>
              <a:t>I = number of iterations, d = number of attributes</a:t>
            </a:r>
          </a:p>
        </p:txBody>
      </p:sp>
    </p:spTree>
    <p:extLst>
      <p:ext uri="{BB962C8B-B14F-4D97-AF65-F5344CB8AC3E}">
        <p14:creationId xmlns:p14="http://schemas.microsoft.com/office/powerpoint/2010/main" val="66363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457200" y="0"/>
            <a:ext cx="8229600" cy="1139825"/>
          </a:xfrm>
        </p:spPr>
        <p:txBody>
          <a:bodyPr/>
          <a:lstStyle/>
          <a:p>
            <a:pPr eaLnBrk="1" hangingPunct="1">
              <a:defRPr/>
            </a:pPr>
            <a:r>
              <a:rPr lang="en-US" smtClean="0"/>
              <a:t>Evaluating K-means Clusters</a:t>
            </a:r>
          </a:p>
        </p:txBody>
      </p:sp>
      <p:sp>
        <p:nvSpPr>
          <p:cNvPr id="418819" name="Rectangle 3"/>
          <p:cNvSpPr>
            <a:spLocks noGrp="1" noChangeArrowheads="1"/>
          </p:cNvSpPr>
          <p:nvPr>
            <p:ph type="body" idx="1"/>
          </p:nvPr>
        </p:nvSpPr>
        <p:spPr>
          <a:xfrm>
            <a:off x="0" y="1143000"/>
            <a:ext cx="9144000" cy="4530725"/>
          </a:xfrm>
        </p:spPr>
        <p:txBody>
          <a:bodyPr>
            <a:normAutofit lnSpcReduction="10000"/>
          </a:bodyPr>
          <a:lstStyle/>
          <a:p>
            <a:pPr eaLnBrk="1" hangingPunct="1">
              <a:lnSpc>
                <a:spcPct val="90000"/>
              </a:lnSpc>
              <a:defRPr/>
            </a:pPr>
            <a:r>
              <a:rPr lang="en-US" sz="2800" smtClean="0"/>
              <a:t>Most common measure is Sum of Squared Error (SSE)</a:t>
            </a:r>
          </a:p>
          <a:p>
            <a:pPr lvl="1" eaLnBrk="1" hangingPunct="1">
              <a:lnSpc>
                <a:spcPct val="90000"/>
              </a:lnSpc>
              <a:defRPr/>
            </a:pPr>
            <a:r>
              <a:rPr lang="en-US" sz="2400" smtClean="0"/>
              <a:t>For each point, the error is the distance to the nearest cluster</a:t>
            </a:r>
          </a:p>
          <a:p>
            <a:pPr lvl="1" eaLnBrk="1" hangingPunct="1">
              <a:lnSpc>
                <a:spcPct val="90000"/>
              </a:lnSpc>
              <a:defRPr/>
            </a:pPr>
            <a:r>
              <a:rPr lang="en-US" sz="2400" smtClean="0"/>
              <a:t>To get SSE, we square these errors and sum them.</a:t>
            </a:r>
          </a:p>
          <a:p>
            <a:pPr lvl="1" eaLnBrk="1" hangingPunct="1">
              <a:lnSpc>
                <a:spcPct val="90000"/>
              </a:lnSpc>
              <a:defRPr/>
            </a:pPr>
            <a:endParaRPr lang="en-US" sz="2400" smtClean="0"/>
          </a:p>
          <a:p>
            <a:pPr lvl="1" eaLnBrk="1" hangingPunct="1">
              <a:lnSpc>
                <a:spcPct val="90000"/>
              </a:lnSpc>
              <a:buFont typeface="Wingdings" panose="05000000000000000000" pitchFamily="2" charset="2"/>
              <a:buNone/>
              <a:defRPr/>
            </a:pPr>
            <a:endParaRPr lang="en-US" sz="2400" smtClean="0"/>
          </a:p>
          <a:p>
            <a:pPr lvl="1" eaLnBrk="1" hangingPunct="1">
              <a:lnSpc>
                <a:spcPct val="90000"/>
              </a:lnSpc>
              <a:defRPr/>
            </a:pPr>
            <a:r>
              <a:rPr lang="en-US" sz="2400" i="1" smtClean="0"/>
              <a:t>x </a:t>
            </a:r>
            <a:r>
              <a:rPr lang="en-US" sz="2400" smtClean="0"/>
              <a:t>is a data point in cluster </a:t>
            </a:r>
            <a:r>
              <a:rPr lang="en-US" sz="2400" i="1" smtClean="0"/>
              <a:t>C</a:t>
            </a:r>
            <a:r>
              <a:rPr lang="en-US" sz="2400" baseline="-25000" smtClean="0"/>
              <a:t>i </a:t>
            </a:r>
            <a:r>
              <a:rPr lang="en-US" sz="2400" smtClean="0"/>
              <a:t>and </a:t>
            </a:r>
            <a:r>
              <a:rPr lang="en-US" sz="2400" i="1" smtClean="0"/>
              <a:t>m</a:t>
            </a:r>
            <a:r>
              <a:rPr lang="en-US" sz="2400" i="1" baseline="-25000" smtClean="0"/>
              <a:t>i</a:t>
            </a:r>
            <a:r>
              <a:rPr lang="en-US" sz="2400" smtClean="0"/>
              <a:t> is the representative point for cluster </a:t>
            </a:r>
            <a:r>
              <a:rPr lang="en-US" sz="2400" i="1" smtClean="0"/>
              <a:t>C</a:t>
            </a:r>
            <a:r>
              <a:rPr lang="en-US" sz="2400" baseline="-25000" smtClean="0"/>
              <a:t>i</a:t>
            </a:r>
            <a:r>
              <a:rPr lang="en-US" sz="2400" smtClean="0"/>
              <a:t> </a:t>
            </a:r>
          </a:p>
          <a:p>
            <a:pPr lvl="2" eaLnBrk="1" hangingPunct="1">
              <a:lnSpc>
                <a:spcPct val="90000"/>
              </a:lnSpc>
              <a:defRPr/>
            </a:pPr>
            <a:r>
              <a:rPr lang="en-US" sz="2000" smtClean="0"/>
              <a:t> can show that </a:t>
            </a:r>
            <a:r>
              <a:rPr lang="en-US" sz="2000" i="1" smtClean="0"/>
              <a:t>m</a:t>
            </a:r>
            <a:r>
              <a:rPr lang="en-US" sz="2000" i="1" baseline="-25000" smtClean="0"/>
              <a:t>i</a:t>
            </a:r>
            <a:r>
              <a:rPr lang="en-US" sz="2000" baseline="-25000" smtClean="0"/>
              <a:t> </a:t>
            </a:r>
            <a:r>
              <a:rPr lang="en-US" sz="2000" smtClean="0"/>
              <a:t>corresponds to the center (mean) of the cluster</a:t>
            </a:r>
          </a:p>
          <a:p>
            <a:pPr lvl="1" eaLnBrk="1" hangingPunct="1">
              <a:lnSpc>
                <a:spcPct val="90000"/>
              </a:lnSpc>
              <a:defRPr/>
            </a:pPr>
            <a:r>
              <a:rPr lang="en-US" sz="2400" smtClean="0"/>
              <a:t>Given two clusters, we can choose the one with the smallest error</a:t>
            </a:r>
          </a:p>
          <a:p>
            <a:pPr lvl="1" eaLnBrk="1" hangingPunct="1">
              <a:lnSpc>
                <a:spcPct val="90000"/>
              </a:lnSpc>
              <a:defRPr/>
            </a:pPr>
            <a:r>
              <a:rPr lang="en-US" sz="2400" smtClean="0"/>
              <a:t>One easy way to reduce SSE is to increase K, the number of clusters</a:t>
            </a:r>
          </a:p>
          <a:p>
            <a:pPr lvl="2" eaLnBrk="1" hangingPunct="1">
              <a:lnSpc>
                <a:spcPct val="90000"/>
              </a:lnSpc>
              <a:defRPr/>
            </a:pPr>
            <a:r>
              <a:rPr lang="en-US" sz="2000" smtClean="0"/>
              <a:t> A good clustering with smaller K can have a lower SSE than a poor clustering with higher K</a:t>
            </a:r>
          </a:p>
        </p:txBody>
      </p:sp>
      <p:graphicFrame>
        <p:nvGraphicFramePr>
          <p:cNvPr id="51204" name="Object 4"/>
          <p:cNvGraphicFramePr>
            <a:graphicFrameLocks noGrp="1" noChangeAspect="1"/>
          </p:cNvGraphicFramePr>
          <p:nvPr>
            <p:ph sz="half" idx="4294967295"/>
            <p:extLst/>
          </p:nvPr>
        </p:nvGraphicFramePr>
        <p:xfrm>
          <a:off x="2133600" y="2209800"/>
          <a:ext cx="3141663" cy="839788"/>
        </p:xfrm>
        <a:graphic>
          <a:graphicData uri="http://schemas.openxmlformats.org/presentationml/2006/ole">
            <mc:AlternateContent xmlns:mc="http://schemas.openxmlformats.org/markup-compatibility/2006">
              <mc:Choice xmlns:v="urn:schemas-microsoft-com:vml" Requires="v">
                <p:oleObj spid="_x0000_s29702" name="Equation" r:id="rId4" imgW="1511300" imgH="457200" progId="Equation.3">
                  <p:embed/>
                </p:oleObj>
              </mc:Choice>
              <mc:Fallback>
                <p:oleObj name="Equation" r:id="rId4" imgW="15113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09800"/>
                        <a:ext cx="3141663"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32715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1284288" y="457200"/>
            <a:ext cx="7297737" cy="782638"/>
          </a:xfrm>
          <a:noFill/>
          <a:ln/>
        </p:spPr>
        <p:txBody>
          <a:bodyPr lIns="92075" tIns="46038" rIns="92075" bIns="46038" anchor="ctr"/>
          <a:lstStyle/>
          <a:p>
            <a:r>
              <a:rPr lang="en-US" altLang="en-US"/>
              <a:t>What is Cluster Analysis?</a:t>
            </a:r>
          </a:p>
        </p:txBody>
      </p:sp>
      <p:sp>
        <p:nvSpPr>
          <p:cNvPr id="366595" name="Rectangle 3"/>
          <p:cNvSpPr>
            <a:spLocks noGrp="1" noChangeArrowheads="1"/>
          </p:cNvSpPr>
          <p:nvPr>
            <p:ph type="body" idx="1"/>
          </p:nvPr>
        </p:nvSpPr>
        <p:spPr>
          <a:xfrm>
            <a:off x="381000" y="1447800"/>
            <a:ext cx="8458200" cy="4953000"/>
          </a:xfrm>
          <a:noFill/>
          <a:ln/>
        </p:spPr>
        <p:txBody>
          <a:bodyPr lIns="92075" tIns="46038" rIns="92075" bIns="46038"/>
          <a:lstStyle/>
          <a:p>
            <a:r>
              <a:rPr lang="en-US" altLang="en-US" sz="2400"/>
              <a:t>Cluster: a collection of data objects</a:t>
            </a:r>
          </a:p>
          <a:p>
            <a:pPr lvl="1"/>
            <a:r>
              <a:rPr lang="en-US" altLang="en-US" sz="2000"/>
              <a:t>Similar to one another within the same cluster</a:t>
            </a:r>
          </a:p>
          <a:p>
            <a:pPr lvl="1"/>
            <a:r>
              <a:rPr lang="en-US" altLang="en-US" sz="2000"/>
              <a:t>Dissimilar to the objects in other clusters</a:t>
            </a:r>
          </a:p>
          <a:p>
            <a:r>
              <a:rPr lang="en-US" altLang="en-US" sz="2400"/>
              <a:t>Cluster analysis</a:t>
            </a:r>
          </a:p>
          <a:p>
            <a:pPr lvl="1"/>
            <a:r>
              <a:rPr lang="en-US" altLang="en-US" sz="2000"/>
              <a:t>Grouping a set of data objects into clusters</a:t>
            </a:r>
          </a:p>
          <a:p>
            <a:r>
              <a:rPr lang="en-US" altLang="en-US" sz="2400"/>
              <a:t>Clustering is </a:t>
            </a:r>
            <a:r>
              <a:rPr lang="en-US" altLang="en-US" sz="2400">
                <a:solidFill>
                  <a:srgbClr val="0000FF"/>
                </a:solidFill>
              </a:rPr>
              <a:t>unsupervised classification</a:t>
            </a:r>
            <a:r>
              <a:rPr lang="en-US" altLang="en-US" sz="2400"/>
              <a:t>: no predefined classes </a:t>
            </a:r>
            <a:endParaRPr lang="en-US" altLang="en-US" sz="2400">
              <a:solidFill>
                <a:srgbClr val="FF0000"/>
              </a:solidFill>
            </a:endParaRPr>
          </a:p>
          <a:p>
            <a:r>
              <a:rPr lang="en-US" altLang="en-US" sz="2400"/>
              <a:t>Clustering is used:</a:t>
            </a:r>
          </a:p>
          <a:p>
            <a:pPr lvl="1"/>
            <a:r>
              <a:rPr lang="en-US" altLang="en-US" sz="2000"/>
              <a:t>As a </a:t>
            </a:r>
            <a:r>
              <a:rPr lang="en-US" altLang="en-US" sz="2000">
                <a:solidFill>
                  <a:srgbClr val="0000FF"/>
                </a:solidFill>
              </a:rPr>
              <a:t>stand-alone tool</a:t>
            </a:r>
            <a:r>
              <a:rPr lang="en-US" altLang="en-US" sz="2000"/>
              <a:t> to get insight into data distribution</a:t>
            </a:r>
          </a:p>
          <a:p>
            <a:pPr lvl="2"/>
            <a:r>
              <a:rPr lang="en-US" altLang="en-US" sz="1800"/>
              <a:t>Visualization of clusters may unveil important information</a:t>
            </a:r>
          </a:p>
          <a:p>
            <a:pPr lvl="1"/>
            <a:r>
              <a:rPr lang="en-US" altLang="en-US" sz="2000"/>
              <a:t>As a </a:t>
            </a:r>
            <a:r>
              <a:rPr lang="en-US" altLang="en-US" sz="2000">
                <a:solidFill>
                  <a:srgbClr val="0000FF"/>
                </a:solidFill>
              </a:rPr>
              <a:t>preprocessing step</a:t>
            </a:r>
            <a:r>
              <a:rPr lang="en-US" altLang="en-US" sz="2000"/>
              <a:t> for other algorithms</a:t>
            </a:r>
          </a:p>
          <a:p>
            <a:pPr lvl="2"/>
            <a:r>
              <a:rPr lang="en-US" altLang="en-US" sz="1800"/>
              <a:t>Efficient indexing or compression often relies on clustering</a:t>
            </a:r>
          </a:p>
        </p:txBody>
      </p:sp>
    </p:spTree>
    <p:extLst>
      <p:ext uri="{BB962C8B-B14F-4D97-AF65-F5344CB8AC3E}">
        <p14:creationId xmlns:p14="http://schemas.microsoft.com/office/powerpoint/2010/main" val="39380079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381000" y="152400"/>
            <a:ext cx="8280400" cy="552450"/>
          </a:xfrm>
        </p:spPr>
        <p:txBody>
          <a:bodyPr>
            <a:normAutofit fontScale="90000"/>
          </a:bodyPr>
          <a:lstStyle/>
          <a:p>
            <a:pPr eaLnBrk="1" hangingPunct="1">
              <a:defRPr/>
            </a:pPr>
            <a:r>
              <a:rPr lang="en-US" sz="3800" smtClean="0"/>
              <a:t>Two different K-means Clusterings</a:t>
            </a:r>
          </a:p>
        </p:txBody>
      </p:sp>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963" y="990600"/>
            <a:ext cx="304323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060" name="Text Box 4"/>
          <p:cNvSpPr txBox="1">
            <a:spLocks noChangeArrowheads="1"/>
          </p:cNvSpPr>
          <p:nvPr/>
        </p:nvSpPr>
        <p:spPr bwMode="auto">
          <a:xfrm>
            <a:off x="609600" y="4419600"/>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endParaRPr lang="en-US" altLang="en-US" sz="1400" b="1">
              <a:latin typeface="Arial" panose="020B0604020202020204" pitchFamily="34" charset="0"/>
            </a:endParaRPr>
          </a:p>
        </p:txBody>
      </p:sp>
      <p:grpSp>
        <p:nvGrpSpPr>
          <p:cNvPr id="2" name="Group 5"/>
          <p:cNvGrpSpPr>
            <a:grpSpLocks/>
          </p:cNvGrpSpPr>
          <p:nvPr/>
        </p:nvGrpSpPr>
        <p:grpSpPr bwMode="auto">
          <a:xfrm>
            <a:off x="5105400" y="3660775"/>
            <a:ext cx="3048000" cy="2587625"/>
            <a:chOff x="3216" y="2306"/>
            <a:chExt cx="1920" cy="1630"/>
          </a:xfrm>
        </p:grpSpPr>
        <p:pic>
          <p:nvPicPr>
            <p:cNvPr id="4506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2306"/>
              <a:ext cx="1917"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067" name="Text Box 7"/>
            <p:cNvSpPr txBox="1">
              <a:spLocks noChangeArrowheads="1"/>
            </p:cNvSpPr>
            <p:nvPr/>
          </p:nvSpPr>
          <p:spPr bwMode="auto">
            <a:xfrm>
              <a:off x="3408" y="3705"/>
              <a:ext cx="1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Arial" panose="020B0604020202020204" pitchFamily="34" charset="0"/>
                </a:rPr>
                <a:t>Sub-optimal Clustering</a:t>
              </a:r>
            </a:p>
          </p:txBody>
        </p:sp>
      </p:grpSp>
      <p:grpSp>
        <p:nvGrpSpPr>
          <p:cNvPr id="3" name="Group 8"/>
          <p:cNvGrpSpPr>
            <a:grpSpLocks/>
          </p:cNvGrpSpPr>
          <p:nvPr/>
        </p:nvGrpSpPr>
        <p:grpSpPr bwMode="auto">
          <a:xfrm>
            <a:off x="990600" y="3660775"/>
            <a:ext cx="3043238" cy="2587625"/>
            <a:chOff x="624" y="2306"/>
            <a:chExt cx="1917" cy="1630"/>
          </a:xfrm>
        </p:grpSpPr>
        <p:pic>
          <p:nvPicPr>
            <p:cNvPr id="4506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2306"/>
              <a:ext cx="1917"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065" name="Text Box 10"/>
            <p:cNvSpPr txBox="1">
              <a:spLocks noChangeArrowheads="1"/>
            </p:cNvSpPr>
            <p:nvPr/>
          </p:nvSpPr>
          <p:spPr bwMode="auto">
            <a:xfrm>
              <a:off x="912" y="3705"/>
              <a:ext cx="1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Arial" panose="020B0604020202020204" pitchFamily="34" charset="0"/>
                </a:rPr>
                <a:t>Optimal Clustering</a:t>
              </a:r>
            </a:p>
          </p:txBody>
        </p:sp>
      </p:grpSp>
      <p:sp>
        <p:nvSpPr>
          <p:cNvPr id="45063" name="Text Box 11"/>
          <p:cNvSpPr txBox="1">
            <a:spLocks noChangeArrowheads="1"/>
          </p:cNvSpPr>
          <p:nvPr/>
        </p:nvSpPr>
        <p:spPr bwMode="auto">
          <a:xfrm>
            <a:off x="5257800" y="15240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800" b="1">
                <a:latin typeface="Arial" panose="020B0604020202020204" pitchFamily="34" charset="0"/>
              </a:rPr>
              <a:t>Original Points</a:t>
            </a:r>
          </a:p>
        </p:txBody>
      </p:sp>
    </p:spTree>
    <p:extLst>
      <p:ext uri="{BB962C8B-B14F-4D97-AF65-F5344CB8AC3E}">
        <p14:creationId xmlns:p14="http://schemas.microsoft.com/office/powerpoint/2010/main" val="2527763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457200" y="381000"/>
            <a:ext cx="8280400" cy="552450"/>
          </a:xfrm>
        </p:spPr>
        <p:txBody>
          <a:bodyPr>
            <a:normAutofit fontScale="90000"/>
          </a:bodyPr>
          <a:lstStyle/>
          <a:p>
            <a:pPr eaLnBrk="1" hangingPunct="1">
              <a:defRPr/>
            </a:pPr>
            <a:r>
              <a:rPr lang="en-US" sz="3800" dirty="0" smtClean="0"/>
              <a:t>Importance of Choosing Initial </a:t>
            </a:r>
            <a:r>
              <a:rPr lang="en-US" sz="3800" dirty="0" err="1" smtClean="0"/>
              <a:t>Centroids</a:t>
            </a:r>
            <a:endParaRPr lang="en-US" sz="3800" dirty="0" smtClean="0"/>
          </a:p>
        </p:txBody>
      </p:sp>
      <p:sp>
        <p:nvSpPr>
          <p:cNvPr id="47107" name="Text Box 3"/>
          <p:cNvSpPr txBox="1">
            <a:spLocks noChangeArrowheads="1"/>
          </p:cNvSpPr>
          <p:nvPr/>
        </p:nvSpPr>
        <p:spPr bwMode="auto">
          <a:xfrm>
            <a:off x="631825" y="4894263"/>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endParaRPr lang="en-US" altLang="en-US" sz="1400" b="1">
              <a:latin typeface="Arial" panose="020B0604020202020204" pitchFamily="34" charset="0"/>
            </a:endParaRPr>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828800"/>
            <a:ext cx="5529263"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47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28800"/>
            <a:ext cx="5529263"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47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828800"/>
            <a:ext cx="5529263"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472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828800"/>
            <a:ext cx="5529263"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4728"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1828800"/>
            <a:ext cx="5529263"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4729"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1828800"/>
            <a:ext cx="5529263"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393659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47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4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147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47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14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381000" y="304800"/>
            <a:ext cx="8280400" cy="552450"/>
          </a:xfrm>
        </p:spPr>
        <p:txBody>
          <a:bodyPr>
            <a:normAutofit fontScale="90000"/>
          </a:bodyPr>
          <a:lstStyle/>
          <a:p>
            <a:pPr eaLnBrk="1" hangingPunct="1">
              <a:defRPr/>
            </a:pPr>
            <a:r>
              <a:rPr lang="en-US" sz="3800" dirty="0" smtClean="0"/>
              <a:t>Importance of Choosing Initial </a:t>
            </a:r>
            <a:r>
              <a:rPr lang="en-US" sz="3800" dirty="0" err="1" smtClean="0"/>
              <a:t>Centroids</a:t>
            </a:r>
            <a:endParaRPr lang="en-US" sz="3800" dirty="0" smtClean="0"/>
          </a:p>
        </p:txBody>
      </p:sp>
      <p:sp>
        <p:nvSpPr>
          <p:cNvPr id="49155" name="Text Box 3"/>
          <p:cNvSpPr txBox="1">
            <a:spLocks noChangeArrowheads="1"/>
          </p:cNvSpPr>
          <p:nvPr/>
        </p:nvSpPr>
        <p:spPr bwMode="auto">
          <a:xfrm>
            <a:off x="838200" y="4800600"/>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endParaRPr lang="en-US" altLang="en-US" sz="1400" b="1">
              <a:latin typeface="Arial" panose="020B0604020202020204" pitchFamily="34" charset="0"/>
            </a:endParaRPr>
          </a:p>
        </p:txBody>
      </p:sp>
      <p:pic>
        <p:nvPicPr>
          <p:cNvPr id="49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0"/>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1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1524000"/>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15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524000"/>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15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267200"/>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16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4267200"/>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16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4267200"/>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57159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381000" y="381000"/>
            <a:ext cx="8534400" cy="1066800"/>
          </a:xfrm>
        </p:spPr>
        <p:txBody>
          <a:bodyPr>
            <a:normAutofit/>
          </a:bodyPr>
          <a:lstStyle/>
          <a:p>
            <a:pPr eaLnBrk="1" hangingPunct="1">
              <a:defRPr/>
            </a:pPr>
            <a:r>
              <a:rPr lang="en-US" sz="3800" dirty="0" smtClean="0"/>
              <a:t>Importance of Choosing Initial </a:t>
            </a:r>
            <a:r>
              <a:rPr lang="en-US" sz="3800" dirty="0" err="1" smtClean="0"/>
              <a:t>Centroids</a:t>
            </a:r>
            <a:r>
              <a:rPr lang="en-US" sz="3800" dirty="0" smtClean="0"/>
              <a:t> …</a:t>
            </a:r>
          </a:p>
        </p:txBody>
      </p:sp>
      <p:sp>
        <p:nvSpPr>
          <p:cNvPr id="53251" name="Text Box 3"/>
          <p:cNvSpPr txBox="1">
            <a:spLocks noChangeArrowheads="1"/>
          </p:cNvSpPr>
          <p:nvPr/>
        </p:nvSpPr>
        <p:spPr bwMode="auto">
          <a:xfrm>
            <a:off x="609600" y="4419600"/>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endParaRPr lang="en-US" altLang="en-US" sz="1400" b="1">
              <a:latin typeface="Arial" panose="020B0604020202020204" pitchFamily="34" charset="0"/>
            </a:endParaRPr>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811338"/>
            <a:ext cx="5529263"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20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811338"/>
            <a:ext cx="5529263"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208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811338"/>
            <a:ext cx="5529263"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208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1811338"/>
            <a:ext cx="5529263"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2087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1828800"/>
            <a:ext cx="5529263"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796003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08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208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208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20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152400" y="152400"/>
            <a:ext cx="8509000" cy="1295400"/>
          </a:xfrm>
        </p:spPr>
        <p:txBody>
          <a:bodyPr/>
          <a:lstStyle/>
          <a:p>
            <a:pPr eaLnBrk="1" hangingPunct="1">
              <a:defRPr/>
            </a:pPr>
            <a:r>
              <a:rPr lang="en-US" sz="3800" smtClean="0"/>
              <a:t>Importance of Choosing Initial Centroids …</a:t>
            </a:r>
          </a:p>
        </p:txBody>
      </p:sp>
      <p:sp>
        <p:nvSpPr>
          <p:cNvPr id="55299" name="Text Box 3"/>
          <p:cNvSpPr txBox="1">
            <a:spLocks noChangeArrowheads="1"/>
          </p:cNvSpPr>
          <p:nvPr/>
        </p:nvSpPr>
        <p:spPr bwMode="auto">
          <a:xfrm>
            <a:off x="762000" y="4724400"/>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endParaRPr lang="en-US" altLang="en-US" sz="1400" b="1">
              <a:latin typeface="Arial" panose="020B0604020202020204" pitchFamily="34" charset="0"/>
            </a:endParaRPr>
          </a:p>
        </p:txBody>
      </p:sp>
      <p:pic>
        <p:nvPicPr>
          <p:cNvPr id="553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53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524000"/>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53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114800"/>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53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114800"/>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5304"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4114800"/>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574126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0" y="0"/>
            <a:ext cx="8229600" cy="609600"/>
          </a:xfrm>
        </p:spPr>
        <p:txBody>
          <a:bodyPr>
            <a:normAutofit fontScale="90000"/>
          </a:bodyPr>
          <a:lstStyle/>
          <a:p>
            <a:pPr eaLnBrk="1" hangingPunct="1">
              <a:defRPr/>
            </a:pPr>
            <a:r>
              <a:rPr lang="en-US" dirty="0" smtClean="0"/>
              <a:t>Good  Initial </a:t>
            </a:r>
            <a:r>
              <a:rPr lang="en-US" dirty="0" err="1" smtClean="0"/>
              <a:t>Centroids</a:t>
            </a:r>
            <a:endParaRPr lang="en-US" dirty="0" smtClean="0"/>
          </a:p>
        </p:txBody>
      </p:sp>
      <p:sp>
        <p:nvSpPr>
          <p:cNvPr id="2" name="TextBox 94"/>
          <p:cNvSpPr txBox="1">
            <a:spLocks noChangeArrowheads="1"/>
          </p:cNvSpPr>
          <p:nvPr/>
        </p:nvSpPr>
        <p:spPr bwMode="auto">
          <a:xfrm>
            <a:off x="0" y="6334125"/>
            <a:ext cx="7010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buFont typeface="Wingdings" panose="05000000000000000000" pitchFamily="2" charset="2"/>
              <a:buNone/>
            </a:pPr>
            <a:r>
              <a:rPr lang="en-US" altLang="en-US" sz="1600" b="0">
                <a:solidFill>
                  <a:schemeClr val="tx1"/>
                </a:solidFill>
              </a:rPr>
              <a:t>Source of figure: Introduction to Data Mining by Tan et. al.</a:t>
            </a:r>
          </a:p>
        </p:txBody>
      </p:sp>
      <p:pic>
        <p:nvPicPr>
          <p:cNvPr id="542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023225" cy="384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7443362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358775"/>
            <a:ext cx="8229600" cy="1143000"/>
          </a:xfrm>
        </p:spPr>
        <p:txBody>
          <a:bodyPr/>
          <a:lstStyle/>
          <a:p>
            <a:pPr eaLnBrk="1" hangingPunct="1"/>
            <a:r>
              <a:rPr lang="en-US" altLang="en-US" smtClean="0"/>
              <a:t>Poor Initial Centroids</a:t>
            </a:r>
          </a:p>
        </p:txBody>
      </p:sp>
      <p:pic>
        <p:nvPicPr>
          <p:cNvPr id="552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63" y="1514475"/>
            <a:ext cx="8397875"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5300" name="TextBox 94"/>
          <p:cNvSpPr txBox="1">
            <a:spLocks noChangeArrowheads="1"/>
          </p:cNvSpPr>
          <p:nvPr/>
        </p:nvSpPr>
        <p:spPr bwMode="auto">
          <a:xfrm>
            <a:off x="0" y="6334125"/>
            <a:ext cx="7010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buFont typeface="Wingdings" panose="05000000000000000000" pitchFamily="2" charset="2"/>
              <a:buNone/>
            </a:pPr>
            <a:r>
              <a:rPr lang="en-US" altLang="en-US" sz="1600" b="0">
                <a:solidFill>
                  <a:schemeClr val="tx1"/>
                </a:solidFill>
              </a:rPr>
              <a:t>Source of figure: Introduction to Data Mining by Tan et. al.</a:t>
            </a:r>
          </a:p>
        </p:txBody>
      </p:sp>
    </p:spTree>
    <p:extLst>
      <p:ext uri="{BB962C8B-B14F-4D97-AF65-F5344CB8AC3E}">
        <p14:creationId xmlns:p14="http://schemas.microsoft.com/office/powerpoint/2010/main" val="14921039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7772400" cy="1143000"/>
          </a:xfrm>
        </p:spPr>
        <p:txBody>
          <a:bodyPr/>
          <a:lstStyle/>
          <a:p>
            <a:pPr eaLnBrk="1" hangingPunct="1"/>
            <a:r>
              <a:rPr lang="en-US" altLang="en-US" smtClean="0"/>
              <a:t>Pros &amp; Cons of </a:t>
            </a:r>
            <a:r>
              <a:rPr lang="en-US" altLang="en-US" i="1" smtClean="0">
                <a:latin typeface="Times New Roman" panose="02020603050405020304" pitchFamily="18" charset="0"/>
              </a:rPr>
              <a:t>K</a:t>
            </a:r>
            <a:r>
              <a:rPr lang="en-US" altLang="en-US" smtClean="0"/>
              <a:t>-means</a:t>
            </a:r>
          </a:p>
        </p:txBody>
      </p:sp>
      <p:sp>
        <p:nvSpPr>
          <p:cNvPr id="52227" name="Rectangle 5"/>
          <p:cNvSpPr>
            <a:spLocks noChangeArrowheads="1"/>
          </p:cNvSpPr>
          <p:nvPr/>
        </p:nvSpPr>
        <p:spPr bwMode="auto">
          <a:xfrm>
            <a:off x="304800" y="1905000"/>
            <a:ext cx="8534400" cy="3231654"/>
          </a:xfrm>
          <a:prstGeom prst="rect">
            <a:avLst/>
          </a:prstGeom>
          <a:noFill/>
          <a:ln w="9525">
            <a:noFill/>
            <a:miter lim="800000"/>
            <a:headEnd/>
            <a:tailEnd/>
          </a:ln>
        </p:spPr>
        <p:txBody>
          <a:bodyPr>
            <a:spAutoFit/>
          </a:bodyPr>
          <a:lstStyle/>
          <a:p>
            <a:pPr>
              <a:spcBef>
                <a:spcPct val="50000"/>
              </a:spcBef>
              <a:buFont typeface="Courier New" pitchFamily="49" charset="0"/>
              <a:buChar char="o"/>
              <a:defRPr/>
            </a:pPr>
            <a:r>
              <a:rPr lang="en-US" sz="2400" dirty="0">
                <a:latin typeface="TimesNewRoman" charset="0"/>
              </a:rPr>
              <a:t> </a:t>
            </a:r>
            <a:r>
              <a:rPr lang="en-US" sz="2400" b="0" dirty="0">
                <a:solidFill>
                  <a:schemeClr val="tx1"/>
                </a:solidFill>
                <a:latin typeface="+mj-lt"/>
              </a:rPr>
              <a:t>Relatively efficient: </a:t>
            </a:r>
            <a:r>
              <a:rPr lang="en-US" sz="2400" b="0" dirty="0" smtClean="0">
                <a:solidFill>
                  <a:schemeClr val="tx1"/>
                </a:solidFill>
                <a:latin typeface="+mj-lt"/>
              </a:rPr>
              <a:t>O(</a:t>
            </a:r>
            <a:r>
              <a:rPr lang="en-US" sz="2400" b="0" dirty="0" err="1" smtClean="0">
                <a:solidFill>
                  <a:schemeClr val="tx1"/>
                </a:solidFill>
                <a:latin typeface="+mj-lt"/>
              </a:rPr>
              <a:t>tknd</a:t>
            </a:r>
            <a:r>
              <a:rPr lang="en-US" sz="2400" b="0" dirty="0" smtClean="0">
                <a:solidFill>
                  <a:schemeClr val="tx1"/>
                </a:solidFill>
                <a:latin typeface="+mj-lt"/>
              </a:rPr>
              <a:t>)</a:t>
            </a:r>
            <a:endParaRPr lang="en-US" sz="2400" b="0" dirty="0">
              <a:solidFill>
                <a:schemeClr val="tx1"/>
              </a:solidFill>
              <a:latin typeface="+mj-lt"/>
            </a:endParaRPr>
          </a:p>
          <a:p>
            <a:pPr>
              <a:spcBef>
                <a:spcPct val="50000"/>
              </a:spcBef>
              <a:buFont typeface="Wingdings" panose="05000000000000000000" pitchFamily="2" charset="2"/>
              <a:buNone/>
              <a:defRPr/>
            </a:pPr>
            <a:r>
              <a:rPr lang="en-US" sz="2400" b="0" dirty="0">
                <a:solidFill>
                  <a:schemeClr val="tx1"/>
                </a:solidFill>
                <a:latin typeface="+mj-lt"/>
              </a:rPr>
              <a:t>n: # objects, k: # clusters, t: # iterations; </a:t>
            </a:r>
            <a:r>
              <a:rPr lang="en-US" sz="2400" b="0" dirty="0" smtClean="0">
                <a:solidFill>
                  <a:schemeClr val="tx1"/>
                </a:solidFill>
                <a:latin typeface="+mj-lt"/>
              </a:rPr>
              <a:t>n:# attributes k</a:t>
            </a:r>
            <a:r>
              <a:rPr lang="en-US" sz="2400" b="0" dirty="0">
                <a:solidFill>
                  <a:schemeClr val="tx1"/>
                </a:solidFill>
                <a:latin typeface="+mj-lt"/>
              </a:rPr>
              <a:t>, t &lt;&lt; n.</a:t>
            </a:r>
          </a:p>
          <a:p>
            <a:pPr>
              <a:spcBef>
                <a:spcPct val="50000"/>
              </a:spcBef>
              <a:buFont typeface="Courier New" pitchFamily="49" charset="0"/>
              <a:buChar char="o"/>
              <a:defRPr/>
            </a:pPr>
            <a:r>
              <a:rPr lang="en-US" sz="2400" b="0" dirty="0">
                <a:solidFill>
                  <a:schemeClr val="tx1"/>
                </a:solidFill>
                <a:latin typeface="+mj-lt"/>
              </a:rPr>
              <a:t> Applicable only when mean is defined</a:t>
            </a:r>
          </a:p>
          <a:p>
            <a:pPr>
              <a:spcBef>
                <a:spcPct val="50000"/>
              </a:spcBef>
              <a:buFont typeface="Courier New" pitchFamily="49" charset="0"/>
              <a:buChar char="o"/>
              <a:defRPr/>
            </a:pPr>
            <a:r>
              <a:rPr lang="en-US" sz="2400" b="0" dirty="0">
                <a:solidFill>
                  <a:schemeClr val="tx1"/>
                </a:solidFill>
                <a:latin typeface="+mj-lt"/>
              </a:rPr>
              <a:t> What about categorical data?</a:t>
            </a:r>
          </a:p>
          <a:p>
            <a:pPr>
              <a:spcBef>
                <a:spcPct val="50000"/>
              </a:spcBef>
              <a:buFont typeface="Courier New" pitchFamily="49" charset="0"/>
              <a:buChar char="o"/>
              <a:defRPr/>
            </a:pPr>
            <a:r>
              <a:rPr lang="en-US" sz="2400" b="0" dirty="0">
                <a:solidFill>
                  <a:schemeClr val="tx1"/>
                </a:solidFill>
                <a:latin typeface="+mj-lt"/>
              </a:rPr>
              <a:t> Need to specify the number of clusters</a:t>
            </a:r>
          </a:p>
          <a:p>
            <a:pPr>
              <a:spcBef>
                <a:spcPct val="50000"/>
              </a:spcBef>
              <a:buFont typeface="Courier New" pitchFamily="49" charset="0"/>
              <a:buChar char="o"/>
              <a:defRPr/>
            </a:pPr>
            <a:r>
              <a:rPr lang="en-US" sz="2400" b="0" dirty="0">
                <a:solidFill>
                  <a:schemeClr val="tx1"/>
                </a:solidFill>
                <a:latin typeface="+mj-lt"/>
              </a:rPr>
              <a:t> Unable to handle noisy data and outliers</a:t>
            </a:r>
          </a:p>
        </p:txBody>
      </p:sp>
    </p:spTree>
    <p:extLst>
      <p:ext uri="{BB962C8B-B14F-4D97-AF65-F5344CB8AC3E}">
        <p14:creationId xmlns:p14="http://schemas.microsoft.com/office/powerpoint/2010/main" val="30298086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1371600" y="1447800"/>
            <a:ext cx="7543800" cy="4953000"/>
          </a:xfrm>
        </p:spPr>
        <p:txBody>
          <a:bodyPr/>
          <a:lstStyle/>
          <a:p>
            <a:pPr eaLnBrk="1" hangingPunct="1">
              <a:spcBef>
                <a:spcPct val="0"/>
              </a:spcBef>
            </a:pPr>
            <a:r>
              <a:rPr lang="en-US" altLang="en-US" smtClean="0">
                <a:solidFill>
                  <a:srgbClr val="000000"/>
                </a:solidFill>
              </a:rPr>
              <a:t>K-means has problems when clusters are of differing </a:t>
            </a:r>
          </a:p>
          <a:p>
            <a:pPr lvl="1" eaLnBrk="1" hangingPunct="1">
              <a:spcBef>
                <a:spcPct val="0"/>
              </a:spcBef>
            </a:pPr>
            <a:r>
              <a:rPr lang="en-US" altLang="en-US" smtClean="0">
                <a:solidFill>
                  <a:srgbClr val="000000"/>
                </a:solidFill>
              </a:rPr>
              <a:t>Sizes</a:t>
            </a:r>
          </a:p>
          <a:p>
            <a:pPr lvl="1" eaLnBrk="1" hangingPunct="1">
              <a:spcBef>
                <a:spcPct val="0"/>
              </a:spcBef>
            </a:pPr>
            <a:r>
              <a:rPr lang="en-US" altLang="en-US" smtClean="0">
                <a:solidFill>
                  <a:srgbClr val="000000"/>
                </a:solidFill>
              </a:rPr>
              <a:t>Densities</a:t>
            </a:r>
          </a:p>
          <a:p>
            <a:pPr lvl="1" eaLnBrk="1" hangingPunct="1">
              <a:spcBef>
                <a:spcPct val="0"/>
              </a:spcBef>
            </a:pPr>
            <a:r>
              <a:rPr lang="en-US" altLang="en-US" smtClean="0">
                <a:solidFill>
                  <a:srgbClr val="000000"/>
                </a:solidFill>
              </a:rPr>
              <a:t>Non-globular shapes</a:t>
            </a:r>
          </a:p>
          <a:p>
            <a:pPr eaLnBrk="1" hangingPunct="1">
              <a:spcBef>
                <a:spcPct val="0"/>
              </a:spcBef>
            </a:pPr>
            <a:endParaRPr lang="en-US" altLang="en-US" smtClean="0">
              <a:solidFill>
                <a:srgbClr val="000000"/>
              </a:solidFill>
            </a:endParaRPr>
          </a:p>
          <a:p>
            <a:pPr eaLnBrk="1" hangingPunct="1">
              <a:spcBef>
                <a:spcPct val="0"/>
              </a:spcBef>
            </a:pPr>
            <a:r>
              <a:rPr lang="en-US" altLang="en-US" smtClean="0">
                <a:solidFill>
                  <a:srgbClr val="000000"/>
                </a:solidFill>
              </a:rPr>
              <a:t>Empty clusters</a:t>
            </a:r>
          </a:p>
          <a:p>
            <a:pPr eaLnBrk="1" hangingPunct="1">
              <a:spcBef>
                <a:spcPct val="0"/>
              </a:spcBef>
            </a:pPr>
            <a:r>
              <a:rPr lang="en-US" altLang="en-US" smtClean="0">
                <a:solidFill>
                  <a:srgbClr val="000000"/>
                </a:solidFill>
              </a:rPr>
              <a:t>K-means has problems when the data contains outliers.</a:t>
            </a:r>
          </a:p>
        </p:txBody>
      </p:sp>
      <p:sp>
        <p:nvSpPr>
          <p:cNvPr id="56323" name="Rectangle 2"/>
          <p:cNvSpPr>
            <a:spLocks noGrp="1" noChangeArrowheads="1"/>
          </p:cNvSpPr>
          <p:nvPr>
            <p:ph type="title"/>
          </p:nvPr>
        </p:nvSpPr>
        <p:spPr>
          <a:xfrm>
            <a:off x="457200" y="358775"/>
            <a:ext cx="8229600" cy="1143000"/>
          </a:xfrm>
        </p:spPr>
        <p:txBody>
          <a:bodyPr/>
          <a:lstStyle/>
          <a:p>
            <a:pPr eaLnBrk="1" hangingPunct="1"/>
            <a:r>
              <a:rPr lang="en-US" altLang="en-US" smtClean="0"/>
              <a:t>Limitations of K-means</a:t>
            </a:r>
          </a:p>
        </p:txBody>
      </p:sp>
    </p:spTree>
    <p:extLst>
      <p:ext uri="{BB962C8B-B14F-4D97-AF65-F5344CB8AC3E}">
        <p14:creationId xmlns:p14="http://schemas.microsoft.com/office/powerpoint/2010/main" val="2043229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6"/>
          <p:cNvSpPr>
            <a:spLocks noGrp="1" noChangeArrowheads="1"/>
          </p:cNvSpPr>
          <p:nvPr>
            <p:ph idx="1"/>
          </p:nvPr>
        </p:nvSpPr>
        <p:spPr>
          <a:xfrm>
            <a:off x="533400" y="1447800"/>
            <a:ext cx="8305800" cy="4953000"/>
          </a:xfrm>
        </p:spPr>
        <p:txBody>
          <a:bodyPr>
            <a:normAutofit lnSpcReduction="10000"/>
          </a:bodyPr>
          <a:lstStyle/>
          <a:p>
            <a:pPr eaLnBrk="1" fontAlgn="auto" hangingPunct="1">
              <a:spcBef>
                <a:spcPct val="0"/>
              </a:spcBef>
              <a:spcAft>
                <a:spcPts val="0"/>
              </a:spcAft>
              <a:defRPr/>
            </a:pPr>
            <a:r>
              <a:rPr lang="en-GB" dirty="0" smtClean="0">
                <a:solidFill>
                  <a:sysClr val="windowText" lastClr="000000"/>
                </a:solidFill>
              </a:rPr>
              <a:t>Clustering of data is a method by which large sets of data is grouped into clusters of smaller sets of similar data</a:t>
            </a:r>
            <a:br>
              <a:rPr lang="en-GB" dirty="0" smtClean="0">
                <a:solidFill>
                  <a:sysClr val="windowText" lastClr="000000"/>
                </a:solidFill>
              </a:rPr>
            </a:br>
            <a:endParaRPr lang="en-GB" dirty="0" smtClean="0">
              <a:solidFill>
                <a:sysClr val="windowText" lastClr="000000"/>
              </a:solidFill>
            </a:endParaRPr>
          </a:p>
          <a:p>
            <a:pPr eaLnBrk="1" fontAlgn="auto" hangingPunct="1">
              <a:spcBef>
                <a:spcPct val="0"/>
              </a:spcBef>
              <a:spcAft>
                <a:spcPts val="0"/>
              </a:spcAft>
              <a:defRPr/>
            </a:pPr>
            <a:r>
              <a:rPr lang="en-GB" dirty="0" smtClean="0">
                <a:solidFill>
                  <a:sysClr val="windowText" lastClr="000000"/>
                </a:solidFill>
              </a:rPr>
              <a:t>Object</a:t>
            </a:r>
            <a:r>
              <a:rPr lang="en-US" dirty="0" smtClean="0">
                <a:solidFill>
                  <a:sysClr val="windowText" lastClr="000000"/>
                </a:solidFill>
              </a:rPr>
              <a:t>s </a:t>
            </a:r>
            <a:r>
              <a:rPr lang="en-GB" dirty="0" smtClean="0">
                <a:solidFill>
                  <a:sysClr val="windowText" lastClr="000000"/>
                </a:solidFill>
              </a:rPr>
              <a:t>in one cluster have high similarity to each other and are dissimilar to objects in other clusters</a:t>
            </a:r>
            <a:br>
              <a:rPr lang="en-GB" dirty="0" smtClean="0">
                <a:solidFill>
                  <a:sysClr val="windowText" lastClr="000000"/>
                </a:solidFill>
              </a:rPr>
            </a:br>
            <a:endParaRPr lang="en-GB" dirty="0" smtClean="0">
              <a:solidFill>
                <a:sysClr val="windowText" lastClr="000000"/>
              </a:solidFill>
            </a:endParaRPr>
          </a:p>
          <a:p>
            <a:pPr eaLnBrk="1" fontAlgn="auto" hangingPunct="1">
              <a:spcBef>
                <a:spcPct val="0"/>
              </a:spcBef>
              <a:spcAft>
                <a:spcPts val="0"/>
              </a:spcAft>
              <a:defRPr/>
            </a:pPr>
            <a:endParaRPr lang="en-GB" dirty="0" smtClean="0">
              <a:solidFill>
                <a:sysClr val="windowText" lastClr="000000"/>
              </a:solidFill>
            </a:endParaRPr>
          </a:p>
          <a:p>
            <a:pPr eaLnBrk="1" fontAlgn="auto" hangingPunct="1">
              <a:spcBef>
                <a:spcPct val="0"/>
              </a:spcBef>
              <a:spcAft>
                <a:spcPts val="0"/>
              </a:spcAft>
              <a:defRPr/>
            </a:pPr>
            <a:r>
              <a:rPr lang="en-GB" dirty="0" smtClean="0">
                <a:solidFill>
                  <a:sysClr val="windowText" lastClr="000000"/>
                </a:solidFill>
              </a:rPr>
              <a:t>Group objects that share common characteristics</a:t>
            </a:r>
          </a:p>
        </p:txBody>
      </p:sp>
      <p:sp>
        <p:nvSpPr>
          <p:cNvPr id="31746" name="Rectangle 2"/>
          <p:cNvSpPr>
            <a:spLocks noGrp="1" noChangeArrowheads="1"/>
          </p:cNvSpPr>
          <p:nvPr>
            <p:ph type="title"/>
          </p:nvPr>
        </p:nvSpPr>
        <p:spPr>
          <a:xfrm>
            <a:off x="762000" y="838200"/>
            <a:ext cx="7543800" cy="466725"/>
          </a:xfrm>
        </p:spPr>
        <p:txBody>
          <a:bodyPr>
            <a:normAutofit fontScale="90000"/>
          </a:bodyPr>
          <a:lstStyle/>
          <a:p>
            <a:pPr eaLnBrk="1" fontAlgn="auto" hangingPunct="1">
              <a:spcBef>
                <a:spcPts val="0"/>
              </a:spcBef>
              <a:spcAft>
                <a:spcPts val="0"/>
              </a:spcAft>
              <a:defRPr/>
            </a:pPr>
            <a:r>
              <a:rPr lang="en-US" sz="4800" dirty="0" smtClean="0">
                <a:solidFill>
                  <a:schemeClr val="tx1">
                    <a:alpha val="100000"/>
                  </a:schemeClr>
                </a:solidFill>
              </a:rPr>
              <a:t>Clustering</a:t>
            </a:r>
          </a:p>
        </p:txBody>
      </p:sp>
    </p:spTree>
    <p:extLst>
      <p:ext uri="{BB962C8B-B14F-4D97-AF65-F5344CB8AC3E}">
        <p14:creationId xmlns:p14="http://schemas.microsoft.com/office/powerpoint/2010/main" val="4022691824"/>
      </p:ext>
    </p:extLst>
  </p:cSld>
  <p:clrMapOvr>
    <a:masterClrMapping/>
  </p:clrMapOvr>
  <p:transition spd="med">
    <p:blinds dir="vert"/>
    <p:sndAc>
      <p:stSnd>
        <p:snd r:embed="rId3"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1284288" y="457200"/>
            <a:ext cx="7297737" cy="782638"/>
          </a:xfrm>
          <a:noFill/>
          <a:ln/>
        </p:spPr>
        <p:txBody>
          <a:bodyPr lIns="92075" tIns="46038" rIns="92075" bIns="46038" anchor="ctr">
            <a:normAutofit fontScale="90000"/>
          </a:bodyPr>
          <a:lstStyle/>
          <a:p>
            <a:r>
              <a:rPr lang="en-US" altLang="en-US"/>
              <a:t>Some Applications of Clustering </a:t>
            </a:r>
          </a:p>
        </p:txBody>
      </p:sp>
      <p:sp>
        <p:nvSpPr>
          <p:cNvPr id="367619" name="Rectangle 3"/>
          <p:cNvSpPr>
            <a:spLocks noGrp="1" noChangeArrowheads="1"/>
          </p:cNvSpPr>
          <p:nvPr>
            <p:ph type="body" idx="1"/>
          </p:nvPr>
        </p:nvSpPr>
        <p:spPr>
          <a:xfrm>
            <a:off x="457200" y="1600200"/>
            <a:ext cx="8458200" cy="4876800"/>
          </a:xfrm>
          <a:noFill/>
          <a:ln/>
        </p:spPr>
        <p:txBody>
          <a:bodyPr lIns="92075" tIns="46038" rIns="92075" bIns="46038"/>
          <a:lstStyle/>
          <a:p>
            <a:pPr>
              <a:lnSpc>
                <a:spcPct val="90000"/>
              </a:lnSpc>
            </a:pPr>
            <a:r>
              <a:rPr lang="en-US" altLang="en-US" sz="2400"/>
              <a:t>Pattern Recognition</a:t>
            </a:r>
          </a:p>
          <a:p>
            <a:pPr>
              <a:lnSpc>
                <a:spcPct val="90000"/>
              </a:lnSpc>
            </a:pPr>
            <a:r>
              <a:rPr lang="en-US" altLang="en-US" sz="2400"/>
              <a:t>Image Processing</a:t>
            </a:r>
          </a:p>
          <a:p>
            <a:pPr lvl="1">
              <a:lnSpc>
                <a:spcPct val="90000"/>
              </a:lnSpc>
            </a:pPr>
            <a:r>
              <a:rPr lang="en-US" altLang="en-US" sz="2000"/>
              <a:t>cluster images based on their visual content</a:t>
            </a:r>
          </a:p>
          <a:p>
            <a:pPr>
              <a:lnSpc>
                <a:spcPct val="90000"/>
              </a:lnSpc>
            </a:pPr>
            <a:r>
              <a:rPr lang="en-US" altLang="en-US" sz="2400"/>
              <a:t>Bio-informatics</a:t>
            </a:r>
          </a:p>
          <a:p>
            <a:pPr>
              <a:lnSpc>
                <a:spcPct val="90000"/>
              </a:lnSpc>
            </a:pPr>
            <a:r>
              <a:rPr lang="en-US" altLang="en-US" sz="2400"/>
              <a:t>WWW and IR</a:t>
            </a:r>
          </a:p>
          <a:p>
            <a:pPr lvl="1">
              <a:lnSpc>
                <a:spcPct val="90000"/>
              </a:lnSpc>
            </a:pPr>
            <a:r>
              <a:rPr lang="en-US" altLang="en-US" sz="2000"/>
              <a:t>document classification</a:t>
            </a:r>
          </a:p>
          <a:p>
            <a:pPr lvl="1">
              <a:lnSpc>
                <a:spcPct val="90000"/>
              </a:lnSpc>
            </a:pPr>
            <a:r>
              <a:rPr lang="en-US" altLang="en-US" sz="2000"/>
              <a:t>cluster Weblog data to discover groups of similar access patterns</a:t>
            </a:r>
          </a:p>
        </p:txBody>
      </p:sp>
    </p:spTree>
    <p:extLst>
      <p:ext uri="{BB962C8B-B14F-4D97-AF65-F5344CB8AC3E}">
        <p14:creationId xmlns:p14="http://schemas.microsoft.com/office/powerpoint/2010/main" val="29529210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85800" y="228600"/>
            <a:ext cx="7772400" cy="1219200"/>
          </a:xfrm>
          <a:prstGeom prst="rect">
            <a:avLst/>
          </a:prstGeom>
          <a:noFill/>
          <a:ln w="9525">
            <a:noFill/>
            <a:miter lim="800000"/>
            <a:headEnd/>
            <a:tailEnd/>
          </a:ln>
        </p:spPr>
        <p:txBody>
          <a:bodyPr lIns="92075" tIns="46038" rIns="92075" bIns="46038" anchor="ctr"/>
          <a:lstStyle/>
          <a:p>
            <a:pPr>
              <a:spcBef>
                <a:spcPct val="0"/>
              </a:spcBef>
              <a:buClrTx/>
              <a:buSzTx/>
              <a:buFontTx/>
              <a:buNone/>
              <a:defRPr/>
            </a:pPr>
            <a:r>
              <a:rPr lang="en-US" sz="4400" b="0" dirty="0">
                <a:solidFill>
                  <a:schemeClr val="tx1"/>
                </a:solidFill>
                <a:latin typeface="+mj-lt"/>
              </a:rPr>
              <a:t>Clustering Applications</a:t>
            </a:r>
          </a:p>
        </p:txBody>
      </p:sp>
      <p:sp>
        <p:nvSpPr>
          <p:cNvPr id="19459" name="Rectangle 3"/>
          <p:cNvSpPr>
            <a:spLocks noChangeArrowheads="1"/>
          </p:cNvSpPr>
          <p:nvPr/>
        </p:nvSpPr>
        <p:spPr bwMode="auto">
          <a:xfrm>
            <a:off x="685800" y="1641475"/>
            <a:ext cx="77724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r>
              <a:rPr lang="en-US" altLang="en-US" sz="3200" b="0" i="1" dirty="0">
                <a:solidFill>
                  <a:schemeClr val="tx1"/>
                </a:solidFill>
                <a:latin typeface="Arial" panose="020B0604020202020204" pitchFamily="34" charset="0"/>
              </a:rPr>
              <a:t>Segment</a:t>
            </a:r>
            <a:r>
              <a:rPr lang="en-US" altLang="en-US" sz="3200" b="0" dirty="0">
                <a:solidFill>
                  <a:schemeClr val="tx1"/>
                </a:solidFill>
                <a:latin typeface="Arial" panose="020B0604020202020204" pitchFamily="34" charset="0"/>
              </a:rPr>
              <a:t> customer database based on similar buying patterns.</a:t>
            </a:r>
          </a:p>
          <a:p>
            <a:r>
              <a:rPr lang="en-US" altLang="en-US" sz="3200" b="0" dirty="0">
                <a:solidFill>
                  <a:schemeClr val="tx1"/>
                </a:solidFill>
                <a:latin typeface="Arial" panose="020B0604020202020204" pitchFamily="34" charset="0"/>
              </a:rPr>
              <a:t>Group houses in a town into neighborhoods based on similar features.</a:t>
            </a:r>
          </a:p>
          <a:p>
            <a:r>
              <a:rPr lang="en-US" altLang="en-US" sz="3200" b="0" dirty="0">
                <a:solidFill>
                  <a:schemeClr val="tx1"/>
                </a:solidFill>
                <a:latin typeface="Arial" panose="020B0604020202020204" pitchFamily="34" charset="0"/>
              </a:rPr>
              <a:t>Identify new plant species</a:t>
            </a:r>
          </a:p>
          <a:p>
            <a:r>
              <a:rPr lang="en-US" altLang="en-US" sz="3200" b="0" dirty="0">
                <a:solidFill>
                  <a:schemeClr val="tx1"/>
                </a:solidFill>
                <a:latin typeface="Arial" panose="020B0604020202020204" pitchFamily="34" charset="0"/>
              </a:rPr>
              <a:t>Identify similar Web usage patterns</a:t>
            </a:r>
          </a:p>
        </p:txBody>
      </p:sp>
    </p:spTree>
    <p:extLst>
      <p:ext uri="{BB962C8B-B14F-4D97-AF65-F5344CB8AC3E}">
        <p14:creationId xmlns:p14="http://schemas.microsoft.com/office/powerpoint/2010/main" val="1156458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228600"/>
            <a:ext cx="7772400" cy="1219200"/>
          </a:xfrm>
          <a:prstGeom prst="rect">
            <a:avLst/>
          </a:prstGeom>
          <a:noFill/>
          <a:ln w="9525">
            <a:noFill/>
            <a:miter lim="800000"/>
            <a:headEnd/>
            <a:tailEnd/>
          </a:ln>
        </p:spPr>
        <p:txBody>
          <a:bodyPr lIns="92075" tIns="46038" rIns="92075" bIns="46038" anchor="ctr"/>
          <a:lstStyle/>
          <a:p>
            <a:pPr>
              <a:spcBef>
                <a:spcPct val="0"/>
              </a:spcBef>
              <a:buClrTx/>
              <a:buSzTx/>
              <a:buFontTx/>
              <a:buNone/>
              <a:defRPr/>
            </a:pPr>
            <a:r>
              <a:rPr lang="en-US" sz="4400" b="0" dirty="0">
                <a:solidFill>
                  <a:schemeClr val="tx1"/>
                </a:solidFill>
                <a:latin typeface="+mj-lt"/>
              </a:rPr>
              <a:t>Clustering Applications</a:t>
            </a:r>
          </a:p>
        </p:txBody>
      </p:sp>
      <p:sp>
        <p:nvSpPr>
          <p:cNvPr id="20483" name="Rectangle 4"/>
          <p:cNvSpPr>
            <a:spLocks noChangeArrowheads="1"/>
          </p:cNvSpPr>
          <p:nvPr/>
        </p:nvSpPr>
        <p:spPr bwMode="auto">
          <a:xfrm>
            <a:off x="304800" y="1371600"/>
            <a:ext cx="8839200" cy="524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eaLnBrk="1" hangingPunct="1">
              <a:lnSpc>
                <a:spcPct val="110000"/>
              </a:lnSpc>
              <a:spcBef>
                <a:spcPct val="50000"/>
              </a:spcBef>
              <a:buSzPct val="60000"/>
              <a:buFont typeface="Wingdings" panose="05000000000000000000" pitchFamily="2" charset="2"/>
              <a:buChar char="n"/>
            </a:pPr>
            <a:r>
              <a:rPr kumimoji="0" lang="en-US" altLang="en-US" sz="2400" b="0" u="sng" dirty="0">
                <a:solidFill>
                  <a:schemeClr val="tx1"/>
                </a:solidFill>
              </a:rPr>
              <a:t>Marketing:</a:t>
            </a:r>
            <a:r>
              <a:rPr kumimoji="0" lang="en-US" altLang="en-US" sz="2400" b="0" dirty="0">
                <a:solidFill>
                  <a:schemeClr val="tx1"/>
                </a:solidFill>
              </a:rPr>
              <a:t> Help marketers discover distinct groups in their customer bases, and then use this knowledge to develop targeted marketing programs</a:t>
            </a:r>
          </a:p>
          <a:p>
            <a:pPr eaLnBrk="1" hangingPunct="1">
              <a:lnSpc>
                <a:spcPct val="110000"/>
              </a:lnSpc>
              <a:spcBef>
                <a:spcPct val="50000"/>
              </a:spcBef>
              <a:buSzPct val="60000"/>
              <a:buFont typeface="Wingdings" panose="05000000000000000000" pitchFamily="2" charset="2"/>
              <a:buChar char="n"/>
            </a:pPr>
            <a:r>
              <a:rPr kumimoji="0" lang="en-US" altLang="en-US" sz="2400" b="0" u="sng" dirty="0">
                <a:solidFill>
                  <a:schemeClr val="tx1"/>
                </a:solidFill>
              </a:rPr>
              <a:t>Land use:</a:t>
            </a:r>
            <a:r>
              <a:rPr kumimoji="0" lang="en-US" altLang="en-US" sz="2400" b="0" dirty="0">
                <a:solidFill>
                  <a:schemeClr val="tx1"/>
                </a:solidFill>
              </a:rPr>
              <a:t> Identification of areas of similar land use in an earth observation database</a:t>
            </a:r>
          </a:p>
          <a:p>
            <a:pPr eaLnBrk="1" hangingPunct="1">
              <a:lnSpc>
                <a:spcPct val="110000"/>
              </a:lnSpc>
              <a:spcBef>
                <a:spcPct val="50000"/>
              </a:spcBef>
              <a:buSzPct val="60000"/>
              <a:buFont typeface="Wingdings" panose="05000000000000000000" pitchFamily="2" charset="2"/>
              <a:buChar char="n"/>
            </a:pPr>
            <a:r>
              <a:rPr kumimoji="0" lang="en-US" altLang="en-US" sz="2400" b="0" u="sng" dirty="0">
                <a:solidFill>
                  <a:schemeClr val="tx1"/>
                </a:solidFill>
              </a:rPr>
              <a:t>Insurance:</a:t>
            </a:r>
            <a:r>
              <a:rPr kumimoji="0" lang="en-US" altLang="en-US" sz="2400" b="0" dirty="0">
                <a:solidFill>
                  <a:schemeClr val="tx1"/>
                </a:solidFill>
              </a:rPr>
              <a:t> Identifying groups of motor insurance policy holders with a high average claim cost</a:t>
            </a:r>
          </a:p>
          <a:p>
            <a:pPr eaLnBrk="1" hangingPunct="1">
              <a:lnSpc>
                <a:spcPct val="110000"/>
              </a:lnSpc>
              <a:spcBef>
                <a:spcPct val="50000"/>
              </a:spcBef>
              <a:buSzPct val="60000"/>
              <a:buFont typeface="Wingdings" panose="05000000000000000000" pitchFamily="2" charset="2"/>
              <a:buChar char="n"/>
            </a:pPr>
            <a:r>
              <a:rPr kumimoji="0" lang="en-US" altLang="en-US" sz="2400" b="0" u="sng" dirty="0">
                <a:solidFill>
                  <a:schemeClr val="tx1"/>
                </a:solidFill>
              </a:rPr>
              <a:t>City-planning:</a:t>
            </a:r>
            <a:r>
              <a:rPr kumimoji="0" lang="en-US" altLang="en-US" sz="2400" b="0" dirty="0">
                <a:solidFill>
                  <a:schemeClr val="tx1"/>
                </a:solidFill>
              </a:rPr>
              <a:t> Identifying groups of houses according to their house type, value, and geographical location</a:t>
            </a:r>
          </a:p>
          <a:p>
            <a:pPr eaLnBrk="1" hangingPunct="1">
              <a:lnSpc>
                <a:spcPct val="110000"/>
              </a:lnSpc>
              <a:spcBef>
                <a:spcPct val="50000"/>
              </a:spcBef>
              <a:buSzPct val="60000"/>
              <a:buFont typeface="Wingdings" panose="05000000000000000000" pitchFamily="2" charset="2"/>
              <a:buChar char="n"/>
            </a:pPr>
            <a:r>
              <a:rPr kumimoji="0" lang="en-US" altLang="en-US" sz="2400" b="0" u="sng" dirty="0">
                <a:solidFill>
                  <a:schemeClr val="tx1"/>
                </a:solidFill>
              </a:rPr>
              <a:t>Earth-quake studies:</a:t>
            </a:r>
            <a:r>
              <a:rPr kumimoji="0" lang="en-US" altLang="en-US" sz="2400" b="0" dirty="0">
                <a:solidFill>
                  <a:schemeClr val="tx1"/>
                </a:solidFill>
              </a:rPr>
              <a:t> Observed earth quake epicenters should be clustered along continent faults</a:t>
            </a:r>
          </a:p>
        </p:txBody>
      </p:sp>
    </p:spTree>
    <p:extLst>
      <p:ext uri="{BB962C8B-B14F-4D97-AF65-F5344CB8AC3E}">
        <p14:creationId xmlns:p14="http://schemas.microsoft.com/office/powerpoint/2010/main" val="2478632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457200" y="0"/>
            <a:ext cx="8229600" cy="1139825"/>
          </a:xfrm>
        </p:spPr>
        <p:txBody>
          <a:bodyPr/>
          <a:lstStyle/>
          <a:p>
            <a:pPr eaLnBrk="1" hangingPunct="1">
              <a:defRPr/>
            </a:pPr>
            <a:r>
              <a:rPr lang="en-US" smtClean="0"/>
              <a:t>Applications of Cluster Analysis</a:t>
            </a:r>
          </a:p>
        </p:txBody>
      </p:sp>
      <p:sp>
        <p:nvSpPr>
          <p:cNvPr id="373763" name="Rectangle 3"/>
          <p:cNvSpPr>
            <a:spLocks noGrp="1" noChangeArrowheads="1"/>
          </p:cNvSpPr>
          <p:nvPr>
            <p:ph type="body" sz="half" idx="1"/>
          </p:nvPr>
        </p:nvSpPr>
        <p:spPr>
          <a:xfrm>
            <a:off x="457200" y="1219200"/>
            <a:ext cx="4040188" cy="4530725"/>
          </a:xfrm>
        </p:spPr>
        <p:txBody>
          <a:bodyPr/>
          <a:lstStyle/>
          <a:p>
            <a:pPr eaLnBrk="1" hangingPunct="1">
              <a:defRPr/>
            </a:pPr>
            <a:r>
              <a:rPr lang="en-US" sz="2800" b="1" smtClean="0"/>
              <a:t>Understanding</a:t>
            </a:r>
          </a:p>
          <a:p>
            <a:pPr lvl="1" eaLnBrk="1" hangingPunct="1">
              <a:defRPr/>
            </a:pPr>
            <a:r>
              <a:rPr lang="en-US" sz="2400" smtClean="0"/>
              <a:t>Group related documents for browsing, group genes and proteins that have similar functionality, or group stocks with similar price fluctuations</a:t>
            </a:r>
            <a:endParaRPr lang="en-US" sz="2400" b="1" smtClean="0"/>
          </a:p>
          <a:p>
            <a:pPr eaLnBrk="1" hangingPunct="1">
              <a:defRPr/>
            </a:pPr>
            <a:r>
              <a:rPr lang="en-US" sz="2800" b="1" smtClean="0"/>
              <a:t>Summarization</a:t>
            </a:r>
          </a:p>
          <a:p>
            <a:pPr lvl="1" eaLnBrk="1" hangingPunct="1">
              <a:defRPr/>
            </a:pPr>
            <a:r>
              <a:rPr lang="en-US" sz="2400" smtClean="0"/>
              <a:t>Reduce the size of large data sets</a:t>
            </a:r>
          </a:p>
          <a:p>
            <a:pPr eaLnBrk="1" hangingPunct="1">
              <a:defRPr/>
            </a:pPr>
            <a:endParaRPr lang="en-US" sz="2800" smtClean="0"/>
          </a:p>
        </p:txBody>
      </p:sp>
      <p:pic>
        <p:nvPicPr>
          <p:cNvPr id="8196" name="Picture 5" descr="precip_aust"/>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l="16364" t="12122" r="11072" b="18182"/>
          <a:stretch>
            <a:fillRect/>
          </a:stretch>
        </p:blipFill>
        <p:spPr>
          <a:xfrm>
            <a:off x="4953000" y="1905000"/>
            <a:ext cx="3619500" cy="2132013"/>
          </a:xfrm>
          <a:noFill/>
          <a:extLst>
            <a:ext uri="{909E8E84-426E-40DD-AFC4-6F175D3DCCD1}">
              <a14:hiddenFill xmlns:a14="http://schemas.microsoft.com/office/drawing/2010/main">
                <a:solidFill>
                  <a:srgbClr val="FFFFFF"/>
                </a:solidFill>
              </a14:hiddenFill>
            </a:ext>
          </a:extLst>
        </p:spPr>
      </p:pic>
      <p:sp>
        <p:nvSpPr>
          <p:cNvPr id="8197" name="Text Box 6"/>
          <p:cNvSpPr txBox="1">
            <a:spLocks noChangeArrowheads="1"/>
          </p:cNvSpPr>
          <p:nvPr/>
        </p:nvSpPr>
        <p:spPr bwMode="auto">
          <a:xfrm>
            <a:off x="5791200" y="44196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80000"/>
              <a:buFont typeface="Wingdings" panose="05000000000000000000" pitchFamily="2" charset="2"/>
              <a:buChar char="l"/>
              <a:defRPr sz="3200">
                <a:solidFill>
                  <a:schemeClr val="tx1"/>
                </a:solidFill>
                <a:latin typeface="Tahoma" panose="020B0604030504040204" pitchFamily="34" charset="0"/>
              </a:defRPr>
            </a:lvl1pPr>
            <a:lvl2pPr marL="742950" indent="-285750">
              <a:spcBef>
                <a:spcPct val="20000"/>
              </a:spcBef>
              <a:buClr>
                <a:schemeClr val="folHlink"/>
              </a:buClr>
              <a:buSzPct val="80000"/>
              <a:buFont typeface="Wingdings" panose="05000000000000000000" pitchFamily="2" charset="2"/>
              <a:buChar char="l"/>
              <a:defRPr sz="2800">
                <a:solidFill>
                  <a:schemeClr val="tx1"/>
                </a:solidFill>
                <a:latin typeface="Tahoma" panose="020B0604030504040204" pitchFamily="34" charset="0"/>
              </a:defRPr>
            </a:lvl2pPr>
            <a:lvl3pPr marL="1143000" indent="-228600">
              <a:spcBef>
                <a:spcPct val="20000"/>
              </a:spcBef>
              <a:buClr>
                <a:schemeClr val="tx2"/>
              </a:buClr>
              <a:buSzPct val="80000"/>
              <a:buFont typeface="Wingdings" panose="05000000000000000000" pitchFamily="2" charset="2"/>
              <a:buChar char="l"/>
              <a:defRPr sz="2400">
                <a:solidFill>
                  <a:schemeClr val="tx1"/>
                </a:solidFill>
                <a:latin typeface="Tahoma" panose="020B0604030504040204" pitchFamily="34" charset="0"/>
              </a:defRPr>
            </a:lvl3pPr>
            <a:lvl4pPr marL="1600200" indent="-228600">
              <a:spcBef>
                <a:spcPct val="20000"/>
              </a:spcBef>
              <a:buClr>
                <a:schemeClr val="hlink"/>
              </a:buClr>
              <a:buSzPct val="8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Clr>
                <a:schemeClr val="tx1"/>
              </a:buClr>
              <a:buSzPct val="80000"/>
              <a:buFont typeface="Wingdings" panose="05000000000000000000" pitchFamily="2" charset="2"/>
              <a:buChar char="l"/>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80000"/>
              <a:buFont typeface="Wingdings" panose="05000000000000000000" pitchFamily="2" charset="2"/>
              <a:buChar char="l"/>
              <a:defRPr sz="2000">
                <a:solidFill>
                  <a:schemeClr val="tx1"/>
                </a:solidFill>
                <a:latin typeface="Tahoma" panose="020B0604030504040204" pitchFamily="34" charset="0"/>
              </a:defRPr>
            </a:lvl9pPr>
          </a:lstStyle>
          <a:p>
            <a:pPr>
              <a:spcBef>
                <a:spcPct val="50000"/>
              </a:spcBef>
              <a:buClrTx/>
              <a:buSzTx/>
              <a:buFontTx/>
              <a:buNone/>
            </a:pPr>
            <a:r>
              <a:rPr lang="en-US" altLang="en-US" sz="1400" b="1">
                <a:latin typeface="Arial" panose="020B0604020202020204" pitchFamily="34" charset="0"/>
              </a:rPr>
              <a:t>Clustering precipitation in Australia</a:t>
            </a:r>
          </a:p>
        </p:txBody>
      </p:sp>
    </p:spTree>
    <p:extLst>
      <p:ext uri="{BB962C8B-B14F-4D97-AF65-F5344CB8AC3E}">
        <p14:creationId xmlns:p14="http://schemas.microsoft.com/office/powerpoint/2010/main" val="218817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685800" y="1641475"/>
            <a:ext cx="777240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endParaRPr lang="en-US" altLang="en-US" sz="3200">
              <a:solidFill>
                <a:schemeClr val="bg2"/>
              </a:solidFill>
              <a:latin typeface="Arial" panose="020B0604020202020204" pitchFamily="34" charset="0"/>
            </a:endParaRPr>
          </a:p>
        </p:txBody>
      </p:sp>
      <p:sp>
        <p:nvSpPr>
          <p:cNvPr id="21507" name="Rectangle 4"/>
          <p:cNvSpPr>
            <a:spLocks noChangeArrowheads="1"/>
          </p:cNvSpPr>
          <p:nvPr/>
        </p:nvSpPr>
        <p:spPr bwMode="auto">
          <a:xfrm>
            <a:off x="990600" y="1295400"/>
            <a:ext cx="68580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800" b="1">
                <a:solidFill>
                  <a:schemeClr val="folHlink"/>
                </a:solidFill>
                <a:latin typeface="Tahoma" panose="020B0604030504040204" pitchFamily="34" charset="0"/>
              </a:defRPr>
            </a:lvl1pPr>
            <a:lvl2pPr marL="742950" indent="-285750">
              <a:defRPr kumimoji="1" sz="2800" b="1">
                <a:solidFill>
                  <a:schemeClr val="folHlink"/>
                </a:solidFill>
                <a:latin typeface="Tahoma" panose="020B0604030504040204" pitchFamily="34" charset="0"/>
              </a:defRPr>
            </a:lvl2pPr>
            <a:lvl3pPr marL="1143000" indent="-228600">
              <a:defRPr kumimoji="1" sz="2800" b="1">
                <a:solidFill>
                  <a:schemeClr val="folHlink"/>
                </a:solidFill>
                <a:latin typeface="Tahoma" panose="020B0604030504040204" pitchFamily="34" charset="0"/>
              </a:defRPr>
            </a:lvl3pPr>
            <a:lvl4pPr marL="1600200" indent="-228600">
              <a:defRPr kumimoji="1" sz="2800" b="1">
                <a:solidFill>
                  <a:schemeClr val="folHlink"/>
                </a:solidFill>
                <a:latin typeface="Tahoma" panose="020B0604030504040204" pitchFamily="34" charset="0"/>
              </a:defRPr>
            </a:lvl4pPr>
            <a:lvl5pPr marL="2057400" indent="-228600">
              <a:defRPr kumimoji="1" sz="2800" b="1">
                <a:solidFill>
                  <a:schemeClr val="folHlink"/>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75000"/>
              <a:buFont typeface="Wingdings" panose="05000000000000000000" pitchFamily="2" charset="2"/>
              <a:buChar char="t"/>
              <a:defRPr kumimoji="1" sz="2800" b="1">
                <a:solidFill>
                  <a:schemeClr val="folHlink"/>
                </a:solidFill>
                <a:latin typeface="Tahoma" panose="020B0604030504040204" pitchFamily="34" charset="0"/>
              </a:defRPr>
            </a:lvl9pPr>
          </a:lstStyle>
          <a:p>
            <a:pPr>
              <a:spcBef>
                <a:spcPct val="50000"/>
              </a:spcBef>
              <a:buFont typeface="Wingdings" panose="05000000000000000000" pitchFamily="2" charset="2"/>
              <a:buAutoNum type="arabicPeriod"/>
            </a:pPr>
            <a:r>
              <a:rPr lang="en-US" altLang="en-US" sz="1800" dirty="0">
                <a:solidFill>
                  <a:schemeClr val="tx1"/>
                </a:solidFill>
                <a:latin typeface="Arial" panose="020B0604020202020204" pitchFamily="34" charset="0"/>
              </a:rPr>
              <a:t>Many years ago, during a cholera outbreak in London, a physician plotted the location of cases on </a:t>
            </a:r>
            <a:r>
              <a:rPr lang="en-US" altLang="en-US" sz="1800" dirty="0" smtClean="0">
                <a:solidFill>
                  <a:schemeClr val="tx1"/>
                </a:solidFill>
                <a:latin typeface="Arial" panose="020B0604020202020204" pitchFamily="34" charset="0"/>
              </a:rPr>
              <a:t>a map</a:t>
            </a:r>
            <a:r>
              <a:rPr lang="en-US" altLang="en-US" sz="1800" dirty="0">
                <a:solidFill>
                  <a:schemeClr val="tx1"/>
                </a:solidFill>
                <a:latin typeface="Arial" panose="020B0604020202020204" pitchFamily="34" charset="0"/>
              </a:rPr>
              <a:t>, getting a plot that looked like </a:t>
            </a:r>
            <a:r>
              <a:rPr lang="en-US" altLang="en-US" sz="1800" dirty="0" smtClean="0">
                <a:solidFill>
                  <a:schemeClr val="tx1"/>
                </a:solidFill>
                <a:latin typeface="Arial" panose="020B0604020202020204" pitchFamily="34" charset="0"/>
              </a:rPr>
              <a:t>Fig. below. </a:t>
            </a:r>
            <a:r>
              <a:rPr lang="en-US" altLang="en-US" sz="1800" dirty="0">
                <a:solidFill>
                  <a:schemeClr val="tx1"/>
                </a:solidFill>
                <a:latin typeface="Arial" panose="020B0604020202020204" pitchFamily="34" charset="0"/>
              </a:rPr>
              <a:t>Properly visualized, the data  indicated that cases clustered around certain intersections, where there were polluted wells, not only exposing the cause of cholera, but indicating what to do about the problem. Alas, not all data mining is this easy, often because the clusters are in so many dimensions that visualization is very hard.</a:t>
            </a:r>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3886200"/>
            <a:ext cx="5867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609600" y="533400"/>
            <a:ext cx="7543800" cy="798513"/>
          </a:xfrm>
          <a:prstGeom prst="rect">
            <a:avLst/>
          </a:prstGeom>
        </p:spPr>
        <p:txBody>
          <a:bodyPr/>
          <a:lstStyle/>
          <a:p>
            <a:pPr eaLnBrk="1" fontAlgn="auto" hangingPunct="1">
              <a:spcBef>
                <a:spcPts val="0"/>
              </a:spcBef>
              <a:spcAft>
                <a:spcPts val="0"/>
              </a:spcAft>
              <a:buClrTx/>
              <a:buSzTx/>
              <a:buFontTx/>
              <a:buNone/>
              <a:defRPr/>
            </a:pPr>
            <a:r>
              <a:rPr kumimoji="0" lang="en-US" sz="3600" b="0" kern="0">
                <a:solidFill>
                  <a:schemeClr val="tx1">
                    <a:alpha val="100000"/>
                  </a:schemeClr>
                </a:solidFill>
                <a:latin typeface="+mj-lt"/>
              </a:rPr>
              <a:t>Applications of Cluster Analysis</a:t>
            </a:r>
            <a:endParaRPr kumimoji="0" lang="en-US" sz="3600" b="0" kern="0" dirty="0">
              <a:solidFill>
                <a:schemeClr val="tx1">
                  <a:alpha val="100000"/>
                </a:schemeClr>
              </a:solidFill>
              <a:latin typeface="+mj-lt"/>
            </a:endParaRPr>
          </a:p>
        </p:txBody>
      </p:sp>
    </p:spTree>
    <p:extLst>
      <p:ext uri="{BB962C8B-B14F-4D97-AF65-F5344CB8AC3E}">
        <p14:creationId xmlns:p14="http://schemas.microsoft.com/office/powerpoint/2010/main" val="39933973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TotalTime>
  <Words>1766</Words>
  <Application>Microsoft Office PowerPoint</Application>
  <PresentationFormat>On-screen Show (4:3)</PresentationFormat>
  <Paragraphs>310</Paragraphs>
  <Slides>38</Slides>
  <Notes>37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38</vt:i4>
      </vt:variant>
    </vt:vector>
  </HeadingPairs>
  <TitlesOfParts>
    <vt:vector size="50" baseType="lpstr">
      <vt:lpstr>SimSun</vt:lpstr>
      <vt:lpstr>Arial</vt:lpstr>
      <vt:lpstr>Calibri</vt:lpstr>
      <vt:lpstr>Courier New</vt:lpstr>
      <vt:lpstr>Tahoma</vt:lpstr>
      <vt:lpstr>Times New Roman</vt:lpstr>
      <vt:lpstr>TimesNewRoman</vt:lpstr>
      <vt:lpstr>Wingdings</vt:lpstr>
      <vt:lpstr>Office Theme</vt:lpstr>
      <vt:lpstr>VISIO</vt:lpstr>
      <vt:lpstr>Bitmap Image</vt:lpstr>
      <vt:lpstr>Equation</vt:lpstr>
      <vt:lpstr>Clustering</vt:lpstr>
      <vt:lpstr>What is Cluster Analysis?</vt:lpstr>
      <vt:lpstr>What is Cluster Analysis?</vt:lpstr>
      <vt:lpstr>Clustering</vt:lpstr>
      <vt:lpstr>Some Applications of Clustering </vt:lpstr>
      <vt:lpstr>PowerPoint Presentation</vt:lpstr>
      <vt:lpstr>PowerPoint Presentation</vt:lpstr>
      <vt:lpstr>Applications of Cluster Analysis</vt:lpstr>
      <vt:lpstr>PowerPoint Presentation</vt:lpstr>
      <vt:lpstr>PowerPoint Presentation</vt:lpstr>
      <vt:lpstr>What is not Cluster Analysis?</vt:lpstr>
      <vt:lpstr>Notion of a Cluster can be Ambiguous</vt:lpstr>
      <vt:lpstr>PowerPoint Presentation</vt:lpstr>
      <vt:lpstr>Types of Clustering</vt:lpstr>
      <vt:lpstr>PowerPoint Presentation</vt:lpstr>
      <vt:lpstr>Partitional Clustering</vt:lpstr>
      <vt:lpstr>Hierarchical Clustering</vt:lpstr>
      <vt:lpstr>PowerPoint Presentation</vt:lpstr>
      <vt:lpstr>PowerPoint Presentation</vt:lpstr>
      <vt:lpstr>Hierarchical Clustering </vt:lpstr>
      <vt:lpstr>PowerPoint Presentation</vt:lpstr>
      <vt:lpstr>Other Distinctions Between Sets of Clusters</vt:lpstr>
      <vt:lpstr>PowerPoint Presentation</vt:lpstr>
      <vt:lpstr>K-means Clustering</vt:lpstr>
      <vt:lpstr>K-means Example</vt:lpstr>
      <vt:lpstr>K-Means Example</vt:lpstr>
      <vt:lpstr>K Means Example (K=2)</vt:lpstr>
      <vt:lpstr>K-means Clustering – Details</vt:lpstr>
      <vt:lpstr>Evaluating K-means Clusters</vt:lpstr>
      <vt:lpstr>Two different K-means Clusterings</vt:lpstr>
      <vt:lpstr>Importance of Choosing Initial Centroids</vt:lpstr>
      <vt:lpstr>Importance of Choosing Initial Centroids</vt:lpstr>
      <vt:lpstr>Importance of Choosing Initial Centroids …</vt:lpstr>
      <vt:lpstr>Importance of Choosing Initial Centroids …</vt:lpstr>
      <vt:lpstr>Good  Initial Centroids</vt:lpstr>
      <vt:lpstr>Poor Initial Centroids</vt:lpstr>
      <vt:lpstr>Pros &amp; Cons of K-means</vt:lpstr>
      <vt:lpstr>Limitations of K-means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user</cp:lastModifiedBy>
  <cp:revision>30</cp:revision>
  <dcterms:created xsi:type="dcterms:W3CDTF">2016-03-31T23:17:38Z</dcterms:created>
  <dcterms:modified xsi:type="dcterms:W3CDTF">2019-04-05T10:17:39Z</dcterms:modified>
</cp:coreProperties>
</file>