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88" r:id="rId2"/>
    <p:sldId id="356" r:id="rId3"/>
    <p:sldId id="357" r:id="rId4"/>
    <p:sldId id="358" r:id="rId5"/>
    <p:sldId id="359" r:id="rId6"/>
    <p:sldId id="360" r:id="rId7"/>
    <p:sldId id="361" r:id="rId8"/>
    <p:sldId id="362" r:id="rId9"/>
    <p:sldId id="365" r:id="rId10"/>
    <p:sldId id="366" r:id="rId11"/>
    <p:sldId id="367" r:id="rId12"/>
    <p:sldId id="368" r:id="rId13"/>
    <p:sldId id="369" r:id="rId14"/>
    <p:sldId id="370" r:id="rId15"/>
    <p:sldId id="371" r:id="rId16"/>
    <p:sldId id="372" r:id="rId17"/>
    <p:sldId id="373" r:id="rId18"/>
    <p:sldId id="374" r:id="rId19"/>
    <p:sldId id="375" r:id="rId20"/>
    <p:sldId id="376" r:id="rId21"/>
    <p:sldId id="378" r:id="rId22"/>
    <p:sldId id="379" r:id="rId23"/>
    <p:sldId id="380" r:id="rId24"/>
    <p:sldId id="381" r:id="rId25"/>
    <p:sldId id="382" r:id="rId26"/>
    <p:sldId id="383" r:id="rId27"/>
    <p:sldId id="384" r:id="rId28"/>
    <p:sldId id="385" r:id="rId29"/>
    <p:sldId id="297" r:id="rId30"/>
    <p:sldId id="298" r:id="rId31"/>
    <p:sldId id="299" r:id="rId32"/>
    <p:sldId id="300" r:id="rId33"/>
    <p:sldId id="301" r:id="rId34"/>
    <p:sldId id="302" r:id="rId35"/>
    <p:sldId id="386" r:id="rId36"/>
    <p:sldId id="387" r:id="rId37"/>
    <p:sldId id="388" r:id="rId38"/>
    <p:sldId id="389" r:id="rId39"/>
    <p:sldId id="390" r:id="rId40"/>
    <p:sldId id="391" r:id="rId41"/>
    <p:sldId id="392" r:id="rId42"/>
    <p:sldId id="393" r:id="rId43"/>
    <p:sldId id="394" r:id="rId44"/>
    <p:sldId id="395" r:id="rId45"/>
    <p:sldId id="396" r:id="rId46"/>
    <p:sldId id="397" r:id="rId47"/>
    <p:sldId id="398" r:id="rId48"/>
    <p:sldId id="399" r:id="rId49"/>
    <p:sldId id="400" r:id="rId50"/>
    <p:sldId id="401" r:id="rId51"/>
    <p:sldId id="402" r:id="rId52"/>
    <p:sldId id="403" r:id="rId53"/>
    <p:sldId id="404" r:id="rId54"/>
    <p:sldId id="405" r:id="rId55"/>
    <p:sldId id="406" r:id="rId56"/>
    <p:sldId id="407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B36DB-C3DA-49BB-AA53-5DF52F722C4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4CDF2-A126-45BB-BED0-2A856D792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1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809500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B7FAC75-FCC6-451C-A668-8DCF54CD03CE}" type="slidenum">
              <a:rPr lang="en-US" altLang="en-US" smtClean="0">
                <a:latin typeface="Arial" panose="020B0604020202020204" pitchFamily="34" charset="0"/>
              </a:rPr>
              <a:pPr/>
              <a:t>11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73613" cy="3579813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54538"/>
            <a:ext cx="5357813" cy="4313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802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77F8632-E1D6-4549-BB36-8021F2F5166D}" type="slidenum">
              <a:rPr lang="en-US" altLang="en-US" smtClean="0">
                <a:latin typeface="Arial" panose="020B0604020202020204" pitchFamily="34" charset="0"/>
              </a:rPr>
              <a:pPr/>
              <a:t>12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73613" cy="3579813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54538"/>
            <a:ext cx="5357813" cy="4313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877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E00C2FE-6ACE-4A14-BD0F-D5E06E32D3FC}" type="slidenum">
              <a:rPr lang="en-US" altLang="en-US" smtClean="0">
                <a:latin typeface="Arial" panose="020B0604020202020204" pitchFamily="34" charset="0"/>
              </a:rPr>
              <a:pPr/>
              <a:t>13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73613" cy="3579813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54538"/>
            <a:ext cx="5357813" cy="4313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9331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EA7A363-5C80-4337-9097-5D0FEF850650}" type="slidenum">
              <a:rPr lang="en-US" altLang="en-US" smtClean="0">
                <a:latin typeface="Arial" panose="020B0604020202020204" pitchFamily="34" charset="0"/>
              </a:rPr>
              <a:pPr/>
              <a:t>14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73613" cy="3579813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54538"/>
            <a:ext cx="5357813" cy="4313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8799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1C7E60C-0C40-4580-9A2D-273AEFE038B8}" type="slidenum">
              <a:rPr lang="en-US" altLang="en-US" smtClean="0">
                <a:latin typeface="Arial" panose="020B0604020202020204" pitchFamily="34" charset="0"/>
              </a:rPr>
              <a:pPr/>
              <a:t>15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73613" cy="3579813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54538"/>
            <a:ext cx="5357813" cy="4313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7067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B1E074A-187A-4B01-B85C-E7DB76A1FE72}" type="slidenum">
              <a:rPr lang="en-US" altLang="en-US" smtClean="0">
                <a:latin typeface="Arial" panose="020B0604020202020204" pitchFamily="34" charset="0"/>
              </a:rPr>
              <a:pPr/>
              <a:t>16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73613" cy="3579813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54538"/>
            <a:ext cx="5357813" cy="4313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0595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DC88E5E-F5C0-4C38-AB51-8321E8CBB77E}" type="slidenum">
              <a:rPr lang="en-US" altLang="en-US" smtClean="0">
                <a:latin typeface="Arial" panose="020B0604020202020204" pitchFamily="34" charset="0"/>
              </a:rPr>
              <a:pPr/>
              <a:t>17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73613" cy="3579813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54538"/>
            <a:ext cx="5357813" cy="4313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5933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fld id="{D7894A6E-15A5-4F72-988C-2C98C9C562EC}" type="datetime1">
              <a:rPr kumimoji="0"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4/8/2019</a:t>
            </a:fld>
            <a:endParaRPr kumimoji="0" lang="en-US" altLang="en-US" sz="1200" b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23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r>
              <a:rPr kumimoji="0"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t>Dr. Navneet Goyal, BITS,Pilani</a:t>
            </a:r>
          </a:p>
        </p:txBody>
      </p:sp>
      <p:sp>
        <p:nvSpPr>
          <p:cNvPr id="1423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fld id="{4F3F38F4-BB4B-4565-B575-09BA5478EB58}" type="slidenum">
              <a:rPr kumimoji="0"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18</a:t>
            </a:fld>
            <a:endParaRPr kumimoji="0" lang="en-US" alt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23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936903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393121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fld id="{6F32E992-7DE6-4E78-A28B-25B5D27B5B22}" type="datetime1">
              <a:rPr kumimoji="0"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4/8/2019</a:t>
            </a:fld>
            <a:endParaRPr kumimoji="0" lang="en-US" altLang="en-US" sz="1200" b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54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r>
              <a:rPr kumimoji="0"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t>Dr. Navneet Goyal, BITS,Pilani</a:t>
            </a:r>
          </a:p>
        </p:txBody>
      </p:sp>
      <p:sp>
        <p:nvSpPr>
          <p:cNvPr id="1454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fld id="{743AE8BA-9E64-4AB1-AD20-11D8AC9BC060}" type="slidenum">
              <a:rPr kumimoji="0"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21</a:t>
            </a:fld>
            <a:endParaRPr kumimoji="0" lang="en-US" alt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54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78373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180780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171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78852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171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04920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171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29645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172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32891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172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44453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172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55954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172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86925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4B2FA9B-6718-43C7-BF89-7077E5A89433}" type="slidenum">
              <a:rPr lang="en-US" altLang="en-US" smtClean="0">
                <a:latin typeface="Arial" panose="020B0604020202020204" pitchFamily="34" charset="0"/>
              </a:rPr>
              <a:pPr/>
              <a:t>29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73613" cy="3579813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54538"/>
            <a:ext cx="5357813" cy="4313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5529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4F2DB20-2DFD-448A-9B15-6A33929D9AB1}" type="slidenum">
              <a:rPr lang="en-US" altLang="en-US" smtClean="0">
                <a:latin typeface="Arial" panose="020B0604020202020204" pitchFamily="34" charset="0"/>
              </a:rPr>
              <a:pPr/>
              <a:t>30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73613" cy="3579813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54538"/>
            <a:ext cx="5357813" cy="4313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6097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BA2A0EA-0FBE-4FF2-A88C-26F9E4C71842}" type="slidenum">
              <a:rPr lang="en-US" altLang="en-US" smtClean="0">
                <a:latin typeface="Arial" panose="020B0604020202020204" pitchFamily="34" charset="0"/>
              </a:rPr>
              <a:pPr/>
              <a:t>31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73613" cy="3579813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54538"/>
            <a:ext cx="5357813" cy="4313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729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fld id="{03F7836B-C709-4DD4-845F-E6F65905AE0B}" type="datetime1">
              <a:rPr kumimoji="0"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4/8/2019</a:t>
            </a:fld>
            <a:endParaRPr kumimoji="0" lang="en-US" altLang="en-US" sz="1200" b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20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r>
              <a:rPr kumimoji="0"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t>Dr. Navneet Goyal, BITS,Pilani</a:t>
            </a:r>
          </a:p>
        </p:txBody>
      </p:sp>
      <p:sp>
        <p:nvSpPr>
          <p:cNvPr id="1321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fld id="{FF7EE081-FEA6-4C4D-A4A0-284AC9BCFBA0}" type="slidenum">
              <a:rPr kumimoji="0"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</a:t>
            </a:fld>
            <a:endParaRPr kumimoji="0" lang="en-US" alt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21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569307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5225E01-A2F9-4E3F-AE2E-934783690FCA}" type="slidenum">
              <a:rPr lang="en-US" altLang="en-US" smtClean="0">
                <a:latin typeface="Arial" panose="020B0604020202020204" pitchFamily="34" charset="0"/>
              </a:rPr>
              <a:pPr/>
              <a:t>32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73613" cy="3579813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54538"/>
            <a:ext cx="5357813" cy="4313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5906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2599881-0A6D-49DA-A3B0-1741E52E756A}" type="slidenum">
              <a:rPr lang="en-US" altLang="en-US" smtClean="0">
                <a:latin typeface="Arial" panose="020B0604020202020204" pitchFamily="34" charset="0"/>
              </a:rPr>
              <a:pPr/>
              <a:t>33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73613" cy="3579813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54538"/>
            <a:ext cx="5357813" cy="4313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9426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AF7AE64-A2F3-43D0-A2A2-D9A3C0CB81FD}" type="slidenum">
              <a:rPr lang="en-US" altLang="en-US" smtClean="0">
                <a:latin typeface="Arial" panose="020B0604020202020204" pitchFamily="34" charset="0"/>
              </a:rPr>
              <a:pPr/>
              <a:t>34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73613" cy="3579813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54538"/>
            <a:ext cx="5357813" cy="4313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5747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E27F2B-36B4-4FB2-903F-F4C954E2DEB6}" type="slidenum">
              <a:rPr lang="en-US" altLang="en-US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88521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661649-C3D5-4E4E-9F6F-98B029FBE515}" type="slidenum">
              <a:rPr lang="en-US" altLang="en-US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70373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F5B866-89CA-41C7-8937-65EEAB604F40}" type="slidenum">
              <a:rPr lang="en-US" altLang="en-US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29192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fld id="{F562A244-CFB3-4547-A8DA-D6A37CF9D964}" type="datetime1">
              <a:rPr kumimoji="0"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4/8/2019</a:t>
            </a:fld>
            <a:endParaRPr kumimoji="0" lang="en-US" altLang="en-US" sz="1200" b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6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r>
              <a:rPr kumimoji="0"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t>Dr. Navneet Goyal, BITS,Pilani</a:t>
            </a:r>
          </a:p>
        </p:txBody>
      </p:sp>
      <p:sp>
        <p:nvSpPr>
          <p:cNvPr id="1136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fld id="{09D974B1-2F14-4464-A33C-D2060B9A5CBD}" type="slidenum">
              <a:rPr kumimoji="0"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38</a:t>
            </a:fld>
            <a:endParaRPr kumimoji="0" lang="en-US" alt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6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935379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fld id="{37977959-5004-4504-B5E5-95B15A9E6B48}" type="datetime1">
              <a:rPr kumimoji="0"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4/8/2019</a:t>
            </a:fld>
            <a:endParaRPr kumimoji="0" lang="en-US" altLang="en-US" sz="1200" b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46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r>
              <a:rPr kumimoji="0"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t>Dr. Navneet Goyal, BITS,Pilani</a:t>
            </a:r>
          </a:p>
        </p:txBody>
      </p:sp>
      <p:sp>
        <p:nvSpPr>
          <p:cNvPr id="1146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fld id="{FD87E570-E991-45F2-A117-42DC48FA5763}" type="slidenum">
              <a:rPr kumimoji="0"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39</a:t>
            </a:fld>
            <a:endParaRPr kumimoji="0" lang="en-US" alt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46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291953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fld id="{67FC9183-91EB-472F-AB74-69149597E2D7}" type="datetime1">
              <a:rPr kumimoji="0"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4/8/2019</a:t>
            </a:fld>
            <a:endParaRPr kumimoji="0" lang="en-US" altLang="en-US" sz="1200" b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57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r>
              <a:rPr kumimoji="0"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t>Dr. Navneet Goyal, BITS,Pilani</a:t>
            </a:r>
          </a:p>
        </p:txBody>
      </p:sp>
      <p:sp>
        <p:nvSpPr>
          <p:cNvPr id="1157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fld id="{B2358F6D-E573-48ED-8193-C510B4F8CAC0}" type="slidenum">
              <a:rPr kumimoji="0"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40</a:t>
            </a:fld>
            <a:endParaRPr kumimoji="0" lang="en-US" alt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57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39757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148D564-4B2F-44D4-8362-890EC7464015}" type="slidenum">
              <a:rPr lang="en-US" altLang="en-US" smtClean="0">
                <a:latin typeface="Arial" panose="020B0604020202020204" pitchFamily="34" charset="0"/>
              </a:rPr>
              <a:pPr/>
              <a:t>41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73613" cy="3579813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54538"/>
            <a:ext cx="5357813" cy="4313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370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123361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fld id="{91CFB9DA-3CE6-4ADD-B607-C29E72F216B9}" type="datetime1">
              <a:rPr kumimoji="0"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4/8/2019</a:t>
            </a:fld>
            <a:endParaRPr kumimoji="0" lang="en-US" altLang="en-US" sz="1200" b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72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r>
              <a:rPr kumimoji="0"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t>Dr. Navneet Goyal, BITS,Pilani</a:t>
            </a:r>
          </a:p>
        </p:txBody>
      </p:sp>
      <p:sp>
        <p:nvSpPr>
          <p:cNvPr id="972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fld id="{4AECCB7F-5558-4A3C-8A0C-CBD3CB67DEA1}" type="slidenum">
              <a:rPr kumimoji="0"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42</a:t>
            </a:fld>
            <a:endParaRPr kumimoji="0" lang="en-US" alt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72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797271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fld id="{5DC7DF7E-D541-4275-8C46-062B33B22E1B}" type="datetime1">
              <a:rPr kumimoji="0"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4/8/2019</a:t>
            </a:fld>
            <a:endParaRPr kumimoji="0" lang="en-US" altLang="en-US" sz="1200" b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83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r>
              <a:rPr kumimoji="0"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t>Dr. Navneet Goyal, BITS,Pilani</a:t>
            </a:r>
          </a:p>
        </p:txBody>
      </p:sp>
      <p:sp>
        <p:nvSpPr>
          <p:cNvPr id="983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fld id="{4726AE13-D513-4D16-8DF8-81F8FD3D3CC4}" type="slidenum">
              <a:rPr kumimoji="0"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43</a:t>
            </a:fld>
            <a:endParaRPr kumimoji="0" lang="en-US" alt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83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174397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fld id="{4581B818-7773-4E12-806D-653C060305F2}" type="datetime1">
              <a:rPr kumimoji="0"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4/8/2019</a:t>
            </a:fld>
            <a:endParaRPr kumimoji="0" lang="en-US" altLang="en-US" sz="1200" b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93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r>
              <a:rPr kumimoji="0"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t>Dr. Navneet Goyal, BITS,Pilani</a:t>
            </a:r>
          </a:p>
        </p:txBody>
      </p:sp>
      <p:sp>
        <p:nvSpPr>
          <p:cNvPr id="993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fld id="{966E24AA-F0C2-4370-AACA-C3FDBE502323}" type="slidenum">
              <a:rPr kumimoji="0"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44</a:t>
            </a:fld>
            <a:endParaRPr kumimoji="0" lang="en-US" alt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93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1286534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fld id="{4BF0B2EF-A9C8-4CD8-93F9-4A05625C1787}" type="datetime1">
              <a:rPr kumimoji="0"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4/8/2019</a:t>
            </a:fld>
            <a:endParaRPr kumimoji="0" lang="en-US" altLang="en-US" sz="1200" b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03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r>
              <a:rPr kumimoji="0"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t>Dr. Navneet Goyal, BITS,Pilani</a:t>
            </a:r>
          </a:p>
        </p:txBody>
      </p:sp>
      <p:sp>
        <p:nvSpPr>
          <p:cNvPr id="1003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fld id="{F71B3699-F5CC-47AB-971E-B23A64CD0301}" type="slidenum">
              <a:rPr kumimoji="0"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45</a:t>
            </a:fld>
            <a:endParaRPr kumimoji="0" lang="en-US" alt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03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6101407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fld id="{0D9D9468-067C-4D02-851C-A1CF8A9FE02E}" type="datetime1">
              <a:rPr kumimoji="0"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4/8/2019</a:t>
            </a:fld>
            <a:endParaRPr kumimoji="0" lang="en-US" altLang="en-US" sz="1200" b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13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r>
              <a:rPr kumimoji="0"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t>Dr. Navneet Goyal, BITS,Pilani</a:t>
            </a:r>
          </a:p>
        </p:txBody>
      </p:sp>
      <p:sp>
        <p:nvSpPr>
          <p:cNvPr id="1013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fld id="{2CC4FF17-C6EA-4418-A0A0-952CBA43A24E}" type="slidenum">
              <a:rPr kumimoji="0"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46</a:t>
            </a:fld>
            <a:endParaRPr kumimoji="0" lang="en-US" alt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13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904511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fld id="{10B14ECC-DF40-4B85-ABE2-84BAE2CEFD80}" type="datetime1">
              <a:rPr kumimoji="0"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4/8/2019</a:t>
            </a:fld>
            <a:endParaRPr kumimoji="0" lang="en-US" altLang="en-US" sz="1200" b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r>
              <a:rPr kumimoji="0"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t>Dr. Navneet Goyal, BITS,Pilani</a:t>
            </a:r>
          </a:p>
        </p:txBody>
      </p:sp>
      <p:sp>
        <p:nvSpPr>
          <p:cNvPr id="1024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fld id="{75766238-2C60-482C-A067-3181CE1C780E}" type="slidenum">
              <a:rPr kumimoji="0"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47</a:t>
            </a:fld>
            <a:endParaRPr kumimoji="0" lang="en-US" alt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4487523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fld id="{83480F29-F7BC-4CB8-8633-D6ECD54F2D84}" type="datetime1">
              <a:rPr kumimoji="0"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4/8/2019</a:t>
            </a:fld>
            <a:endParaRPr kumimoji="0" lang="en-US" altLang="en-US" sz="1200" b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4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r>
              <a:rPr kumimoji="0"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t>Dr. Navneet Goyal, BITS,Pilani</a:t>
            </a:r>
          </a:p>
        </p:txBody>
      </p:sp>
      <p:sp>
        <p:nvSpPr>
          <p:cNvPr id="1034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fld id="{354D3344-99F1-446B-807F-D5E5A16D4D4D}" type="slidenum">
              <a:rPr kumimoji="0"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48</a:t>
            </a:fld>
            <a:endParaRPr kumimoji="0" lang="en-US" alt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4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491552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fld id="{D6371855-D3FC-4CA4-A037-3E6A2486987C}" type="datetime1">
              <a:rPr kumimoji="0"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4/8/2019</a:t>
            </a:fld>
            <a:endParaRPr kumimoji="0" lang="en-US" altLang="en-US" sz="1200" b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4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r>
              <a:rPr kumimoji="0"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t>Dr. Navneet Goyal, BITS,Pilani</a:t>
            </a:r>
          </a:p>
        </p:txBody>
      </p:sp>
      <p:sp>
        <p:nvSpPr>
          <p:cNvPr id="1044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fld id="{7793F51E-1BC3-4900-BEC8-3CDE43EEE288}" type="slidenum">
              <a:rPr kumimoji="0"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49</a:t>
            </a:fld>
            <a:endParaRPr kumimoji="0" lang="en-US" alt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4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4503755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fld id="{75E2C92F-7E9D-4403-A970-181EB6EC6ACD}" type="datetime1">
              <a:rPr kumimoji="0"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4/8/2019</a:t>
            </a:fld>
            <a:endParaRPr kumimoji="0" lang="en-US" altLang="en-US" sz="1200" b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54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r>
              <a:rPr kumimoji="0"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t>Dr. Navneet Goyal, BITS,Pilani</a:t>
            </a:r>
          </a:p>
        </p:txBody>
      </p:sp>
      <p:sp>
        <p:nvSpPr>
          <p:cNvPr id="1054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fld id="{40DD4FCA-4646-4423-A7F2-0E213F86C417}" type="slidenum">
              <a:rPr kumimoji="0"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50</a:t>
            </a:fld>
            <a:endParaRPr kumimoji="0" lang="en-US" alt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54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7490052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fld id="{899B46EB-4F29-44A1-A88F-CCFA9561C582}" type="datetime1">
              <a:rPr kumimoji="0"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4/8/2019</a:t>
            </a:fld>
            <a:endParaRPr kumimoji="0" lang="en-US" altLang="en-US" sz="1200" b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64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r>
              <a:rPr kumimoji="0"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t>Dr. Navneet Goyal, BITS,Pilani</a:t>
            </a:r>
          </a:p>
        </p:txBody>
      </p:sp>
      <p:sp>
        <p:nvSpPr>
          <p:cNvPr id="1065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fld id="{32DE37B7-DBEA-4886-8EAA-A32527034CC1}" type="slidenum">
              <a:rPr kumimoji="0"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51</a:t>
            </a:fld>
            <a:endParaRPr kumimoji="0" lang="en-US" alt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65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55290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6748893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fld id="{7E498839-F08A-4D8C-81C8-A242B2EBDAFD}" type="datetime1">
              <a:rPr kumimoji="0"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4/8/2019</a:t>
            </a:fld>
            <a:endParaRPr kumimoji="0" lang="en-US" altLang="en-US" sz="1200" b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75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r>
              <a:rPr kumimoji="0"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t>Dr. Navneet Goyal, BITS,Pilani</a:t>
            </a:r>
          </a:p>
        </p:txBody>
      </p:sp>
      <p:sp>
        <p:nvSpPr>
          <p:cNvPr id="1075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fld id="{92542FA8-5250-43EF-A971-16FAFFEB5AFF}" type="slidenum">
              <a:rPr kumimoji="0"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52</a:t>
            </a:fld>
            <a:endParaRPr kumimoji="0" lang="en-US" alt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75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7788344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fld id="{C4FC87F9-FA06-46DD-9CDD-761AA26D0FE2}" type="datetime1">
              <a:rPr kumimoji="0"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4/8/2019</a:t>
            </a:fld>
            <a:endParaRPr kumimoji="0" lang="en-US" altLang="en-US" sz="1200" b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85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r>
              <a:rPr kumimoji="0"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t>Dr. Navneet Goyal, BITS,Pilani</a:t>
            </a:r>
          </a:p>
        </p:txBody>
      </p:sp>
      <p:sp>
        <p:nvSpPr>
          <p:cNvPr id="1085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fld id="{7CF42EB5-0942-4E18-897A-71D4C0885378}" type="slidenum">
              <a:rPr kumimoji="0"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53</a:t>
            </a:fld>
            <a:endParaRPr kumimoji="0" lang="en-US" alt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85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7972739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fld id="{3C6DBD55-626F-4735-8BB1-B016E275D617}" type="datetime1">
              <a:rPr kumimoji="0"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4/8/2019</a:t>
            </a:fld>
            <a:endParaRPr kumimoji="0" lang="en-US" altLang="en-US" sz="1200" b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95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r>
              <a:rPr kumimoji="0"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t>Dr. Navneet Goyal, BITS,Pilani</a:t>
            </a:r>
          </a:p>
        </p:txBody>
      </p:sp>
      <p:sp>
        <p:nvSpPr>
          <p:cNvPr id="1095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fld id="{787D6698-C790-419A-9842-8C283C354671}" type="slidenum">
              <a:rPr kumimoji="0"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54</a:t>
            </a:fld>
            <a:endParaRPr kumimoji="0" lang="en-US" alt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95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7985191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fld id="{832378FE-07F9-4C13-BB70-FE15E8D84036}" type="datetime1">
              <a:rPr kumimoji="0"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4/8/2019</a:t>
            </a:fld>
            <a:endParaRPr kumimoji="0" lang="en-US" altLang="en-US" sz="1200" b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05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r>
              <a:rPr kumimoji="0"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t>Dr. Navneet Goyal, BITS,Pilani</a:t>
            </a:r>
          </a:p>
        </p:txBody>
      </p:sp>
      <p:sp>
        <p:nvSpPr>
          <p:cNvPr id="1105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fld id="{D74D0E26-8198-4DAF-B01C-740EEFF3DABB}" type="slidenum">
              <a:rPr kumimoji="0"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55</a:t>
            </a:fld>
            <a:endParaRPr kumimoji="0" lang="en-US" alt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05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9185353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fld id="{93EB2B41-8C65-441C-A5D1-8CAD0133BF34}" type="datetime1">
              <a:rPr kumimoji="0"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4/8/2019</a:t>
            </a:fld>
            <a:endParaRPr kumimoji="0" lang="en-US" altLang="en-US" sz="1200" b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r>
              <a:rPr kumimoji="0"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t>Dr. Navneet Goyal, BITS,Pilani</a:t>
            </a:r>
          </a:p>
        </p:txBody>
      </p:sp>
      <p:sp>
        <p:nvSpPr>
          <p:cNvPr id="1116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fld id="{0CC1C071-E17A-4A38-80F7-DFADF6D544E8}" type="slidenum">
              <a:rPr kumimoji="0"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56</a:t>
            </a:fld>
            <a:endParaRPr kumimoji="0" lang="en-US" alt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48089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01252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57049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9135754-BFD0-496E-A106-92B086218370}" type="slidenum">
              <a:rPr lang="en-US" altLang="en-US" smtClean="0">
                <a:latin typeface="Arial" panose="020B0604020202020204" pitchFamily="34" charset="0"/>
              </a:rPr>
              <a:pPr/>
              <a:t>9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73613" cy="3579813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54538"/>
            <a:ext cx="5357813" cy="4313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797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6A8E696-11F6-41EC-BCF2-40D551A3C393}" type="slidenum">
              <a:rPr lang="en-US" altLang="en-US" smtClean="0">
                <a:latin typeface="Arial" panose="020B0604020202020204" pitchFamily="34" charset="0"/>
              </a:rPr>
              <a:pPr/>
              <a:t>10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73613" cy="3579813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54538"/>
            <a:ext cx="5357813" cy="4313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16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B745-B939-4367-9798-1F14DB30F90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B745-B939-4367-9798-1F14DB30F90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B745-B939-4367-9798-1F14DB30F90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F836DF-99BC-4967-82C9-BC3DBD2B8A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4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B745-B939-4367-9798-1F14DB30F90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B745-B939-4367-9798-1F14DB30F90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B745-B939-4367-9798-1F14DB30F90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B745-B939-4367-9798-1F14DB30F90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B745-B939-4367-9798-1F14DB30F90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B745-B939-4367-9798-1F14DB30F90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B745-B939-4367-9798-1F14DB30F90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B745-B939-4367-9798-1F14DB30F90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7B745-B939-4367-9798-1F14DB30F90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4.png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45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30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48.xml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35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9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11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12.bin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14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54.xml"/><Relationship Id="rId7" Type="http://schemas.openxmlformats.org/officeDocument/2006/relationships/image" Target="../media/image44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43.e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4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838200"/>
            <a:ext cx="4419600" cy="1828800"/>
          </a:xfrm>
        </p:spPr>
        <p:txBody>
          <a:bodyPr/>
          <a:lstStyle/>
          <a:p>
            <a:pPr eaLnBrk="1" hangingPunct="1">
              <a:defRPr/>
            </a:pPr>
            <a:r>
              <a:rPr lang="en-US" sz="5400" smtClean="0"/>
              <a:t>Clustering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6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800" smtClean="0"/>
              <a:t>10 Clusters Example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400" b="1">
              <a:latin typeface="Arial" panose="020B0604020202020204" pitchFamily="34" charset="0"/>
            </a:endParaRPr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90600"/>
            <a:ext cx="6700838" cy="502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701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90600"/>
            <a:ext cx="6700838" cy="502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701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90600"/>
            <a:ext cx="6700838" cy="502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701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90600"/>
            <a:ext cx="6700838" cy="502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685800" y="5957888"/>
            <a:ext cx="800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Starting with two initial centroids in one cluster of each pair of clusters</a:t>
            </a:r>
          </a:p>
        </p:txBody>
      </p:sp>
    </p:spTree>
    <p:extLst>
      <p:ext uri="{BB962C8B-B14F-4D97-AF65-F5344CB8AC3E}">
        <p14:creationId xmlns:p14="http://schemas.microsoft.com/office/powerpoint/2010/main" val="196442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800" smtClean="0"/>
              <a:t>10 Clusters Example</a:t>
            </a:r>
          </a:p>
        </p:txBody>
      </p:sp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3625"/>
            <a:ext cx="3354388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063625"/>
            <a:ext cx="3354388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502025"/>
            <a:ext cx="3354388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502025"/>
            <a:ext cx="3354388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9063" name="Text Box 7"/>
          <p:cNvSpPr txBox="1">
            <a:spLocks noChangeArrowheads="1"/>
          </p:cNvSpPr>
          <p:nvPr/>
        </p:nvSpPr>
        <p:spPr bwMode="auto">
          <a:xfrm>
            <a:off x="685800" y="5957888"/>
            <a:ext cx="800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Starting with two initial centroids in one cluster of each pair of clusters</a:t>
            </a:r>
          </a:p>
        </p:txBody>
      </p:sp>
    </p:spTree>
    <p:extLst>
      <p:ext uri="{BB962C8B-B14F-4D97-AF65-F5344CB8AC3E}">
        <p14:creationId xmlns:p14="http://schemas.microsoft.com/office/powerpoint/2010/main" val="1401575520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42906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800" smtClean="0"/>
              <a:t>10 Clusters Example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066800" y="5943600"/>
            <a:ext cx="7315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685800" y="5957888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Starting with some pairs of clusters having three initial centroids, while other have only one.</a:t>
            </a:r>
          </a:p>
        </p:txBody>
      </p:sp>
      <p:pic>
        <p:nvPicPr>
          <p:cNvPr id="634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90600"/>
            <a:ext cx="6700838" cy="502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111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90600"/>
            <a:ext cx="6700838" cy="502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111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90600"/>
            <a:ext cx="6700838" cy="502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111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90600"/>
            <a:ext cx="6700838" cy="502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078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800" smtClean="0"/>
              <a:t>10 Clusters Example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1066800" y="5943600"/>
            <a:ext cx="7315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685800" y="5957888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Starting with some pairs of clusters having three initial centroids, while other have only one.</a:t>
            </a:r>
          </a:p>
        </p:txBody>
      </p:sp>
      <p:pic>
        <p:nvPicPr>
          <p:cNvPr id="655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3354388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3" y="990600"/>
            <a:ext cx="3354387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352800"/>
            <a:ext cx="3354388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352800"/>
            <a:ext cx="3354388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82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Solutions to Initial Centroids Problem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Multiple runs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Helps, but probability is not on your side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Sample and use hierarchical clustering to determine initial centroids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Select more than </a:t>
            </a:r>
            <a:r>
              <a:rPr lang="en-US" i="1" dirty="0" smtClean="0"/>
              <a:t>k</a:t>
            </a:r>
            <a:r>
              <a:rPr lang="en-US" dirty="0" smtClean="0"/>
              <a:t> initial centroids and then select among these initial centroids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Select most widely separated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err="1" smtClean="0"/>
              <a:t>Postprocessing</a:t>
            </a: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Bisecting K-means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Not as susceptible to initialization issues</a:t>
            </a:r>
          </a:p>
        </p:txBody>
      </p:sp>
    </p:spTree>
    <p:extLst>
      <p:ext uri="{BB962C8B-B14F-4D97-AF65-F5344CB8AC3E}">
        <p14:creationId xmlns:p14="http://schemas.microsoft.com/office/powerpoint/2010/main" val="78755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Handling Empty Clusters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 smtClean="0"/>
              <a:t>Basic K-means algorithm can yield empty clusters</a:t>
            </a:r>
          </a:p>
          <a:p>
            <a:pPr lvl="4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Several strategies</a:t>
            </a:r>
          </a:p>
          <a:p>
            <a:pPr lvl="1" eaLnBrk="1" hangingPunct="1">
              <a:defRPr/>
            </a:pPr>
            <a:r>
              <a:rPr lang="en-US" dirty="0" smtClean="0"/>
              <a:t>Choose the point that is farthest away from any current centroid</a:t>
            </a:r>
          </a:p>
          <a:p>
            <a:pPr lvl="1" eaLnBrk="1" hangingPunct="1">
              <a:defRPr/>
            </a:pPr>
            <a:r>
              <a:rPr lang="en-US" dirty="0" smtClean="0"/>
              <a:t>Choose a point from the cluster with the highest SSE</a:t>
            </a:r>
          </a:p>
          <a:p>
            <a:pPr lvl="1" eaLnBrk="1" hangingPunct="1">
              <a:defRPr/>
            </a:pPr>
            <a:r>
              <a:rPr lang="en-US" dirty="0" smtClean="0"/>
              <a:t>If there are several empty clusters, the above can be repeated several times.</a:t>
            </a:r>
          </a:p>
        </p:txBody>
      </p:sp>
    </p:spTree>
    <p:extLst>
      <p:ext uri="{BB962C8B-B14F-4D97-AF65-F5344CB8AC3E}">
        <p14:creationId xmlns:p14="http://schemas.microsoft.com/office/powerpoint/2010/main" val="158819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686800" cy="118903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Pre-processing and Post-processing</a:t>
            </a:r>
          </a:p>
        </p:txBody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Pre-processing</a:t>
            </a:r>
          </a:p>
          <a:p>
            <a:pPr lvl="1" eaLnBrk="1" hangingPunct="1">
              <a:defRPr/>
            </a:pPr>
            <a:r>
              <a:rPr lang="en-US" dirty="0" smtClean="0"/>
              <a:t>Normalize the data</a:t>
            </a:r>
          </a:p>
          <a:p>
            <a:pPr lvl="1" eaLnBrk="1" hangingPunct="1">
              <a:defRPr/>
            </a:pPr>
            <a:r>
              <a:rPr lang="en-US" dirty="0" smtClean="0"/>
              <a:t>Eliminate outliers</a:t>
            </a:r>
          </a:p>
          <a:p>
            <a:pPr eaLnBrk="1" hangingPunct="1">
              <a:defRPr/>
            </a:pPr>
            <a:r>
              <a:rPr lang="en-US" dirty="0" smtClean="0"/>
              <a:t>Post-processing</a:t>
            </a:r>
          </a:p>
          <a:p>
            <a:pPr lvl="1" eaLnBrk="1" hangingPunct="1">
              <a:defRPr/>
            </a:pPr>
            <a:r>
              <a:rPr lang="en-US" dirty="0" smtClean="0"/>
              <a:t>Eliminate small clusters that may represent outliers</a:t>
            </a:r>
          </a:p>
          <a:p>
            <a:pPr lvl="1" eaLnBrk="1" hangingPunct="1">
              <a:defRPr/>
            </a:pPr>
            <a:r>
              <a:rPr lang="en-US" dirty="0" smtClean="0"/>
              <a:t>Split ‘loose’ clusters, i.e., clusters with relatively high SSE</a:t>
            </a:r>
          </a:p>
          <a:p>
            <a:pPr lvl="1" eaLnBrk="1" hangingPunct="1">
              <a:defRPr/>
            </a:pPr>
            <a:r>
              <a:rPr lang="en-US" dirty="0" smtClean="0"/>
              <a:t>Merge clusters that are ‘close’ and that have relatively low SSE</a:t>
            </a:r>
          </a:p>
          <a:p>
            <a:pPr lvl="1" eaLnBrk="1" hangingPunct="1">
              <a:defRPr/>
            </a:pPr>
            <a:r>
              <a:rPr lang="en-US" dirty="0" smtClean="0"/>
              <a:t>Can use these steps during the clustering process</a:t>
            </a:r>
          </a:p>
        </p:txBody>
      </p:sp>
    </p:spTree>
    <p:extLst>
      <p:ext uri="{BB962C8B-B14F-4D97-AF65-F5344CB8AC3E}">
        <p14:creationId xmlns:p14="http://schemas.microsoft.com/office/powerpoint/2010/main" val="877648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Updating Centers Incrementally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45307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smtClean="0"/>
              <a:t>In the basic K-means algorithm, centroids are updated after all points are assigned to a centroid</a:t>
            </a:r>
          </a:p>
          <a:p>
            <a:pPr eaLnBrk="1" hangingPunct="1">
              <a:defRPr/>
            </a:pPr>
            <a:r>
              <a:rPr lang="en-US" smtClean="0"/>
              <a:t>An alternative is to update the centroids after each assignment (incremental approach)</a:t>
            </a:r>
          </a:p>
          <a:p>
            <a:pPr lvl="1" eaLnBrk="1" hangingPunct="1">
              <a:defRPr/>
            </a:pPr>
            <a:r>
              <a:rPr lang="en-US" smtClean="0"/>
              <a:t>Each assignment updates zero or two centroids</a:t>
            </a:r>
          </a:p>
          <a:p>
            <a:pPr lvl="1" eaLnBrk="1" hangingPunct="1">
              <a:defRPr/>
            </a:pPr>
            <a:r>
              <a:rPr lang="en-US" smtClean="0"/>
              <a:t>More expensive</a:t>
            </a:r>
          </a:p>
          <a:p>
            <a:pPr lvl="1" eaLnBrk="1" hangingPunct="1">
              <a:defRPr/>
            </a:pPr>
            <a:r>
              <a:rPr lang="en-US" smtClean="0"/>
              <a:t>Introduces an order dependency</a:t>
            </a:r>
          </a:p>
          <a:p>
            <a:pPr lvl="1" eaLnBrk="1" hangingPunct="1">
              <a:defRPr/>
            </a:pPr>
            <a:r>
              <a:rPr lang="en-US" smtClean="0"/>
              <a:t>Never get an empty cluster</a:t>
            </a:r>
          </a:p>
          <a:p>
            <a:pPr lvl="1" eaLnBrk="1" hangingPunct="1">
              <a:defRPr/>
            </a:pPr>
            <a:r>
              <a:rPr lang="en-US" smtClean="0"/>
              <a:t>Can use “weights” to change the impact</a:t>
            </a:r>
          </a:p>
        </p:txBody>
      </p:sp>
    </p:spTree>
    <p:extLst>
      <p:ext uri="{BB962C8B-B14F-4D97-AF65-F5344CB8AC3E}">
        <p14:creationId xmlns:p14="http://schemas.microsoft.com/office/powerpoint/2010/main" val="264063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3"/>
          <p:cNvSpPr>
            <a:spLocks noGrp="1" noChangeArrowheads="1"/>
          </p:cNvSpPr>
          <p:nvPr>
            <p:ph idx="1"/>
          </p:nvPr>
        </p:nvSpPr>
        <p:spPr>
          <a:xfrm>
            <a:off x="0" y="1501775"/>
            <a:ext cx="7391400" cy="4114800"/>
          </a:xfrm>
        </p:spPr>
        <p:txBody>
          <a:bodyPr>
            <a:normAutofit fontScale="92500" lnSpcReduction="10000"/>
          </a:bodyPr>
          <a:lstStyle/>
          <a:p>
            <a:pPr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en-US" dirty="0" err="1" smtClean="0">
                <a:solidFill>
                  <a:srgbClr val="000000"/>
                </a:solidFill>
              </a:rPr>
              <a:t>Recompute</a:t>
            </a:r>
            <a:r>
              <a:rPr lang="en-US" dirty="0" smtClean="0">
                <a:solidFill>
                  <a:srgbClr val="000000"/>
                </a:solidFill>
              </a:rPr>
              <a:t> the </a:t>
            </a:r>
            <a:r>
              <a:rPr lang="en-US" dirty="0" err="1" smtClean="0">
                <a:solidFill>
                  <a:srgbClr val="000000"/>
                </a:solidFill>
              </a:rPr>
              <a:t>centroid</a:t>
            </a:r>
            <a:r>
              <a:rPr lang="en-US" dirty="0" smtClean="0">
                <a:solidFill>
                  <a:srgbClr val="000000"/>
                </a:solidFill>
              </a:rPr>
              <a:t> after every (or few) changes (rather than after all the points are re-assigned)</a:t>
            </a:r>
          </a:p>
          <a:p>
            <a:pPr lvl="1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Improves convergence speed</a:t>
            </a:r>
          </a:p>
          <a:p>
            <a:pPr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Starting </a:t>
            </a:r>
            <a:r>
              <a:rPr lang="en-US" dirty="0" err="1" smtClean="0">
                <a:solidFill>
                  <a:srgbClr val="000000"/>
                </a:solidFill>
              </a:rPr>
              <a:t>centroids</a:t>
            </a:r>
            <a:r>
              <a:rPr lang="en-US" dirty="0" smtClean="0">
                <a:solidFill>
                  <a:srgbClr val="000000"/>
                </a:solidFill>
              </a:rPr>
              <a:t> (seeds) change which local minima we converge to, as well as the rate of convergence</a:t>
            </a:r>
          </a:p>
          <a:p>
            <a:pPr lvl="1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Use heuristics to pick good seeds</a:t>
            </a:r>
          </a:p>
          <a:p>
            <a:pPr lvl="2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en-US" sz="2200" dirty="0" smtClean="0">
                <a:solidFill>
                  <a:srgbClr val="000000"/>
                </a:solidFill>
              </a:rPr>
              <a:t>Can use another cheap clustering over random sample </a:t>
            </a:r>
          </a:p>
          <a:p>
            <a:pPr lvl="1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Run K-means M times and pick the best clustering that results</a:t>
            </a:r>
          </a:p>
          <a:p>
            <a:pPr lvl="2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en-US" sz="2200" dirty="0" smtClean="0">
                <a:solidFill>
                  <a:srgbClr val="000000"/>
                </a:solidFill>
              </a:rPr>
              <a:t>Bisecting K-means takes this idea further…</a:t>
            </a:r>
          </a:p>
          <a:p>
            <a:pPr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87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Variations on K-means</a:t>
            </a:r>
          </a:p>
        </p:txBody>
      </p:sp>
      <p:sp>
        <p:nvSpPr>
          <p:cNvPr id="62468" name="AutoShape 4"/>
          <p:cNvSpPr>
            <a:spLocks noChangeArrowheads="1"/>
          </p:cNvSpPr>
          <p:nvPr/>
        </p:nvSpPr>
        <p:spPr bwMode="auto">
          <a:xfrm>
            <a:off x="7467600" y="2057400"/>
            <a:ext cx="1676400" cy="1219200"/>
          </a:xfrm>
          <a:prstGeom prst="wedgeRoundRectCallout">
            <a:avLst>
              <a:gd name="adj1" fmla="val -52463"/>
              <a:gd name="adj2" fmla="val 7044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7440613" y="2057400"/>
            <a:ext cx="1703387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>
                <a:solidFill>
                  <a:srgbClr val="66CCFF"/>
                </a:solidFill>
                <a:latin typeface="Times New Roman" panose="02020603050405020304" pitchFamily="18" charset="0"/>
              </a:rPr>
              <a:t>Lowest aggregate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>
                <a:solidFill>
                  <a:srgbClr val="66CCFF"/>
                </a:solidFill>
                <a:latin typeface="Times New Roman" panose="02020603050405020304" pitchFamily="18" charset="0"/>
              </a:rPr>
              <a:t>Dissimilarity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>
                <a:solidFill>
                  <a:srgbClr val="66CCFF"/>
                </a:solidFill>
                <a:latin typeface="Times New Roman" panose="02020603050405020304" pitchFamily="18" charset="0"/>
              </a:rPr>
              <a:t>(intra-cluster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>
                <a:solidFill>
                  <a:srgbClr val="66CCFF"/>
                </a:solidFill>
                <a:latin typeface="Times New Roman" panose="02020603050405020304" pitchFamily="18" charset="0"/>
              </a:rPr>
              <a:t> distance)</a:t>
            </a:r>
          </a:p>
        </p:txBody>
      </p:sp>
    </p:spTree>
    <p:extLst>
      <p:ext uri="{BB962C8B-B14F-4D97-AF65-F5344CB8AC3E}">
        <p14:creationId xmlns:p14="http://schemas.microsoft.com/office/powerpoint/2010/main" val="272723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8001000" cy="976313"/>
          </a:xfrm>
        </p:spPr>
        <p:txBody>
          <a:bodyPr>
            <a:normAutofit lnSpcReduction="10000"/>
          </a:bodyPr>
          <a:lstStyle/>
          <a:p>
            <a:pPr marL="533400" indent="-533400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Bisecting K-means algorithm</a:t>
            </a:r>
          </a:p>
          <a:p>
            <a:pPr marL="990600" lvl="1" indent="-533400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en-US" sz="2000" smtClean="0">
                <a:solidFill>
                  <a:srgbClr val="000000"/>
                </a:solidFill>
              </a:rPr>
              <a:t>Variant of K-means that can produce a partitional or a hierarchical clustering</a:t>
            </a:r>
          </a:p>
          <a:p>
            <a:pPr marL="990600" lvl="1" indent="-533400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lang="en-US" sz="2000" smtClean="0">
              <a:solidFill>
                <a:srgbClr val="000000"/>
              </a:solidFill>
            </a:endParaRPr>
          </a:p>
          <a:p>
            <a:pPr marL="990600" lvl="1" indent="-533400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en-US" sz="2000" smtClean="0">
              <a:solidFill>
                <a:srgbClr val="000000"/>
              </a:solidFill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Bisecting K-means</a:t>
            </a:r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228600" y="2971800"/>
          <a:ext cx="8694738" cy="259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4" name="Bitmap Image" r:id="rId4" imgW="8695174" imgH="3132091" progId="Paint.Picture">
                  <p:embed/>
                </p:oleObj>
              </mc:Choice>
              <mc:Fallback>
                <p:oleObj name="Bitmap Image" r:id="rId4" imgW="8695174" imgH="313209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7029"/>
                      <a:stretch>
                        <a:fillRect/>
                      </a:stretch>
                    </p:blipFill>
                    <p:spPr bwMode="auto">
                      <a:xfrm>
                        <a:off x="228600" y="2971800"/>
                        <a:ext cx="8694738" cy="2598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370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Good  Initial </a:t>
            </a:r>
            <a:r>
              <a:rPr lang="en-US" dirty="0" err="1" smtClean="0"/>
              <a:t>Centroids</a:t>
            </a:r>
            <a:endParaRPr lang="en-US" dirty="0" smtClean="0"/>
          </a:p>
        </p:txBody>
      </p:sp>
      <p:sp>
        <p:nvSpPr>
          <p:cNvPr id="2" name="TextBox 94"/>
          <p:cNvSpPr txBox="1">
            <a:spLocks noChangeArrowheads="1"/>
          </p:cNvSpPr>
          <p:nvPr/>
        </p:nvSpPr>
        <p:spPr bwMode="auto">
          <a:xfrm>
            <a:off x="0" y="6334125"/>
            <a:ext cx="70104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1600" b="0">
                <a:solidFill>
                  <a:schemeClr val="tx1"/>
                </a:solidFill>
              </a:rPr>
              <a:t>Source of figure: Introduction to Data Mining by Tan et. al.</a:t>
            </a:r>
          </a:p>
        </p:txBody>
      </p:sp>
      <p:pic>
        <p:nvPicPr>
          <p:cNvPr id="5427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8023225" cy="384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433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5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1814513"/>
            <a:ext cx="8023225" cy="322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8591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mtClean="0">
                <a:solidFill>
                  <a:srgbClr val="000000"/>
                </a:solidFill>
              </a:rPr>
              <a:t>For I=1 to k-1 do{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mtClean="0">
                <a:solidFill>
                  <a:srgbClr val="000000"/>
                </a:solidFill>
              </a:rPr>
              <a:t>Pick a leaf cluster C to split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mtClean="0">
                <a:solidFill>
                  <a:srgbClr val="000000"/>
                </a:solidFill>
              </a:rPr>
              <a:t>For J=1 to ITER do</a:t>
            </a:r>
            <a:r>
              <a:rPr lang="en-US" altLang="en-US" smtClean="0">
                <a:solidFill>
                  <a:srgbClr val="0000CC"/>
                </a:solidFill>
              </a:rPr>
              <a:t>{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en-US" smtClean="0">
                <a:solidFill>
                  <a:srgbClr val="0000CC"/>
                </a:solidFill>
              </a:rPr>
              <a:t> Use K-means to split C into two sub-clusters, C</a:t>
            </a:r>
            <a:r>
              <a:rPr lang="en-US" altLang="en-US" baseline="-25000" smtClean="0">
                <a:solidFill>
                  <a:srgbClr val="0000CC"/>
                </a:solidFill>
              </a:rPr>
              <a:t>1</a:t>
            </a:r>
            <a:r>
              <a:rPr lang="en-US" altLang="en-US" smtClean="0">
                <a:solidFill>
                  <a:srgbClr val="0000CC"/>
                </a:solidFill>
              </a:rPr>
              <a:t> and C</a:t>
            </a:r>
            <a:r>
              <a:rPr lang="en-US" altLang="en-US" baseline="-25000" smtClean="0">
                <a:solidFill>
                  <a:srgbClr val="0000CC"/>
                </a:solidFill>
              </a:rPr>
              <a:t>2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en-US" smtClean="0">
                <a:solidFill>
                  <a:srgbClr val="0000CC"/>
                </a:solidFill>
              </a:rPr>
              <a:t>Choose the best of the above splits and make it permanent}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Bisecting K-means</a:t>
            </a:r>
          </a:p>
        </p:txBody>
      </p:sp>
      <p:sp>
        <p:nvSpPr>
          <p:cNvPr id="64516" name="AutoShape 4"/>
          <p:cNvSpPr>
            <a:spLocks noChangeArrowheads="1"/>
          </p:cNvSpPr>
          <p:nvPr/>
        </p:nvSpPr>
        <p:spPr bwMode="auto">
          <a:xfrm>
            <a:off x="6324600" y="1295400"/>
            <a:ext cx="2133600" cy="1066800"/>
          </a:xfrm>
          <a:prstGeom prst="wedgeRoundRectCallout">
            <a:avLst>
              <a:gd name="adj1" fmla="val -68750"/>
              <a:gd name="adj2" fmla="val 10431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6400800" y="1371600"/>
            <a:ext cx="2033588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>
                <a:solidFill>
                  <a:srgbClr val="66CCFF"/>
                </a:solidFill>
                <a:latin typeface="Times New Roman" panose="02020603050405020304" pitchFamily="18" charset="0"/>
              </a:rPr>
              <a:t>Can pick the largest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>
                <a:solidFill>
                  <a:srgbClr val="66CCFF"/>
                </a:solidFill>
                <a:latin typeface="Times New Roman" panose="02020603050405020304" pitchFamily="18" charset="0"/>
              </a:rPr>
              <a:t>Cluster or the cluster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>
                <a:solidFill>
                  <a:srgbClr val="66CCFF"/>
                </a:solidFill>
                <a:latin typeface="Times New Roman" panose="02020603050405020304" pitchFamily="18" charset="0"/>
              </a:rPr>
              <a:t>With lowest average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>
                <a:solidFill>
                  <a:srgbClr val="66CCFF"/>
                </a:solidFill>
                <a:latin typeface="Times New Roman" panose="02020603050405020304" pitchFamily="18" charset="0"/>
              </a:rPr>
              <a:t> similarity</a:t>
            </a:r>
          </a:p>
        </p:txBody>
      </p:sp>
      <p:sp>
        <p:nvSpPr>
          <p:cNvPr id="64518" name="Text Box 7"/>
          <p:cNvSpPr txBox="1">
            <a:spLocks noChangeArrowheads="1"/>
          </p:cNvSpPr>
          <p:nvPr/>
        </p:nvSpPr>
        <p:spPr bwMode="auto">
          <a:xfrm>
            <a:off x="3429000" y="5715000"/>
            <a:ext cx="44307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Divisive hierarchical clustering method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    uses K-means</a:t>
            </a:r>
          </a:p>
        </p:txBody>
      </p:sp>
    </p:spTree>
    <p:extLst>
      <p:ext uri="{BB962C8B-B14F-4D97-AF65-F5344CB8AC3E}">
        <p14:creationId xmlns:p14="http://schemas.microsoft.com/office/powerpoint/2010/main" val="238555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Limitations of K-means</a:t>
            </a:r>
          </a:p>
        </p:txBody>
      </p:sp>
      <p:sp>
        <p:nvSpPr>
          <p:cNvPr id="161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K-means has problems when clusters are of differing </a:t>
            </a:r>
          </a:p>
          <a:p>
            <a:pPr lvl="1"/>
            <a:r>
              <a:rPr lang="en-US" altLang="en-US" dirty="0"/>
              <a:t>Sizes</a:t>
            </a:r>
          </a:p>
          <a:p>
            <a:pPr lvl="1"/>
            <a:r>
              <a:rPr lang="en-US" altLang="en-US" dirty="0"/>
              <a:t>Densities</a:t>
            </a:r>
          </a:p>
          <a:p>
            <a:pPr lvl="1"/>
            <a:r>
              <a:rPr lang="en-US" altLang="en-US" dirty="0"/>
              <a:t>Non-globular shapes</a:t>
            </a:r>
          </a:p>
          <a:p>
            <a:endParaRPr lang="en-US" altLang="en-US" dirty="0"/>
          </a:p>
          <a:p>
            <a:r>
              <a:rPr lang="en-US" altLang="en-US" dirty="0"/>
              <a:t>K-means has problems when the data contains outliers.</a:t>
            </a:r>
          </a:p>
        </p:txBody>
      </p:sp>
    </p:spTree>
    <p:extLst>
      <p:ext uri="{BB962C8B-B14F-4D97-AF65-F5344CB8AC3E}">
        <p14:creationId xmlns:p14="http://schemas.microsoft.com/office/powerpoint/2010/main" val="420176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Limitations of K-means: Differing Sizes</a:t>
            </a:r>
          </a:p>
        </p:txBody>
      </p:sp>
      <p:sp>
        <p:nvSpPr>
          <p:cNvPr id="161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/>
          </a:p>
        </p:txBody>
      </p:sp>
      <p:pic>
        <p:nvPicPr>
          <p:cNvPr id="16128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1280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478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12806" name="Text Box 6"/>
          <p:cNvSpPr txBox="1">
            <a:spLocks noChangeArrowheads="1"/>
          </p:cNvSpPr>
          <p:nvPr/>
        </p:nvSpPr>
        <p:spPr bwMode="auto">
          <a:xfrm>
            <a:off x="762000" y="4953000"/>
            <a:ext cx="205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1612807" name="Rectangle 7"/>
          <p:cNvSpPr>
            <a:spLocks noChangeArrowheads="1"/>
          </p:cNvSpPr>
          <p:nvPr/>
        </p:nvSpPr>
        <p:spPr bwMode="auto">
          <a:xfrm>
            <a:off x="5334000" y="4902200"/>
            <a:ext cx="2470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K-means (3 Clusters)</a:t>
            </a:r>
          </a:p>
        </p:txBody>
      </p:sp>
    </p:spTree>
    <p:extLst>
      <p:ext uri="{BB962C8B-B14F-4D97-AF65-F5344CB8AC3E}">
        <p14:creationId xmlns:p14="http://schemas.microsoft.com/office/powerpoint/2010/main" val="404057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280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Limitations of K-means: Differing Density</a:t>
            </a:r>
          </a:p>
        </p:txBody>
      </p:sp>
      <p:sp>
        <p:nvSpPr>
          <p:cNvPr id="161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1613828" name="Text Box 4"/>
          <p:cNvSpPr txBox="1">
            <a:spLocks noChangeArrowheads="1"/>
          </p:cNvSpPr>
          <p:nvPr/>
        </p:nvSpPr>
        <p:spPr bwMode="auto">
          <a:xfrm>
            <a:off x="762000" y="49530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pic>
        <p:nvPicPr>
          <p:cNvPr id="16138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138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478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13831" name="Rectangle 7"/>
          <p:cNvSpPr>
            <a:spLocks noChangeArrowheads="1"/>
          </p:cNvSpPr>
          <p:nvPr/>
        </p:nvSpPr>
        <p:spPr bwMode="auto">
          <a:xfrm>
            <a:off x="5334000" y="4902200"/>
            <a:ext cx="2470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K-means (3 Clusters)</a:t>
            </a:r>
          </a:p>
        </p:txBody>
      </p:sp>
    </p:spTree>
    <p:extLst>
      <p:ext uri="{BB962C8B-B14F-4D97-AF65-F5344CB8AC3E}">
        <p14:creationId xmlns:p14="http://schemas.microsoft.com/office/powerpoint/2010/main" val="398055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3831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552450"/>
          </a:xfrm>
        </p:spPr>
        <p:txBody>
          <a:bodyPr/>
          <a:lstStyle/>
          <a:p>
            <a:r>
              <a:rPr lang="en-US" altLang="en-US" sz="2800"/>
              <a:t>Limitations of K-means: Non-globular Shapes</a:t>
            </a:r>
          </a:p>
        </p:txBody>
      </p:sp>
      <p:sp>
        <p:nvSpPr>
          <p:cNvPr id="161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1614852" name="Text Box 4"/>
          <p:cNvSpPr txBox="1">
            <a:spLocks noChangeArrowheads="1"/>
          </p:cNvSpPr>
          <p:nvPr/>
        </p:nvSpPr>
        <p:spPr bwMode="auto">
          <a:xfrm>
            <a:off x="1143000" y="4876800"/>
            <a:ext cx="205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pic>
        <p:nvPicPr>
          <p:cNvPr id="16148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148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2192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14855" name="Rectangle 7"/>
          <p:cNvSpPr>
            <a:spLocks noChangeArrowheads="1"/>
          </p:cNvSpPr>
          <p:nvPr/>
        </p:nvSpPr>
        <p:spPr bwMode="auto">
          <a:xfrm>
            <a:off x="5334000" y="4902200"/>
            <a:ext cx="2470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K-means (2 Clusters)</a:t>
            </a:r>
          </a:p>
        </p:txBody>
      </p:sp>
    </p:spTree>
    <p:extLst>
      <p:ext uri="{BB962C8B-B14F-4D97-AF65-F5344CB8AC3E}">
        <p14:creationId xmlns:p14="http://schemas.microsoft.com/office/powerpoint/2010/main" val="161796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4855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552450"/>
          </a:xfrm>
        </p:spPr>
        <p:txBody>
          <a:bodyPr/>
          <a:lstStyle/>
          <a:p>
            <a:r>
              <a:rPr lang="en-US" altLang="en-US" sz="2800"/>
              <a:t>Overcoming K-means Limitations</a:t>
            </a:r>
          </a:p>
        </p:txBody>
      </p:sp>
      <p:sp>
        <p:nvSpPr>
          <p:cNvPr id="161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/>
          </a:p>
        </p:txBody>
      </p:sp>
      <p:pic>
        <p:nvPicPr>
          <p:cNvPr id="16158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15877" name="Text Box 5"/>
          <p:cNvSpPr txBox="1">
            <a:spLocks noChangeArrowheads="1"/>
          </p:cNvSpPr>
          <p:nvPr/>
        </p:nvSpPr>
        <p:spPr bwMode="auto">
          <a:xfrm>
            <a:off x="762000" y="4953000"/>
            <a:ext cx="7696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Original Points				K-means Clusters</a:t>
            </a:r>
          </a:p>
        </p:txBody>
      </p:sp>
      <p:pic>
        <p:nvPicPr>
          <p:cNvPr id="16158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4478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15879" name="Rectangle 7"/>
          <p:cNvSpPr>
            <a:spLocks noChangeArrowheads="1"/>
          </p:cNvSpPr>
          <p:nvPr/>
        </p:nvSpPr>
        <p:spPr bwMode="auto">
          <a:xfrm>
            <a:off x="1143000" y="5562600"/>
            <a:ext cx="6553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b="0"/>
              <a:t>One solution is to use many clusters.</a:t>
            </a:r>
          </a:p>
          <a:p>
            <a:pPr lvl="1"/>
            <a:r>
              <a:rPr lang="en-US" altLang="en-US" sz="2000" b="0"/>
              <a:t>Find parts of clusters, but need to put together.</a:t>
            </a:r>
          </a:p>
        </p:txBody>
      </p:sp>
    </p:spTree>
    <p:extLst>
      <p:ext uri="{BB962C8B-B14F-4D97-AF65-F5344CB8AC3E}">
        <p14:creationId xmlns:p14="http://schemas.microsoft.com/office/powerpoint/2010/main" val="418328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Overcoming K-means Limitations</a:t>
            </a:r>
          </a:p>
        </p:txBody>
      </p:sp>
      <p:sp>
        <p:nvSpPr>
          <p:cNvPr id="161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1616900" name="Text Box 4"/>
          <p:cNvSpPr txBox="1">
            <a:spLocks noChangeArrowheads="1"/>
          </p:cNvSpPr>
          <p:nvPr/>
        </p:nvSpPr>
        <p:spPr bwMode="auto">
          <a:xfrm>
            <a:off x="762000" y="4953000"/>
            <a:ext cx="7696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Original Points				K-means Clusters</a:t>
            </a:r>
          </a:p>
        </p:txBody>
      </p:sp>
      <p:pic>
        <p:nvPicPr>
          <p:cNvPr id="16169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169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5240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8480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552450"/>
          </a:xfrm>
        </p:spPr>
        <p:txBody>
          <a:bodyPr/>
          <a:lstStyle/>
          <a:p>
            <a:r>
              <a:rPr lang="en-US" altLang="en-US" sz="2800"/>
              <a:t>Overcoming K-means Limitations</a:t>
            </a:r>
          </a:p>
        </p:txBody>
      </p:sp>
      <p:sp>
        <p:nvSpPr>
          <p:cNvPr id="161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1617924" name="Text Box 4"/>
          <p:cNvSpPr txBox="1">
            <a:spLocks noChangeArrowheads="1"/>
          </p:cNvSpPr>
          <p:nvPr/>
        </p:nvSpPr>
        <p:spPr bwMode="auto">
          <a:xfrm>
            <a:off x="1143000" y="4876800"/>
            <a:ext cx="7696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Original Points				K-means Clusters</a:t>
            </a:r>
          </a:p>
        </p:txBody>
      </p:sp>
      <p:pic>
        <p:nvPicPr>
          <p:cNvPr id="16179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179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13" y="1219200"/>
            <a:ext cx="4268787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88881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Types of Clusters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5307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sz="2800" smtClean="0"/>
              <a:t> Well-separated clusters</a:t>
            </a:r>
          </a:p>
          <a:p>
            <a:pPr eaLnBrk="1" hangingPunct="1">
              <a:defRPr/>
            </a:pPr>
            <a:endParaRPr lang="en-US" sz="2800" smtClean="0"/>
          </a:p>
          <a:p>
            <a:pPr eaLnBrk="1" hangingPunct="1">
              <a:defRPr/>
            </a:pPr>
            <a:r>
              <a:rPr lang="en-US" sz="2800" smtClean="0"/>
              <a:t> Center-based clusters</a:t>
            </a:r>
          </a:p>
          <a:p>
            <a:pPr eaLnBrk="1" hangingPunct="1">
              <a:defRPr/>
            </a:pPr>
            <a:endParaRPr lang="en-US" sz="2800" smtClean="0"/>
          </a:p>
          <a:p>
            <a:pPr eaLnBrk="1" hangingPunct="1">
              <a:defRPr/>
            </a:pPr>
            <a:r>
              <a:rPr lang="en-US" sz="2800" smtClean="0"/>
              <a:t> Contiguous clusters</a:t>
            </a:r>
          </a:p>
          <a:p>
            <a:pPr eaLnBrk="1" hangingPunct="1">
              <a:defRPr/>
            </a:pPr>
            <a:endParaRPr lang="en-US" sz="2800" smtClean="0"/>
          </a:p>
          <a:p>
            <a:pPr eaLnBrk="1" hangingPunct="1">
              <a:defRPr/>
            </a:pPr>
            <a:r>
              <a:rPr lang="en-US" sz="2800" smtClean="0"/>
              <a:t> Density-based clusters</a:t>
            </a:r>
          </a:p>
          <a:p>
            <a:pPr eaLnBrk="1" hangingPunct="1">
              <a:defRPr/>
            </a:pPr>
            <a:endParaRPr lang="en-US" sz="2800" smtClean="0"/>
          </a:p>
          <a:p>
            <a:pPr eaLnBrk="1" hangingPunct="1">
              <a:defRPr/>
            </a:pPr>
            <a:r>
              <a:rPr lang="en-US" sz="2800" smtClean="0"/>
              <a:t>Property or Conceptual</a:t>
            </a:r>
          </a:p>
          <a:p>
            <a:pPr eaLnBrk="1" hangingPunct="1">
              <a:defRPr/>
            </a:pPr>
            <a:endParaRPr lang="en-US" sz="2800" smtClean="0"/>
          </a:p>
          <a:p>
            <a:pPr eaLnBrk="1" hangingPunct="1">
              <a:defRPr/>
            </a:pPr>
            <a:r>
              <a:rPr lang="en-US" sz="2800" smtClean="0"/>
              <a:t>Described by an Objective Function</a:t>
            </a:r>
          </a:p>
        </p:txBody>
      </p:sp>
    </p:spTree>
    <p:extLst>
      <p:ext uri="{BB962C8B-B14F-4D97-AF65-F5344CB8AC3E}">
        <p14:creationId xmlns:p14="http://schemas.microsoft.com/office/powerpoint/2010/main" val="2593848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87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Poor Initial Centroids</a:t>
            </a:r>
          </a:p>
        </p:txBody>
      </p:sp>
      <p:pic>
        <p:nvPicPr>
          <p:cNvPr id="5529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1514475"/>
            <a:ext cx="8397875" cy="382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0" name="TextBox 94"/>
          <p:cNvSpPr txBox="1">
            <a:spLocks noChangeArrowheads="1"/>
          </p:cNvSpPr>
          <p:nvPr/>
        </p:nvSpPr>
        <p:spPr bwMode="auto">
          <a:xfrm>
            <a:off x="0" y="6334125"/>
            <a:ext cx="70104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1600" b="0">
                <a:solidFill>
                  <a:schemeClr val="tx1"/>
                </a:solidFill>
              </a:rPr>
              <a:t>Source of figure: Introduction to Data Mining by Tan et. al.</a:t>
            </a:r>
          </a:p>
        </p:txBody>
      </p:sp>
    </p:spTree>
    <p:extLst>
      <p:ext uri="{BB962C8B-B14F-4D97-AF65-F5344CB8AC3E}">
        <p14:creationId xmlns:p14="http://schemas.microsoft.com/office/powerpoint/2010/main" val="149210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800" smtClean="0"/>
              <a:t>Types of Clusters: Well-Separated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916863" cy="44656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Well-Separated Clusters: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/>
              <a:t>A cluster is a set of points such that any point in a cluster is closer (or more similar) to every other point in the cluster than to any point not in the cluster. 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smtClean="0"/>
          </a:p>
        </p:txBody>
      </p:sp>
      <p:sp>
        <p:nvSpPr>
          <p:cNvPr id="24580" name="Oval 4"/>
          <p:cNvSpPr>
            <a:spLocks noChangeAspect="1" noChangeArrowheads="1"/>
          </p:cNvSpPr>
          <p:nvPr/>
        </p:nvSpPr>
        <p:spPr bwMode="auto">
          <a:xfrm>
            <a:off x="1447800" y="4570413"/>
            <a:ext cx="1143000" cy="1143000"/>
          </a:xfrm>
          <a:prstGeom prst="ellipse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4581" name="Oval 5"/>
          <p:cNvSpPr>
            <a:spLocks noChangeAspect="1" noChangeArrowheads="1"/>
          </p:cNvSpPr>
          <p:nvPr/>
        </p:nvSpPr>
        <p:spPr bwMode="auto">
          <a:xfrm>
            <a:off x="6018213" y="4570413"/>
            <a:ext cx="1143000" cy="1143000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4582" name="Oval 6"/>
          <p:cNvSpPr>
            <a:spLocks noChangeAspect="1" noChangeArrowheads="1"/>
          </p:cNvSpPr>
          <p:nvPr/>
        </p:nvSpPr>
        <p:spPr bwMode="auto">
          <a:xfrm>
            <a:off x="3506788" y="2971800"/>
            <a:ext cx="1143000" cy="11430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2971800" y="5791200"/>
            <a:ext cx="320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3 well-separated clusters</a:t>
            </a:r>
          </a:p>
        </p:txBody>
      </p:sp>
    </p:spTree>
    <p:extLst>
      <p:ext uri="{BB962C8B-B14F-4D97-AF65-F5344CB8AC3E}">
        <p14:creationId xmlns:p14="http://schemas.microsoft.com/office/powerpoint/2010/main" val="305361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800" smtClean="0"/>
              <a:t>Types of Clusters: Center-Based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916863" cy="44656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Center-based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/>
              <a:t> A cluster is a set of objects such that an object in a cluster is closer (more similar) to the “center” of a cluster, than to the center of any other cluster 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/>
              <a:t>The center of a cluster is often a </a:t>
            </a:r>
            <a:r>
              <a:rPr lang="en-US" sz="2400" smtClean="0">
                <a:solidFill>
                  <a:srgbClr val="FF0000"/>
                </a:solidFill>
              </a:rPr>
              <a:t>centroid</a:t>
            </a:r>
            <a:r>
              <a:rPr lang="en-US" sz="2400" smtClean="0"/>
              <a:t>, the average of all the points in the cluster, or a </a:t>
            </a:r>
            <a:r>
              <a:rPr lang="en-US" sz="2400" smtClean="0">
                <a:solidFill>
                  <a:srgbClr val="FF0000"/>
                </a:solidFill>
              </a:rPr>
              <a:t>medoid</a:t>
            </a:r>
            <a:r>
              <a:rPr lang="en-US" sz="2400" smtClean="0"/>
              <a:t>, the most “representative” point of a cluster 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mtClean="0"/>
          </a:p>
        </p:txBody>
      </p:sp>
      <p:sp>
        <p:nvSpPr>
          <p:cNvPr id="26628" name="Oval 4"/>
          <p:cNvSpPr>
            <a:spLocks noChangeAspect="1" noChangeArrowheads="1"/>
          </p:cNvSpPr>
          <p:nvPr/>
        </p:nvSpPr>
        <p:spPr bwMode="auto">
          <a:xfrm>
            <a:off x="1143000" y="4191000"/>
            <a:ext cx="1371600" cy="1371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6629" name="Oval 5"/>
          <p:cNvSpPr>
            <a:spLocks noChangeAspect="1" noChangeArrowheads="1"/>
          </p:cNvSpPr>
          <p:nvPr/>
        </p:nvSpPr>
        <p:spPr bwMode="auto">
          <a:xfrm>
            <a:off x="2514600" y="4191000"/>
            <a:ext cx="1371600" cy="137160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6630" name="Oval 6"/>
          <p:cNvSpPr>
            <a:spLocks noChangeAspect="1" noChangeArrowheads="1"/>
          </p:cNvSpPr>
          <p:nvPr/>
        </p:nvSpPr>
        <p:spPr bwMode="auto">
          <a:xfrm>
            <a:off x="5322888" y="4329113"/>
            <a:ext cx="1166812" cy="1100137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6631" name="Oval 7"/>
          <p:cNvSpPr>
            <a:spLocks noChangeAspect="1" noChangeArrowheads="1"/>
          </p:cNvSpPr>
          <p:nvPr/>
        </p:nvSpPr>
        <p:spPr bwMode="auto">
          <a:xfrm>
            <a:off x="6694488" y="4329113"/>
            <a:ext cx="1166812" cy="1100137"/>
          </a:xfrm>
          <a:prstGeom prst="ellipse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2971800" y="5791200"/>
            <a:ext cx="320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4 center-based clusters</a:t>
            </a:r>
          </a:p>
        </p:txBody>
      </p:sp>
    </p:spTree>
    <p:extLst>
      <p:ext uri="{BB962C8B-B14F-4D97-AF65-F5344CB8AC3E}">
        <p14:creationId xmlns:p14="http://schemas.microsoft.com/office/powerpoint/2010/main" val="271924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800" smtClean="0"/>
              <a:t>Types of Clusters: Contiguity-Based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916863" cy="44656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Contiguous Cluster (Nearest neighbor or Transitive)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/>
              <a:t>A cluster is a set of points such that a point in a cluster is closer (or more similar) to one or more other points in the cluster than to any point not in the cluster.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smtClean="0"/>
          </a:p>
        </p:txBody>
      </p:sp>
      <p:grpSp>
        <p:nvGrpSpPr>
          <p:cNvPr id="28676" name="Group 4"/>
          <p:cNvGrpSpPr>
            <a:grpSpLocks/>
          </p:cNvGrpSpPr>
          <p:nvPr/>
        </p:nvGrpSpPr>
        <p:grpSpPr bwMode="auto">
          <a:xfrm>
            <a:off x="381000" y="3810000"/>
            <a:ext cx="8534400" cy="1219200"/>
            <a:chOff x="950" y="2544"/>
            <a:chExt cx="4106" cy="576"/>
          </a:xfrm>
        </p:grpSpPr>
        <p:sp>
          <p:nvSpPr>
            <p:cNvPr id="28678" name="Freeform 5" descr="Large grid"/>
            <p:cNvSpPr>
              <a:spLocks noChangeAspect="1"/>
            </p:cNvSpPr>
            <p:nvPr/>
          </p:nvSpPr>
          <p:spPr bwMode="auto">
            <a:xfrm>
              <a:off x="950" y="2552"/>
              <a:ext cx="267" cy="457"/>
            </a:xfrm>
            <a:custGeom>
              <a:avLst/>
              <a:gdLst>
                <a:gd name="T0" fmla="*/ 1 w 432"/>
                <a:gd name="T1" fmla="*/ 0 h 744"/>
                <a:gd name="T2" fmla="*/ 1 w 432"/>
                <a:gd name="T3" fmla="*/ 1 h 744"/>
                <a:gd name="T4" fmla="*/ 1 w 432"/>
                <a:gd name="T5" fmla="*/ 1 h 744"/>
                <a:gd name="T6" fmla="*/ 1 w 432"/>
                <a:gd name="T7" fmla="*/ 1 h 744"/>
                <a:gd name="T8" fmla="*/ 1 w 432"/>
                <a:gd name="T9" fmla="*/ 1 h 744"/>
                <a:gd name="T10" fmla="*/ 1 w 432"/>
                <a:gd name="T11" fmla="*/ 1 h 744"/>
                <a:gd name="T12" fmla="*/ 1 w 432"/>
                <a:gd name="T13" fmla="*/ 1 h 744"/>
                <a:gd name="T14" fmla="*/ 1 w 432"/>
                <a:gd name="T15" fmla="*/ 1 h 744"/>
                <a:gd name="T16" fmla="*/ 0 w 432"/>
                <a:gd name="T17" fmla="*/ 1 h 7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2"/>
                <a:gd name="T28" fmla="*/ 0 h 744"/>
                <a:gd name="T29" fmla="*/ 432 w 432"/>
                <a:gd name="T30" fmla="*/ 744 h 7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>
              <a:solidFill>
                <a:srgbClr val="99CC00"/>
              </a:solidFill>
              <a:prstDash val="lg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79" name="Freeform 6" descr="Large grid"/>
            <p:cNvSpPr>
              <a:spLocks noChangeAspect="1"/>
            </p:cNvSpPr>
            <p:nvPr/>
          </p:nvSpPr>
          <p:spPr bwMode="auto">
            <a:xfrm>
              <a:off x="1061" y="2618"/>
              <a:ext cx="267" cy="459"/>
            </a:xfrm>
            <a:custGeom>
              <a:avLst/>
              <a:gdLst>
                <a:gd name="T0" fmla="*/ 1 w 432"/>
                <a:gd name="T1" fmla="*/ 0 h 744"/>
                <a:gd name="T2" fmla="*/ 1 w 432"/>
                <a:gd name="T3" fmla="*/ 1 h 744"/>
                <a:gd name="T4" fmla="*/ 1 w 432"/>
                <a:gd name="T5" fmla="*/ 1 h 744"/>
                <a:gd name="T6" fmla="*/ 1 w 432"/>
                <a:gd name="T7" fmla="*/ 1 h 744"/>
                <a:gd name="T8" fmla="*/ 1 w 432"/>
                <a:gd name="T9" fmla="*/ 1 h 744"/>
                <a:gd name="T10" fmla="*/ 1 w 432"/>
                <a:gd name="T11" fmla="*/ 1 h 744"/>
                <a:gd name="T12" fmla="*/ 1 w 432"/>
                <a:gd name="T13" fmla="*/ 1 h 744"/>
                <a:gd name="T14" fmla="*/ 1 w 432"/>
                <a:gd name="T15" fmla="*/ 1 h 744"/>
                <a:gd name="T16" fmla="*/ 0 w 432"/>
                <a:gd name="T17" fmla="*/ 1 h 7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2"/>
                <a:gd name="T28" fmla="*/ 0 h 744"/>
                <a:gd name="T29" fmla="*/ 432 w 432"/>
                <a:gd name="T30" fmla="*/ 744 h 7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 cap="rnd">
              <a:solidFill>
                <a:srgbClr val="00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0" name="Freeform 7" descr="Large grid"/>
            <p:cNvSpPr>
              <a:spLocks noChangeAspect="1"/>
            </p:cNvSpPr>
            <p:nvPr/>
          </p:nvSpPr>
          <p:spPr bwMode="auto">
            <a:xfrm>
              <a:off x="1195" y="2663"/>
              <a:ext cx="267" cy="457"/>
            </a:xfrm>
            <a:custGeom>
              <a:avLst/>
              <a:gdLst>
                <a:gd name="T0" fmla="*/ 1 w 432"/>
                <a:gd name="T1" fmla="*/ 0 h 744"/>
                <a:gd name="T2" fmla="*/ 1 w 432"/>
                <a:gd name="T3" fmla="*/ 1 h 744"/>
                <a:gd name="T4" fmla="*/ 1 w 432"/>
                <a:gd name="T5" fmla="*/ 1 h 744"/>
                <a:gd name="T6" fmla="*/ 1 w 432"/>
                <a:gd name="T7" fmla="*/ 1 h 744"/>
                <a:gd name="T8" fmla="*/ 1 w 432"/>
                <a:gd name="T9" fmla="*/ 1 h 744"/>
                <a:gd name="T10" fmla="*/ 1 w 432"/>
                <a:gd name="T11" fmla="*/ 1 h 744"/>
                <a:gd name="T12" fmla="*/ 1 w 432"/>
                <a:gd name="T13" fmla="*/ 1 h 744"/>
                <a:gd name="T14" fmla="*/ 1 w 432"/>
                <a:gd name="T15" fmla="*/ 1 h 744"/>
                <a:gd name="T16" fmla="*/ 0 w 432"/>
                <a:gd name="T17" fmla="*/ 1 h 7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2"/>
                <a:gd name="T28" fmla="*/ 0 h 744"/>
                <a:gd name="T29" fmla="*/ 432 w 432"/>
                <a:gd name="T30" fmla="*/ 744 h 7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>
              <a:solidFill>
                <a:srgbClr val="FF7C8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1" name="Oval 8"/>
            <p:cNvSpPr>
              <a:spLocks noChangeAspect="1" noChangeArrowheads="1"/>
            </p:cNvSpPr>
            <p:nvPr/>
          </p:nvSpPr>
          <p:spPr bwMode="auto">
            <a:xfrm>
              <a:off x="2171" y="2750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8682" name="AutoShape 9"/>
            <p:cNvSpPr>
              <a:spLocks noChangeAspect="1" noChangeArrowheads="1"/>
            </p:cNvSpPr>
            <p:nvPr/>
          </p:nvSpPr>
          <p:spPr bwMode="auto">
            <a:xfrm rot="-5400000">
              <a:off x="1942" y="2382"/>
              <a:ext cx="525" cy="8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351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625" y="13616"/>
                  </a:moveTo>
                  <a:cubicBezTo>
                    <a:pt x="5154" y="12752"/>
                    <a:pt x="4908" y="11784"/>
                    <a:pt x="4908" y="10800"/>
                  </a:cubicBezTo>
                  <a:cubicBezTo>
                    <a:pt x="4908" y="7545"/>
                    <a:pt x="7545" y="4908"/>
                    <a:pt x="10800" y="4908"/>
                  </a:cubicBezTo>
                  <a:cubicBezTo>
                    <a:pt x="14054" y="4908"/>
                    <a:pt x="16692" y="7545"/>
                    <a:pt x="16692" y="10800"/>
                  </a:cubicBezTo>
                  <a:cubicBezTo>
                    <a:pt x="16692" y="11784"/>
                    <a:pt x="16445" y="12752"/>
                    <a:pt x="15974" y="13616"/>
                  </a:cubicBezTo>
                  <a:lnTo>
                    <a:pt x="20285" y="15963"/>
                  </a:lnTo>
                  <a:cubicBezTo>
                    <a:pt x="21148" y="14379"/>
                    <a:pt x="21600" y="12603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2603"/>
                    <a:pt x="451" y="14379"/>
                    <a:pt x="1314" y="15963"/>
                  </a:cubicBezTo>
                  <a:lnTo>
                    <a:pt x="5625" y="136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3" name="Oval 10"/>
            <p:cNvSpPr>
              <a:spLocks noChangeAspect="1" noChangeArrowheads="1"/>
            </p:cNvSpPr>
            <p:nvPr/>
          </p:nvSpPr>
          <p:spPr bwMode="auto">
            <a:xfrm>
              <a:off x="2504" y="2750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8684" name="Line 11"/>
            <p:cNvSpPr>
              <a:spLocks noChangeAspect="1" noChangeShapeType="1"/>
            </p:cNvSpPr>
            <p:nvPr/>
          </p:nvSpPr>
          <p:spPr bwMode="auto">
            <a:xfrm>
              <a:off x="2305" y="2818"/>
              <a:ext cx="199" cy="0"/>
            </a:xfrm>
            <a:prstGeom prst="line">
              <a:avLst/>
            </a:prstGeom>
            <a:noFill/>
            <a:ln w="19050">
              <a:solidFill>
                <a:srgbClr val="00CC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5" name="Oval 12"/>
            <p:cNvSpPr>
              <a:spLocks noChangeAspect="1" noChangeArrowheads="1"/>
            </p:cNvSpPr>
            <p:nvPr/>
          </p:nvSpPr>
          <p:spPr bwMode="auto">
            <a:xfrm>
              <a:off x="4236" y="2633"/>
              <a:ext cx="376" cy="355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8686" name="Oval 13"/>
            <p:cNvSpPr>
              <a:spLocks noChangeAspect="1" noChangeArrowheads="1"/>
            </p:cNvSpPr>
            <p:nvPr/>
          </p:nvSpPr>
          <p:spPr bwMode="auto">
            <a:xfrm>
              <a:off x="4680" y="2633"/>
              <a:ext cx="376" cy="355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8687" name="Oval 14"/>
            <p:cNvSpPr>
              <a:spLocks noChangeAspect="1" noChangeArrowheads="1"/>
            </p:cNvSpPr>
            <p:nvPr/>
          </p:nvSpPr>
          <p:spPr bwMode="auto">
            <a:xfrm>
              <a:off x="2992" y="2544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8688" name="Oval 15"/>
            <p:cNvSpPr>
              <a:spLocks noChangeAspect="1" noChangeArrowheads="1"/>
            </p:cNvSpPr>
            <p:nvPr/>
          </p:nvSpPr>
          <p:spPr bwMode="auto">
            <a:xfrm>
              <a:off x="3391" y="2544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28677" name="Text Box 16"/>
          <p:cNvSpPr txBox="1">
            <a:spLocks noChangeArrowheads="1"/>
          </p:cNvSpPr>
          <p:nvPr/>
        </p:nvSpPr>
        <p:spPr bwMode="auto">
          <a:xfrm>
            <a:off x="2971800" y="5791200"/>
            <a:ext cx="320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8 contiguous clusters</a:t>
            </a:r>
          </a:p>
        </p:txBody>
      </p:sp>
    </p:spTree>
    <p:extLst>
      <p:ext uri="{BB962C8B-B14F-4D97-AF65-F5344CB8AC3E}">
        <p14:creationId xmlns:p14="http://schemas.microsoft.com/office/powerpoint/2010/main" val="177290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800" smtClean="0"/>
              <a:t>Types of Clusters: Density-Based</a:t>
            </a:r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7916863" cy="44656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Density-based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/>
              <a:t>A cluster is a dense region of points, which is separated by low-density regions, from other regions of high density.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/>
              <a:t>Used when the clusters are irregular or intertwined, and when noise and outliers are present. </a:t>
            </a:r>
          </a:p>
        </p:txBody>
      </p:sp>
      <p:grpSp>
        <p:nvGrpSpPr>
          <p:cNvPr id="30724" name="Group 4"/>
          <p:cNvGrpSpPr>
            <a:grpSpLocks/>
          </p:cNvGrpSpPr>
          <p:nvPr/>
        </p:nvGrpSpPr>
        <p:grpSpPr bwMode="auto">
          <a:xfrm>
            <a:off x="304800" y="3657600"/>
            <a:ext cx="8610600" cy="1676400"/>
            <a:chOff x="1056" y="3072"/>
            <a:chExt cx="3840" cy="720"/>
          </a:xfrm>
        </p:grpSpPr>
        <p:sp>
          <p:nvSpPr>
            <p:cNvPr id="30726" name="Rectangle 5"/>
            <p:cNvSpPr>
              <a:spLocks noChangeArrowheads="1"/>
            </p:cNvSpPr>
            <p:nvPr/>
          </p:nvSpPr>
          <p:spPr bwMode="auto">
            <a:xfrm>
              <a:off x="1056" y="3072"/>
              <a:ext cx="3840" cy="720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0727" name="Oval 6"/>
            <p:cNvSpPr>
              <a:spLocks noChangeAspect="1" noChangeArrowheads="1"/>
            </p:cNvSpPr>
            <p:nvPr/>
          </p:nvSpPr>
          <p:spPr bwMode="auto">
            <a:xfrm>
              <a:off x="1599" y="3374"/>
              <a:ext cx="134" cy="134"/>
            </a:xfrm>
            <a:prstGeom prst="ellipse">
              <a:avLst/>
            </a:pr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0728" name="AutoShape 7"/>
            <p:cNvSpPr>
              <a:spLocks noChangeAspect="1" noChangeArrowheads="1"/>
            </p:cNvSpPr>
            <p:nvPr/>
          </p:nvSpPr>
          <p:spPr bwMode="auto">
            <a:xfrm rot="-5400000">
              <a:off x="1370" y="3006"/>
              <a:ext cx="525" cy="8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351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625" y="13616"/>
                  </a:moveTo>
                  <a:cubicBezTo>
                    <a:pt x="5154" y="12752"/>
                    <a:pt x="4908" y="11784"/>
                    <a:pt x="4908" y="10800"/>
                  </a:cubicBezTo>
                  <a:cubicBezTo>
                    <a:pt x="4908" y="7545"/>
                    <a:pt x="7545" y="4908"/>
                    <a:pt x="10800" y="4908"/>
                  </a:cubicBezTo>
                  <a:cubicBezTo>
                    <a:pt x="14054" y="4908"/>
                    <a:pt x="16692" y="7545"/>
                    <a:pt x="16692" y="10800"/>
                  </a:cubicBezTo>
                  <a:cubicBezTo>
                    <a:pt x="16692" y="11784"/>
                    <a:pt x="16445" y="12752"/>
                    <a:pt x="15974" y="13616"/>
                  </a:cubicBezTo>
                  <a:lnTo>
                    <a:pt x="20285" y="15963"/>
                  </a:lnTo>
                  <a:cubicBezTo>
                    <a:pt x="21148" y="14379"/>
                    <a:pt x="21600" y="12603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2603"/>
                    <a:pt x="451" y="14379"/>
                    <a:pt x="1314" y="15963"/>
                  </a:cubicBezTo>
                  <a:lnTo>
                    <a:pt x="5625" y="136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29" name="Oval 8"/>
            <p:cNvSpPr>
              <a:spLocks noChangeAspect="1" noChangeArrowheads="1"/>
            </p:cNvSpPr>
            <p:nvPr/>
          </p:nvSpPr>
          <p:spPr bwMode="auto">
            <a:xfrm>
              <a:off x="1932" y="3374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0730" name="Oval 9"/>
            <p:cNvSpPr>
              <a:spLocks noChangeAspect="1" noChangeArrowheads="1"/>
            </p:cNvSpPr>
            <p:nvPr/>
          </p:nvSpPr>
          <p:spPr bwMode="auto">
            <a:xfrm>
              <a:off x="3664" y="3257"/>
              <a:ext cx="376" cy="355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0731" name="Oval 10"/>
            <p:cNvSpPr>
              <a:spLocks noChangeAspect="1" noChangeArrowheads="1"/>
            </p:cNvSpPr>
            <p:nvPr/>
          </p:nvSpPr>
          <p:spPr bwMode="auto">
            <a:xfrm>
              <a:off x="4108" y="3257"/>
              <a:ext cx="376" cy="355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0732" name="Oval 11"/>
            <p:cNvSpPr>
              <a:spLocks noChangeAspect="1" noChangeArrowheads="1"/>
            </p:cNvSpPr>
            <p:nvPr/>
          </p:nvSpPr>
          <p:spPr bwMode="auto">
            <a:xfrm>
              <a:off x="2420" y="3168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0733" name="Oval 12"/>
            <p:cNvSpPr>
              <a:spLocks noChangeAspect="1" noChangeArrowheads="1"/>
            </p:cNvSpPr>
            <p:nvPr/>
          </p:nvSpPr>
          <p:spPr bwMode="auto">
            <a:xfrm>
              <a:off x="2819" y="3168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30725" name="Text Box 13"/>
          <p:cNvSpPr txBox="1">
            <a:spLocks noChangeArrowheads="1"/>
          </p:cNvSpPr>
          <p:nvPr/>
        </p:nvSpPr>
        <p:spPr bwMode="auto">
          <a:xfrm>
            <a:off x="2971800" y="5791200"/>
            <a:ext cx="320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6 density-based clusters</a:t>
            </a:r>
          </a:p>
        </p:txBody>
      </p:sp>
    </p:spTree>
    <p:extLst>
      <p:ext uri="{BB962C8B-B14F-4D97-AF65-F5344CB8AC3E}">
        <p14:creationId xmlns:p14="http://schemas.microsoft.com/office/powerpoint/2010/main" val="106430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280400" cy="5524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800" smtClean="0"/>
              <a:t>Types of Clusters: Conceptual Clusters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1600200"/>
            <a:ext cx="7916863" cy="44656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Shared Property or Conceptual Clusters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/>
              <a:t>Finds clusters that share some common property or represent a particular concept.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 smtClean="0"/>
              <a:t>. 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2971800" y="5791200"/>
            <a:ext cx="320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2 Overlapping Circles</a:t>
            </a:r>
          </a:p>
        </p:txBody>
      </p:sp>
      <p:sp>
        <p:nvSpPr>
          <p:cNvPr id="32773" name="AutoShape 5"/>
          <p:cNvSpPr>
            <a:spLocks noChangeArrowheads="1"/>
          </p:cNvSpPr>
          <p:nvPr/>
        </p:nvSpPr>
        <p:spPr bwMode="auto">
          <a:xfrm>
            <a:off x="2743200" y="3200400"/>
            <a:ext cx="2286000" cy="20574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3030" y="10800"/>
                </a:moveTo>
                <a:cubicBezTo>
                  <a:pt x="3030" y="15091"/>
                  <a:pt x="6509" y="18570"/>
                  <a:pt x="10800" y="18570"/>
                </a:cubicBezTo>
                <a:cubicBezTo>
                  <a:pt x="15091" y="18570"/>
                  <a:pt x="18570" y="15091"/>
                  <a:pt x="18570" y="10800"/>
                </a:cubicBezTo>
                <a:cubicBezTo>
                  <a:pt x="18570" y="6509"/>
                  <a:pt x="15091" y="3030"/>
                  <a:pt x="10800" y="3030"/>
                </a:cubicBezTo>
                <a:cubicBezTo>
                  <a:pt x="6509" y="3030"/>
                  <a:pt x="3030" y="6509"/>
                  <a:pt x="3030" y="10800"/>
                </a:cubicBezTo>
                <a:close/>
              </a:path>
            </a:pathLst>
          </a:custGeom>
          <a:solidFill>
            <a:srgbClr val="CC33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AutoShape 6"/>
          <p:cNvSpPr>
            <a:spLocks noChangeArrowheads="1"/>
          </p:cNvSpPr>
          <p:nvPr/>
        </p:nvSpPr>
        <p:spPr bwMode="auto">
          <a:xfrm>
            <a:off x="3886200" y="3200400"/>
            <a:ext cx="2286000" cy="20574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3030" y="10800"/>
                </a:moveTo>
                <a:cubicBezTo>
                  <a:pt x="3030" y="15091"/>
                  <a:pt x="6509" y="18570"/>
                  <a:pt x="10800" y="18570"/>
                </a:cubicBezTo>
                <a:cubicBezTo>
                  <a:pt x="15091" y="18570"/>
                  <a:pt x="18570" y="15091"/>
                  <a:pt x="18570" y="10800"/>
                </a:cubicBezTo>
                <a:cubicBezTo>
                  <a:pt x="18570" y="6509"/>
                  <a:pt x="15091" y="3030"/>
                  <a:pt x="10800" y="3030"/>
                </a:cubicBezTo>
                <a:cubicBezTo>
                  <a:pt x="6509" y="3030"/>
                  <a:pt x="3030" y="6509"/>
                  <a:pt x="3030" y="10800"/>
                </a:cubicBezTo>
                <a:close/>
              </a:path>
            </a:pathLst>
          </a:custGeom>
          <a:solidFill>
            <a:srgbClr val="CC33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1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296150" cy="630238"/>
          </a:xfrm>
          <a:noFill/>
          <a:ln/>
        </p:spPr>
        <p:txBody>
          <a:bodyPr lIns="92075" tIns="46038" rIns="92075" bIns="46038" anchor="ctr">
            <a:normAutofit fontScale="90000"/>
          </a:bodyPr>
          <a:lstStyle/>
          <a:p>
            <a:r>
              <a:rPr lang="en-US" altLang="en-US" dirty="0"/>
              <a:t>What Is Good Clustering?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39838"/>
            <a:ext cx="8763000" cy="4708525"/>
          </a:xfrm>
          <a:noFill/>
          <a:ln/>
        </p:spPr>
        <p:txBody>
          <a:bodyPr lIns="92075" tIns="46038" rIns="92075" bIns="46038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en-US" sz="2800" dirty="0"/>
              <a:t>A </a:t>
            </a:r>
            <a:r>
              <a:rPr lang="en-US" altLang="en-US" sz="2800" u="sng" dirty="0"/>
              <a:t>good clustering</a:t>
            </a:r>
            <a:r>
              <a:rPr lang="en-US" altLang="en-US" sz="2800" dirty="0"/>
              <a:t> method will produce high quality clusters with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high </a:t>
            </a:r>
            <a:r>
              <a:rPr lang="en-US" altLang="en-US" sz="2400" u="sng" dirty="0"/>
              <a:t>intra-class</a:t>
            </a:r>
            <a:r>
              <a:rPr lang="en-US" altLang="en-US" sz="2400" dirty="0"/>
              <a:t> similarity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low </a:t>
            </a:r>
            <a:r>
              <a:rPr lang="en-US" altLang="en-US" sz="2400" u="sng" dirty="0"/>
              <a:t>inter-class</a:t>
            </a:r>
            <a:r>
              <a:rPr lang="en-US" altLang="en-US" sz="2400" dirty="0"/>
              <a:t> similarity </a:t>
            </a:r>
          </a:p>
          <a:p>
            <a:pPr>
              <a:lnSpc>
                <a:spcPct val="120000"/>
              </a:lnSpc>
            </a:pPr>
            <a:r>
              <a:rPr lang="en-US" altLang="en-US" sz="2800" dirty="0"/>
              <a:t>The </a:t>
            </a:r>
            <a:r>
              <a:rPr lang="en-US" altLang="en-US" sz="2800" u="sng" dirty="0"/>
              <a:t>quality</a:t>
            </a:r>
            <a:r>
              <a:rPr lang="en-US" altLang="en-US" sz="2800" dirty="0"/>
              <a:t> of a clustering result depends on both the similarity measure used by the method and its implementation.</a:t>
            </a:r>
          </a:p>
          <a:p>
            <a:pPr>
              <a:lnSpc>
                <a:spcPct val="120000"/>
              </a:lnSpc>
            </a:pPr>
            <a:r>
              <a:rPr lang="en-US" altLang="en-US" sz="2800" dirty="0"/>
              <a:t>The </a:t>
            </a:r>
            <a:r>
              <a:rPr lang="en-US" altLang="en-US" sz="2800" u="sng" dirty="0"/>
              <a:t>quality</a:t>
            </a:r>
            <a:r>
              <a:rPr lang="en-US" altLang="en-US" sz="2800" dirty="0"/>
              <a:t> of a clustering method is also measured by its ability to discover some or all of the </a:t>
            </a:r>
            <a:r>
              <a:rPr lang="en-US" altLang="en-US" sz="2800" u="sng" dirty="0"/>
              <a:t>hidden</a:t>
            </a:r>
            <a:r>
              <a:rPr lang="en-US" altLang="en-US" sz="2800" dirty="0"/>
              <a:t> patterns.</a:t>
            </a:r>
          </a:p>
        </p:txBody>
      </p:sp>
    </p:spTree>
    <p:extLst>
      <p:ext uri="{BB962C8B-B14F-4D97-AF65-F5344CB8AC3E}">
        <p14:creationId xmlns:p14="http://schemas.microsoft.com/office/powerpoint/2010/main" val="2406465861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2625" y="277813"/>
            <a:ext cx="8004175" cy="1036637"/>
          </a:xfrm>
          <a:noFill/>
          <a:ln/>
        </p:spPr>
        <p:txBody>
          <a:bodyPr lIns="92075" tIns="46038" rIns="92075" bIns="46038" anchor="ctr">
            <a:normAutofit fontScale="90000"/>
          </a:bodyPr>
          <a:lstStyle/>
          <a:p>
            <a:r>
              <a:rPr lang="en-US" altLang="en-US" sz="4000"/>
              <a:t>Requirements of Clustering in Data Mining 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924800" cy="48768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10000"/>
              </a:lnSpc>
            </a:pPr>
            <a:r>
              <a:rPr lang="en-US" altLang="en-US" sz="2400"/>
              <a:t>Scalability</a:t>
            </a:r>
          </a:p>
          <a:p>
            <a:pPr>
              <a:lnSpc>
                <a:spcPct val="110000"/>
              </a:lnSpc>
            </a:pPr>
            <a:r>
              <a:rPr lang="en-US" altLang="en-US" sz="2400"/>
              <a:t>Ability to deal with different types of attributes</a:t>
            </a:r>
          </a:p>
          <a:p>
            <a:pPr>
              <a:lnSpc>
                <a:spcPct val="110000"/>
              </a:lnSpc>
            </a:pPr>
            <a:r>
              <a:rPr lang="en-US" altLang="en-US" sz="2400"/>
              <a:t>Discovery of clusters with arbitrary shape</a:t>
            </a:r>
          </a:p>
          <a:p>
            <a:pPr>
              <a:lnSpc>
                <a:spcPct val="110000"/>
              </a:lnSpc>
            </a:pPr>
            <a:r>
              <a:rPr lang="en-US" altLang="en-US" sz="2400"/>
              <a:t>Minimal requirements for domain knowledge to determine input parameters</a:t>
            </a:r>
          </a:p>
          <a:p>
            <a:pPr>
              <a:lnSpc>
                <a:spcPct val="110000"/>
              </a:lnSpc>
            </a:pPr>
            <a:r>
              <a:rPr lang="en-US" altLang="en-US" sz="2400"/>
              <a:t>Able to deal with noise and outliers</a:t>
            </a:r>
          </a:p>
          <a:p>
            <a:pPr>
              <a:lnSpc>
                <a:spcPct val="110000"/>
              </a:lnSpc>
            </a:pPr>
            <a:r>
              <a:rPr lang="en-US" altLang="en-US" sz="2400"/>
              <a:t>Insensitive to order of input records</a:t>
            </a:r>
          </a:p>
          <a:p>
            <a:pPr>
              <a:lnSpc>
                <a:spcPct val="110000"/>
              </a:lnSpc>
            </a:pPr>
            <a:r>
              <a:rPr lang="en-US" altLang="en-US" sz="2400"/>
              <a:t>High dimensionality</a:t>
            </a:r>
          </a:p>
          <a:p>
            <a:pPr>
              <a:lnSpc>
                <a:spcPct val="110000"/>
              </a:lnSpc>
            </a:pPr>
            <a:r>
              <a:rPr lang="en-US" altLang="en-US" sz="2400"/>
              <a:t>Incorporation of user-specified constraints</a:t>
            </a:r>
          </a:p>
          <a:p>
            <a:pPr>
              <a:lnSpc>
                <a:spcPct val="110000"/>
              </a:lnSpc>
            </a:pPr>
            <a:r>
              <a:rPr lang="en-US" altLang="en-US" sz="2400"/>
              <a:t>Interpretability and usability</a:t>
            </a:r>
          </a:p>
        </p:txBody>
      </p:sp>
    </p:spTree>
    <p:extLst>
      <p:ext uri="{BB962C8B-B14F-4D97-AF65-F5344CB8AC3E}">
        <p14:creationId xmlns:p14="http://schemas.microsoft.com/office/powerpoint/2010/main" val="183489195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8004175" cy="1036638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altLang="en-US" sz="4000"/>
              <a:t>Outliers 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924800" cy="50292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10000"/>
              </a:lnSpc>
            </a:pPr>
            <a:r>
              <a:rPr lang="en-US" altLang="en-US" sz="2400"/>
              <a:t>Outliers are objects that do not belong to any cluster or form clusters of very small cardinality</a:t>
            </a:r>
          </a:p>
          <a:p>
            <a:pPr>
              <a:lnSpc>
                <a:spcPct val="110000"/>
              </a:lnSpc>
            </a:pPr>
            <a:endParaRPr lang="en-US" altLang="en-US" sz="2400"/>
          </a:p>
          <a:p>
            <a:pPr>
              <a:lnSpc>
                <a:spcPct val="110000"/>
              </a:lnSpc>
            </a:pPr>
            <a:endParaRPr lang="en-US" altLang="en-US" sz="2400"/>
          </a:p>
          <a:p>
            <a:pPr>
              <a:lnSpc>
                <a:spcPct val="110000"/>
              </a:lnSpc>
            </a:pPr>
            <a:endParaRPr lang="en-US" altLang="en-US" sz="2400"/>
          </a:p>
          <a:p>
            <a:pPr>
              <a:lnSpc>
                <a:spcPct val="110000"/>
              </a:lnSpc>
            </a:pPr>
            <a:endParaRPr lang="en-US" altLang="en-US" sz="2400"/>
          </a:p>
          <a:p>
            <a:pPr>
              <a:lnSpc>
                <a:spcPct val="110000"/>
              </a:lnSpc>
            </a:pPr>
            <a:endParaRPr lang="en-US" altLang="en-US" sz="2400"/>
          </a:p>
          <a:p>
            <a:pPr>
              <a:lnSpc>
                <a:spcPct val="110000"/>
              </a:lnSpc>
            </a:pPr>
            <a:endParaRPr lang="en-US" altLang="en-US" sz="2400"/>
          </a:p>
          <a:p>
            <a:pPr>
              <a:lnSpc>
                <a:spcPct val="110000"/>
              </a:lnSpc>
            </a:pPr>
            <a:r>
              <a:rPr lang="en-US" altLang="en-US" sz="2400"/>
              <a:t>In some applications we are interested in discovering outliers, not clusters (</a:t>
            </a:r>
            <a:r>
              <a:rPr lang="en-US" altLang="en-US" sz="2400">
                <a:solidFill>
                  <a:srgbClr val="0000FF"/>
                </a:solidFill>
              </a:rPr>
              <a:t>outlier analysis</a:t>
            </a:r>
            <a:r>
              <a:rPr lang="en-US" altLang="en-US" sz="2400"/>
              <a:t>)</a:t>
            </a:r>
          </a:p>
        </p:txBody>
      </p:sp>
      <p:sp>
        <p:nvSpPr>
          <p:cNvPr id="482308" name="AutoShape 4"/>
          <p:cNvSpPr>
            <a:spLocks noChangeArrowheads="1"/>
          </p:cNvSpPr>
          <p:nvPr/>
        </p:nvSpPr>
        <p:spPr bwMode="auto">
          <a:xfrm>
            <a:off x="6477000" y="4848225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309" name="AutoShape 5"/>
          <p:cNvSpPr>
            <a:spLocks noChangeArrowheads="1"/>
          </p:cNvSpPr>
          <p:nvPr/>
        </p:nvSpPr>
        <p:spPr bwMode="auto">
          <a:xfrm>
            <a:off x="3048000" y="4848225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310" name="AutoShape 6"/>
          <p:cNvSpPr>
            <a:spLocks noChangeArrowheads="1"/>
          </p:cNvSpPr>
          <p:nvPr/>
        </p:nvSpPr>
        <p:spPr bwMode="auto">
          <a:xfrm>
            <a:off x="6858000" y="4086225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2311" name="Group 7"/>
          <p:cNvGrpSpPr>
            <a:grpSpLocks/>
          </p:cNvGrpSpPr>
          <p:nvPr/>
        </p:nvGrpSpPr>
        <p:grpSpPr bwMode="auto">
          <a:xfrm>
            <a:off x="4141788" y="4435475"/>
            <a:ext cx="173037" cy="173038"/>
            <a:chOff x="1900" y="3589"/>
            <a:chExt cx="109" cy="109"/>
          </a:xfrm>
        </p:grpSpPr>
        <p:sp>
          <p:nvSpPr>
            <p:cNvPr id="482312" name="Line 8"/>
            <p:cNvSpPr>
              <a:spLocks noChangeShapeType="1"/>
            </p:cNvSpPr>
            <p:nvPr/>
          </p:nvSpPr>
          <p:spPr bwMode="auto">
            <a:xfrm>
              <a:off x="1900" y="3637"/>
              <a:ext cx="1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313" name="Line 9"/>
            <p:cNvSpPr>
              <a:spLocks noChangeShapeType="1"/>
            </p:cNvSpPr>
            <p:nvPr/>
          </p:nvSpPr>
          <p:spPr bwMode="auto">
            <a:xfrm rot="-5400000">
              <a:off x="1896" y="3644"/>
              <a:ext cx="1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82314" name="Group 10"/>
          <p:cNvGrpSpPr>
            <a:grpSpLocks/>
          </p:cNvGrpSpPr>
          <p:nvPr/>
        </p:nvGrpSpPr>
        <p:grpSpPr bwMode="auto">
          <a:xfrm>
            <a:off x="5160963" y="3216275"/>
            <a:ext cx="173037" cy="173038"/>
            <a:chOff x="1900" y="3589"/>
            <a:chExt cx="109" cy="109"/>
          </a:xfrm>
        </p:grpSpPr>
        <p:sp>
          <p:nvSpPr>
            <p:cNvPr id="482315" name="Line 11"/>
            <p:cNvSpPr>
              <a:spLocks noChangeShapeType="1"/>
            </p:cNvSpPr>
            <p:nvPr/>
          </p:nvSpPr>
          <p:spPr bwMode="auto">
            <a:xfrm>
              <a:off x="1900" y="3637"/>
              <a:ext cx="1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316" name="Line 12"/>
            <p:cNvSpPr>
              <a:spLocks noChangeShapeType="1"/>
            </p:cNvSpPr>
            <p:nvPr/>
          </p:nvSpPr>
          <p:spPr bwMode="auto">
            <a:xfrm rot="-5400000">
              <a:off x="1896" y="3644"/>
              <a:ext cx="1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82317" name="Group 13"/>
          <p:cNvGrpSpPr>
            <a:grpSpLocks/>
          </p:cNvGrpSpPr>
          <p:nvPr/>
        </p:nvGrpSpPr>
        <p:grpSpPr bwMode="auto">
          <a:xfrm>
            <a:off x="2924175" y="3549650"/>
            <a:ext cx="173038" cy="173038"/>
            <a:chOff x="1900" y="3589"/>
            <a:chExt cx="109" cy="109"/>
          </a:xfrm>
        </p:grpSpPr>
        <p:sp>
          <p:nvSpPr>
            <p:cNvPr id="482318" name="Line 14"/>
            <p:cNvSpPr>
              <a:spLocks noChangeShapeType="1"/>
            </p:cNvSpPr>
            <p:nvPr/>
          </p:nvSpPr>
          <p:spPr bwMode="auto">
            <a:xfrm>
              <a:off x="1900" y="3637"/>
              <a:ext cx="1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319" name="Line 15"/>
            <p:cNvSpPr>
              <a:spLocks noChangeShapeType="1"/>
            </p:cNvSpPr>
            <p:nvPr/>
          </p:nvSpPr>
          <p:spPr bwMode="auto">
            <a:xfrm rot="-5400000">
              <a:off x="1896" y="3644"/>
              <a:ext cx="1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2321" name="AutoShape 17"/>
          <p:cNvSpPr>
            <a:spLocks noChangeArrowheads="1"/>
          </p:cNvSpPr>
          <p:nvPr/>
        </p:nvSpPr>
        <p:spPr bwMode="auto">
          <a:xfrm>
            <a:off x="2786063" y="3935413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322" name="AutoShape 18"/>
          <p:cNvSpPr>
            <a:spLocks noChangeArrowheads="1"/>
          </p:cNvSpPr>
          <p:nvPr/>
        </p:nvSpPr>
        <p:spPr bwMode="auto">
          <a:xfrm>
            <a:off x="2592388" y="3741738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323" name="AutoShape 19"/>
          <p:cNvSpPr>
            <a:spLocks noChangeArrowheads="1"/>
          </p:cNvSpPr>
          <p:nvPr/>
        </p:nvSpPr>
        <p:spPr bwMode="auto">
          <a:xfrm>
            <a:off x="3092450" y="3765550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324" name="AutoShape 20"/>
          <p:cNvSpPr>
            <a:spLocks noChangeArrowheads="1"/>
          </p:cNvSpPr>
          <p:nvPr/>
        </p:nvSpPr>
        <p:spPr bwMode="auto">
          <a:xfrm>
            <a:off x="2852738" y="3425825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325" name="AutoShape 21"/>
          <p:cNvSpPr>
            <a:spLocks noChangeArrowheads="1"/>
          </p:cNvSpPr>
          <p:nvPr/>
        </p:nvSpPr>
        <p:spPr bwMode="auto">
          <a:xfrm>
            <a:off x="2500313" y="3967163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326" name="AutoShape 22"/>
          <p:cNvSpPr>
            <a:spLocks noChangeArrowheads="1"/>
          </p:cNvSpPr>
          <p:nvPr/>
        </p:nvSpPr>
        <p:spPr bwMode="auto">
          <a:xfrm>
            <a:off x="2638425" y="3498850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327" name="AutoShape 23"/>
          <p:cNvSpPr>
            <a:spLocks noChangeArrowheads="1"/>
          </p:cNvSpPr>
          <p:nvPr/>
        </p:nvSpPr>
        <p:spPr bwMode="auto">
          <a:xfrm>
            <a:off x="5030788" y="2962275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328" name="AutoShape 24"/>
          <p:cNvSpPr>
            <a:spLocks noChangeArrowheads="1"/>
          </p:cNvSpPr>
          <p:nvPr/>
        </p:nvSpPr>
        <p:spPr bwMode="auto">
          <a:xfrm>
            <a:off x="4921250" y="3592513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329" name="AutoShape 25"/>
          <p:cNvSpPr>
            <a:spLocks noChangeArrowheads="1"/>
          </p:cNvSpPr>
          <p:nvPr/>
        </p:nvSpPr>
        <p:spPr bwMode="auto">
          <a:xfrm>
            <a:off x="5291138" y="3238500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330" name="AutoShape 26"/>
          <p:cNvSpPr>
            <a:spLocks noChangeArrowheads="1"/>
          </p:cNvSpPr>
          <p:nvPr/>
        </p:nvSpPr>
        <p:spPr bwMode="auto">
          <a:xfrm>
            <a:off x="4778375" y="3303588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331" name="AutoShape 27"/>
          <p:cNvSpPr>
            <a:spLocks noChangeArrowheads="1"/>
          </p:cNvSpPr>
          <p:nvPr/>
        </p:nvSpPr>
        <p:spPr bwMode="auto">
          <a:xfrm>
            <a:off x="5883275" y="3355975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332" name="AutoShape 28"/>
          <p:cNvSpPr>
            <a:spLocks noChangeArrowheads="1"/>
          </p:cNvSpPr>
          <p:nvPr/>
        </p:nvSpPr>
        <p:spPr bwMode="auto">
          <a:xfrm>
            <a:off x="5705475" y="3667125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334" name="AutoShape 30"/>
          <p:cNvSpPr>
            <a:spLocks noChangeArrowheads="1"/>
          </p:cNvSpPr>
          <p:nvPr/>
        </p:nvSpPr>
        <p:spPr bwMode="auto">
          <a:xfrm>
            <a:off x="3116263" y="4079875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335" name="AutoShape 31"/>
          <p:cNvSpPr>
            <a:spLocks noChangeArrowheads="1"/>
          </p:cNvSpPr>
          <p:nvPr/>
        </p:nvSpPr>
        <p:spPr bwMode="auto">
          <a:xfrm>
            <a:off x="3744913" y="4116388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336" name="AutoShape 32"/>
          <p:cNvSpPr>
            <a:spLocks noChangeArrowheads="1"/>
          </p:cNvSpPr>
          <p:nvPr/>
        </p:nvSpPr>
        <p:spPr bwMode="auto">
          <a:xfrm>
            <a:off x="5365750" y="3743325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337" name="AutoShape 33"/>
          <p:cNvSpPr>
            <a:spLocks noChangeArrowheads="1"/>
          </p:cNvSpPr>
          <p:nvPr/>
        </p:nvSpPr>
        <p:spPr bwMode="auto">
          <a:xfrm>
            <a:off x="4475163" y="4238625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338" name="AutoShape 34"/>
          <p:cNvSpPr>
            <a:spLocks noChangeArrowheads="1"/>
          </p:cNvSpPr>
          <p:nvPr/>
        </p:nvSpPr>
        <p:spPr bwMode="auto">
          <a:xfrm>
            <a:off x="4208463" y="4737100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339" name="AutoShape 35"/>
          <p:cNvSpPr>
            <a:spLocks noChangeArrowheads="1"/>
          </p:cNvSpPr>
          <p:nvPr/>
        </p:nvSpPr>
        <p:spPr bwMode="auto">
          <a:xfrm>
            <a:off x="4359275" y="4527550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340" name="AutoShape 36"/>
          <p:cNvSpPr>
            <a:spLocks noChangeArrowheads="1"/>
          </p:cNvSpPr>
          <p:nvPr/>
        </p:nvSpPr>
        <p:spPr bwMode="auto">
          <a:xfrm>
            <a:off x="3286125" y="3482975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341" name="AutoShape 37"/>
          <p:cNvSpPr>
            <a:spLocks noChangeArrowheads="1"/>
          </p:cNvSpPr>
          <p:nvPr/>
        </p:nvSpPr>
        <p:spPr bwMode="auto">
          <a:xfrm>
            <a:off x="3914775" y="4443413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342" name="AutoShape 38"/>
          <p:cNvSpPr>
            <a:spLocks noChangeArrowheads="1"/>
          </p:cNvSpPr>
          <p:nvPr/>
        </p:nvSpPr>
        <p:spPr bwMode="auto">
          <a:xfrm>
            <a:off x="3908425" y="4683125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343" name="AutoShape 39"/>
          <p:cNvSpPr>
            <a:spLocks noChangeArrowheads="1"/>
          </p:cNvSpPr>
          <p:nvPr/>
        </p:nvSpPr>
        <p:spPr bwMode="auto">
          <a:xfrm>
            <a:off x="3305175" y="3155950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344" name="AutoShape 40"/>
          <p:cNvSpPr>
            <a:spLocks noChangeArrowheads="1"/>
          </p:cNvSpPr>
          <p:nvPr/>
        </p:nvSpPr>
        <p:spPr bwMode="auto">
          <a:xfrm>
            <a:off x="4583113" y="2673350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345" name="AutoShape 41"/>
          <p:cNvSpPr>
            <a:spLocks noChangeArrowheads="1"/>
          </p:cNvSpPr>
          <p:nvPr/>
        </p:nvSpPr>
        <p:spPr bwMode="auto">
          <a:xfrm>
            <a:off x="3176588" y="2870200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346" name="AutoShape 42"/>
          <p:cNvSpPr>
            <a:spLocks noChangeArrowheads="1"/>
          </p:cNvSpPr>
          <p:nvPr/>
        </p:nvSpPr>
        <p:spPr bwMode="auto">
          <a:xfrm>
            <a:off x="4051300" y="3959225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347" name="AutoShape 43"/>
          <p:cNvSpPr>
            <a:spLocks noChangeArrowheads="1"/>
          </p:cNvSpPr>
          <p:nvPr/>
        </p:nvSpPr>
        <p:spPr bwMode="auto">
          <a:xfrm>
            <a:off x="4216400" y="4200525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348" name="AutoShape 44"/>
          <p:cNvSpPr>
            <a:spLocks noChangeArrowheads="1"/>
          </p:cNvSpPr>
          <p:nvPr/>
        </p:nvSpPr>
        <p:spPr bwMode="auto">
          <a:xfrm>
            <a:off x="4572000" y="4697413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349" name="Freeform 45"/>
          <p:cNvSpPr>
            <a:spLocks/>
          </p:cNvSpPr>
          <p:nvPr/>
        </p:nvSpPr>
        <p:spPr bwMode="auto">
          <a:xfrm>
            <a:off x="4437063" y="2514600"/>
            <a:ext cx="1747837" cy="1709738"/>
          </a:xfrm>
          <a:custGeom>
            <a:avLst/>
            <a:gdLst>
              <a:gd name="T0" fmla="*/ 1041 w 1101"/>
              <a:gd name="T1" fmla="*/ 294 h 1077"/>
              <a:gd name="T2" fmla="*/ 1077 w 1101"/>
              <a:gd name="T3" fmla="*/ 485 h 1077"/>
              <a:gd name="T4" fmla="*/ 1013 w 1101"/>
              <a:gd name="T5" fmla="*/ 930 h 1077"/>
              <a:gd name="T6" fmla="*/ 950 w 1101"/>
              <a:gd name="T7" fmla="*/ 1040 h 1077"/>
              <a:gd name="T8" fmla="*/ 850 w 1101"/>
              <a:gd name="T9" fmla="*/ 1076 h 1077"/>
              <a:gd name="T10" fmla="*/ 595 w 1101"/>
              <a:gd name="T11" fmla="*/ 1040 h 1077"/>
              <a:gd name="T12" fmla="*/ 486 w 1101"/>
              <a:gd name="T13" fmla="*/ 994 h 1077"/>
              <a:gd name="T14" fmla="*/ 459 w 1101"/>
              <a:gd name="T15" fmla="*/ 985 h 1077"/>
              <a:gd name="T16" fmla="*/ 322 w 1101"/>
              <a:gd name="T17" fmla="*/ 876 h 1077"/>
              <a:gd name="T18" fmla="*/ 232 w 1101"/>
              <a:gd name="T19" fmla="*/ 803 h 1077"/>
              <a:gd name="T20" fmla="*/ 104 w 1101"/>
              <a:gd name="T21" fmla="*/ 685 h 1077"/>
              <a:gd name="T22" fmla="*/ 4 w 1101"/>
              <a:gd name="T23" fmla="*/ 449 h 1077"/>
              <a:gd name="T24" fmla="*/ 13 w 1101"/>
              <a:gd name="T25" fmla="*/ 130 h 1077"/>
              <a:gd name="T26" fmla="*/ 186 w 1101"/>
              <a:gd name="T27" fmla="*/ 21 h 1077"/>
              <a:gd name="T28" fmla="*/ 222 w 1101"/>
              <a:gd name="T29" fmla="*/ 12 h 1077"/>
              <a:gd name="T30" fmla="*/ 422 w 1101"/>
              <a:gd name="T31" fmla="*/ 30 h 1077"/>
              <a:gd name="T32" fmla="*/ 577 w 1101"/>
              <a:gd name="T33" fmla="*/ 103 h 1077"/>
              <a:gd name="T34" fmla="*/ 695 w 1101"/>
              <a:gd name="T35" fmla="*/ 176 h 1077"/>
              <a:gd name="T36" fmla="*/ 768 w 1101"/>
              <a:gd name="T37" fmla="*/ 203 h 1077"/>
              <a:gd name="T38" fmla="*/ 1041 w 1101"/>
              <a:gd name="T39" fmla="*/ 294 h 10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01" h="1077">
                <a:moveTo>
                  <a:pt x="1041" y="294"/>
                </a:moveTo>
                <a:cubicBezTo>
                  <a:pt x="1062" y="357"/>
                  <a:pt x="1070" y="419"/>
                  <a:pt x="1077" y="485"/>
                </a:cubicBezTo>
                <a:cubicBezTo>
                  <a:pt x="1072" y="641"/>
                  <a:pt x="1101" y="797"/>
                  <a:pt x="1013" y="930"/>
                </a:cubicBezTo>
                <a:cubicBezTo>
                  <a:pt x="1001" y="966"/>
                  <a:pt x="984" y="1017"/>
                  <a:pt x="950" y="1040"/>
                </a:cubicBezTo>
                <a:cubicBezTo>
                  <a:pt x="920" y="1060"/>
                  <a:pt x="884" y="1065"/>
                  <a:pt x="850" y="1076"/>
                </a:cubicBezTo>
                <a:cubicBezTo>
                  <a:pt x="677" y="1068"/>
                  <a:pt x="701" y="1077"/>
                  <a:pt x="595" y="1040"/>
                </a:cubicBezTo>
                <a:cubicBezTo>
                  <a:pt x="556" y="1026"/>
                  <a:pt x="527" y="1007"/>
                  <a:pt x="486" y="994"/>
                </a:cubicBezTo>
                <a:cubicBezTo>
                  <a:pt x="477" y="991"/>
                  <a:pt x="459" y="985"/>
                  <a:pt x="459" y="985"/>
                </a:cubicBezTo>
                <a:cubicBezTo>
                  <a:pt x="417" y="943"/>
                  <a:pt x="369" y="911"/>
                  <a:pt x="322" y="876"/>
                </a:cubicBezTo>
                <a:cubicBezTo>
                  <a:pt x="287" y="850"/>
                  <a:pt x="271" y="816"/>
                  <a:pt x="232" y="803"/>
                </a:cubicBezTo>
                <a:cubicBezTo>
                  <a:pt x="196" y="768"/>
                  <a:pt x="131" y="726"/>
                  <a:pt x="104" y="685"/>
                </a:cubicBezTo>
                <a:cubicBezTo>
                  <a:pt x="56" y="611"/>
                  <a:pt x="21" y="536"/>
                  <a:pt x="4" y="449"/>
                </a:cubicBezTo>
                <a:cubicBezTo>
                  <a:pt x="7" y="343"/>
                  <a:pt x="0" y="236"/>
                  <a:pt x="13" y="130"/>
                </a:cubicBezTo>
                <a:cubicBezTo>
                  <a:pt x="22" y="60"/>
                  <a:pt x="139" y="33"/>
                  <a:pt x="186" y="21"/>
                </a:cubicBezTo>
                <a:cubicBezTo>
                  <a:pt x="198" y="18"/>
                  <a:pt x="222" y="12"/>
                  <a:pt x="222" y="12"/>
                </a:cubicBezTo>
                <a:cubicBezTo>
                  <a:pt x="289" y="15"/>
                  <a:pt x="362" y="0"/>
                  <a:pt x="422" y="30"/>
                </a:cubicBezTo>
                <a:cubicBezTo>
                  <a:pt x="473" y="56"/>
                  <a:pt x="525" y="77"/>
                  <a:pt x="577" y="103"/>
                </a:cubicBezTo>
                <a:cubicBezTo>
                  <a:pt x="619" y="124"/>
                  <a:pt x="655" y="153"/>
                  <a:pt x="695" y="176"/>
                </a:cubicBezTo>
                <a:cubicBezTo>
                  <a:pt x="718" y="189"/>
                  <a:pt x="745" y="192"/>
                  <a:pt x="768" y="203"/>
                </a:cubicBezTo>
                <a:cubicBezTo>
                  <a:pt x="844" y="240"/>
                  <a:pt x="955" y="294"/>
                  <a:pt x="1041" y="294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350" name="Freeform 46"/>
          <p:cNvSpPr>
            <a:spLocks/>
          </p:cNvSpPr>
          <p:nvPr/>
        </p:nvSpPr>
        <p:spPr bwMode="auto">
          <a:xfrm>
            <a:off x="3636963" y="3703638"/>
            <a:ext cx="1457325" cy="1531937"/>
          </a:xfrm>
          <a:custGeom>
            <a:avLst/>
            <a:gdLst>
              <a:gd name="T0" fmla="*/ 227 w 918"/>
              <a:gd name="T1" fmla="*/ 818 h 965"/>
              <a:gd name="T2" fmla="*/ 191 w 918"/>
              <a:gd name="T3" fmla="*/ 782 h 965"/>
              <a:gd name="T4" fmla="*/ 118 w 918"/>
              <a:gd name="T5" fmla="*/ 737 h 965"/>
              <a:gd name="T6" fmla="*/ 81 w 918"/>
              <a:gd name="T7" fmla="*/ 700 h 965"/>
              <a:gd name="T8" fmla="*/ 45 w 918"/>
              <a:gd name="T9" fmla="*/ 646 h 965"/>
              <a:gd name="T10" fmla="*/ 0 w 918"/>
              <a:gd name="T11" fmla="*/ 464 h 965"/>
              <a:gd name="T12" fmla="*/ 9 w 918"/>
              <a:gd name="T13" fmla="*/ 200 h 965"/>
              <a:gd name="T14" fmla="*/ 81 w 918"/>
              <a:gd name="T15" fmla="*/ 136 h 965"/>
              <a:gd name="T16" fmla="*/ 291 w 918"/>
              <a:gd name="T17" fmla="*/ 0 h 965"/>
              <a:gd name="T18" fmla="*/ 391 w 918"/>
              <a:gd name="T19" fmla="*/ 18 h 965"/>
              <a:gd name="T20" fmla="*/ 491 w 918"/>
              <a:gd name="T21" fmla="*/ 55 h 965"/>
              <a:gd name="T22" fmla="*/ 691 w 918"/>
              <a:gd name="T23" fmla="*/ 164 h 965"/>
              <a:gd name="T24" fmla="*/ 718 w 918"/>
              <a:gd name="T25" fmla="*/ 218 h 965"/>
              <a:gd name="T26" fmla="*/ 745 w 918"/>
              <a:gd name="T27" fmla="*/ 246 h 965"/>
              <a:gd name="T28" fmla="*/ 809 w 918"/>
              <a:gd name="T29" fmla="*/ 346 h 965"/>
              <a:gd name="T30" fmla="*/ 845 w 918"/>
              <a:gd name="T31" fmla="*/ 427 h 965"/>
              <a:gd name="T32" fmla="*/ 863 w 918"/>
              <a:gd name="T33" fmla="*/ 518 h 965"/>
              <a:gd name="T34" fmla="*/ 890 w 918"/>
              <a:gd name="T35" fmla="*/ 609 h 965"/>
              <a:gd name="T36" fmla="*/ 918 w 918"/>
              <a:gd name="T37" fmla="*/ 773 h 965"/>
              <a:gd name="T38" fmla="*/ 827 w 918"/>
              <a:gd name="T39" fmla="*/ 927 h 965"/>
              <a:gd name="T40" fmla="*/ 754 w 918"/>
              <a:gd name="T41" fmla="*/ 946 h 965"/>
              <a:gd name="T42" fmla="*/ 718 w 918"/>
              <a:gd name="T43" fmla="*/ 955 h 965"/>
              <a:gd name="T44" fmla="*/ 354 w 918"/>
              <a:gd name="T45" fmla="*/ 937 h 965"/>
              <a:gd name="T46" fmla="*/ 245 w 918"/>
              <a:gd name="T47" fmla="*/ 864 h 965"/>
              <a:gd name="T48" fmla="*/ 227 w 918"/>
              <a:gd name="T49" fmla="*/ 818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918" h="965">
                <a:moveTo>
                  <a:pt x="227" y="818"/>
                </a:moveTo>
                <a:cubicBezTo>
                  <a:pt x="178" y="802"/>
                  <a:pt x="216" y="822"/>
                  <a:pt x="191" y="782"/>
                </a:cubicBezTo>
                <a:cubicBezTo>
                  <a:pt x="176" y="757"/>
                  <a:pt x="144" y="746"/>
                  <a:pt x="118" y="737"/>
                </a:cubicBezTo>
                <a:cubicBezTo>
                  <a:pt x="106" y="724"/>
                  <a:pt x="92" y="714"/>
                  <a:pt x="81" y="700"/>
                </a:cubicBezTo>
                <a:cubicBezTo>
                  <a:pt x="68" y="683"/>
                  <a:pt x="45" y="646"/>
                  <a:pt x="45" y="646"/>
                </a:cubicBezTo>
                <a:cubicBezTo>
                  <a:pt x="30" y="585"/>
                  <a:pt x="10" y="526"/>
                  <a:pt x="0" y="464"/>
                </a:cubicBezTo>
                <a:cubicBezTo>
                  <a:pt x="3" y="376"/>
                  <a:pt x="1" y="288"/>
                  <a:pt x="9" y="200"/>
                </a:cubicBezTo>
                <a:cubicBezTo>
                  <a:pt x="11" y="175"/>
                  <a:pt x="74" y="139"/>
                  <a:pt x="81" y="136"/>
                </a:cubicBezTo>
                <a:cubicBezTo>
                  <a:pt x="153" y="101"/>
                  <a:pt x="222" y="22"/>
                  <a:pt x="291" y="0"/>
                </a:cubicBezTo>
                <a:cubicBezTo>
                  <a:pt x="314" y="3"/>
                  <a:pt x="364" y="5"/>
                  <a:pt x="391" y="18"/>
                </a:cubicBezTo>
                <a:cubicBezTo>
                  <a:pt x="430" y="37"/>
                  <a:pt x="446" y="46"/>
                  <a:pt x="491" y="55"/>
                </a:cubicBezTo>
                <a:cubicBezTo>
                  <a:pt x="555" y="98"/>
                  <a:pt x="638" y="100"/>
                  <a:pt x="691" y="164"/>
                </a:cubicBezTo>
                <a:cubicBezTo>
                  <a:pt x="760" y="248"/>
                  <a:pt x="665" y="138"/>
                  <a:pt x="718" y="218"/>
                </a:cubicBezTo>
                <a:cubicBezTo>
                  <a:pt x="725" y="229"/>
                  <a:pt x="737" y="236"/>
                  <a:pt x="745" y="246"/>
                </a:cubicBezTo>
                <a:cubicBezTo>
                  <a:pt x="770" y="278"/>
                  <a:pt x="782" y="319"/>
                  <a:pt x="809" y="346"/>
                </a:cubicBezTo>
                <a:cubicBezTo>
                  <a:pt x="830" y="410"/>
                  <a:pt x="816" y="384"/>
                  <a:pt x="845" y="427"/>
                </a:cubicBezTo>
                <a:cubicBezTo>
                  <a:pt x="851" y="457"/>
                  <a:pt x="856" y="488"/>
                  <a:pt x="863" y="518"/>
                </a:cubicBezTo>
                <a:cubicBezTo>
                  <a:pt x="871" y="549"/>
                  <a:pt x="884" y="578"/>
                  <a:pt x="890" y="609"/>
                </a:cubicBezTo>
                <a:cubicBezTo>
                  <a:pt x="902" y="666"/>
                  <a:pt x="900" y="718"/>
                  <a:pt x="918" y="773"/>
                </a:cubicBezTo>
                <a:cubicBezTo>
                  <a:pt x="910" y="845"/>
                  <a:pt x="904" y="901"/>
                  <a:pt x="827" y="927"/>
                </a:cubicBezTo>
                <a:cubicBezTo>
                  <a:pt x="803" y="935"/>
                  <a:pt x="778" y="940"/>
                  <a:pt x="754" y="946"/>
                </a:cubicBezTo>
                <a:cubicBezTo>
                  <a:pt x="742" y="949"/>
                  <a:pt x="718" y="955"/>
                  <a:pt x="718" y="955"/>
                </a:cubicBezTo>
                <a:cubicBezTo>
                  <a:pt x="668" y="954"/>
                  <a:pt x="462" y="965"/>
                  <a:pt x="354" y="937"/>
                </a:cubicBezTo>
                <a:cubicBezTo>
                  <a:pt x="316" y="927"/>
                  <a:pt x="272" y="891"/>
                  <a:pt x="245" y="864"/>
                </a:cubicBezTo>
                <a:cubicBezTo>
                  <a:pt x="231" y="850"/>
                  <a:pt x="192" y="818"/>
                  <a:pt x="227" y="818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351" name="Freeform 47"/>
          <p:cNvSpPr>
            <a:spLocks/>
          </p:cNvSpPr>
          <p:nvPr/>
        </p:nvSpPr>
        <p:spPr bwMode="auto">
          <a:xfrm>
            <a:off x="2338388" y="2578100"/>
            <a:ext cx="1379537" cy="1862138"/>
          </a:xfrm>
          <a:custGeom>
            <a:avLst/>
            <a:gdLst>
              <a:gd name="T0" fmla="*/ 754 w 869"/>
              <a:gd name="T1" fmla="*/ 791 h 1173"/>
              <a:gd name="T2" fmla="*/ 699 w 869"/>
              <a:gd name="T3" fmla="*/ 945 h 1173"/>
              <a:gd name="T4" fmla="*/ 654 w 869"/>
              <a:gd name="T5" fmla="*/ 1082 h 1173"/>
              <a:gd name="T6" fmla="*/ 636 w 869"/>
              <a:gd name="T7" fmla="*/ 1136 h 1173"/>
              <a:gd name="T8" fmla="*/ 618 w 869"/>
              <a:gd name="T9" fmla="*/ 1155 h 1173"/>
              <a:gd name="T10" fmla="*/ 563 w 869"/>
              <a:gd name="T11" fmla="*/ 1173 h 1173"/>
              <a:gd name="T12" fmla="*/ 290 w 869"/>
              <a:gd name="T13" fmla="*/ 1145 h 1173"/>
              <a:gd name="T14" fmla="*/ 127 w 869"/>
              <a:gd name="T15" fmla="*/ 1073 h 1173"/>
              <a:gd name="T16" fmla="*/ 36 w 869"/>
              <a:gd name="T17" fmla="*/ 1009 h 1173"/>
              <a:gd name="T18" fmla="*/ 0 w 869"/>
              <a:gd name="T19" fmla="*/ 955 h 1173"/>
              <a:gd name="T20" fmla="*/ 81 w 869"/>
              <a:gd name="T21" fmla="*/ 500 h 1173"/>
              <a:gd name="T22" fmla="*/ 109 w 869"/>
              <a:gd name="T23" fmla="*/ 236 h 1173"/>
              <a:gd name="T24" fmla="*/ 154 w 869"/>
              <a:gd name="T25" fmla="*/ 164 h 1173"/>
              <a:gd name="T26" fmla="*/ 200 w 869"/>
              <a:gd name="T27" fmla="*/ 136 h 1173"/>
              <a:gd name="T28" fmla="*/ 309 w 869"/>
              <a:gd name="T29" fmla="*/ 73 h 1173"/>
              <a:gd name="T30" fmla="*/ 354 w 869"/>
              <a:gd name="T31" fmla="*/ 45 h 1173"/>
              <a:gd name="T32" fmla="*/ 427 w 869"/>
              <a:gd name="T33" fmla="*/ 0 h 1173"/>
              <a:gd name="T34" fmla="*/ 709 w 869"/>
              <a:gd name="T35" fmla="*/ 82 h 1173"/>
              <a:gd name="T36" fmla="*/ 809 w 869"/>
              <a:gd name="T37" fmla="*/ 200 h 1173"/>
              <a:gd name="T38" fmla="*/ 845 w 869"/>
              <a:gd name="T39" fmla="*/ 255 h 1173"/>
              <a:gd name="T40" fmla="*/ 863 w 869"/>
              <a:gd name="T41" fmla="*/ 309 h 1173"/>
              <a:gd name="T42" fmla="*/ 790 w 869"/>
              <a:gd name="T43" fmla="*/ 709 h 1173"/>
              <a:gd name="T44" fmla="*/ 754 w 869"/>
              <a:gd name="T45" fmla="*/ 791 h 1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69" h="1173">
                <a:moveTo>
                  <a:pt x="754" y="791"/>
                </a:moveTo>
                <a:cubicBezTo>
                  <a:pt x="743" y="846"/>
                  <a:pt x="731" y="899"/>
                  <a:pt x="699" y="945"/>
                </a:cubicBezTo>
                <a:cubicBezTo>
                  <a:pt x="684" y="991"/>
                  <a:pt x="669" y="1036"/>
                  <a:pt x="654" y="1082"/>
                </a:cubicBezTo>
                <a:cubicBezTo>
                  <a:pt x="648" y="1100"/>
                  <a:pt x="649" y="1122"/>
                  <a:pt x="636" y="1136"/>
                </a:cubicBezTo>
                <a:cubicBezTo>
                  <a:pt x="630" y="1142"/>
                  <a:pt x="626" y="1151"/>
                  <a:pt x="618" y="1155"/>
                </a:cubicBezTo>
                <a:cubicBezTo>
                  <a:pt x="601" y="1164"/>
                  <a:pt x="563" y="1173"/>
                  <a:pt x="563" y="1173"/>
                </a:cubicBezTo>
                <a:cubicBezTo>
                  <a:pt x="471" y="1168"/>
                  <a:pt x="379" y="1170"/>
                  <a:pt x="290" y="1145"/>
                </a:cubicBezTo>
                <a:cubicBezTo>
                  <a:pt x="231" y="1129"/>
                  <a:pt x="182" y="1097"/>
                  <a:pt x="127" y="1073"/>
                </a:cubicBezTo>
                <a:cubicBezTo>
                  <a:pt x="93" y="1058"/>
                  <a:pt x="60" y="1039"/>
                  <a:pt x="36" y="1009"/>
                </a:cubicBezTo>
                <a:cubicBezTo>
                  <a:pt x="23" y="992"/>
                  <a:pt x="0" y="955"/>
                  <a:pt x="0" y="955"/>
                </a:cubicBezTo>
                <a:cubicBezTo>
                  <a:pt x="11" y="805"/>
                  <a:pt x="33" y="644"/>
                  <a:pt x="81" y="500"/>
                </a:cubicBezTo>
                <a:cubicBezTo>
                  <a:pt x="92" y="412"/>
                  <a:pt x="99" y="324"/>
                  <a:pt x="109" y="236"/>
                </a:cubicBezTo>
                <a:cubicBezTo>
                  <a:pt x="113" y="197"/>
                  <a:pt x="118" y="176"/>
                  <a:pt x="154" y="164"/>
                </a:cubicBezTo>
                <a:cubicBezTo>
                  <a:pt x="193" y="123"/>
                  <a:pt x="147" y="165"/>
                  <a:pt x="200" y="136"/>
                </a:cubicBezTo>
                <a:cubicBezTo>
                  <a:pt x="241" y="114"/>
                  <a:pt x="266" y="87"/>
                  <a:pt x="309" y="73"/>
                </a:cubicBezTo>
                <a:cubicBezTo>
                  <a:pt x="343" y="37"/>
                  <a:pt x="308" y="68"/>
                  <a:pt x="354" y="45"/>
                </a:cubicBezTo>
                <a:cubicBezTo>
                  <a:pt x="383" y="30"/>
                  <a:pt x="395" y="11"/>
                  <a:pt x="427" y="0"/>
                </a:cubicBezTo>
                <a:cubicBezTo>
                  <a:pt x="520" y="23"/>
                  <a:pt x="626" y="29"/>
                  <a:pt x="709" y="82"/>
                </a:cubicBezTo>
                <a:cubicBezTo>
                  <a:pt x="738" y="125"/>
                  <a:pt x="765" y="172"/>
                  <a:pt x="809" y="200"/>
                </a:cubicBezTo>
                <a:cubicBezTo>
                  <a:pt x="821" y="218"/>
                  <a:pt x="838" y="234"/>
                  <a:pt x="845" y="255"/>
                </a:cubicBezTo>
                <a:cubicBezTo>
                  <a:pt x="851" y="273"/>
                  <a:pt x="863" y="309"/>
                  <a:pt x="863" y="309"/>
                </a:cubicBezTo>
                <a:cubicBezTo>
                  <a:pt x="858" y="436"/>
                  <a:pt x="869" y="596"/>
                  <a:pt x="790" y="709"/>
                </a:cubicBezTo>
                <a:cubicBezTo>
                  <a:pt x="787" y="717"/>
                  <a:pt x="776" y="791"/>
                  <a:pt x="754" y="791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352" name="Line 48"/>
          <p:cNvSpPr>
            <a:spLocks noChangeShapeType="1"/>
          </p:cNvSpPr>
          <p:nvPr/>
        </p:nvSpPr>
        <p:spPr bwMode="auto">
          <a:xfrm flipV="1">
            <a:off x="1676400" y="3095625"/>
            <a:ext cx="838200" cy="2286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482353" name="Text Box 49"/>
          <p:cNvSpPr txBox="1">
            <a:spLocks noChangeArrowheads="1"/>
          </p:cNvSpPr>
          <p:nvPr/>
        </p:nvSpPr>
        <p:spPr bwMode="auto">
          <a:xfrm>
            <a:off x="762000" y="3324225"/>
            <a:ext cx="1130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>
                <a:solidFill>
                  <a:srgbClr val="0000FF"/>
                </a:solidFill>
              </a:rPr>
              <a:t>cluster</a:t>
            </a:r>
          </a:p>
        </p:txBody>
      </p:sp>
      <p:sp>
        <p:nvSpPr>
          <p:cNvPr id="482354" name="Line 50"/>
          <p:cNvSpPr>
            <a:spLocks noChangeShapeType="1"/>
          </p:cNvSpPr>
          <p:nvPr/>
        </p:nvSpPr>
        <p:spPr bwMode="auto">
          <a:xfrm flipV="1">
            <a:off x="6629400" y="4772025"/>
            <a:ext cx="7620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482355" name="Text Box 51"/>
          <p:cNvSpPr txBox="1">
            <a:spLocks noChangeArrowheads="1"/>
          </p:cNvSpPr>
          <p:nvPr/>
        </p:nvSpPr>
        <p:spPr bwMode="auto">
          <a:xfrm>
            <a:off x="7391400" y="4467225"/>
            <a:ext cx="12493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>
                <a:solidFill>
                  <a:srgbClr val="FF0000"/>
                </a:solidFill>
              </a:rPr>
              <a:t>outliers</a:t>
            </a:r>
          </a:p>
        </p:txBody>
      </p:sp>
      <p:sp>
        <p:nvSpPr>
          <p:cNvPr id="482361" name="AutoShape 57"/>
          <p:cNvSpPr>
            <a:spLocks noChangeArrowheads="1"/>
          </p:cNvSpPr>
          <p:nvPr/>
        </p:nvSpPr>
        <p:spPr bwMode="auto">
          <a:xfrm>
            <a:off x="7086600" y="4162425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362" name="Line 58"/>
          <p:cNvSpPr>
            <a:spLocks noChangeShapeType="1"/>
          </p:cNvSpPr>
          <p:nvPr/>
        </p:nvSpPr>
        <p:spPr bwMode="auto">
          <a:xfrm>
            <a:off x="6934200" y="4238625"/>
            <a:ext cx="457200" cy="533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482363" name="Line 59"/>
          <p:cNvSpPr>
            <a:spLocks noChangeShapeType="1"/>
          </p:cNvSpPr>
          <p:nvPr/>
        </p:nvSpPr>
        <p:spPr bwMode="auto">
          <a:xfrm>
            <a:off x="7162800" y="4314825"/>
            <a:ext cx="2286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88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685800" y="30480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4400" b="0" dirty="0">
                <a:solidFill>
                  <a:schemeClr val="tx1"/>
                </a:solidFill>
                <a:latin typeface="+mj-lt"/>
              </a:rPr>
              <a:t>Impact of Outliers on Clustering</a:t>
            </a:r>
          </a:p>
        </p:txBody>
      </p:sp>
      <p:pic>
        <p:nvPicPr>
          <p:cNvPr id="36867" name="Picture 12" descr="poorclus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286000"/>
            <a:ext cx="34290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4" name="Rectangle 13"/>
          <p:cNvSpPr>
            <a:spLocks noChangeArrowheads="1"/>
          </p:cNvSpPr>
          <p:nvPr/>
        </p:nvSpPr>
        <p:spPr bwMode="auto">
          <a:xfrm>
            <a:off x="3048000" y="2286000"/>
            <a:ext cx="3429000" cy="3352800"/>
          </a:xfrm>
          <a:prstGeom prst="rect">
            <a:avLst/>
          </a:prstGeom>
          <a:solidFill>
            <a:schemeClr val="tx2">
              <a:lumMod val="40000"/>
              <a:lumOff val="60000"/>
              <a:alpha val="67000"/>
            </a:schemeClr>
          </a:solidFill>
          <a:ln w="57150" cap="sq">
            <a:solidFill>
              <a:schemeClr val="tx2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68302" name="Oval 14"/>
          <p:cNvSpPr>
            <a:spLocks noChangeArrowheads="1"/>
          </p:cNvSpPr>
          <p:nvPr/>
        </p:nvSpPr>
        <p:spPr bwMode="auto">
          <a:xfrm>
            <a:off x="3733800" y="2438400"/>
            <a:ext cx="304800" cy="304800"/>
          </a:xfrm>
          <a:prstGeom prst="ellipse">
            <a:avLst/>
          </a:prstGeom>
          <a:noFill/>
          <a:ln w="57150" cap="sq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68303" name="Oval 15"/>
          <p:cNvSpPr>
            <a:spLocks noChangeArrowheads="1"/>
          </p:cNvSpPr>
          <p:nvPr/>
        </p:nvSpPr>
        <p:spPr bwMode="auto">
          <a:xfrm>
            <a:off x="4953000" y="2514600"/>
            <a:ext cx="1219200" cy="1219200"/>
          </a:xfrm>
          <a:prstGeom prst="ellipse">
            <a:avLst/>
          </a:prstGeom>
          <a:noFill/>
          <a:ln w="57150" cap="sq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68304" name="Oval 16"/>
          <p:cNvSpPr>
            <a:spLocks noChangeArrowheads="1"/>
          </p:cNvSpPr>
          <p:nvPr/>
        </p:nvSpPr>
        <p:spPr bwMode="auto">
          <a:xfrm>
            <a:off x="4038600" y="3810000"/>
            <a:ext cx="1143000" cy="1143000"/>
          </a:xfrm>
          <a:prstGeom prst="ellipse">
            <a:avLst/>
          </a:prstGeom>
          <a:noFill/>
          <a:ln w="57150" cap="sq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68305" name="Oval 17"/>
          <p:cNvSpPr>
            <a:spLocks noChangeArrowheads="1"/>
          </p:cNvSpPr>
          <p:nvPr/>
        </p:nvSpPr>
        <p:spPr bwMode="auto">
          <a:xfrm>
            <a:off x="3581400" y="2286000"/>
            <a:ext cx="609600" cy="609600"/>
          </a:xfrm>
          <a:prstGeom prst="ellipse">
            <a:avLst/>
          </a:prstGeom>
          <a:noFill/>
          <a:ln w="57150" cap="sq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68306" name="Oval 18"/>
          <p:cNvSpPr>
            <a:spLocks noChangeArrowheads="1"/>
          </p:cNvSpPr>
          <p:nvPr/>
        </p:nvSpPr>
        <p:spPr bwMode="auto">
          <a:xfrm rot="-2636883">
            <a:off x="3427413" y="2738438"/>
            <a:ext cx="3484562" cy="1963737"/>
          </a:xfrm>
          <a:prstGeom prst="ellipse">
            <a:avLst/>
          </a:prstGeom>
          <a:noFill/>
          <a:ln w="57150" cap="sq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6874" name="TextBox 9"/>
          <p:cNvSpPr txBox="1">
            <a:spLocks noChangeArrowheads="1"/>
          </p:cNvSpPr>
          <p:nvPr/>
        </p:nvSpPr>
        <p:spPr bwMode="auto">
          <a:xfrm>
            <a:off x="0" y="6334125"/>
            <a:ext cx="5257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1600" b="0">
                <a:solidFill>
                  <a:schemeClr val="tx1"/>
                </a:solidFill>
              </a:rPr>
              <a:t>Source of figure: Data Mining by Dunham, M H</a:t>
            </a:r>
          </a:p>
        </p:txBody>
      </p:sp>
    </p:spTree>
    <p:extLst>
      <p:ext uri="{BB962C8B-B14F-4D97-AF65-F5344CB8AC3E}">
        <p14:creationId xmlns:p14="http://schemas.microsoft.com/office/powerpoint/2010/main" val="307722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302" grpId="0" animBg="1"/>
      <p:bldP spid="268303" grpId="0" animBg="1"/>
      <p:bldP spid="268304" grpId="0" animBg="1"/>
      <p:bldP spid="268305" grpId="0" animBg="1"/>
      <p:bldP spid="26830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524000"/>
            <a:ext cx="7543800" cy="49530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b="1" smtClean="0">
                <a:solidFill>
                  <a:srgbClr val="000000"/>
                </a:solidFill>
              </a:rPr>
              <a:t>Many clustering algorithms take as input the number of clusters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b="1" smtClean="0">
                <a:solidFill>
                  <a:srgbClr val="000000"/>
                </a:solidFill>
              </a:rPr>
              <a:t>Some clustering algorithms find and eliminate outliers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b="1" smtClean="0">
                <a:solidFill>
                  <a:srgbClr val="000000"/>
                </a:solidFill>
              </a:rPr>
              <a:t>Statistical techniques to detect outliers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b="1" smtClean="0">
                <a:solidFill>
                  <a:srgbClr val="000000"/>
                </a:solidFill>
              </a:rPr>
              <a:t>Discordancy Test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b="1" smtClean="0">
                <a:solidFill>
                  <a:srgbClr val="000000"/>
                </a:solidFill>
              </a:rPr>
              <a:t>Not very realistic for real life data</a:t>
            </a:r>
          </a:p>
          <a:p>
            <a:pPr eaLnBrk="1" hangingPunct="1">
              <a:spcBef>
                <a:spcPct val="0"/>
              </a:spcBef>
            </a:pPr>
            <a:endParaRPr lang="en-US" altLang="en-US" b="1" smtClean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en-US" altLang="en-US" b="1" smtClean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87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Problems with Outliers</a:t>
            </a:r>
          </a:p>
        </p:txBody>
      </p:sp>
    </p:spTree>
    <p:extLst>
      <p:ext uri="{BB962C8B-B14F-4D97-AF65-F5344CB8AC3E}">
        <p14:creationId xmlns:p14="http://schemas.microsoft.com/office/powerpoint/2010/main" val="82637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Pros &amp; Cons of </a:t>
            </a:r>
            <a:r>
              <a:rPr lang="en-US" altLang="en-US" i="1" smtClean="0">
                <a:latin typeface="Times New Roman" panose="02020603050405020304" pitchFamily="18" charset="0"/>
              </a:rPr>
              <a:t>K</a:t>
            </a:r>
            <a:r>
              <a:rPr lang="en-US" altLang="en-US" smtClean="0"/>
              <a:t>-means</a:t>
            </a:r>
          </a:p>
        </p:txBody>
      </p:sp>
      <p:sp>
        <p:nvSpPr>
          <p:cNvPr id="52227" name="Rectangle 5"/>
          <p:cNvSpPr>
            <a:spLocks noChangeArrowheads="1"/>
          </p:cNvSpPr>
          <p:nvPr/>
        </p:nvSpPr>
        <p:spPr bwMode="auto">
          <a:xfrm>
            <a:off x="304800" y="1905000"/>
            <a:ext cx="8534400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Courier New" pitchFamily="49" charset="0"/>
              <a:buChar char="o"/>
              <a:defRPr/>
            </a:pPr>
            <a:r>
              <a:rPr lang="en-US" sz="2400" dirty="0">
                <a:latin typeface="TimesNewRoman" charset="0"/>
              </a:rPr>
              <a:t> </a:t>
            </a:r>
            <a:r>
              <a:rPr lang="en-US" sz="2400" b="0" dirty="0">
                <a:solidFill>
                  <a:schemeClr val="tx1"/>
                </a:solidFill>
                <a:latin typeface="+mj-lt"/>
              </a:rPr>
              <a:t>Relatively efficient: </a:t>
            </a:r>
            <a:r>
              <a:rPr lang="en-US" sz="2400" b="0" dirty="0" smtClean="0">
                <a:solidFill>
                  <a:schemeClr val="tx1"/>
                </a:solidFill>
                <a:latin typeface="+mj-lt"/>
              </a:rPr>
              <a:t>O(</a:t>
            </a:r>
            <a:r>
              <a:rPr lang="en-US" sz="2400" b="0" dirty="0" err="1" smtClean="0">
                <a:solidFill>
                  <a:schemeClr val="tx1"/>
                </a:solidFill>
                <a:latin typeface="+mj-lt"/>
              </a:rPr>
              <a:t>tknd</a:t>
            </a:r>
            <a:r>
              <a:rPr lang="en-US" sz="2400" b="0" dirty="0" smtClean="0">
                <a:solidFill>
                  <a:schemeClr val="tx1"/>
                </a:solidFill>
                <a:latin typeface="+mj-lt"/>
              </a:rPr>
              <a:t>)</a:t>
            </a:r>
            <a:endParaRPr lang="en-US" sz="2400" b="0" dirty="0">
              <a:solidFill>
                <a:schemeClr val="tx1"/>
              </a:solidFill>
              <a:latin typeface="+mj-lt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sz="2400" b="0" dirty="0">
                <a:solidFill>
                  <a:schemeClr val="tx1"/>
                </a:solidFill>
                <a:latin typeface="+mj-lt"/>
              </a:rPr>
              <a:t>n: # objects, k: # clusters, t: # iterations; </a:t>
            </a:r>
            <a:r>
              <a:rPr lang="en-US" sz="2400" b="0" dirty="0" smtClean="0">
                <a:solidFill>
                  <a:schemeClr val="tx1"/>
                </a:solidFill>
                <a:latin typeface="+mj-lt"/>
              </a:rPr>
              <a:t>n:# attributes k</a:t>
            </a:r>
            <a:r>
              <a:rPr lang="en-US" sz="2400" b="0" dirty="0">
                <a:solidFill>
                  <a:schemeClr val="tx1"/>
                </a:solidFill>
                <a:latin typeface="+mj-lt"/>
              </a:rPr>
              <a:t>, t &lt;&lt; n.</a:t>
            </a:r>
          </a:p>
          <a:p>
            <a:pPr>
              <a:spcBef>
                <a:spcPct val="50000"/>
              </a:spcBef>
              <a:buFont typeface="Courier New" pitchFamily="49" charset="0"/>
              <a:buChar char="o"/>
              <a:defRPr/>
            </a:pPr>
            <a:r>
              <a:rPr lang="en-US" sz="2400" b="0" dirty="0">
                <a:solidFill>
                  <a:schemeClr val="tx1"/>
                </a:solidFill>
                <a:latin typeface="+mj-lt"/>
              </a:rPr>
              <a:t> Applicable only when mean is defined</a:t>
            </a:r>
          </a:p>
          <a:p>
            <a:pPr>
              <a:spcBef>
                <a:spcPct val="50000"/>
              </a:spcBef>
              <a:buFont typeface="Courier New" pitchFamily="49" charset="0"/>
              <a:buChar char="o"/>
              <a:defRPr/>
            </a:pPr>
            <a:r>
              <a:rPr lang="en-US" sz="2400" b="0" dirty="0">
                <a:solidFill>
                  <a:schemeClr val="tx1"/>
                </a:solidFill>
                <a:latin typeface="+mj-lt"/>
              </a:rPr>
              <a:t> What about categorical data?</a:t>
            </a:r>
          </a:p>
          <a:p>
            <a:pPr>
              <a:spcBef>
                <a:spcPct val="50000"/>
              </a:spcBef>
              <a:buFont typeface="Courier New" pitchFamily="49" charset="0"/>
              <a:buChar char="o"/>
              <a:defRPr/>
            </a:pPr>
            <a:r>
              <a:rPr lang="en-US" sz="2400" b="0" dirty="0">
                <a:solidFill>
                  <a:schemeClr val="tx1"/>
                </a:solidFill>
                <a:latin typeface="+mj-lt"/>
              </a:rPr>
              <a:t> Need to specify the number of clusters</a:t>
            </a:r>
          </a:p>
          <a:p>
            <a:pPr>
              <a:spcBef>
                <a:spcPct val="50000"/>
              </a:spcBef>
              <a:buFont typeface="Courier New" pitchFamily="49" charset="0"/>
              <a:buChar char="o"/>
              <a:defRPr/>
            </a:pPr>
            <a:r>
              <a:rPr lang="en-US" sz="2400" b="0" dirty="0">
                <a:solidFill>
                  <a:schemeClr val="tx1"/>
                </a:solidFill>
                <a:latin typeface="+mj-lt"/>
              </a:rPr>
              <a:t> Unable to handle noisy data and outliers</a:t>
            </a:r>
          </a:p>
        </p:txBody>
      </p:sp>
    </p:spTree>
    <p:extLst>
      <p:ext uri="{BB962C8B-B14F-4D97-AF65-F5344CB8AC3E}">
        <p14:creationId xmlns:p14="http://schemas.microsoft.com/office/powerpoint/2010/main" val="302980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ChangeArrowheads="1"/>
          </p:cNvSpPr>
          <p:nvPr/>
        </p:nvSpPr>
        <p:spPr bwMode="auto">
          <a:xfrm>
            <a:off x="685800" y="22860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4400" b="0" dirty="0">
                <a:solidFill>
                  <a:schemeClr val="tx1"/>
                </a:solidFill>
                <a:latin typeface="+mj-lt"/>
              </a:rPr>
              <a:t>Clustering Problem</a:t>
            </a: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685800" y="1524000"/>
            <a:ext cx="7772400" cy="445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marL="342900" indent="-3429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3200">
                <a:solidFill>
                  <a:schemeClr val="tx1"/>
                </a:solidFill>
                <a:latin typeface="Arial" panose="020B0604020202020204" pitchFamily="34" charset="0"/>
              </a:rPr>
              <a:t>Given a database D={t</a:t>
            </a:r>
            <a:r>
              <a:rPr lang="en-US" altLang="en-US" sz="3200" baseline="-25000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  <a:r>
              <a:rPr lang="en-US" altLang="en-US" sz="3200">
                <a:solidFill>
                  <a:schemeClr val="tx1"/>
                </a:solidFill>
                <a:latin typeface="Arial" panose="020B0604020202020204" pitchFamily="34" charset="0"/>
              </a:rPr>
              <a:t>,t</a:t>
            </a:r>
            <a:r>
              <a:rPr lang="en-US" altLang="en-US" sz="3200" baseline="-2500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  <a:r>
              <a:rPr lang="en-US" altLang="en-US" sz="3200">
                <a:solidFill>
                  <a:schemeClr val="tx1"/>
                </a:solidFill>
                <a:latin typeface="Arial" panose="020B0604020202020204" pitchFamily="34" charset="0"/>
              </a:rPr>
              <a:t>,…,t</a:t>
            </a:r>
            <a:r>
              <a:rPr lang="en-US" altLang="en-US" sz="3200" baseline="-25000">
                <a:solidFill>
                  <a:schemeClr val="tx1"/>
                </a:solidFill>
                <a:latin typeface="Arial" panose="020B0604020202020204" pitchFamily="34" charset="0"/>
              </a:rPr>
              <a:t>n</a:t>
            </a:r>
            <a:r>
              <a:rPr lang="en-US" altLang="en-US" sz="3200">
                <a:solidFill>
                  <a:schemeClr val="tx1"/>
                </a:solidFill>
                <a:latin typeface="Arial" panose="020B0604020202020204" pitchFamily="34" charset="0"/>
              </a:rPr>
              <a:t>} of tuples and an integer value k, the </a:t>
            </a:r>
            <a:r>
              <a:rPr lang="en-US" altLang="en-US" sz="3200" i="1">
                <a:solidFill>
                  <a:schemeClr val="tx1"/>
                </a:solidFill>
                <a:latin typeface="Arial" panose="020B0604020202020204" pitchFamily="34" charset="0"/>
              </a:rPr>
              <a:t>Clustering Problem</a:t>
            </a:r>
            <a:r>
              <a:rPr lang="en-US" altLang="en-US" sz="3200">
                <a:solidFill>
                  <a:schemeClr val="tx1"/>
                </a:solidFill>
                <a:latin typeface="Arial" panose="020B0604020202020204" pitchFamily="34" charset="0"/>
              </a:rPr>
              <a:t> is to define a mapping f:D</a:t>
            </a:r>
            <a:r>
              <a:rPr lang="en-US" altLang="en-US" sz="3200">
                <a:solidFill>
                  <a:schemeClr val="tx1"/>
                </a:solidFill>
                <a:latin typeface="Wingdings 3" panose="05040102010807070707" pitchFamily="18" charset="2"/>
              </a:rPr>
              <a:t>g</a:t>
            </a:r>
            <a:r>
              <a:rPr lang="en-US" altLang="en-US" sz="3200">
                <a:solidFill>
                  <a:schemeClr val="tx1"/>
                </a:solidFill>
                <a:latin typeface="Arial" panose="020B0604020202020204" pitchFamily="34" charset="0"/>
              </a:rPr>
              <a:t>{1,..,k} where each t</a:t>
            </a:r>
            <a:r>
              <a:rPr lang="en-US" altLang="en-US" sz="3200" baseline="-25000">
                <a:solidFill>
                  <a:schemeClr val="tx1"/>
                </a:solidFill>
                <a:latin typeface="Arial" panose="020B0604020202020204" pitchFamily="34" charset="0"/>
              </a:rPr>
              <a:t>i</a:t>
            </a:r>
            <a:r>
              <a:rPr lang="en-US" altLang="en-US" sz="3200">
                <a:solidFill>
                  <a:schemeClr val="tx1"/>
                </a:solidFill>
                <a:latin typeface="Arial" panose="020B0604020202020204" pitchFamily="34" charset="0"/>
              </a:rPr>
              <a:t> is assigned to one cluster K</a:t>
            </a:r>
            <a:r>
              <a:rPr lang="en-US" altLang="en-US" sz="3200" baseline="-25000">
                <a:solidFill>
                  <a:schemeClr val="tx1"/>
                </a:solidFill>
                <a:latin typeface="Arial" panose="020B0604020202020204" pitchFamily="34" charset="0"/>
              </a:rPr>
              <a:t>j</a:t>
            </a:r>
            <a:r>
              <a:rPr lang="en-US" altLang="en-US" sz="3200">
                <a:solidFill>
                  <a:schemeClr val="tx1"/>
                </a:solidFill>
                <a:latin typeface="Arial" panose="020B0604020202020204" pitchFamily="34" charset="0"/>
              </a:rPr>
              <a:t>, 1&lt;=j&lt;=k.</a:t>
            </a:r>
          </a:p>
          <a:p>
            <a:pPr>
              <a:lnSpc>
                <a:spcPct val="90000"/>
              </a:lnSpc>
            </a:pPr>
            <a:r>
              <a:rPr lang="en-US" altLang="en-US" sz="3200">
                <a:solidFill>
                  <a:schemeClr val="tx1"/>
                </a:solidFill>
                <a:latin typeface="Arial" panose="020B0604020202020204" pitchFamily="34" charset="0"/>
              </a:rPr>
              <a:t>A </a:t>
            </a:r>
            <a:r>
              <a:rPr lang="en-US" altLang="en-US" sz="3200" i="1">
                <a:solidFill>
                  <a:schemeClr val="tx1"/>
                </a:solidFill>
                <a:latin typeface="Arial" panose="020B0604020202020204" pitchFamily="34" charset="0"/>
              </a:rPr>
              <a:t>Cluster</a:t>
            </a:r>
            <a:r>
              <a:rPr lang="en-US" altLang="en-US" sz="3200">
                <a:solidFill>
                  <a:schemeClr val="tx1"/>
                </a:solidFill>
                <a:latin typeface="Arial" panose="020B0604020202020204" pitchFamily="34" charset="0"/>
              </a:rPr>
              <a:t>, K</a:t>
            </a:r>
            <a:r>
              <a:rPr lang="en-US" altLang="en-US" sz="3200" baseline="-25000">
                <a:solidFill>
                  <a:schemeClr val="tx1"/>
                </a:solidFill>
                <a:latin typeface="Arial" panose="020B0604020202020204" pitchFamily="34" charset="0"/>
              </a:rPr>
              <a:t>j</a:t>
            </a:r>
            <a:r>
              <a:rPr lang="en-US" altLang="en-US" sz="3200">
                <a:solidFill>
                  <a:schemeClr val="tx1"/>
                </a:solidFill>
                <a:latin typeface="Arial" panose="020B0604020202020204" pitchFamily="34" charset="0"/>
              </a:rPr>
              <a:t>, contains precisely those tuples mapped to it.</a:t>
            </a:r>
          </a:p>
          <a:p>
            <a:pPr>
              <a:lnSpc>
                <a:spcPct val="90000"/>
              </a:lnSpc>
            </a:pPr>
            <a:r>
              <a:rPr lang="en-US" altLang="en-US" sz="3200">
                <a:solidFill>
                  <a:schemeClr val="tx1"/>
                </a:solidFill>
                <a:latin typeface="Arial" panose="020B0604020202020204" pitchFamily="34" charset="0"/>
              </a:rPr>
              <a:t>Unlike classification problem, clusters are not known a priori.</a:t>
            </a:r>
          </a:p>
        </p:txBody>
      </p:sp>
    </p:spTree>
    <p:extLst>
      <p:ext uri="{BB962C8B-B14F-4D97-AF65-F5344CB8AC3E}">
        <p14:creationId xmlns:p14="http://schemas.microsoft.com/office/powerpoint/2010/main" val="24165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Clustering Algorithms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K-means and its variants</a:t>
            </a:r>
          </a:p>
          <a:p>
            <a:pPr lvl="4" eaLnBrk="1" hangingPunct="1"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smtClean="0"/>
              <a:t>Hierarchical clustering</a:t>
            </a:r>
          </a:p>
          <a:p>
            <a:pPr lvl="4" eaLnBrk="1" hangingPunct="1"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smtClean="0"/>
              <a:t>Density-based clustering</a:t>
            </a:r>
          </a:p>
          <a:p>
            <a:pPr lvl="4"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5186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85800"/>
            <a:ext cx="8305800" cy="609600"/>
          </a:xfrm>
        </p:spPr>
        <p:txBody>
          <a:bodyPr>
            <a:normAutofit fontScale="9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 smtClean="0">
                <a:solidFill>
                  <a:schemeClr val="tx1">
                    <a:alpha val="100000"/>
                  </a:schemeClr>
                </a:solidFill>
              </a:rPr>
              <a:t>Types of Data in Cluster Analysis</a:t>
            </a:r>
          </a:p>
        </p:txBody>
      </p:sp>
      <p:pic>
        <p:nvPicPr>
          <p:cNvPr id="276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8001000" cy="4429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52" name="Text Box 8"/>
          <p:cNvSpPr txBox="1">
            <a:spLocks noChangeArrowheads="1"/>
          </p:cNvSpPr>
          <p:nvPr/>
        </p:nvSpPr>
        <p:spPr bwMode="auto">
          <a:xfrm>
            <a:off x="914400" y="1371600"/>
            <a:ext cx="464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b="0">
                <a:solidFill>
                  <a:schemeClr val="tx1"/>
                </a:solidFill>
              </a:rPr>
              <a:t>Data matrix</a:t>
            </a:r>
          </a:p>
        </p:txBody>
      </p:sp>
    </p:spTree>
    <p:extLst>
      <p:ext uri="{BB962C8B-B14F-4D97-AF65-F5344CB8AC3E}">
        <p14:creationId xmlns:p14="http://schemas.microsoft.com/office/powerpoint/2010/main" val="116775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8305800" cy="609600"/>
          </a:xfrm>
        </p:spPr>
        <p:txBody>
          <a:bodyPr>
            <a:normAutofit fontScale="9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smtClean="0">
                <a:solidFill>
                  <a:schemeClr val="tx1">
                    <a:alpha val="100000"/>
                  </a:schemeClr>
                </a:solidFill>
              </a:rPr>
              <a:t>Types of Data in Cluster Analysis</a:t>
            </a:r>
          </a:p>
        </p:txBody>
      </p:sp>
      <p:pic>
        <p:nvPicPr>
          <p:cNvPr id="2867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33600"/>
            <a:ext cx="805815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Text Box 6"/>
          <p:cNvSpPr txBox="1">
            <a:spLocks noChangeArrowheads="1"/>
          </p:cNvSpPr>
          <p:nvPr/>
        </p:nvSpPr>
        <p:spPr bwMode="auto">
          <a:xfrm>
            <a:off x="685800" y="1447800"/>
            <a:ext cx="601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b="0">
                <a:solidFill>
                  <a:schemeClr val="tx1"/>
                </a:solidFill>
              </a:rPr>
              <a:t>Dissimilarity Matrix </a:t>
            </a:r>
          </a:p>
        </p:txBody>
      </p:sp>
    </p:spTree>
    <p:extLst>
      <p:ext uri="{BB962C8B-B14F-4D97-AF65-F5344CB8AC3E}">
        <p14:creationId xmlns:p14="http://schemas.microsoft.com/office/powerpoint/2010/main" val="127765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4"/>
          <p:cNvSpPr txBox="1">
            <a:spLocks noChangeArrowheads="1"/>
          </p:cNvSpPr>
          <p:nvPr/>
        </p:nvSpPr>
        <p:spPr bwMode="auto">
          <a:xfrm>
            <a:off x="228600" y="1828800"/>
            <a:ext cx="89154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Courier New" pitchFamily="49" charset="0"/>
              <a:buChar char="o"/>
              <a:defRPr/>
            </a:pPr>
            <a:r>
              <a:rPr lang="en-US" sz="2800" b="0" dirty="0">
                <a:solidFill>
                  <a:schemeClr val="tx1"/>
                </a:solidFill>
                <a:latin typeface="+mj-lt"/>
              </a:rPr>
              <a:t>Many clustering algorithms operate on dissimilarity matrix</a:t>
            </a:r>
          </a:p>
          <a:p>
            <a:pPr>
              <a:spcBef>
                <a:spcPct val="50000"/>
              </a:spcBef>
              <a:buFont typeface="Courier New" pitchFamily="49" charset="0"/>
              <a:buChar char="o"/>
              <a:defRPr/>
            </a:pPr>
            <a:r>
              <a:rPr lang="en-US" sz="2800" b="0" dirty="0">
                <a:solidFill>
                  <a:schemeClr val="tx1"/>
                </a:solidFill>
                <a:latin typeface="+mj-lt"/>
              </a:rPr>
              <a:t>If data matrix is given, it needs to be transformed into a dissimilarity matrix first</a:t>
            </a:r>
          </a:p>
          <a:p>
            <a:pPr>
              <a:spcBef>
                <a:spcPct val="50000"/>
              </a:spcBef>
              <a:buFont typeface="Courier New" pitchFamily="49" charset="0"/>
              <a:buChar char="o"/>
              <a:defRPr/>
            </a:pPr>
            <a:r>
              <a:rPr lang="en-US" sz="2800" b="0" dirty="0">
                <a:solidFill>
                  <a:schemeClr val="tx1"/>
                </a:solidFill>
                <a:latin typeface="+mj-lt"/>
              </a:rPr>
              <a:t>How can we assess dissimilarity </a:t>
            </a:r>
            <a:r>
              <a:rPr lang="en-US" sz="2800" b="0" i="1" dirty="0">
                <a:solidFill>
                  <a:schemeClr val="tx1"/>
                </a:solidFill>
                <a:latin typeface="+mj-lt"/>
              </a:rPr>
              <a:t>d(</a:t>
            </a:r>
            <a:r>
              <a:rPr lang="en-US" sz="2800" b="0" i="1" dirty="0" err="1">
                <a:solidFill>
                  <a:schemeClr val="tx1"/>
                </a:solidFill>
                <a:latin typeface="+mj-lt"/>
              </a:rPr>
              <a:t>i,j</a:t>
            </a:r>
            <a:r>
              <a:rPr lang="en-US" sz="2800" b="0" i="1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sz="2800" b="0" dirty="0">
                <a:solidFill>
                  <a:schemeClr val="tx1"/>
                </a:solidFill>
                <a:latin typeface="+mj-lt"/>
              </a:rPr>
              <a:t>?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Tahoma" panose="020B0604030504040204" pitchFamily="34" charset="0"/>
              </a:rPr>
              <a:t>Dissimilarity Matrix </a:t>
            </a:r>
          </a:p>
        </p:txBody>
      </p:sp>
    </p:spTree>
    <p:extLst>
      <p:ext uri="{BB962C8B-B14F-4D97-AF65-F5344CB8AC3E}">
        <p14:creationId xmlns:p14="http://schemas.microsoft.com/office/powerpoint/2010/main" val="309780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Tahoma" panose="020B0604030504040204" pitchFamily="34" charset="0"/>
              </a:rPr>
              <a:t>Types of Data </a:t>
            </a:r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838200" y="1752600"/>
            <a:ext cx="7315200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Font typeface="Courier New" panose="02070309020205020404" pitchFamily="49" charset="0"/>
              <a:buChar char="o"/>
            </a:pPr>
            <a:r>
              <a:rPr lang="en-US" altLang="en-US" b="0">
                <a:solidFill>
                  <a:schemeClr val="tx1"/>
                </a:solidFill>
              </a:rPr>
              <a:t>Interval-scaled variables</a:t>
            </a:r>
          </a:p>
          <a:p>
            <a:pPr>
              <a:spcBef>
                <a:spcPct val="50000"/>
              </a:spcBef>
              <a:buFont typeface="Courier New" panose="02070309020205020404" pitchFamily="49" charset="0"/>
              <a:buChar char="o"/>
            </a:pPr>
            <a:r>
              <a:rPr lang="en-US" altLang="en-US" b="0">
                <a:solidFill>
                  <a:schemeClr val="tx1"/>
                </a:solidFill>
              </a:rPr>
              <a:t>Binary variables</a:t>
            </a:r>
          </a:p>
          <a:p>
            <a:pPr>
              <a:spcBef>
                <a:spcPct val="50000"/>
              </a:spcBef>
              <a:buFont typeface="Courier New" panose="02070309020205020404" pitchFamily="49" charset="0"/>
              <a:buChar char="o"/>
            </a:pPr>
            <a:r>
              <a:rPr lang="en-US" altLang="en-US" b="0">
                <a:solidFill>
                  <a:schemeClr val="tx1"/>
                </a:solidFill>
              </a:rPr>
              <a:t>Nominal, ordinal, and ratio variables</a:t>
            </a:r>
          </a:p>
          <a:p>
            <a:pPr>
              <a:spcBef>
                <a:spcPct val="50000"/>
              </a:spcBef>
              <a:buFont typeface="Courier New" panose="02070309020205020404" pitchFamily="49" charset="0"/>
              <a:buChar char="o"/>
            </a:pPr>
            <a:r>
              <a:rPr lang="en-US" altLang="en-US" b="0">
                <a:solidFill>
                  <a:schemeClr val="tx1"/>
                </a:solidFill>
              </a:rPr>
              <a:t>Variables of mixed types</a:t>
            </a:r>
          </a:p>
        </p:txBody>
      </p:sp>
    </p:spTree>
    <p:extLst>
      <p:ext uri="{BB962C8B-B14F-4D97-AF65-F5344CB8AC3E}">
        <p14:creationId xmlns:p14="http://schemas.microsoft.com/office/powerpoint/2010/main" val="320086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Tahoma" panose="020B0604030504040204" pitchFamily="34" charset="0"/>
              </a:rPr>
              <a:t>Interval-scaled Variables 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457200" y="1524000"/>
            <a:ext cx="8305800" cy="434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Courier New" pitchFamily="49" charset="0"/>
              <a:buChar char="o"/>
              <a:defRPr/>
            </a:pPr>
            <a:r>
              <a:rPr lang="en-US" sz="2400" b="0" dirty="0">
                <a:solidFill>
                  <a:schemeClr val="tx1"/>
                </a:solidFill>
                <a:latin typeface="+mj-lt"/>
              </a:rPr>
              <a:t>Continuous measurements of a roughly linear scale</a:t>
            </a:r>
          </a:p>
          <a:p>
            <a:pPr>
              <a:spcBef>
                <a:spcPct val="50000"/>
              </a:spcBef>
              <a:buFont typeface="Courier New" pitchFamily="49" charset="0"/>
              <a:buChar char="o"/>
              <a:defRPr/>
            </a:pPr>
            <a:r>
              <a:rPr lang="en-US" sz="2400" b="0" dirty="0">
                <a:solidFill>
                  <a:schemeClr val="tx1"/>
                </a:solidFill>
                <a:latin typeface="+mj-lt"/>
              </a:rPr>
              <a:t>Weight, height, latitude and longitude coordinates, temperature, etc.</a:t>
            </a:r>
          </a:p>
          <a:p>
            <a:pPr>
              <a:spcBef>
                <a:spcPct val="50000"/>
              </a:spcBef>
              <a:buFont typeface="Courier New" pitchFamily="49" charset="0"/>
              <a:buChar char="o"/>
              <a:defRPr/>
            </a:pPr>
            <a:r>
              <a:rPr lang="en-US" sz="2400" b="0" dirty="0">
                <a:solidFill>
                  <a:schemeClr val="tx1"/>
                </a:solidFill>
                <a:latin typeface="+mj-lt"/>
              </a:rPr>
              <a:t>Effect of measurement units in attributes</a:t>
            </a:r>
          </a:p>
          <a:p>
            <a:pPr lvl="2">
              <a:spcBef>
                <a:spcPct val="50000"/>
              </a:spcBef>
              <a:buFont typeface="Courier New" pitchFamily="49" charset="0"/>
              <a:buChar char="o"/>
              <a:defRPr/>
            </a:pPr>
            <a:r>
              <a:rPr lang="en-US" sz="2400" b="0" dirty="0">
                <a:solidFill>
                  <a:schemeClr val="tx1"/>
                </a:solidFill>
                <a:latin typeface="+mj-lt"/>
              </a:rPr>
              <a:t>Smaller unit      Larger variable range        Larger effect to the clustering structure</a:t>
            </a:r>
          </a:p>
          <a:p>
            <a:pPr>
              <a:spcBef>
                <a:spcPct val="50000"/>
              </a:spcBef>
              <a:buFont typeface="Courier New" pitchFamily="49" charset="0"/>
              <a:buChar char="o"/>
              <a:defRPr/>
            </a:pPr>
            <a:r>
              <a:rPr lang="en-US" sz="2400" b="0" dirty="0">
                <a:solidFill>
                  <a:schemeClr val="tx1"/>
                </a:solidFill>
                <a:latin typeface="+mj-lt"/>
              </a:rPr>
              <a:t>Standardization + background knowledge</a:t>
            </a:r>
          </a:p>
          <a:p>
            <a:pPr>
              <a:spcBef>
                <a:spcPct val="50000"/>
              </a:spcBef>
              <a:buFont typeface="Courier New" pitchFamily="49" charset="0"/>
              <a:buChar char="o"/>
              <a:defRPr/>
            </a:pPr>
            <a:r>
              <a:rPr lang="en-US" sz="2400" b="0" dirty="0">
                <a:solidFill>
                  <a:schemeClr val="tx1"/>
                </a:solidFill>
                <a:latin typeface="+mj-lt"/>
              </a:rPr>
              <a:t>Clustering BB player may require giving more </a:t>
            </a:r>
            <a:r>
              <a:rPr lang="en-US" sz="2400" b="0" dirty="0" err="1">
                <a:solidFill>
                  <a:schemeClr val="tx1"/>
                </a:solidFill>
                <a:latin typeface="+mj-lt"/>
              </a:rPr>
              <a:t>weightage</a:t>
            </a:r>
            <a:r>
              <a:rPr lang="en-US" sz="2400" b="0" dirty="0">
                <a:solidFill>
                  <a:schemeClr val="tx1"/>
                </a:solidFill>
                <a:latin typeface="+mj-lt"/>
              </a:rPr>
              <a:t> to height</a:t>
            </a:r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 flipV="1">
            <a:off x="3200400" y="3733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>
            <a:off x="6248400" y="3810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4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9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8305800" cy="48768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lang="en-US" altLang="en-US" sz="2400" dirty="0" smtClean="0">
                <a:solidFill>
                  <a:srgbClr val="000000"/>
                </a:solidFill>
              </a:rPr>
              <a:t>Standardize data</a:t>
            </a: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</a:pPr>
            <a:r>
              <a:rPr lang="en-US" altLang="en-US" sz="2000" dirty="0" smtClean="0">
                <a:solidFill>
                  <a:srgbClr val="000000"/>
                </a:solidFill>
              </a:rPr>
              <a:t>Calculate the mean absolute deviation: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endParaRPr lang="en-US" altLang="en-US" sz="2400" dirty="0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dirty="0" smtClean="0">
                <a:solidFill>
                  <a:srgbClr val="000000"/>
                </a:solidFill>
              </a:rPr>
              <a:t>where</a:t>
            </a: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</a:pPr>
            <a:r>
              <a:rPr lang="en-US" altLang="en-US" sz="2000" dirty="0" smtClean="0">
                <a:solidFill>
                  <a:srgbClr val="000000"/>
                </a:solidFill>
              </a:rPr>
              <a:t>Calculate the standardized measurement (</a:t>
            </a:r>
            <a:r>
              <a:rPr lang="en-US" altLang="en-US" sz="2000" i="1" dirty="0" smtClean="0">
                <a:solidFill>
                  <a:srgbClr val="000000"/>
                </a:solidFill>
              </a:rPr>
              <a:t>z-score</a:t>
            </a:r>
            <a:r>
              <a:rPr lang="en-US" altLang="en-US" sz="2000" dirty="0" smtClean="0">
                <a:solidFill>
                  <a:srgbClr val="000000"/>
                </a:solidFill>
              </a:rPr>
              <a:t>)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endParaRPr lang="en-US" altLang="en-US" sz="240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lang="en-US" altLang="en-US" sz="2400" dirty="0" smtClean="0">
                <a:solidFill>
                  <a:srgbClr val="000000"/>
                </a:solidFill>
              </a:rPr>
              <a:t>Using mean absolute deviation is more robust than using standard deviation as z-scores of outliers do not become too small and so they remain detectable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87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Tahoma" panose="020B0604030504040204" pitchFamily="34" charset="0"/>
              </a:rPr>
              <a:t>Standardizing Variables </a:t>
            </a:r>
          </a:p>
        </p:txBody>
      </p:sp>
      <p:graphicFrame>
        <p:nvGraphicFramePr>
          <p:cNvPr id="2050" name="Object 10"/>
          <p:cNvGraphicFramePr>
            <a:graphicFrameLocks noChangeAspect="1"/>
          </p:cNvGraphicFramePr>
          <p:nvPr/>
        </p:nvGraphicFramePr>
        <p:xfrm>
          <a:off x="2416175" y="3124993"/>
          <a:ext cx="24511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9" name="Equation" r:id="rId4" imgW="2450880" imgH="431640" progId="Equation.3">
                  <p:embed/>
                </p:oleObj>
              </mc:Choice>
              <mc:Fallback>
                <p:oleObj name="Equation" r:id="rId4" imgW="24508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6175" y="3124993"/>
                        <a:ext cx="24511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11"/>
          <p:cNvGraphicFramePr>
            <a:graphicFrameLocks noChangeAspect="1"/>
          </p:cNvGraphicFramePr>
          <p:nvPr/>
        </p:nvGraphicFramePr>
        <p:xfrm>
          <a:off x="2057400" y="2514600"/>
          <a:ext cx="43434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0" name="Equation" r:id="rId6" imgW="4343400" imgH="406080" progId="Equation.3">
                  <p:embed/>
                </p:oleObj>
              </mc:Choice>
              <mc:Fallback>
                <p:oleObj name="Equation" r:id="rId6" imgW="43434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514600"/>
                        <a:ext cx="43434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12"/>
          <p:cNvGraphicFramePr>
            <a:graphicFrameLocks noChangeAspect="1"/>
          </p:cNvGraphicFramePr>
          <p:nvPr/>
        </p:nvGraphicFramePr>
        <p:xfrm>
          <a:off x="3476625" y="3779836"/>
          <a:ext cx="14097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1" name="Equation" r:id="rId8" imgW="1409400" imgH="660240" progId="Equation.3">
                  <p:embed/>
                </p:oleObj>
              </mc:Choice>
              <mc:Fallback>
                <p:oleObj name="Equation" r:id="rId8" imgW="140940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625" y="3779836"/>
                        <a:ext cx="14097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152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8800"/>
            <a:ext cx="831532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1066800" y="304800"/>
            <a:ext cx="6629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/>
              <a:t>	Similarity &amp; dissimilarity between Objects</a:t>
            </a:r>
          </a:p>
        </p:txBody>
      </p:sp>
    </p:spTree>
    <p:extLst>
      <p:ext uri="{BB962C8B-B14F-4D97-AF65-F5344CB8AC3E}">
        <p14:creationId xmlns:p14="http://schemas.microsoft.com/office/powerpoint/2010/main" val="165341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877175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1219200" y="685800"/>
            <a:ext cx="731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/>
              <a:t>Properties of Minkowski Distance</a:t>
            </a:r>
          </a:p>
        </p:txBody>
      </p:sp>
    </p:spTree>
    <p:extLst>
      <p:ext uri="{BB962C8B-B14F-4D97-AF65-F5344CB8AC3E}">
        <p14:creationId xmlns:p14="http://schemas.microsoft.com/office/powerpoint/2010/main" val="283737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447800"/>
            <a:ext cx="7543800" cy="49530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mtClean="0">
                <a:solidFill>
                  <a:srgbClr val="000000"/>
                </a:solidFill>
              </a:rPr>
              <a:t>K-means has problems when clusters are of differing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mtClean="0">
                <a:solidFill>
                  <a:srgbClr val="000000"/>
                </a:solidFill>
              </a:rPr>
              <a:t>Sizes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mtClean="0">
                <a:solidFill>
                  <a:srgbClr val="000000"/>
                </a:solidFill>
              </a:rPr>
              <a:t>Densities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mtClean="0">
                <a:solidFill>
                  <a:srgbClr val="000000"/>
                </a:solidFill>
              </a:rPr>
              <a:t>Non-globular shapes</a:t>
            </a:r>
          </a:p>
          <a:p>
            <a:pPr eaLnBrk="1" hangingPunct="1">
              <a:spcBef>
                <a:spcPct val="0"/>
              </a:spcBef>
            </a:pPr>
            <a:endParaRPr lang="en-US" altLang="en-US" smtClean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mtClean="0">
                <a:solidFill>
                  <a:srgbClr val="000000"/>
                </a:solidFill>
              </a:rPr>
              <a:t>Empty clusters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>
                <a:solidFill>
                  <a:srgbClr val="000000"/>
                </a:solidFill>
              </a:rPr>
              <a:t>K-means has problems when the data contains outliers.</a:t>
            </a: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87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Limitations of K-means</a:t>
            </a:r>
          </a:p>
        </p:txBody>
      </p:sp>
    </p:spTree>
    <p:extLst>
      <p:ext uri="{BB962C8B-B14F-4D97-AF65-F5344CB8AC3E}">
        <p14:creationId xmlns:p14="http://schemas.microsoft.com/office/powerpoint/2010/main" val="204322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458200" cy="5486400"/>
          </a:xfrm>
        </p:spPr>
        <p:txBody>
          <a:bodyPr lIns="92075" tIns="46038" rIns="92075" bIns="46038">
            <a:normAutofit fontScale="92500" lnSpcReduction="20000"/>
          </a:bodyPr>
          <a:lstStyle/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ysClr val="windowText" lastClr="000000"/>
                </a:solidFill>
              </a:rPr>
              <a:t>A contingency table for binary data</a:t>
            </a:r>
          </a:p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solidFill>
                <a:sysClr val="windowText" lastClr="000000"/>
              </a:solidFill>
            </a:endParaRPr>
          </a:p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solidFill>
                <a:sysClr val="windowText" lastClr="000000"/>
              </a:solidFill>
            </a:endParaRPr>
          </a:p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solidFill>
                <a:sysClr val="windowText" lastClr="000000"/>
              </a:solidFill>
            </a:endParaRPr>
          </a:p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solidFill>
                <a:sysClr val="windowText" lastClr="000000"/>
              </a:solidFill>
            </a:endParaRPr>
          </a:p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solidFill>
                <a:sysClr val="windowText" lastClr="000000"/>
              </a:solidFill>
            </a:endParaRPr>
          </a:p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ysClr val="windowText" lastClr="000000"/>
                </a:solidFill>
              </a:rPr>
              <a:t>Simple </a:t>
            </a:r>
            <a:r>
              <a:rPr lang="en-US" dirty="0" smtClean="0">
                <a:solidFill>
                  <a:sysClr val="windowText" lastClr="000000"/>
                </a:solidFill>
              </a:rPr>
              <a:t>matching coefficient (invariant, if the binary variable is </a:t>
            </a:r>
            <a:r>
              <a:rPr lang="en-US" i="1" u="sng" dirty="0" smtClean="0">
                <a:solidFill>
                  <a:sysClr val="windowText" lastClr="000000"/>
                </a:solidFill>
              </a:rPr>
              <a:t>symmetric</a:t>
            </a:r>
            <a:r>
              <a:rPr lang="en-US" dirty="0" smtClean="0">
                <a:solidFill>
                  <a:sysClr val="windowText" lastClr="000000"/>
                </a:solidFill>
              </a:rPr>
              <a:t>):</a:t>
            </a:r>
          </a:p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 smtClean="0">
                <a:solidFill>
                  <a:sysClr val="windowText" lastClr="000000"/>
                </a:solidFill>
              </a:rPr>
              <a:t>Jaccard</a:t>
            </a:r>
            <a:r>
              <a:rPr lang="en-US" dirty="0" smtClean="0">
                <a:solidFill>
                  <a:sysClr val="windowText" lastClr="000000"/>
                </a:solidFill>
              </a:rPr>
              <a:t> coefficient (</a:t>
            </a:r>
            <a:r>
              <a:rPr lang="en-US" dirty="0" err="1" smtClean="0">
                <a:solidFill>
                  <a:sysClr val="windowText" lastClr="000000"/>
                </a:solidFill>
              </a:rPr>
              <a:t>noninvariant</a:t>
            </a:r>
            <a:r>
              <a:rPr lang="en-US" dirty="0" smtClean="0">
                <a:solidFill>
                  <a:sysClr val="windowText" lastClr="000000"/>
                </a:solidFill>
              </a:rPr>
              <a:t> if the binary variable is </a:t>
            </a:r>
            <a:r>
              <a:rPr lang="en-US" i="1" u="sng" dirty="0" smtClean="0">
                <a:solidFill>
                  <a:sysClr val="windowText" lastClr="000000"/>
                </a:solidFill>
              </a:rPr>
              <a:t>asymmetric</a:t>
            </a:r>
            <a:r>
              <a:rPr lang="en-US" dirty="0" smtClean="0">
                <a:solidFill>
                  <a:sysClr val="windowText" lastClr="000000"/>
                </a:solidFill>
              </a:rPr>
              <a:t>): 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288" y="533400"/>
            <a:ext cx="7297737" cy="706438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4000" smtClean="0"/>
              <a:t>Binary Variables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02695"/>
              </p:ext>
            </p:extLst>
          </p:nvPr>
        </p:nvGraphicFramePr>
        <p:xfrm>
          <a:off x="4876800" y="4567328"/>
          <a:ext cx="30670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3" name="Equation" r:id="rId4" imgW="2044440" imgH="482400" progId="Equation.3">
                  <p:embed/>
                </p:oleObj>
              </mc:Choice>
              <mc:Fallback>
                <p:oleObj name="Equation" r:id="rId4" imgW="20444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567328"/>
                        <a:ext cx="306705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5"/>
          <p:cNvGraphicFramePr>
            <a:graphicFrameLocks noChangeAspect="1"/>
          </p:cNvGraphicFramePr>
          <p:nvPr/>
        </p:nvGraphicFramePr>
        <p:xfrm>
          <a:off x="2743200" y="2286000"/>
          <a:ext cx="28956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4" name="Equation" r:id="rId6" imgW="2539800" imgH="1447560" progId="Equation.3">
                  <p:embed/>
                </p:oleObj>
              </mc:Choice>
              <mc:Fallback>
                <p:oleObj name="Equation" r:id="rId6" imgW="2539800" imgH="1447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286000"/>
                        <a:ext cx="2895600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6"/>
          <p:cNvGraphicFramePr>
            <a:graphicFrameLocks noChangeAspect="1"/>
          </p:cNvGraphicFramePr>
          <p:nvPr/>
        </p:nvGraphicFramePr>
        <p:xfrm>
          <a:off x="4923631" y="5668962"/>
          <a:ext cx="25527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5" name="Equation" r:id="rId8" imgW="1701720" imgH="482400" progId="Equation.3">
                  <p:embed/>
                </p:oleObj>
              </mc:Choice>
              <mc:Fallback>
                <p:oleObj name="Equation" r:id="rId8" imgW="17017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3631" y="5668962"/>
                        <a:ext cx="25527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1905000" y="25908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3429000" y="21336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1524000" y="31242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Object </a:t>
            </a:r>
            <a:r>
              <a:rPr kumimoji="0" lang="en-US" altLang="en-US" sz="2000" i="1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endParaRPr kumimoji="0" lang="en-US" altLang="en-US" sz="2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4038600" y="18288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Object  </a:t>
            </a:r>
            <a:r>
              <a:rPr kumimoji="0" lang="en-US" altLang="en-US" sz="2000" i="1">
                <a:solidFill>
                  <a:schemeClr val="tx1"/>
                </a:solidFill>
                <a:latin typeface="Times New Roman" panose="02020603050405020304" pitchFamily="18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40323479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077200" cy="48768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mtClean="0">
                <a:solidFill>
                  <a:srgbClr val="000000"/>
                </a:solidFill>
              </a:rPr>
              <a:t>Example</a:t>
            </a:r>
          </a:p>
          <a:p>
            <a:pPr eaLnBrk="1" hangingPunct="1">
              <a:spcBef>
                <a:spcPct val="0"/>
              </a:spcBef>
            </a:pPr>
            <a:endParaRPr lang="en-US" altLang="en-US" smtClean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en-US" altLang="en-US" smtClean="0">
              <a:solidFill>
                <a:srgbClr val="000000"/>
              </a:solidFill>
            </a:endParaRPr>
          </a:p>
          <a:p>
            <a:pPr lvl="1" eaLnBrk="1" hangingPunct="1">
              <a:spcBef>
                <a:spcPct val="0"/>
              </a:spcBef>
            </a:pPr>
            <a:endParaRPr lang="en-US" altLang="en-US" smtClean="0">
              <a:solidFill>
                <a:srgbClr val="000000"/>
              </a:solidFill>
            </a:endParaRPr>
          </a:p>
          <a:p>
            <a:pPr lvl="1" eaLnBrk="1" hangingPunct="1">
              <a:spcBef>
                <a:spcPct val="0"/>
              </a:spcBef>
            </a:pPr>
            <a:endParaRPr lang="en-US" altLang="en-US" sz="2000" smtClean="0">
              <a:solidFill>
                <a:srgbClr val="000000"/>
              </a:solidFill>
            </a:endParaRPr>
          </a:p>
          <a:p>
            <a:pPr lvl="1" eaLnBrk="1" hangingPunct="1">
              <a:spcBef>
                <a:spcPct val="0"/>
              </a:spcBef>
            </a:pPr>
            <a:r>
              <a:rPr lang="en-US" altLang="en-US" sz="2000" smtClean="0">
                <a:solidFill>
                  <a:srgbClr val="000000"/>
                </a:solidFill>
              </a:rPr>
              <a:t>gender is a symmetric attribute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000" smtClean="0">
                <a:solidFill>
                  <a:srgbClr val="000000"/>
                </a:solidFill>
              </a:rPr>
              <a:t>the remaining attributes are asymmetric binary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000" smtClean="0">
                <a:solidFill>
                  <a:srgbClr val="000000"/>
                </a:solidFill>
              </a:rPr>
              <a:t>let the values Y and P be set to 1, and the value N be set to 0</a:t>
            </a: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488238" cy="1066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Dissimilarity between Binary Variables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1143000" y="2133600"/>
          <a:ext cx="6932613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4" name="Document" r:id="rId4" imgW="6819840" imgH="1474560" progId="Word.Document.8">
                  <p:embed/>
                </p:oleObj>
              </mc:Choice>
              <mc:Fallback>
                <p:oleObj name="Document" r:id="rId4" imgW="6819840" imgH="14745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133600"/>
                        <a:ext cx="6932613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5"/>
          <p:cNvGraphicFramePr>
            <a:graphicFrameLocks noChangeAspect="1"/>
          </p:cNvGraphicFramePr>
          <p:nvPr/>
        </p:nvGraphicFramePr>
        <p:xfrm>
          <a:off x="2133600" y="5165725"/>
          <a:ext cx="4191000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5" name="Equation" r:id="rId6" imgW="2019240" imgH="1218960" progId="Equation.3">
                  <p:embed/>
                </p:oleObj>
              </mc:Choice>
              <mc:Fallback>
                <p:oleObj name="Equation" r:id="rId6" imgW="2019240" imgH="1218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165725"/>
                        <a:ext cx="4191000" cy="169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435586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458200" cy="4419600"/>
          </a:xfrm>
        </p:spPr>
        <p:txBody>
          <a:bodyPr lIns="92075" tIns="46038" rIns="92075" bIns="46038">
            <a:normAutofit fontScale="92500" lnSpcReduction="10000"/>
          </a:bodyPr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en-US" dirty="0" smtClean="0">
                <a:solidFill>
                  <a:srgbClr val="000000"/>
                </a:solidFill>
              </a:rPr>
              <a:t>A generalization of the binary variable in that it can take more than 2 states, e.g., red, yellow, blue, green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en-US" dirty="0" smtClean="0">
                <a:solidFill>
                  <a:srgbClr val="000000"/>
                </a:solidFill>
              </a:rPr>
              <a:t>Method 1: Simple matching</a:t>
            </a:r>
            <a:endParaRPr lang="en-US" altLang="en-US" i="1" dirty="0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en-US" i="1" dirty="0" smtClean="0">
                <a:solidFill>
                  <a:srgbClr val="000000"/>
                </a:solidFill>
              </a:rPr>
              <a:t>m</a:t>
            </a:r>
            <a:r>
              <a:rPr lang="en-US" altLang="en-US" dirty="0" smtClean="0">
                <a:solidFill>
                  <a:srgbClr val="000000"/>
                </a:solidFill>
              </a:rPr>
              <a:t>: # of matches,</a:t>
            </a:r>
            <a:r>
              <a:rPr lang="en-US" altLang="en-US" i="1" dirty="0" smtClean="0">
                <a:solidFill>
                  <a:srgbClr val="000000"/>
                </a:solidFill>
              </a:rPr>
              <a:t> p</a:t>
            </a:r>
            <a:r>
              <a:rPr lang="en-US" altLang="en-US" dirty="0" smtClean="0">
                <a:solidFill>
                  <a:srgbClr val="000000"/>
                </a:solidFill>
              </a:rPr>
              <a:t>: total # of variables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endParaRPr lang="en-US" altLang="en-US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en-US" dirty="0" smtClean="0">
                <a:solidFill>
                  <a:srgbClr val="000000"/>
                </a:solidFill>
              </a:rPr>
              <a:t>Method 2: use a large number of binary variables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en-US" dirty="0" smtClean="0">
                <a:solidFill>
                  <a:srgbClr val="000000"/>
                </a:solidFill>
              </a:rPr>
              <a:t>creating a new binary variable for each of the </a:t>
            </a:r>
            <a:r>
              <a:rPr lang="en-US" altLang="en-US" i="1" dirty="0" smtClean="0">
                <a:solidFill>
                  <a:srgbClr val="000000"/>
                </a:solidFill>
              </a:rPr>
              <a:t>M</a:t>
            </a:r>
            <a:r>
              <a:rPr lang="en-US" altLang="en-US" dirty="0" smtClean="0">
                <a:solidFill>
                  <a:srgbClr val="000000"/>
                </a:solidFill>
              </a:rPr>
              <a:t> nominal states</a:t>
            </a: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288" y="457200"/>
            <a:ext cx="7297737" cy="782638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4000" smtClean="0"/>
              <a:t>Nominal Variables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>
            <p:extLst/>
          </p:nvPr>
        </p:nvGraphicFramePr>
        <p:xfrm>
          <a:off x="2799556" y="4191000"/>
          <a:ext cx="2133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5" name="Equation" r:id="rId4" imgW="1384200" imgH="469800" progId="Equation.3">
                  <p:embed/>
                </p:oleObj>
              </mc:Choice>
              <mc:Fallback>
                <p:oleObj name="Equation" r:id="rId4" imgW="13842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9556" y="4191000"/>
                        <a:ext cx="2133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905408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458200" cy="4724400"/>
          </a:xfrm>
        </p:spPr>
        <p:txBody>
          <a:bodyPr lIns="92075" tIns="46038" rIns="92075" bIns="46038">
            <a:normAutofit fontScale="92500"/>
          </a:bodyPr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en-US" smtClean="0">
                <a:solidFill>
                  <a:srgbClr val="000000"/>
                </a:solidFill>
              </a:rPr>
              <a:t>An ordinal variable can be discrete or continuous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en-US" smtClean="0">
                <a:solidFill>
                  <a:srgbClr val="000000"/>
                </a:solidFill>
              </a:rPr>
              <a:t>order is important, e.g., rank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en-US" smtClean="0">
                <a:solidFill>
                  <a:srgbClr val="000000"/>
                </a:solidFill>
              </a:rPr>
              <a:t>Can be treated like interval-scaled 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en-US" smtClean="0">
                <a:solidFill>
                  <a:srgbClr val="000000"/>
                </a:solidFill>
              </a:rPr>
              <a:t>replacing </a:t>
            </a:r>
            <a:r>
              <a:rPr lang="en-US" altLang="en-US" i="1" smtClean="0">
                <a:solidFill>
                  <a:srgbClr val="000000"/>
                </a:solidFill>
              </a:rPr>
              <a:t>x</a:t>
            </a:r>
            <a:r>
              <a:rPr lang="en-US" altLang="en-US" i="1" baseline="-25000" smtClean="0">
                <a:solidFill>
                  <a:srgbClr val="000000"/>
                </a:solidFill>
              </a:rPr>
              <a:t>if</a:t>
            </a:r>
            <a:r>
              <a:rPr lang="en-US" altLang="en-US" baseline="-25000" smtClean="0">
                <a:solidFill>
                  <a:srgbClr val="000000"/>
                </a:solidFill>
              </a:rPr>
              <a:t> </a:t>
            </a:r>
            <a:r>
              <a:rPr lang="en-US" altLang="en-US" smtClean="0">
                <a:solidFill>
                  <a:srgbClr val="000000"/>
                </a:solidFill>
              </a:rPr>
              <a:t> by their rank 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en-US" smtClean="0">
                <a:solidFill>
                  <a:srgbClr val="000000"/>
                </a:solidFill>
              </a:rPr>
              <a:t>map the range of each variable onto [0, 1] by replacing</a:t>
            </a:r>
            <a:r>
              <a:rPr lang="en-US" altLang="en-US" i="1" smtClean="0">
                <a:solidFill>
                  <a:srgbClr val="000000"/>
                </a:solidFill>
              </a:rPr>
              <a:t> i</a:t>
            </a:r>
            <a:r>
              <a:rPr lang="en-US" altLang="en-US" smtClean="0">
                <a:solidFill>
                  <a:srgbClr val="000000"/>
                </a:solidFill>
              </a:rPr>
              <a:t>-th object in the </a:t>
            </a:r>
            <a:r>
              <a:rPr lang="en-US" altLang="en-US" i="1" smtClean="0">
                <a:solidFill>
                  <a:srgbClr val="000000"/>
                </a:solidFill>
              </a:rPr>
              <a:t>f</a:t>
            </a:r>
            <a:r>
              <a:rPr lang="en-US" altLang="en-US" smtClean="0">
                <a:solidFill>
                  <a:srgbClr val="000000"/>
                </a:solidFill>
              </a:rPr>
              <a:t>-th variable by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endParaRPr lang="en-US" altLang="en-US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endParaRPr lang="en-US" altLang="en-US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en-US" smtClean="0">
                <a:solidFill>
                  <a:srgbClr val="000000"/>
                </a:solidFill>
              </a:rPr>
              <a:t>compute the dissimilarity using methods for interval-scaled variables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609600"/>
            <a:ext cx="4495800" cy="630238"/>
          </a:xfrm>
        </p:spPr>
        <p:txBody>
          <a:bodyPr lIns="92075" tIns="46038" rIns="92075" bIns="46038">
            <a:normAutofit fontScale="9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smtClean="0">
                <a:solidFill>
                  <a:schemeClr val="tx1">
                    <a:alpha val="100000"/>
                  </a:schemeClr>
                </a:solidFill>
              </a:rPr>
              <a:t>Ordinal Variables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3200400" y="4114800"/>
          <a:ext cx="24384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2" name="Equation" r:id="rId4" imgW="1168200" imgH="711000" progId="Equation.3">
                  <p:embed/>
                </p:oleObj>
              </mc:Choice>
              <mc:Fallback>
                <p:oleObj name="Equation" r:id="rId4" imgW="11682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114800"/>
                        <a:ext cx="24384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5"/>
          <p:cNvGraphicFramePr>
            <a:graphicFrameLocks noChangeAspect="1"/>
          </p:cNvGraphicFramePr>
          <p:nvPr/>
        </p:nvGraphicFramePr>
        <p:xfrm>
          <a:off x="5029200" y="2895600"/>
          <a:ext cx="22098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3" name="Equation" r:id="rId6" imgW="1396800" imgH="368280" progId="Equation.3">
                  <p:embed/>
                </p:oleObj>
              </mc:Choice>
              <mc:Fallback>
                <p:oleObj name="Equation" r:id="rId6" imgW="1396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895600"/>
                        <a:ext cx="22098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882565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58200" cy="4724400"/>
          </a:xfrm>
        </p:spPr>
        <p:txBody>
          <a:bodyPr lIns="92075" tIns="46038" rIns="92075" bIns="46038">
            <a:normAutofit fontScale="92500" lnSpcReduction="20000"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u="sng" smtClean="0">
                <a:solidFill>
                  <a:sysClr val="windowText" lastClr="000000"/>
                </a:solidFill>
              </a:rPr>
              <a:t>Ratio-scaled variable</a:t>
            </a:r>
            <a:r>
              <a:rPr lang="en-US" smtClean="0">
                <a:solidFill>
                  <a:sysClr val="windowText" lastClr="000000"/>
                </a:solidFill>
              </a:rPr>
              <a:t>: a positive measurement on a nonlinear scale, approximately at exponential scale, 		such as </a:t>
            </a:r>
            <a:r>
              <a:rPr lang="en-US" i="1" smtClean="0">
                <a:solidFill>
                  <a:sysClr val="windowText" lastClr="000000"/>
                </a:solidFill>
              </a:rPr>
              <a:t>Ae</a:t>
            </a:r>
            <a:r>
              <a:rPr lang="en-US" i="1" baseline="30000" smtClean="0">
                <a:solidFill>
                  <a:sysClr val="windowText" lastClr="000000"/>
                </a:solidFill>
              </a:rPr>
              <a:t>Bt</a:t>
            </a:r>
            <a:r>
              <a:rPr lang="en-US" smtClean="0">
                <a:solidFill>
                  <a:sysClr val="windowText" lastClr="000000"/>
                </a:solidFill>
              </a:rPr>
              <a:t> or </a:t>
            </a:r>
            <a:r>
              <a:rPr lang="en-US" i="1" smtClean="0">
                <a:solidFill>
                  <a:sysClr val="windowText" lastClr="000000"/>
                </a:solidFill>
              </a:rPr>
              <a:t>Ae</a:t>
            </a:r>
            <a:r>
              <a:rPr lang="en-US" i="1" baseline="30000" smtClean="0">
                <a:solidFill>
                  <a:sysClr val="windowText" lastClr="000000"/>
                </a:solidFill>
              </a:rPr>
              <a:t>-Bt</a:t>
            </a:r>
            <a:r>
              <a:rPr lang="en-US" smtClean="0">
                <a:solidFill>
                  <a:sysClr val="windowText" lastClr="000000"/>
                </a:solidFill>
              </a:rPr>
              <a:t> </a:t>
            </a: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mtClean="0">
                <a:solidFill>
                  <a:sysClr val="windowText" lastClr="000000"/>
                </a:solidFill>
              </a:rPr>
              <a:t>Methods:</a:t>
            </a:r>
          </a:p>
          <a:p>
            <a:pPr lvl="1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mtClean="0">
                <a:solidFill>
                  <a:sysClr val="windowText" lastClr="000000"/>
                </a:solidFill>
              </a:rPr>
              <a:t>treat them like interval-scaled variables — </a:t>
            </a:r>
            <a:r>
              <a:rPr lang="en-US" i="1" smtClean="0">
                <a:solidFill>
                  <a:schemeClr val="hlink"/>
                </a:solidFill>
              </a:rPr>
              <a:t>not a good choice! (why?)</a:t>
            </a:r>
            <a:endParaRPr lang="en-US" smtClean="0">
              <a:solidFill>
                <a:schemeClr val="hlink"/>
              </a:solidFill>
            </a:endParaRPr>
          </a:p>
          <a:p>
            <a:pPr lvl="1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mtClean="0">
                <a:solidFill>
                  <a:sysClr val="windowText" lastClr="000000"/>
                </a:solidFill>
              </a:rPr>
              <a:t>apply logarithmic transformation</a:t>
            </a:r>
          </a:p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i="1" smtClean="0">
                <a:solidFill>
                  <a:sysClr val="windowText" lastClr="000000"/>
                </a:solidFill>
              </a:rPr>
              <a:t>y</a:t>
            </a:r>
            <a:r>
              <a:rPr lang="en-US" i="1" baseline="-25000" smtClean="0">
                <a:solidFill>
                  <a:sysClr val="windowText" lastClr="000000"/>
                </a:solidFill>
              </a:rPr>
              <a:t>if </a:t>
            </a:r>
            <a:r>
              <a:rPr lang="en-US" smtClean="0">
                <a:solidFill>
                  <a:sysClr val="windowText" lastClr="000000"/>
                </a:solidFill>
              </a:rPr>
              <a:t>=</a:t>
            </a:r>
            <a:r>
              <a:rPr lang="en-US" i="1" smtClean="0">
                <a:solidFill>
                  <a:sysClr val="windowText" lastClr="000000"/>
                </a:solidFill>
              </a:rPr>
              <a:t> log(x</a:t>
            </a:r>
            <a:r>
              <a:rPr lang="en-US" i="1" baseline="-25000" smtClean="0">
                <a:solidFill>
                  <a:sysClr val="windowText" lastClr="000000"/>
                </a:solidFill>
              </a:rPr>
              <a:t>if</a:t>
            </a:r>
            <a:r>
              <a:rPr lang="en-US" i="1" smtClean="0">
                <a:solidFill>
                  <a:sysClr val="windowText" lastClr="000000"/>
                </a:solidFill>
              </a:rPr>
              <a:t>)</a:t>
            </a:r>
          </a:p>
          <a:p>
            <a:pPr lvl="1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mtClean="0">
                <a:solidFill>
                  <a:sysClr val="windowText" lastClr="000000"/>
                </a:solidFill>
              </a:rPr>
              <a:t>treat them as continuous ordinal data treat their rank as interval-scaled.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288" y="457200"/>
            <a:ext cx="6259512" cy="782638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4000" smtClean="0"/>
              <a:t>Ratio-Scaled Variables</a:t>
            </a:r>
          </a:p>
        </p:txBody>
      </p:sp>
    </p:spTree>
    <p:extLst>
      <p:ext uri="{BB962C8B-B14F-4D97-AF65-F5344CB8AC3E}">
        <p14:creationId xmlns:p14="http://schemas.microsoft.com/office/powerpoint/2010/main" val="231858611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305800" cy="4876800"/>
          </a:xfrm>
        </p:spPr>
        <p:txBody>
          <a:bodyPr lIns="92075" tIns="46038" rIns="92075" bIns="46038"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dirty="0" smtClean="0">
                <a:solidFill>
                  <a:srgbClr val="000000"/>
                </a:solidFill>
              </a:rPr>
              <a:t>A database may contain all the six types of variables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dirty="0" smtClean="0">
                <a:solidFill>
                  <a:srgbClr val="000000"/>
                </a:solidFill>
              </a:rPr>
              <a:t>symmetric binary, asymmetric binary, nominal, ordinal, interval and ratio.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dirty="0" smtClean="0">
                <a:solidFill>
                  <a:srgbClr val="000000"/>
                </a:solidFill>
              </a:rPr>
              <a:t>One may use a weighted formula to combine their effects.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altLang="en-US" dirty="0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i="1" dirty="0" smtClean="0">
                <a:solidFill>
                  <a:srgbClr val="000000"/>
                </a:solidFill>
              </a:rPr>
              <a:t>f</a:t>
            </a:r>
            <a:r>
              <a:rPr lang="en-US" altLang="en-US" dirty="0" smtClean="0">
                <a:solidFill>
                  <a:srgbClr val="000000"/>
                </a:solidFill>
              </a:rPr>
              <a:t>  is binary or nominal: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dirty="0" err="1" smtClean="0">
                <a:solidFill>
                  <a:srgbClr val="000000"/>
                </a:solidFill>
              </a:rPr>
              <a:t>d</a:t>
            </a:r>
            <a:r>
              <a:rPr lang="en-US" altLang="en-US" baseline="-25000" dirty="0" err="1" smtClean="0">
                <a:solidFill>
                  <a:srgbClr val="000000"/>
                </a:solidFill>
              </a:rPr>
              <a:t>ij</a:t>
            </a:r>
            <a:r>
              <a:rPr lang="en-US" altLang="en-US" baseline="30000" dirty="0" smtClean="0">
                <a:solidFill>
                  <a:srgbClr val="000000"/>
                </a:solidFill>
              </a:rPr>
              <a:t>(f)</a:t>
            </a:r>
            <a:r>
              <a:rPr lang="en-US" altLang="en-US" dirty="0" smtClean="0">
                <a:solidFill>
                  <a:srgbClr val="000000"/>
                </a:solidFill>
              </a:rPr>
              <a:t> = 0  if </a:t>
            </a:r>
            <a:r>
              <a:rPr lang="en-US" altLang="en-US" dirty="0" err="1" smtClean="0">
                <a:solidFill>
                  <a:srgbClr val="000000"/>
                </a:solidFill>
              </a:rPr>
              <a:t>x</a:t>
            </a:r>
            <a:r>
              <a:rPr lang="en-US" altLang="en-US" baseline="-25000" dirty="0" err="1" smtClean="0">
                <a:solidFill>
                  <a:srgbClr val="000000"/>
                </a:solidFill>
              </a:rPr>
              <a:t>if</a:t>
            </a:r>
            <a:r>
              <a:rPr lang="en-US" altLang="en-US" baseline="-25000" dirty="0" smtClean="0">
                <a:solidFill>
                  <a:srgbClr val="000000"/>
                </a:solidFill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</a:rPr>
              <a:t>= </a:t>
            </a:r>
            <a:r>
              <a:rPr lang="en-US" altLang="en-US" dirty="0" err="1" smtClean="0">
                <a:solidFill>
                  <a:srgbClr val="000000"/>
                </a:solidFill>
              </a:rPr>
              <a:t>x</a:t>
            </a:r>
            <a:r>
              <a:rPr lang="en-US" altLang="en-US" baseline="-25000" dirty="0" err="1" smtClean="0">
                <a:solidFill>
                  <a:srgbClr val="000000"/>
                </a:solidFill>
              </a:rPr>
              <a:t>jf</a:t>
            </a:r>
            <a:r>
              <a:rPr lang="en-US" altLang="en-US" dirty="0" smtClean="0">
                <a:solidFill>
                  <a:srgbClr val="000000"/>
                </a:solidFill>
              </a:rPr>
              <a:t> , or </a:t>
            </a:r>
            <a:r>
              <a:rPr lang="en-US" altLang="en-US" dirty="0" err="1" smtClean="0">
                <a:solidFill>
                  <a:srgbClr val="000000"/>
                </a:solidFill>
              </a:rPr>
              <a:t>d</a:t>
            </a:r>
            <a:r>
              <a:rPr lang="en-US" altLang="en-US" baseline="-25000" dirty="0" err="1" smtClean="0">
                <a:solidFill>
                  <a:srgbClr val="000000"/>
                </a:solidFill>
              </a:rPr>
              <a:t>ij</a:t>
            </a:r>
            <a:r>
              <a:rPr lang="en-US" altLang="en-US" baseline="30000" dirty="0" smtClean="0">
                <a:solidFill>
                  <a:srgbClr val="000000"/>
                </a:solidFill>
              </a:rPr>
              <a:t>(f)</a:t>
            </a:r>
            <a:r>
              <a:rPr lang="en-US" altLang="en-US" dirty="0" smtClean="0">
                <a:solidFill>
                  <a:srgbClr val="000000"/>
                </a:solidFill>
              </a:rPr>
              <a:t> = 1 </a:t>
            </a:r>
            <a:r>
              <a:rPr lang="en-US" altLang="en-US" dirty="0" err="1" smtClean="0">
                <a:solidFill>
                  <a:srgbClr val="000000"/>
                </a:solidFill>
              </a:rPr>
              <a:t>o.w</a:t>
            </a:r>
            <a:r>
              <a:rPr lang="en-US" altLang="en-US" dirty="0" smtClean="0">
                <a:solidFill>
                  <a:srgbClr val="000000"/>
                </a:solidFill>
              </a:rPr>
              <a:t>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i="1" dirty="0" smtClean="0">
                <a:solidFill>
                  <a:srgbClr val="000000"/>
                </a:solidFill>
              </a:rPr>
              <a:t>f</a:t>
            </a:r>
            <a:r>
              <a:rPr lang="en-US" altLang="en-US" dirty="0" smtClean="0">
                <a:solidFill>
                  <a:srgbClr val="000000"/>
                </a:solidFill>
              </a:rPr>
              <a:t>  is interval-based: use the normalized distance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i="1" dirty="0" smtClean="0">
                <a:solidFill>
                  <a:srgbClr val="000000"/>
                </a:solidFill>
              </a:rPr>
              <a:t>f</a:t>
            </a:r>
            <a:r>
              <a:rPr lang="en-US" altLang="en-US" dirty="0" smtClean="0">
                <a:solidFill>
                  <a:srgbClr val="000000"/>
                </a:solidFill>
              </a:rPr>
              <a:t>  is ordinal or ratio-scaled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dirty="0" smtClean="0">
                <a:solidFill>
                  <a:srgbClr val="000000"/>
                </a:solidFill>
              </a:rPr>
              <a:t>compute ranks </a:t>
            </a:r>
            <a:r>
              <a:rPr lang="en-US" altLang="en-US" dirty="0" err="1" smtClean="0">
                <a:solidFill>
                  <a:srgbClr val="000000"/>
                </a:solidFill>
              </a:rPr>
              <a:t>r</a:t>
            </a:r>
            <a:r>
              <a:rPr lang="en-US" altLang="en-US" baseline="-25000" dirty="0" err="1" smtClean="0">
                <a:solidFill>
                  <a:srgbClr val="000000"/>
                </a:solidFill>
              </a:rPr>
              <a:t>if</a:t>
            </a:r>
            <a:r>
              <a:rPr lang="en-US" altLang="en-US" dirty="0" smtClean="0">
                <a:solidFill>
                  <a:srgbClr val="000000"/>
                </a:solidFill>
              </a:rPr>
              <a:t> and  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dirty="0" smtClean="0">
                <a:solidFill>
                  <a:srgbClr val="000000"/>
                </a:solidFill>
              </a:rPr>
              <a:t>and treat </a:t>
            </a:r>
            <a:r>
              <a:rPr lang="en-US" altLang="en-US" dirty="0" err="1" smtClean="0">
                <a:solidFill>
                  <a:srgbClr val="000000"/>
                </a:solidFill>
              </a:rPr>
              <a:t>z</a:t>
            </a:r>
            <a:r>
              <a:rPr lang="en-US" altLang="en-US" baseline="-25000" dirty="0" err="1" smtClean="0">
                <a:solidFill>
                  <a:srgbClr val="000000"/>
                </a:solidFill>
              </a:rPr>
              <a:t>if</a:t>
            </a:r>
            <a:r>
              <a:rPr lang="en-US" altLang="en-US" dirty="0" smtClean="0">
                <a:solidFill>
                  <a:srgbClr val="000000"/>
                </a:solidFill>
              </a:rPr>
              <a:t> as interval-scaled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288" y="381000"/>
            <a:ext cx="6792912" cy="858838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4000" smtClean="0"/>
              <a:t>Variables of Mixed Types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>
            <p:extLst/>
          </p:nvPr>
        </p:nvGraphicFramePr>
        <p:xfrm>
          <a:off x="2971800" y="3276600"/>
          <a:ext cx="41751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6" name="Equation" r:id="rId4" imgW="2108160" imgH="736560" progId="Equation.3">
                  <p:embed/>
                </p:oleObj>
              </mc:Choice>
              <mc:Fallback>
                <p:oleObj name="Equation" r:id="rId4" imgW="210816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276600"/>
                        <a:ext cx="4175125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5"/>
          <p:cNvGraphicFramePr>
            <a:graphicFrameLocks noChangeAspect="1"/>
          </p:cNvGraphicFramePr>
          <p:nvPr>
            <p:extLst/>
          </p:nvPr>
        </p:nvGraphicFramePr>
        <p:xfrm>
          <a:off x="5334000" y="5743575"/>
          <a:ext cx="16224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7" name="Equation" r:id="rId6" imgW="1002960" imgH="533160" progId="Equation.3">
                  <p:embed/>
                </p:oleObj>
              </mc:Choice>
              <mc:Fallback>
                <p:oleObj name="Equation" r:id="rId6" imgW="100296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743575"/>
                        <a:ext cx="1622425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869163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533400"/>
            <a:ext cx="7543800" cy="874713"/>
          </a:xfrm>
        </p:spPr>
        <p:txBody>
          <a:bodyPr/>
          <a:lstStyle/>
          <a:p>
            <a:pPr eaLnBrk="1" hangingPunct="1"/>
            <a:r>
              <a:rPr lang="en-US" altLang="en-US" smtClean="0"/>
              <a:t>Similarity Measures</a:t>
            </a:r>
            <a:endParaRPr lang="en-US" altLang="en-US" sz="4000" smtClean="0"/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2209800"/>
            <a:ext cx="3429000" cy="6096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2400" b="1" smtClean="0">
                <a:solidFill>
                  <a:srgbClr val="000000"/>
                </a:solidFill>
              </a:rPr>
              <a:t>Euclidean distance</a:t>
            </a:r>
          </a:p>
        </p:txBody>
      </p:sp>
      <p:graphicFrame>
        <p:nvGraphicFramePr>
          <p:cNvPr id="819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146425" y="2471738"/>
          <a:ext cx="5165725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3" name="Equation" r:id="rId4" imgW="2958840" imgH="355320" progId="Equation.3">
                  <p:embed/>
                </p:oleObj>
              </mc:Choice>
              <mc:Fallback>
                <p:oleObj name="Equation" r:id="rId4" imgW="295884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6425" y="2471738"/>
                        <a:ext cx="5165725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294063" y="4392613"/>
          <a:ext cx="55229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4" name="Equation" r:id="rId6" imgW="2641320" imgH="279360" progId="Equation.3">
                  <p:embed/>
                </p:oleObj>
              </mc:Choice>
              <mc:Fallback>
                <p:oleObj name="Equation" r:id="rId6" imgW="264132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4063" y="4392613"/>
                        <a:ext cx="5522912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6"/>
          <p:cNvGraphicFramePr>
            <a:graphicFrameLocks noChangeAspect="1"/>
          </p:cNvGraphicFramePr>
          <p:nvPr/>
        </p:nvGraphicFramePr>
        <p:xfrm>
          <a:off x="2362200" y="5754688"/>
          <a:ext cx="6553200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5" name="Equation" r:id="rId8" imgW="3035160" imgH="342720" progId="Equation.3">
                  <p:embed/>
                </p:oleObj>
              </mc:Choice>
              <mc:Fallback>
                <p:oleObj name="Equation" r:id="rId8" imgW="303516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754688"/>
                        <a:ext cx="6553200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381000" y="3621088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en-US" altLang="en-US" b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kumimoji="0" lang="en-US" altLang="en-US" sz="2400">
                <a:solidFill>
                  <a:schemeClr val="tx1"/>
                </a:solidFill>
                <a:latin typeface="Arial" panose="020B0604020202020204" pitchFamily="34" charset="0"/>
              </a:rPr>
              <a:t>Manhattan distance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381000" y="5068888"/>
            <a:ext cx="358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en-US" altLang="en-US" sz="2400">
                <a:solidFill>
                  <a:schemeClr val="tx1"/>
                </a:solidFill>
                <a:latin typeface="Arial" panose="020B0604020202020204" pitchFamily="34" charset="0"/>
              </a:rPr>
              <a:t>  Minkowski distance</a:t>
            </a: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533400" y="1371600"/>
            <a:ext cx="6858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400" b="0">
                <a:solidFill>
                  <a:schemeClr val="tx1"/>
                </a:solidFill>
                <a:latin typeface="Arial" panose="020B0604020202020204" pitchFamily="34" charset="0"/>
              </a:rPr>
              <a:t>If i = (x</a:t>
            </a:r>
            <a:r>
              <a:rPr kumimoji="0" lang="en-US" altLang="en-US" sz="2400" b="0" baseline="-25000">
                <a:solidFill>
                  <a:schemeClr val="tx1"/>
                </a:solidFill>
                <a:latin typeface="Arial" panose="020B0604020202020204" pitchFamily="34" charset="0"/>
              </a:rPr>
              <a:t>i1</a:t>
            </a:r>
            <a:r>
              <a:rPr kumimoji="0" lang="en-US" altLang="en-US" sz="2400" b="0">
                <a:solidFill>
                  <a:schemeClr val="tx1"/>
                </a:solidFill>
                <a:latin typeface="Arial" panose="020B0604020202020204" pitchFamily="34" charset="0"/>
              </a:rPr>
              <a:t>, x</a:t>
            </a:r>
            <a:r>
              <a:rPr kumimoji="0" lang="en-US" altLang="en-US" sz="2400" b="0" baseline="-25000">
                <a:solidFill>
                  <a:schemeClr val="tx1"/>
                </a:solidFill>
                <a:latin typeface="Arial" panose="020B0604020202020204" pitchFamily="34" charset="0"/>
              </a:rPr>
              <a:t>i2</a:t>
            </a:r>
            <a:r>
              <a:rPr kumimoji="0" lang="en-US" altLang="en-US" sz="2400" b="0">
                <a:solidFill>
                  <a:schemeClr val="tx1"/>
                </a:solidFill>
                <a:latin typeface="Arial" panose="020B0604020202020204" pitchFamily="34" charset="0"/>
              </a:rPr>
              <a:t>, …, x</a:t>
            </a:r>
            <a:r>
              <a:rPr kumimoji="0" lang="en-US" altLang="en-US" sz="2400" b="0" baseline="-25000">
                <a:solidFill>
                  <a:schemeClr val="tx1"/>
                </a:solidFill>
                <a:latin typeface="Arial" panose="020B0604020202020204" pitchFamily="34" charset="0"/>
              </a:rPr>
              <a:t>ip</a:t>
            </a:r>
            <a:r>
              <a:rPr kumimoji="0" lang="en-US" altLang="en-US" sz="2400" b="0">
                <a:solidFill>
                  <a:schemeClr val="tx1"/>
                </a:solidFill>
                <a:latin typeface="Arial" panose="020B0604020202020204" pitchFamily="34" charset="0"/>
              </a:rPr>
              <a:t>,) and j = (x</a:t>
            </a:r>
            <a:r>
              <a:rPr kumimoji="0" lang="en-US" altLang="en-US" sz="2400" b="0" baseline="-25000">
                <a:solidFill>
                  <a:schemeClr val="tx1"/>
                </a:solidFill>
                <a:latin typeface="Arial" panose="020B0604020202020204" pitchFamily="34" charset="0"/>
              </a:rPr>
              <a:t>j1</a:t>
            </a:r>
            <a:r>
              <a:rPr kumimoji="0" lang="en-US" altLang="en-US" sz="2400" b="0">
                <a:solidFill>
                  <a:schemeClr val="tx1"/>
                </a:solidFill>
                <a:latin typeface="Arial" panose="020B0604020202020204" pitchFamily="34" charset="0"/>
              </a:rPr>
              <a:t>, x</a:t>
            </a:r>
            <a:r>
              <a:rPr kumimoji="0" lang="en-US" altLang="en-US" sz="2400" b="0" baseline="-25000">
                <a:solidFill>
                  <a:schemeClr val="tx1"/>
                </a:solidFill>
                <a:latin typeface="Arial" panose="020B0604020202020204" pitchFamily="34" charset="0"/>
              </a:rPr>
              <a:t>j2</a:t>
            </a:r>
            <a:r>
              <a:rPr kumimoji="0" lang="en-US" altLang="en-US" sz="2400" b="0">
                <a:solidFill>
                  <a:schemeClr val="tx1"/>
                </a:solidFill>
                <a:latin typeface="Arial" panose="020B0604020202020204" pitchFamily="34" charset="0"/>
              </a:rPr>
              <a:t>, …, x</a:t>
            </a:r>
            <a:r>
              <a:rPr kumimoji="0" lang="en-US" altLang="en-US" sz="2400" b="0" baseline="-25000">
                <a:solidFill>
                  <a:schemeClr val="tx1"/>
                </a:solidFill>
                <a:latin typeface="Arial" panose="020B0604020202020204" pitchFamily="34" charset="0"/>
              </a:rPr>
              <a:t>jp</a:t>
            </a:r>
            <a:r>
              <a:rPr kumimoji="0" lang="en-US" altLang="en-US" sz="2400" b="0">
                <a:solidFill>
                  <a:schemeClr val="tx1"/>
                </a:solidFill>
                <a:latin typeface="Arial" panose="020B0604020202020204" pitchFamily="34" charset="0"/>
              </a:rPr>
              <a:t>) are two p-dimensional data objects, then </a:t>
            </a:r>
          </a:p>
        </p:txBody>
      </p:sp>
    </p:spTree>
    <p:extLst>
      <p:ext uri="{BB962C8B-B14F-4D97-AF65-F5344CB8AC3E}">
        <p14:creationId xmlns:p14="http://schemas.microsoft.com/office/powerpoint/2010/main" val="169282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524000"/>
            <a:ext cx="7543800" cy="49530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>
                <a:solidFill>
                  <a:srgbClr val="000000"/>
                </a:solidFill>
              </a:rPr>
              <a:t>Random Initialization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mtClean="0">
                <a:solidFill>
                  <a:srgbClr val="000000"/>
                </a:solidFill>
              </a:rPr>
              <a:t>Perform multiple runs with randomly chosen initial seeds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mtClean="0">
                <a:solidFill>
                  <a:srgbClr val="000000"/>
                </a:solidFill>
              </a:rPr>
              <a:t>Choose the set of clusters with minimum SSE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mtClean="0">
                <a:solidFill>
                  <a:srgbClr val="000000"/>
                </a:solidFill>
              </a:rPr>
              <a:t>Not necessarily a good solution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>
                <a:solidFill>
                  <a:srgbClr val="000000"/>
                </a:solidFill>
              </a:rPr>
              <a:t>Sampling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mtClean="0">
                <a:solidFill>
                  <a:srgbClr val="000000"/>
                </a:solidFill>
              </a:rPr>
              <a:t>Sample and do hierarchical clustering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mtClean="0">
                <a:solidFill>
                  <a:srgbClr val="000000"/>
                </a:solidFill>
              </a:rPr>
              <a:t>K clusters are found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mtClean="0">
                <a:solidFill>
                  <a:srgbClr val="000000"/>
                </a:solidFill>
              </a:rPr>
              <a:t>Centroids of these clusters are used as initial seeds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mtClean="0">
                <a:solidFill>
                  <a:srgbClr val="000000"/>
                </a:solidFill>
              </a:rPr>
              <a:t>Works well only if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en-US" smtClean="0">
                <a:solidFill>
                  <a:srgbClr val="000000"/>
                </a:solidFill>
              </a:rPr>
              <a:t>Sample is relatively small (few 100</a:t>
            </a:r>
            <a:r>
              <a:rPr lang="en-US" altLang="en-US" baseline="-25000" smtClean="0">
                <a:solidFill>
                  <a:srgbClr val="000000"/>
                </a:solidFill>
              </a:rPr>
              <a:t>s</a:t>
            </a:r>
            <a:r>
              <a:rPr lang="en-US" altLang="en-US" smtClean="0">
                <a:solidFill>
                  <a:srgbClr val="000000"/>
                </a:solidFill>
              </a:rPr>
              <a:t> to few 1000</a:t>
            </a:r>
            <a:r>
              <a:rPr lang="en-US" altLang="en-US" baseline="-25000" smtClean="0">
                <a:solidFill>
                  <a:srgbClr val="000000"/>
                </a:solidFill>
              </a:rPr>
              <a:t>s</a:t>
            </a:r>
            <a:r>
              <a:rPr lang="en-US" altLang="en-US" smtClean="0">
                <a:solidFill>
                  <a:srgbClr val="000000"/>
                </a:solidFill>
              </a:rPr>
              <a:t>)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en-US" smtClean="0">
                <a:solidFill>
                  <a:srgbClr val="000000"/>
                </a:solidFill>
              </a:rPr>
              <a:t>K&lt;&lt;sample size</a:t>
            </a:r>
          </a:p>
          <a:p>
            <a:pPr lvl="1" eaLnBrk="1" hangingPunct="1">
              <a:spcBef>
                <a:spcPct val="0"/>
              </a:spcBef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87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Choosing Initial Centroids</a:t>
            </a:r>
          </a:p>
        </p:txBody>
      </p:sp>
    </p:spTree>
    <p:extLst>
      <p:ext uri="{BB962C8B-B14F-4D97-AF65-F5344CB8AC3E}">
        <p14:creationId xmlns:p14="http://schemas.microsoft.com/office/powerpoint/2010/main" val="405400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87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Choosing Initial Centroids</a:t>
            </a:r>
          </a:p>
        </p:txBody>
      </p:sp>
      <p:pic>
        <p:nvPicPr>
          <p:cNvPr id="5837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2" name="TextBox 94"/>
          <p:cNvSpPr txBox="1">
            <a:spLocks noChangeArrowheads="1"/>
          </p:cNvSpPr>
          <p:nvPr/>
        </p:nvSpPr>
        <p:spPr bwMode="auto">
          <a:xfrm>
            <a:off x="0" y="6334125"/>
            <a:ext cx="70104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1600" b="0">
                <a:solidFill>
                  <a:schemeClr val="tx1"/>
                </a:solidFill>
              </a:rPr>
              <a:t>Source of figure: Introduction to Data Mining by Tan et. al.</a:t>
            </a:r>
          </a:p>
        </p:txBody>
      </p:sp>
    </p:spTree>
    <p:extLst>
      <p:ext uri="{BB962C8B-B14F-4D97-AF65-F5344CB8AC3E}">
        <p14:creationId xmlns:p14="http://schemas.microsoft.com/office/powerpoint/2010/main" val="156164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87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Choosing Initial Centroids</a:t>
            </a:r>
          </a:p>
        </p:txBody>
      </p:sp>
      <p:sp>
        <p:nvSpPr>
          <p:cNvPr id="59395" name="TextBox 94"/>
          <p:cNvSpPr txBox="1">
            <a:spLocks noChangeArrowheads="1"/>
          </p:cNvSpPr>
          <p:nvPr/>
        </p:nvSpPr>
        <p:spPr bwMode="auto">
          <a:xfrm>
            <a:off x="0" y="6334125"/>
            <a:ext cx="70104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1600" b="0">
                <a:solidFill>
                  <a:schemeClr val="tx1"/>
                </a:solidFill>
              </a:rPr>
              <a:t>Source of figure: Introduction to Data Mining by Tan et. al.</a:t>
            </a:r>
          </a:p>
        </p:txBody>
      </p:sp>
      <p:pic>
        <p:nvPicPr>
          <p:cNvPr id="5939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0"/>
            <a:ext cx="7620000" cy="614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364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800" smtClean="0"/>
              <a:t>Problems with Selecting Initial Points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305800" cy="57912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sz="2600" dirty="0" smtClean="0"/>
              <a:t>If there are K ‘real’ clusters then the chance of selecting one centroid from each cluster is small. </a:t>
            </a:r>
          </a:p>
          <a:p>
            <a:pPr marL="990600" lvl="1" indent="-533400" eaLnBrk="1" hangingPunct="1">
              <a:lnSpc>
                <a:spcPct val="90000"/>
              </a:lnSpc>
              <a:defRPr/>
            </a:pPr>
            <a:r>
              <a:rPr lang="en-US" sz="2400" dirty="0" smtClean="0"/>
              <a:t>Chance is relatively small when K is large</a:t>
            </a:r>
          </a:p>
          <a:p>
            <a:pPr marL="990600" lvl="1" indent="-533400" eaLnBrk="1" hangingPunct="1">
              <a:lnSpc>
                <a:spcPct val="90000"/>
              </a:lnSpc>
              <a:defRPr/>
            </a:pPr>
            <a:r>
              <a:rPr lang="en-US" sz="2400" dirty="0" smtClean="0"/>
              <a:t>If clusters are the same size, n, then</a:t>
            </a:r>
            <a:br>
              <a:rPr lang="en-US" sz="2400" dirty="0" smtClean="0"/>
            </a:br>
            <a:endParaRPr lang="en-US" sz="2400" dirty="0" smtClean="0"/>
          </a:p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For example, if K = 10, then probability = 10!/10</a:t>
            </a:r>
            <a:r>
              <a:rPr lang="en-US" sz="2400" baseline="30000" dirty="0" smtClean="0"/>
              <a:t>10</a:t>
            </a:r>
            <a:r>
              <a:rPr lang="en-US" sz="2400" dirty="0" smtClean="0"/>
              <a:t> = 0.00036</a:t>
            </a:r>
          </a:p>
          <a:p>
            <a:pPr marL="990600" lvl="1" indent="-533400" eaLnBrk="1" hangingPunct="1">
              <a:lnSpc>
                <a:spcPct val="90000"/>
              </a:lnSpc>
              <a:defRPr/>
            </a:pPr>
            <a:r>
              <a:rPr lang="en-US" sz="2400" dirty="0" smtClean="0"/>
              <a:t>Sometimes the initial centroids will read just themselves in ‘right’ way, and sometimes they don’t</a:t>
            </a:r>
          </a:p>
          <a:p>
            <a:pPr marL="990600" lvl="1" indent="-533400" eaLnBrk="1" hangingPunct="1">
              <a:lnSpc>
                <a:spcPct val="90000"/>
              </a:lnSpc>
              <a:defRPr/>
            </a:pPr>
            <a:r>
              <a:rPr lang="en-US" sz="2400" dirty="0" smtClean="0"/>
              <a:t>Consider an example of five pairs of clusters</a:t>
            </a:r>
          </a:p>
        </p:txBody>
      </p:sp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762000" y="2857500"/>
          <a:ext cx="80010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3" name="Bitmap Image" r:id="rId4" imgW="9259102" imgH="960203" progId="Paint.Picture">
                  <p:embed/>
                </p:oleObj>
              </mc:Choice>
              <mc:Fallback>
                <p:oleObj name="Bitmap Image" r:id="rId4" imgW="9259102" imgH="96020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857500"/>
                        <a:ext cx="8001000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598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</TotalTime>
  <Words>2068</Words>
  <Application>Microsoft Office PowerPoint</Application>
  <PresentationFormat>On-screen Show (4:3)</PresentationFormat>
  <Paragraphs>400</Paragraphs>
  <Slides>56</Slides>
  <Notes>54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56</vt:i4>
      </vt:variant>
    </vt:vector>
  </HeadingPairs>
  <TitlesOfParts>
    <vt:vector size="69" baseType="lpstr">
      <vt:lpstr>Arial</vt:lpstr>
      <vt:lpstr>Calibri</vt:lpstr>
      <vt:lpstr>Courier New</vt:lpstr>
      <vt:lpstr>Monotype Sorts</vt:lpstr>
      <vt:lpstr>Tahoma</vt:lpstr>
      <vt:lpstr>Times New Roman</vt:lpstr>
      <vt:lpstr>TimesNewRoman</vt:lpstr>
      <vt:lpstr>Wingdings</vt:lpstr>
      <vt:lpstr>Wingdings 3</vt:lpstr>
      <vt:lpstr>Office Theme</vt:lpstr>
      <vt:lpstr>Bitmap Image</vt:lpstr>
      <vt:lpstr>Equation</vt:lpstr>
      <vt:lpstr>Document</vt:lpstr>
      <vt:lpstr>Clustering</vt:lpstr>
      <vt:lpstr>Good  Initial Centroids</vt:lpstr>
      <vt:lpstr>Poor Initial Centroids</vt:lpstr>
      <vt:lpstr>Pros &amp; Cons of K-means</vt:lpstr>
      <vt:lpstr>Limitations of K-means</vt:lpstr>
      <vt:lpstr>Choosing Initial Centroids</vt:lpstr>
      <vt:lpstr>Choosing Initial Centroids</vt:lpstr>
      <vt:lpstr>Choosing Initial Centroids</vt:lpstr>
      <vt:lpstr>Problems with Selecting Initial Points</vt:lpstr>
      <vt:lpstr>10 Clusters Example</vt:lpstr>
      <vt:lpstr>10 Clusters Example</vt:lpstr>
      <vt:lpstr>10 Clusters Example</vt:lpstr>
      <vt:lpstr>10 Clusters Example</vt:lpstr>
      <vt:lpstr>Solutions to Initial Centroids Problem</vt:lpstr>
      <vt:lpstr>Handling Empty Clusters</vt:lpstr>
      <vt:lpstr>Pre-processing and Post-processing</vt:lpstr>
      <vt:lpstr>Updating Centers Incrementally</vt:lpstr>
      <vt:lpstr>Variations on K-means</vt:lpstr>
      <vt:lpstr>Bisecting K-means</vt:lpstr>
      <vt:lpstr>PowerPoint Presentation</vt:lpstr>
      <vt:lpstr>Bisecting K-means</vt:lpstr>
      <vt:lpstr>Limitations of K-means</vt:lpstr>
      <vt:lpstr>Limitations of K-means: Differing Sizes</vt:lpstr>
      <vt:lpstr>Limitations of K-means: Differing Density</vt:lpstr>
      <vt:lpstr>Limitations of K-means: Non-globular Shapes</vt:lpstr>
      <vt:lpstr>Overcoming K-means Limitations</vt:lpstr>
      <vt:lpstr>Overcoming K-means Limitations</vt:lpstr>
      <vt:lpstr>Overcoming K-means Limitations</vt:lpstr>
      <vt:lpstr>Types of Clusters</vt:lpstr>
      <vt:lpstr>Types of Clusters: Well-Separated</vt:lpstr>
      <vt:lpstr>Types of Clusters: Center-Based</vt:lpstr>
      <vt:lpstr>Types of Clusters: Contiguity-Based</vt:lpstr>
      <vt:lpstr>Types of Clusters: Density-Based</vt:lpstr>
      <vt:lpstr>Types of Clusters: Conceptual Clusters</vt:lpstr>
      <vt:lpstr>What Is Good Clustering?</vt:lpstr>
      <vt:lpstr>Requirements of Clustering in Data Mining </vt:lpstr>
      <vt:lpstr>Outliers </vt:lpstr>
      <vt:lpstr>PowerPoint Presentation</vt:lpstr>
      <vt:lpstr>Problems with Outliers</vt:lpstr>
      <vt:lpstr>PowerPoint Presentation</vt:lpstr>
      <vt:lpstr>Clustering Algorithms</vt:lpstr>
      <vt:lpstr>Types of Data in Cluster Analysis</vt:lpstr>
      <vt:lpstr>Types of Data in Cluster Analysis</vt:lpstr>
      <vt:lpstr>Dissimilarity Matrix </vt:lpstr>
      <vt:lpstr>Types of Data </vt:lpstr>
      <vt:lpstr>Interval-scaled Variables </vt:lpstr>
      <vt:lpstr>Standardizing Variables </vt:lpstr>
      <vt:lpstr>PowerPoint Presentation</vt:lpstr>
      <vt:lpstr>PowerPoint Presentation</vt:lpstr>
      <vt:lpstr>Binary Variables</vt:lpstr>
      <vt:lpstr>Dissimilarity between Binary Variables</vt:lpstr>
      <vt:lpstr>Nominal Variables</vt:lpstr>
      <vt:lpstr>Ordinal Variables</vt:lpstr>
      <vt:lpstr>Ratio-Scaled Variables</vt:lpstr>
      <vt:lpstr>Variables of Mixed Types</vt:lpstr>
      <vt:lpstr>Similarity Measures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user</cp:lastModifiedBy>
  <cp:revision>39</cp:revision>
  <dcterms:created xsi:type="dcterms:W3CDTF">2016-03-31T23:17:38Z</dcterms:created>
  <dcterms:modified xsi:type="dcterms:W3CDTF">2019-04-08T10:18:28Z</dcterms:modified>
</cp:coreProperties>
</file>