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8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AFB6090-2B38-49A7-B055-10BE3BA94C99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F9ED2FA0-20E3-4134-ACC7-9C21C34466B5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4/10/2019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48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C9CCD516-B4FF-4178-A215-AD207AD958E3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610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CDC2F0D-4ABE-4C03-B0CA-9B5543B11417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4/10/2019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7C83B4F5-9A53-4950-8B33-8EE0294202AD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1925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11A2C2AC-2BB4-47F0-9FFE-709222A83EE6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4/10/2019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0105797F-8B7F-4E10-9A99-A5F23682BF0D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489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60444-F505-436D-91A1-073D64CE347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44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EDFA1-7AF0-4B54-B787-D56DB5C6BBFB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316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52DBD-C35D-49E8-A19B-2C57FF9274A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041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8987C29D-874C-40A7-B798-034C9D6FD92F}" type="datetime1"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4/10/2019</a:t>
            </a:fld>
            <a:endParaRPr kumimoji="0" lang="en-US" altLang="en-US" sz="12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n-US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t>Dr. Navneet Goyal, BITS,Pilani</a:t>
            </a:r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  <a:defRPr kumimoji="1" sz="2800" b="1">
                <a:solidFill>
                  <a:schemeClr val="folHlink"/>
                </a:solidFill>
                <a:latin typeface="Tahoma" panose="020B0604030504040204" pitchFamily="34" charset="0"/>
              </a:defRPr>
            </a:lvl9pPr>
          </a:lstStyle>
          <a:p>
            <a:fld id="{ACAE1E4B-A50C-4EAC-9AD3-64D24A441637}" type="slidenum">
              <a:rPr kumimoji="0"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kumimoji="0"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464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89F5E5-61A5-445E-8981-C85FA71185BE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5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C9024C-D4F9-484E-BA7E-FEB82120DA0A}" type="slidenum">
              <a:rPr lang="en-US" altLang="en-US" smtClean="0">
                <a:latin typeface="Arial" panose="020B0604020202020204" pitchFamily="34" charset="0"/>
              </a:rPr>
              <a:pPr/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9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038FE82-2089-4F06-9081-13560AF495B3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4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CAE43E-F2D9-49BE-AFF7-8D98BBB7F8A0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3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893BB1D-E542-4353-83CB-2F5CFACE3B05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0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B01D689-8E30-4756-A4E5-B24E10837D5C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8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1AAAA6-5CF1-4D0B-AF46-978E0345BA0A}" type="slidenum">
              <a:rPr lang="en-US" altLang="en-US" smtClean="0">
                <a:latin typeface="Arial" panose="020B0604020202020204" pitchFamily="34" charset="0"/>
              </a:rPr>
              <a:pPr/>
              <a:t>15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3613" cy="3579813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5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68B7D-1210-4CBA-892A-A17BC737523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6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Clustering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DBSCAN Algorithm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Eliminate noise points</a:t>
            </a:r>
          </a:p>
          <a:p>
            <a:pPr eaLnBrk="1" hangingPunct="1">
              <a:defRPr/>
            </a:pPr>
            <a:r>
              <a:rPr lang="en-US" smtClean="0"/>
              <a:t>Perform clustering on the remaining points</a:t>
            </a:r>
          </a:p>
        </p:txBody>
      </p:sp>
      <p:pic>
        <p:nvPicPr>
          <p:cNvPr id="211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667000"/>
            <a:ext cx="7386638" cy="3490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DBSCAN: Core, Border and Noise Points</a:t>
            </a:r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Original Points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Point types: 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</a:rPr>
              <a:t>core</a:t>
            </a:r>
            <a:r>
              <a:rPr lang="en-US" altLang="en-US" sz="1800" b="1" dirty="0">
                <a:latin typeface="Arial" panose="020B0604020202020204" pitchFamily="34" charset="0"/>
              </a:rPr>
              <a:t>, </a:t>
            </a:r>
            <a:r>
              <a:rPr lang="en-US" altLang="en-US" sz="1800" b="1" dirty="0">
                <a:solidFill>
                  <a:srgbClr val="003399"/>
                </a:solidFill>
                <a:latin typeface="Arial" panose="020B0604020202020204" pitchFamily="34" charset="0"/>
              </a:rPr>
              <a:t>border</a:t>
            </a:r>
            <a:r>
              <a:rPr lang="en-US" altLang="en-US" sz="1800" b="1" dirty="0"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noise</a:t>
            </a:r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5492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When DBSCAN Works Well</a:t>
            </a: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pic>
        <p:nvPicPr>
          <p:cNvPr id="2160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1081088"/>
            <a:ext cx="4872037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0" name="Text Box 7"/>
          <p:cNvSpPr txBox="1">
            <a:spLocks noChangeArrowheads="1"/>
          </p:cNvSpPr>
          <p:nvPr/>
        </p:nvSpPr>
        <p:spPr bwMode="auto">
          <a:xfrm>
            <a:off x="5486400" y="43434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Clusters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Resistant to Noise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4981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DBSCAN: Determining EPS and MinPts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530725"/>
          </a:xfrm>
        </p:spPr>
        <p:txBody>
          <a:bodyPr lIns="90488" tIns="44450" rIns="90488" bIns="44450"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800" smtClean="0"/>
              <a:t>Idea is that for points in a cluster, their k</a:t>
            </a:r>
            <a:r>
              <a:rPr lang="en-US" sz="2800" baseline="30000" smtClean="0"/>
              <a:t>th</a:t>
            </a:r>
            <a:r>
              <a:rPr lang="en-US" sz="2800" smtClean="0"/>
              <a:t> nearest neighbors are at roughly the same distance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800" smtClean="0"/>
              <a:t>Noise points have the k</a:t>
            </a:r>
            <a:r>
              <a:rPr lang="en-US" sz="2800" baseline="30000" smtClean="0"/>
              <a:t>th</a:t>
            </a:r>
            <a:r>
              <a:rPr lang="en-US" sz="2800" smtClean="0"/>
              <a:t> nearest neighbor at farther distance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sz="2800" smtClean="0"/>
              <a:t>So, plot sorted distance of every point to its k</a:t>
            </a:r>
            <a:r>
              <a:rPr lang="en-US" sz="2800" baseline="30000" smtClean="0"/>
              <a:t>th</a:t>
            </a:r>
            <a:r>
              <a:rPr lang="en-US" sz="2800" smtClean="0"/>
              <a:t> nearest neighbor</a:t>
            </a:r>
            <a:endParaRPr lang="en-US" smtClean="0"/>
          </a:p>
        </p:txBody>
      </p:sp>
      <p:pic>
        <p:nvPicPr>
          <p:cNvPr id="22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100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77" y="3886200"/>
            <a:ext cx="325084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7518" y="6141243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22802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857375"/>
            <a:ext cx="665003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33600" y="762000"/>
            <a:ext cx="3733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Clusters of Varying Density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1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When DBSCAN Does NOT Work Well</a:t>
            </a: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18117" name="Picture 5" descr="fish_clus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18122" name="Object 10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r:id="rId7" imgW="4686706" imgH="3177815" progId="MSPhotoEd.3">
                  <p:embed/>
                </p:oleObj>
              </mc:Choice>
              <mc:Fallback>
                <p:oleObj r:id="rId7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Eps=9.62)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Varying densities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34098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3D47-9F51-46D0-BC6B-8376DB91D92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52425" y="190500"/>
            <a:ext cx="8442325" cy="571500"/>
          </a:xfrm>
        </p:spPr>
        <p:txBody>
          <a:bodyPr>
            <a:normAutofit fontScale="90000"/>
          </a:bodyPr>
          <a:lstStyle/>
          <a:p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-Medoids Clustering Method</a:t>
            </a:r>
          </a:p>
        </p:txBody>
      </p:sp>
      <p:sp>
        <p:nvSpPr>
          <p:cNvPr id="136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42325" cy="5334000"/>
          </a:xfrm>
        </p:spPr>
        <p:txBody>
          <a:bodyPr/>
          <a:lstStyle/>
          <a:p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-medoids: Find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representative objects</a:t>
            </a:r>
            <a:r>
              <a:rPr lang="en-US" altLang="zh-CN">
                <a:ea typeface="宋体" panose="02010600030101010101" pitchFamily="2" charset="-122"/>
              </a:rPr>
              <a:t>, called </a:t>
            </a:r>
            <a:r>
              <a:rPr lang="en-US" altLang="zh-CN" i="1">
                <a:ea typeface="宋体" panose="02010600030101010101" pitchFamily="2" charset="-122"/>
              </a:rPr>
              <a:t>medoids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PAM (Partitioning Around Medoids, 1987)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CLARA (Kaufmann &amp; Rousseeuw, 1990)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CLARANS (Ng &amp; Han, 1994): Randomized sampling</a:t>
            </a:r>
          </a:p>
        </p:txBody>
      </p:sp>
      <p:grpSp>
        <p:nvGrpSpPr>
          <p:cNvPr id="1364056" name="Group 88"/>
          <p:cNvGrpSpPr>
            <a:grpSpLocks/>
          </p:cNvGrpSpPr>
          <p:nvPr/>
        </p:nvGrpSpPr>
        <p:grpSpPr bwMode="auto">
          <a:xfrm>
            <a:off x="4419600" y="3178175"/>
            <a:ext cx="4114800" cy="2651125"/>
            <a:chOff x="3456" y="2880"/>
            <a:chExt cx="1248" cy="1112"/>
          </a:xfrm>
        </p:grpSpPr>
        <p:sp>
          <p:nvSpPr>
            <p:cNvPr id="1364057" name="Rectangle 89"/>
            <p:cNvSpPr>
              <a:spLocks noChangeArrowheads="1"/>
            </p:cNvSpPr>
            <p:nvPr/>
          </p:nvSpPr>
          <p:spPr bwMode="auto">
            <a:xfrm>
              <a:off x="3456" y="2880"/>
              <a:ext cx="1248" cy="111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058" name="Rectangle 90"/>
            <p:cNvSpPr>
              <a:spLocks noChangeArrowheads="1"/>
            </p:cNvSpPr>
            <p:nvPr/>
          </p:nvSpPr>
          <p:spPr bwMode="auto">
            <a:xfrm>
              <a:off x="3575" y="2959"/>
              <a:ext cx="1071" cy="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59" name="Line 91"/>
            <p:cNvSpPr>
              <a:spLocks noChangeShapeType="1"/>
            </p:cNvSpPr>
            <p:nvPr/>
          </p:nvSpPr>
          <p:spPr bwMode="auto">
            <a:xfrm>
              <a:off x="3575" y="3767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0" name="Line 92"/>
            <p:cNvSpPr>
              <a:spLocks noChangeShapeType="1"/>
            </p:cNvSpPr>
            <p:nvPr/>
          </p:nvSpPr>
          <p:spPr bwMode="auto">
            <a:xfrm>
              <a:off x="3575" y="3677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1" name="Line 93"/>
            <p:cNvSpPr>
              <a:spLocks noChangeShapeType="1"/>
            </p:cNvSpPr>
            <p:nvPr/>
          </p:nvSpPr>
          <p:spPr bwMode="auto">
            <a:xfrm>
              <a:off x="3575" y="3588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2" name="Line 94"/>
            <p:cNvSpPr>
              <a:spLocks noChangeShapeType="1"/>
            </p:cNvSpPr>
            <p:nvPr/>
          </p:nvSpPr>
          <p:spPr bwMode="auto">
            <a:xfrm>
              <a:off x="3575" y="3498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3" name="Line 95"/>
            <p:cNvSpPr>
              <a:spLocks noChangeShapeType="1"/>
            </p:cNvSpPr>
            <p:nvPr/>
          </p:nvSpPr>
          <p:spPr bwMode="auto">
            <a:xfrm>
              <a:off x="3575" y="3407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4" name="Line 96"/>
            <p:cNvSpPr>
              <a:spLocks noChangeShapeType="1"/>
            </p:cNvSpPr>
            <p:nvPr/>
          </p:nvSpPr>
          <p:spPr bwMode="auto">
            <a:xfrm>
              <a:off x="3575" y="3318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5" name="Line 97"/>
            <p:cNvSpPr>
              <a:spLocks noChangeShapeType="1"/>
            </p:cNvSpPr>
            <p:nvPr/>
          </p:nvSpPr>
          <p:spPr bwMode="auto">
            <a:xfrm>
              <a:off x="3575" y="3228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6" name="Line 98"/>
            <p:cNvSpPr>
              <a:spLocks noChangeShapeType="1"/>
            </p:cNvSpPr>
            <p:nvPr/>
          </p:nvSpPr>
          <p:spPr bwMode="auto">
            <a:xfrm>
              <a:off x="3575" y="3139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7" name="Line 99"/>
            <p:cNvSpPr>
              <a:spLocks noChangeShapeType="1"/>
            </p:cNvSpPr>
            <p:nvPr/>
          </p:nvSpPr>
          <p:spPr bwMode="auto">
            <a:xfrm>
              <a:off x="3575" y="3048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8" name="Line 100"/>
            <p:cNvSpPr>
              <a:spLocks noChangeShapeType="1"/>
            </p:cNvSpPr>
            <p:nvPr/>
          </p:nvSpPr>
          <p:spPr bwMode="auto">
            <a:xfrm>
              <a:off x="3575" y="2959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69" name="Line 101"/>
            <p:cNvSpPr>
              <a:spLocks noChangeShapeType="1"/>
            </p:cNvSpPr>
            <p:nvPr/>
          </p:nvSpPr>
          <p:spPr bwMode="auto">
            <a:xfrm>
              <a:off x="3682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0" name="Line 102"/>
            <p:cNvSpPr>
              <a:spLocks noChangeShapeType="1"/>
            </p:cNvSpPr>
            <p:nvPr/>
          </p:nvSpPr>
          <p:spPr bwMode="auto">
            <a:xfrm>
              <a:off x="3790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1" name="Line 103"/>
            <p:cNvSpPr>
              <a:spLocks noChangeShapeType="1"/>
            </p:cNvSpPr>
            <p:nvPr/>
          </p:nvSpPr>
          <p:spPr bwMode="auto">
            <a:xfrm>
              <a:off x="3895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2" name="Line 104"/>
            <p:cNvSpPr>
              <a:spLocks noChangeShapeType="1"/>
            </p:cNvSpPr>
            <p:nvPr/>
          </p:nvSpPr>
          <p:spPr bwMode="auto">
            <a:xfrm>
              <a:off x="4002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3" name="Line 105"/>
            <p:cNvSpPr>
              <a:spLocks noChangeShapeType="1"/>
            </p:cNvSpPr>
            <p:nvPr/>
          </p:nvSpPr>
          <p:spPr bwMode="auto">
            <a:xfrm>
              <a:off x="4110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4" name="Line 106"/>
            <p:cNvSpPr>
              <a:spLocks noChangeShapeType="1"/>
            </p:cNvSpPr>
            <p:nvPr/>
          </p:nvSpPr>
          <p:spPr bwMode="auto">
            <a:xfrm>
              <a:off x="4219" y="2959"/>
              <a:ext cx="0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5" name="Line 107"/>
            <p:cNvSpPr>
              <a:spLocks noChangeShapeType="1"/>
            </p:cNvSpPr>
            <p:nvPr/>
          </p:nvSpPr>
          <p:spPr bwMode="auto">
            <a:xfrm>
              <a:off x="4326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6" name="Line 108"/>
            <p:cNvSpPr>
              <a:spLocks noChangeShapeType="1"/>
            </p:cNvSpPr>
            <p:nvPr/>
          </p:nvSpPr>
          <p:spPr bwMode="auto">
            <a:xfrm>
              <a:off x="4430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7" name="Line 109"/>
            <p:cNvSpPr>
              <a:spLocks noChangeShapeType="1"/>
            </p:cNvSpPr>
            <p:nvPr/>
          </p:nvSpPr>
          <p:spPr bwMode="auto">
            <a:xfrm>
              <a:off x="4539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8" name="Line 110"/>
            <p:cNvSpPr>
              <a:spLocks noChangeShapeType="1"/>
            </p:cNvSpPr>
            <p:nvPr/>
          </p:nvSpPr>
          <p:spPr bwMode="auto">
            <a:xfrm>
              <a:off x="4646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79" name="Rectangle 111"/>
            <p:cNvSpPr>
              <a:spLocks noChangeArrowheads="1"/>
            </p:cNvSpPr>
            <p:nvPr/>
          </p:nvSpPr>
          <p:spPr bwMode="auto">
            <a:xfrm>
              <a:off x="3575" y="2959"/>
              <a:ext cx="1071" cy="89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0" name="Line 112"/>
            <p:cNvSpPr>
              <a:spLocks noChangeShapeType="1"/>
            </p:cNvSpPr>
            <p:nvPr/>
          </p:nvSpPr>
          <p:spPr bwMode="auto">
            <a:xfrm>
              <a:off x="3575" y="2959"/>
              <a:ext cx="1" cy="8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1" name="Line 113"/>
            <p:cNvSpPr>
              <a:spLocks noChangeShapeType="1"/>
            </p:cNvSpPr>
            <p:nvPr/>
          </p:nvSpPr>
          <p:spPr bwMode="auto">
            <a:xfrm>
              <a:off x="3564" y="385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2" name="Line 114"/>
            <p:cNvSpPr>
              <a:spLocks noChangeShapeType="1"/>
            </p:cNvSpPr>
            <p:nvPr/>
          </p:nvSpPr>
          <p:spPr bwMode="auto">
            <a:xfrm>
              <a:off x="3564" y="3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3" name="Line 115"/>
            <p:cNvSpPr>
              <a:spLocks noChangeShapeType="1"/>
            </p:cNvSpPr>
            <p:nvPr/>
          </p:nvSpPr>
          <p:spPr bwMode="auto">
            <a:xfrm>
              <a:off x="3564" y="36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4" name="Line 116"/>
            <p:cNvSpPr>
              <a:spLocks noChangeShapeType="1"/>
            </p:cNvSpPr>
            <p:nvPr/>
          </p:nvSpPr>
          <p:spPr bwMode="auto">
            <a:xfrm>
              <a:off x="3564" y="358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5" name="Line 117"/>
            <p:cNvSpPr>
              <a:spLocks noChangeShapeType="1"/>
            </p:cNvSpPr>
            <p:nvPr/>
          </p:nvSpPr>
          <p:spPr bwMode="auto">
            <a:xfrm>
              <a:off x="3564" y="349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6" name="Line 118"/>
            <p:cNvSpPr>
              <a:spLocks noChangeShapeType="1"/>
            </p:cNvSpPr>
            <p:nvPr/>
          </p:nvSpPr>
          <p:spPr bwMode="auto">
            <a:xfrm>
              <a:off x="3564" y="340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7" name="Line 119"/>
            <p:cNvSpPr>
              <a:spLocks noChangeShapeType="1"/>
            </p:cNvSpPr>
            <p:nvPr/>
          </p:nvSpPr>
          <p:spPr bwMode="auto">
            <a:xfrm>
              <a:off x="3564" y="33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8" name="Line 120"/>
            <p:cNvSpPr>
              <a:spLocks noChangeShapeType="1"/>
            </p:cNvSpPr>
            <p:nvPr/>
          </p:nvSpPr>
          <p:spPr bwMode="auto">
            <a:xfrm>
              <a:off x="3564" y="322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89" name="Line 121"/>
            <p:cNvSpPr>
              <a:spLocks noChangeShapeType="1"/>
            </p:cNvSpPr>
            <p:nvPr/>
          </p:nvSpPr>
          <p:spPr bwMode="auto">
            <a:xfrm>
              <a:off x="3564" y="313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0" name="Line 122"/>
            <p:cNvSpPr>
              <a:spLocks noChangeShapeType="1"/>
            </p:cNvSpPr>
            <p:nvPr/>
          </p:nvSpPr>
          <p:spPr bwMode="auto">
            <a:xfrm>
              <a:off x="3564" y="30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1" name="Line 123"/>
            <p:cNvSpPr>
              <a:spLocks noChangeShapeType="1"/>
            </p:cNvSpPr>
            <p:nvPr/>
          </p:nvSpPr>
          <p:spPr bwMode="auto">
            <a:xfrm>
              <a:off x="3564" y="295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2" name="Line 124"/>
            <p:cNvSpPr>
              <a:spLocks noChangeShapeType="1"/>
            </p:cNvSpPr>
            <p:nvPr/>
          </p:nvSpPr>
          <p:spPr bwMode="auto">
            <a:xfrm>
              <a:off x="3575" y="3857"/>
              <a:ext cx="10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3" name="Line 125"/>
            <p:cNvSpPr>
              <a:spLocks noChangeShapeType="1"/>
            </p:cNvSpPr>
            <p:nvPr/>
          </p:nvSpPr>
          <p:spPr bwMode="auto">
            <a:xfrm flipV="1">
              <a:off x="3575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4" name="Line 126"/>
            <p:cNvSpPr>
              <a:spLocks noChangeShapeType="1"/>
            </p:cNvSpPr>
            <p:nvPr/>
          </p:nvSpPr>
          <p:spPr bwMode="auto">
            <a:xfrm flipV="1">
              <a:off x="3682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5" name="Line 127"/>
            <p:cNvSpPr>
              <a:spLocks noChangeShapeType="1"/>
            </p:cNvSpPr>
            <p:nvPr/>
          </p:nvSpPr>
          <p:spPr bwMode="auto">
            <a:xfrm flipV="1">
              <a:off x="3790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6" name="Line 128"/>
            <p:cNvSpPr>
              <a:spLocks noChangeShapeType="1"/>
            </p:cNvSpPr>
            <p:nvPr/>
          </p:nvSpPr>
          <p:spPr bwMode="auto">
            <a:xfrm flipV="1">
              <a:off x="3895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7" name="Line 129"/>
            <p:cNvSpPr>
              <a:spLocks noChangeShapeType="1"/>
            </p:cNvSpPr>
            <p:nvPr/>
          </p:nvSpPr>
          <p:spPr bwMode="auto">
            <a:xfrm flipV="1">
              <a:off x="4002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8" name="Line 130"/>
            <p:cNvSpPr>
              <a:spLocks noChangeShapeType="1"/>
            </p:cNvSpPr>
            <p:nvPr/>
          </p:nvSpPr>
          <p:spPr bwMode="auto">
            <a:xfrm flipV="1">
              <a:off x="4110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099" name="Line 131"/>
            <p:cNvSpPr>
              <a:spLocks noChangeShapeType="1"/>
            </p:cNvSpPr>
            <p:nvPr/>
          </p:nvSpPr>
          <p:spPr bwMode="auto">
            <a:xfrm flipV="1">
              <a:off x="4219" y="3857"/>
              <a:ext cx="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100" name="Line 132"/>
            <p:cNvSpPr>
              <a:spLocks noChangeShapeType="1"/>
            </p:cNvSpPr>
            <p:nvPr/>
          </p:nvSpPr>
          <p:spPr bwMode="auto">
            <a:xfrm flipV="1">
              <a:off x="4326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101" name="Line 133"/>
            <p:cNvSpPr>
              <a:spLocks noChangeShapeType="1"/>
            </p:cNvSpPr>
            <p:nvPr/>
          </p:nvSpPr>
          <p:spPr bwMode="auto">
            <a:xfrm flipV="1">
              <a:off x="4430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102" name="Line 134"/>
            <p:cNvSpPr>
              <a:spLocks noChangeShapeType="1"/>
            </p:cNvSpPr>
            <p:nvPr/>
          </p:nvSpPr>
          <p:spPr bwMode="auto">
            <a:xfrm flipV="1">
              <a:off x="4539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103" name="Line 135"/>
            <p:cNvSpPr>
              <a:spLocks noChangeShapeType="1"/>
            </p:cNvSpPr>
            <p:nvPr/>
          </p:nvSpPr>
          <p:spPr bwMode="auto">
            <a:xfrm flipV="1">
              <a:off x="4646" y="3857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104" name="Freeform 136"/>
            <p:cNvSpPr>
              <a:spLocks/>
            </p:cNvSpPr>
            <p:nvPr/>
          </p:nvSpPr>
          <p:spPr bwMode="auto">
            <a:xfrm>
              <a:off x="3870" y="3472"/>
              <a:ext cx="50" cy="51"/>
            </a:xfrm>
            <a:custGeom>
              <a:avLst/>
              <a:gdLst>
                <a:gd name="T0" fmla="*/ 28 w 56"/>
                <a:gd name="T1" fmla="*/ 0 h 56"/>
                <a:gd name="T2" fmla="*/ 56 w 56"/>
                <a:gd name="T3" fmla="*/ 28 h 56"/>
                <a:gd name="T4" fmla="*/ 28 w 56"/>
                <a:gd name="T5" fmla="*/ 56 h 56"/>
                <a:gd name="T6" fmla="*/ 0 w 56"/>
                <a:gd name="T7" fmla="*/ 28 h 56"/>
                <a:gd name="T8" fmla="*/ 28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lnTo>
                    <a:pt x="56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05" name="Freeform 137"/>
            <p:cNvSpPr>
              <a:spLocks/>
            </p:cNvSpPr>
            <p:nvPr/>
          </p:nvSpPr>
          <p:spPr bwMode="auto">
            <a:xfrm>
              <a:off x="3870" y="3291"/>
              <a:ext cx="50" cy="53"/>
            </a:xfrm>
            <a:custGeom>
              <a:avLst/>
              <a:gdLst>
                <a:gd name="T0" fmla="*/ 28 w 56"/>
                <a:gd name="T1" fmla="*/ 0 h 57"/>
                <a:gd name="T2" fmla="*/ 56 w 56"/>
                <a:gd name="T3" fmla="*/ 29 h 57"/>
                <a:gd name="T4" fmla="*/ 28 w 56"/>
                <a:gd name="T5" fmla="*/ 57 h 57"/>
                <a:gd name="T6" fmla="*/ 0 w 56"/>
                <a:gd name="T7" fmla="*/ 29 h 57"/>
                <a:gd name="T8" fmla="*/ 28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56" y="29"/>
                  </a:lnTo>
                  <a:lnTo>
                    <a:pt x="28" y="57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06" name="Freeform 138"/>
            <p:cNvSpPr>
              <a:spLocks/>
            </p:cNvSpPr>
            <p:nvPr/>
          </p:nvSpPr>
          <p:spPr bwMode="auto">
            <a:xfrm>
              <a:off x="4301" y="3561"/>
              <a:ext cx="51" cy="53"/>
            </a:xfrm>
            <a:custGeom>
              <a:avLst/>
              <a:gdLst>
                <a:gd name="T0" fmla="*/ 28 w 57"/>
                <a:gd name="T1" fmla="*/ 0 h 57"/>
                <a:gd name="T2" fmla="*/ 57 w 57"/>
                <a:gd name="T3" fmla="*/ 29 h 57"/>
                <a:gd name="T4" fmla="*/ 28 w 57"/>
                <a:gd name="T5" fmla="*/ 57 h 57"/>
                <a:gd name="T6" fmla="*/ 0 w 57"/>
                <a:gd name="T7" fmla="*/ 29 h 57"/>
                <a:gd name="T8" fmla="*/ 28 w 5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28" y="0"/>
                  </a:moveTo>
                  <a:lnTo>
                    <a:pt x="57" y="29"/>
                  </a:lnTo>
                  <a:lnTo>
                    <a:pt x="28" y="57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07" name="Freeform 139"/>
            <p:cNvSpPr>
              <a:spLocks/>
            </p:cNvSpPr>
            <p:nvPr/>
          </p:nvSpPr>
          <p:spPr bwMode="auto">
            <a:xfrm>
              <a:off x="3977" y="3202"/>
              <a:ext cx="51" cy="53"/>
            </a:xfrm>
            <a:custGeom>
              <a:avLst/>
              <a:gdLst>
                <a:gd name="T0" fmla="*/ 28 w 57"/>
                <a:gd name="T1" fmla="*/ 0 h 57"/>
                <a:gd name="T2" fmla="*/ 57 w 57"/>
                <a:gd name="T3" fmla="*/ 28 h 57"/>
                <a:gd name="T4" fmla="*/ 28 w 57"/>
                <a:gd name="T5" fmla="*/ 57 h 57"/>
                <a:gd name="T6" fmla="*/ 0 w 57"/>
                <a:gd name="T7" fmla="*/ 28 h 57"/>
                <a:gd name="T8" fmla="*/ 28 w 5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28" y="0"/>
                  </a:moveTo>
                  <a:lnTo>
                    <a:pt x="57" y="28"/>
                  </a:lnTo>
                  <a:lnTo>
                    <a:pt x="28" y="57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08" name="Freeform 140"/>
            <p:cNvSpPr>
              <a:spLocks/>
            </p:cNvSpPr>
            <p:nvPr/>
          </p:nvSpPr>
          <p:spPr bwMode="auto">
            <a:xfrm>
              <a:off x="3870" y="3112"/>
              <a:ext cx="50" cy="52"/>
            </a:xfrm>
            <a:custGeom>
              <a:avLst/>
              <a:gdLst>
                <a:gd name="T0" fmla="*/ 28 w 56"/>
                <a:gd name="T1" fmla="*/ 0 h 57"/>
                <a:gd name="T2" fmla="*/ 56 w 56"/>
                <a:gd name="T3" fmla="*/ 29 h 57"/>
                <a:gd name="T4" fmla="*/ 28 w 56"/>
                <a:gd name="T5" fmla="*/ 57 h 57"/>
                <a:gd name="T6" fmla="*/ 0 w 56"/>
                <a:gd name="T7" fmla="*/ 29 h 57"/>
                <a:gd name="T8" fmla="*/ 28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56" y="29"/>
                  </a:lnTo>
                  <a:lnTo>
                    <a:pt x="28" y="57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09" name="Freeform 141"/>
            <p:cNvSpPr>
              <a:spLocks/>
            </p:cNvSpPr>
            <p:nvPr/>
          </p:nvSpPr>
          <p:spPr bwMode="auto">
            <a:xfrm>
              <a:off x="4405" y="3382"/>
              <a:ext cx="50" cy="52"/>
            </a:xfrm>
            <a:custGeom>
              <a:avLst/>
              <a:gdLst>
                <a:gd name="T0" fmla="*/ 28 w 56"/>
                <a:gd name="T1" fmla="*/ 0 h 57"/>
                <a:gd name="T2" fmla="*/ 56 w 56"/>
                <a:gd name="T3" fmla="*/ 28 h 57"/>
                <a:gd name="T4" fmla="*/ 28 w 56"/>
                <a:gd name="T5" fmla="*/ 57 h 57"/>
                <a:gd name="T6" fmla="*/ 0 w 56"/>
                <a:gd name="T7" fmla="*/ 28 h 57"/>
                <a:gd name="T8" fmla="*/ 28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56" y="28"/>
                  </a:lnTo>
                  <a:lnTo>
                    <a:pt x="28" y="57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10" name="Freeform 142"/>
            <p:cNvSpPr>
              <a:spLocks/>
            </p:cNvSpPr>
            <p:nvPr/>
          </p:nvSpPr>
          <p:spPr bwMode="auto">
            <a:xfrm>
              <a:off x="3977" y="3382"/>
              <a:ext cx="51" cy="52"/>
            </a:xfrm>
            <a:custGeom>
              <a:avLst/>
              <a:gdLst>
                <a:gd name="T0" fmla="*/ 28 w 57"/>
                <a:gd name="T1" fmla="*/ 0 h 57"/>
                <a:gd name="T2" fmla="*/ 57 w 57"/>
                <a:gd name="T3" fmla="*/ 28 h 57"/>
                <a:gd name="T4" fmla="*/ 28 w 57"/>
                <a:gd name="T5" fmla="*/ 57 h 57"/>
                <a:gd name="T6" fmla="*/ 0 w 57"/>
                <a:gd name="T7" fmla="*/ 28 h 57"/>
                <a:gd name="T8" fmla="*/ 28 w 5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28" y="0"/>
                  </a:moveTo>
                  <a:lnTo>
                    <a:pt x="57" y="28"/>
                  </a:lnTo>
                  <a:lnTo>
                    <a:pt x="28" y="57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11" name="Freeform 143"/>
            <p:cNvSpPr>
              <a:spLocks/>
            </p:cNvSpPr>
            <p:nvPr/>
          </p:nvSpPr>
          <p:spPr bwMode="auto">
            <a:xfrm>
              <a:off x="4085" y="3741"/>
              <a:ext cx="50" cy="52"/>
            </a:xfrm>
            <a:custGeom>
              <a:avLst/>
              <a:gdLst>
                <a:gd name="T0" fmla="*/ 28 w 56"/>
                <a:gd name="T1" fmla="*/ 0 h 57"/>
                <a:gd name="T2" fmla="*/ 56 w 56"/>
                <a:gd name="T3" fmla="*/ 29 h 57"/>
                <a:gd name="T4" fmla="*/ 28 w 56"/>
                <a:gd name="T5" fmla="*/ 57 h 57"/>
                <a:gd name="T6" fmla="*/ 0 w 56"/>
                <a:gd name="T7" fmla="*/ 29 h 57"/>
                <a:gd name="T8" fmla="*/ 28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56" y="29"/>
                  </a:lnTo>
                  <a:lnTo>
                    <a:pt x="28" y="57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12" name="Freeform 144"/>
            <p:cNvSpPr>
              <a:spLocks/>
            </p:cNvSpPr>
            <p:nvPr/>
          </p:nvSpPr>
          <p:spPr bwMode="auto">
            <a:xfrm>
              <a:off x="4301" y="3472"/>
              <a:ext cx="51" cy="51"/>
            </a:xfrm>
            <a:custGeom>
              <a:avLst/>
              <a:gdLst>
                <a:gd name="T0" fmla="*/ 28 w 57"/>
                <a:gd name="T1" fmla="*/ 0 h 56"/>
                <a:gd name="T2" fmla="*/ 57 w 57"/>
                <a:gd name="T3" fmla="*/ 28 h 56"/>
                <a:gd name="T4" fmla="*/ 28 w 57"/>
                <a:gd name="T5" fmla="*/ 56 h 56"/>
                <a:gd name="T6" fmla="*/ 0 w 57"/>
                <a:gd name="T7" fmla="*/ 28 h 56"/>
                <a:gd name="T8" fmla="*/ 28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28" y="0"/>
                  </a:moveTo>
                  <a:lnTo>
                    <a:pt x="57" y="28"/>
                  </a:lnTo>
                  <a:lnTo>
                    <a:pt x="28" y="56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13" name="Freeform 145"/>
            <p:cNvSpPr>
              <a:spLocks/>
            </p:cNvSpPr>
            <p:nvPr/>
          </p:nvSpPr>
          <p:spPr bwMode="auto">
            <a:xfrm>
              <a:off x="4085" y="3382"/>
              <a:ext cx="50" cy="52"/>
            </a:xfrm>
            <a:custGeom>
              <a:avLst/>
              <a:gdLst>
                <a:gd name="T0" fmla="*/ 28 w 56"/>
                <a:gd name="T1" fmla="*/ 0 h 57"/>
                <a:gd name="T2" fmla="*/ 56 w 56"/>
                <a:gd name="T3" fmla="*/ 28 h 57"/>
                <a:gd name="T4" fmla="*/ 28 w 56"/>
                <a:gd name="T5" fmla="*/ 57 h 57"/>
                <a:gd name="T6" fmla="*/ 0 w 56"/>
                <a:gd name="T7" fmla="*/ 28 h 57"/>
                <a:gd name="T8" fmla="*/ 28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8" y="0"/>
                  </a:moveTo>
                  <a:lnTo>
                    <a:pt x="56" y="28"/>
                  </a:lnTo>
                  <a:lnTo>
                    <a:pt x="28" y="57"/>
                  </a:lnTo>
                  <a:lnTo>
                    <a:pt x="0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114" name="Rectangle 146"/>
            <p:cNvSpPr>
              <a:spLocks noChangeArrowheads="1"/>
            </p:cNvSpPr>
            <p:nvPr/>
          </p:nvSpPr>
          <p:spPr bwMode="auto">
            <a:xfrm>
              <a:off x="3525" y="383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0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15" name="Rectangle 147"/>
            <p:cNvSpPr>
              <a:spLocks noChangeArrowheads="1"/>
            </p:cNvSpPr>
            <p:nvPr/>
          </p:nvSpPr>
          <p:spPr bwMode="auto">
            <a:xfrm>
              <a:off x="3525" y="3741"/>
              <a:ext cx="13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16" name="Rectangle 148"/>
            <p:cNvSpPr>
              <a:spLocks noChangeArrowheads="1"/>
            </p:cNvSpPr>
            <p:nvPr/>
          </p:nvSpPr>
          <p:spPr bwMode="auto">
            <a:xfrm>
              <a:off x="3525" y="3651"/>
              <a:ext cx="13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17" name="Rectangle 149"/>
            <p:cNvSpPr>
              <a:spLocks noChangeArrowheads="1"/>
            </p:cNvSpPr>
            <p:nvPr/>
          </p:nvSpPr>
          <p:spPr bwMode="auto">
            <a:xfrm>
              <a:off x="3525" y="356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3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18" name="Rectangle 150"/>
            <p:cNvSpPr>
              <a:spLocks noChangeArrowheads="1"/>
            </p:cNvSpPr>
            <p:nvPr/>
          </p:nvSpPr>
          <p:spPr bwMode="auto">
            <a:xfrm>
              <a:off x="3525" y="3472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4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19" name="Rectangle 151"/>
            <p:cNvSpPr>
              <a:spLocks noChangeArrowheads="1"/>
            </p:cNvSpPr>
            <p:nvPr/>
          </p:nvSpPr>
          <p:spPr bwMode="auto">
            <a:xfrm>
              <a:off x="3525" y="3382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5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0" name="Rectangle 152"/>
            <p:cNvSpPr>
              <a:spLocks noChangeArrowheads="1"/>
            </p:cNvSpPr>
            <p:nvPr/>
          </p:nvSpPr>
          <p:spPr bwMode="auto">
            <a:xfrm>
              <a:off x="3525" y="32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6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1" name="Rectangle 153"/>
            <p:cNvSpPr>
              <a:spLocks noChangeArrowheads="1"/>
            </p:cNvSpPr>
            <p:nvPr/>
          </p:nvSpPr>
          <p:spPr bwMode="auto">
            <a:xfrm>
              <a:off x="3525" y="3202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2" name="Rectangle 154"/>
            <p:cNvSpPr>
              <a:spLocks noChangeArrowheads="1"/>
            </p:cNvSpPr>
            <p:nvPr/>
          </p:nvSpPr>
          <p:spPr bwMode="auto">
            <a:xfrm>
              <a:off x="3525" y="3112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3" name="Rectangle 155"/>
            <p:cNvSpPr>
              <a:spLocks noChangeArrowheads="1"/>
            </p:cNvSpPr>
            <p:nvPr/>
          </p:nvSpPr>
          <p:spPr bwMode="auto">
            <a:xfrm>
              <a:off x="3525" y="3023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9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4" name="Rectangle 156"/>
            <p:cNvSpPr>
              <a:spLocks noChangeArrowheads="1"/>
            </p:cNvSpPr>
            <p:nvPr/>
          </p:nvSpPr>
          <p:spPr bwMode="auto">
            <a:xfrm>
              <a:off x="3502" y="2932"/>
              <a:ext cx="26" cy="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10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5" name="Rectangle 157"/>
            <p:cNvSpPr>
              <a:spLocks noChangeArrowheads="1"/>
            </p:cNvSpPr>
            <p:nvPr/>
          </p:nvSpPr>
          <p:spPr bwMode="auto">
            <a:xfrm>
              <a:off x="3564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0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6" name="Rectangle 158"/>
            <p:cNvSpPr>
              <a:spLocks noChangeArrowheads="1"/>
            </p:cNvSpPr>
            <p:nvPr/>
          </p:nvSpPr>
          <p:spPr bwMode="auto">
            <a:xfrm>
              <a:off x="3671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7" name="Rectangle 159"/>
            <p:cNvSpPr>
              <a:spLocks noChangeArrowheads="1"/>
            </p:cNvSpPr>
            <p:nvPr/>
          </p:nvSpPr>
          <p:spPr bwMode="auto">
            <a:xfrm>
              <a:off x="3780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8" name="Rectangle 160"/>
            <p:cNvSpPr>
              <a:spLocks noChangeArrowheads="1"/>
            </p:cNvSpPr>
            <p:nvPr/>
          </p:nvSpPr>
          <p:spPr bwMode="auto">
            <a:xfrm>
              <a:off x="3884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3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29" name="Rectangle 161"/>
            <p:cNvSpPr>
              <a:spLocks noChangeArrowheads="1"/>
            </p:cNvSpPr>
            <p:nvPr/>
          </p:nvSpPr>
          <p:spPr bwMode="auto">
            <a:xfrm>
              <a:off x="3991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4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0" name="Rectangle 162"/>
            <p:cNvSpPr>
              <a:spLocks noChangeArrowheads="1"/>
            </p:cNvSpPr>
            <p:nvPr/>
          </p:nvSpPr>
          <p:spPr bwMode="auto">
            <a:xfrm>
              <a:off x="4100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5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1" name="Rectangle 163"/>
            <p:cNvSpPr>
              <a:spLocks noChangeArrowheads="1"/>
            </p:cNvSpPr>
            <p:nvPr/>
          </p:nvSpPr>
          <p:spPr bwMode="auto">
            <a:xfrm>
              <a:off x="4208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6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2" name="Rectangle 164"/>
            <p:cNvSpPr>
              <a:spLocks noChangeArrowheads="1"/>
            </p:cNvSpPr>
            <p:nvPr/>
          </p:nvSpPr>
          <p:spPr bwMode="auto">
            <a:xfrm>
              <a:off x="4315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3" name="Rectangle 165"/>
            <p:cNvSpPr>
              <a:spLocks noChangeArrowheads="1"/>
            </p:cNvSpPr>
            <p:nvPr/>
          </p:nvSpPr>
          <p:spPr bwMode="auto">
            <a:xfrm>
              <a:off x="4420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4" name="Rectangle 166"/>
            <p:cNvSpPr>
              <a:spLocks noChangeArrowheads="1"/>
            </p:cNvSpPr>
            <p:nvPr/>
          </p:nvSpPr>
          <p:spPr bwMode="auto">
            <a:xfrm>
              <a:off x="4528" y="3891"/>
              <a:ext cx="13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9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5" name="Rectangle 167"/>
            <p:cNvSpPr>
              <a:spLocks noChangeArrowheads="1"/>
            </p:cNvSpPr>
            <p:nvPr/>
          </p:nvSpPr>
          <p:spPr bwMode="auto">
            <a:xfrm>
              <a:off x="4624" y="3891"/>
              <a:ext cx="26" cy="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 b="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10</a:t>
              </a:r>
              <a:endParaRPr lang="ko-KR" altLang="en-US" sz="2400" b="0">
                <a:solidFill>
                  <a:schemeClr val="tx1"/>
                </a:solidFill>
                <a:latin typeface="Tahoma" panose="020B0604030504040204" pitchFamily="34" charset="0"/>
                <a:ea typeface="굴림" pitchFamily="34" charset="-127"/>
              </a:endParaRPr>
            </a:p>
          </p:txBody>
        </p:sp>
        <p:sp>
          <p:nvSpPr>
            <p:cNvPr id="1364136" name="Rectangle 168"/>
            <p:cNvSpPr>
              <a:spLocks noChangeArrowheads="1"/>
            </p:cNvSpPr>
            <p:nvPr/>
          </p:nvSpPr>
          <p:spPr bwMode="auto">
            <a:xfrm>
              <a:off x="3456" y="2880"/>
              <a:ext cx="1248" cy="111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4137" name="Freeform 169"/>
            <p:cNvSpPr>
              <a:spLocks/>
            </p:cNvSpPr>
            <p:nvPr/>
          </p:nvSpPr>
          <p:spPr bwMode="auto">
            <a:xfrm>
              <a:off x="3759" y="3059"/>
              <a:ext cx="436" cy="549"/>
            </a:xfrm>
            <a:custGeom>
              <a:avLst/>
              <a:gdLst>
                <a:gd name="T0" fmla="*/ 199 w 728"/>
                <a:gd name="T1" fmla="*/ 7 h 896"/>
                <a:gd name="T2" fmla="*/ 110 w 728"/>
                <a:gd name="T3" fmla="*/ 96 h 896"/>
                <a:gd name="T4" fmla="*/ 80 w 728"/>
                <a:gd name="T5" fmla="*/ 140 h 896"/>
                <a:gd name="T6" fmla="*/ 65 w 728"/>
                <a:gd name="T7" fmla="*/ 162 h 896"/>
                <a:gd name="T8" fmla="*/ 21 w 728"/>
                <a:gd name="T9" fmla="*/ 303 h 896"/>
                <a:gd name="T10" fmla="*/ 65 w 728"/>
                <a:gd name="T11" fmla="*/ 703 h 896"/>
                <a:gd name="T12" fmla="*/ 110 w 728"/>
                <a:gd name="T13" fmla="*/ 763 h 896"/>
                <a:gd name="T14" fmla="*/ 332 w 728"/>
                <a:gd name="T15" fmla="*/ 896 h 896"/>
                <a:gd name="T16" fmla="*/ 495 w 728"/>
                <a:gd name="T17" fmla="*/ 851 h 896"/>
                <a:gd name="T18" fmla="*/ 636 w 728"/>
                <a:gd name="T19" fmla="*/ 711 h 896"/>
                <a:gd name="T20" fmla="*/ 688 w 728"/>
                <a:gd name="T21" fmla="*/ 607 h 896"/>
                <a:gd name="T22" fmla="*/ 702 w 728"/>
                <a:gd name="T23" fmla="*/ 563 h 896"/>
                <a:gd name="T24" fmla="*/ 710 w 728"/>
                <a:gd name="T25" fmla="*/ 540 h 896"/>
                <a:gd name="T26" fmla="*/ 680 w 728"/>
                <a:gd name="T27" fmla="*/ 296 h 896"/>
                <a:gd name="T28" fmla="*/ 569 w 728"/>
                <a:gd name="T29" fmla="*/ 133 h 896"/>
                <a:gd name="T30" fmla="*/ 510 w 728"/>
                <a:gd name="T31" fmla="*/ 88 h 896"/>
                <a:gd name="T32" fmla="*/ 465 w 728"/>
                <a:gd name="T33" fmla="*/ 59 h 896"/>
                <a:gd name="T34" fmla="*/ 295 w 728"/>
                <a:gd name="T35" fmla="*/ 0 h 896"/>
                <a:gd name="T36" fmla="*/ 206 w 728"/>
                <a:gd name="T37" fmla="*/ 7 h 896"/>
                <a:gd name="T38" fmla="*/ 184 w 728"/>
                <a:gd name="T39" fmla="*/ 14 h 896"/>
                <a:gd name="T40" fmla="*/ 199 w 728"/>
                <a:gd name="T41" fmla="*/ 7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896">
                  <a:moveTo>
                    <a:pt x="199" y="7"/>
                  </a:moveTo>
                  <a:cubicBezTo>
                    <a:pt x="148" y="19"/>
                    <a:pt x="135" y="54"/>
                    <a:pt x="110" y="96"/>
                  </a:cubicBezTo>
                  <a:cubicBezTo>
                    <a:pt x="101" y="111"/>
                    <a:pt x="90" y="125"/>
                    <a:pt x="80" y="140"/>
                  </a:cubicBezTo>
                  <a:cubicBezTo>
                    <a:pt x="75" y="147"/>
                    <a:pt x="65" y="162"/>
                    <a:pt x="65" y="162"/>
                  </a:cubicBezTo>
                  <a:cubicBezTo>
                    <a:pt x="50" y="210"/>
                    <a:pt x="33" y="254"/>
                    <a:pt x="21" y="303"/>
                  </a:cubicBezTo>
                  <a:cubicBezTo>
                    <a:pt x="4" y="446"/>
                    <a:pt x="0" y="574"/>
                    <a:pt x="65" y="703"/>
                  </a:cubicBezTo>
                  <a:cubicBezTo>
                    <a:pt x="79" y="731"/>
                    <a:pt x="83" y="744"/>
                    <a:pt x="110" y="763"/>
                  </a:cubicBezTo>
                  <a:cubicBezTo>
                    <a:pt x="159" y="835"/>
                    <a:pt x="250" y="874"/>
                    <a:pt x="332" y="896"/>
                  </a:cubicBezTo>
                  <a:cubicBezTo>
                    <a:pt x="394" y="889"/>
                    <a:pt x="441" y="878"/>
                    <a:pt x="495" y="851"/>
                  </a:cubicBezTo>
                  <a:cubicBezTo>
                    <a:pt x="537" y="789"/>
                    <a:pt x="571" y="751"/>
                    <a:pt x="636" y="711"/>
                  </a:cubicBezTo>
                  <a:cubicBezTo>
                    <a:pt x="660" y="674"/>
                    <a:pt x="672" y="647"/>
                    <a:pt x="688" y="607"/>
                  </a:cubicBezTo>
                  <a:cubicBezTo>
                    <a:pt x="694" y="593"/>
                    <a:pt x="697" y="578"/>
                    <a:pt x="702" y="563"/>
                  </a:cubicBezTo>
                  <a:cubicBezTo>
                    <a:pt x="705" y="555"/>
                    <a:pt x="710" y="540"/>
                    <a:pt x="710" y="540"/>
                  </a:cubicBezTo>
                  <a:cubicBezTo>
                    <a:pt x="720" y="459"/>
                    <a:pt x="728" y="366"/>
                    <a:pt x="680" y="296"/>
                  </a:cubicBezTo>
                  <a:cubicBezTo>
                    <a:pt x="659" y="231"/>
                    <a:pt x="621" y="176"/>
                    <a:pt x="569" y="133"/>
                  </a:cubicBezTo>
                  <a:cubicBezTo>
                    <a:pt x="550" y="117"/>
                    <a:pt x="530" y="103"/>
                    <a:pt x="510" y="88"/>
                  </a:cubicBezTo>
                  <a:cubicBezTo>
                    <a:pt x="496" y="77"/>
                    <a:pt x="465" y="59"/>
                    <a:pt x="465" y="59"/>
                  </a:cubicBezTo>
                  <a:cubicBezTo>
                    <a:pt x="428" y="0"/>
                    <a:pt x="358" y="5"/>
                    <a:pt x="295" y="0"/>
                  </a:cubicBezTo>
                  <a:cubicBezTo>
                    <a:pt x="265" y="2"/>
                    <a:pt x="236" y="3"/>
                    <a:pt x="206" y="7"/>
                  </a:cubicBezTo>
                  <a:cubicBezTo>
                    <a:pt x="198" y="8"/>
                    <a:pt x="192" y="14"/>
                    <a:pt x="184" y="14"/>
                  </a:cubicBezTo>
                  <a:cubicBezTo>
                    <a:pt x="178" y="14"/>
                    <a:pt x="194" y="9"/>
                    <a:pt x="199" y="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64138" name="Freeform 170"/>
            <p:cNvSpPr>
              <a:spLocks/>
            </p:cNvSpPr>
            <p:nvPr/>
          </p:nvSpPr>
          <p:spPr bwMode="auto">
            <a:xfrm>
              <a:off x="4030" y="3281"/>
              <a:ext cx="481" cy="546"/>
            </a:xfrm>
            <a:custGeom>
              <a:avLst/>
              <a:gdLst>
                <a:gd name="T0" fmla="*/ 510 w 802"/>
                <a:gd name="T1" fmla="*/ 44 h 889"/>
                <a:gd name="T2" fmla="*/ 376 w 802"/>
                <a:gd name="T3" fmla="*/ 177 h 889"/>
                <a:gd name="T4" fmla="*/ 236 w 802"/>
                <a:gd name="T5" fmla="*/ 296 h 889"/>
                <a:gd name="T6" fmla="*/ 221 w 802"/>
                <a:gd name="T7" fmla="*/ 318 h 889"/>
                <a:gd name="T8" fmla="*/ 199 w 802"/>
                <a:gd name="T9" fmla="*/ 333 h 889"/>
                <a:gd name="T10" fmla="*/ 191 w 802"/>
                <a:gd name="T11" fmla="*/ 355 h 889"/>
                <a:gd name="T12" fmla="*/ 169 w 802"/>
                <a:gd name="T13" fmla="*/ 385 h 889"/>
                <a:gd name="T14" fmla="*/ 132 w 802"/>
                <a:gd name="T15" fmla="*/ 496 h 889"/>
                <a:gd name="T16" fmla="*/ 110 w 802"/>
                <a:gd name="T17" fmla="*/ 518 h 889"/>
                <a:gd name="T18" fmla="*/ 80 w 802"/>
                <a:gd name="T19" fmla="*/ 562 h 889"/>
                <a:gd name="T20" fmla="*/ 43 w 802"/>
                <a:gd name="T21" fmla="*/ 629 h 889"/>
                <a:gd name="T22" fmla="*/ 13 w 802"/>
                <a:gd name="T23" fmla="*/ 703 h 889"/>
                <a:gd name="T24" fmla="*/ 36 w 802"/>
                <a:gd name="T25" fmla="*/ 844 h 889"/>
                <a:gd name="T26" fmla="*/ 80 w 802"/>
                <a:gd name="T27" fmla="*/ 874 h 889"/>
                <a:gd name="T28" fmla="*/ 124 w 802"/>
                <a:gd name="T29" fmla="*/ 888 h 889"/>
                <a:gd name="T30" fmla="*/ 354 w 802"/>
                <a:gd name="T31" fmla="*/ 874 h 889"/>
                <a:gd name="T32" fmla="*/ 517 w 802"/>
                <a:gd name="T33" fmla="*/ 822 h 889"/>
                <a:gd name="T34" fmla="*/ 569 w 802"/>
                <a:gd name="T35" fmla="*/ 792 h 889"/>
                <a:gd name="T36" fmla="*/ 673 w 802"/>
                <a:gd name="T37" fmla="*/ 651 h 889"/>
                <a:gd name="T38" fmla="*/ 695 w 802"/>
                <a:gd name="T39" fmla="*/ 600 h 889"/>
                <a:gd name="T40" fmla="*/ 747 w 802"/>
                <a:gd name="T41" fmla="*/ 533 h 889"/>
                <a:gd name="T42" fmla="*/ 784 w 802"/>
                <a:gd name="T43" fmla="*/ 451 h 889"/>
                <a:gd name="T44" fmla="*/ 798 w 802"/>
                <a:gd name="T45" fmla="*/ 385 h 889"/>
                <a:gd name="T46" fmla="*/ 650 w 802"/>
                <a:gd name="T47" fmla="*/ 0 h 889"/>
                <a:gd name="T48" fmla="*/ 532 w 802"/>
                <a:gd name="T49" fmla="*/ 22 h 889"/>
                <a:gd name="T50" fmla="*/ 510 w 802"/>
                <a:gd name="T5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889">
                  <a:moveTo>
                    <a:pt x="510" y="44"/>
                  </a:moveTo>
                  <a:cubicBezTo>
                    <a:pt x="455" y="80"/>
                    <a:pt x="422" y="133"/>
                    <a:pt x="376" y="177"/>
                  </a:cubicBezTo>
                  <a:cubicBezTo>
                    <a:pt x="346" y="236"/>
                    <a:pt x="298" y="273"/>
                    <a:pt x="236" y="296"/>
                  </a:cubicBezTo>
                  <a:cubicBezTo>
                    <a:pt x="231" y="303"/>
                    <a:pt x="227" y="312"/>
                    <a:pt x="221" y="318"/>
                  </a:cubicBezTo>
                  <a:cubicBezTo>
                    <a:pt x="215" y="324"/>
                    <a:pt x="205" y="326"/>
                    <a:pt x="199" y="333"/>
                  </a:cubicBezTo>
                  <a:cubicBezTo>
                    <a:pt x="194" y="339"/>
                    <a:pt x="195" y="348"/>
                    <a:pt x="191" y="355"/>
                  </a:cubicBezTo>
                  <a:cubicBezTo>
                    <a:pt x="185" y="366"/>
                    <a:pt x="176" y="375"/>
                    <a:pt x="169" y="385"/>
                  </a:cubicBezTo>
                  <a:cubicBezTo>
                    <a:pt x="156" y="422"/>
                    <a:pt x="155" y="463"/>
                    <a:pt x="132" y="496"/>
                  </a:cubicBezTo>
                  <a:cubicBezTo>
                    <a:pt x="126" y="504"/>
                    <a:pt x="116" y="510"/>
                    <a:pt x="110" y="518"/>
                  </a:cubicBezTo>
                  <a:cubicBezTo>
                    <a:pt x="99" y="532"/>
                    <a:pt x="80" y="562"/>
                    <a:pt x="80" y="562"/>
                  </a:cubicBezTo>
                  <a:cubicBezTo>
                    <a:pt x="68" y="602"/>
                    <a:pt x="78" y="578"/>
                    <a:pt x="43" y="629"/>
                  </a:cubicBezTo>
                  <a:cubicBezTo>
                    <a:pt x="28" y="651"/>
                    <a:pt x="22" y="678"/>
                    <a:pt x="13" y="703"/>
                  </a:cubicBezTo>
                  <a:cubicBezTo>
                    <a:pt x="15" y="727"/>
                    <a:pt x="0" y="812"/>
                    <a:pt x="36" y="844"/>
                  </a:cubicBezTo>
                  <a:cubicBezTo>
                    <a:pt x="49" y="856"/>
                    <a:pt x="65" y="864"/>
                    <a:pt x="80" y="874"/>
                  </a:cubicBezTo>
                  <a:cubicBezTo>
                    <a:pt x="93" y="883"/>
                    <a:pt x="124" y="888"/>
                    <a:pt x="124" y="888"/>
                  </a:cubicBezTo>
                  <a:cubicBezTo>
                    <a:pt x="167" y="886"/>
                    <a:pt x="287" y="889"/>
                    <a:pt x="354" y="874"/>
                  </a:cubicBezTo>
                  <a:cubicBezTo>
                    <a:pt x="410" y="861"/>
                    <a:pt x="461" y="835"/>
                    <a:pt x="517" y="822"/>
                  </a:cubicBezTo>
                  <a:cubicBezTo>
                    <a:pt x="534" y="811"/>
                    <a:pt x="553" y="804"/>
                    <a:pt x="569" y="792"/>
                  </a:cubicBezTo>
                  <a:cubicBezTo>
                    <a:pt x="613" y="757"/>
                    <a:pt x="651" y="702"/>
                    <a:pt x="673" y="651"/>
                  </a:cubicBezTo>
                  <a:cubicBezTo>
                    <a:pt x="680" y="634"/>
                    <a:pt x="685" y="615"/>
                    <a:pt x="695" y="600"/>
                  </a:cubicBezTo>
                  <a:cubicBezTo>
                    <a:pt x="711" y="577"/>
                    <a:pt x="747" y="533"/>
                    <a:pt x="747" y="533"/>
                  </a:cubicBezTo>
                  <a:cubicBezTo>
                    <a:pt x="756" y="504"/>
                    <a:pt x="784" y="451"/>
                    <a:pt x="784" y="451"/>
                  </a:cubicBezTo>
                  <a:cubicBezTo>
                    <a:pt x="787" y="439"/>
                    <a:pt x="798" y="395"/>
                    <a:pt x="798" y="385"/>
                  </a:cubicBezTo>
                  <a:cubicBezTo>
                    <a:pt x="798" y="264"/>
                    <a:pt x="802" y="46"/>
                    <a:pt x="650" y="0"/>
                  </a:cubicBezTo>
                  <a:cubicBezTo>
                    <a:pt x="598" y="5"/>
                    <a:pt x="575" y="6"/>
                    <a:pt x="532" y="22"/>
                  </a:cubicBezTo>
                  <a:cubicBezTo>
                    <a:pt x="516" y="46"/>
                    <a:pt x="526" y="44"/>
                    <a:pt x="510" y="4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64141" name="Group 173"/>
          <p:cNvGrpSpPr>
            <a:grpSpLocks/>
          </p:cNvGrpSpPr>
          <p:nvPr/>
        </p:nvGrpSpPr>
        <p:grpSpPr bwMode="auto">
          <a:xfrm>
            <a:off x="304800" y="3124200"/>
            <a:ext cx="4038600" cy="2743200"/>
            <a:chOff x="3108" y="2256"/>
            <a:chExt cx="2148" cy="1872"/>
          </a:xfrm>
        </p:grpSpPr>
        <p:graphicFrame>
          <p:nvGraphicFramePr>
            <p:cNvPr id="1364142" name="Object 174"/>
            <p:cNvGraphicFramePr>
              <a:graphicFrameLocks noChangeAspect="1"/>
            </p:cNvGraphicFramePr>
            <p:nvPr/>
          </p:nvGraphicFramePr>
          <p:xfrm>
            <a:off x="3108" y="2256"/>
            <a:ext cx="2148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2" name="Worksheet" r:id="rId4" imgW="3410102" imgH="2848051" progId="Excel.Sheet.8">
                    <p:embed/>
                  </p:oleObj>
                </mc:Choice>
                <mc:Fallback>
                  <p:oleObj name="Worksheet" r:id="rId4" imgW="3410102" imgH="28480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2256"/>
                          <a:ext cx="2148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4143" name="Freeform 175"/>
            <p:cNvSpPr>
              <a:spLocks/>
            </p:cNvSpPr>
            <p:nvPr/>
          </p:nvSpPr>
          <p:spPr bwMode="auto">
            <a:xfrm>
              <a:off x="3638" y="2571"/>
              <a:ext cx="728" cy="896"/>
            </a:xfrm>
            <a:custGeom>
              <a:avLst/>
              <a:gdLst>
                <a:gd name="T0" fmla="*/ 199 w 728"/>
                <a:gd name="T1" fmla="*/ 7 h 896"/>
                <a:gd name="T2" fmla="*/ 110 w 728"/>
                <a:gd name="T3" fmla="*/ 96 h 896"/>
                <a:gd name="T4" fmla="*/ 80 w 728"/>
                <a:gd name="T5" fmla="*/ 140 h 896"/>
                <a:gd name="T6" fmla="*/ 65 w 728"/>
                <a:gd name="T7" fmla="*/ 162 h 896"/>
                <a:gd name="T8" fmla="*/ 21 w 728"/>
                <a:gd name="T9" fmla="*/ 303 h 896"/>
                <a:gd name="T10" fmla="*/ 65 w 728"/>
                <a:gd name="T11" fmla="*/ 703 h 896"/>
                <a:gd name="T12" fmla="*/ 110 w 728"/>
                <a:gd name="T13" fmla="*/ 763 h 896"/>
                <a:gd name="T14" fmla="*/ 332 w 728"/>
                <a:gd name="T15" fmla="*/ 896 h 896"/>
                <a:gd name="T16" fmla="*/ 495 w 728"/>
                <a:gd name="T17" fmla="*/ 851 h 896"/>
                <a:gd name="T18" fmla="*/ 636 w 728"/>
                <a:gd name="T19" fmla="*/ 711 h 896"/>
                <a:gd name="T20" fmla="*/ 688 w 728"/>
                <a:gd name="T21" fmla="*/ 607 h 896"/>
                <a:gd name="T22" fmla="*/ 702 w 728"/>
                <a:gd name="T23" fmla="*/ 563 h 896"/>
                <a:gd name="T24" fmla="*/ 710 w 728"/>
                <a:gd name="T25" fmla="*/ 540 h 896"/>
                <a:gd name="T26" fmla="*/ 680 w 728"/>
                <a:gd name="T27" fmla="*/ 296 h 896"/>
                <a:gd name="T28" fmla="*/ 569 w 728"/>
                <a:gd name="T29" fmla="*/ 133 h 896"/>
                <a:gd name="T30" fmla="*/ 510 w 728"/>
                <a:gd name="T31" fmla="*/ 88 h 896"/>
                <a:gd name="T32" fmla="*/ 465 w 728"/>
                <a:gd name="T33" fmla="*/ 59 h 896"/>
                <a:gd name="T34" fmla="*/ 295 w 728"/>
                <a:gd name="T35" fmla="*/ 0 h 896"/>
                <a:gd name="T36" fmla="*/ 206 w 728"/>
                <a:gd name="T37" fmla="*/ 7 h 896"/>
                <a:gd name="T38" fmla="*/ 184 w 728"/>
                <a:gd name="T39" fmla="*/ 14 h 896"/>
                <a:gd name="T40" fmla="*/ 199 w 728"/>
                <a:gd name="T41" fmla="*/ 7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896">
                  <a:moveTo>
                    <a:pt x="199" y="7"/>
                  </a:moveTo>
                  <a:cubicBezTo>
                    <a:pt x="148" y="19"/>
                    <a:pt x="135" y="54"/>
                    <a:pt x="110" y="96"/>
                  </a:cubicBezTo>
                  <a:cubicBezTo>
                    <a:pt x="101" y="111"/>
                    <a:pt x="90" y="125"/>
                    <a:pt x="80" y="140"/>
                  </a:cubicBezTo>
                  <a:cubicBezTo>
                    <a:pt x="75" y="147"/>
                    <a:pt x="65" y="162"/>
                    <a:pt x="65" y="162"/>
                  </a:cubicBezTo>
                  <a:cubicBezTo>
                    <a:pt x="50" y="210"/>
                    <a:pt x="33" y="254"/>
                    <a:pt x="21" y="303"/>
                  </a:cubicBezTo>
                  <a:cubicBezTo>
                    <a:pt x="4" y="446"/>
                    <a:pt x="0" y="574"/>
                    <a:pt x="65" y="703"/>
                  </a:cubicBezTo>
                  <a:cubicBezTo>
                    <a:pt x="79" y="731"/>
                    <a:pt x="83" y="744"/>
                    <a:pt x="110" y="763"/>
                  </a:cubicBezTo>
                  <a:cubicBezTo>
                    <a:pt x="159" y="835"/>
                    <a:pt x="250" y="874"/>
                    <a:pt x="332" y="896"/>
                  </a:cubicBezTo>
                  <a:cubicBezTo>
                    <a:pt x="394" y="889"/>
                    <a:pt x="441" y="878"/>
                    <a:pt x="495" y="851"/>
                  </a:cubicBezTo>
                  <a:cubicBezTo>
                    <a:pt x="537" y="789"/>
                    <a:pt x="571" y="751"/>
                    <a:pt x="636" y="711"/>
                  </a:cubicBezTo>
                  <a:cubicBezTo>
                    <a:pt x="660" y="674"/>
                    <a:pt x="672" y="647"/>
                    <a:pt x="688" y="607"/>
                  </a:cubicBezTo>
                  <a:cubicBezTo>
                    <a:pt x="694" y="593"/>
                    <a:pt x="697" y="578"/>
                    <a:pt x="702" y="563"/>
                  </a:cubicBezTo>
                  <a:cubicBezTo>
                    <a:pt x="705" y="555"/>
                    <a:pt x="710" y="540"/>
                    <a:pt x="710" y="540"/>
                  </a:cubicBezTo>
                  <a:cubicBezTo>
                    <a:pt x="720" y="459"/>
                    <a:pt x="728" y="366"/>
                    <a:pt x="680" y="296"/>
                  </a:cubicBezTo>
                  <a:cubicBezTo>
                    <a:pt x="659" y="231"/>
                    <a:pt x="621" y="176"/>
                    <a:pt x="569" y="133"/>
                  </a:cubicBezTo>
                  <a:cubicBezTo>
                    <a:pt x="550" y="117"/>
                    <a:pt x="530" y="103"/>
                    <a:pt x="510" y="88"/>
                  </a:cubicBezTo>
                  <a:cubicBezTo>
                    <a:pt x="496" y="77"/>
                    <a:pt x="465" y="59"/>
                    <a:pt x="465" y="59"/>
                  </a:cubicBezTo>
                  <a:cubicBezTo>
                    <a:pt x="428" y="0"/>
                    <a:pt x="358" y="5"/>
                    <a:pt x="295" y="0"/>
                  </a:cubicBezTo>
                  <a:cubicBezTo>
                    <a:pt x="265" y="2"/>
                    <a:pt x="236" y="3"/>
                    <a:pt x="206" y="7"/>
                  </a:cubicBezTo>
                  <a:cubicBezTo>
                    <a:pt x="198" y="8"/>
                    <a:pt x="192" y="14"/>
                    <a:pt x="184" y="14"/>
                  </a:cubicBezTo>
                  <a:cubicBezTo>
                    <a:pt x="178" y="14"/>
                    <a:pt x="194" y="9"/>
                    <a:pt x="199" y="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64144" name="Freeform 176"/>
            <p:cNvSpPr>
              <a:spLocks/>
            </p:cNvSpPr>
            <p:nvPr/>
          </p:nvSpPr>
          <p:spPr bwMode="auto">
            <a:xfrm>
              <a:off x="4090" y="2934"/>
              <a:ext cx="802" cy="889"/>
            </a:xfrm>
            <a:custGeom>
              <a:avLst/>
              <a:gdLst>
                <a:gd name="T0" fmla="*/ 510 w 802"/>
                <a:gd name="T1" fmla="*/ 44 h 889"/>
                <a:gd name="T2" fmla="*/ 376 w 802"/>
                <a:gd name="T3" fmla="*/ 177 h 889"/>
                <a:gd name="T4" fmla="*/ 236 w 802"/>
                <a:gd name="T5" fmla="*/ 296 h 889"/>
                <a:gd name="T6" fmla="*/ 221 w 802"/>
                <a:gd name="T7" fmla="*/ 318 h 889"/>
                <a:gd name="T8" fmla="*/ 199 w 802"/>
                <a:gd name="T9" fmla="*/ 333 h 889"/>
                <a:gd name="T10" fmla="*/ 191 w 802"/>
                <a:gd name="T11" fmla="*/ 355 h 889"/>
                <a:gd name="T12" fmla="*/ 169 w 802"/>
                <a:gd name="T13" fmla="*/ 385 h 889"/>
                <a:gd name="T14" fmla="*/ 132 w 802"/>
                <a:gd name="T15" fmla="*/ 496 h 889"/>
                <a:gd name="T16" fmla="*/ 110 w 802"/>
                <a:gd name="T17" fmla="*/ 518 h 889"/>
                <a:gd name="T18" fmla="*/ 80 w 802"/>
                <a:gd name="T19" fmla="*/ 562 h 889"/>
                <a:gd name="T20" fmla="*/ 43 w 802"/>
                <a:gd name="T21" fmla="*/ 629 h 889"/>
                <a:gd name="T22" fmla="*/ 13 w 802"/>
                <a:gd name="T23" fmla="*/ 703 h 889"/>
                <a:gd name="T24" fmla="*/ 36 w 802"/>
                <a:gd name="T25" fmla="*/ 844 h 889"/>
                <a:gd name="T26" fmla="*/ 80 w 802"/>
                <a:gd name="T27" fmla="*/ 874 h 889"/>
                <a:gd name="T28" fmla="*/ 124 w 802"/>
                <a:gd name="T29" fmla="*/ 888 h 889"/>
                <a:gd name="T30" fmla="*/ 354 w 802"/>
                <a:gd name="T31" fmla="*/ 874 h 889"/>
                <a:gd name="T32" fmla="*/ 517 w 802"/>
                <a:gd name="T33" fmla="*/ 822 h 889"/>
                <a:gd name="T34" fmla="*/ 569 w 802"/>
                <a:gd name="T35" fmla="*/ 792 h 889"/>
                <a:gd name="T36" fmla="*/ 673 w 802"/>
                <a:gd name="T37" fmla="*/ 651 h 889"/>
                <a:gd name="T38" fmla="*/ 695 w 802"/>
                <a:gd name="T39" fmla="*/ 600 h 889"/>
                <a:gd name="T40" fmla="*/ 747 w 802"/>
                <a:gd name="T41" fmla="*/ 533 h 889"/>
                <a:gd name="T42" fmla="*/ 784 w 802"/>
                <a:gd name="T43" fmla="*/ 451 h 889"/>
                <a:gd name="T44" fmla="*/ 798 w 802"/>
                <a:gd name="T45" fmla="*/ 385 h 889"/>
                <a:gd name="T46" fmla="*/ 650 w 802"/>
                <a:gd name="T47" fmla="*/ 0 h 889"/>
                <a:gd name="T48" fmla="*/ 532 w 802"/>
                <a:gd name="T49" fmla="*/ 22 h 889"/>
                <a:gd name="T50" fmla="*/ 510 w 802"/>
                <a:gd name="T5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889">
                  <a:moveTo>
                    <a:pt x="510" y="44"/>
                  </a:moveTo>
                  <a:cubicBezTo>
                    <a:pt x="455" y="80"/>
                    <a:pt x="422" y="133"/>
                    <a:pt x="376" y="177"/>
                  </a:cubicBezTo>
                  <a:cubicBezTo>
                    <a:pt x="346" y="236"/>
                    <a:pt x="298" y="273"/>
                    <a:pt x="236" y="296"/>
                  </a:cubicBezTo>
                  <a:cubicBezTo>
                    <a:pt x="231" y="303"/>
                    <a:pt x="227" y="312"/>
                    <a:pt x="221" y="318"/>
                  </a:cubicBezTo>
                  <a:cubicBezTo>
                    <a:pt x="215" y="324"/>
                    <a:pt x="205" y="326"/>
                    <a:pt x="199" y="333"/>
                  </a:cubicBezTo>
                  <a:cubicBezTo>
                    <a:pt x="194" y="339"/>
                    <a:pt x="195" y="348"/>
                    <a:pt x="191" y="355"/>
                  </a:cubicBezTo>
                  <a:cubicBezTo>
                    <a:pt x="185" y="366"/>
                    <a:pt x="176" y="375"/>
                    <a:pt x="169" y="385"/>
                  </a:cubicBezTo>
                  <a:cubicBezTo>
                    <a:pt x="156" y="422"/>
                    <a:pt x="155" y="463"/>
                    <a:pt x="132" y="496"/>
                  </a:cubicBezTo>
                  <a:cubicBezTo>
                    <a:pt x="126" y="504"/>
                    <a:pt x="116" y="510"/>
                    <a:pt x="110" y="518"/>
                  </a:cubicBezTo>
                  <a:cubicBezTo>
                    <a:pt x="99" y="532"/>
                    <a:pt x="80" y="562"/>
                    <a:pt x="80" y="562"/>
                  </a:cubicBezTo>
                  <a:cubicBezTo>
                    <a:pt x="68" y="602"/>
                    <a:pt x="78" y="578"/>
                    <a:pt x="43" y="629"/>
                  </a:cubicBezTo>
                  <a:cubicBezTo>
                    <a:pt x="28" y="651"/>
                    <a:pt x="22" y="678"/>
                    <a:pt x="13" y="703"/>
                  </a:cubicBezTo>
                  <a:cubicBezTo>
                    <a:pt x="15" y="727"/>
                    <a:pt x="0" y="812"/>
                    <a:pt x="36" y="844"/>
                  </a:cubicBezTo>
                  <a:cubicBezTo>
                    <a:pt x="49" y="856"/>
                    <a:pt x="65" y="864"/>
                    <a:pt x="80" y="874"/>
                  </a:cubicBezTo>
                  <a:cubicBezTo>
                    <a:pt x="93" y="883"/>
                    <a:pt x="124" y="888"/>
                    <a:pt x="124" y="888"/>
                  </a:cubicBezTo>
                  <a:cubicBezTo>
                    <a:pt x="167" y="886"/>
                    <a:pt x="287" y="889"/>
                    <a:pt x="354" y="874"/>
                  </a:cubicBezTo>
                  <a:cubicBezTo>
                    <a:pt x="410" y="861"/>
                    <a:pt x="461" y="835"/>
                    <a:pt x="517" y="822"/>
                  </a:cubicBezTo>
                  <a:cubicBezTo>
                    <a:pt x="534" y="811"/>
                    <a:pt x="553" y="804"/>
                    <a:pt x="569" y="792"/>
                  </a:cubicBezTo>
                  <a:cubicBezTo>
                    <a:pt x="613" y="757"/>
                    <a:pt x="651" y="702"/>
                    <a:pt x="673" y="651"/>
                  </a:cubicBezTo>
                  <a:cubicBezTo>
                    <a:pt x="680" y="634"/>
                    <a:pt x="685" y="615"/>
                    <a:pt x="695" y="600"/>
                  </a:cubicBezTo>
                  <a:cubicBezTo>
                    <a:pt x="711" y="577"/>
                    <a:pt x="747" y="533"/>
                    <a:pt x="747" y="533"/>
                  </a:cubicBezTo>
                  <a:cubicBezTo>
                    <a:pt x="756" y="504"/>
                    <a:pt x="784" y="451"/>
                    <a:pt x="784" y="451"/>
                  </a:cubicBezTo>
                  <a:cubicBezTo>
                    <a:pt x="787" y="439"/>
                    <a:pt x="798" y="395"/>
                    <a:pt x="798" y="385"/>
                  </a:cubicBezTo>
                  <a:cubicBezTo>
                    <a:pt x="798" y="264"/>
                    <a:pt x="802" y="46"/>
                    <a:pt x="650" y="0"/>
                  </a:cubicBezTo>
                  <a:cubicBezTo>
                    <a:pt x="598" y="5"/>
                    <a:pt x="575" y="6"/>
                    <a:pt x="532" y="22"/>
                  </a:cubicBezTo>
                  <a:cubicBezTo>
                    <a:pt x="516" y="46"/>
                    <a:pt x="526" y="44"/>
                    <a:pt x="510" y="4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64146" name="Text Box 178"/>
          <p:cNvSpPr txBox="1">
            <a:spLocks noChangeArrowheads="1"/>
          </p:cNvSpPr>
          <p:nvPr/>
        </p:nvSpPr>
        <p:spPr bwMode="gray">
          <a:xfrm>
            <a:off x="1066800" y="6019800"/>
            <a:ext cx="1676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i="1">
                <a:solidFill>
                  <a:srgbClr val="003366"/>
                </a:solidFill>
                <a:latin typeface="Garamond (W1)" pitchFamily="18" charset="0"/>
              </a:rPr>
              <a:t>k-means</a:t>
            </a:r>
          </a:p>
        </p:txBody>
      </p:sp>
      <p:sp>
        <p:nvSpPr>
          <p:cNvPr id="1364147" name="Text Box 179"/>
          <p:cNvSpPr txBox="1">
            <a:spLocks noChangeArrowheads="1"/>
          </p:cNvSpPr>
          <p:nvPr/>
        </p:nvSpPr>
        <p:spPr bwMode="gray">
          <a:xfrm>
            <a:off x="5410200" y="6019800"/>
            <a:ext cx="1676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 i="1">
                <a:solidFill>
                  <a:srgbClr val="003366"/>
                </a:solidFill>
                <a:latin typeface="Garamond (W1)" pitchFamily="18" charset="0"/>
              </a:rPr>
              <a:t>k-medoids</a:t>
            </a:r>
          </a:p>
        </p:txBody>
      </p:sp>
      <p:sp>
        <p:nvSpPr>
          <p:cNvPr id="1364148" name="Line 180"/>
          <p:cNvSpPr>
            <a:spLocks noChangeShapeType="1"/>
          </p:cNvSpPr>
          <p:nvPr/>
        </p:nvSpPr>
        <p:spPr bwMode="gray">
          <a:xfrm flipV="1">
            <a:off x="1752600" y="4267200"/>
            <a:ext cx="152400" cy="19050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364149" name="Line 181"/>
          <p:cNvSpPr>
            <a:spLocks noChangeShapeType="1"/>
          </p:cNvSpPr>
          <p:nvPr/>
        </p:nvSpPr>
        <p:spPr bwMode="gray">
          <a:xfrm flipV="1">
            <a:off x="1752600" y="4724400"/>
            <a:ext cx="914400" cy="14478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364150" name="Line 182"/>
          <p:cNvSpPr>
            <a:spLocks noChangeShapeType="1"/>
          </p:cNvSpPr>
          <p:nvPr/>
        </p:nvSpPr>
        <p:spPr bwMode="gray">
          <a:xfrm flipH="1" flipV="1">
            <a:off x="5867400" y="4267200"/>
            <a:ext cx="381000" cy="19050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364151" name="Line 183"/>
          <p:cNvSpPr>
            <a:spLocks noChangeShapeType="1"/>
          </p:cNvSpPr>
          <p:nvPr/>
        </p:nvSpPr>
        <p:spPr bwMode="gray">
          <a:xfrm flipV="1">
            <a:off x="6248400" y="4648200"/>
            <a:ext cx="914400" cy="15240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2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447800" y="457200"/>
            <a:ext cx="624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4000" b="0" dirty="0">
                <a:solidFill>
                  <a:schemeClr val="tx1"/>
                </a:solidFill>
                <a:latin typeface="+mj-lt"/>
              </a:rPr>
              <a:t>K-</a:t>
            </a:r>
            <a:r>
              <a:rPr lang="en-US" sz="4000" b="0" dirty="0" err="1">
                <a:solidFill>
                  <a:schemeClr val="tx1"/>
                </a:solidFill>
                <a:latin typeface="+mj-lt"/>
              </a:rPr>
              <a:t>medoids</a:t>
            </a:r>
            <a:endParaRPr lang="en-US" sz="4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93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1475"/>
            <a:ext cx="8001000" cy="44545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chemeClr val="tx2"/>
                </a:solidFill>
              </a:rPr>
              <a:t>Partitioning Around Medoids (PAM) (K-Medoids)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Handles outliers well.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Ordering of input does not impact results.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Does not scale well.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Each cluster represented by one item, called the </a:t>
            </a:r>
            <a:r>
              <a:rPr lang="en-US" altLang="en-US" b="1" smtClean="0">
                <a:solidFill>
                  <a:schemeClr val="tx2"/>
                </a:solidFill>
              </a:rPr>
              <a:t>medoid.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smtClean="0">
                <a:solidFill>
                  <a:srgbClr val="000000"/>
                </a:solidFill>
              </a:rPr>
              <a:t>Initial set of k medoids randomly chosen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smtClean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30002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1475"/>
            <a:ext cx="8001000" cy="44545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First find a representative object (the medoid) for each cluster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Each remaining object is clustered with the medoid to which it is most “similar”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Iteratively replace one of the medoids by a non-medoid as long as the “quality” of the clustering is improved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43800" cy="874713"/>
          </a:xfrm>
        </p:spPr>
        <p:txBody>
          <a:bodyPr/>
          <a:lstStyle/>
          <a:p>
            <a:pPr eaLnBrk="1" hangingPunct="1"/>
            <a:r>
              <a:rPr lang="en-US" altLang="en-US" smtClean="0"/>
              <a:t>PAM: Basic Strategy</a:t>
            </a:r>
          </a:p>
        </p:txBody>
      </p:sp>
    </p:spTree>
    <p:extLst>
      <p:ext uri="{BB962C8B-B14F-4D97-AF65-F5344CB8AC3E}">
        <p14:creationId xmlns:p14="http://schemas.microsoft.com/office/powerpoint/2010/main" val="16701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 smtClean="0"/>
              <a:t>Density-Based Clustering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16863" cy="44656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Density-based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 cluster is a dense region of points, which is separated by low-density regions, from other regions of high density.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Used when the clusters are irregular or intertwined, and when noise and outliers are present. </a:t>
            </a:r>
          </a:p>
        </p:txBody>
      </p:sp>
      <p:grpSp>
        <p:nvGrpSpPr>
          <p:cNvPr id="202756" name="Group 4"/>
          <p:cNvGrpSpPr>
            <a:grpSpLocks/>
          </p:cNvGrpSpPr>
          <p:nvPr/>
        </p:nvGrpSpPr>
        <p:grpSpPr bwMode="auto">
          <a:xfrm>
            <a:off x="357188" y="3932238"/>
            <a:ext cx="8610600" cy="1676400"/>
            <a:chOff x="1056" y="3072"/>
            <a:chExt cx="3840" cy="720"/>
          </a:xfrm>
        </p:grpSpPr>
        <p:sp>
          <p:nvSpPr>
            <p:cNvPr id="202758" name="Rectangle 5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2759" name="Oval 6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2760" name="AutoShape 7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1" name="Oval 8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2762" name="Oval 9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2763" name="Oval 10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2764" name="Oval 11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2765" name="Oval 12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2757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8338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Typical k-medoids algorithm (PAM)</a:t>
            </a:r>
            <a:endParaRPr lang="en-US" altLang="ko-KR" sz="6000" b="1" i="1" baseline="-25000">
              <a:ea typeface="굴림" charset="-127"/>
              <a:sym typeface="Symbol" panose="05050102010706020507" pitchFamily="18" charset="2"/>
            </a:endParaRP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6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53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Line 55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2" name="Freeform 56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3" name="Freeform 57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4" name="Freeform 58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5" name="Freeform 59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8 h 95"/>
              <a:gd name="T4" fmla="*/ 48 w 96"/>
              <a:gd name="T5" fmla="*/ 95 h 95"/>
              <a:gd name="T6" fmla="*/ 0 w 96"/>
              <a:gd name="T7" fmla="*/ 48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6" name="Freeform 60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7" name="Freeform 61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7 h 95"/>
              <a:gd name="T4" fmla="*/ 48 w 96"/>
              <a:gd name="T5" fmla="*/ 95 h 95"/>
              <a:gd name="T6" fmla="*/ 0 w 96"/>
              <a:gd name="T7" fmla="*/ 47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8" name="Freeform 62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9" name="Freeform 63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00" name="Rectangle 64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1" name="Rectangle 65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2" name="Rectangle 66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8" name="Rectangle 72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1" name="Rectangle 75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0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2" name="Rectangle 76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1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3" name="Rectangle 77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2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4" name="Rectangle 78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3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5" name="Rectangle 79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4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6" name="Rectangle 80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5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7" name="Rectangle 81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6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8" name="Rectangle 82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7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19" name="Rectangle 83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8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20" name="Rectangle 84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9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21" name="Rectangle 85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charset="-127"/>
              </a:rPr>
              <a:t>10</a:t>
            </a:r>
            <a:endParaRPr lang="ko-KR" altLang="en-US" sz="240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3" name="Freeform 87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48 w 96"/>
              <a:gd name="T1" fmla="*/ 0 h 95"/>
              <a:gd name="T2" fmla="*/ 96 w 96"/>
              <a:gd name="T3" fmla="*/ 48 h 95"/>
              <a:gd name="T4" fmla="*/ 48 w 96"/>
              <a:gd name="T5" fmla="*/ 95 h 95"/>
              <a:gd name="T6" fmla="*/ 0 w 96"/>
              <a:gd name="T7" fmla="*/ 48 h 95"/>
              <a:gd name="T8" fmla="*/ 48 w 96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24" name="Freeform 88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48 w 96"/>
              <a:gd name="T1" fmla="*/ 0 h 96"/>
              <a:gd name="T2" fmla="*/ 96 w 96"/>
              <a:gd name="T3" fmla="*/ 48 h 96"/>
              <a:gd name="T4" fmla="*/ 48 w 96"/>
              <a:gd name="T5" fmla="*/ 96 h 96"/>
              <a:gd name="T6" fmla="*/ 0 w 96"/>
              <a:gd name="T7" fmla="*/ 48 h 96"/>
              <a:gd name="T8" fmla="*/ 48 w 9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025" name="Text Box 89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Tahoma" panose="020B0604030504040204" pitchFamily="34" charset="0"/>
                <a:ea typeface="굴림" charset="-127"/>
              </a:rPr>
              <a:t>K=2</a:t>
            </a:r>
          </a:p>
        </p:txBody>
      </p:sp>
      <p:sp>
        <p:nvSpPr>
          <p:cNvPr id="40026" name="Line 90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27" name="Text Box 91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charset="-127"/>
              </a:rPr>
              <a:t>Arbitrary choose k object as initial medoids</a:t>
            </a:r>
          </a:p>
        </p:txBody>
      </p:sp>
      <p:graphicFrame>
        <p:nvGraphicFramePr>
          <p:cNvPr id="40028" name="Object 92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Worksheet" r:id="rId6" imgW="2200656" imgH="2076907" progId="Excel.Sheet.8">
                  <p:embed/>
                </p:oleObj>
              </mc:Choice>
              <mc:Fallback>
                <p:oleObj name="Worksheet" r:id="rId6" imgW="2200656" imgH="20769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29" name="Line 93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30" name="Line 94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>
            <a:off x="5791200" y="2362200"/>
            <a:ext cx="10302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latin typeface="Tahoma" panose="020B0604030504040204" pitchFamily="34" charset="0"/>
                <a:ea typeface="굴림" charset="-127"/>
              </a:rPr>
              <a:t>Assign each remaining object to nearest </a:t>
            </a:r>
            <a:r>
              <a:rPr lang="en-US" altLang="ko-KR" sz="1400" dirty="0" err="1">
                <a:latin typeface="Tahoma" panose="020B0604030504040204" pitchFamily="34" charset="0"/>
                <a:ea typeface="굴림" charset="-127"/>
              </a:rPr>
              <a:t>medoids</a:t>
            </a:r>
            <a:endParaRPr lang="en-US" altLang="ko-KR" sz="1400" dirty="0">
              <a:latin typeface="Tahoma" panose="020B0604030504040204" pitchFamily="34" charset="0"/>
              <a:ea typeface="굴림" charset="-127"/>
            </a:endParaRPr>
          </a:p>
        </p:txBody>
      </p:sp>
      <p:sp>
        <p:nvSpPr>
          <p:cNvPr id="40032" name="Line 96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charset="-127"/>
              </a:rPr>
              <a:t>Randomly select a nonmedoid object,O</a:t>
            </a:r>
            <a:r>
              <a:rPr lang="en-US" altLang="ko-KR" sz="1400" baseline="-25000">
                <a:latin typeface="Tahoma" panose="020B0604030504040204" pitchFamily="34" charset="0"/>
                <a:ea typeface="굴림" charset="-127"/>
              </a:rPr>
              <a:t>ramdom</a:t>
            </a:r>
          </a:p>
        </p:txBody>
      </p:sp>
      <p:sp>
        <p:nvSpPr>
          <p:cNvPr id="40034" name="Line 98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035" name="Text Box 99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charset="-127"/>
              </a:rPr>
              <a:t>Compute total cost of swapping</a:t>
            </a:r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Line 103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Line 104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105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Line 106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3" name="Line 107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4" name="Line 108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6" name="Line 110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8" name="Line 112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9" name="Line 113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0" name="Line 114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1" name="Line 115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2" name="Line 116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3" name="Line 117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4" name="Line 118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5" name="Line 119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8" name="Line 122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0" name="Line 124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2" name="Line 126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4" name="Line 128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5" name="Line 129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6" name="Line 130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7" name="Line 131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8" name="Line 132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9" name="Line 133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0" name="Line 134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1" name="Line 135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2" name="Line 136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3" name="Line 137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4" name="Line 138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5" name="Line 139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6" name="Line 140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7" name="Line 141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8" name="Line 142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9" name="Line 143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0" name="Line 144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1" name="Line 145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2" name="Line 146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3" name="Line 147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84" name="Freeform 148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5" name="Freeform 149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6" name="Freeform 150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7" name="Freeform 151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8" name="Freeform 152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9" name="Freeform 153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0" name="Freeform 154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1" name="Freeform 155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2" name="Rectangle 156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3" name="Rectangle 157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4" name="Rectangle 158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5" name="Rectangle 159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6" name="Rectangle 160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7" name="Rectangle 161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8" name="Rectangle 162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099" name="Rectangle 163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0" name="Rectangle 164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1" name="Rectangle 165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2" name="Rectangle 166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3" name="Rectangle 167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4" name="Rectangle 168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5" name="Rectangle 169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6" name="Rectangle 170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7" name="Rectangle 171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8" name="Rectangle 172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09" name="Rectangle 173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10" name="Rectangle 174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11" name="Rectangle 175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12" name="Rectangle 176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13" name="Rectangle 177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14" name="Rectangle 178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15" name="Line 179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116" name="Freeform 180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7" name="Freeform 181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19" name="Line 183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120" name="Text Box 184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charset="-127"/>
              </a:rPr>
              <a:t>Swapping O and O</a:t>
            </a:r>
            <a:r>
              <a:rPr lang="en-US" altLang="ko-KR" sz="1400" baseline="-25000">
                <a:latin typeface="Tahoma" panose="020B0604030504040204" pitchFamily="34" charset="0"/>
                <a:ea typeface="굴림" charset="-127"/>
              </a:rPr>
              <a:t>ramdom </a:t>
            </a: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Tahoma" panose="020B0604030504040204" pitchFamily="34" charset="0"/>
                <a:ea typeface="굴림" charset="-127"/>
              </a:rPr>
              <a:t>If quality is improved.</a:t>
            </a:r>
          </a:p>
        </p:txBody>
      </p:sp>
      <p:sp>
        <p:nvSpPr>
          <p:cNvPr id="40121" name="Text Box 185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latin typeface="Tahoma" panose="020B0604030504040204" pitchFamily="34" charset="0"/>
                <a:ea typeface="굴림" charset="-127"/>
              </a:rPr>
              <a:t>Do loop</a:t>
            </a:r>
          </a:p>
          <a:p>
            <a:pPr>
              <a:spcBef>
                <a:spcPct val="50000"/>
              </a:spcBef>
            </a:pPr>
            <a:r>
              <a:rPr lang="en-US" altLang="ko-KR" sz="2000" b="1">
                <a:latin typeface="Tahoma" panose="020B0604030504040204" pitchFamily="34" charset="0"/>
                <a:ea typeface="굴림" charset="-127"/>
              </a:rPr>
              <a:t>Until no change</a:t>
            </a:r>
          </a:p>
        </p:txBody>
      </p:sp>
      <p:grpSp>
        <p:nvGrpSpPr>
          <p:cNvPr id="40122" name="Group 186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40123" name="Rectangle 187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4" name="Rectangle 188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5" name="Line 189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6" name="Line 190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7" name="Line 191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8" name="Line 192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29" name="Line 193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0" name="Line 194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1" name="Line 195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2" name="Line 196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3" name="Line 197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4" name="Line 198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5" name="Line 199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6" name="Line 200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7" name="Line 201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8" name="Line 202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39" name="Line 203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0" name="Line 204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1" name="Line 205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2" name="Line 206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3" name="Line 207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4" name="Line 208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5" name="Rectangle 209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6" name="Line 210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7" name="Line 211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8" name="Line 212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9" name="Line 213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0" name="Line 214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1" name="Line 215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2" name="Line 216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3" name="Line 217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4" name="Line 218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5" name="Line 219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6" name="Line 220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7" name="Line 221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8" name="Line 222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9" name="Line 223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0" name="Line 224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1" name="Line 225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2" name="Line 226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3" name="Line 227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4" name="Line 228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5" name="Line 229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6" name="Line 230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7" name="Line 231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8" name="Line 232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9" name="Line 233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0" name="Freeform 234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1" name="Freeform 235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2" name="Freeform 236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3" name="Freeform 237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4" name="Freeform 238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5" name="Freeform 239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6" name="Freeform 240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7" name="Freeform 241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8" name="Freeform 242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9" name="Rectangle 243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0" name="Rectangle 244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1" name="Rectangle 245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2" name="Rectangle 246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3" name="Rectangle 247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4" name="Rectangle 248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5" name="Rectangle 249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6" name="Rectangle 250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7" name="Rectangle 251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8" name="Rectangle 252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89" name="Rectangle 253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0" name="Rectangle 254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1" name="Rectangle 255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2" name="Rectangle 256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2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3" name="Rectangle 257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3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4" name="Rectangle 258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4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5" name="Rectangle 259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5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6" name="Rectangle 260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6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7" name="Rectangle 261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7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8" name="Rectangle 262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8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199" name="Rectangle 263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9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200" name="Rectangle 264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charset="-127"/>
                </a:rPr>
                <a:t>10</a:t>
              </a:r>
              <a:endParaRPr lang="ko-KR" altLang="en-US" sz="2400">
                <a:latin typeface="Tahoma" panose="020B0604030504040204" pitchFamily="34" charset="0"/>
                <a:ea typeface="굴림" charset="-127"/>
              </a:endParaRPr>
            </a:p>
          </p:txBody>
        </p:sp>
        <p:sp>
          <p:nvSpPr>
            <p:cNvPr id="40201" name="Rectangle 26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02" name="Line 266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203" name="Freeform 267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613752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F20D-DCF1-4503-BB3A-4B998F66E3C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649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ea typeface="宋体" panose="02010600030101010101" pitchFamily="2" charset="-122"/>
              </a:rPr>
              <a:t>PAM (Partitioning Around </a:t>
            </a:r>
            <a:r>
              <a:rPr lang="en-US" altLang="zh-CN" sz="3600" dirty="0" err="1">
                <a:solidFill>
                  <a:srgbClr val="FF0000"/>
                </a:solidFill>
                <a:ea typeface="宋体" panose="02010600030101010101" pitchFamily="2" charset="-122"/>
              </a:rPr>
              <a:t>Medoids</a:t>
            </a:r>
            <a:r>
              <a:rPr lang="en-US" altLang="zh-CN" sz="3600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36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64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2425" y="1219200"/>
            <a:ext cx="8442325" cy="5334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PAM (Kaufman and </a:t>
            </a:r>
            <a:r>
              <a:rPr lang="en-US" altLang="zh-CN" dirty="0" err="1">
                <a:ea typeface="宋体" panose="02010600030101010101" pitchFamily="2" charset="-122"/>
              </a:rPr>
              <a:t>Rousseeuw</a:t>
            </a:r>
            <a:r>
              <a:rPr lang="en-US" altLang="zh-CN" dirty="0">
                <a:ea typeface="宋体" panose="02010600030101010101" pitchFamily="2" charset="-122"/>
              </a:rPr>
              <a:t>, 1987)</a:t>
            </a:r>
          </a:p>
          <a:p>
            <a:r>
              <a:rPr lang="en-US" altLang="en-US" dirty="0"/>
              <a:t>Arbitrarily choose k objects as the initial </a:t>
            </a:r>
            <a:r>
              <a:rPr lang="en-US" altLang="en-US" dirty="0" err="1"/>
              <a:t>medoids</a:t>
            </a:r>
            <a:endParaRPr lang="en-US" altLang="en-US" dirty="0"/>
          </a:p>
          <a:p>
            <a:r>
              <a:rPr lang="en-US" altLang="en-US" dirty="0"/>
              <a:t>Until no change, do</a:t>
            </a:r>
          </a:p>
          <a:p>
            <a:pPr lvl="1"/>
            <a:r>
              <a:rPr lang="en-US" altLang="en-US" dirty="0"/>
              <a:t>(Re)assign each object to the cluster with the nearest </a:t>
            </a:r>
            <a:r>
              <a:rPr lang="en-US" altLang="en-US" dirty="0" err="1"/>
              <a:t>medoid</a:t>
            </a:r>
            <a:endParaRPr lang="en-US" altLang="en-US" dirty="0"/>
          </a:p>
          <a:p>
            <a:pPr lvl="1"/>
            <a:r>
              <a:rPr lang="en-US" altLang="en-US" dirty="0"/>
              <a:t>Improve the quality of the k-</a:t>
            </a:r>
            <a:r>
              <a:rPr lang="en-US" altLang="en-US" dirty="0" err="1"/>
              <a:t>medoids</a:t>
            </a:r>
            <a:endParaRPr lang="en-US" altLang="en-US" dirty="0"/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    (Randomly select a </a:t>
            </a:r>
            <a:r>
              <a:rPr lang="en-US" altLang="en-US" dirty="0" err="1"/>
              <a:t>nonmedoid</a:t>
            </a:r>
            <a:r>
              <a:rPr lang="en-US" altLang="en-US" dirty="0"/>
              <a:t> object, </a:t>
            </a:r>
            <a:r>
              <a:rPr lang="en-US" altLang="en-US" dirty="0" err="1"/>
              <a:t>O</a:t>
            </a:r>
            <a:r>
              <a:rPr lang="en-US" altLang="en-US" baseline="-25000" dirty="0" err="1"/>
              <a:t>random</a:t>
            </a:r>
            <a:r>
              <a:rPr lang="en-US" altLang="en-US" dirty="0"/>
              <a:t>,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    compute the total cost of swapping a </a:t>
            </a:r>
            <a:r>
              <a:rPr lang="en-US" altLang="en-US" dirty="0" err="1"/>
              <a:t>medoid</a:t>
            </a:r>
            <a:r>
              <a:rPr lang="en-US" altLang="en-US" dirty="0"/>
              <a:t> with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O</a:t>
            </a:r>
            <a:r>
              <a:rPr lang="en-US" altLang="en-US" baseline="-25000" dirty="0" err="1"/>
              <a:t>random</a:t>
            </a:r>
            <a:r>
              <a:rPr lang="en-US" altLang="en-US" baseline="-25000" dirty="0"/>
              <a:t>)</a:t>
            </a:r>
            <a:endParaRPr lang="en-US" altLang="en-US" dirty="0"/>
          </a:p>
          <a:p>
            <a:r>
              <a:rPr lang="en-US" altLang="zh-CN" dirty="0">
                <a:ea typeface="宋体" panose="02010600030101010101" pitchFamily="2" charset="-122"/>
              </a:rPr>
              <a:t>Work for small data sets (100 objects in 5 clusters)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Not efficient for medium and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17513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543800" cy="762000"/>
          </a:xfrm>
        </p:spPr>
        <p:txBody>
          <a:bodyPr/>
          <a:lstStyle/>
          <a:p>
            <a:r>
              <a:rPr lang="en-US" altLang="ko-KR" sz="3600">
                <a:ea typeface="굴림" charset="-127"/>
              </a:rPr>
              <a:t>What is the problem with PAM?</a:t>
            </a:r>
            <a:endParaRPr lang="en-US" altLang="en-US" sz="3600">
              <a:ea typeface="굴림" charset="-127"/>
            </a:endParaRP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54988" cy="41878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ea typeface="굴림" charset="-127"/>
              </a:rPr>
              <a:t>Pam is more robust than k-means in the presence of noise and outliers because a medoid is less influenced by outliers or other extreme values than a mean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ea typeface="굴림" charset="-127"/>
              </a:rPr>
              <a:t>Pam works efficiently for small data sets but does not </a:t>
            </a:r>
            <a:r>
              <a:rPr lang="en-US" altLang="ko-KR" sz="2400" b="1">
                <a:ea typeface="굴림" charset="-127"/>
              </a:rPr>
              <a:t>scale well</a:t>
            </a:r>
            <a:r>
              <a:rPr lang="en-US" altLang="ko-KR" sz="2400">
                <a:ea typeface="굴림" charset="-127"/>
              </a:rPr>
              <a:t> for large data sets.</a:t>
            </a:r>
          </a:p>
          <a:p>
            <a:pPr lvl="1">
              <a:lnSpc>
                <a:spcPct val="120000"/>
              </a:lnSpc>
            </a:pPr>
            <a:r>
              <a:rPr lang="en-US" altLang="ko-KR" sz="2000">
                <a:ea typeface="굴림" charset="-127"/>
              </a:rPr>
              <a:t>O(k(n-k)</a:t>
            </a:r>
            <a:r>
              <a:rPr lang="en-US" altLang="ko-KR" sz="2000" baseline="30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) for each iteration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ko-KR" sz="2400">
                <a:ea typeface="굴림" charset="-127"/>
              </a:rPr>
              <a:t>			where n is # of data,k is # of clusters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ko-KR" sz="2400">
                <a:ea typeface="굴림" charset="-127"/>
                <a:sym typeface="Wingdings" panose="05000000000000000000" pitchFamily="2" charset="2"/>
              </a:rPr>
              <a:t>Sampling based method,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2400">
                <a:ea typeface="굴림" charset="-127"/>
                <a:sym typeface="Wingdings" panose="05000000000000000000" pitchFamily="2" charset="2"/>
              </a:rPr>
              <a:t>	CLARA(Clustering LARge Applications</a:t>
            </a:r>
            <a:r>
              <a:rPr lang="en-US" altLang="ko-KR" sz="2800">
                <a:ea typeface="굴림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27486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3276600"/>
            <a:ext cx="8129870" cy="3367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5"/>
            <a:ext cx="6654376" cy="213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104640"/>
            <a:ext cx="6426226" cy="8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5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83"/>
          <p:cNvSpPr/>
          <p:nvPr/>
        </p:nvSpPr>
        <p:spPr>
          <a:xfrm>
            <a:off x="1846955" y="5416811"/>
            <a:ext cx="79673" cy="126066"/>
          </a:xfrm>
          <a:custGeom>
            <a:avLst/>
            <a:gdLst/>
            <a:ahLst/>
            <a:cxnLst/>
            <a:rect l="l" t="t" r="r" b="b"/>
            <a:pathLst>
              <a:path w="120395" h="190500">
                <a:moveTo>
                  <a:pt x="120395" y="95250"/>
                </a:moveTo>
                <a:lnTo>
                  <a:pt x="0" y="0"/>
                </a:lnTo>
                <a:lnTo>
                  <a:pt x="0" y="190500"/>
                </a:lnTo>
                <a:lnTo>
                  <a:pt x="120395" y="95250"/>
                </a:lnTo>
                <a:close/>
              </a:path>
            </a:pathLst>
          </a:custGeom>
          <a:solidFill>
            <a:srgbClr val="9FB7CC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grpSp>
        <p:nvGrpSpPr>
          <p:cNvPr id="89" name="Group 88"/>
          <p:cNvGrpSpPr/>
          <p:nvPr/>
        </p:nvGrpSpPr>
        <p:grpSpPr>
          <a:xfrm>
            <a:off x="4147579" y="4209206"/>
            <a:ext cx="2247005" cy="987905"/>
            <a:chOff x="4006104" y="4469275"/>
            <a:chExt cx="2996007" cy="1317206"/>
          </a:xfrm>
        </p:grpSpPr>
        <p:sp>
          <p:nvSpPr>
            <p:cNvPr id="21" name="object 21"/>
            <p:cNvSpPr txBox="1"/>
            <p:nvPr/>
          </p:nvSpPr>
          <p:spPr>
            <a:xfrm>
              <a:off x="4006104" y="4469275"/>
              <a:ext cx="1289284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Goal: create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298815" y="4469275"/>
              <a:ext cx="1188318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two clusters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006104" y="4954035"/>
              <a:ext cx="2996007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latin typeface="Century Gothic"/>
                  <a:cs typeface="Century Gothic"/>
                </a:rPr>
                <a:t>Choose ran</a:t>
              </a:r>
              <a:r>
                <a:rPr sz="1191" spc="6" dirty="0">
                  <a:latin typeface="Century Gothic"/>
                  <a:cs typeface="Century Gothic"/>
                </a:rPr>
                <a:t>d</a:t>
              </a:r>
              <a:r>
                <a:rPr sz="1191" dirty="0">
                  <a:latin typeface="Century Gothic"/>
                  <a:cs typeface="Century Gothic"/>
                </a:rPr>
                <a:t>mly </a:t>
              </a:r>
              <a:r>
                <a:rPr sz="1191" spc="6" dirty="0">
                  <a:latin typeface="Century Gothic"/>
                  <a:cs typeface="Century Gothic"/>
                </a:rPr>
                <a:t>t</a:t>
              </a:r>
              <a:r>
                <a:rPr sz="1191" spc="3" dirty="0">
                  <a:latin typeface="Century Gothic"/>
                  <a:cs typeface="Century Gothic"/>
                </a:rPr>
                <a:t>w</a:t>
              </a:r>
              <a:r>
                <a:rPr sz="1191" dirty="0">
                  <a:latin typeface="Century Gothic"/>
                  <a:cs typeface="Century Gothic"/>
                </a:rPr>
                <a:t>o me</a:t>
              </a:r>
              <a:r>
                <a:rPr sz="1191" spc="6" dirty="0">
                  <a:latin typeface="Century Gothic"/>
                  <a:cs typeface="Century Gothic"/>
                </a:rPr>
                <a:t>d</a:t>
              </a:r>
              <a:r>
                <a:rPr sz="1191" dirty="0">
                  <a:latin typeface="Century Gothic"/>
                  <a:cs typeface="Century Gothic"/>
                </a:rPr>
                <a:t>oids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406744" y="5518628"/>
              <a:ext cx="2522438" cy="26785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latin typeface="Century Gothic"/>
                  <a:cs typeface="Century Gothic"/>
                </a:rPr>
                <a:t>0</a:t>
              </a:r>
              <a:r>
                <a:rPr sz="1191" baseline="-9062" dirty="0">
                  <a:latin typeface="Century Gothic"/>
                  <a:cs typeface="Century Gothic"/>
                </a:rPr>
                <a:t>8 </a:t>
              </a:r>
              <a:r>
                <a:rPr sz="1786" baseline="9062" dirty="0">
                  <a:latin typeface="Century Gothic"/>
                  <a:cs typeface="Century Gothic"/>
                </a:rPr>
                <a:t>= (7,4)</a:t>
              </a:r>
              <a:r>
                <a:rPr lang="en-IN" sz="1786" baseline="9062" dirty="0">
                  <a:latin typeface="Century Gothic"/>
                  <a:cs typeface="Century Gothic"/>
                </a:rPr>
                <a:t> and</a:t>
              </a:r>
              <a:r>
                <a:rPr lang="en-IN" sz="1200" baseline="9062" dirty="0">
                  <a:latin typeface="Century Gothic"/>
                  <a:cs typeface="Century Gothic"/>
                </a:rPr>
                <a:t> </a:t>
              </a:r>
              <a:r>
                <a:rPr lang="en-IN" baseline="9062" dirty="0">
                  <a:latin typeface="Century Gothic"/>
                  <a:cs typeface="Century Gothic"/>
                </a:rPr>
                <a:t>0</a:t>
              </a:r>
              <a:r>
                <a:rPr lang="en-IN" sz="1200" baseline="-9062" dirty="0">
                  <a:latin typeface="Century Gothic"/>
                  <a:cs typeface="Century Gothic"/>
                </a:rPr>
                <a:t>2 </a:t>
              </a:r>
              <a:r>
                <a:rPr lang="en-IN" baseline="9062" dirty="0">
                  <a:latin typeface="Century Gothic"/>
                  <a:cs typeface="Century Gothic"/>
                </a:rPr>
                <a:t>= (3,4)</a:t>
              </a:r>
              <a:endParaRPr lang="en-IN" sz="120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96291" y="1804922"/>
            <a:ext cx="2865710" cy="2058060"/>
            <a:chOff x="3804386" y="1263562"/>
            <a:chExt cx="3820947" cy="2744080"/>
          </a:xfrm>
        </p:grpSpPr>
        <p:sp>
          <p:nvSpPr>
            <p:cNvPr id="44" name="object 44"/>
            <p:cNvSpPr/>
            <p:nvPr/>
          </p:nvSpPr>
          <p:spPr>
            <a:xfrm>
              <a:off x="5957048" y="2972472"/>
              <a:ext cx="126401" cy="125730"/>
            </a:xfrm>
            <a:custGeom>
              <a:avLst/>
              <a:gdLst/>
              <a:ahLst/>
              <a:cxnLst/>
              <a:rect l="l" t="t" r="r" b="b"/>
              <a:pathLst>
                <a:path w="143255" h="142494">
                  <a:moveTo>
                    <a:pt x="71627" y="0"/>
                  </a:moveTo>
                  <a:lnTo>
                    <a:pt x="57131" y="1461"/>
                  </a:lnTo>
                  <a:lnTo>
                    <a:pt x="43642" y="5652"/>
                  </a:lnTo>
                  <a:lnTo>
                    <a:pt x="31449" y="12285"/>
                  </a:lnTo>
                  <a:lnTo>
                    <a:pt x="20838" y="21071"/>
                  </a:lnTo>
                  <a:lnTo>
                    <a:pt x="12100" y="31722"/>
                  </a:lnTo>
                  <a:lnTo>
                    <a:pt x="5522" y="43950"/>
                  </a:lnTo>
                  <a:lnTo>
                    <a:pt x="1393" y="57466"/>
                  </a:lnTo>
                  <a:lnTo>
                    <a:pt x="0" y="71627"/>
                  </a:lnTo>
                  <a:lnTo>
                    <a:pt x="1476" y="85945"/>
                  </a:lnTo>
                  <a:lnTo>
                    <a:pt x="5710" y="99307"/>
                  </a:lnTo>
                  <a:lnTo>
                    <a:pt x="12409" y="111411"/>
                  </a:lnTo>
                  <a:lnTo>
                    <a:pt x="21280" y="121954"/>
                  </a:lnTo>
                  <a:lnTo>
                    <a:pt x="32029" y="130636"/>
                  </a:lnTo>
                  <a:lnTo>
                    <a:pt x="44364" y="137153"/>
                  </a:lnTo>
                  <a:lnTo>
                    <a:pt x="57992" y="141204"/>
                  </a:lnTo>
                  <a:lnTo>
                    <a:pt x="71627" y="142494"/>
                  </a:lnTo>
                  <a:lnTo>
                    <a:pt x="86198" y="141019"/>
                  </a:lnTo>
                  <a:lnTo>
                    <a:pt x="99750" y="136795"/>
                  </a:lnTo>
                  <a:lnTo>
                    <a:pt x="111989" y="130125"/>
                  </a:lnTo>
                  <a:lnTo>
                    <a:pt x="122623" y="121311"/>
                  </a:lnTo>
                  <a:lnTo>
                    <a:pt x="131359" y="110655"/>
                  </a:lnTo>
                  <a:lnTo>
                    <a:pt x="137904" y="98458"/>
                  </a:lnTo>
                  <a:lnTo>
                    <a:pt x="141965" y="85024"/>
                  </a:lnTo>
                  <a:lnTo>
                    <a:pt x="143255" y="71627"/>
                  </a:lnTo>
                  <a:lnTo>
                    <a:pt x="141794" y="57131"/>
                  </a:lnTo>
                  <a:lnTo>
                    <a:pt x="137603" y="43642"/>
                  </a:lnTo>
                  <a:lnTo>
                    <a:pt x="130970" y="31449"/>
                  </a:lnTo>
                  <a:lnTo>
                    <a:pt x="122184" y="20838"/>
                  </a:lnTo>
                  <a:lnTo>
                    <a:pt x="111533" y="12100"/>
                  </a:lnTo>
                  <a:lnTo>
                    <a:pt x="99305" y="5522"/>
                  </a:lnTo>
                  <a:lnTo>
                    <a:pt x="85789" y="1393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45" name="object 45"/>
            <p:cNvSpPr/>
            <p:nvPr/>
          </p:nvSpPr>
          <p:spPr>
            <a:xfrm>
              <a:off x="4406602" y="2971128"/>
              <a:ext cx="126401" cy="125730"/>
            </a:xfrm>
            <a:custGeom>
              <a:avLst/>
              <a:gdLst/>
              <a:ahLst/>
              <a:cxnLst/>
              <a:rect l="l" t="t" r="r" b="b"/>
              <a:pathLst>
                <a:path w="143255" h="142494">
                  <a:moveTo>
                    <a:pt x="71627" y="0"/>
                  </a:moveTo>
                  <a:lnTo>
                    <a:pt x="57057" y="1474"/>
                  </a:lnTo>
                  <a:lnTo>
                    <a:pt x="43505" y="5698"/>
                  </a:lnTo>
                  <a:lnTo>
                    <a:pt x="31266" y="12368"/>
                  </a:lnTo>
                  <a:lnTo>
                    <a:pt x="20632" y="21182"/>
                  </a:lnTo>
                  <a:lnTo>
                    <a:pt x="11896" y="31838"/>
                  </a:lnTo>
                  <a:lnTo>
                    <a:pt x="5351" y="44035"/>
                  </a:lnTo>
                  <a:lnTo>
                    <a:pt x="1290" y="57469"/>
                  </a:lnTo>
                  <a:lnTo>
                    <a:pt x="0" y="70866"/>
                  </a:lnTo>
                  <a:lnTo>
                    <a:pt x="1461" y="85362"/>
                  </a:lnTo>
                  <a:lnTo>
                    <a:pt x="5652" y="98851"/>
                  </a:lnTo>
                  <a:lnTo>
                    <a:pt x="12285" y="111044"/>
                  </a:lnTo>
                  <a:lnTo>
                    <a:pt x="21071" y="121655"/>
                  </a:lnTo>
                  <a:lnTo>
                    <a:pt x="31722" y="130393"/>
                  </a:lnTo>
                  <a:lnTo>
                    <a:pt x="43950" y="136971"/>
                  </a:lnTo>
                  <a:lnTo>
                    <a:pt x="57466" y="141100"/>
                  </a:lnTo>
                  <a:lnTo>
                    <a:pt x="71627" y="142494"/>
                  </a:lnTo>
                  <a:lnTo>
                    <a:pt x="86124" y="141032"/>
                  </a:lnTo>
                  <a:lnTo>
                    <a:pt x="99613" y="136841"/>
                  </a:lnTo>
                  <a:lnTo>
                    <a:pt x="111806" y="130208"/>
                  </a:lnTo>
                  <a:lnTo>
                    <a:pt x="122417" y="121422"/>
                  </a:lnTo>
                  <a:lnTo>
                    <a:pt x="131155" y="110771"/>
                  </a:lnTo>
                  <a:lnTo>
                    <a:pt x="137733" y="98543"/>
                  </a:lnTo>
                  <a:lnTo>
                    <a:pt x="141862" y="85027"/>
                  </a:lnTo>
                  <a:lnTo>
                    <a:pt x="143255" y="70866"/>
                  </a:lnTo>
                  <a:lnTo>
                    <a:pt x="141779" y="56548"/>
                  </a:lnTo>
                  <a:lnTo>
                    <a:pt x="137545" y="43186"/>
                  </a:lnTo>
                  <a:lnTo>
                    <a:pt x="130846" y="31082"/>
                  </a:lnTo>
                  <a:lnTo>
                    <a:pt x="121975" y="20539"/>
                  </a:lnTo>
                  <a:lnTo>
                    <a:pt x="111226" y="11857"/>
                  </a:lnTo>
                  <a:lnTo>
                    <a:pt x="98891" y="5340"/>
                  </a:lnTo>
                  <a:lnTo>
                    <a:pt x="85263" y="128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6018" y="3301254"/>
              <a:ext cx="125730" cy="126401"/>
            </a:xfrm>
            <a:custGeom>
              <a:avLst/>
              <a:gdLst/>
              <a:ahLst/>
              <a:cxnLst/>
              <a:rect l="l" t="t" r="r" b="b"/>
              <a:pathLst>
                <a:path w="142494" h="143255">
                  <a:moveTo>
                    <a:pt x="70866" y="0"/>
                  </a:moveTo>
                  <a:lnTo>
                    <a:pt x="56548" y="1476"/>
                  </a:lnTo>
                  <a:lnTo>
                    <a:pt x="43186" y="5710"/>
                  </a:lnTo>
                  <a:lnTo>
                    <a:pt x="31082" y="12409"/>
                  </a:lnTo>
                  <a:lnTo>
                    <a:pt x="20539" y="21280"/>
                  </a:lnTo>
                  <a:lnTo>
                    <a:pt x="11857" y="32029"/>
                  </a:lnTo>
                  <a:lnTo>
                    <a:pt x="5340" y="44364"/>
                  </a:lnTo>
                  <a:lnTo>
                    <a:pt x="1289" y="57992"/>
                  </a:lnTo>
                  <a:lnTo>
                    <a:pt x="0" y="71627"/>
                  </a:lnTo>
                  <a:lnTo>
                    <a:pt x="1474" y="86198"/>
                  </a:lnTo>
                  <a:lnTo>
                    <a:pt x="5698" y="99750"/>
                  </a:lnTo>
                  <a:lnTo>
                    <a:pt x="12368" y="111989"/>
                  </a:lnTo>
                  <a:lnTo>
                    <a:pt x="21182" y="122623"/>
                  </a:lnTo>
                  <a:lnTo>
                    <a:pt x="31838" y="131359"/>
                  </a:lnTo>
                  <a:lnTo>
                    <a:pt x="44035" y="137904"/>
                  </a:lnTo>
                  <a:lnTo>
                    <a:pt x="57469" y="141965"/>
                  </a:lnTo>
                  <a:lnTo>
                    <a:pt x="70866" y="143255"/>
                  </a:lnTo>
                  <a:lnTo>
                    <a:pt x="85362" y="141794"/>
                  </a:lnTo>
                  <a:lnTo>
                    <a:pt x="98851" y="137603"/>
                  </a:lnTo>
                  <a:lnTo>
                    <a:pt x="111044" y="130970"/>
                  </a:lnTo>
                  <a:lnTo>
                    <a:pt x="121655" y="122184"/>
                  </a:lnTo>
                  <a:lnTo>
                    <a:pt x="130393" y="111533"/>
                  </a:lnTo>
                  <a:lnTo>
                    <a:pt x="136971" y="99305"/>
                  </a:lnTo>
                  <a:lnTo>
                    <a:pt x="141100" y="85789"/>
                  </a:lnTo>
                  <a:lnTo>
                    <a:pt x="142494" y="71627"/>
                  </a:lnTo>
                  <a:lnTo>
                    <a:pt x="141032" y="57131"/>
                  </a:lnTo>
                  <a:lnTo>
                    <a:pt x="136841" y="43642"/>
                  </a:lnTo>
                  <a:lnTo>
                    <a:pt x="130208" y="31449"/>
                  </a:lnTo>
                  <a:lnTo>
                    <a:pt x="121422" y="20838"/>
                  </a:lnTo>
                  <a:lnTo>
                    <a:pt x="110771" y="12100"/>
                  </a:lnTo>
                  <a:lnTo>
                    <a:pt x="98543" y="5522"/>
                  </a:lnTo>
                  <a:lnTo>
                    <a:pt x="85027" y="1393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47" name="object 47"/>
            <p:cNvSpPr/>
            <p:nvPr/>
          </p:nvSpPr>
          <p:spPr>
            <a:xfrm>
              <a:off x="5982596" y="3607173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42494" h="142494">
                  <a:moveTo>
                    <a:pt x="71627" y="0"/>
                  </a:moveTo>
                  <a:lnTo>
                    <a:pt x="57057" y="1474"/>
                  </a:lnTo>
                  <a:lnTo>
                    <a:pt x="43505" y="5698"/>
                  </a:lnTo>
                  <a:lnTo>
                    <a:pt x="31266" y="12368"/>
                  </a:lnTo>
                  <a:lnTo>
                    <a:pt x="20632" y="21182"/>
                  </a:lnTo>
                  <a:lnTo>
                    <a:pt x="11896" y="31838"/>
                  </a:lnTo>
                  <a:lnTo>
                    <a:pt x="5351" y="44035"/>
                  </a:lnTo>
                  <a:lnTo>
                    <a:pt x="1290" y="57469"/>
                  </a:lnTo>
                  <a:lnTo>
                    <a:pt x="0" y="70866"/>
                  </a:lnTo>
                  <a:lnTo>
                    <a:pt x="1461" y="85362"/>
                  </a:lnTo>
                  <a:lnTo>
                    <a:pt x="5652" y="98851"/>
                  </a:lnTo>
                  <a:lnTo>
                    <a:pt x="12285" y="111044"/>
                  </a:lnTo>
                  <a:lnTo>
                    <a:pt x="21071" y="121655"/>
                  </a:lnTo>
                  <a:lnTo>
                    <a:pt x="31722" y="130393"/>
                  </a:lnTo>
                  <a:lnTo>
                    <a:pt x="43950" y="136971"/>
                  </a:lnTo>
                  <a:lnTo>
                    <a:pt x="57466" y="141100"/>
                  </a:lnTo>
                  <a:lnTo>
                    <a:pt x="71627" y="142494"/>
                  </a:lnTo>
                  <a:lnTo>
                    <a:pt x="85945" y="141017"/>
                  </a:lnTo>
                  <a:lnTo>
                    <a:pt x="99307" y="136783"/>
                  </a:lnTo>
                  <a:lnTo>
                    <a:pt x="111411" y="130084"/>
                  </a:lnTo>
                  <a:lnTo>
                    <a:pt x="121954" y="121213"/>
                  </a:lnTo>
                  <a:lnTo>
                    <a:pt x="130636" y="110464"/>
                  </a:lnTo>
                  <a:lnTo>
                    <a:pt x="137153" y="98129"/>
                  </a:lnTo>
                  <a:lnTo>
                    <a:pt x="141204" y="84501"/>
                  </a:lnTo>
                  <a:lnTo>
                    <a:pt x="142494" y="70866"/>
                  </a:lnTo>
                  <a:lnTo>
                    <a:pt x="141003" y="56473"/>
                  </a:lnTo>
                  <a:lnTo>
                    <a:pt x="136736" y="43048"/>
                  </a:lnTo>
                  <a:lnTo>
                    <a:pt x="129999" y="30899"/>
                  </a:lnTo>
                  <a:lnTo>
                    <a:pt x="121100" y="20331"/>
                  </a:lnTo>
                  <a:lnTo>
                    <a:pt x="110345" y="11652"/>
                  </a:lnTo>
                  <a:lnTo>
                    <a:pt x="98042" y="5168"/>
                  </a:lnTo>
                  <a:lnTo>
                    <a:pt x="84497" y="118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48" name="object 48"/>
            <p:cNvSpPr/>
            <p:nvPr/>
          </p:nvSpPr>
          <p:spPr>
            <a:xfrm>
              <a:off x="3987726" y="2284655"/>
              <a:ext cx="126401" cy="125730"/>
            </a:xfrm>
            <a:custGeom>
              <a:avLst/>
              <a:gdLst/>
              <a:ahLst/>
              <a:cxnLst/>
              <a:rect l="l" t="t" r="r" b="b"/>
              <a:pathLst>
                <a:path w="143255" h="142494">
                  <a:moveTo>
                    <a:pt x="71627" y="0"/>
                  </a:moveTo>
                  <a:lnTo>
                    <a:pt x="57131" y="1461"/>
                  </a:lnTo>
                  <a:lnTo>
                    <a:pt x="43642" y="5652"/>
                  </a:lnTo>
                  <a:lnTo>
                    <a:pt x="31449" y="12285"/>
                  </a:lnTo>
                  <a:lnTo>
                    <a:pt x="20838" y="21071"/>
                  </a:lnTo>
                  <a:lnTo>
                    <a:pt x="12100" y="31722"/>
                  </a:lnTo>
                  <a:lnTo>
                    <a:pt x="5522" y="43950"/>
                  </a:lnTo>
                  <a:lnTo>
                    <a:pt x="1393" y="57466"/>
                  </a:lnTo>
                  <a:lnTo>
                    <a:pt x="0" y="71627"/>
                  </a:lnTo>
                  <a:lnTo>
                    <a:pt x="1476" y="85945"/>
                  </a:lnTo>
                  <a:lnTo>
                    <a:pt x="5710" y="99307"/>
                  </a:lnTo>
                  <a:lnTo>
                    <a:pt x="12409" y="111411"/>
                  </a:lnTo>
                  <a:lnTo>
                    <a:pt x="21280" y="121954"/>
                  </a:lnTo>
                  <a:lnTo>
                    <a:pt x="32029" y="130636"/>
                  </a:lnTo>
                  <a:lnTo>
                    <a:pt x="44364" y="137153"/>
                  </a:lnTo>
                  <a:lnTo>
                    <a:pt x="57992" y="141204"/>
                  </a:lnTo>
                  <a:lnTo>
                    <a:pt x="71627" y="142494"/>
                  </a:lnTo>
                  <a:lnTo>
                    <a:pt x="86198" y="141019"/>
                  </a:lnTo>
                  <a:lnTo>
                    <a:pt x="99750" y="136795"/>
                  </a:lnTo>
                  <a:lnTo>
                    <a:pt x="111989" y="130125"/>
                  </a:lnTo>
                  <a:lnTo>
                    <a:pt x="122623" y="121311"/>
                  </a:lnTo>
                  <a:lnTo>
                    <a:pt x="131359" y="110655"/>
                  </a:lnTo>
                  <a:lnTo>
                    <a:pt x="137904" y="98458"/>
                  </a:lnTo>
                  <a:lnTo>
                    <a:pt x="141965" y="85024"/>
                  </a:lnTo>
                  <a:lnTo>
                    <a:pt x="143255" y="71627"/>
                  </a:lnTo>
                  <a:lnTo>
                    <a:pt x="141794" y="57131"/>
                  </a:lnTo>
                  <a:lnTo>
                    <a:pt x="137603" y="43642"/>
                  </a:lnTo>
                  <a:lnTo>
                    <a:pt x="130970" y="31449"/>
                  </a:lnTo>
                  <a:lnTo>
                    <a:pt x="122184" y="20838"/>
                  </a:lnTo>
                  <a:lnTo>
                    <a:pt x="111533" y="12100"/>
                  </a:lnTo>
                  <a:lnTo>
                    <a:pt x="99305" y="5522"/>
                  </a:lnTo>
                  <a:lnTo>
                    <a:pt x="85789" y="1393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0449" y="1943099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42494" h="142494">
                  <a:moveTo>
                    <a:pt x="71627" y="0"/>
                  </a:moveTo>
                  <a:lnTo>
                    <a:pt x="57057" y="1474"/>
                  </a:lnTo>
                  <a:lnTo>
                    <a:pt x="43505" y="5698"/>
                  </a:lnTo>
                  <a:lnTo>
                    <a:pt x="31266" y="12368"/>
                  </a:lnTo>
                  <a:lnTo>
                    <a:pt x="20632" y="21182"/>
                  </a:lnTo>
                  <a:lnTo>
                    <a:pt x="11896" y="31838"/>
                  </a:lnTo>
                  <a:lnTo>
                    <a:pt x="5351" y="44035"/>
                  </a:lnTo>
                  <a:lnTo>
                    <a:pt x="1290" y="57469"/>
                  </a:lnTo>
                  <a:lnTo>
                    <a:pt x="0" y="70866"/>
                  </a:lnTo>
                  <a:lnTo>
                    <a:pt x="1461" y="85362"/>
                  </a:lnTo>
                  <a:lnTo>
                    <a:pt x="5652" y="98851"/>
                  </a:lnTo>
                  <a:lnTo>
                    <a:pt x="12285" y="111044"/>
                  </a:lnTo>
                  <a:lnTo>
                    <a:pt x="21071" y="121655"/>
                  </a:lnTo>
                  <a:lnTo>
                    <a:pt x="31722" y="130393"/>
                  </a:lnTo>
                  <a:lnTo>
                    <a:pt x="43950" y="136971"/>
                  </a:lnTo>
                  <a:lnTo>
                    <a:pt x="57466" y="141100"/>
                  </a:lnTo>
                  <a:lnTo>
                    <a:pt x="71627" y="142494"/>
                  </a:lnTo>
                  <a:lnTo>
                    <a:pt x="85945" y="141017"/>
                  </a:lnTo>
                  <a:lnTo>
                    <a:pt x="99307" y="136783"/>
                  </a:lnTo>
                  <a:lnTo>
                    <a:pt x="111411" y="130084"/>
                  </a:lnTo>
                  <a:lnTo>
                    <a:pt x="121954" y="121213"/>
                  </a:lnTo>
                  <a:lnTo>
                    <a:pt x="130636" y="110464"/>
                  </a:lnTo>
                  <a:lnTo>
                    <a:pt x="137153" y="98129"/>
                  </a:lnTo>
                  <a:lnTo>
                    <a:pt x="141204" y="84501"/>
                  </a:lnTo>
                  <a:lnTo>
                    <a:pt x="142494" y="70866"/>
                  </a:lnTo>
                  <a:lnTo>
                    <a:pt x="141003" y="56473"/>
                  </a:lnTo>
                  <a:lnTo>
                    <a:pt x="136736" y="43048"/>
                  </a:lnTo>
                  <a:lnTo>
                    <a:pt x="129999" y="30899"/>
                  </a:lnTo>
                  <a:lnTo>
                    <a:pt x="121100" y="20331"/>
                  </a:lnTo>
                  <a:lnTo>
                    <a:pt x="110345" y="11652"/>
                  </a:lnTo>
                  <a:lnTo>
                    <a:pt x="98042" y="5168"/>
                  </a:lnTo>
                  <a:lnTo>
                    <a:pt x="84497" y="118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0" name="object 50"/>
            <p:cNvSpPr/>
            <p:nvPr/>
          </p:nvSpPr>
          <p:spPr>
            <a:xfrm>
              <a:off x="4395172" y="1612302"/>
              <a:ext cx="126401" cy="125730"/>
            </a:xfrm>
            <a:custGeom>
              <a:avLst/>
              <a:gdLst/>
              <a:ahLst/>
              <a:cxnLst/>
              <a:rect l="l" t="t" r="r" b="b"/>
              <a:pathLst>
                <a:path w="143255" h="142494">
                  <a:moveTo>
                    <a:pt x="71627" y="0"/>
                  </a:moveTo>
                  <a:lnTo>
                    <a:pt x="57131" y="1461"/>
                  </a:lnTo>
                  <a:lnTo>
                    <a:pt x="43642" y="5652"/>
                  </a:lnTo>
                  <a:lnTo>
                    <a:pt x="31449" y="12285"/>
                  </a:lnTo>
                  <a:lnTo>
                    <a:pt x="20838" y="21071"/>
                  </a:lnTo>
                  <a:lnTo>
                    <a:pt x="12100" y="31722"/>
                  </a:lnTo>
                  <a:lnTo>
                    <a:pt x="5522" y="43950"/>
                  </a:lnTo>
                  <a:lnTo>
                    <a:pt x="1393" y="57466"/>
                  </a:lnTo>
                  <a:lnTo>
                    <a:pt x="0" y="71627"/>
                  </a:lnTo>
                  <a:lnTo>
                    <a:pt x="1476" y="85945"/>
                  </a:lnTo>
                  <a:lnTo>
                    <a:pt x="5710" y="99307"/>
                  </a:lnTo>
                  <a:lnTo>
                    <a:pt x="12409" y="111411"/>
                  </a:lnTo>
                  <a:lnTo>
                    <a:pt x="21280" y="121954"/>
                  </a:lnTo>
                  <a:lnTo>
                    <a:pt x="32029" y="130636"/>
                  </a:lnTo>
                  <a:lnTo>
                    <a:pt x="44364" y="137153"/>
                  </a:lnTo>
                  <a:lnTo>
                    <a:pt x="57992" y="141204"/>
                  </a:lnTo>
                  <a:lnTo>
                    <a:pt x="71627" y="142494"/>
                  </a:lnTo>
                  <a:lnTo>
                    <a:pt x="86198" y="141019"/>
                  </a:lnTo>
                  <a:lnTo>
                    <a:pt x="99750" y="136795"/>
                  </a:lnTo>
                  <a:lnTo>
                    <a:pt x="111989" y="130125"/>
                  </a:lnTo>
                  <a:lnTo>
                    <a:pt x="122623" y="121311"/>
                  </a:lnTo>
                  <a:lnTo>
                    <a:pt x="131359" y="110655"/>
                  </a:lnTo>
                  <a:lnTo>
                    <a:pt x="137904" y="98458"/>
                  </a:lnTo>
                  <a:lnTo>
                    <a:pt x="141965" y="85024"/>
                  </a:lnTo>
                  <a:lnTo>
                    <a:pt x="143255" y="71627"/>
                  </a:lnTo>
                  <a:lnTo>
                    <a:pt x="141794" y="57131"/>
                  </a:lnTo>
                  <a:lnTo>
                    <a:pt x="137603" y="43642"/>
                  </a:lnTo>
                  <a:lnTo>
                    <a:pt x="130970" y="31449"/>
                  </a:lnTo>
                  <a:lnTo>
                    <a:pt x="122184" y="20838"/>
                  </a:lnTo>
                  <a:lnTo>
                    <a:pt x="111533" y="12100"/>
                  </a:lnTo>
                  <a:lnTo>
                    <a:pt x="99305" y="5522"/>
                  </a:lnTo>
                  <a:lnTo>
                    <a:pt x="85789" y="1393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1" name="object 51"/>
            <p:cNvSpPr/>
            <p:nvPr/>
          </p:nvSpPr>
          <p:spPr>
            <a:xfrm>
              <a:off x="4000500" y="1395132"/>
              <a:ext cx="3558092" cy="2287345"/>
            </a:xfrm>
            <a:custGeom>
              <a:avLst/>
              <a:gdLst/>
              <a:ahLst/>
              <a:cxnLst/>
              <a:rect l="l" t="t" r="r" b="b"/>
              <a:pathLst>
                <a:path w="4032504" h="2592324">
                  <a:moveTo>
                    <a:pt x="0" y="0"/>
                  </a:moveTo>
                  <a:lnTo>
                    <a:pt x="0" y="2592324"/>
                  </a:lnTo>
                  <a:lnTo>
                    <a:pt x="4032504" y="2592324"/>
                  </a:lnTo>
                  <a:lnTo>
                    <a:pt x="403250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2" name="object 52"/>
            <p:cNvSpPr/>
            <p:nvPr/>
          </p:nvSpPr>
          <p:spPr>
            <a:xfrm>
              <a:off x="3974951" y="3377229"/>
              <a:ext cx="63200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0" y="0"/>
                  </a:moveTo>
                  <a:lnTo>
                    <a:pt x="716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3" name="object 53"/>
            <p:cNvSpPr/>
            <p:nvPr/>
          </p:nvSpPr>
          <p:spPr>
            <a:xfrm>
              <a:off x="3974951" y="3377229"/>
              <a:ext cx="63200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6968" y="3033656"/>
              <a:ext cx="62529" cy="0"/>
            </a:xfrm>
            <a:custGeom>
              <a:avLst/>
              <a:gdLst/>
              <a:ahLst/>
              <a:cxnLst/>
              <a:rect l="l" t="t" r="r" b="b"/>
              <a:pathLst>
                <a:path w="70866">
                  <a:moveTo>
                    <a:pt x="0" y="0"/>
                  </a:moveTo>
                  <a:lnTo>
                    <a:pt x="7086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5" name="object 55"/>
            <p:cNvSpPr/>
            <p:nvPr/>
          </p:nvSpPr>
          <p:spPr>
            <a:xfrm>
              <a:off x="3976968" y="3033656"/>
              <a:ext cx="62529" cy="0"/>
            </a:xfrm>
            <a:custGeom>
              <a:avLst/>
              <a:gdLst/>
              <a:ahLst/>
              <a:cxnLst/>
              <a:rect l="l" t="t" r="r" b="b"/>
              <a:pathLst>
                <a:path w="70866">
                  <a:moveTo>
                    <a:pt x="7086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6" name="object 56"/>
            <p:cNvSpPr/>
            <p:nvPr/>
          </p:nvSpPr>
          <p:spPr>
            <a:xfrm>
              <a:off x="3976968" y="2690756"/>
              <a:ext cx="62529" cy="0"/>
            </a:xfrm>
            <a:custGeom>
              <a:avLst/>
              <a:gdLst/>
              <a:ahLst/>
              <a:cxnLst/>
              <a:rect l="l" t="t" r="r" b="b"/>
              <a:pathLst>
                <a:path w="70866">
                  <a:moveTo>
                    <a:pt x="0" y="0"/>
                  </a:moveTo>
                  <a:lnTo>
                    <a:pt x="7086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7" name="object 57"/>
            <p:cNvSpPr/>
            <p:nvPr/>
          </p:nvSpPr>
          <p:spPr>
            <a:xfrm>
              <a:off x="3976968" y="2690756"/>
              <a:ext cx="62529" cy="0"/>
            </a:xfrm>
            <a:custGeom>
              <a:avLst/>
              <a:gdLst/>
              <a:ahLst/>
              <a:cxnLst/>
              <a:rect l="l" t="t" r="r" b="b"/>
              <a:pathLst>
                <a:path w="70866">
                  <a:moveTo>
                    <a:pt x="7086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8" name="object 58"/>
            <p:cNvSpPr/>
            <p:nvPr/>
          </p:nvSpPr>
          <p:spPr>
            <a:xfrm>
              <a:off x="3974951" y="2349201"/>
              <a:ext cx="63200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0" y="0"/>
                  </a:moveTo>
                  <a:lnTo>
                    <a:pt x="716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59" name="object 59"/>
            <p:cNvSpPr/>
            <p:nvPr/>
          </p:nvSpPr>
          <p:spPr>
            <a:xfrm>
              <a:off x="3974951" y="2349201"/>
              <a:ext cx="63200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0" name="object 60"/>
            <p:cNvSpPr/>
            <p:nvPr/>
          </p:nvSpPr>
          <p:spPr>
            <a:xfrm>
              <a:off x="3976968" y="2018404"/>
              <a:ext cx="62529" cy="0"/>
            </a:xfrm>
            <a:custGeom>
              <a:avLst/>
              <a:gdLst/>
              <a:ahLst/>
              <a:cxnLst/>
              <a:rect l="l" t="t" r="r" b="b"/>
              <a:pathLst>
                <a:path w="70866">
                  <a:moveTo>
                    <a:pt x="0" y="0"/>
                  </a:moveTo>
                  <a:lnTo>
                    <a:pt x="7086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1" name="object 61"/>
            <p:cNvSpPr/>
            <p:nvPr/>
          </p:nvSpPr>
          <p:spPr>
            <a:xfrm>
              <a:off x="3976968" y="2018404"/>
              <a:ext cx="62529" cy="0"/>
            </a:xfrm>
            <a:custGeom>
              <a:avLst/>
              <a:gdLst/>
              <a:ahLst/>
              <a:cxnLst/>
              <a:rect l="l" t="t" r="r" b="b"/>
              <a:pathLst>
                <a:path w="70866">
                  <a:moveTo>
                    <a:pt x="7086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2" name="object 62"/>
            <p:cNvSpPr/>
            <p:nvPr/>
          </p:nvSpPr>
          <p:spPr>
            <a:xfrm>
              <a:off x="3974951" y="1675503"/>
              <a:ext cx="63200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0" y="0"/>
                  </a:moveTo>
                  <a:lnTo>
                    <a:pt x="716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3" name="object 63"/>
            <p:cNvSpPr/>
            <p:nvPr/>
          </p:nvSpPr>
          <p:spPr>
            <a:xfrm>
              <a:off x="3974951" y="1675503"/>
              <a:ext cx="63200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4" name="object 64"/>
            <p:cNvSpPr/>
            <p:nvPr/>
          </p:nvSpPr>
          <p:spPr>
            <a:xfrm>
              <a:off x="4499386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5" name="object 65"/>
            <p:cNvSpPr/>
            <p:nvPr/>
          </p:nvSpPr>
          <p:spPr>
            <a:xfrm>
              <a:off x="4499386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6" name="object 66"/>
            <p:cNvSpPr/>
            <p:nvPr/>
          </p:nvSpPr>
          <p:spPr>
            <a:xfrm>
              <a:off x="5015753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7" name="object 67"/>
            <p:cNvSpPr/>
            <p:nvPr/>
          </p:nvSpPr>
          <p:spPr>
            <a:xfrm>
              <a:off x="5015753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8" name="object 68"/>
            <p:cNvSpPr/>
            <p:nvPr/>
          </p:nvSpPr>
          <p:spPr>
            <a:xfrm>
              <a:off x="5515984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69" name="object 69"/>
            <p:cNvSpPr/>
            <p:nvPr/>
          </p:nvSpPr>
          <p:spPr>
            <a:xfrm>
              <a:off x="5515984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0" name="object 70"/>
            <p:cNvSpPr/>
            <p:nvPr/>
          </p:nvSpPr>
          <p:spPr>
            <a:xfrm>
              <a:off x="6033023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1" name="object 71"/>
            <p:cNvSpPr/>
            <p:nvPr/>
          </p:nvSpPr>
          <p:spPr>
            <a:xfrm>
              <a:off x="6033023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2" name="object 72"/>
            <p:cNvSpPr/>
            <p:nvPr/>
          </p:nvSpPr>
          <p:spPr>
            <a:xfrm>
              <a:off x="6528547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3" name="object 73"/>
            <p:cNvSpPr/>
            <p:nvPr/>
          </p:nvSpPr>
          <p:spPr>
            <a:xfrm>
              <a:off x="6528547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6088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5" name="object 75"/>
            <p:cNvSpPr/>
            <p:nvPr/>
          </p:nvSpPr>
          <p:spPr>
            <a:xfrm>
              <a:off x="7026088" y="3619276"/>
              <a:ext cx="0" cy="127746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77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6" name="object 76"/>
            <p:cNvSpPr/>
            <p:nvPr/>
          </p:nvSpPr>
          <p:spPr>
            <a:xfrm>
              <a:off x="6453244" y="2969783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42494" h="142494">
                  <a:moveTo>
                    <a:pt x="71627" y="0"/>
                  </a:moveTo>
                  <a:lnTo>
                    <a:pt x="57057" y="1474"/>
                  </a:lnTo>
                  <a:lnTo>
                    <a:pt x="43505" y="5698"/>
                  </a:lnTo>
                  <a:lnTo>
                    <a:pt x="31266" y="12368"/>
                  </a:lnTo>
                  <a:lnTo>
                    <a:pt x="20632" y="21182"/>
                  </a:lnTo>
                  <a:lnTo>
                    <a:pt x="11896" y="31838"/>
                  </a:lnTo>
                  <a:lnTo>
                    <a:pt x="5351" y="44035"/>
                  </a:lnTo>
                  <a:lnTo>
                    <a:pt x="1290" y="57469"/>
                  </a:lnTo>
                  <a:lnTo>
                    <a:pt x="0" y="70866"/>
                  </a:lnTo>
                  <a:lnTo>
                    <a:pt x="1461" y="85362"/>
                  </a:lnTo>
                  <a:lnTo>
                    <a:pt x="5652" y="98851"/>
                  </a:lnTo>
                  <a:lnTo>
                    <a:pt x="12285" y="111044"/>
                  </a:lnTo>
                  <a:lnTo>
                    <a:pt x="21071" y="121655"/>
                  </a:lnTo>
                  <a:lnTo>
                    <a:pt x="31722" y="130393"/>
                  </a:lnTo>
                  <a:lnTo>
                    <a:pt x="43950" y="136971"/>
                  </a:lnTo>
                  <a:lnTo>
                    <a:pt x="57466" y="141100"/>
                  </a:lnTo>
                  <a:lnTo>
                    <a:pt x="71627" y="142494"/>
                  </a:lnTo>
                  <a:lnTo>
                    <a:pt x="85945" y="141017"/>
                  </a:lnTo>
                  <a:lnTo>
                    <a:pt x="99307" y="136783"/>
                  </a:lnTo>
                  <a:lnTo>
                    <a:pt x="111411" y="130084"/>
                  </a:lnTo>
                  <a:lnTo>
                    <a:pt x="121954" y="121213"/>
                  </a:lnTo>
                  <a:lnTo>
                    <a:pt x="130636" y="110464"/>
                  </a:lnTo>
                  <a:lnTo>
                    <a:pt x="137153" y="98129"/>
                  </a:lnTo>
                  <a:lnTo>
                    <a:pt x="141204" y="84501"/>
                  </a:lnTo>
                  <a:lnTo>
                    <a:pt x="142494" y="70866"/>
                  </a:lnTo>
                  <a:lnTo>
                    <a:pt x="141003" y="56473"/>
                  </a:lnTo>
                  <a:lnTo>
                    <a:pt x="136736" y="43048"/>
                  </a:lnTo>
                  <a:lnTo>
                    <a:pt x="129999" y="30899"/>
                  </a:lnTo>
                  <a:lnTo>
                    <a:pt x="121100" y="20331"/>
                  </a:lnTo>
                  <a:lnTo>
                    <a:pt x="110345" y="11652"/>
                  </a:lnTo>
                  <a:lnTo>
                    <a:pt x="98042" y="5168"/>
                  </a:lnTo>
                  <a:lnTo>
                    <a:pt x="84497" y="118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7" name="object 77"/>
            <p:cNvSpPr/>
            <p:nvPr/>
          </p:nvSpPr>
          <p:spPr>
            <a:xfrm>
              <a:off x="6961543" y="2589904"/>
              <a:ext cx="126401" cy="126401"/>
            </a:xfrm>
            <a:custGeom>
              <a:avLst/>
              <a:gdLst/>
              <a:ahLst/>
              <a:cxnLst/>
              <a:rect l="l" t="t" r="r" b="b"/>
              <a:pathLst>
                <a:path w="143255" h="143255">
                  <a:moveTo>
                    <a:pt x="71627" y="0"/>
                  </a:moveTo>
                  <a:lnTo>
                    <a:pt x="57131" y="1461"/>
                  </a:lnTo>
                  <a:lnTo>
                    <a:pt x="43642" y="5652"/>
                  </a:lnTo>
                  <a:lnTo>
                    <a:pt x="31449" y="12285"/>
                  </a:lnTo>
                  <a:lnTo>
                    <a:pt x="20838" y="21071"/>
                  </a:lnTo>
                  <a:lnTo>
                    <a:pt x="12100" y="31722"/>
                  </a:lnTo>
                  <a:lnTo>
                    <a:pt x="5522" y="43950"/>
                  </a:lnTo>
                  <a:lnTo>
                    <a:pt x="1393" y="57466"/>
                  </a:lnTo>
                  <a:lnTo>
                    <a:pt x="0" y="71627"/>
                  </a:lnTo>
                  <a:lnTo>
                    <a:pt x="1461" y="86124"/>
                  </a:lnTo>
                  <a:lnTo>
                    <a:pt x="5652" y="99613"/>
                  </a:lnTo>
                  <a:lnTo>
                    <a:pt x="12285" y="111806"/>
                  </a:lnTo>
                  <a:lnTo>
                    <a:pt x="21071" y="122417"/>
                  </a:lnTo>
                  <a:lnTo>
                    <a:pt x="31722" y="131155"/>
                  </a:lnTo>
                  <a:lnTo>
                    <a:pt x="43950" y="137733"/>
                  </a:lnTo>
                  <a:lnTo>
                    <a:pt x="57466" y="141862"/>
                  </a:lnTo>
                  <a:lnTo>
                    <a:pt x="71627" y="143255"/>
                  </a:lnTo>
                  <a:lnTo>
                    <a:pt x="86124" y="141794"/>
                  </a:lnTo>
                  <a:lnTo>
                    <a:pt x="99613" y="137603"/>
                  </a:lnTo>
                  <a:lnTo>
                    <a:pt x="111806" y="130970"/>
                  </a:lnTo>
                  <a:lnTo>
                    <a:pt x="122417" y="122184"/>
                  </a:lnTo>
                  <a:lnTo>
                    <a:pt x="131155" y="111533"/>
                  </a:lnTo>
                  <a:lnTo>
                    <a:pt x="137733" y="99305"/>
                  </a:lnTo>
                  <a:lnTo>
                    <a:pt x="141862" y="85789"/>
                  </a:lnTo>
                  <a:lnTo>
                    <a:pt x="143255" y="71627"/>
                  </a:lnTo>
                  <a:lnTo>
                    <a:pt x="141794" y="57131"/>
                  </a:lnTo>
                  <a:lnTo>
                    <a:pt x="137603" y="43642"/>
                  </a:lnTo>
                  <a:lnTo>
                    <a:pt x="130970" y="31449"/>
                  </a:lnTo>
                  <a:lnTo>
                    <a:pt x="122184" y="20838"/>
                  </a:lnTo>
                  <a:lnTo>
                    <a:pt x="111533" y="12100"/>
                  </a:lnTo>
                  <a:lnTo>
                    <a:pt x="99305" y="5522"/>
                  </a:lnTo>
                  <a:lnTo>
                    <a:pt x="85789" y="1393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8" name="object 78"/>
            <p:cNvSpPr/>
            <p:nvPr/>
          </p:nvSpPr>
          <p:spPr>
            <a:xfrm>
              <a:off x="6466018" y="2259107"/>
              <a:ext cx="125730" cy="126401"/>
            </a:xfrm>
            <a:custGeom>
              <a:avLst/>
              <a:gdLst/>
              <a:ahLst/>
              <a:cxnLst/>
              <a:rect l="l" t="t" r="r" b="b"/>
              <a:pathLst>
                <a:path w="142494" h="143255">
                  <a:moveTo>
                    <a:pt x="70866" y="0"/>
                  </a:moveTo>
                  <a:lnTo>
                    <a:pt x="56548" y="1476"/>
                  </a:lnTo>
                  <a:lnTo>
                    <a:pt x="43186" y="5710"/>
                  </a:lnTo>
                  <a:lnTo>
                    <a:pt x="31082" y="12409"/>
                  </a:lnTo>
                  <a:lnTo>
                    <a:pt x="20539" y="21280"/>
                  </a:lnTo>
                  <a:lnTo>
                    <a:pt x="11857" y="32029"/>
                  </a:lnTo>
                  <a:lnTo>
                    <a:pt x="5340" y="44364"/>
                  </a:lnTo>
                  <a:lnTo>
                    <a:pt x="1289" y="57992"/>
                  </a:lnTo>
                  <a:lnTo>
                    <a:pt x="0" y="71627"/>
                  </a:lnTo>
                  <a:lnTo>
                    <a:pt x="1474" y="86198"/>
                  </a:lnTo>
                  <a:lnTo>
                    <a:pt x="5698" y="99750"/>
                  </a:lnTo>
                  <a:lnTo>
                    <a:pt x="12368" y="111989"/>
                  </a:lnTo>
                  <a:lnTo>
                    <a:pt x="21182" y="122623"/>
                  </a:lnTo>
                  <a:lnTo>
                    <a:pt x="31838" y="131359"/>
                  </a:lnTo>
                  <a:lnTo>
                    <a:pt x="44035" y="137904"/>
                  </a:lnTo>
                  <a:lnTo>
                    <a:pt x="57469" y="141965"/>
                  </a:lnTo>
                  <a:lnTo>
                    <a:pt x="70866" y="143255"/>
                  </a:lnTo>
                  <a:lnTo>
                    <a:pt x="85362" y="141794"/>
                  </a:lnTo>
                  <a:lnTo>
                    <a:pt x="98851" y="137603"/>
                  </a:lnTo>
                  <a:lnTo>
                    <a:pt x="111044" y="130970"/>
                  </a:lnTo>
                  <a:lnTo>
                    <a:pt x="121655" y="122184"/>
                  </a:lnTo>
                  <a:lnTo>
                    <a:pt x="130393" y="111533"/>
                  </a:lnTo>
                  <a:lnTo>
                    <a:pt x="136971" y="99305"/>
                  </a:lnTo>
                  <a:lnTo>
                    <a:pt x="141100" y="85789"/>
                  </a:lnTo>
                  <a:lnTo>
                    <a:pt x="142494" y="71627"/>
                  </a:lnTo>
                  <a:lnTo>
                    <a:pt x="141032" y="57131"/>
                  </a:lnTo>
                  <a:lnTo>
                    <a:pt x="136841" y="43642"/>
                  </a:lnTo>
                  <a:lnTo>
                    <a:pt x="130208" y="31449"/>
                  </a:lnTo>
                  <a:lnTo>
                    <a:pt x="121422" y="20838"/>
                  </a:lnTo>
                  <a:lnTo>
                    <a:pt x="110771" y="12100"/>
                  </a:lnTo>
                  <a:lnTo>
                    <a:pt x="98543" y="5522"/>
                  </a:lnTo>
                  <a:lnTo>
                    <a:pt x="85027" y="1393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727BA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79" name="object 79"/>
            <p:cNvSpPr/>
            <p:nvPr/>
          </p:nvSpPr>
          <p:spPr>
            <a:xfrm>
              <a:off x="6453244" y="2971128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42494" h="142494">
                  <a:moveTo>
                    <a:pt x="71627" y="0"/>
                  </a:moveTo>
                  <a:lnTo>
                    <a:pt x="57057" y="1474"/>
                  </a:lnTo>
                  <a:lnTo>
                    <a:pt x="43505" y="5698"/>
                  </a:lnTo>
                  <a:lnTo>
                    <a:pt x="31266" y="12368"/>
                  </a:lnTo>
                  <a:lnTo>
                    <a:pt x="20632" y="21182"/>
                  </a:lnTo>
                  <a:lnTo>
                    <a:pt x="11896" y="31838"/>
                  </a:lnTo>
                  <a:lnTo>
                    <a:pt x="5351" y="44035"/>
                  </a:lnTo>
                  <a:lnTo>
                    <a:pt x="1290" y="57469"/>
                  </a:lnTo>
                  <a:lnTo>
                    <a:pt x="0" y="70866"/>
                  </a:lnTo>
                  <a:lnTo>
                    <a:pt x="1461" y="85362"/>
                  </a:lnTo>
                  <a:lnTo>
                    <a:pt x="5652" y="98851"/>
                  </a:lnTo>
                  <a:lnTo>
                    <a:pt x="12285" y="111044"/>
                  </a:lnTo>
                  <a:lnTo>
                    <a:pt x="21071" y="121655"/>
                  </a:lnTo>
                  <a:lnTo>
                    <a:pt x="31722" y="130393"/>
                  </a:lnTo>
                  <a:lnTo>
                    <a:pt x="43950" y="136971"/>
                  </a:lnTo>
                  <a:lnTo>
                    <a:pt x="57466" y="141100"/>
                  </a:lnTo>
                  <a:lnTo>
                    <a:pt x="71627" y="142494"/>
                  </a:lnTo>
                  <a:lnTo>
                    <a:pt x="85945" y="141017"/>
                  </a:lnTo>
                  <a:lnTo>
                    <a:pt x="99307" y="136783"/>
                  </a:lnTo>
                  <a:lnTo>
                    <a:pt x="111411" y="130084"/>
                  </a:lnTo>
                  <a:lnTo>
                    <a:pt x="121954" y="121213"/>
                  </a:lnTo>
                  <a:lnTo>
                    <a:pt x="130636" y="110464"/>
                  </a:lnTo>
                  <a:lnTo>
                    <a:pt x="137153" y="98129"/>
                  </a:lnTo>
                  <a:lnTo>
                    <a:pt x="141204" y="84501"/>
                  </a:lnTo>
                  <a:lnTo>
                    <a:pt x="142494" y="70866"/>
                  </a:lnTo>
                  <a:lnTo>
                    <a:pt x="141003" y="56473"/>
                  </a:lnTo>
                  <a:lnTo>
                    <a:pt x="136736" y="43048"/>
                  </a:lnTo>
                  <a:lnTo>
                    <a:pt x="129999" y="30899"/>
                  </a:lnTo>
                  <a:lnTo>
                    <a:pt x="121100" y="20331"/>
                  </a:lnTo>
                  <a:lnTo>
                    <a:pt x="110345" y="11652"/>
                  </a:lnTo>
                  <a:lnTo>
                    <a:pt x="98042" y="5168"/>
                  </a:lnTo>
                  <a:lnTo>
                    <a:pt x="84497" y="118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80" name="object 80"/>
            <p:cNvSpPr/>
            <p:nvPr/>
          </p:nvSpPr>
          <p:spPr>
            <a:xfrm>
              <a:off x="4406602" y="2971128"/>
              <a:ext cx="126401" cy="125730"/>
            </a:xfrm>
            <a:custGeom>
              <a:avLst/>
              <a:gdLst/>
              <a:ahLst/>
              <a:cxnLst/>
              <a:rect l="l" t="t" r="r" b="b"/>
              <a:pathLst>
                <a:path w="143255" h="142494">
                  <a:moveTo>
                    <a:pt x="71627" y="0"/>
                  </a:moveTo>
                  <a:lnTo>
                    <a:pt x="57057" y="1474"/>
                  </a:lnTo>
                  <a:lnTo>
                    <a:pt x="43505" y="5698"/>
                  </a:lnTo>
                  <a:lnTo>
                    <a:pt x="31266" y="12368"/>
                  </a:lnTo>
                  <a:lnTo>
                    <a:pt x="20632" y="21182"/>
                  </a:lnTo>
                  <a:lnTo>
                    <a:pt x="11896" y="31838"/>
                  </a:lnTo>
                  <a:lnTo>
                    <a:pt x="5351" y="44035"/>
                  </a:lnTo>
                  <a:lnTo>
                    <a:pt x="1290" y="57469"/>
                  </a:lnTo>
                  <a:lnTo>
                    <a:pt x="0" y="70866"/>
                  </a:lnTo>
                  <a:lnTo>
                    <a:pt x="1461" y="85362"/>
                  </a:lnTo>
                  <a:lnTo>
                    <a:pt x="5652" y="98851"/>
                  </a:lnTo>
                  <a:lnTo>
                    <a:pt x="12285" y="111044"/>
                  </a:lnTo>
                  <a:lnTo>
                    <a:pt x="21071" y="121655"/>
                  </a:lnTo>
                  <a:lnTo>
                    <a:pt x="31722" y="130393"/>
                  </a:lnTo>
                  <a:lnTo>
                    <a:pt x="43950" y="136971"/>
                  </a:lnTo>
                  <a:lnTo>
                    <a:pt x="57466" y="141100"/>
                  </a:lnTo>
                  <a:lnTo>
                    <a:pt x="71627" y="142494"/>
                  </a:lnTo>
                  <a:lnTo>
                    <a:pt x="86124" y="141032"/>
                  </a:lnTo>
                  <a:lnTo>
                    <a:pt x="99613" y="136841"/>
                  </a:lnTo>
                  <a:lnTo>
                    <a:pt x="111806" y="130208"/>
                  </a:lnTo>
                  <a:lnTo>
                    <a:pt x="122417" y="121422"/>
                  </a:lnTo>
                  <a:lnTo>
                    <a:pt x="131155" y="110771"/>
                  </a:lnTo>
                  <a:lnTo>
                    <a:pt x="137733" y="98543"/>
                  </a:lnTo>
                  <a:lnTo>
                    <a:pt x="141862" y="85027"/>
                  </a:lnTo>
                  <a:lnTo>
                    <a:pt x="143255" y="70866"/>
                  </a:lnTo>
                  <a:lnTo>
                    <a:pt x="141779" y="56548"/>
                  </a:lnTo>
                  <a:lnTo>
                    <a:pt x="137545" y="43186"/>
                  </a:lnTo>
                  <a:lnTo>
                    <a:pt x="130846" y="31082"/>
                  </a:lnTo>
                  <a:lnTo>
                    <a:pt x="121975" y="20539"/>
                  </a:lnTo>
                  <a:lnTo>
                    <a:pt x="111226" y="11857"/>
                  </a:lnTo>
                  <a:lnTo>
                    <a:pt x="98891" y="5340"/>
                  </a:lnTo>
                  <a:lnTo>
                    <a:pt x="85263" y="128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926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3804386" y="1263562"/>
              <a:ext cx="175444" cy="18532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0197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9</a:t>
              </a:r>
              <a:endParaRPr sz="1059">
                <a:latin typeface="Century Gothic"/>
                <a:cs typeface="Century Gothic"/>
              </a:endParaRPr>
            </a:p>
            <a:p>
              <a:pPr marL="16982" marR="10597">
                <a:lnSpc>
                  <a:spcPct val="102172"/>
                </a:lnSpc>
                <a:spcBef>
                  <a:spcPts val="521"/>
                </a:spcBef>
              </a:pPr>
              <a:r>
                <a:rPr sz="1059" dirty="0">
                  <a:latin typeface="Century Gothic"/>
                  <a:cs typeface="Century Gothic"/>
                </a:rPr>
                <a:t>8</a:t>
              </a:r>
              <a:endParaRPr sz="1059">
                <a:latin typeface="Century Gothic"/>
                <a:cs typeface="Century Gothic"/>
              </a:endParaRPr>
            </a:p>
            <a:p>
              <a:pPr marL="27578">
                <a:lnSpc>
                  <a:spcPct val="102172"/>
                </a:lnSpc>
                <a:spcBef>
                  <a:spcPts val="580"/>
                </a:spcBef>
              </a:pPr>
              <a:r>
                <a:rPr sz="1059" dirty="0">
                  <a:latin typeface="Century Gothic"/>
                  <a:cs typeface="Century Gothic"/>
                </a:rPr>
                <a:t>7</a:t>
              </a:r>
              <a:endParaRPr sz="1059">
                <a:latin typeface="Century Gothic"/>
                <a:cs typeface="Century Gothic"/>
              </a:endParaRPr>
            </a:p>
            <a:p>
              <a:pPr marL="26071" marR="1508">
                <a:lnSpc>
                  <a:spcPct val="102172"/>
                </a:lnSpc>
                <a:spcBef>
                  <a:spcPts val="580"/>
                </a:spcBef>
              </a:pPr>
              <a:r>
                <a:rPr sz="1059" dirty="0">
                  <a:latin typeface="Century Gothic"/>
                  <a:cs typeface="Century Gothic"/>
                </a:rPr>
                <a:t>6</a:t>
              </a:r>
              <a:endParaRPr sz="1059">
                <a:latin typeface="Century Gothic"/>
                <a:cs typeface="Century Gothic"/>
              </a:endParaRPr>
            </a:p>
            <a:p>
              <a:pPr marL="26071" marR="1508">
                <a:lnSpc>
                  <a:spcPct val="102172"/>
                </a:lnSpc>
                <a:spcBef>
                  <a:spcPts val="719"/>
                </a:spcBef>
              </a:pPr>
              <a:r>
                <a:rPr sz="1059" dirty="0">
                  <a:latin typeface="Century Gothic"/>
                  <a:cs typeface="Century Gothic"/>
                </a:rPr>
                <a:t>5</a:t>
              </a:r>
              <a:endParaRPr sz="1059">
                <a:latin typeface="Century Gothic"/>
                <a:cs typeface="Century Gothic"/>
              </a:endParaRPr>
            </a:p>
            <a:p>
              <a:pPr marL="27578">
                <a:lnSpc>
                  <a:spcPct val="102172"/>
                </a:lnSpc>
                <a:spcBef>
                  <a:spcPts val="802"/>
                </a:spcBef>
              </a:pPr>
              <a:r>
                <a:rPr sz="1059" dirty="0">
                  <a:latin typeface="Century Gothic"/>
                  <a:cs typeface="Century Gothic"/>
                </a:rPr>
                <a:t>4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4493559" y="1736200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3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036823" y="2079100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4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628280" y="2332577"/>
              <a:ext cx="150486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10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090147" y="2413931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1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7124476" y="2663374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9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090404" y="3043930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6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615505" y="3042581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8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539951" y="3056697"/>
              <a:ext cx="94023" cy="123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685"/>
                </a:lnSpc>
                <a:spcBef>
                  <a:spcPts val="34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2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840704" y="3297413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3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885752" y="3638968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2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008168" y="3774795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8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475453" y="3780844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9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458391" y="3792930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5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967356" y="3787558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6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475661" y="3792943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7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441788" y="3805712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3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950086" y="3805712"/>
              <a:ext cx="149880" cy="2019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168"/>
                </a:lnSpc>
                <a:spcBef>
                  <a:spcPts val="59"/>
                </a:spcBef>
              </a:pPr>
              <a:r>
                <a:rPr sz="1059" dirty="0">
                  <a:latin typeface="Century Gothic"/>
                  <a:cs typeface="Century Gothic"/>
                </a:rPr>
                <a:t>4</a:t>
              </a:r>
              <a:endParaRPr sz="1059">
                <a:latin typeface="Century Gothic"/>
                <a:cs typeface="Century Gothic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000500" y="1395133"/>
              <a:ext cx="3558092" cy="2803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662"/>
                </a:lnSpc>
              </a:pPr>
              <a:endParaRPr sz="662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000500" y="1675503"/>
              <a:ext cx="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662"/>
                </a:lnSpc>
              </a:pPr>
              <a:endParaRPr sz="66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000500" y="2018404"/>
              <a:ext cx="0" cy="33079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662"/>
                </a:lnSpc>
              </a:pPr>
              <a:endParaRPr sz="662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00500" y="2349201"/>
              <a:ext cx="0" cy="3415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662"/>
                </a:lnSpc>
              </a:pPr>
              <a:endParaRPr sz="662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000500" y="2690756"/>
              <a:ext cx="0" cy="3429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662"/>
                </a:lnSpc>
              </a:pPr>
              <a:endParaRPr sz="662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000500" y="3033657"/>
              <a:ext cx="0" cy="3435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662"/>
                </a:lnSpc>
              </a:pPr>
              <a:endParaRPr sz="662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000500" y="3377229"/>
              <a:ext cx="3558092" cy="3052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646999" algn="r">
                <a:lnSpc>
                  <a:spcPts val="672"/>
                </a:lnSpc>
                <a:spcBef>
                  <a:spcPts val="33"/>
                </a:spcBef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7</a:t>
              </a:r>
              <a:endParaRPr sz="596">
                <a:latin typeface="Century Gothic"/>
                <a:cs typeface="Century Gothic"/>
              </a:endParaRPr>
            </a:p>
            <a:p>
              <a:pPr marL="1437782" marR="1160408" algn="ctr">
                <a:lnSpc>
                  <a:spcPct val="102172"/>
                </a:lnSpc>
              </a:pPr>
              <a:r>
                <a:rPr sz="596" dirty="0">
                  <a:solidFill>
                    <a:srgbClr val="640064"/>
                  </a:solidFill>
                  <a:latin typeface="Century Gothic"/>
                  <a:cs typeface="Century Gothic"/>
                </a:rPr>
                <a:t>5</a:t>
              </a:r>
              <a:endParaRPr sz="596">
                <a:latin typeface="Century Gothic"/>
                <a:cs typeface="Century Gothic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000500" y="3682478"/>
              <a:ext cx="498885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499386" y="3682478"/>
              <a:ext cx="516367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015753" y="3682478"/>
              <a:ext cx="500230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515984" y="3682478"/>
              <a:ext cx="517039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033023" y="3682478"/>
              <a:ext cx="495524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528548" y="3682478"/>
              <a:ext cx="497540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6089" y="3682478"/>
              <a:ext cx="532503" cy="64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810">
                <a:lnSpc>
                  <a:spcPts val="364"/>
                </a:lnSpc>
                <a:spcBef>
                  <a:spcPts val="17"/>
                </a:spcBef>
              </a:pPr>
              <a:endParaRPr sz="364"/>
            </a:p>
          </p:txBody>
        </p:sp>
      </p:grpSp>
      <p:sp>
        <p:nvSpPr>
          <p:cNvPr id="85" name="Title 84"/>
          <p:cNvSpPr>
            <a:spLocks noGrp="1"/>
          </p:cNvSpPr>
          <p:nvPr>
            <p:ph type="title"/>
          </p:nvPr>
        </p:nvSpPr>
        <p:spPr>
          <a:xfrm>
            <a:off x="1399766" y="1045031"/>
            <a:ext cx="6210300" cy="400050"/>
          </a:xfrm>
        </p:spPr>
        <p:txBody>
          <a:bodyPr>
            <a:normAutofit fontScale="90000"/>
          </a:bodyPr>
          <a:lstStyle/>
          <a:p>
            <a:r>
              <a:rPr lang="en-US" altLang="ko-KR" sz="210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dirty="0">
              <a:solidFill>
                <a:srgbClr val="00206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94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95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6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7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/>
          <p:nvPr/>
        </p:nvSpPr>
        <p:spPr>
          <a:xfrm>
            <a:off x="1846955" y="5416811"/>
            <a:ext cx="79673" cy="126066"/>
          </a:xfrm>
          <a:custGeom>
            <a:avLst/>
            <a:gdLst/>
            <a:ahLst/>
            <a:cxnLst/>
            <a:rect l="l" t="t" r="r" b="b"/>
            <a:pathLst>
              <a:path w="120395" h="190500">
                <a:moveTo>
                  <a:pt x="120395" y="95250"/>
                </a:moveTo>
                <a:lnTo>
                  <a:pt x="0" y="0"/>
                </a:lnTo>
                <a:lnTo>
                  <a:pt x="0" y="190500"/>
                </a:lnTo>
                <a:lnTo>
                  <a:pt x="120395" y="95250"/>
                </a:lnTo>
                <a:close/>
              </a:path>
            </a:pathLst>
          </a:custGeom>
          <a:solidFill>
            <a:srgbClr val="9FB7CC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grpSp>
        <p:nvGrpSpPr>
          <p:cNvPr id="88" name="Group 87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44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267429" y="4126125"/>
            <a:ext cx="4619271" cy="1142826"/>
            <a:chOff x="2672827" y="4473309"/>
            <a:chExt cx="5630699" cy="1523768"/>
          </a:xfrm>
        </p:grpSpPr>
        <p:sp>
          <p:nvSpPr>
            <p:cNvPr id="22" name="object 22"/>
            <p:cNvSpPr txBox="1"/>
            <p:nvPr/>
          </p:nvSpPr>
          <p:spPr>
            <a:xfrm>
              <a:off x="2672827" y="4473309"/>
              <a:ext cx="1416641" cy="2252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006FBF"/>
                  </a:solidFill>
                  <a:latin typeface="Times New Roman"/>
                  <a:cs typeface="Times New Roman"/>
                </a:rPr>
                <a:t> </a:t>
              </a:r>
              <a:r>
                <a:rPr sz="1191" dirty="0">
                  <a:latin typeface="Century Gothic"/>
                  <a:cs typeface="Century Gothic"/>
                </a:rPr>
                <a:t>Assign each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909044" y="4473309"/>
              <a:ext cx="1329290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latin typeface="Century Gothic"/>
                  <a:cs typeface="Century Gothic"/>
                </a:rPr>
                <a:t>object to the</a:t>
              </a: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099006" y="4473309"/>
              <a:ext cx="2878220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latin typeface="Century Gothic"/>
                  <a:cs typeface="Century Gothic"/>
                </a:rPr>
                <a:t>closest representative object</a:t>
              </a: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672827" y="4958070"/>
              <a:ext cx="5630699" cy="91532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006FBF"/>
                  </a:solidFill>
                  <a:latin typeface="Times New Roman"/>
                  <a:cs typeface="Times New Roman"/>
                </a:rPr>
                <a:t> </a:t>
              </a:r>
              <a:r>
                <a:rPr sz="1191" dirty="0">
                  <a:latin typeface="Century Gothic"/>
                  <a:cs typeface="Century Gothic"/>
                </a:rPr>
                <a:t>Using L1 Metric (Manhattan), we form the following</a:t>
              </a:r>
              <a:r>
                <a:rPr lang="en-IN" sz="1191" dirty="0">
                  <a:latin typeface="Century Gothic"/>
                  <a:cs typeface="Century Gothic"/>
                </a:rPr>
                <a:t> </a:t>
              </a:r>
              <a:r>
                <a:rPr sz="1786" baseline="-1510" dirty="0">
                  <a:latin typeface="Century Gothic"/>
                  <a:cs typeface="Century Gothic"/>
                </a:rPr>
                <a:t>clusters</a:t>
              </a:r>
              <a:endParaRPr sz="1191" dirty="0">
                <a:latin typeface="Century Gothic"/>
                <a:cs typeface="Century Gothic"/>
              </a:endParaRPr>
            </a:p>
            <a:p>
              <a:pPr marL="483952" marR="22821">
                <a:lnSpc>
                  <a:spcPts val="1365"/>
                </a:lnSpc>
                <a:spcBef>
                  <a:spcPts val="858"/>
                </a:spcBef>
              </a:pPr>
              <a:r>
                <a:rPr sz="1191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rPr>
                <a:t>Cluster1</a:t>
              </a:r>
              <a:r>
                <a:rPr sz="1191" dirty="0">
                  <a:solidFill>
                    <a:srgbClr val="CC3300"/>
                  </a:solidFill>
                  <a:latin typeface="Century Gothic"/>
                  <a:cs typeface="Century Gothic"/>
                </a:rPr>
                <a:t> </a:t>
              </a:r>
              <a:r>
                <a:rPr sz="1191" dirty="0">
                  <a:latin typeface="Century Gothic"/>
                  <a:cs typeface="Century Gothic"/>
                </a:rPr>
                <a:t>=</a:t>
              </a:r>
              <a:r>
                <a:rPr sz="1191" spc="3" dirty="0">
                  <a:latin typeface="Century Gothic"/>
                  <a:cs typeface="Century Gothic"/>
                </a:rPr>
                <a:t> </a:t>
              </a:r>
              <a:r>
                <a:rPr sz="1191" dirty="0">
                  <a:latin typeface="Century Gothic"/>
                  <a:cs typeface="Century Gothic"/>
                </a:rPr>
                <a:t>{0</a:t>
              </a:r>
              <a:r>
                <a:rPr sz="1191" baseline="-22655" dirty="0">
                  <a:latin typeface="Century Gothic"/>
                  <a:cs typeface="Century Gothic"/>
                </a:rPr>
                <a:t>1</a:t>
              </a:r>
              <a:r>
                <a:rPr sz="1191" dirty="0">
                  <a:latin typeface="Century Gothic"/>
                  <a:cs typeface="Century Gothic"/>
                </a:rPr>
                <a:t>,</a:t>
              </a:r>
              <a:r>
                <a:rPr sz="1191" spc="-47" dirty="0">
                  <a:latin typeface="Century Gothic"/>
                  <a:cs typeface="Century Gothic"/>
                </a:rPr>
                <a:t> </a:t>
              </a:r>
              <a:r>
                <a:rPr sz="1191" dirty="0">
                  <a:latin typeface="Century Gothic"/>
                  <a:cs typeface="Century Gothic"/>
                </a:rPr>
                <a:t>0</a:t>
              </a:r>
              <a:r>
                <a:rPr sz="1191" baseline="-22655" dirty="0">
                  <a:latin typeface="Century Gothic"/>
                  <a:cs typeface="Century Gothic"/>
                </a:rPr>
                <a:t>2</a:t>
              </a:r>
              <a:r>
                <a:rPr sz="1191" dirty="0">
                  <a:latin typeface="Century Gothic"/>
                  <a:cs typeface="Century Gothic"/>
                </a:rPr>
                <a:t>, 0</a:t>
              </a:r>
              <a:r>
                <a:rPr sz="1191" baseline="-22655" dirty="0">
                  <a:latin typeface="Century Gothic"/>
                  <a:cs typeface="Century Gothic"/>
                </a:rPr>
                <a:t>3</a:t>
              </a:r>
              <a:r>
                <a:rPr sz="1191" dirty="0">
                  <a:latin typeface="Century Gothic"/>
                  <a:cs typeface="Century Gothic"/>
                </a:rPr>
                <a:t>, 0</a:t>
              </a:r>
              <a:r>
                <a:rPr sz="1191" baseline="-22655" dirty="0">
                  <a:latin typeface="Century Gothic"/>
                  <a:cs typeface="Century Gothic"/>
                </a:rPr>
                <a:t>4</a:t>
              </a:r>
              <a:r>
                <a:rPr sz="1191" dirty="0">
                  <a:latin typeface="Century Gothic"/>
                  <a:cs typeface="Century Gothic"/>
                </a:rPr>
                <a:t>}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262612" y="5729223"/>
              <a:ext cx="3348601" cy="26785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chemeClr val="accent2">
                      <a:lumMod val="75000"/>
                    </a:schemeClr>
                  </a:solidFill>
                  <a:latin typeface="Century Gothic"/>
                  <a:cs typeface="Century Gothic"/>
                </a:rPr>
                <a:t>Cluster2</a:t>
              </a: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 </a:t>
              </a:r>
              <a:r>
                <a:rPr sz="1786" baseline="9062" dirty="0">
                  <a:latin typeface="Century Gothic"/>
                  <a:cs typeface="Century Gothic"/>
                </a:rPr>
                <a:t>=</a:t>
              </a:r>
              <a:r>
                <a:rPr sz="1786" spc="3" baseline="9062" dirty="0">
                  <a:latin typeface="Century Gothic"/>
                  <a:cs typeface="Century Gothic"/>
                </a:rPr>
                <a:t> </a:t>
              </a:r>
              <a:r>
                <a:rPr sz="1786" baseline="9062" dirty="0">
                  <a:latin typeface="Century Gothic"/>
                  <a:cs typeface="Century Gothic"/>
                </a:rPr>
                <a:t>{0</a:t>
              </a:r>
              <a:r>
                <a:rPr sz="1191" baseline="-9062" dirty="0">
                  <a:latin typeface="Century Gothic"/>
                  <a:cs typeface="Century Gothic"/>
                </a:rPr>
                <a:t>5</a:t>
              </a:r>
              <a:r>
                <a:rPr sz="1786" baseline="9062" dirty="0">
                  <a:latin typeface="Century Gothic"/>
                  <a:cs typeface="Century Gothic"/>
                </a:rPr>
                <a:t>,</a:t>
              </a:r>
              <a:r>
                <a:rPr sz="1786" spc="-47" baseline="9062" dirty="0">
                  <a:latin typeface="Century Gothic"/>
                  <a:cs typeface="Century Gothic"/>
                </a:rPr>
                <a:t> </a:t>
              </a:r>
              <a:r>
                <a:rPr sz="1786" baseline="9062" dirty="0">
                  <a:latin typeface="Century Gothic"/>
                  <a:cs typeface="Century Gothic"/>
                </a:rPr>
                <a:t>0</a:t>
              </a:r>
              <a:r>
                <a:rPr sz="1191" baseline="-9062" dirty="0">
                  <a:latin typeface="Century Gothic"/>
                  <a:cs typeface="Century Gothic"/>
                </a:rPr>
                <a:t>6</a:t>
              </a:r>
              <a:r>
                <a:rPr sz="1786" baseline="9062" dirty="0">
                  <a:latin typeface="Century Gothic"/>
                  <a:cs typeface="Century Gothic"/>
                </a:rPr>
                <a:t>, 0</a:t>
              </a:r>
              <a:r>
                <a:rPr sz="1191" baseline="-9062" dirty="0">
                  <a:latin typeface="Century Gothic"/>
                  <a:cs typeface="Century Gothic"/>
                </a:rPr>
                <a:t>7</a:t>
              </a:r>
              <a:r>
                <a:rPr sz="1786" baseline="9062" dirty="0">
                  <a:latin typeface="Century Gothic"/>
                  <a:cs typeface="Century Gothic"/>
                </a:rPr>
                <a:t>, 0</a:t>
              </a:r>
              <a:r>
                <a:rPr sz="1191" baseline="-9062" dirty="0">
                  <a:latin typeface="Century Gothic"/>
                  <a:cs typeface="Century Gothic"/>
                </a:rPr>
                <a:t>8</a:t>
              </a:r>
              <a:r>
                <a:rPr sz="1786" baseline="9062" dirty="0">
                  <a:latin typeface="Century Gothic"/>
                  <a:cs typeface="Century Gothic"/>
                </a:rPr>
                <a:t>, 0</a:t>
              </a:r>
              <a:r>
                <a:rPr sz="1191" baseline="-9062" dirty="0">
                  <a:latin typeface="Century Gothic"/>
                  <a:cs typeface="Century Gothic"/>
                </a:rPr>
                <a:t>9</a:t>
              </a:r>
              <a:r>
                <a:rPr sz="1786" baseline="9062" dirty="0">
                  <a:latin typeface="Century Gothic"/>
                  <a:cs typeface="Century Gothic"/>
                </a:rPr>
                <a:t>, </a:t>
              </a:r>
              <a:r>
                <a:rPr sz="1786" spc="-3" baseline="9062" dirty="0">
                  <a:latin typeface="Century Gothic"/>
                  <a:cs typeface="Century Gothic"/>
                </a:rPr>
                <a:t>0</a:t>
              </a:r>
              <a:r>
                <a:rPr sz="1191" baseline="-9062" dirty="0">
                  <a:latin typeface="Century Gothic"/>
                  <a:cs typeface="Century Gothic"/>
                </a:rPr>
                <a:t>1</a:t>
              </a:r>
              <a:r>
                <a:rPr sz="1191" spc="-3" baseline="-9062" dirty="0">
                  <a:latin typeface="Century Gothic"/>
                  <a:cs typeface="Century Gothic"/>
                </a:rPr>
                <a:t>0</a:t>
              </a:r>
              <a:r>
                <a:rPr sz="1786" baseline="9062" dirty="0">
                  <a:latin typeface="Century Gothic"/>
                  <a:cs typeface="Century Gothic"/>
                </a:rPr>
                <a:t>}</a:t>
              </a:r>
              <a:endParaRPr sz="1191" dirty="0">
                <a:latin typeface="Century Gothic"/>
                <a:cs typeface="Century Gothic"/>
              </a:endParaRPr>
            </a:p>
          </p:txBody>
        </p:sp>
      </p:grpSp>
      <p:sp>
        <p:nvSpPr>
          <p:cNvPr id="87" name="Title 84"/>
          <p:cNvSpPr txBox="1">
            <a:spLocks/>
          </p:cNvSpPr>
          <p:nvPr/>
        </p:nvSpPr>
        <p:spPr>
          <a:xfrm>
            <a:off x="1399766" y="1045031"/>
            <a:ext cx="6210300" cy="400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100" kern="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kern="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kern="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kern="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kern="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kern="0" dirty="0">
              <a:solidFill>
                <a:srgbClr val="00206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996291" y="1804921"/>
            <a:ext cx="2865710" cy="2081279"/>
            <a:chOff x="3804386" y="1263562"/>
            <a:chExt cx="3820947" cy="2775038"/>
          </a:xfrm>
        </p:grpSpPr>
        <p:grpSp>
          <p:nvGrpSpPr>
            <p:cNvPr id="89" name="Group 88"/>
            <p:cNvGrpSpPr/>
            <p:nvPr/>
          </p:nvGrpSpPr>
          <p:grpSpPr>
            <a:xfrm>
              <a:off x="3804386" y="1263562"/>
              <a:ext cx="3820947" cy="2744080"/>
              <a:chOff x="3804386" y="1263562"/>
              <a:chExt cx="3820947" cy="2744080"/>
            </a:xfrm>
          </p:grpSpPr>
          <p:sp>
            <p:nvSpPr>
              <p:cNvPr id="46" name="object 46"/>
              <p:cNvSpPr/>
              <p:nvPr/>
            </p:nvSpPr>
            <p:spPr>
              <a:xfrm>
                <a:off x="5957048" y="297247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6466018" y="3301254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5982596" y="360717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3987726" y="2284655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940449" y="1943099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4395172" y="161230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4000500" y="1395132"/>
                <a:ext cx="3558092" cy="2287345"/>
              </a:xfrm>
              <a:custGeom>
                <a:avLst/>
                <a:gdLst/>
                <a:ahLst/>
                <a:cxnLst/>
                <a:rect l="l" t="t" r="r" b="b"/>
                <a:pathLst>
                  <a:path w="4032504" h="2592324">
                    <a:moveTo>
                      <a:pt x="0" y="0"/>
                    </a:moveTo>
                    <a:lnTo>
                      <a:pt x="0" y="2592324"/>
                    </a:lnTo>
                    <a:lnTo>
                      <a:pt x="4032504" y="2592324"/>
                    </a:lnTo>
                    <a:lnTo>
                      <a:pt x="403250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6453244" y="296978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6961543" y="2589904"/>
                <a:ext cx="126401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3255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61" y="86124"/>
                    </a:lnTo>
                    <a:lnTo>
                      <a:pt x="5652" y="99613"/>
                    </a:lnTo>
                    <a:lnTo>
                      <a:pt x="12285" y="111806"/>
                    </a:lnTo>
                    <a:lnTo>
                      <a:pt x="21071" y="122417"/>
                    </a:lnTo>
                    <a:lnTo>
                      <a:pt x="31722" y="131155"/>
                    </a:lnTo>
                    <a:lnTo>
                      <a:pt x="43950" y="137733"/>
                    </a:lnTo>
                    <a:lnTo>
                      <a:pt x="57466" y="141862"/>
                    </a:lnTo>
                    <a:lnTo>
                      <a:pt x="71627" y="143255"/>
                    </a:lnTo>
                    <a:lnTo>
                      <a:pt x="86124" y="141794"/>
                    </a:lnTo>
                    <a:lnTo>
                      <a:pt x="99613" y="137603"/>
                    </a:lnTo>
                    <a:lnTo>
                      <a:pt x="111806" y="130970"/>
                    </a:lnTo>
                    <a:lnTo>
                      <a:pt x="122417" y="122184"/>
                    </a:lnTo>
                    <a:lnTo>
                      <a:pt x="131155" y="111533"/>
                    </a:lnTo>
                    <a:lnTo>
                      <a:pt x="137733" y="99305"/>
                    </a:lnTo>
                    <a:lnTo>
                      <a:pt x="141862" y="85789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6466018" y="2259107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6453244" y="2971128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45" name="object 45"/>
              <p:cNvSpPr txBox="1"/>
              <p:nvPr/>
            </p:nvSpPr>
            <p:spPr>
              <a:xfrm>
                <a:off x="3804386" y="1263562"/>
                <a:ext cx="175444" cy="18532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 marR="20197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16982" marR="10597">
                  <a:lnSpc>
                    <a:spcPct val="102172"/>
                  </a:lnSpc>
                  <a:spcBef>
                    <a:spcPts val="521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71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802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43" name="object 43"/>
              <p:cNvSpPr txBox="1"/>
              <p:nvPr/>
            </p:nvSpPr>
            <p:spPr>
              <a:xfrm>
                <a:off x="6667276" y="1708639"/>
                <a:ext cx="71983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solidFill>
                      <a:schemeClr val="accent2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cluster2</a:t>
                </a:r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4493559" y="17362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3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5036823" y="20791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4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6628280" y="2332577"/>
                <a:ext cx="150486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10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4090147" y="241393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5" name="object 35"/>
              <p:cNvSpPr txBox="1"/>
              <p:nvPr/>
            </p:nvSpPr>
            <p:spPr>
              <a:xfrm>
                <a:off x="7124476" y="2663374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9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4" name="object 34"/>
              <p:cNvSpPr txBox="1"/>
              <p:nvPr/>
            </p:nvSpPr>
            <p:spPr>
              <a:xfrm>
                <a:off x="6090404" y="304393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6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6615505" y="304258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8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4539951" y="3056697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2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3840704" y="329741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3885752" y="363896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2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7008168" y="3774795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7475453" y="3780844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458391" y="3792930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6" name="object 26"/>
              <p:cNvSpPr txBox="1"/>
              <p:nvPr/>
            </p:nvSpPr>
            <p:spPr>
              <a:xfrm>
                <a:off x="5967356" y="378755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6475661" y="379294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4441788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4950086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4000500" y="1395133"/>
                <a:ext cx="3558092" cy="2803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96"/>
                  </a:lnSpc>
                  <a:spcBef>
                    <a:spcPts val="3"/>
                  </a:spcBef>
                </a:pPr>
                <a:endParaRPr sz="596" dirty="0"/>
              </a:p>
              <a:p>
                <a:pPr marL="770054">
                  <a:lnSpc>
                    <a:spcPts val="1055"/>
                  </a:lnSpc>
                  <a:spcBef>
                    <a:spcPts val="53"/>
                  </a:spcBef>
                </a:pPr>
                <a:r>
                  <a:rPr sz="1589" baseline="-11894" dirty="0">
                    <a:solidFill>
                      <a:schemeClr val="accent5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cluster1</a:t>
                </a:r>
                <a:endParaRPr sz="1059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4000500" y="1675503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4000500" y="2018404"/>
                <a:ext cx="0" cy="33079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4000500" y="2349201"/>
                <a:ext cx="0" cy="3415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4000500" y="2690756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4000500" y="3033657"/>
                <a:ext cx="0" cy="3435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4000500" y="3377229"/>
                <a:ext cx="3558092" cy="3052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646999" algn="r">
                  <a:lnSpc>
                    <a:spcPts val="672"/>
                  </a:lnSpc>
                  <a:spcBef>
                    <a:spcPts val="33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7</a:t>
                </a:r>
                <a:endParaRPr sz="596">
                  <a:latin typeface="Century Gothic"/>
                  <a:cs typeface="Century Gothic"/>
                </a:endParaRPr>
              </a:p>
              <a:p>
                <a:pPr marL="1437782" marR="1160408" algn="ctr">
                  <a:lnSpc>
                    <a:spcPct val="102172"/>
                  </a:lnSpc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5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4000500" y="3682478"/>
                <a:ext cx="498885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4499386" y="3682478"/>
                <a:ext cx="516367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5015753" y="3682478"/>
                <a:ext cx="50023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5515984" y="3682478"/>
                <a:ext cx="517039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6033023" y="3682478"/>
                <a:ext cx="495524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6528548" y="3682478"/>
                <a:ext cx="49754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7026089" y="3682478"/>
                <a:ext cx="532503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</p:grpSp>
        <p:sp>
          <p:nvSpPr>
            <p:cNvPr id="91" name="Oval 90"/>
            <p:cNvSpPr/>
            <p:nvPr/>
          </p:nvSpPr>
          <p:spPr bwMode="auto">
            <a:xfrm>
              <a:off x="3937363" y="1447801"/>
              <a:ext cx="1320437" cy="175573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noFill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5715000" y="2057167"/>
              <a:ext cx="1527717" cy="198143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0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1846955" y="5416811"/>
            <a:ext cx="79673" cy="126066"/>
          </a:xfrm>
          <a:custGeom>
            <a:avLst/>
            <a:gdLst/>
            <a:ahLst/>
            <a:cxnLst/>
            <a:rect l="l" t="t" r="r" b="b"/>
            <a:pathLst>
              <a:path w="120395" h="190500">
                <a:moveTo>
                  <a:pt x="120395" y="95250"/>
                </a:moveTo>
                <a:lnTo>
                  <a:pt x="0" y="0"/>
                </a:lnTo>
                <a:lnTo>
                  <a:pt x="0" y="190500"/>
                </a:lnTo>
                <a:lnTo>
                  <a:pt x="120395" y="95250"/>
                </a:lnTo>
                <a:close/>
              </a:path>
            </a:pathLst>
          </a:custGeom>
          <a:solidFill>
            <a:srgbClr val="9FB7CC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sp>
        <p:nvSpPr>
          <p:cNvPr id="27" name="object 27"/>
          <p:cNvSpPr txBox="1"/>
          <p:nvPr/>
        </p:nvSpPr>
        <p:spPr>
          <a:xfrm>
            <a:off x="3552411" y="4101007"/>
            <a:ext cx="3714380" cy="504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5">
              <a:spcBef>
                <a:spcPts val="65"/>
              </a:spcBef>
            </a:pPr>
            <a:r>
              <a:rPr sz="1191" dirty="0">
                <a:latin typeface="Century Gothic"/>
                <a:cs typeface="Century Gothic"/>
              </a:rPr>
              <a:t>Compute the absolute error criterion </a:t>
            </a:r>
            <a:r>
              <a:rPr sz="1191" dirty="0">
                <a:solidFill>
                  <a:srgbClr val="640064"/>
                </a:solidFill>
                <a:latin typeface="Century Gothic"/>
                <a:cs typeface="Century Gothic"/>
              </a:rPr>
              <a:t>[for</a:t>
            </a:r>
            <a:r>
              <a:rPr lang="en-IN" sz="1191" dirty="0">
                <a:solidFill>
                  <a:srgbClr val="640064"/>
                </a:solidFill>
                <a:latin typeface="Century Gothic"/>
                <a:cs typeface="Century Gothic"/>
              </a:rPr>
              <a:t> the set of </a:t>
            </a:r>
            <a:r>
              <a:rPr sz="1786" baseline="-1510" dirty="0">
                <a:solidFill>
                  <a:srgbClr val="640064"/>
                </a:solidFill>
                <a:latin typeface="Century Gothic"/>
                <a:cs typeface="Century Gothic"/>
              </a:rPr>
              <a:t>Medoids (O2,O8)]</a:t>
            </a:r>
            <a:endParaRPr sz="1191" dirty="0">
              <a:latin typeface="Century Gothic"/>
              <a:cs typeface="Century Gothic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93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94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5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6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996291" y="1804921"/>
            <a:ext cx="2865710" cy="2081279"/>
            <a:chOff x="3804386" y="1263562"/>
            <a:chExt cx="3820947" cy="2775038"/>
          </a:xfrm>
        </p:grpSpPr>
        <p:grpSp>
          <p:nvGrpSpPr>
            <p:cNvPr id="98" name="Group 97"/>
            <p:cNvGrpSpPr/>
            <p:nvPr/>
          </p:nvGrpSpPr>
          <p:grpSpPr>
            <a:xfrm>
              <a:off x="3804386" y="1263562"/>
              <a:ext cx="3820947" cy="2744080"/>
              <a:chOff x="3804386" y="1263562"/>
              <a:chExt cx="3820947" cy="2744080"/>
            </a:xfrm>
          </p:grpSpPr>
          <p:sp>
            <p:nvSpPr>
              <p:cNvPr id="101" name="object 46"/>
              <p:cNvSpPr/>
              <p:nvPr/>
            </p:nvSpPr>
            <p:spPr>
              <a:xfrm>
                <a:off x="5957048" y="297247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2" name="object 47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3" name="object 48"/>
              <p:cNvSpPr/>
              <p:nvPr/>
            </p:nvSpPr>
            <p:spPr>
              <a:xfrm>
                <a:off x="6466018" y="3301254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4" name="object 49"/>
              <p:cNvSpPr/>
              <p:nvPr/>
            </p:nvSpPr>
            <p:spPr>
              <a:xfrm>
                <a:off x="5982596" y="360717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5" name="object 50"/>
              <p:cNvSpPr/>
              <p:nvPr/>
            </p:nvSpPr>
            <p:spPr>
              <a:xfrm>
                <a:off x="3987726" y="2284655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6" name="object 51"/>
              <p:cNvSpPr/>
              <p:nvPr/>
            </p:nvSpPr>
            <p:spPr>
              <a:xfrm>
                <a:off x="4940449" y="1943099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7" name="object 52"/>
              <p:cNvSpPr/>
              <p:nvPr/>
            </p:nvSpPr>
            <p:spPr>
              <a:xfrm>
                <a:off x="4395172" y="161230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8" name="object 53"/>
              <p:cNvSpPr/>
              <p:nvPr/>
            </p:nvSpPr>
            <p:spPr>
              <a:xfrm>
                <a:off x="4000500" y="1395132"/>
                <a:ext cx="3558092" cy="2287345"/>
              </a:xfrm>
              <a:custGeom>
                <a:avLst/>
                <a:gdLst/>
                <a:ahLst/>
                <a:cxnLst/>
                <a:rect l="l" t="t" r="r" b="b"/>
                <a:pathLst>
                  <a:path w="4032504" h="2592324">
                    <a:moveTo>
                      <a:pt x="0" y="0"/>
                    </a:moveTo>
                    <a:lnTo>
                      <a:pt x="0" y="2592324"/>
                    </a:lnTo>
                    <a:lnTo>
                      <a:pt x="4032504" y="2592324"/>
                    </a:lnTo>
                    <a:lnTo>
                      <a:pt x="403250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9" name="object 54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0" name="object 55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1" name="object 56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2" name="object 57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3" name="object 58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4" name="object 59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5" name="object 60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6" name="object 61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7" name="object 62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8" name="object 63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9" name="object 64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0" name="object 65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1" name="object 66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2" name="object 67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3" name="object 68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4" name="object 69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5" name="object 70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6" name="object 71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7" name="object 72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8" name="object 73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9" name="object 74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0" name="object 75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1" name="object 76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2" name="object 77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3" name="object 78"/>
              <p:cNvSpPr/>
              <p:nvPr/>
            </p:nvSpPr>
            <p:spPr>
              <a:xfrm>
                <a:off x="6453244" y="296978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4" name="object 79"/>
              <p:cNvSpPr/>
              <p:nvPr/>
            </p:nvSpPr>
            <p:spPr>
              <a:xfrm>
                <a:off x="6961543" y="2589904"/>
                <a:ext cx="126401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3255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61" y="86124"/>
                    </a:lnTo>
                    <a:lnTo>
                      <a:pt x="5652" y="99613"/>
                    </a:lnTo>
                    <a:lnTo>
                      <a:pt x="12285" y="111806"/>
                    </a:lnTo>
                    <a:lnTo>
                      <a:pt x="21071" y="122417"/>
                    </a:lnTo>
                    <a:lnTo>
                      <a:pt x="31722" y="131155"/>
                    </a:lnTo>
                    <a:lnTo>
                      <a:pt x="43950" y="137733"/>
                    </a:lnTo>
                    <a:lnTo>
                      <a:pt x="57466" y="141862"/>
                    </a:lnTo>
                    <a:lnTo>
                      <a:pt x="71627" y="143255"/>
                    </a:lnTo>
                    <a:lnTo>
                      <a:pt x="86124" y="141794"/>
                    </a:lnTo>
                    <a:lnTo>
                      <a:pt x="99613" y="137603"/>
                    </a:lnTo>
                    <a:lnTo>
                      <a:pt x="111806" y="130970"/>
                    </a:lnTo>
                    <a:lnTo>
                      <a:pt x="122417" y="122184"/>
                    </a:lnTo>
                    <a:lnTo>
                      <a:pt x="131155" y="111533"/>
                    </a:lnTo>
                    <a:lnTo>
                      <a:pt x="137733" y="99305"/>
                    </a:lnTo>
                    <a:lnTo>
                      <a:pt x="141862" y="85789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5" name="object 80"/>
              <p:cNvSpPr/>
              <p:nvPr/>
            </p:nvSpPr>
            <p:spPr>
              <a:xfrm>
                <a:off x="6466018" y="2259107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6" name="object 81"/>
              <p:cNvSpPr/>
              <p:nvPr/>
            </p:nvSpPr>
            <p:spPr>
              <a:xfrm>
                <a:off x="6453244" y="2971128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7" name="object 82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8" name="object 45"/>
              <p:cNvSpPr txBox="1"/>
              <p:nvPr/>
            </p:nvSpPr>
            <p:spPr>
              <a:xfrm>
                <a:off x="3804386" y="1263562"/>
                <a:ext cx="175444" cy="18532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 marR="20197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16982" marR="10597">
                  <a:lnSpc>
                    <a:spcPct val="102172"/>
                  </a:lnSpc>
                  <a:spcBef>
                    <a:spcPts val="521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71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802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39" name="object 43"/>
              <p:cNvSpPr txBox="1"/>
              <p:nvPr/>
            </p:nvSpPr>
            <p:spPr>
              <a:xfrm>
                <a:off x="6667276" y="1708639"/>
                <a:ext cx="71983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solidFill>
                      <a:schemeClr val="accent2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cluster2</a:t>
                </a:r>
              </a:p>
            </p:txBody>
          </p:sp>
          <p:sp>
            <p:nvSpPr>
              <p:cNvPr id="140" name="object 42"/>
              <p:cNvSpPr txBox="1"/>
              <p:nvPr/>
            </p:nvSpPr>
            <p:spPr>
              <a:xfrm>
                <a:off x="4493559" y="17362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3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1" name="object 39"/>
              <p:cNvSpPr txBox="1"/>
              <p:nvPr/>
            </p:nvSpPr>
            <p:spPr>
              <a:xfrm>
                <a:off x="5036823" y="20791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4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2" name="object 37"/>
              <p:cNvSpPr txBox="1"/>
              <p:nvPr/>
            </p:nvSpPr>
            <p:spPr>
              <a:xfrm>
                <a:off x="6628280" y="2332577"/>
                <a:ext cx="150486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10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3" name="object 36"/>
              <p:cNvSpPr txBox="1"/>
              <p:nvPr/>
            </p:nvSpPr>
            <p:spPr>
              <a:xfrm>
                <a:off x="4090147" y="241393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4" name="object 35"/>
              <p:cNvSpPr txBox="1"/>
              <p:nvPr/>
            </p:nvSpPr>
            <p:spPr>
              <a:xfrm>
                <a:off x="7124476" y="2663374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9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5" name="object 34"/>
              <p:cNvSpPr txBox="1"/>
              <p:nvPr/>
            </p:nvSpPr>
            <p:spPr>
              <a:xfrm>
                <a:off x="6090404" y="304393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6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6" name="object 33"/>
              <p:cNvSpPr txBox="1"/>
              <p:nvPr/>
            </p:nvSpPr>
            <p:spPr>
              <a:xfrm>
                <a:off x="6615505" y="304258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8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7" name="object 32"/>
              <p:cNvSpPr txBox="1"/>
              <p:nvPr/>
            </p:nvSpPr>
            <p:spPr>
              <a:xfrm>
                <a:off x="4539951" y="3056697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2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8" name="object 31"/>
              <p:cNvSpPr txBox="1"/>
              <p:nvPr/>
            </p:nvSpPr>
            <p:spPr>
              <a:xfrm>
                <a:off x="3840704" y="329741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9" name="object 30"/>
              <p:cNvSpPr txBox="1"/>
              <p:nvPr/>
            </p:nvSpPr>
            <p:spPr>
              <a:xfrm>
                <a:off x="3885752" y="363896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2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0" name="object 29"/>
              <p:cNvSpPr txBox="1"/>
              <p:nvPr/>
            </p:nvSpPr>
            <p:spPr>
              <a:xfrm>
                <a:off x="7008168" y="3774795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1" name="object 28"/>
              <p:cNvSpPr txBox="1"/>
              <p:nvPr/>
            </p:nvSpPr>
            <p:spPr>
              <a:xfrm>
                <a:off x="7475453" y="3780844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2" name="object 27"/>
              <p:cNvSpPr txBox="1"/>
              <p:nvPr/>
            </p:nvSpPr>
            <p:spPr>
              <a:xfrm>
                <a:off x="5458391" y="3792930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3" name="object 26"/>
              <p:cNvSpPr txBox="1"/>
              <p:nvPr/>
            </p:nvSpPr>
            <p:spPr>
              <a:xfrm>
                <a:off x="5967356" y="378755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4" name="object 25"/>
              <p:cNvSpPr txBox="1"/>
              <p:nvPr/>
            </p:nvSpPr>
            <p:spPr>
              <a:xfrm>
                <a:off x="6475661" y="379294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5" name="object 24"/>
              <p:cNvSpPr txBox="1"/>
              <p:nvPr/>
            </p:nvSpPr>
            <p:spPr>
              <a:xfrm>
                <a:off x="4441788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6" name="object 23"/>
              <p:cNvSpPr txBox="1"/>
              <p:nvPr/>
            </p:nvSpPr>
            <p:spPr>
              <a:xfrm>
                <a:off x="4950086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7" name="object 16"/>
              <p:cNvSpPr txBox="1"/>
              <p:nvPr/>
            </p:nvSpPr>
            <p:spPr>
              <a:xfrm>
                <a:off x="4000500" y="1395133"/>
                <a:ext cx="3558092" cy="2803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96"/>
                  </a:lnSpc>
                  <a:spcBef>
                    <a:spcPts val="3"/>
                  </a:spcBef>
                </a:pPr>
                <a:endParaRPr sz="596" dirty="0"/>
              </a:p>
              <a:p>
                <a:pPr marL="770054">
                  <a:lnSpc>
                    <a:spcPts val="1055"/>
                  </a:lnSpc>
                  <a:spcBef>
                    <a:spcPts val="53"/>
                  </a:spcBef>
                </a:pPr>
                <a:r>
                  <a:rPr sz="1589" baseline="-11894" dirty="0">
                    <a:solidFill>
                      <a:schemeClr val="accent5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cluster1</a:t>
                </a:r>
                <a:endParaRPr sz="1059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58" name="object 15"/>
              <p:cNvSpPr txBox="1"/>
              <p:nvPr/>
            </p:nvSpPr>
            <p:spPr>
              <a:xfrm>
                <a:off x="4000500" y="1675503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9" name="object 14"/>
              <p:cNvSpPr txBox="1"/>
              <p:nvPr/>
            </p:nvSpPr>
            <p:spPr>
              <a:xfrm>
                <a:off x="4000500" y="2018404"/>
                <a:ext cx="0" cy="33079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0" name="object 13"/>
              <p:cNvSpPr txBox="1"/>
              <p:nvPr/>
            </p:nvSpPr>
            <p:spPr>
              <a:xfrm>
                <a:off x="4000500" y="2349201"/>
                <a:ext cx="0" cy="3415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1" name="object 12"/>
              <p:cNvSpPr txBox="1"/>
              <p:nvPr/>
            </p:nvSpPr>
            <p:spPr>
              <a:xfrm>
                <a:off x="4000500" y="2690756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2" name="object 11"/>
              <p:cNvSpPr txBox="1"/>
              <p:nvPr/>
            </p:nvSpPr>
            <p:spPr>
              <a:xfrm>
                <a:off x="4000500" y="3033657"/>
                <a:ext cx="0" cy="3435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3" name="object 10"/>
              <p:cNvSpPr txBox="1"/>
              <p:nvPr/>
            </p:nvSpPr>
            <p:spPr>
              <a:xfrm>
                <a:off x="4000500" y="3377229"/>
                <a:ext cx="3558092" cy="3052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646999" algn="r">
                  <a:lnSpc>
                    <a:spcPts val="672"/>
                  </a:lnSpc>
                  <a:spcBef>
                    <a:spcPts val="33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7</a:t>
                </a:r>
                <a:endParaRPr sz="596">
                  <a:latin typeface="Century Gothic"/>
                  <a:cs typeface="Century Gothic"/>
                </a:endParaRPr>
              </a:p>
              <a:p>
                <a:pPr marL="1437782" marR="1160408" algn="ctr">
                  <a:lnSpc>
                    <a:spcPct val="102172"/>
                  </a:lnSpc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5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64" name="object 9"/>
              <p:cNvSpPr txBox="1"/>
              <p:nvPr/>
            </p:nvSpPr>
            <p:spPr>
              <a:xfrm>
                <a:off x="4000500" y="3682478"/>
                <a:ext cx="498885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5" name="object 8"/>
              <p:cNvSpPr txBox="1"/>
              <p:nvPr/>
            </p:nvSpPr>
            <p:spPr>
              <a:xfrm>
                <a:off x="4499386" y="3682478"/>
                <a:ext cx="516367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6" name="object 7"/>
              <p:cNvSpPr txBox="1"/>
              <p:nvPr/>
            </p:nvSpPr>
            <p:spPr>
              <a:xfrm>
                <a:off x="5015753" y="3682478"/>
                <a:ext cx="50023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7" name="object 6"/>
              <p:cNvSpPr txBox="1"/>
              <p:nvPr/>
            </p:nvSpPr>
            <p:spPr>
              <a:xfrm>
                <a:off x="5515984" y="3682478"/>
                <a:ext cx="517039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8" name="object 5"/>
              <p:cNvSpPr txBox="1"/>
              <p:nvPr/>
            </p:nvSpPr>
            <p:spPr>
              <a:xfrm>
                <a:off x="6033023" y="3682478"/>
                <a:ext cx="495524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9" name="object 4"/>
              <p:cNvSpPr txBox="1"/>
              <p:nvPr/>
            </p:nvSpPr>
            <p:spPr>
              <a:xfrm>
                <a:off x="6528548" y="3682478"/>
                <a:ext cx="49754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70" name="object 3"/>
              <p:cNvSpPr txBox="1"/>
              <p:nvPr/>
            </p:nvSpPr>
            <p:spPr>
              <a:xfrm>
                <a:off x="7026089" y="3682478"/>
                <a:ext cx="532503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</p:grpSp>
        <p:sp>
          <p:nvSpPr>
            <p:cNvPr id="99" name="Oval 98"/>
            <p:cNvSpPr/>
            <p:nvPr/>
          </p:nvSpPr>
          <p:spPr bwMode="auto">
            <a:xfrm>
              <a:off x="3937363" y="1447801"/>
              <a:ext cx="1320437" cy="175573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noFill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5715000" y="2057167"/>
              <a:ext cx="1527717" cy="198143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3041696" y="4714204"/>
                <a:ext cx="4292588" cy="54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sz="12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12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IN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IN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IN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IN" sz="12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IN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12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IN" sz="12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12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sub>
                                      </m:sSub>
                                      <m:r>
                                        <a:rPr lang="en-IN" sz="12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sz="1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12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sub>
                                      </m:sSub>
                                      <m:r>
                                        <a:rPr lang="en-IN" sz="12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en-IN" sz="12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I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96" y="4714204"/>
                <a:ext cx="4292588" cy="549318"/>
              </a:xfrm>
              <a:prstGeom prst="rect">
                <a:avLst/>
              </a:prstGeom>
              <a:blipFill rotWithShape="0"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3545786" y="5403935"/>
                <a:ext cx="44005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  <m: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  <m: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b>
                              </m:sSub>
                              <m: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  <m:r>
                                <a:rPr lang="en-IN" sz="1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sz="12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86" y="5403935"/>
                <a:ext cx="440055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itle 84"/>
          <p:cNvSpPr txBox="1">
            <a:spLocks/>
          </p:cNvSpPr>
          <p:nvPr/>
        </p:nvSpPr>
        <p:spPr>
          <a:xfrm>
            <a:off x="1399766" y="1045031"/>
            <a:ext cx="6210300" cy="400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100" kern="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kern="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kern="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kern="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kern="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1846955" y="5416811"/>
            <a:ext cx="79673" cy="126066"/>
          </a:xfrm>
          <a:custGeom>
            <a:avLst/>
            <a:gdLst/>
            <a:ahLst/>
            <a:cxnLst/>
            <a:rect l="l" t="t" r="r" b="b"/>
            <a:pathLst>
              <a:path w="120395" h="190500">
                <a:moveTo>
                  <a:pt x="120395" y="95250"/>
                </a:moveTo>
                <a:lnTo>
                  <a:pt x="0" y="0"/>
                </a:lnTo>
                <a:lnTo>
                  <a:pt x="0" y="190500"/>
                </a:lnTo>
                <a:lnTo>
                  <a:pt x="120395" y="95250"/>
                </a:lnTo>
                <a:close/>
              </a:path>
            </a:pathLst>
          </a:custGeom>
          <a:solidFill>
            <a:srgbClr val="9FB7CC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sp>
        <p:nvSpPr>
          <p:cNvPr id="24" name="object 24"/>
          <p:cNvSpPr txBox="1"/>
          <p:nvPr/>
        </p:nvSpPr>
        <p:spPr>
          <a:xfrm>
            <a:off x="3431858" y="4244046"/>
            <a:ext cx="4396179" cy="3511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5">
              <a:lnSpc>
                <a:spcPts val="1307"/>
              </a:lnSpc>
              <a:spcBef>
                <a:spcPts val="65"/>
              </a:spcBef>
            </a:pPr>
            <a:r>
              <a:rPr sz="1191" dirty="0">
                <a:solidFill>
                  <a:srgbClr val="006FBF"/>
                </a:solidFill>
                <a:latin typeface="Times New Roman"/>
                <a:cs typeface="Times New Roman"/>
              </a:rPr>
              <a:t> </a:t>
            </a:r>
            <a:r>
              <a:rPr sz="1191" dirty="0">
                <a:latin typeface="Century Gothic"/>
                <a:cs typeface="Century Gothic"/>
              </a:rPr>
              <a:t>The</a:t>
            </a:r>
            <a:r>
              <a:rPr sz="1191" spc="3" dirty="0">
                <a:latin typeface="Century Gothic"/>
                <a:cs typeface="Century Gothic"/>
              </a:rPr>
              <a:t> </a:t>
            </a:r>
            <a:r>
              <a:rPr sz="1191" dirty="0">
                <a:latin typeface="Century Gothic"/>
                <a:cs typeface="Century Gothic"/>
              </a:rPr>
              <a:t>absolute</a:t>
            </a:r>
            <a:r>
              <a:rPr lang="en-IN" sz="1191" dirty="0">
                <a:latin typeface="Century Gothic"/>
                <a:cs typeface="Century Gothic"/>
              </a:rPr>
              <a:t> error criterion [for the set of </a:t>
            </a:r>
            <a:r>
              <a:rPr lang="en-IN" sz="1191" dirty="0" err="1">
                <a:latin typeface="Century Gothic"/>
                <a:cs typeface="Century Gothic"/>
              </a:rPr>
              <a:t>Medoids</a:t>
            </a:r>
            <a:r>
              <a:rPr lang="en-IN" sz="1191" dirty="0">
                <a:latin typeface="Century Gothic"/>
                <a:cs typeface="Century Gothic"/>
              </a:rPr>
              <a:t> (O</a:t>
            </a:r>
            <a:r>
              <a:rPr lang="en-IN" sz="1191" baseline="-25000" dirty="0">
                <a:latin typeface="Century Gothic"/>
                <a:cs typeface="Century Gothic"/>
              </a:rPr>
              <a:t>2</a:t>
            </a:r>
            <a:r>
              <a:rPr lang="en-IN" sz="1191" dirty="0">
                <a:latin typeface="Century Gothic"/>
                <a:cs typeface="Century Gothic"/>
              </a:rPr>
              <a:t>,O</a:t>
            </a:r>
            <a:r>
              <a:rPr lang="en-IN" sz="1191" baseline="-25000" dirty="0">
                <a:latin typeface="Century Gothic"/>
                <a:cs typeface="Century Gothic"/>
              </a:rPr>
              <a:t>8</a:t>
            </a:r>
            <a:r>
              <a:rPr lang="en-IN" sz="1191" dirty="0">
                <a:latin typeface="Century Gothic"/>
                <a:cs typeface="Century Gothic"/>
              </a:rPr>
              <a:t>)]</a:t>
            </a:r>
            <a:endParaRPr sz="119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6301" y="4787528"/>
            <a:ext cx="3355154" cy="267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5">
              <a:lnSpc>
                <a:spcPts val="2075"/>
              </a:lnSpc>
              <a:spcBef>
                <a:spcPts val="103"/>
              </a:spcBef>
            </a:pPr>
            <a:r>
              <a:rPr sz="1952" i="1" dirty="0">
                <a:latin typeface="Times New Roman"/>
                <a:cs typeface="Times New Roman"/>
              </a:rPr>
              <a:t>E</a:t>
            </a:r>
            <a:r>
              <a:rPr lang="en-IN" sz="1952" i="1" dirty="0">
                <a:latin typeface="Times New Roman"/>
                <a:cs typeface="Times New Roman"/>
              </a:rPr>
              <a:t> </a:t>
            </a:r>
            <a:r>
              <a:rPr lang="en-IN" sz="1952" dirty="0">
                <a:latin typeface="Times New Roman"/>
                <a:cs typeface="Times New Roman"/>
              </a:rPr>
              <a:t>= (3+4+4)+(3+1+1+2+2) = 20</a:t>
            </a:r>
            <a:endParaRPr sz="1952" dirty="0">
              <a:latin typeface="Times New Roman"/>
              <a:cs typeface="Times New Roman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90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91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2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3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6291" y="1804921"/>
            <a:ext cx="2865710" cy="2081279"/>
            <a:chOff x="3804386" y="1263562"/>
            <a:chExt cx="3820947" cy="2775038"/>
          </a:xfrm>
        </p:grpSpPr>
        <p:grpSp>
          <p:nvGrpSpPr>
            <p:cNvPr id="95" name="Group 94"/>
            <p:cNvGrpSpPr/>
            <p:nvPr/>
          </p:nvGrpSpPr>
          <p:grpSpPr>
            <a:xfrm>
              <a:off x="3804386" y="1263562"/>
              <a:ext cx="3820947" cy="2744080"/>
              <a:chOff x="3804386" y="1263562"/>
              <a:chExt cx="3820947" cy="2744080"/>
            </a:xfrm>
          </p:grpSpPr>
          <p:sp>
            <p:nvSpPr>
              <p:cNvPr id="98" name="object 46"/>
              <p:cNvSpPr/>
              <p:nvPr/>
            </p:nvSpPr>
            <p:spPr>
              <a:xfrm>
                <a:off x="5957048" y="297247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99" name="object 47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0" name="object 48"/>
              <p:cNvSpPr/>
              <p:nvPr/>
            </p:nvSpPr>
            <p:spPr>
              <a:xfrm>
                <a:off x="6466018" y="3301254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1" name="object 49"/>
              <p:cNvSpPr/>
              <p:nvPr/>
            </p:nvSpPr>
            <p:spPr>
              <a:xfrm>
                <a:off x="5982596" y="360717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2" name="object 50"/>
              <p:cNvSpPr/>
              <p:nvPr/>
            </p:nvSpPr>
            <p:spPr>
              <a:xfrm>
                <a:off x="3987726" y="2284655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3" name="object 51"/>
              <p:cNvSpPr/>
              <p:nvPr/>
            </p:nvSpPr>
            <p:spPr>
              <a:xfrm>
                <a:off x="4940449" y="1943099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4" name="object 52"/>
              <p:cNvSpPr/>
              <p:nvPr/>
            </p:nvSpPr>
            <p:spPr>
              <a:xfrm>
                <a:off x="4395172" y="161230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5" name="object 53"/>
              <p:cNvSpPr/>
              <p:nvPr/>
            </p:nvSpPr>
            <p:spPr>
              <a:xfrm>
                <a:off x="4000500" y="1395132"/>
                <a:ext cx="3558092" cy="2287345"/>
              </a:xfrm>
              <a:custGeom>
                <a:avLst/>
                <a:gdLst/>
                <a:ahLst/>
                <a:cxnLst/>
                <a:rect l="l" t="t" r="r" b="b"/>
                <a:pathLst>
                  <a:path w="4032504" h="2592324">
                    <a:moveTo>
                      <a:pt x="0" y="0"/>
                    </a:moveTo>
                    <a:lnTo>
                      <a:pt x="0" y="2592324"/>
                    </a:lnTo>
                    <a:lnTo>
                      <a:pt x="4032504" y="2592324"/>
                    </a:lnTo>
                    <a:lnTo>
                      <a:pt x="403250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6" name="object 54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7" name="object 55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8" name="object 56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9" name="object 57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0" name="object 58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1" name="object 59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2" name="object 60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3" name="object 61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4" name="object 62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5" name="object 63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6" name="object 64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7" name="object 65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8" name="object 66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9" name="object 67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0" name="object 68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1" name="object 69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2" name="object 70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3" name="object 71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4" name="object 72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5" name="object 73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6" name="object 74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7" name="object 75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8" name="object 76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9" name="object 77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0" name="object 78"/>
              <p:cNvSpPr/>
              <p:nvPr/>
            </p:nvSpPr>
            <p:spPr>
              <a:xfrm>
                <a:off x="6453244" y="296978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1" name="object 79"/>
              <p:cNvSpPr/>
              <p:nvPr/>
            </p:nvSpPr>
            <p:spPr>
              <a:xfrm>
                <a:off x="6961543" y="2589904"/>
                <a:ext cx="126401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3255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61" y="86124"/>
                    </a:lnTo>
                    <a:lnTo>
                      <a:pt x="5652" y="99613"/>
                    </a:lnTo>
                    <a:lnTo>
                      <a:pt x="12285" y="111806"/>
                    </a:lnTo>
                    <a:lnTo>
                      <a:pt x="21071" y="122417"/>
                    </a:lnTo>
                    <a:lnTo>
                      <a:pt x="31722" y="131155"/>
                    </a:lnTo>
                    <a:lnTo>
                      <a:pt x="43950" y="137733"/>
                    </a:lnTo>
                    <a:lnTo>
                      <a:pt x="57466" y="141862"/>
                    </a:lnTo>
                    <a:lnTo>
                      <a:pt x="71627" y="143255"/>
                    </a:lnTo>
                    <a:lnTo>
                      <a:pt x="86124" y="141794"/>
                    </a:lnTo>
                    <a:lnTo>
                      <a:pt x="99613" y="137603"/>
                    </a:lnTo>
                    <a:lnTo>
                      <a:pt x="111806" y="130970"/>
                    </a:lnTo>
                    <a:lnTo>
                      <a:pt x="122417" y="122184"/>
                    </a:lnTo>
                    <a:lnTo>
                      <a:pt x="131155" y="111533"/>
                    </a:lnTo>
                    <a:lnTo>
                      <a:pt x="137733" y="99305"/>
                    </a:lnTo>
                    <a:lnTo>
                      <a:pt x="141862" y="85789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2" name="object 80"/>
              <p:cNvSpPr/>
              <p:nvPr/>
            </p:nvSpPr>
            <p:spPr>
              <a:xfrm>
                <a:off x="6466018" y="2259107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3" name="object 81"/>
              <p:cNvSpPr/>
              <p:nvPr/>
            </p:nvSpPr>
            <p:spPr>
              <a:xfrm>
                <a:off x="6453244" y="2971128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4" name="object 82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5" name="object 45"/>
              <p:cNvSpPr txBox="1"/>
              <p:nvPr/>
            </p:nvSpPr>
            <p:spPr>
              <a:xfrm>
                <a:off x="3804386" y="1263562"/>
                <a:ext cx="175444" cy="18532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 marR="20197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16982" marR="10597">
                  <a:lnSpc>
                    <a:spcPct val="102172"/>
                  </a:lnSpc>
                  <a:spcBef>
                    <a:spcPts val="521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71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802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36" name="object 43"/>
              <p:cNvSpPr txBox="1"/>
              <p:nvPr/>
            </p:nvSpPr>
            <p:spPr>
              <a:xfrm>
                <a:off x="6667276" y="1708639"/>
                <a:ext cx="71983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solidFill>
                      <a:schemeClr val="accent2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cluster2</a:t>
                </a:r>
              </a:p>
            </p:txBody>
          </p:sp>
          <p:sp>
            <p:nvSpPr>
              <p:cNvPr id="137" name="object 42"/>
              <p:cNvSpPr txBox="1"/>
              <p:nvPr/>
            </p:nvSpPr>
            <p:spPr>
              <a:xfrm>
                <a:off x="4493559" y="17362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3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8" name="object 39"/>
              <p:cNvSpPr txBox="1"/>
              <p:nvPr/>
            </p:nvSpPr>
            <p:spPr>
              <a:xfrm>
                <a:off x="5036823" y="20791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4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9" name="object 37"/>
              <p:cNvSpPr txBox="1"/>
              <p:nvPr/>
            </p:nvSpPr>
            <p:spPr>
              <a:xfrm>
                <a:off x="6628280" y="2332577"/>
                <a:ext cx="150486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10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0" name="object 36"/>
              <p:cNvSpPr txBox="1"/>
              <p:nvPr/>
            </p:nvSpPr>
            <p:spPr>
              <a:xfrm>
                <a:off x="4090147" y="241393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1" name="object 35"/>
              <p:cNvSpPr txBox="1"/>
              <p:nvPr/>
            </p:nvSpPr>
            <p:spPr>
              <a:xfrm>
                <a:off x="7124476" y="2663374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9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2" name="object 34"/>
              <p:cNvSpPr txBox="1"/>
              <p:nvPr/>
            </p:nvSpPr>
            <p:spPr>
              <a:xfrm>
                <a:off x="6090404" y="304393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6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3" name="object 33"/>
              <p:cNvSpPr txBox="1"/>
              <p:nvPr/>
            </p:nvSpPr>
            <p:spPr>
              <a:xfrm>
                <a:off x="6615505" y="304258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8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4" name="object 32"/>
              <p:cNvSpPr txBox="1"/>
              <p:nvPr/>
            </p:nvSpPr>
            <p:spPr>
              <a:xfrm>
                <a:off x="4539951" y="3056697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2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5" name="object 31"/>
              <p:cNvSpPr txBox="1"/>
              <p:nvPr/>
            </p:nvSpPr>
            <p:spPr>
              <a:xfrm>
                <a:off x="3840704" y="329741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6" name="object 30"/>
              <p:cNvSpPr txBox="1"/>
              <p:nvPr/>
            </p:nvSpPr>
            <p:spPr>
              <a:xfrm>
                <a:off x="3885752" y="363896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2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7" name="object 29"/>
              <p:cNvSpPr txBox="1"/>
              <p:nvPr/>
            </p:nvSpPr>
            <p:spPr>
              <a:xfrm>
                <a:off x="7008168" y="3774795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8" name="object 28"/>
              <p:cNvSpPr txBox="1"/>
              <p:nvPr/>
            </p:nvSpPr>
            <p:spPr>
              <a:xfrm>
                <a:off x="7475453" y="3780844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9" name="object 27"/>
              <p:cNvSpPr txBox="1"/>
              <p:nvPr/>
            </p:nvSpPr>
            <p:spPr>
              <a:xfrm>
                <a:off x="5458391" y="3792930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0" name="object 26"/>
              <p:cNvSpPr txBox="1"/>
              <p:nvPr/>
            </p:nvSpPr>
            <p:spPr>
              <a:xfrm>
                <a:off x="5967356" y="378755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1" name="object 25"/>
              <p:cNvSpPr txBox="1"/>
              <p:nvPr/>
            </p:nvSpPr>
            <p:spPr>
              <a:xfrm>
                <a:off x="6475661" y="379294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2" name="object 24"/>
              <p:cNvSpPr txBox="1"/>
              <p:nvPr/>
            </p:nvSpPr>
            <p:spPr>
              <a:xfrm>
                <a:off x="4441788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3" name="object 23"/>
              <p:cNvSpPr txBox="1"/>
              <p:nvPr/>
            </p:nvSpPr>
            <p:spPr>
              <a:xfrm>
                <a:off x="4950086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4" name="object 16"/>
              <p:cNvSpPr txBox="1"/>
              <p:nvPr/>
            </p:nvSpPr>
            <p:spPr>
              <a:xfrm>
                <a:off x="4000500" y="1395133"/>
                <a:ext cx="3558092" cy="2803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96"/>
                  </a:lnSpc>
                  <a:spcBef>
                    <a:spcPts val="3"/>
                  </a:spcBef>
                </a:pPr>
                <a:endParaRPr sz="596" dirty="0"/>
              </a:p>
              <a:p>
                <a:pPr marL="770054">
                  <a:lnSpc>
                    <a:spcPts val="1055"/>
                  </a:lnSpc>
                  <a:spcBef>
                    <a:spcPts val="53"/>
                  </a:spcBef>
                </a:pPr>
                <a:r>
                  <a:rPr sz="1589" baseline="-11894" dirty="0">
                    <a:solidFill>
                      <a:schemeClr val="accent5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cluster1</a:t>
                </a:r>
                <a:endParaRPr sz="1059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55" name="object 15"/>
              <p:cNvSpPr txBox="1"/>
              <p:nvPr/>
            </p:nvSpPr>
            <p:spPr>
              <a:xfrm>
                <a:off x="4000500" y="1675503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6" name="object 14"/>
              <p:cNvSpPr txBox="1"/>
              <p:nvPr/>
            </p:nvSpPr>
            <p:spPr>
              <a:xfrm>
                <a:off x="4000500" y="2018404"/>
                <a:ext cx="0" cy="33079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7" name="object 13"/>
              <p:cNvSpPr txBox="1"/>
              <p:nvPr/>
            </p:nvSpPr>
            <p:spPr>
              <a:xfrm>
                <a:off x="4000500" y="2349201"/>
                <a:ext cx="0" cy="3415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8" name="object 12"/>
              <p:cNvSpPr txBox="1"/>
              <p:nvPr/>
            </p:nvSpPr>
            <p:spPr>
              <a:xfrm>
                <a:off x="4000500" y="2690756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9" name="object 11"/>
              <p:cNvSpPr txBox="1"/>
              <p:nvPr/>
            </p:nvSpPr>
            <p:spPr>
              <a:xfrm>
                <a:off x="4000500" y="3033657"/>
                <a:ext cx="0" cy="3435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0" name="object 10"/>
              <p:cNvSpPr txBox="1"/>
              <p:nvPr/>
            </p:nvSpPr>
            <p:spPr>
              <a:xfrm>
                <a:off x="4000500" y="3377229"/>
                <a:ext cx="3558092" cy="3052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646999" algn="r">
                  <a:lnSpc>
                    <a:spcPts val="672"/>
                  </a:lnSpc>
                  <a:spcBef>
                    <a:spcPts val="33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7</a:t>
                </a:r>
                <a:endParaRPr sz="596">
                  <a:latin typeface="Century Gothic"/>
                  <a:cs typeface="Century Gothic"/>
                </a:endParaRPr>
              </a:p>
              <a:p>
                <a:pPr marL="1437782" marR="1160408" algn="ctr">
                  <a:lnSpc>
                    <a:spcPct val="102172"/>
                  </a:lnSpc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5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61" name="object 9"/>
              <p:cNvSpPr txBox="1"/>
              <p:nvPr/>
            </p:nvSpPr>
            <p:spPr>
              <a:xfrm>
                <a:off x="4000500" y="3682478"/>
                <a:ext cx="498885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2" name="object 8"/>
              <p:cNvSpPr txBox="1"/>
              <p:nvPr/>
            </p:nvSpPr>
            <p:spPr>
              <a:xfrm>
                <a:off x="4499386" y="3682478"/>
                <a:ext cx="516367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3" name="object 7"/>
              <p:cNvSpPr txBox="1"/>
              <p:nvPr/>
            </p:nvSpPr>
            <p:spPr>
              <a:xfrm>
                <a:off x="5015753" y="3682478"/>
                <a:ext cx="50023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4" name="object 6"/>
              <p:cNvSpPr txBox="1"/>
              <p:nvPr/>
            </p:nvSpPr>
            <p:spPr>
              <a:xfrm>
                <a:off x="5515984" y="3682478"/>
                <a:ext cx="517039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5" name="object 5"/>
              <p:cNvSpPr txBox="1"/>
              <p:nvPr/>
            </p:nvSpPr>
            <p:spPr>
              <a:xfrm>
                <a:off x="6033023" y="3682478"/>
                <a:ext cx="495524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6" name="object 4"/>
              <p:cNvSpPr txBox="1"/>
              <p:nvPr/>
            </p:nvSpPr>
            <p:spPr>
              <a:xfrm>
                <a:off x="6528548" y="3682478"/>
                <a:ext cx="49754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7" name="object 3"/>
              <p:cNvSpPr txBox="1"/>
              <p:nvPr/>
            </p:nvSpPr>
            <p:spPr>
              <a:xfrm>
                <a:off x="7026089" y="3682478"/>
                <a:ext cx="532503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</p:grpSp>
        <p:sp>
          <p:nvSpPr>
            <p:cNvPr id="96" name="Oval 95"/>
            <p:cNvSpPr/>
            <p:nvPr/>
          </p:nvSpPr>
          <p:spPr bwMode="auto">
            <a:xfrm>
              <a:off x="3937363" y="1447801"/>
              <a:ext cx="1320437" cy="175573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noFill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5715000" y="2057167"/>
              <a:ext cx="1527717" cy="198143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68" name="Title 84"/>
          <p:cNvSpPr txBox="1">
            <a:spLocks/>
          </p:cNvSpPr>
          <p:nvPr/>
        </p:nvSpPr>
        <p:spPr>
          <a:xfrm>
            <a:off x="1399766" y="1045031"/>
            <a:ext cx="6210300" cy="400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100" kern="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kern="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kern="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kern="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kern="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/>
          <p:nvPr/>
        </p:nvSpPr>
        <p:spPr>
          <a:xfrm>
            <a:off x="1846955" y="5416811"/>
            <a:ext cx="79673" cy="126066"/>
          </a:xfrm>
          <a:custGeom>
            <a:avLst/>
            <a:gdLst/>
            <a:ahLst/>
            <a:cxnLst/>
            <a:rect l="l" t="t" r="r" b="b"/>
            <a:pathLst>
              <a:path w="120395" h="190500">
                <a:moveTo>
                  <a:pt x="120395" y="95250"/>
                </a:moveTo>
                <a:lnTo>
                  <a:pt x="0" y="0"/>
                </a:lnTo>
                <a:lnTo>
                  <a:pt x="0" y="190500"/>
                </a:lnTo>
                <a:lnTo>
                  <a:pt x="120395" y="95250"/>
                </a:lnTo>
                <a:close/>
              </a:path>
            </a:pathLst>
          </a:custGeom>
          <a:solidFill>
            <a:srgbClr val="9FB7CC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sp>
        <p:nvSpPr>
          <p:cNvPr id="87" name="object 87"/>
          <p:cNvSpPr/>
          <p:nvPr/>
        </p:nvSpPr>
        <p:spPr>
          <a:xfrm>
            <a:off x="1688111" y="5178295"/>
            <a:ext cx="5672978" cy="378199"/>
          </a:xfrm>
          <a:custGeom>
            <a:avLst/>
            <a:gdLst/>
            <a:ahLst/>
            <a:cxnLst/>
            <a:rect l="l" t="t" r="r" b="b"/>
            <a:pathLst>
              <a:path w="8572500" h="571500">
                <a:moveTo>
                  <a:pt x="0" y="571500"/>
                </a:moveTo>
                <a:lnTo>
                  <a:pt x="8572500" y="571500"/>
                </a:lnTo>
                <a:lnTo>
                  <a:pt x="85725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sp>
        <p:nvSpPr>
          <p:cNvPr id="22" name="object 22"/>
          <p:cNvSpPr txBox="1"/>
          <p:nvPr/>
        </p:nvSpPr>
        <p:spPr>
          <a:xfrm>
            <a:off x="3746449" y="4100296"/>
            <a:ext cx="4025951" cy="98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717" indent="-214313">
              <a:lnSpc>
                <a:spcPts val="1307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1191" dirty="0">
                <a:latin typeface="Century Gothic"/>
                <a:cs typeface="Century Gothic"/>
              </a:rPr>
              <a:t>Choose a random</a:t>
            </a:r>
            <a:r>
              <a:rPr lang="en-IN" sz="1191" dirty="0">
                <a:latin typeface="Century Gothic"/>
                <a:cs typeface="Century Gothic"/>
              </a:rPr>
              <a:t> object </a:t>
            </a:r>
            <a:r>
              <a:rPr lang="en-IN" sz="1191" dirty="0">
                <a:solidFill>
                  <a:srgbClr val="C00000"/>
                </a:solidFill>
                <a:latin typeface="Century Gothic"/>
                <a:cs typeface="Century Gothic"/>
              </a:rPr>
              <a:t>0</a:t>
            </a:r>
            <a:r>
              <a:rPr lang="en-IN" sz="1191" baseline="-25000" dirty="0">
                <a:solidFill>
                  <a:srgbClr val="C00000"/>
                </a:solidFill>
                <a:latin typeface="Century Gothic"/>
                <a:cs typeface="Century Gothic"/>
              </a:rPr>
              <a:t>7</a:t>
            </a:r>
            <a:endParaRPr sz="1191" baseline="-25000" dirty="0">
              <a:solidFill>
                <a:srgbClr val="C00000"/>
              </a:solidFill>
              <a:latin typeface="Century Gothic"/>
              <a:cs typeface="Century Gothic"/>
            </a:endParaRPr>
          </a:p>
          <a:p>
            <a:pPr marL="222717" marR="22821" indent="-214313">
              <a:lnSpc>
                <a:spcPct val="102172"/>
              </a:lnSpc>
              <a:spcBef>
                <a:spcPts val="857"/>
              </a:spcBef>
              <a:buFont typeface="Arial" panose="020B0604020202020204" pitchFamily="34" charset="0"/>
              <a:buChar char="•"/>
            </a:pPr>
            <a:r>
              <a:rPr sz="1191" dirty="0">
                <a:latin typeface="Century Gothic"/>
                <a:cs typeface="Century Gothic"/>
              </a:rPr>
              <a:t>Swap </a:t>
            </a:r>
            <a:r>
              <a:rPr lang="en-IN" sz="1191" dirty="0">
                <a:solidFill>
                  <a:srgbClr val="C00000"/>
                </a:solidFill>
                <a:latin typeface="Century Gothic"/>
                <a:cs typeface="Century Gothic"/>
              </a:rPr>
              <a:t>0</a:t>
            </a:r>
            <a:r>
              <a:rPr sz="1191" baseline="-25000" dirty="0">
                <a:solidFill>
                  <a:srgbClr val="C00000"/>
                </a:solidFill>
                <a:latin typeface="Century Gothic"/>
                <a:cs typeface="Century Gothic"/>
              </a:rPr>
              <a:t>8</a:t>
            </a:r>
            <a:r>
              <a:rPr sz="1191" spc="320" dirty="0">
                <a:solidFill>
                  <a:srgbClr val="006FBF"/>
                </a:solidFill>
                <a:latin typeface="Century Gothic"/>
                <a:cs typeface="Century Gothic"/>
              </a:rPr>
              <a:t> </a:t>
            </a:r>
            <a:r>
              <a:rPr sz="1191" spc="3" dirty="0">
                <a:latin typeface="Century Gothic"/>
                <a:cs typeface="Century Gothic"/>
              </a:rPr>
              <a:t>an</a:t>
            </a:r>
            <a:r>
              <a:rPr sz="1191" dirty="0">
                <a:latin typeface="Century Gothic"/>
                <a:cs typeface="Century Gothic"/>
              </a:rPr>
              <a:t>d </a:t>
            </a:r>
            <a:r>
              <a:rPr sz="1191" dirty="0">
                <a:solidFill>
                  <a:srgbClr val="C00000"/>
                </a:solidFill>
                <a:latin typeface="Century Gothic"/>
                <a:cs typeface="Century Gothic"/>
              </a:rPr>
              <a:t>0</a:t>
            </a:r>
            <a:r>
              <a:rPr sz="1191" baseline="-25000" dirty="0">
                <a:solidFill>
                  <a:srgbClr val="C00000"/>
                </a:solidFill>
                <a:latin typeface="Century Gothic"/>
                <a:cs typeface="Century Gothic"/>
              </a:rPr>
              <a:t>7</a:t>
            </a:r>
            <a:endParaRPr lang="en-IN" sz="1191" baseline="-25000" dirty="0">
              <a:solidFill>
                <a:srgbClr val="C00000"/>
              </a:solidFill>
              <a:latin typeface="Century Gothic"/>
              <a:cs typeface="Century Gothic"/>
            </a:endParaRPr>
          </a:p>
          <a:p>
            <a:pPr marL="222717" marR="22821" indent="-214313">
              <a:lnSpc>
                <a:spcPct val="102172"/>
              </a:lnSpc>
              <a:spcBef>
                <a:spcPts val="857"/>
              </a:spcBef>
              <a:buFont typeface="Arial" panose="020B0604020202020204" pitchFamily="34" charset="0"/>
              <a:buChar char="•"/>
            </a:pPr>
            <a:r>
              <a:rPr lang="en-IN" sz="1191" dirty="0">
                <a:latin typeface="Arial"/>
                <a:cs typeface="Arial"/>
              </a:rPr>
              <a:t>Compute the absolute error criterion</a:t>
            </a:r>
            <a:r>
              <a:rPr lang="en-IN" sz="1191" spc="-3" dirty="0">
                <a:latin typeface="Arial"/>
                <a:cs typeface="Arial"/>
              </a:rPr>
              <a:t> </a:t>
            </a:r>
            <a:r>
              <a:rPr lang="en-IN" sz="1191" dirty="0">
                <a:solidFill>
                  <a:srgbClr val="640064"/>
                </a:solidFill>
                <a:latin typeface="Arial"/>
                <a:cs typeface="Arial"/>
              </a:rPr>
              <a:t>[for the set of </a:t>
            </a:r>
            <a:r>
              <a:rPr lang="en-IN" sz="1191" dirty="0" err="1">
                <a:solidFill>
                  <a:srgbClr val="640064"/>
                </a:solidFill>
                <a:latin typeface="Arial"/>
                <a:cs typeface="Arial"/>
              </a:rPr>
              <a:t>Medoids</a:t>
            </a:r>
            <a:r>
              <a:rPr lang="en-IN" sz="1191" dirty="0">
                <a:solidFill>
                  <a:srgbClr val="640064"/>
                </a:solidFill>
                <a:latin typeface="Arial"/>
                <a:cs typeface="Arial"/>
              </a:rPr>
              <a:t> (0</a:t>
            </a:r>
            <a:r>
              <a:rPr lang="en-IN" sz="1191" baseline="-25000" dirty="0">
                <a:solidFill>
                  <a:srgbClr val="640064"/>
                </a:solidFill>
                <a:latin typeface="Arial"/>
                <a:cs typeface="Arial"/>
              </a:rPr>
              <a:t>2</a:t>
            </a:r>
            <a:r>
              <a:rPr lang="en-IN" sz="1191" dirty="0">
                <a:solidFill>
                  <a:srgbClr val="640064"/>
                </a:solidFill>
                <a:latin typeface="Arial"/>
                <a:cs typeface="Arial"/>
              </a:rPr>
              <a:t>,0</a:t>
            </a:r>
            <a:r>
              <a:rPr lang="en-IN" sz="1191" baseline="-25000" dirty="0">
                <a:solidFill>
                  <a:srgbClr val="640064"/>
                </a:solidFill>
                <a:latin typeface="Arial"/>
                <a:cs typeface="Arial"/>
              </a:rPr>
              <a:t>7</a:t>
            </a:r>
            <a:r>
              <a:rPr lang="en-IN" sz="1191" dirty="0">
                <a:solidFill>
                  <a:srgbClr val="640064"/>
                </a:solidFill>
                <a:latin typeface="Arial"/>
                <a:cs typeface="Arial"/>
              </a:rPr>
              <a:t>)</a:t>
            </a:r>
            <a:endParaRPr lang="en-IN" sz="1191" dirty="0">
              <a:latin typeface="Arial"/>
              <a:cs typeface="Arial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89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90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1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  <a:endParaRPr sz="1191">
                <a:latin typeface="Arial"/>
                <a:cs typeface="Arial"/>
              </a:endParaRP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2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96291" y="1804921"/>
            <a:ext cx="2865710" cy="2081279"/>
            <a:chOff x="3804386" y="1263562"/>
            <a:chExt cx="3820947" cy="2775038"/>
          </a:xfrm>
        </p:grpSpPr>
        <p:grpSp>
          <p:nvGrpSpPr>
            <p:cNvPr id="94" name="Group 93"/>
            <p:cNvGrpSpPr/>
            <p:nvPr/>
          </p:nvGrpSpPr>
          <p:grpSpPr>
            <a:xfrm>
              <a:off x="3804386" y="1263562"/>
              <a:ext cx="3820947" cy="2744080"/>
              <a:chOff x="3804386" y="1263562"/>
              <a:chExt cx="3820947" cy="2744080"/>
            </a:xfrm>
          </p:grpSpPr>
          <p:sp>
            <p:nvSpPr>
              <p:cNvPr id="97" name="object 46"/>
              <p:cNvSpPr/>
              <p:nvPr/>
            </p:nvSpPr>
            <p:spPr>
              <a:xfrm>
                <a:off x="5957048" y="297247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98" name="object 47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99" name="object 48"/>
              <p:cNvSpPr/>
              <p:nvPr/>
            </p:nvSpPr>
            <p:spPr>
              <a:xfrm>
                <a:off x="6466018" y="3301254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0" name="object 49"/>
              <p:cNvSpPr/>
              <p:nvPr/>
            </p:nvSpPr>
            <p:spPr>
              <a:xfrm>
                <a:off x="5982596" y="360717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1" name="object 50"/>
              <p:cNvSpPr/>
              <p:nvPr/>
            </p:nvSpPr>
            <p:spPr>
              <a:xfrm>
                <a:off x="3987726" y="2284655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2" name="object 51"/>
              <p:cNvSpPr/>
              <p:nvPr/>
            </p:nvSpPr>
            <p:spPr>
              <a:xfrm>
                <a:off x="4940449" y="1943099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3" name="object 52"/>
              <p:cNvSpPr/>
              <p:nvPr/>
            </p:nvSpPr>
            <p:spPr>
              <a:xfrm>
                <a:off x="4395172" y="161230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4" name="object 53"/>
              <p:cNvSpPr/>
              <p:nvPr/>
            </p:nvSpPr>
            <p:spPr>
              <a:xfrm>
                <a:off x="4000500" y="1395132"/>
                <a:ext cx="3558092" cy="2287345"/>
              </a:xfrm>
              <a:custGeom>
                <a:avLst/>
                <a:gdLst/>
                <a:ahLst/>
                <a:cxnLst/>
                <a:rect l="l" t="t" r="r" b="b"/>
                <a:pathLst>
                  <a:path w="4032504" h="2592324">
                    <a:moveTo>
                      <a:pt x="0" y="0"/>
                    </a:moveTo>
                    <a:lnTo>
                      <a:pt x="0" y="2592324"/>
                    </a:lnTo>
                    <a:lnTo>
                      <a:pt x="4032504" y="2592324"/>
                    </a:lnTo>
                    <a:lnTo>
                      <a:pt x="403250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5" name="object 54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6" name="object 55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7" name="object 56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8" name="object 57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9" name="object 58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0" name="object 59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1" name="object 60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2" name="object 61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3" name="object 62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4" name="object 63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5" name="object 64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6" name="object 65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7" name="object 66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8" name="object 67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9" name="object 68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0" name="object 69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1" name="object 70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2" name="object 71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3" name="object 72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4" name="object 73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5" name="object 74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6" name="object 75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7" name="object 76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8" name="object 77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9" name="object 78"/>
              <p:cNvSpPr/>
              <p:nvPr/>
            </p:nvSpPr>
            <p:spPr>
              <a:xfrm>
                <a:off x="6453244" y="296978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0" name="object 79"/>
              <p:cNvSpPr/>
              <p:nvPr/>
            </p:nvSpPr>
            <p:spPr>
              <a:xfrm>
                <a:off x="6961543" y="2589904"/>
                <a:ext cx="126401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3255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61" y="86124"/>
                    </a:lnTo>
                    <a:lnTo>
                      <a:pt x="5652" y="99613"/>
                    </a:lnTo>
                    <a:lnTo>
                      <a:pt x="12285" y="111806"/>
                    </a:lnTo>
                    <a:lnTo>
                      <a:pt x="21071" y="122417"/>
                    </a:lnTo>
                    <a:lnTo>
                      <a:pt x="31722" y="131155"/>
                    </a:lnTo>
                    <a:lnTo>
                      <a:pt x="43950" y="137733"/>
                    </a:lnTo>
                    <a:lnTo>
                      <a:pt x="57466" y="141862"/>
                    </a:lnTo>
                    <a:lnTo>
                      <a:pt x="71627" y="143255"/>
                    </a:lnTo>
                    <a:lnTo>
                      <a:pt x="86124" y="141794"/>
                    </a:lnTo>
                    <a:lnTo>
                      <a:pt x="99613" y="137603"/>
                    </a:lnTo>
                    <a:lnTo>
                      <a:pt x="111806" y="130970"/>
                    </a:lnTo>
                    <a:lnTo>
                      <a:pt x="122417" y="122184"/>
                    </a:lnTo>
                    <a:lnTo>
                      <a:pt x="131155" y="111533"/>
                    </a:lnTo>
                    <a:lnTo>
                      <a:pt x="137733" y="99305"/>
                    </a:lnTo>
                    <a:lnTo>
                      <a:pt x="141862" y="85789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1" name="object 80"/>
              <p:cNvSpPr/>
              <p:nvPr/>
            </p:nvSpPr>
            <p:spPr>
              <a:xfrm>
                <a:off x="6466018" y="2259107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2" name="object 81"/>
              <p:cNvSpPr/>
              <p:nvPr/>
            </p:nvSpPr>
            <p:spPr>
              <a:xfrm>
                <a:off x="6453244" y="2971128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3" name="object 82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4" name="object 45"/>
              <p:cNvSpPr txBox="1"/>
              <p:nvPr/>
            </p:nvSpPr>
            <p:spPr>
              <a:xfrm>
                <a:off x="3804386" y="1263562"/>
                <a:ext cx="175444" cy="18532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 marR="20197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16982" marR="10597">
                  <a:lnSpc>
                    <a:spcPct val="102172"/>
                  </a:lnSpc>
                  <a:spcBef>
                    <a:spcPts val="521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6071" marR="1508">
                  <a:lnSpc>
                    <a:spcPct val="102172"/>
                  </a:lnSpc>
                  <a:spcBef>
                    <a:spcPts val="71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  <a:p>
                <a:pPr marL="27578">
                  <a:lnSpc>
                    <a:spcPct val="102172"/>
                  </a:lnSpc>
                  <a:spcBef>
                    <a:spcPts val="802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35" name="object 43"/>
              <p:cNvSpPr txBox="1"/>
              <p:nvPr/>
            </p:nvSpPr>
            <p:spPr>
              <a:xfrm>
                <a:off x="6667276" y="1708639"/>
                <a:ext cx="71983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solidFill>
                      <a:schemeClr val="accent2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cluster2</a:t>
                </a:r>
              </a:p>
            </p:txBody>
          </p:sp>
          <p:sp>
            <p:nvSpPr>
              <p:cNvPr id="136" name="object 42"/>
              <p:cNvSpPr txBox="1"/>
              <p:nvPr/>
            </p:nvSpPr>
            <p:spPr>
              <a:xfrm>
                <a:off x="4493559" y="17362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3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7" name="object 39"/>
              <p:cNvSpPr txBox="1"/>
              <p:nvPr/>
            </p:nvSpPr>
            <p:spPr>
              <a:xfrm>
                <a:off x="5036823" y="20791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4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8" name="object 37"/>
              <p:cNvSpPr txBox="1"/>
              <p:nvPr/>
            </p:nvSpPr>
            <p:spPr>
              <a:xfrm>
                <a:off x="6628280" y="2332577"/>
                <a:ext cx="150486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10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9" name="object 36"/>
              <p:cNvSpPr txBox="1"/>
              <p:nvPr/>
            </p:nvSpPr>
            <p:spPr>
              <a:xfrm>
                <a:off x="4090147" y="241393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0" name="object 35"/>
              <p:cNvSpPr txBox="1"/>
              <p:nvPr/>
            </p:nvSpPr>
            <p:spPr>
              <a:xfrm>
                <a:off x="7124476" y="2663374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9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1" name="object 34"/>
              <p:cNvSpPr txBox="1"/>
              <p:nvPr/>
            </p:nvSpPr>
            <p:spPr>
              <a:xfrm>
                <a:off x="6090404" y="304393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6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2" name="object 33"/>
              <p:cNvSpPr txBox="1"/>
              <p:nvPr/>
            </p:nvSpPr>
            <p:spPr>
              <a:xfrm>
                <a:off x="6615505" y="304258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8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3" name="object 32"/>
              <p:cNvSpPr txBox="1"/>
              <p:nvPr/>
            </p:nvSpPr>
            <p:spPr>
              <a:xfrm>
                <a:off x="4539951" y="3056697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2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4" name="object 31"/>
              <p:cNvSpPr txBox="1"/>
              <p:nvPr/>
            </p:nvSpPr>
            <p:spPr>
              <a:xfrm>
                <a:off x="3840704" y="329741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5" name="object 30"/>
              <p:cNvSpPr txBox="1"/>
              <p:nvPr/>
            </p:nvSpPr>
            <p:spPr>
              <a:xfrm>
                <a:off x="3885752" y="363896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2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6" name="object 29"/>
              <p:cNvSpPr txBox="1"/>
              <p:nvPr/>
            </p:nvSpPr>
            <p:spPr>
              <a:xfrm>
                <a:off x="7008168" y="3774795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7" name="object 28"/>
              <p:cNvSpPr txBox="1"/>
              <p:nvPr/>
            </p:nvSpPr>
            <p:spPr>
              <a:xfrm>
                <a:off x="7475453" y="3780844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8" name="object 27"/>
              <p:cNvSpPr txBox="1"/>
              <p:nvPr/>
            </p:nvSpPr>
            <p:spPr>
              <a:xfrm>
                <a:off x="5458391" y="3792930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9" name="object 26"/>
              <p:cNvSpPr txBox="1"/>
              <p:nvPr/>
            </p:nvSpPr>
            <p:spPr>
              <a:xfrm>
                <a:off x="5967356" y="378755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0" name="object 25"/>
              <p:cNvSpPr txBox="1"/>
              <p:nvPr/>
            </p:nvSpPr>
            <p:spPr>
              <a:xfrm>
                <a:off x="6475661" y="379294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1" name="object 24"/>
              <p:cNvSpPr txBox="1"/>
              <p:nvPr/>
            </p:nvSpPr>
            <p:spPr>
              <a:xfrm>
                <a:off x="4441788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2" name="object 23"/>
              <p:cNvSpPr txBox="1"/>
              <p:nvPr/>
            </p:nvSpPr>
            <p:spPr>
              <a:xfrm>
                <a:off x="4950086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3" name="object 16"/>
              <p:cNvSpPr txBox="1"/>
              <p:nvPr/>
            </p:nvSpPr>
            <p:spPr>
              <a:xfrm>
                <a:off x="4000500" y="1395133"/>
                <a:ext cx="3558092" cy="2803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96"/>
                  </a:lnSpc>
                  <a:spcBef>
                    <a:spcPts val="3"/>
                  </a:spcBef>
                </a:pPr>
                <a:endParaRPr sz="596" dirty="0"/>
              </a:p>
              <a:p>
                <a:pPr marL="770054">
                  <a:lnSpc>
                    <a:spcPts val="1055"/>
                  </a:lnSpc>
                  <a:spcBef>
                    <a:spcPts val="53"/>
                  </a:spcBef>
                </a:pPr>
                <a:r>
                  <a:rPr sz="1589" baseline="-11894" dirty="0">
                    <a:solidFill>
                      <a:schemeClr val="accent5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cluster1</a:t>
                </a:r>
                <a:endParaRPr sz="1059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54" name="object 15"/>
              <p:cNvSpPr txBox="1"/>
              <p:nvPr/>
            </p:nvSpPr>
            <p:spPr>
              <a:xfrm>
                <a:off x="4000500" y="1675503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5" name="object 14"/>
              <p:cNvSpPr txBox="1"/>
              <p:nvPr/>
            </p:nvSpPr>
            <p:spPr>
              <a:xfrm>
                <a:off x="4000500" y="2018404"/>
                <a:ext cx="0" cy="33079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6" name="object 13"/>
              <p:cNvSpPr txBox="1"/>
              <p:nvPr/>
            </p:nvSpPr>
            <p:spPr>
              <a:xfrm>
                <a:off x="4000500" y="2349201"/>
                <a:ext cx="0" cy="3415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7" name="object 12"/>
              <p:cNvSpPr txBox="1"/>
              <p:nvPr/>
            </p:nvSpPr>
            <p:spPr>
              <a:xfrm>
                <a:off x="4000500" y="2690756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8" name="object 11"/>
              <p:cNvSpPr txBox="1"/>
              <p:nvPr/>
            </p:nvSpPr>
            <p:spPr>
              <a:xfrm>
                <a:off x="4000500" y="3033657"/>
                <a:ext cx="0" cy="3435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9" name="object 10"/>
              <p:cNvSpPr txBox="1"/>
              <p:nvPr/>
            </p:nvSpPr>
            <p:spPr>
              <a:xfrm>
                <a:off x="4000500" y="3377229"/>
                <a:ext cx="3558092" cy="3052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646999" algn="r">
                  <a:lnSpc>
                    <a:spcPts val="672"/>
                  </a:lnSpc>
                  <a:spcBef>
                    <a:spcPts val="33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7</a:t>
                </a:r>
                <a:endParaRPr sz="596">
                  <a:latin typeface="Century Gothic"/>
                  <a:cs typeface="Century Gothic"/>
                </a:endParaRPr>
              </a:p>
              <a:p>
                <a:pPr marL="1437782" marR="1160408" algn="ctr">
                  <a:lnSpc>
                    <a:spcPct val="102172"/>
                  </a:lnSpc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5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60" name="object 9"/>
              <p:cNvSpPr txBox="1"/>
              <p:nvPr/>
            </p:nvSpPr>
            <p:spPr>
              <a:xfrm>
                <a:off x="4000500" y="3682478"/>
                <a:ext cx="498885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1" name="object 8"/>
              <p:cNvSpPr txBox="1"/>
              <p:nvPr/>
            </p:nvSpPr>
            <p:spPr>
              <a:xfrm>
                <a:off x="4499386" y="3682478"/>
                <a:ext cx="516367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2" name="object 7"/>
              <p:cNvSpPr txBox="1"/>
              <p:nvPr/>
            </p:nvSpPr>
            <p:spPr>
              <a:xfrm>
                <a:off x="5015753" y="3682478"/>
                <a:ext cx="50023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3" name="object 6"/>
              <p:cNvSpPr txBox="1"/>
              <p:nvPr/>
            </p:nvSpPr>
            <p:spPr>
              <a:xfrm>
                <a:off x="5515984" y="3682478"/>
                <a:ext cx="517039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4" name="object 5"/>
              <p:cNvSpPr txBox="1"/>
              <p:nvPr/>
            </p:nvSpPr>
            <p:spPr>
              <a:xfrm>
                <a:off x="6033023" y="3682478"/>
                <a:ext cx="495524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5" name="object 4"/>
              <p:cNvSpPr txBox="1"/>
              <p:nvPr/>
            </p:nvSpPr>
            <p:spPr>
              <a:xfrm>
                <a:off x="6528548" y="3682478"/>
                <a:ext cx="49754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6" name="object 3"/>
              <p:cNvSpPr txBox="1"/>
              <p:nvPr/>
            </p:nvSpPr>
            <p:spPr>
              <a:xfrm>
                <a:off x="7026089" y="3682478"/>
                <a:ext cx="532503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</p:grpSp>
        <p:sp>
          <p:nvSpPr>
            <p:cNvPr id="95" name="Oval 94"/>
            <p:cNvSpPr/>
            <p:nvPr/>
          </p:nvSpPr>
          <p:spPr bwMode="auto">
            <a:xfrm>
              <a:off x="3937363" y="1447801"/>
              <a:ext cx="1320437" cy="175573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noFill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5715000" y="2057167"/>
              <a:ext cx="1527717" cy="198143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67" name="object 19"/>
          <p:cNvSpPr txBox="1"/>
          <p:nvPr/>
        </p:nvSpPr>
        <p:spPr>
          <a:xfrm>
            <a:off x="3615422" y="5235933"/>
            <a:ext cx="3355154" cy="267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5">
              <a:lnSpc>
                <a:spcPts val="2075"/>
              </a:lnSpc>
              <a:spcBef>
                <a:spcPts val="103"/>
              </a:spcBef>
            </a:pPr>
            <a:r>
              <a:rPr sz="1952" i="1" dirty="0">
                <a:latin typeface="Times New Roman"/>
                <a:cs typeface="Times New Roman"/>
              </a:rPr>
              <a:t>E</a:t>
            </a:r>
            <a:r>
              <a:rPr lang="en-IN" sz="1952" i="1" dirty="0">
                <a:latin typeface="Times New Roman"/>
                <a:cs typeface="Times New Roman"/>
              </a:rPr>
              <a:t> </a:t>
            </a:r>
            <a:r>
              <a:rPr lang="en-IN" sz="1952" dirty="0">
                <a:latin typeface="Times New Roman"/>
                <a:cs typeface="Times New Roman"/>
              </a:rPr>
              <a:t>= (3+4+4)+(2+2+1+3+3) = 22</a:t>
            </a:r>
            <a:endParaRPr sz="1952" dirty="0">
              <a:latin typeface="Times New Roman"/>
              <a:cs typeface="Times New Roman"/>
            </a:endParaRPr>
          </a:p>
        </p:txBody>
      </p:sp>
      <p:sp>
        <p:nvSpPr>
          <p:cNvPr id="168" name="Title 84"/>
          <p:cNvSpPr txBox="1">
            <a:spLocks/>
          </p:cNvSpPr>
          <p:nvPr/>
        </p:nvSpPr>
        <p:spPr>
          <a:xfrm>
            <a:off x="1399766" y="1045031"/>
            <a:ext cx="6210300" cy="400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100" kern="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kern="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kern="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kern="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kern="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/>
          <p:nvPr/>
        </p:nvSpPr>
        <p:spPr>
          <a:xfrm>
            <a:off x="1688111" y="5178295"/>
            <a:ext cx="5672978" cy="378199"/>
          </a:xfrm>
          <a:custGeom>
            <a:avLst/>
            <a:gdLst/>
            <a:ahLst/>
            <a:cxnLst/>
            <a:rect l="l" t="t" r="r" b="b"/>
            <a:pathLst>
              <a:path w="8572500" h="571500">
                <a:moveTo>
                  <a:pt x="0" y="571500"/>
                </a:moveTo>
                <a:lnTo>
                  <a:pt x="8572500" y="571500"/>
                </a:lnTo>
                <a:lnTo>
                  <a:pt x="85725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 sz="926"/>
          </a:p>
        </p:txBody>
      </p:sp>
      <p:grpSp>
        <p:nvGrpSpPr>
          <p:cNvPr id="169" name="Group 168"/>
          <p:cNvGrpSpPr/>
          <p:nvPr/>
        </p:nvGrpSpPr>
        <p:grpSpPr>
          <a:xfrm>
            <a:off x="2054375" y="4108502"/>
            <a:ext cx="5775176" cy="1435049"/>
            <a:chOff x="1215165" y="4335001"/>
            <a:chExt cx="7700235" cy="1913399"/>
          </a:xfrm>
        </p:grpSpPr>
        <p:sp>
          <p:nvSpPr>
            <p:cNvPr id="25" name="object 25"/>
            <p:cNvSpPr txBox="1"/>
            <p:nvPr/>
          </p:nvSpPr>
          <p:spPr>
            <a:xfrm>
              <a:off x="3130026" y="4335001"/>
              <a:ext cx="5785374" cy="8579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22717" indent="-214313">
                <a:lnSpc>
                  <a:spcPts val="1307"/>
                </a:lnSpc>
                <a:spcBef>
                  <a:spcPts val="65"/>
                </a:spcBef>
                <a:buFont typeface="Times New Roman" panose="02020603050405020304" pitchFamily="18" charset="0"/>
                <a:buChar char="→"/>
              </a:pPr>
              <a:r>
                <a:rPr sz="1191" spc="-3" dirty="0">
                  <a:solidFill>
                    <a:srgbClr val="006FBF"/>
                  </a:solidFill>
                  <a:latin typeface="Century Gothic"/>
                  <a:cs typeface="Century Gothic"/>
                </a:rPr>
                <a:t>Comput</a:t>
              </a:r>
              <a:r>
                <a:rPr sz="1191" dirty="0">
                  <a:solidFill>
                    <a:srgbClr val="006FBF"/>
                  </a:solidFill>
                  <a:latin typeface="Century Gothic"/>
                  <a:cs typeface="Century Gothic"/>
                </a:rPr>
                <a:t>e </a:t>
              </a:r>
              <a:r>
                <a:rPr sz="1191" spc="-3" dirty="0">
                  <a:solidFill>
                    <a:srgbClr val="006FBF"/>
                  </a:solidFill>
                  <a:latin typeface="Century Gothic"/>
                  <a:cs typeface="Century Gothic"/>
                </a:rPr>
                <a:t>the</a:t>
              </a:r>
              <a:r>
                <a:rPr lang="en-IN" sz="1191" spc="-3" dirty="0">
                  <a:solidFill>
                    <a:srgbClr val="006FBF"/>
                  </a:solidFill>
                  <a:latin typeface="Century Gothic"/>
                  <a:cs typeface="Century Gothic"/>
                </a:rPr>
                <a:t> cost function</a:t>
              </a:r>
            </a:p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   </a:t>
              </a:r>
            </a:p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lang="es-ES" sz="1191" dirty="0" err="1">
                  <a:solidFill>
                    <a:srgbClr val="A50020"/>
                  </a:solidFill>
                  <a:latin typeface="Century Gothic"/>
                  <a:cs typeface="Century Gothic"/>
                </a:rPr>
                <a:t>Absolute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 error [0</a:t>
              </a:r>
              <a:r>
                <a:rPr lang="es-ES" sz="1191" baseline="-25000" dirty="0">
                  <a:solidFill>
                    <a:srgbClr val="A50020"/>
                  </a:solidFill>
                  <a:latin typeface="Century Gothic"/>
                  <a:cs typeface="Century Gothic"/>
                </a:rPr>
                <a:t>2</a:t>
              </a:r>
              <a:r>
                <a:rPr lang="es-ES" sz="1191" spc="-8" dirty="0">
                  <a:solidFill>
                    <a:srgbClr val="A50020"/>
                  </a:solidFill>
                  <a:latin typeface="Century Gothic"/>
                  <a:cs typeface="Century Gothic"/>
                </a:rPr>
                <a:t> 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,0</a:t>
              </a:r>
              <a:r>
                <a:rPr lang="es-ES" sz="1191" baseline="-25000" dirty="0">
                  <a:solidFill>
                    <a:srgbClr val="A50020"/>
                  </a:solidFill>
                  <a:latin typeface="Century Gothic"/>
                  <a:cs typeface="Century Gothic"/>
                </a:rPr>
                <a:t>7</a:t>
              </a:r>
              <a:r>
                <a:rPr lang="es-ES" sz="1191" spc="13" dirty="0">
                  <a:solidFill>
                    <a:srgbClr val="A50020"/>
                  </a:solidFill>
                  <a:latin typeface="Century Gothic"/>
                  <a:cs typeface="Century Gothic"/>
                </a:rPr>
                <a:t> 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] - </a:t>
              </a:r>
              <a:r>
                <a:rPr lang="es-ES" sz="1191" dirty="0" err="1">
                  <a:solidFill>
                    <a:srgbClr val="A50020"/>
                  </a:solidFill>
                  <a:latin typeface="Century Gothic"/>
                  <a:cs typeface="Century Gothic"/>
                </a:rPr>
                <a:t>Absolute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 error [</a:t>
              </a:r>
              <a:r>
                <a:rPr lang="es-ES" sz="1191" dirty="0" err="1">
                  <a:solidFill>
                    <a:srgbClr val="A50020"/>
                  </a:solidFill>
                  <a:latin typeface="Century Gothic"/>
                  <a:cs typeface="Century Gothic"/>
                </a:rPr>
                <a:t>for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 0</a:t>
              </a:r>
              <a:r>
                <a:rPr lang="es-ES" sz="1191" baseline="-25000" dirty="0">
                  <a:solidFill>
                    <a:srgbClr val="A50020"/>
                  </a:solidFill>
                  <a:latin typeface="Century Gothic"/>
                  <a:cs typeface="Century Gothic"/>
                </a:rPr>
                <a:t>2</a:t>
              </a:r>
              <a:r>
                <a:rPr lang="es-ES" sz="1191" spc="23" dirty="0">
                  <a:solidFill>
                    <a:srgbClr val="A50020"/>
                  </a:solidFill>
                  <a:latin typeface="Century Gothic"/>
                  <a:cs typeface="Century Gothic"/>
                </a:rPr>
                <a:t> 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,0</a:t>
              </a:r>
              <a:r>
                <a:rPr lang="es-ES" sz="1191" baseline="-25000" dirty="0">
                  <a:solidFill>
                    <a:srgbClr val="A50020"/>
                  </a:solidFill>
                  <a:latin typeface="Century Gothic"/>
                  <a:cs typeface="Century Gothic"/>
                </a:rPr>
                <a:t>8</a:t>
              </a:r>
              <a:r>
                <a:rPr lang="es-ES" sz="1191" spc="-103" dirty="0">
                  <a:solidFill>
                    <a:srgbClr val="A50020"/>
                  </a:solidFill>
                  <a:latin typeface="Century Gothic"/>
                  <a:cs typeface="Century Gothic"/>
                </a:rPr>
                <a:t> </a:t>
              </a:r>
              <a:r>
                <a:rPr lang="es-ES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] </a:t>
              </a:r>
              <a:endParaRPr sz="1191" dirty="0">
                <a:latin typeface="Century Gothic"/>
                <a:cs typeface="Century Gothic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856629" y="5328099"/>
              <a:ext cx="1208841" cy="33246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933"/>
                </a:lnSpc>
                <a:spcBef>
                  <a:spcPts val="97"/>
                </a:spcBef>
              </a:pPr>
              <a:r>
                <a:rPr sz="1820" i="1" dirty="0">
                  <a:latin typeface="Times New Roman"/>
                  <a:cs typeface="Times New Roman"/>
                </a:rPr>
                <a:t>S</a:t>
              </a:r>
              <a:r>
                <a:rPr lang="en-IN" sz="1820" i="1" dirty="0">
                  <a:latin typeface="Times New Roman"/>
                  <a:cs typeface="Times New Roman"/>
                </a:rPr>
                <a:t>=22-20</a:t>
              </a:r>
              <a:endParaRPr sz="1820" dirty="0">
                <a:latin typeface="Times New Roman"/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15165" y="5744135"/>
              <a:ext cx="7563971" cy="50426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431"/>
                </a:lnSpc>
                <a:spcBef>
                  <a:spcPts val="27"/>
                </a:spcBef>
              </a:pPr>
              <a:endParaRPr sz="431" dirty="0"/>
            </a:p>
            <a:p>
              <a:pPr marL="2038341">
                <a:lnSpc>
                  <a:spcPts val="1462"/>
                </a:lnSpc>
                <a:spcBef>
                  <a:spcPts val="662"/>
                </a:spcBef>
              </a:pPr>
              <a:r>
                <a:rPr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S</a:t>
              </a:r>
              <a:r>
                <a:rPr lang="en-IN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&gt;</a:t>
              </a:r>
              <a:r>
                <a:rPr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 0</a:t>
              </a:r>
              <a:r>
                <a:rPr lang="en-IN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 =&gt;</a:t>
              </a:r>
              <a:r>
                <a:rPr lang="en-IN" sz="1191" spc="-103" dirty="0">
                  <a:solidFill>
                    <a:srgbClr val="A50020"/>
                  </a:solidFill>
                  <a:latin typeface="PMingLiU"/>
                  <a:cs typeface="PMingLiU"/>
                </a:rPr>
                <a:t>   </a:t>
              </a:r>
              <a:r>
                <a:rPr lang="en-IN"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I</a:t>
              </a:r>
              <a:r>
                <a:rPr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t is a bad idea to replace 0</a:t>
              </a:r>
              <a:r>
                <a:rPr sz="1191" baseline="-22655" dirty="0">
                  <a:solidFill>
                    <a:srgbClr val="A50020"/>
                  </a:solidFill>
                  <a:latin typeface="Century Gothic"/>
                  <a:cs typeface="Century Gothic"/>
                </a:rPr>
                <a:t>8 </a:t>
              </a:r>
              <a:r>
                <a:rPr sz="1191" spc="-109" baseline="-22655" dirty="0">
                  <a:solidFill>
                    <a:srgbClr val="A50020"/>
                  </a:solidFill>
                  <a:latin typeface="Century Gothic"/>
                  <a:cs typeface="Century Gothic"/>
                </a:rPr>
                <a:t> </a:t>
              </a:r>
              <a:r>
                <a:rPr sz="1191" dirty="0">
                  <a:solidFill>
                    <a:srgbClr val="A50020"/>
                  </a:solidFill>
                  <a:latin typeface="Century Gothic"/>
                  <a:cs typeface="Century Gothic"/>
                </a:rPr>
                <a:t>by 0</a:t>
              </a:r>
              <a:r>
                <a:rPr sz="1191" baseline="-22655" dirty="0">
                  <a:solidFill>
                    <a:srgbClr val="A50020"/>
                  </a:solidFill>
                  <a:latin typeface="Century Gothic"/>
                  <a:cs typeface="Century Gothic"/>
                </a:rPr>
                <a:t>7</a:t>
              </a:r>
              <a:endParaRPr sz="794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91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92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3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 dirty="0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4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996291" y="1804921"/>
            <a:ext cx="2865710" cy="2081279"/>
            <a:chOff x="3804386" y="1263562"/>
            <a:chExt cx="3820947" cy="2775038"/>
          </a:xfrm>
        </p:grpSpPr>
        <p:grpSp>
          <p:nvGrpSpPr>
            <p:cNvPr id="96" name="Group 95"/>
            <p:cNvGrpSpPr/>
            <p:nvPr/>
          </p:nvGrpSpPr>
          <p:grpSpPr>
            <a:xfrm>
              <a:off x="3804386" y="1263562"/>
              <a:ext cx="3820947" cy="2744080"/>
              <a:chOff x="3804386" y="1263562"/>
              <a:chExt cx="3820947" cy="2744080"/>
            </a:xfrm>
          </p:grpSpPr>
          <p:sp>
            <p:nvSpPr>
              <p:cNvPr id="99" name="object 46"/>
              <p:cNvSpPr/>
              <p:nvPr/>
            </p:nvSpPr>
            <p:spPr>
              <a:xfrm>
                <a:off x="5957048" y="297247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0" name="object 47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1" name="object 48"/>
              <p:cNvSpPr/>
              <p:nvPr/>
            </p:nvSpPr>
            <p:spPr>
              <a:xfrm>
                <a:off x="6466018" y="3301254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2" name="object 49"/>
              <p:cNvSpPr/>
              <p:nvPr/>
            </p:nvSpPr>
            <p:spPr>
              <a:xfrm>
                <a:off x="5982596" y="360717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3" name="object 50"/>
              <p:cNvSpPr/>
              <p:nvPr/>
            </p:nvSpPr>
            <p:spPr>
              <a:xfrm>
                <a:off x="3987726" y="2284655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4" name="object 51"/>
              <p:cNvSpPr/>
              <p:nvPr/>
            </p:nvSpPr>
            <p:spPr>
              <a:xfrm>
                <a:off x="4940449" y="1943099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5" name="object 52"/>
              <p:cNvSpPr/>
              <p:nvPr/>
            </p:nvSpPr>
            <p:spPr>
              <a:xfrm>
                <a:off x="4395172" y="161230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6" name="object 53"/>
              <p:cNvSpPr/>
              <p:nvPr/>
            </p:nvSpPr>
            <p:spPr>
              <a:xfrm>
                <a:off x="4000500" y="1395132"/>
                <a:ext cx="3558092" cy="2287345"/>
              </a:xfrm>
              <a:custGeom>
                <a:avLst/>
                <a:gdLst/>
                <a:ahLst/>
                <a:cxnLst/>
                <a:rect l="l" t="t" r="r" b="b"/>
                <a:pathLst>
                  <a:path w="4032504" h="2592324">
                    <a:moveTo>
                      <a:pt x="0" y="0"/>
                    </a:moveTo>
                    <a:lnTo>
                      <a:pt x="0" y="2592324"/>
                    </a:lnTo>
                    <a:lnTo>
                      <a:pt x="4032504" y="2592324"/>
                    </a:lnTo>
                    <a:lnTo>
                      <a:pt x="403250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7" name="object 54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8" name="object 55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9" name="object 56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0" name="object 57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1" name="object 58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2" name="object 59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3" name="object 60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4" name="object 61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5" name="object 62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6" name="object 63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7" name="object 64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8" name="object 65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9" name="object 66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0" name="object 67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1" name="object 68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2" name="object 69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3" name="object 70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4" name="object 71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5" name="object 72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6" name="object 73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7" name="object 74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8" name="object 75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9" name="object 76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0" name="object 77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1" name="object 78"/>
              <p:cNvSpPr/>
              <p:nvPr/>
            </p:nvSpPr>
            <p:spPr>
              <a:xfrm>
                <a:off x="6453244" y="296978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2" name="object 79"/>
              <p:cNvSpPr/>
              <p:nvPr/>
            </p:nvSpPr>
            <p:spPr>
              <a:xfrm>
                <a:off x="6961543" y="2589904"/>
                <a:ext cx="126401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3255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61" y="86124"/>
                    </a:lnTo>
                    <a:lnTo>
                      <a:pt x="5652" y="99613"/>
                    </a:lnTo>
                    <a:lnTo>
                      <a:pt x="12285" y="111806"/>
                    </a:lnTo>
                    <a:lnTo>
                      <a:pt x="21071" y="122417"/>
                    </a:lnTo>
                    <a:lnTo>
                      <a:pt x="31722" y="131155"/>
                    </a:lnTo>
                    <a:lnTo>
                      <a:pt x="43950" y="137733"/>
                    </a:lnTo>
                    <a:lnTo>
                      <a:pt x="57466" y="141862"/>
                    </a:lnTo>
                    <a:lnTo>
                      <a:pt x="71627" y="143255"/>
                    </a:lnTo>
                    <a:lnTo>
                      <a:pt x="86124" y="141794"/>
                    </a:lnTo>
                    <a:lnTo>
                      <a:pt x="99613" y="137603"/>
                    </a:lnTo>
                    <a:lnTo>
                      <a:pt x="111806" y="130970"/>
                    </a:lnTo>
                    <a:lnTo>
                      <a:pt x="122417" y="122184"/>
                    </a:lnTo>
                    <a:lnTo>
                      <a:pt x="131155" y="111533"/>
                    </a:lnTo>
                    <a:lnTo>
                      <a:pt x="137733" y="99305"/>
                    </a:lnTo>
                    <a:lnTo>
                      <a:pt x="141862" y="85789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3" name="object 80"/>
              <p:cNvSpPr/>
              <p:nvPr/>
            </p:nvSpPr>
            <p:spPr>
              <a:xfrm>
                <a:off x="6466018" y="2259107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4" name="object 81"/>
              <p:cNvSpPr/>
              <p:nvPr/>
            </p:nvSpPr>
            <p:spPr>
              <a:xfrm>
                <a:off x="6453244" y="2971128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5" name="object 82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6" name="object 45"/>
              <p:cNvSpPr txBox="1"/>
              <p:nvPr/>
            </p:nvSpPr>
            <p:spPr>
              <a:xfrm>
                <a:off x="3804386" y="1263562"/>
                <a:ext cx="175444" cy="18532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 marR="20197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</a:p>
              <a:p>
                <a:pPr marL="16982" marR="10597">
                  <a:lnSpc>
                    <a:spcPct val="102172"/>
                  </a:lnSpc>
                  <a:spcBef>
                    <a:spcPts val="521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</a:p>
              <a:p>
                <a:pPr marL="2757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</a:p>
              <a:p>
                <a:pPr marL="26071" marR="150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</a:p>
              <a:p>
                <a:pPr marL="26071" marR="1508">
                  <a:lnSpc>
                    <a:spcPct val="102172"/>
                  </a:lnSpc>
                  <a:spcBef>
                    <a:spcPts val="71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</a:p>
              <a:p>
                <a:pPr marL="27578">
                  <a:lnSpc>
                    <a:spcPct val="102172"/>
                  </a:lnSpc>
                  <a:spcBef>
                    <a:spcPts val="802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</a:p>
            </p:txBody>
          </p:sp>
          <p:sp>
            <p:nvSpPr>
              <p:cNvPr id="137" name="object 43"/>
              <p:cNvSpPr txBox="1"/>
              <p:nvPr/>
            </p:nvSpPr>
            <p:spPr>
              <a:xfrm>
                <a:off x="6667276" y="1708639"/>
                <a:ext cx="71983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solidFill>
                      <a:schemeClr val="accent2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cluster2</a:t>
                </a:r>
              </a:p>
            </p:txBody>
          </p:sp>
          <p:sp>
            <p:nvSpPr>
              <p:cNvPr id="138" name="object 42"/>
              <p:cNvSpPr txBox="1"/>
              <p:nvPr/>
            </p:nvSpPr>
            <p:spPr>
              <a:xfrm>
                <a:off x="4493559" y="17362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3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9" name="object 39"/>
              <p:cNvSpPr txBox="1"/>
              <p:nvPr/>
            </p:nvSpPr>
            <p:spPr>
              <a:xfrm>
                <a:off x="5036823" y="20791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4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0" name="object 37"/>
              <p:cNvSpPr txBox="1"/>
              <p:nvPr/>
            </p:nvSpPr>
            <p:spPr>
              <a:xfrm>
                <a:off x="6628280" y="2332577"/>
                <a:ext cx="150486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10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1" name="object 36"/>
              <p:cNvSpPr txBox="1"/>
              <p:nvPr/>
            </p:nvSpPr>
            <p:spPr>
              <a:xfrm>
                <a:off x="4090147" y="241393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2" name="object 35"/>
              <p:cNvSpPr txBox="1"/>
              <p:nvPr/>
            </p:nvSpPr>
            <p:spPr>
              <a:xfrm>
                <a:off x="7124476" y="2663374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9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3" name="object 34"/>
              <p:cNvSpPr txBox="1"/>
              <p:nvPr/>
            </p:nvSpPr>
            <p:spPr>
              <a:xfrm>
                <a:off x="6090404" y="304393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6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4" name="object 33"/>
              <p:cNvSpPr txBox="1"/>
              <p:nvPr/>
            </p:nvSpPr>
            <p:spPr>
              <a:xfrm>
                <a:off x="6615505" y="304258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8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5" name="object 32"/>
              <p:cNvSpPr txBox="1"/>
              <p:nvPr/>
            </p:nvSpPr>
            <p:spPr>
              <a:xfrm>
                <a:off x="4539951" y="3056697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2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6" name="object 31"/>
              <p:cNvSpPr txBox="1"/>
              <p:nvPr/>
            </p:nvSpPr>
            <p:spPr>
              <a:xfrm>
                <a:off x="3840704" y="329741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7" name="object 30"/>
              <p:cNvSpPr txBox="1"/>
              <p:nvPr/>
            </p:nvSpPr>
            <p:spPr>
              <a:xfrm>
                <a:off x="3885752" y="363896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2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8" name="object 29"/>
              <p:cNvSpPr txBox="1"/>
              <p:nvPr/>
            </p:nvSpPr>
            <p:spPr>
              <a:xfrm>
                <a:off x="7008168" y="3774795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9" name="object 28"/>
              <p:cNvSpPr txBox="1"/>
              <p:nvPr/>
            </p:nvSpPr>
            <p:spPr>
              <a:xfrm>
                <a:off x="7475453" y="3780844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0" name="object 27"/>
              <p:cNvSpPr txBox="1"/>
              <p:nvPr/>
            </p:nvSpPr>
            <p:spPr>
              <a:xfrm>
                <a:off x="5458391" y="3792930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1" name="object 26"/>
              <p:cNvSpPr txBox="1"/>
              <p:nvPr/>
            </p:nvSpPr>
            <p:spPr>
              <a:xfrm>
                <a:off x="5967356" y="378755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2" name="object 25"/>
              <p:cNvSpPr txBox="1"/>
              <p:nvPr/>
            </p:nvSpPr>
            <p:spPr>
              <a:xfrm>
                <a:off x="6475661" y="379294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3" name="object 24"/>
              <p:cNvSpPr txBox="1"/>
              <p:nvPr/>
            </p:nvSpPr>
            <p:spPr>
              <a:xfrm>
                <a:off x="4441788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4" name="object 23"/>
              <p:cNvSpPr txBox="1"/>
              <p:nvPr/>
            </p:nvSpPr>
            <p:spPr>
              <a:xfrm>
                <a:off x="4950086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5" name="object 16"/>
              <p:cNvSpPr txBox="1"/>
              <p:nvPr/>
            </p:nvSpPr>
            <p:spPr>
              <a:xfrm>
                <a:off x="4000500" y="1395133"/>
                <a:ext cx="3558092" cy="2803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96"/>
                  </a:lnSpc>
                  <a:spcBef>
                    <a:spcPts val="3"/>
                  </a:spcBef>
                </a:pPr>
                <a:endParaRPr sz="596" dirty="0"/>
              </a:p>
              <a:p>
                <a:pPr marL="770054">
                  <a:lnSpc>
                    <a:spcPts val="1055"/>
                  </a:lnSpc>
                  <a:spcBef>
                    <a:spcPts val="53"/>
                  </a:spcBef>
                </a:pPr>
                <a:r>
                  <a:rPr sz="1589" baseline="-11894" dirty="0">
                    <a:solidFill>
                      <a:schemeClr val="accent5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cluster1</a:t>
                </a:r>
                <a:endParaRPr sz="1059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56" name="object 15"/>
              <p:cNvSpPr txBox="1"/>
              <p:nvPr/>
            </p:nvSpPr>
            <p:spPr>
              <a:xfrm>
                <a:off x="4000500" y="1675503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7" name="object 14"/>
              <p:cNvSpPr txBox="1"/>
              <p:nvPr/>
            </p:nvSpPr>
            <p:spPr>
              <a:xfrm>
                <a:off x="4000500" y="2018404"/>
                <a:ext cx="0" cy="33079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8" name="object 13"/>
              <p:cNvSpPr txBox="1"/>
              <p:nvPr/>
            </p:nvSpPr>
            <p:spPr>
              <a:xfrm>
                <a:off x="4000500" y="2349201"/>
                <a:ext cx="0" cy="3415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9" name="object 12"/>
              <p:cNvSpPr txBox="1"/>
              <p:nvPr/>
            </p:nvSpPr>
            <p:spPr>
              <a:xfrm>
                <a:off x="4000500" y="2690756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0" name="object 11"/>
              <p:cNvSpPr txBox="1"/>
              <p:nvPr/>
            </p:nvSpPr>
            <p:spPr>
              <a:xfrm>
                <a:off x="4000500" y="3033657"/>
                <a:ext cx="0" cy="3435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1" name="object 10"/>
              <p:cNvSpPr txBox="1"/>
              <p:nvPr/>
            </p:nvSpPr>
            <p:spPr>
              <a:xfrm>
                <a:off x="4000500" y="3377229"/>
                <a:ext cx="3558092" cy="3052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646999" algn="r">
                  <a:lnSpc>
                    <a:spcPts val="672"/>
                  </a:lnSpc>
                  <a:spcBef>
                    <a:spcPts val="33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7</a:t>
                </a:r>
                <a:endParaRPr sz="596">
                  <a:latin typeface="Century Gothic"/>
                  <a:cs typeface="Century Gothic"/>
                </a:endParaRPr>
              </a:p>
              <a:p>
                <a:pPr marL="1437782" marR="1160408" algn="ctr">
                  <a:lnSpc>
                    <a:spcPct val="102172"/>
                  </a:lnSpc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5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62" name="object 9"/>
              <p:cNvSpPr txBox="1"/>
              <p:nvPr/>
            </p:nvSpPr>
            <p:spPr>
              <a:xfrm>
                <a:off x="4000500" y="3682478"/>
                <a:ext cx="498885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3" name="object 8"/>
              <p:cNvSpPr txBox="1"/>
              <p:nvPr/>
            </p:nvSpPr>
            <p:spPr>
              <a:xfrm>
                <a:off x="4499386" y="3682478"/>
                <a:ext cx="516367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4" name="object 7"/>
              <p:cNvSpPr txBox="1"/>
              <p:nvPr/>
            </p:nvSpPr>
            <p:spPr>
              <a:xfrm>
                <a:off x="5015753" y="3682478"/>
                <a:ext cx="50023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5" name="object 6"/>
              <p:cNvSpPr txBox="1"/>
              <p:nvPr/>
            </p:nvSpPr>
            <p:spPr>
              <a:xfrm>
                <a:off x="5515984" y="3682478"/>
                <a:ext cx="517039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6" name="object 5"/>
              <p:cNvSpPr txBox="1"/>
              <p:nvPr/>
            </p:nvSpPr>
            <p:spPr>
              <a:xfrm>
                <a:off x="6033023" y="3682478"/>
                <a:ext cx="495524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7" name="object 4"/>
              <p:cNvSpPr txBox="1"/>
              <p:nvPr/>
            </p:nvSpPr>
            <p:spPr>
              <a:xfrm>
                <a:off x="6528548" y="3682478"/>
                <a:ext cx="49754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8" name="object 3"/>
              <p:cNvSpPr txBox="1"/>
              <p:nvPr/>
            </p:nvSpPr>
            <p:spPr>
              <a:xfrm>
                <a:off x="7026089" y="3682478"/>
                <a:ext cx="532503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</p:grpSp>
        <p:sp>
          <p:nvSpPr>
            <p:cNvPr id="97" name="Oval 96"/>
            <p:cNvSpPr/>
            <p:nvPr/>
          </p:nvSpPr>
          <p:spPr bwMode="auto">
            <a:xfrm>
              <a:off x="3937363" y="1447801"/>
              <a:ext cx="1320437" cy="175573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noFill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5715000" y="2057167"/>
              <a:ext cx="1527717" cy="198143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70" name="Title 84"/>
          <p:cNvSpPr txBox="1">
            <a:spLocks/>
          </p:cNvSpPr>
          <p:nvPr/>
        </p:nvSpPr>
        <p:spPr>
          <a:xfrm>
            <a:off x="1399766" y="1045031"/>
            <a:ext cx="6210300" cy="400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100" kern="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kern="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kern="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kern="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kern="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DBSCAN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dirty="0" smtClean="0"/>
              <a:t>DBSCAN is a density-based algorithm.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Density = number of points within a specified radius (Eps)</a:t>
            </a:r>
          </a:p>
          <a:p>
            <a:pPr marL="2171700" lvl="4" indent="-342900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A point is a </a:t>
            </a:r>
            <a:r>
              <a:rPr lang="en-US" sz="2400" dirty="0" smtClean="0">
                <a:solidFill>
                  <a:srgbClr val="FF0000"/>
                </a:solidFill>
              </a:rPr>
              <a:t>core point</a:t>
            </a:r>
            <a:r>
              <a:rPr lang="en-US" sz="2400" dirty="0" smtClean="0"/>
              <a:t> if it has more than a specified number of points (</a:t>
            </a:r>
            <a:r>
              <a:rPr lang="en-US" sz="2400" dirty="0" err="1" smtClean="0"/>
              <a:t>MinPts</a:t>
            </a:r>
            <a:r>
              <a:rPr lang="en-US" sz="2400" dirty="0" smtClean="0"/>
              <a:t>) within Eps</a:t>
            </a:r>
            <a:r>
              <a:rPr lang="en-US" dirty="0" smtClean="0"/>
              <a:t> </a:t>
            </a:r>
          </a:p>
          <a:p>
            <a:pPr marL="1295400" lvl="2" indent="-381000" eaLnBrk="1" hangingPunct="1">
              <a:defRPr/>
            </a:pPr>
            <a:r>
              <a:rPr lang="en-US" dirty="0" smtClean="0"/>
              <a:t>These are points that are at the interior of a cluster</a:t>
            </a:r>
          </a:p>
          <a:p>
            <a:pPr marL="2171700" lvl="4" indent="-342900" eaLnBrk="1" hangingPunct="1">
              <a:defRPr/>
            </a:pPr>
            <a:endParaRPr lang="en-US" dirty="0" smtClean="0"/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border point</a:t>
            </a:r>
            <a:r>
              <a:rPr lang="en-US" sz="2400" dirty="0" smtClean="0"/>
              <a:t> has fewer than </a:t>
            </a:r>
            <a:r>
              <a:rPr lang="en-US" sz="2400" dirty="0" err="1" smtClean="0"/>
              <a:t>MinPts</a:t>
            </a:r>
            <a:r>
              <a:rPr lang="en-US" sz="2400" dirty="0" smtClean="0"/>
              <a:t> within Eps, but is in the neighborhood of a core point</a:t>
            </a:r>
          </a:p>
          <a:p>
            <a:pPr marL="2171700" lvl="4" indent="-342900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noise point</a:t>
            </a:r>
            <a:r>
              <a:rPr lang="en-US" sz="2400" smtClean="0"/>
              <a:t> is any point that is not a core point or a border point.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394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42584" y="1853786"/>
            <a:ext cx="1075646" cy="3255804"/>
            <a:chOff x="932777" y="1328714"/>
            <a:chExt cx="1434195" cy="4341072"/>
          </a:xfrm>
        </p:grpSpPr>
        <p:sp>
          <p:nvSpPr>
            <p:cNvPr id="91" name="object 44"/>
            <p:cNvSpPr txBox="1"/>
            <p:nvPr/>
          </p:nvSpPr>
          <p:spPr>
            <a:xfrm>
              <a:off x="1007410" y="1328714"/>
              <a:ext cx="1337651" cy="2241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307"/>
                </a:lnSpc>
                <a:spcBef>
                  <a:spcPts val="65"/>
                </a:spcBef>
              </a:pPr>
              <a:r>
                <a:rPr sz="1191" dirty="0">
                  <a:solidFill>
                    <a:srgbClr val="640064"/>
                  </a:solidFill>
                  <a:latin typeface="Century Gothic"/>
                  <a:cs typeface="Century Gothic"/>
                </a:rPr>
                <a:t>Data Objects</a:t>
              </a:r>
              <a:endParaRPr sz="1191">
                <a:latin typeface="Century Gothic"/>
                <a:cs typeface="Century Gothic"/>
              </a:endParaRPr>
            </a:p>
          </p:txBody>
        </p:sp>
        <p:sp>
          <p:nvSpPr>
            <p:cNvPr id="92" name="object 41"/>
            <p:cNvSpPr txBox="1"/>
            <p:nvPr/>
          </p:nvSpPr>
          <p:spPr>
            <a:xfrm>
              <a:off x="1642783" y="1906266"/>
              <a:ext cx="283478" cy="36201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>
                <a:lnSpc>
                  <a:spcPts val="1542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1157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  <a:endParaRPr sz="1191">
                <a:latin typeface="Arial"/>
                <a:cs typeface="Arial"/>
              </a:endParaRPr>
            </a:p>
            <a:p>
              <a:pPr marL="8405" marR="27765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  <a:endParaRPr sz="1191">
                <a:latin typeface="Arial"/>
                <a:cs typeface="Arial"/>
              </a:endParaRPr>
            </a:p>
          </p:txBody>
        </p:sp>
        <p:sp>
          <p:nvSpPr>
            <p:cNvPr id="93" name="object 40"/>
            <p:cNvSpPr txBox="1"/>
            <p:nvPr/>
          </p:nvSpPr>
          <p:spPr>
            <a:xfrm>
              <a:off x="2083146" y="1906273"/>
              <a:ext cx="283826" cy="36201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20">
                <a:lnSpc>
                  <a:spcPts val="1549"/>
                </a:lnSpc>
                <a:spcBef>
                  <a:spcPts val="77"/>
                </a:spcBef>
              </a:pPr>
              <a:r>
                <a:rPr sz="1786" baseline="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A</a:t>
              </a:r>
              <a:r>
                <a:rPr sz="1191" baseline="-9062" dirty="0">
                  <a:solidFill>
                    <a:srgbClr val="006FBF"/>
                  </a:solidFill>
                  <a:latin typeface="Century Gothic"/>
                  <a:cs typeface="Century Gothic"/>
                </a:rPr>
                <a:t>2</a:t>
              </a:r>
              <a:endParaRPr sz="794" dirty="0">
                <a:latin typeface="Century Gothic"/>
                <a:cs typeface="Century Gothic"/>
              </a:endParaRPr>
            </a:p>
            <a:p>
              <a:pPr marL="8425" marR="27611">
                <a:lnSpc>
                  <a:spcPct val="95825"/>
                </a:lnSpc>
                <a:spcBef>
                  <a:spcPts val="1151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</a:p>
            <a:p>
              <a:pPr marL="8405" marR="27611">
                <a:lnSpc>
                  <a:spcPct val="95825"/>
                </a:lnSpc>
                <a:spcBef>
                  <a:spcPts val="536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8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7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2</a:t>
              </a: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3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4</a:t>
              </a:r>
            </a:p>
            <a:p>
              <a:pPr marL="8405" marR="27611">
                <a:lnSpc>
                  <a:spcPct val="95825"/>
                </a:lnSpc>
                <a:spcBef>
                  <a:spcPts val="540"/>
                </a:spcBef>
              </a:pPr>
              <a:r>
                <a:rPr sz="1191" dirty="0">
                  <a:latin typeface="Arial"/>
                  <a:cs typeface="Arial"/>
                </a:rPr>
                <a:t>5</a:t>
              </a:r>
            </a:p>
            <a:p>
              <a:pPr marL="8405" marR="27611">
                <a:lnSpc>
                  <a:spcPct val="95825"/>
                </a:lnSpc>
                <a:spcBef>
                  <a:spcPts val="544"/>
                </a:spcBef>
              </a:pPr>
              <a:r>
                <a:rPr sz="1191" dirty="0"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4" name="object 38"/>
            <p:cNvSpPr txBox="1"/>
            <p:nvPr/>
          </p:nvSpPr>
          <p:spPr>
            <a:xfrm>
              <a:off x="932777" y="2369634"/>
              <a:ext cx="365031" cy="330015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405" marR="27536">
                <a:lnSpc>
                  <a:spcPts val="1532"/>
                </a:lnSpc>
                <a:spcBef>
                  <a:spcPts val="76"/>
                </a:spcBef>
                <a:spcAft>
                  <a:spcPts val="225"/>
                </a:spcAft>
              </a:pPr>
              <a:r>
                <a:rPr sz="1786" baseline="9662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9662" dirty="0">
                  <a:solidFill>
                    <a:srgbClr val="006FBF"/>
                  </a:solidFill>
                  <a:latin typeface="Arial"/>
                  <a:cs typeface="Arial"/>
                </a:rPr>
                <a:t>1</a:t>
              </a:r>
              <a:endParaRPr sz="794" dirty="0">
                <a:latin typeface="Arial"/>
                <a:cs typeface="Arial"/>
              </a:endParaRPr>
            </a:p>
            <a:p>
              <a:pPr marL="8410" marR="27536">
                <a:lnSpc>
                  <a:spcPts val="1370"/>
                </a:lnSpc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2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3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4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5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8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6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7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8</a:t>
              </a:r>
              <a:endParaRPr sz="794" dirty="0">
                <a:latin typeface="Arial"/>
                <a:cs typeface="Arial"/>
              </a:endParaRPr>
            </a:p>
            <a:p>
              <a:pPr marL="8405" marR="27536">
                <a:lnSpc>
                  <a:spcPts val="1370"/>
                </a:lnSpc>
                <a:spcBef>
                  <a:spcPts val="291"/>
                </a:spcBef>
                <a:spcAft>
                  <a:spcPts val="225"/>
                </a:spcAft>
              </a:pPr>
              <a:r>
                <a:rPr sz="1191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1191" baseline="-24156" dirty="0">
                  <a:solidFill>
                    <a:srgbClr val="006FBF"/>
                  </a:solidFill>
                  <a:latin typeface="Arial"/>
                  <a:cs typeface="Arial"/>
                </a:rPr>
                <a:t>9</a:t>
              </a:r>
              <a:endParaRPr sz="794" dirty="0">
                <a:latin typeface="Arial"/>
                <a:cs typeface="Arial"/>
              </a:endParaRPr>
            </a:p>
            <a:p>
              <a:pPr marL="8405">
                <a:lnSpc>
                  <a:spcPts val="1370"/>
                </a:lnSpc>
                <a:spcBef>
                  <a:spcPts val="600"/>
                </a:spcBef>
                <a:spcAft>
                  <a:spcPts val="225"/>
                </a:spcAft>
              </a:pPr>
              <a:r>
                <a:rPr sz="1786" baseline="16104" dirty="0">
                  <a:solidFill>
                    <a:srgbClr val="006FBF"/>
                  </a:solidFill>
                  <a:latin typeface="Arial"/>
                  <a:cs typeface="Arial"/>
                </a:rPr>
                <a:t>0</a:t>
              </a:r>
              <a:r>
                <a:rPr sz="794" dirty="0">
                  <a:solidFill>
                    <a:srgbClr val="006FBF"/>
                  </a:solidFill>
                  <a:latin typeface="Arial"/>
                  <a:cs typeface="Arial"/>
                </a:rPr>
                <a:t>10</a:t>
              </a:r>
              <a:endParaRPr sz="794" dirty="0">
                <a:latin typeface="Arial"/>
                <a:cs typeface="Arial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996291" y="1804921"/>
            <a:ext cx="2865710" cy="2081279"/>
            <a:chOff x="3804386" y="1263562"/>
            <a:chExt cx="3820947" cy="2775038"/>
          </a:xfrm>
        </p:grpSpPr>
        <p:grpSp>
          <p:nvGrpSpPr>
            <p:cNvPr id="96" name="Group 95"/>
            <p:cNvGrpSpPr/>
            <p:nvPr/>
          </p:nvGrpSpPr>
          <p:grpSpPr>
            <a:xfrm>
              <a:off x="3804386" y="1263562"/>
              <a:ext cx="3820947" cy="2744080"/>
              <a:chOff x="3804386" y="1263562"/>
              <a:chExt cx="3820947" cy="2744080"/>
            </a:xfrm>
          </p:grpSpPr>
          <p:sp>
            <p:nvSpPr>
              <p:cNvPr id="99" name="object 46"/>
              <p:cNvSpPr/>
              <p:nvPr/>
            </p:nvSpPr>
            <p:spPr>
              <a:xfrm>
                <a:off x="5957048" y="297247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0" name="object 47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1" name="object 48"/>
              <p:cNvSpPr/>
              <p:nvPr/>
            </p:nvSpPr>
            <p:spPr>
              <a:xfrm>
                <a:off x="6466018" y="3301254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2" name="object 49"/>
              <p:cNvSpPr/>
              <p:nvPr/>
            </p:nvSpPr>
            <p:spPr>
              <a:xfrm>
                <a:off x="5982596" y="360717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3" name="object 50"/>
              <p:cNvSpPr/>
              <p:nvPr/>
            </p:nvSpPr>
            <p:spPr>
              <a:xfrm>
                <a:off x="3987726" y="2284655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4" name="object 51"/>
              <p:cNvSpPr/>
              <p:nvPr/>
            </p:nvSpPr>
            <p:spPr>
              <a:xfrm>
                <a:off x="4940449" y="1943099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5" name="object 52"/>
              <p:cNvSpPr/>
              <p:nvPr/>
            </p:nvSpPr>
            <p:spPr>
              <a:xfrm>
                <a:off x="4395172" y="1612302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76" y="85945"/>
                    </a:lnTo>
                    <a:lnTo>
                      <a:pt x="5710" y="99307"/>
                    </a:lnTo>
                    <a:lnTo>
                      <a:pt x="12409" y="111411"/>
                    </a:lnTo>
                    <a:lnTo>
                      <a:pt x="21280" y="121954"/>
                    </a:lnTo>
                    <a:lnTo>
                      <a:pt x="32029" y="130636"/>
                    </a:lnTo>
                    <a:lnTo>
                      <a:pt x="44364" y="137153"/>
                    </a:lnTo>
                    <a:lnTo>
                      <a:pt x="57992" y="141204"/>
                    </a:lnTo>
                    <a:lnTo>
                      <a:pt x="71627" y="142494"/>
                    </a:lnTo>
                    <a:lnTo>
                      <a:pt x="86198" y="141019"/>
                    </a:lnTo>
                    <a:lnTo>
                      <a:pt x="99750" y="136795"/>
                    </a:lnTo>
                    <a:lnTo>
                      <a:pt x="111989" y="130125"/>
                    </a:lnTo>
                    <a:lnTo>
                      <a:pt x="122623" y="121311"/>
                    </a:lnTo>
                    <a:lnTo>
                      <a:pt x="131359" y="110655"/>
                    </a:lnTo>
                    <a:lnTo>
                      <a:pt x="137904" y="98458"/>
                    </a:lnTo>
                    <a:lnTo>
                      <a:pt x="141965" y="85024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6" name="object 53"/>
              <p:cNvSpPr/>
              <p:nvPr/>
            </p:nvSpPr>
            <p:spPr>
              <a:xfrm>
                <a:off x="4000500" y="1395132"/>
                <a:ext cx="3558092" cy="2287345"/>
              </a:xfrm>
              <a:custGeom>
                <a:avLst/>
                <a:gdLst/>
                <a:ahLst/>
                <a:cxnLst/>
                <a:rect l="l" t="t" r="r" b="b"/>
                <a:pathLst>
                  <a:path w="4032504" h="2592324">
                    <a:moveTo>
                      <a:pt x="0" y="0"/>
                    </a:moveTo>
                    <a:lnTo>
                      <a:pt x="0" y="2592324"/>
                    </a:lnTo>
                    <a:lnTo>
                      <a:pt x="4032504" y="2592324"/>
                    </a:lnTo>
                    <a:lnTo>
                      <a:pt x="4032504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7" name="object 54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8" name="object 55"/>
              <p:cNvSpPr/>
              <p:nvPr/>
            </p:nvSpPr>
            <p:spPr>
              <a:xfrm>
                <a:off x="3974951" y="3377229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09" name="object 56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0" name="object 57"/>
              <p:cNvSpPr/>
              <p:nvPr/>
            </p:nvSpPr>
            <p:spPr>
              <a:xfrm>
                <a:off x="3976968" y="30336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1" name="object 58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2" name="object 59"/>
              <p:cNvSpPr/>
              <p:nvPr/>
            </p:nvSpPr>
            <p:spPr>
              <a:xfrm>
                <a:off x="3976968" y="2690756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3" name="object 60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4" name="object 61"/>
              <p:cNvSpPr/>
              <p:nvPr/>
            </p:nvSpPr>
            <p:spPr>
              <a:xfrm>
                <a:off x="3974951" y="2349201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5" name="object 62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0" y="0"/>
                    </a:moveTo>
                    <a:lnTo>
                      <a:pt x="7086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6" name="object 63"/>
              <p:cNvSpPr/>
              <p:nvPr/>
            </p:nvSpPr>
            <p:spPr>
              <a:xfrm>
                <a:off x="3976968" y="2018404"/>
                <a:ext cx="62529" cy="0"/>
              </a:xfrm>
              <a:custGeom>
                <a:avLst/>
                <a:gdLst/>
                <a:ahLst/>
                <a:cxnLst/>
                <a:rect l="l" t="t" r="r" b="b"/>
                <a:pathLst>
                  <a:path w="70866">
                    <a:moveTo>
                      <a:pt x="70866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7" name="object 64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0" y="0"/>
                    </a:moveTo>
                    <a:lnTo>
                      <a:pt x="71627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8" name="object 65"/>
              <p:cNvSpPr/>
              <p:nvPr/>
            </p:nvSpPr>
            <p:spPr>
              <a:xfrm>
                <a:off x="3974951" y="1675503"/>
                <a:ext cx="632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1627">
                    <a:moveTo>
                      <a:pt x="71627" y="0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19" name="object 66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0" name="object 67"/>
              <p:cNvSpPr/>
              <p:nvPr/>
            </p:nvSpPr>
            <p:spPr>
              <a:xfrm>
                <a:off x="4499386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1" name="object 68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2" name="object 69"/>
              <p:cNvSpPr/>
              <p:nvPr/>
            </p:nvSpPr>
            <p:spPr>
              <a:xfrm>
                <a:off x="501575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3" name="object 70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4" name="object 71"/>
              <p:cNvSpPr/>
              <p:nvPr/>
            </p:nvSpPr>
            <p:spPr>
              <a:xfrm>
                <a:off x="5515984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5" name="object 72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6" name="object 73"/>
              <p:cNvSpPr/>
              <p:nvPr/>
            </p:nvSpPr>
            <p:spPr>
              <a:xfrm>
                <a:off x="6033023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7" name="object 74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8" name="object 75"/>
              <p:cNvSpPr/>
              <p:nvPr/>
            </p:nvSpPr>
            <p:spPr>
              <a:xfrm>
                <a:off x="6528547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29" name="object 76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0"/>
                    </a:moveTo>
                    <a:lnTo>
                      <a:pt x="0" y="144779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0" name="object 77"/>
              <p:cNvSpPr/>
              <p:nvPr/>
            </p:nvSpPr>
            <p:spPr>
              <a:xfrm>
                <a:off x="7026088" y="3619276"/>
                <a:ext cx="0" cy="127746"/>
              </a:xfrm>
              <a:custGeom>
                <a:avLst/>
                <a:gdLst/>
                <a:ahLst/>
                <a:cxnLst/>
                <a:rect l="l" t="t" r="r" b="b"/>
                <a:pathLst>
                  <a:path h="144779">
                    <a:moveTo>
                      <a:pt x="0" y="144779"/>
                    </a:moveTo>
                    <a:lnTo>
                      <a:pt x="0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1" name="object 78"/>
              <p:cNvSpPr/>
              <p:nvPr/>
            </p:nvSpPr>
            <p:spPr>
              <a:xfrm>
                <a:off x="6453244" y="2969783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2" name="object 79"/>
              <p:cNvSpPr/>
              <p:nvPr/>
            </p:nvSpPr>
            <p:spPr>
              <a:xfrm>
                <a:off x="6961543" y="2589904"/>
                <a:ext cx="126401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3255">
                    <a:moveTo>
                      <a:pt x="71627" y="0"/>
                    </a:moveTo>
                    <a:lnTo>
                      <a:pt x="57131" y="1461"/>
                    </a:lnTo>
                    <a:lnTo>
                      <a:pt x="43642" y="5652"/>
                    </a:lnTo>
                    <a:lnTo>
                      <a:pt x="31449" y="12285"/>
                    </a:lnTo>
                    <a:lnTo>
                      <a:pt x="20838" y="21071"/>
                    </a:lnTo>
                    <a:lnTo>
                      <a:pt x="12100" y="31722"/>
                    </a:lnTo>
                    <a:lnTo>
                      <a:pt x="5522" y="43950"/>
                    </a:lnTo>
                    <a:lnTo>
                      <a:pt x="1393" y="57466"/>
                    </a:lnTo>
                    <a:lnTo>
                      <a:pt x="0" y="71627"/>
                    </a:lnTo>
                    <a:lnTo>
                      <a:pt x="1461" y="86124"/>
                    </a:lnTo>
                    <a:lnTo>
                      <a:pt x="5652" y="99613"/>
                    </a:lnTo>
                    <a:lnTo>
                      <a:pt x="12285" y="111806"/>
                    </a:lnTo>
                    <a:lnTo>
                      <a:pt x="21071" y="122417"/>
                    </a:lnTo>
                    <a:lnTo>
                      <a:pt x="31722" y="131155"/>
                    </a:lnTo>
                    <a:lnTo>
                      <a:pt x="43950" y="137733"/>
                    </a:lnTo>
                    <a:lnTo>
                      <a:pt x="57466" y="141862"/>
                    </a:lnTo>
                    <a:lnTo>
                      <a:pt x="71627" y="143255"/>
                    </a:lnTo>
                    <a:lnTo>
                      <a:pt x="86124" y="141794"/>
                    </a:lnTo>
                    <a:lnTo>
                      <a:pt x="99613" y="137603"/>
                    </a:lnTo>
                    <a:lnTo>
                      <a:pt x="111806" y="130970"/>
                    </a:lnTo>
                    <a:lnTo>
                      <a:pt x="122417" y="122184"/>
                    </a:lnTo>
                    <a:lnTo>
                      <a:pt x="131155" y="111533"/>
                    </a:lnTo>
                    <a:lnTo>
                      <a:pt x="137733" y="99305"/>
                    </a:lnTo>
                    <a:lnTo>
                      <a:pt x="141862" y="85789"/>
                    </a:lnTo>
                    <a:lnTo>
                      <a:pt x="143255" y="71627"/>
                    </a:lnTo>
                    <a:lnTo>
                      <a:pt x="141794" y="57131"/>
                    </a:lnTo>
                    <a:lnTo>
                      <a:pt x="137603" y="43642"/>
                    </a:lnTo>
                    <a:lnTo>
                      <a:pt x="130970" y="31449"/>
                    </a:lnTo>
                    <a:lnTo>
                      <a:pt x="122184" y="20838"/>
                    </a:lnTo>
                    <a:lnTo>
                      <a:pt x="111533" y="12100"/>
                    </a:lnTo>
                    <a:lnTo>
                      <a:pt x="99305" y="5522"/>
                    </a:lnTo>
                    <a:lnTo>
                      <a:pt x="85789" y="1393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3" name="object 80"/>
              <p:cNvSpPr/>
              <p:nvPr/>
            </p:nvSpPr>
            <p:spPr>
              <a:xfrm>
                <a:off x="6466018" y="2259107"/>
                <a:ext cx="125730" cy="126401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3255">
                    <a:moveTo>
                      <a:pt x="70866" y="0"/>
                    </a:moveTo>
                    <a:lnTo>
                      <a:pt x="56548" y="1476"/>
                    </a:lnTo>
                    <a:lnTo>
                      <a:pt x="43186" y="5710"/>
                    </a:lnTo>
                    <a:lnTo>
                      <a:pt x="31082" y="12409"/>
                    </a:lnTo>
                    <a:lnTo>
                      <a:pt x="20539" y="21280"/>
                    </a:lnTo>
                    <a:lnTo>
                      <a:pt x="11857" y="32029"/>
                    </a:lnTo>
                    <a:lnTo>
                      <a:pt x="5340" y="44364"/>
                    </a:lnTo>
                    <a:lnTo>
                      <a:pt x="1289" y="57992"/>
                    </a:lnTo>
                    <a:lnTo>
                      <a:pt x="0" y="71627"/>
                    </a:lnTo>
                    <a:lnTo>
                      <a:pt x="1474" y="86198"/>
                    </a:lnTo>
                    <a:lnTo>
                      <a:pt x="5698" y="99750"/>
                    </a:lnTo>
                    <a:lnTo>
                      <a:pt x="12368" y="111989"/>
                    </a:lnTo>
                    <a:lnTo>
                      <a:pt x="21182" y="122623"/>
                    </a:lnTo>
                    <a:lnTo>
                      <a:pt x="31838" y="131359"/>
                    </a:lnTo>
                    <a:lnTo>
                      <a:pt x="44035" y="137904"/>
                    </a:lnTo>
                    <a:lnTo>
                      <a:pt x="57469" y="141965"/>
                    </a:lnTo>
                    <a:lnTo>
                      <a:pt x="70866" y="143255"/>
                    </a:lnTo>
                    <a:lnTo>
                      <a:pt x="85362" y="141794"/>
                    </a:lnTo>
                    <a:lnTo>
                      <a:pt x="98851" y="137603"/>
                    </a:lnTo>
                    <a:lnTo>
                      <a:pt x="111044" y="130970"/>
                    </a:lnTo>
                    <a:lnTo>
                      <a:pt x="121655" y="122184"/>
                    </a:lnTo>
                    <a:lnTo>
                      <a:pt x="130393" y="111533"/>
                    </a:lnTo>
                    <a:lnTo>
                      <a:pt x="136971" y="99305"/>
                    </a:lnTo>
                    <a:lnTo>
                      <a:pt x="141100" y="85789"/>
                    </a:lnTo>
                    <a:lnTo>
                      <a:pt x="142494" y="71627"/>
                    </a:lnTo>
                    <a:lnTo>
                      <a:pt x="141032" y="57131"/>
                    </a:lnTo>
                    <a:lnTo>
                      <a:pt x="136841" y="43642"/>
                    </a:lnTo>
                    <a:lnTo>
                      <a:pt x="130208" y="31449"/>
                    </a:lnTo>
                    <a:lnTo>
                      <a:pt x="121422" y="20838"/>
                    </a:lnTo>
                    <a:lnTo>
                      <a:pt x="110771" y="12100"/>
                    </a:lnTo>
                    <a:lnTo>
                      <a:pt x="98543" y="5522"/>
                    </a:lnTo>
                    <a:lnTo>
                      <a:pt x="85027" y="1393"/>
                    </a:lnTo>
                    <a:lnTo>
                      <a:pt x="70866" y="0"/>
                    </a:lnTo>
                    <a:close/>
                  </a:path>
                </a:pathLst>
              </a:custGeom>
              <a:solidFill>
                <a:srgbClr val="727BA2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4" name="object 81"/>
              <p:cNvSpPr/>
              <p:nvPr/>
            </p:nvSpPr>
            <p:spPr>
              <a:xfrm>
                <a:off x="6453244" y="2971128"/>
                <a:ext cx="125730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2494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5945" y="141017"/>
                    </a:lnTo>
                    <a:lnTo>
                      <a:pt x="99307" y="136783"/>
                    </a:lnTo>
                    <a:lnTo>
                      <a:pt x="111411" y="130084"/>
                    </a:lnTo>
                    <a:lnTo>
                      <a:pt x="121954" y="121213"/>
                    </a:lnTo>
                    <a:lnTo>
                      <a:pt x="130636" y="110464"/>
                    </a:lnTo>
                    <a:lnTo>
                      <a:pt x="137153" y="98129"/>
                    </a:lnTo>
                    <a:lnTo>
                      <a:pt x="141204" y="84501"/>
                    </a:lnTo>
                    <a:lnTo>
                      <a:pt x="142494" y="70866"/>
                    </a:lnTo>
                    <a:lnTo>
                      <a:pt x="141003" y="56473"/>
                    </a:lnTo>
                    <a:lnTo>
                      <a:pt x="136736" y="43048"/>
                    </a:lnTo>
                    <a:lnTo>
                      <a:pt x="129999" y="30899"/>
                    </a:lnTo>
                    <a:lnTo>
                      <a:pt x="121100" y="20331"/>
                    </a:lnTo>
                    <a:lnTo>
                      <a:pt x="110345" y="11652"/>
                    </a:lnTo>
                    <a:lnTo>
                      <a:pt x="98042" y="5168"/>
                    </a:lnTo>
                    <a:lnTo>
                      <a:pt x="84497" y="1188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5" name="object 82"/>
              <p:cNvSpPr/>
              <p:nvPr/>
            </p:nvSpPr>
            <p:spPr>
              <a:xfrm>
                <a:off x="4406602" y="2971128"/>
                <a:ext cx="126401" cy="125730"/>
              </a:xfrm>
              <a:custGeom>
                <a:avLst/>
                <a:gdLst/>
                <a:ahLst/>
                <a:cxnLst/>
                <a:rect l="l" t="t" r="r" b="b"/>
                <a:pathLst>
                  <a:path w="143255" h="142494">
                    <a:moveTo>
                      <a:pt x="71627" y="0"/>
                    </a:moveTo>
                    <a:lnTo>
                      <a:pt x="57057" y="1474"/>
                    </a:lnTo>
                    <a:lnTo>
                      <a:pt x="43505" y="5698"/>
                    </a:lnTo>
                    <a:lnTo>
                      <a:pt x="31266" y="12368"/>
                    </a:lnTo>
                    <a:lnTo>
                      <a:pt x="20632" y="21182"/>
                    </a:lnTo>
                    <a:lnTo>
                      <a:pt x="11896" y="31838"/>
                    </a:lnTo>
                    <a:lnTo>
                      <a:pt x="5351" y="44035"/>
                    </a:lnTo>
                    <a:lnTo>
                      <a:pt x="1290" y="57469"/>
                    </a:lnTo>
                    <a:lnTo>
                      <a:pt x="0" y="70866"/>
                    </a:lnTo>
                    <a:lnTo>
                      <a:pt x="1461" y="85362"/>
                    </a:lnTo>
                    <a:lnTo>
                      <a:pt x="5652" y="98851"/>
                    </a:lnTo>
                    <a:lnTo>
                      <a:pt x="12285" y="111044"/>
                    </a:lnTo>
                    <a:lnTo>
                      <a:pt x="21071" y="121655"/>
                    </a:lnTo>
                    <a:lnTo>
                      <a:pt x="31722" y="130393"/>
                    </a:lnTo>
                    <a:lnTo>
                      <a:pt x="43950" y="136971"/>
                    </a:lnTo>
                    <a:lnTo>
                      <a:pt x="57466" y="141100"/>
                    </a:lnTo>
                    <a:lnTo>
                      <a:pt x="71627" y="142494"/>
                    </a:lnTo>
                    <a:lnTo>
                      <a:pt x="86124" y="141032"/>
                    </a:lnTo>
                    <a:lnTo>
                      <a:pt x="99613" y="136841"/>
                    </a:lnTo>
                    <a:lnTo>
                      <a:pt x="111806" y="130208"/>
                    </a:lnTo>
                    <a:lnTo>
                      <a:pt x="122417" y="121422"/>
                    </a:lnTo>
                    <a:lnTo>
                      <a:pt x="131155" y="110771"/>
                    </a:lnTo>
                    <a:lnTo>
                      <a:pt x="137733" y="98543"/>
                    </a:lnTo>
                    <a:lnTo>
                      <a:pt x="141862" y="85027"/>
                    </a:lnTo>
                    <a:lnTo>
                      <a:pt x="143255" y="70866"/>
                    </a:lnTo>
                    <a:lnTo>
                      <a:pt x="141779" y="56548"/>
                    </a:lnTo>
                    <a:lnTo>
                      <a:pt x="137545" y="43186"/>
                    </a:lnTo>
                    <a:lnTo>
                      <a:pt x="130846" y="31082"/>
                    </a:lnTo>
                    <a:lnTo>
                      <a:pt x="121975" y="20539"/>
                    </a:lnTo>
                    <a:lnTo>
                      <a:pt x="111226" y="11857"/>
                    </a:lnTo>
                    <a:lnTo>
                      <a:pt x="98891" y="5340"/>
                    </a:lnTo>
                    <a:lnTo>
                      <a:pt x="85263" y="1289"/>
                    </a:lnTo>
                    <a:lnTo>
                      <a:pt x="71627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926"/>
              </a:p>
            </p:txBody>
          </p:sp>
          <p:sp>
            <p:nvSpPr>
              <p:cNvPr id="136" name="object 45"/>
              <p:cNvSpPr txBox="1"/>
              <p:nvPr/>
            </p:nvSpPr>
            <p:spPr>
              <a:xfrm>
                <a:off x="3804386" y="1263562"/>
                <a:ext cx="175444" cy="185321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 marR="20197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</a:p>
              <a:p>
                <a:pPr marL="16982" marR="10597">
                  <a:lnSpc>
                    <a:spcPct val="102172"/>
                  </a:lnSpc>
                  <a:spcBef>
                    <a:spcPts val="521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</a:p>
              <a:p>
                <a:pPr marL="2757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</a:p>
              <a:p>
                <a:pPr marL="26071" marR="1508">
                  <a:lnSpc>
                    <a:spcPct val="102172"/>
                  </a:lnSpc>
                  <a:spcBef>
                    <a:spcPts val="580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</a:p>
              <a:p>
                <a:pPr marL="26071" marR="1508">
                  <a:lnSpc>
                    <a:spcPct val="102172"/>
                  </a:lnSpc>
                  <a:spcBef>
                    <a:spcPts val="71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</a:p>
              <a:p>
                <a:pPr marL="27578">
                  <a:lnSpc>
                    <a:spcPct val="102172"/>
                  </a:lnSpc>
                  <a:spcBef>
                    <a:spcPts val="802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</a:p>
            </p:txBody>
          </p:sp>
          <p:sp>
            <p:nvSpPr>
              <p:cNvPr id="137" name="object 43"/>
              <p:cNvSpPr txBox="1"/>
              <p:nvPr/>
            </p:nvSpPr>
            <p:spPr>
              <a:xfrm>
                <a:off x="6667276" y="1708639"/>
                <a:ext cx="71983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solidFill>
                      <a:schemeClr val="accent2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cluster2</a:t>
                </a:r>
              </a:p>
            </p:txBody>
          </p:sp>
          <p:sp>
            <p:nvSpPr>
              <p:cNvPr id="138" name="object 42"/>
              <p:cNvSpPr txBox="1"/>
              <p:nvPr/>
            </p:nvSpPr>
            <p:spPr>
              <a:xfrm>
                <a:off x="4493559" y="17362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3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39" name="object 39"/>
              <p:cNvSpPr txBox="1"/>
              <p:nvPr/>
            </p:nvSpPr>
            <p:spPr>
              <a:xfrm>
                <a:off x="5036823" y="207910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4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0" name="object 37"/>
              <p:cNvSpPr txBox="1"/>
              <p:nvPr/>
            </p:nvSpPr>
            <p:spPr>
              <a:xfrm>
                <a:off x="6628280" y="2332577"/>
                <a:ext cx="150486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10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1" name="object 36"/>
              <p:cNvSpPr txBox="1"/>
              <p:nvPr/>
            </p:nvSpPr>
            <p:spPr>
              <a:xfrm>
                <a:off x="4090147" y="241393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1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2" name="object 35"/>
              <p:cNvSpPr txBox="1"/>
              <p:nvPr/>
            </p:nvSpPr>
            <p:spPr>
              <a:xfrm>
                <a:off x="7124476" y="2663374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9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3" name="object 34"/>
              <p:cNvSpPr txBox="1"/>
              <p:nvPr/>
            </p:nvSpPr>
            <p:spPr>
              <a:xfrm>
                <a:off x="6090404" y="3043930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6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4" name="object 33"/>
              <p:cNvSpPr txBox="1"/>
              <p:nvPr/>
            </p:nvSpPr>
            <p:spPr>
              <a:xfrm>
                <a:off x="6615505" y="3042581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8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5" name="object 32"/>
              <p:cNvSpPr txBox="1"/>
              <p:nvPr/>
            </p:nvSpPr>
            <p:spPr>
              <a:xfrm>
                <a:off x="4539951" y="3056697"/>
                <a:ext cx="94023" cy="12326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685"/>
                  </a:lnSpc>
                  <a:spcBef>
                    <a:spcPts val="34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2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46" name="object 31"/>
              <p:cNvSpPr txBox="1"/>
              <p:nvPr/>
            </p:nvSpPr>
            <p:spPr>
              <a:xfrm>
                <a:off x="3840704" y="329741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7" name="object 30"/>
              <p:cNvSpPr txBox="1"/>
              <p:nvPr/>
            </p:nvSpPr>
            <p:spPr>
              <a:xfrm>
                <a:off x="3885752" y="363896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2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8" name="object 29"/>
              <p:cNvSpPr txBox="1"/>
              <p:nvPr/>
            </p:nvSpPr>
            <p:spPr>
              <a:xfrm>
                <a:off x="7008168" y="3774795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8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49" name="object 28"/>
              <p:cNvSpPr txBox="1"/>
              <p:nvPr/>
            </p:nvSpPr>
            <p:spPr>
              <a:xfrm>
                <a:off x="7475453" y="3780844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9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0" name="object 27"/>
              <p:cNvSpPr txBox="1"/>
              <p:nvPr/>
            </p:nvSpPr>
            <p:spPr>
              <a:xfrm>
                <a:off x="5458391" y="3792930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5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1" name="object 26"/>
              <p:cNvSpPr txBox="1"/>
              <p:nvPr/>
            </p:nvSpPr>
            <p:spPr>
              <a:xfrm>
                <a:off x="5967356" y="3787558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6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2" name="object 25"/>
              <p:cNvSpPr txBox="1"/>
              <p:nvPr/>
            </p:nvSpPr>
            <p:spPr>
              <a:xfrm>
                <a:off x="6475661" y="3792943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7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3" name="object 24"/>
              <p:cNvSpPr txBox="1"/>
              <p:nvPr/>
            </p:nvSpPr>
            <p:spPr>
              <a:xfrm>
                <a:off x="4441788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3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4" name="object 23"/>
              <p:cNvSpPr txBox="1"/>
              <p:nvPr/>
            </p:nvSpPr>
            <p:spPr>
              <a:xfrm>
                <a:off x="4950086" y="3805712"/>
                <a:ext cx="149880" cy="20193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8405">
                  <a:lnSpc>
                    <a:spcPts val="1168"/>
                  </a:lnSpc>
                  <a:spcBef>
                    <a:spcPts val="59"/>
                  </a:spcBef>
                </a:pPr>
                <a:r>
                  <a:rPr sz="1059" dirty="0">
                    <a:latin typeface="Century Gothic"/>
                    <a:cs typeface="Century Gothic"/>
                  </a:rPr>
                  <a:t>4</a:t>
                </a:r>
                <a:endParaRPr sz="1059">
                  <a:latin typeface="Century Gothic"/>
                  <a:cs typeface="Century Gothic"/>
                </a:endParaRPr>
              </a:p>
            </p:txBody>
          </p:sp>
          <p:sp>
            <p:nvSpPr>
              <p:cNvPr id="155" name="object 16"/>
              <p:cNvSpPr txBox="1"/>
              <p:nvPr/>
            </p:nvSpPr>
            <p:spPr>
              <a:xfrm>
                <a:off x="4000500" y="1395133"/>
                <a:ext cx="3558092" cy="28037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596"/>
                  </a:lnSpc>
                  <a:spcBef>
                    <a:spcPts val="3"/>
                  </a:spcBef>
                </a:pPr>
                <a:endParaRPr sz="596" dirty="0"/>
              </a:p>
              <a:p>
                <a:pPr marL="770054">
                  <a:lnSpc>
                    <a:spcPts val="1055"/>
                  </a:lnSpc>
                  <a:spcBef>
                    <a:spcPts val="53"/>
                  </a:spcBef>
                </a:pPr>
                <a:r>
                  <a:rPr sz="1589" baseline="-11894" dirty="0">
                    <a:solidFill>
                      <a:schemeClr val="accent5">
                        <a:lumMod val="75000"/>
                      </a:schemeClr>
                    </a:solidFill>
                    <a:latin typeface="Century Gothic"/>
                    <a:cs typeface="Century Gothic"/>
                  </a:rPr>
                  <a:t>cluster1</a:t>
                </a:r>
                <a:endParaRPr sz="1059" dirty="0">
                  <a:solidFill>
                    <a:schemeClr val="accent5">
                      <a:lumMod val="7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56" name="object 15"/>
              <p:cNvSpPr txBox="1"/>
              <p:nvPr/>
            </p:nvSpPr>
            <p:spPr>
              <a:xfrm>
                <a:off x="4000500" y="1675503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7" name="object 14"/>
              <p:cNvSpPr txBox="1"/>
              <p:nvPr/>
            </p:nvSpPr>
            <p:spPr>
              <a:xfrm>
                <a:off x="4000500" y="2018404"/>
                <a:ext cx="0" cy="330797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8" name="object 13"/>
              <p:cNvSpPr txBox="1"/>
              <p:nvPr/>
            </p:nvSpPr>
            <p:spPr>
              <a:xfrm>
                <a:off x="4000500" y="2349201"/>
                <a:ext cx="0" cy="34155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59" name="object 12"/>
              <p:cNvSpPr txBox="1"/>
              <p:nvPr/>
            </p:nvSpPr>
            <p:spPr>
              <a:xfrm>
                <a:off x="4000500" y="2690756"/>
                <a:ext cx="0" cy="342900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0" name="object 11"/>
              <p:cNvSpPr txBox="1"/>
              <p:nvPr/>
            </p:nvSpPr>
            <p:spPr>
              <a:xfrm>
                <a:off x="4000500" y="3033657"/>
                <a:ext cx="0" cy="34357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662"/>
                  </a:lnSpc>
                </a:pPr>
                <a:endParaRPr sz="662"/>
              </a:p>
            </p:txBody>
          </p:sp>
          <p:sp>
            <p:nvSpPr>
              <p:cNvPr id="161" name="object 10"/>
              <p:cNvSpPr txBox="1"/>
              <p:nvPr/>
            </p:nvSpPr>
            <p:spPr>
              <a:xfrm>
                <a:off x="4000500" y="3377229"/>
                <a:ext cx="3558092" cy="30524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R="646999" algn="r">
                  <a:lnSpc>
                    <a:spcPts val="672"/>
                  </a:lnSpc>
                  <a:spcBef>
                    <a:spcPts val="33"/>
                  </a:spcBef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7</a:t>
                </a:r>
                <a:endParaRPr sz="596">
                  <a:latin typeface="Century Gothic"/>
                  <a:cs typeface="Century Gothic"/>
                </a:endParaRPr>
              </a:p>
              <a:p>
                <a:pPr marL="1437782" marR="1160408" algn="ctr">
                  <a:lnSpc>
                    <a:spcPct val="102172"/>
                  </a:lnSpc>
                </a:pPr>
                <a:r>
                  <a:rPr sz="596" dirty="0">
                    <a:solidFill>
                      <a:srgbClr val="640064"/>
                    </a:solidFill>
                    <a:latin typeface="Century Gothic"/>
                    <a:cs typeface="Century Gothic"/>
                  </a:rPr>
                  <a:t>5</a:t>
                </a:r>
                <a:endParaRPr sz="596">
                  <a:latin typeface="Century Gothic"/>
                  <a:cs typeface="Century Gothic"/>
                </a:endParaRPr>
              </a:p>
            </p:txBody>
          </p:sp>
          <p:sp>
            <p:nvSpPr>
              <p:cNvPr id="162" name="object 9"/>
              <p:cNvSpPr txBox="1"/>
              <p:nvPr/>
            </p:nvSpPr>
            <p:spPr>
              <a:xfrm>
                <a:off x="4000500" y="3682478"/>
                <a:ext cx="498885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3" name="object 8"/>
              <p:cNvSpPr txBox="1"/>
              <p:nvPr/>
            </p:nvSpPr>
            <p:spPr>
              <a:xfrm>
                <a:off x="4499386" y="3682478"/>
                <a:ext cx="516367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4" name="object 7"/>
              <p:cNvSpPr txBox="1"/>
              <p:nvPr/>
            </p:nvSpPr>
            <p:spPr>
              <a:xfrm>
                <a:off x="5015753" y="3682478"/>
                <a:ext cx="50023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5" name="object 6"/>
              <p:cNvSpPr txBox="1"/>
              <p:nvPr/>
            </p:nvSpPr>
            <p:spPr>
              <a:xfrm>
                <a:off x="5515984" y="3682478"/>
                <a:ext cx="517039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6" name="object 5"/>
              <p:cNvSpPr txBox="1"/>
              <p:nvPr/>
            </p:nvSpPr>
            <p:spPr>
              <a:xfrm>
                <a:off x="6033023" y="3682478"/>
                <a:ext cx="495524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7" name="object 4"/>
              <p:cNvSpPr txBox="1"/>
              <p:nvPr/>
            </p:nvSpPr>
            <p:spPr>
              <a:xfrm>
                <a:off x="6528548" y="3682478"/>
                <a:ext cx="497540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  <p:sp>
            <p:nvSpPr>
              <p:cNvPr id="168" name="object 3"/>
              <p:cNvSpPr txBox="1"/>
              <p:nvPr/>
            </p:nvSpPr>
            <p:spPr>
              <a:xfrm>
                <a:off x="7026089" y="3682478"/>
                <a:ext cx="532503" cy="64545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16810">
                  <a:lnSpc>
                    <a:spcPts val="364"/>
                  </a:lnSpc>
                  <a:spcBef>
                    <a:spcPts val="17"/>
                  </a:spcBef>
                </a:pPr>
                <a:endParaRPr sz="364"/>
              </a:p>
            </p:txBody>
          </p:sp>
        </p:grpSp>
        <p:sp>
          <p:nvSpPr>
            <p:cNvPr id="97" name="Oval 96"/>
            <p:cNvSpPr/>
            <p:nvPr/>
          </p:nvSpPr>
          <p:spPr bwMode="auto">
            <a:xfrm>
              <a:off x="3937363" y="1447801"/>
              <a:ext cx="1320437" cy="1755738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noFill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5715000" y="2057167"/>
              <a:ext cx="1527717" cy="198143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050" b="1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67688" y="3932445"/>
            <a:ext cx="2490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6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=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6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 -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8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6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)=2-1=1</a:t>
            </a:r>
          </a:p>
          <a:p>
            <a:pPr algn="ctr">
              <a:lnSpc>
                <a:spcPct val="150000"/>
              </a:lnSpc>
            </a:pP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5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=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5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 -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8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5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)=2-3=-1</a:t>
            </a:r>
          </a:p>
          <a:p>
            <a:pPr algn="ctr">
              <a:lnSpc>
                <a:spcPct val="150000"/>
              </a:lnSpc>
            </a:pP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9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=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9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 -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8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9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)=3-2=1</a:t>
            </a:r>
          </a:p>
          <a:p>
            <a:pPr algn="ctr">
              <a:lnSpc>
                <a:spcPct val="150000"/>
              </a:lnSpc>
            </a:pP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10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=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10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 - d(0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8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,0</a:t>
            </a:r>
            <a:r>
              <a:rPr lang="en-US" altLang="en-US" sz="1200" baseline="-250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10</a:t>
            </a: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)=3-2=1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0" name="Title 84"/>
          <p:cNvSpPr txBox="1">
            <a:spLocks/>
          </p:cNvSpPr>
          <p:nvPr/>
        </p:nvSpPr>
        <p:spPr>
          <a:xfrm>
            <a:off x="1399766" y="1045031"/>
            <a:ext cx="6210300" cy="400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100" kern="0" dirty="0">
                <a:solidFill>
                  <a:srgbClr val="002060"/>
                </a:solidFill>
                <a:ea typeface="Gulim" pitchFamily="34" charset="-127"/>
              </a:rPr>
              <a:t>PAM or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K-</a:t>
            </a:r>
            <a:r>
              <a:rPr lang="en-IN" sz="2100" kern="0" spc="3" dirty="0" err="1">
                <a:solidFill>
                  <a:srgbClr val="002060"/>
                </a:solidFill>
                <a:cs typeface="Century Gothic"/>
              </a:rPr>
              <a:t>Medoid</a:t>
            </a:r>
            <a:r>
              <a:rPr lang="en-IN" sz="2100" kern="0" dirty="0" err="1">
                <a:solidFill>
                  <a:srgbClr val="002060"/>
                </a:solidFill>
                <a:cs typeface="Century Gothic"/>
              </a:rPr>
              <a:t>s</a:t>
            </a:r>
            <a:r>
              <a:rPr lang="en-IN" sz="2100" kern="0" dirty="0">
                <a:solidFill>
                  <a:srgbClr val="002060"/>
                </a:solidFill>
                <a:cs typeface="Century Gothic"/>
              </a:rPr>
              <a:t>:</a:t>
            </a:r>
            <a:r>
              <a:rPr lang="en-IN" sz="2100" kern="0" spc="6" dirty="0">
                <a:solidFill>
                  <a:srgbClr val="002060"/>
                </a:solidFill>
                <a:cs typeface="Century Gothic"/>
              </a:rPr>
              <a:t>  </a:t>
            </a:r>
            <a:r>
              <a:rPr lang="en-IN" sz="2100" kern="0" spc="3" dirty="0">
                <a:solidFill>
                  <a:srgbClr val="002060"/>
                </a:solidFill>
                <a:cs typeface="Century Gothic"/>
              </a:rPr>
              <a:t>Example</a:t>
            </a:r>
            <a:endParaRPr lang="en-IN" sz="2100" kern="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3410" y="4363393"/>
            <a:ext cx="1505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1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=0, 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3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=0, C</a:t>
            </a:r>
            <a:r>
              <a:rPr lang="en-US" altLang="en-US" sz="1200" baseline="-25000" dirty="0">
                <a:solidFill>
                  <a:srgbClr val="002060"/>
                </a:solidFill>
                <a:sym typeface="Symbol" pitchFamily="18" charset="2"/>
              </a:rPr>
              <a:t>4</a:t>
            </a:r>
            <a:r>
              <a:rPr lang="en-US" altLang="en-US" sz="1200" baseline="-25000" dirty="0">
                <a:solidFill>
                  <a:srgbClr val="C00000"/>
                </a:solidFill>
                <a:sym typeface="Symbol" pitchFamily="18" charset="2"/>
              </a:rPr>
              <a:t>8</a:t>
            </a:r>
            <a:r>
              <a:rPr lang="en-US" altLang="en-US" sz="1200" baseline="-25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=0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3325" y="5297852"/>
            <a:ext cx="3371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 err="1"/>
              <a:t>TC</a:t>
            </a:r>
            <a:r>
              <a:rPr lang="en-US" altLang="en-US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en-US" i="1" baseline="-25000" dirty="0" err="1">
                <a:solidFill>
                  <a:srgbClr val="006600"/>
                </a:solidFill>
              </a:rPr>
              <a:t>h</a:t>
            </a:r>
            <a:r>
              <a:rPr lang="en-US" altLang="en-US" i="1" dirty="0">
                <a:solidFill>
                  <a:srgbClr val="002060"/>
                </a:solidFill>
              </a:rPr>
              <a:t>=</a:t>
            </a:r>
            <a:r>
              <a:rPr lang="en-US" altLang="en-US" i="1" dirty="0">
                <a:sym typeface="Symbol" pitchFamily="18" charset="2"/>
              </a:rPr>
              <a:t></a:t>
            </a:r>
            <a:r>
              <a:rPr lang="en-US" altLang="en-US" i="1" baseline="-25000" dirty="0">
                <a:sym typeface="Symbol" pitchFamily="18" charset="2"/>
              </a:rPr>
              <a:t>j</a:t>
            </a:r>
            <a:r>
              <a:rPr lang="en-US" altLang="en-US" i="1" dirty="0">
                <a:sym typeface="Symbol" pitchFamily="18" charset="2"/>
              </a:rPr>
              <a:t>C</a:t>
            </a:r>
            <a:r>
              <a:rPr lang="en-US" altLang="en-US" i="1" baseline="-25000" dirty="0">
                <a:solidFill>
                  <a:srgbClr val="002060"/>
                </a:solidFill>
                <a:sym typeface="Symbol" pitchFamily="18" charset="2"/>
              </a:rPr>
              <a:t>j</a:t>
            </a:r>
            <a:r>
              <a:rPr lang="en-US" altLang="en-US" i="1" baseline="-25000" dirty="0">
                <a:solidFill>
                  <a:srgbClr val="C00000"/>
                </a:solidFill>
                <a:sym typeface="Symbol" pitchFamily="18" charset="2"/>
              </a:rPr>
              <a:t>i</a:t>
            </a:r>
            <a:r>
              <a:rPr lang="en-US" altLang="en-US" i="1" baseline="-25000" dirty="0">
                <a:solidFill>
                  <a:srgbClr val="006600"/>
                </a:solidFill>
                <a:sym typeface="Symbol" pitchFamily="18" charset="2"/>
              </a:rPr>
              <a:t>h</a:t>
            </a:r>
            <a:r>
              <a:rPr lang="en-US" altLang="en-US" dirty="0">
                <a:sym typeface="Symbol" pitchFamily="18" charset="2"/>
              </a:rPr>
              <a:t>=1-1+1+1=2=S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0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57200" y="1828800"/>
            <a:ext cx="86868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PAM is more robust than k-means in the presence of noise and outliers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0" dirty="0" err="1">
                <a:solidFill>
                  <a:schemeClr val="tx1"/>
                </a:solidFill>
                <a:latin typeface="+mj-lt"/>
              </a:rPr>
              <a:t>Medoids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 are less influenced by outliers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PAM is efficiently for small data sets but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does not scale well for large data sets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O(k(n-k)2 ) for each iteration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Sampling based method: CLARA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4400" b="0" dirty="0">
                <a:solidFill>
                  <a:schemeClr val="tx1"/>
                </a:solidFill>
                <a:latin typeface="+mj-lt"/>
              </a:rPr>
              <a:t>Pros &amp; Cons of PAM</a:t>
            </a:r>
          </a:p>
        </p:txBody>
      </p:sp>
    </p:spTree>
    <p:extLst>
      <p:ext uri="{BB962C8B-B14F-4D97-AF65-F5344CB8AC3E}">
        <p14:creationId xmlns:p14="http://schemas.microsoft.com/office/powerpoint/2010/main" val="15931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587500"/>
            <a:ext cx="8523287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97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DBSCAN: Core, Border, and Noise Points</a:t>
            </a: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838200" y="1600200"/>
            <a:ext cx="73136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4400">
                <a:solidFill>
                  <a:schemeClr val="tx2"/>
                </a:solidFill>
              </a:rPr>
              <a:t>Density-Based Method: DBSCAN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533400" y="1905000"/>
            <a:ext cx="86106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9900CC"/>
              </a:buClr>
              <a:buSzPct val="130000"/>
              <a:buFontTx/>
              <a:buChar char="•"/>
            </a:pPr>
            <a:r>
              <a:rPr lang="en-US" altLang="zh-CN" sz="2000" i="1">
                <a:solidFill>
                  <a:srgbClr val="FF33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Є-</a:t>
            </a:r>
            <a:r>
              <a:rPr kumimoji="1" lang="en-US" altLang="en-US" sz="2400" i="1">
                <a:solidFill>
                  <a:srgbClr val="FF33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neighborhood:</a:t>
            </a:r>
            <a:r>
              <a:rPr kumimoji="1" lang="en-US" altLang="en-US" sz="2400">
                <a:solidFill>
                  <a:schemeClr val="bg1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kumimoji="1" lang="en-US" altLang="en-US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Points within 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kumimoji="1" lang="en-US" altLang="en-US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distance of a point.</a:t>
            </a:r>
          </a:p>
          <a:p>
            <a:pPr>
              <a:lnSpc>
                <a:spcPct val="90000"/>
              </a:lnSpc>
              <a:buClr>
                <a:srgbClr val="9900CC"/>
              </a:buClr>
              <a:buSzPct val="130000"/>
              <a:buFontTx/>
              <a:buNone/>
            </a:pP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		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000" i="1" baseline="-25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lang="en-US" altLang="zh-CN" sz="2400" i="1" baseline="-25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(p) </a:t>
            </a:r>
            <a:r>
              <a:rPr lang="en-US" altLang="zh-CN" sz="2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: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{q belongs to D | dist(p,q) &lt;= Є}</a:t>
            </a:r>
            <a:endParaRPr kumimoji="1" lang="en-US" altLang="en-US" sz="2400">
              <a:solidFill>
                <a:srgbClr val="000000"/>
              </a:solidFill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buClr>
                <a:srgbClr val="9900CC"/>
              </a:buClr>
              <a:buSzPct val="130000"/>
              <a:buFontTx/>
              <a:buChar char="•"/>
            </a:pPr>
            <a:r>
              <a:rPr kumimoji="1" lang="en-US" altLang="en-US" sz="2400" i="1">
                <a:solidFill>
                  <a:srgbClr val="FF33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Core point:</a:t>
            </a:r>
            <a:r>
              <a:rPr kumimoji="1" lang="en-US" altLang="en-US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kumimoji="1" lang="en-US" altLang="zh-CN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kumimoji="1" lang="en-US" altLang="en-US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-neighborhood dense enough (MinPts)</a:t>
            </a:r>
          </a:p>
          <a:p>
            <a:pPr>
              <a:lnSpc>
                <a:spcPct val="90000"/>
              </a:lnSpc>
              <a:buClr>
                <a:srgbClr val="9900CC"/>
              </a:buClr>
              <a:buSzPct val="130000"/>
              <a:buFontTx/>
              <a:buChar char="•"/>
            </a:pPr>
            <a:endParaRPr kumimoji="1" lang="en-US" altLang="en-US" sz="2400">
              <a:solidFill>
                <a:srgbClr val="000000"/>
              </a:solidFill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buClr>
                <a:srgbClr val="9900CC"/>
              </a:buClr>
              <a:buSzPct val="130000"/>
              <a:buFontTx/>
              <a:buChar char="•"/>
            </a:pPr>
            <a:r>
              <a:rPr kumimoji="1" lang="en-US" altLang="en-US" sz="2400" i="1">
                <a:solidFill>
                  <a:srgbClr val="FF33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Directly density-reachable:</a:t>
            </a:r>
            <a:r>
              <a:rPr kumimoji="1" lang="en-US" altLang="en-US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A point p is directly density-reachable from a point q if the distance is small (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kumimoji="1" lang="en-US" altLang="en-US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) and q is a core point.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	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	1) p belongs to N</a:t>
            </a:r>
            <a:r>
              <a:rPr lang="en-US" altLang="zh-CN" sz="2000" i="1" baseline="-25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		2) 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         | N</a:t>
            </a:r>
            <a:r>
              <a:rPr lang="en-US" altLang="zh-CN" sz="2000" i="1" baseline="-25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(q)| &gt;= MinPts 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endParaRPr kumimoji="1" lang="en-US" altLang="en-US" sz="2400">
              <a:solidFill>
                <a:srgbClr val="000000"/>
              </a:solidFill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4876800" y="4267200"/>
            <a:ext cx="3879850" cy="1663700"/>
            <a:chOff x="3072" y="2544"/>
            <a:chExt cx="2444" cy="1048"/>
          </a:xfrm>
        </p:grpSpPr>
        <p:grpSp>
          <p:nvGrpSpPr>
            <p:cNvPr id="208901" name="Group 5"/>
            <p:cNvGrpSpPr>
              <a:grpSpLocks/>
            </p:cNvGrpSpPr>
            <p:nvPr/>
          </p:nvGrpSpPr>
          <p:grpSpPr bwMode="auto">
            <a:xfrm>
              <a:off x="3072" y="2544"/>
              <a:ext cx="1048" cy="1048"/>
              <a:chOff x="3072" y="2544"/>
              <a:chExt cx="1048" cy="1048"/>
            </a:xfrm>
          </p:grpSpPr>
          <p:sp>
            <p:nvSpPr>
              <p:cNvPr id="208903" name="Oval 6"/>
              <p:cNvSpPr>
                <a:spLocks noChangeArrowheads="1"/>
              </p:cNvSpPr>
              <p:nvPr/>
            </p:nvSpPr>
            <p:spPr bwMode="auto">
              <a:xfrm>
                <a:off x="3142" y="3037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04" name="Oval 7"/>
              <p:cNvSpPr>
                <a:spLocks noChangeArrowheads="1"/>
              </p:cNvSpPr>
              <p:nvPr/>
            </p:nvSpPr>
            <p:spPr bwMode="auto">
              <a:xfrm>
                <a:off x="3354" y="3107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05" name="Oval 8"/>
              <p:cNvSpPr>
                <a:spLocks noChangeArrowheads="1"/>
              </p:cNvSpPr>
              <p:nvPr/>
            </p:nvSpPr>
            <p:spPr bwMode="auto">
              <a:xfrm>
                <a:off x="3354" y="2896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06" name="Oval 9"/>
              <p:cNvSpPr>
                <a:spLocks noChangeArrowheads="1"/>
              </p:cNvSpPr>
              <p:nvPr/>
            </p:nvSpPr>
            <p:spPr bwMode="auto">
              <a:xfrm>
                <a:off x="3072" y="3318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07" name="Oval 10"/>
              <p:cNvSpPr>
                <a:spLocks noChangeArrowheads="1"/>
              </p:cNvSpPr>
              <p:nvPr/>
            </p:nvSpPr>
            <p:spPr bwMode="auto">
              <a:xfrm>
                <a:off x="3213" y="3178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08" name="Oval 11"/>
              <p:cNvSpPr>
                <a:spLocks noChangeArrowheads="1"/>
              </p:cNvSpPr>
              <p:nvPr/>
            </p:nvSpPr>
            <p:spPr bwMode="auto">
              <a:xfrm>
                <a:off x="3213" y="3318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09" name="Oval 12"/>
              <p:cNvSpPr>
                <a:spLocks noChangeArrowheads="1"/>
              </p:cNvSpPr>
              <p:nvPr/>
            </p:nvSpPr>
            <p:spPr bwMode="auto">
              <a:xfrm>
                <a:off x="3424" y="3389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0" name="Oval 13"/>
              <p:cNvSpPr>
                <a:spLocks noChangeArrowheads="1"/>
              </p:cNvSpPr>
              <p:nvPr/>
            </p:nvSpPr>
            <p:spPr bwMode="auto">
              <a:xfrm>
                <a:off x="3424" y="2544"/>
                <a:ext cx="696" cy="69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1" name="Oval 14"/>
              <p:cNvSpPr>
                <a:spLocks noChangeArrowheads="1"/>
              </p:cNvSpPr>
              <p:nvPr/>
            </p:nvSpPr>
            <p:spPr bwMode="auto">
              <a:xfrm>
                <a:off x="3424" y="2755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2" name="Oval 15"/>
              <p:cNvSpPr>
                <a:spLocks noChangeArrowheads="1"/>
              </p:cNvSpPr>
              <p:nvPr/>
            </p:nvSpPr>
            <p:spPr bwMode="auto">
              <a:xfrm>
                <a:off x="3846" y="3178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3" name="Oval 16"/>
              <p:cNvSpPr>
                <a:spLocks noChangeArrowheads="1"/>
              </p:cNvSpPr>
              <p:nvPr/>
            </p:nvSpPr>
            <p:spPr bwMode="auto">
              <a:xfrm>
                <a:off x="3706" y="2896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4" name="Oval 17"/>
              <p:cNvSpPr>
                <a:spLocks noChangeArrowheads="1"/>
              </p:cNvSpPr>
              <p:nvPr/>
            </p:nvSpPr>
            <p:spPr bwMode="auto">
              <a:xfrm>
                <a:off x="3354" y="3248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5" name="Oval 18"/>
              <p:cNvSpPr>
                <a:spLocks noChangeArrowheads="1"/>
              </p:cNvSpPr>
              <p:nvPr/>
            </p:nvSpPr>
            <p:spPr bwMode="auto">
              <a:xfrm>
                <a:off x="3494" y="3107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6" name="Oval 19"/>
              <p:cNvSpPr>
                <a:spLocks noChangeArrowheads="1"/>
              </p:cNvSpPr>
              <p:nvPr/>
            </p:nvSpPr>
            <p:spPr bwMode="auto">
              <a:xfrm>
                <a:off x="3635" y="3318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7" name="Oval 20"/>
              <p:cNvSpPr>
                <a:spLocks noChangeArrowheads="1"/>
              </p:cNvSpPr>
              <p:nvPr/>
            </p:nvSpPr>
            <p:spPr bwMode="auto">
              <a:xfrm>
                <a:off x="3987" y="3389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8" name="Oval 21"/>
              <p:cNvSpPr>
                <a:spLocks noChangeArrowheads="1"/>
              </p:cNvSpPr>
              <p:nvPr/>
            </p:nvSpPr>
            <p:spPr bwMode="auto">
              <a:xfrm>
                <a:off x="3213" y="2896"/>
                <a:ext cx="696" cy="69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8919" name="Rectangle 22"/>
              <p:cNvSpPr>
                <a:spLocks noChangeArrowheads="1"/>
              </p:cNvSpPr>
              <p:nvPr/>
            </p:nvSpPr>
            <p:spPr bwMode="auto">
              <a:xfrm>
                <a:off x="3740" y="27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208920" name="Rectangle 23"/>
              <p:cNvSpPr>
                <a:spLocks noChangeArrowheads="1"/>
              </p:cNvSpPr>
              <p:nvPr/>
            </p:nvSpPr>
            <p:spPr bwMode="auto">
              <a:xfrm>
                <a:off x="3548" y="297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</p:grpSp>
        <p:sp>
          <p:nvSpPr>
            <p:cNvPr id="208902" name="Rectangle 24"/>
            <p:cNvSpPr>
              <a:spLocks noChangeArrowheads="1"/>
            </p:cNvSpPr>
            <p:nvPr/>
          </p:nvSpPr>
          <p:spPr bwMode="auto">
            <a:xfrm>
              <a:off x="4364" y="2732"/>
              <a:ext cx="115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8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0" y="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4400">
                <a:solidFill>
                  <a:schemeClr val="tx2"/>
                </a:solidFill>
              </a:rPr>
              <a:t>Density-Based Method: DBSCAN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0" y="1828800"/>
            <a:ext cx="6172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00CC"/>
              </a:buClr>
              <a:buSzPct val="130000"/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kumimoji="1" lang="en-US" altLang="en-US" sz="2400" i="1">
                <a:solidFill>
                  <a:srgbClr val="FF3300"/>
                </a:solidFill>
              </a:rPr>
              <a:t>Density-reachable:</a:t>
            </a:r>
            <a:r>
              <a:rPr kumimoji="1" lang="en-US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A point p is density-reachable from a point q wrt. 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kumimoji="1" lang="en-US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, MinPts if there is a chain of points p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, …,p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, p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= q, p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= p such that p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</a:rPr>
              <a:t>i+1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is directly density-reachable from p</a:t>
            </a:r>
            <a:r>
              <a:rPr lang="en-US" altLang="zh-CN" sz="2400" baseline="-25000">
                <a:solidFill>
                  <a:srgbClr val="00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	</a:t>
            </a:r>
          </a:p>
        </p:txBody>
      </p:sp>
      <p:grpSp>
        <p:nvGrpSpPr>
          <p:cNvPr id="209924" name="Group 4"/>
          <p:cNvGrpSpPr>
            <a:grpSpLocks/>
          </p:cNvGrpSpPr>
          <p:nvPr/>
        </p:nvGrpSpPr>
        <p:grpSpPr bwMode="auto">
          <a:xfrm>
            <a:off x="6324600" y="1447800"/>
            <a:ext cx="2171700" cy="1714500"/>
            <a:chOff x="3984" y="912"/>
            <a:chExt cx="1368" cy="1080"/>
          </a:xfrm>
        </p:grpSpPr>
        <p:sp>
          <p:nvSpPr>
            <p:cNvPr id="209964" name="Oval 5"/>
            <p:cNvSpPr>
              <a:spLocks noChangeArrowheads="1"/>
            </p:cNvSpPr>
            <p:nvPr/>
          </p:nvSpPr>
          <p:spPr bwMode="auto">
            <a:xfrm>
              <a:off x="4393" y="1357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5" name="Oval 6"/>
            <p:cNvSpPr>
              <a:spLocks noChangeArrowheads="1"/>
            </p:cNvSpPr>
            <p:nvPr/>
          </p:nvSpPr>
          <p:spPr bwMode="auto">
            <a:xfrm>
              <a:off x="4605" y="142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6" name="Oval 7"/>
            <p:cNvSpPr>
              <a:spLocks noChangeArrowheads="1"/>
            </p:cNvSpPr>
            <p:nvPr/>
          </p:nvSpPr>
          <p:spPr bwMode="auto">
            <a:xfrm>
              <a:off x="4605" y="1216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7" name="Oval 8"/>
            <p:cNvSpPr>
              <a:spLocks noChangeArrowheads="1"/>
            </p:cNvSpPr>
            <p:nvPr/>
          </p:nvSpPr>
          <p:spPr bwMode="auto">
            <a:xfrm>
              <a:off x="4323" y="1638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8" name="Oval 9"/>
            <p:cNvSpPr>
              <a:spLocks noChangeArrowheads="1"/>
            </p:cNvSpPr>
            <p:nvPr/>
          </p:nvSpPr>
          <p:spPr bwMode="auto">
            <a:xfrm>
              <a:off x="4464" y="149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9" name="Oval 10"/>
            <p:cNvSpPr>
              <a:spLocks noChangeArrowheads="1"/>
            </p:cNvSpPr>
            <p:nvPr/>
          </p:nvSpPr>
          <p:spPr bwMode="auto">
            <a:xfrm>
              <a:off x="4464" y="1638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0" name="Oval 11"/>
            <p:cNvSpPr>
              <a:spLocks noChangeArrowheads="1"/>
            </p:cNvSpPr>
            <p:nvPr/>
          </p:nvSpPr>
          <p:spPr bwMode="auto">
            <a:xfrm>
              <a:off x="4675" y="1709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1" name="Oval 12"/>
            <p:cNvSpPr>
              <a:spLocks noChangeArrowheads="1"/>
            </p:cNvSpPr>
            <p:nvPr/>
          </p:nvSpPr>
          <p:spPr bwMode="auto">
            <a:xfrm>
              <a:off x="4675" y="1075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2" name="Oval 13"/>
            <p:cNvSpPr>
              <a:spLocks noChangeArrowheads="1"/>
            </p:cNvSpPr>
            <p:nvPr/>
          </p:nvSpPr>
          <p:spPr bwMode="auto">
            <a:xfrm>
              <a:off x="5097" y="1498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3" name="Oval 14"/>
            <p:cNvSpPr>
              <a:spLocks noChangeArrowheads="1"/>
            </p:cNvSpPr>
            <p:nvPr/>
          </p:nvSpPr>
          <p:spPr bwMode="auto">
            <a:xfrm>
              <a:off x="4957" y="1216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4" name="Oval 15"/>
            <p:cNvSpPr>
              <a:spLocks noChangeArrowheads="1"/>
            </p:cNvSpPr>
            <p:nvPr/>
          </p:nvSpPr>
          <p:spPr bwMode="auto">
            <a:xfrm>
              <a:off x="4605" y="156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5" name="Oval 16"/>
            <p:cNvSpPr>
              <a:spLocks noChangeArrowheads="1"/>
            </p:cNvSpPr>
            <p:nvPr/>
          </p:nvSpPr>
          <p:spPr bwMode="auto">
            <a:xfrm>
              <a:off x="4745" y="142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6" name="Oval 17"/>
            <p:cNvSpPr>
              <a:spLocks noChangeArrowheads="1"/>
            </p:cNvSpPr>
            <p:nvPr/>
          </p:nvSpPr>
          <p:spPr bwMode="auto">
            <a:xfrm>
              <a:off x="4886" y="1638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7" name="Oval 18"/>
            <p:cNvSpPr>
              <a:spLocks noChangeArrowheads="1"/>
            </p:cNvSpPr>
            <p:nvPr/>
          </p:nvSpPr>
          <p:spPr bwMode="auto">
            <a:xfrm>
              <a:off x="5238" y="170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8" name="Oval 19"/>
            <p:cNvSpPr>
              <a:spLocks noChangeArrowheads="1"/>
            </p:cNvSpPr>
            <p:nvPr/>
          </p:nvSpPr>
          <p:spPr bwMode="auto">
            <a:xfrm>
              <a:off x="4320" y="1104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79" name="Oval 20"/>
            <p:cNvSpPr>
              <a:spLocks noChangeArrowheads="1"/>
            </p:cNvSpPr>
            <p:nvPr/>
          </p:nvSpPr>
          <p:spPr bwMode="auto">
            <a:xfrm>
              <a:off x="3984" y="1296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80" name="Rectangle 21"/>
            <p:cNvSpPr>
              <a:spLocks noChangeArrowheads="1"/>
            </p:cNvSpPr>
            <p:nvPr/>
          </p:nvSpPr>
          <p:spPr bwMode="auto">
            <a:xfrm>
              <a:off x="4991" y="11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209981" name="Rectangle 22"/>
            <p:cNvSpPr>
              <a:spLocks noChangeArrowheads="1"/>
            </p:cNvSpPr>
            <p:nvPr/>
          </p:nvSpPr>
          <p:spPr bwMode="auto">
            <a:xfrm>
              <a:off x="4127" y="15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209982" name="Oval 23"/>
            <p:cNvSpPr>
              <a:spLocks noChangeArrowheads="1"/>
            </p:cNvSpPr>
            <p:nvPr/>
          </p:nvSpPr>
          <p:spPr bwMode="auto">
            <a:xfrm>
              <a:off x="4656" y="912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83" name="Rectangle 24"/>
            <p:cNvSpPr>
              <a:spLocks noChangeArrowheads="1"/>
            </p:cNvSpPr>
            <p:nvPr/>
          </p:nvSpPr>
          <p:spPr bwMode="auto">
            <a:xfrm>
              <a:off x="4608" y="13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  <a:r>
                <a:rPr lang="en-US" altLang="zh-CN" sz="24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09984" name="Line 25"/>
            <p:cNvSpPr>
              <a:spLocks noChangeShapeType="1"/>
            </p:cNvSpPr>
            <p:nvPr/>
          </p:nvSpPr>
          <p:spPr bwMode="auto">
            <a:xfrm flipH="1">
              <a:off x="4655" y="1292"/>
              <a:ext cx="288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lg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85" name="Line 26"/>
            <p:cNvSpPr>
              <a:spLocks noChangeShapeType="1"/>
            </p:cNvSpPr>
            <p:nvPr/>
          </p:nvSpPr>
          <p:spPr bwMode="auto">
            <a:xfrm flipV="1">
              <a:off x="4339" y="1488"/>
              <a:ext cx="288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25" name="Group 27"/>
          <p:cNvGrpSpPr>
            <a:grpSpLocks/>
          </p:cNvGrpSpPr>
          <p:nvPr/>
        </p:nvGrpSpPr>
        <p:grpSpPr bwMode="auto">
          <a:xfrm>
            <a:off x="6019800" y="4572000"/>
            <a:ext cx="2857500" cy="1638300"/>
            <a:chOff x="3792" y="2880"/>
            <a:chExt cx="1800" cy="1032"/>
          </a:xfrm>
        </p:grpSpPr>
        <p:sp>
          <p:nvSpPr>
            <p:cNvPr id="209929" name="Oval 28"/>
            <p:cNvSpPr>
              <a:spLocks noChangeArrowheads="1"/>
            </p:cNvSpPr>
            <p:nvPr/>
          </p:nvSpPr>
          <p:spPr bwMode="auto">
            <a:xfrm>
              <a:off x="4326" y="322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0" name="Oval 29"/>
            <p:cNvSpPr>
              <a:spLocks noChangeArrowheads="1"/>
            </p:cNvSpPr>
            <p:nvPr/>
          </p:nvSpPr>
          <p:spPr bwMode="auto">
            <a:xfrm>
              <a:off x="4538" y="329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1" name="Oval 30"/>
            <p:cNvSpPr>
              <a:spLocks noChangeArrowheads="1"/>
            </p:cNvSpPr>
            <p:nvPr/>
          </p:nvSpPr>
          <p:spPr bwMode="auto">
            <a:xfrm>
              <a:off x="4538" y="308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2" name="Oval 31"/>
            <p:cNvSpPr>
              <a:spLocks noChangeArrowheads="1"/>
            </p:cNvSpPr>
            <p:nvPr/>
          </p:nvSpPr>
          <p:spPr bwMode="auto">
            <a:xfrm>
              <a:off x="4256" y="351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3" name="Oval 32"/>
            <p:cNvSpPr>
              <a:spLocks noChangeArrowheads="1"/>
            </p:cNvSpPr>
            <p:nvPr/>
          </p:nvSpPr>
          <p:spPr bwMode="auto">
            <a:xfrm>
              <a:off x="4397" y="337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4" name="Oval 33"/>
            <p:cNvSpPr>
              <a:spLocks noChangeArrowheads="1"/>
            </p:cNvSpPr>
            <p:nvPr/>
          </p:nvSpPr>
          <p:spPr bwMode="auto">
            <a:xfrm>
              <a:off x="4541" y="365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5" name="Oval 34"/>
            <p:cNvSpPr>
              <a:spLocks noChangeArrowheads="1"/>
            </p:cNvSpPr>
            <p:nvPr/>
          </p:nvSpPr>
          <p:spPr bwMode="auto">
            <a:xfrm>
              <a:off x="4608" y="343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6" name="Oval 35"/>
            <p:cNvSpPr>
              <a:spLocks noChangeArrowheads="1"/>
            </p:cNvSpPr>
            <p:nvPr/>
          </p:nvSpPr>
          <p:spPr bwMode="auto">
            <a:xfrm>
              <a:off x="4608" y="294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7" name="Oval 36"/>
            <p:cNvSpPr>
              <a:spLocks noChangeArrowheads="1"/>
            </p:cNvSpPr>
            <p:nvPr/>
          </p:nvSpPr>
          <p:spPr bwMode="auto">
            <a:xfrm>
              <a:off x="5030" y="337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8" name="Oval 37"/>
            <p:cNvSpPr>
              <a:spLocks noChangeArrowheads="1"/>
            </p:cNvSpPr>
            <p:nvPr/>
          </p:nvSpPr>
          <p:spPr bwMode="auto">
            <a:xfrm>
              <a:off x="4890" y="308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39" name="Oval 38"/>
            <p:cNvSpPr>
              <a:spLocks noChangeArrowheads="1"/>
            </p:cNvSpPr>
            <p:nvPr/>
          </p:nvSpPr>
          <p:spPr bwMode="auto">
            <a:xfrm>
              <a:off x="4106" y="339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0" name="Oval 39"/>
            <p:cNvSpPr>
              <a:spLocks noChangeArrowheads="1"/>
            </p:cNvSpPr>
            <p:nvPr/>
          </p:nvSpPr>
          <p:spPr bwMode="auto">
            <a:xfrm>
              <a:off x="4678" y="329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1" name="Oval 40"/>
            <p:cNvSpPr>
              <a:spLocks noChangeArrowheads="1"/>
            </p:cNvSpPr>
            <p:nvPr/>
          </p:nvSpPr>
          <p:spPr bwMode="auto">
            <a:xfrm>
              <a:off x="4819" y="351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2" name="Oval 41"/>
            <p:cNvSpPr>
              <a:spLocks noChangeArrowheads="1"/>
            </p:cNvSpPr>
            <p:nvPr/>
          </p:nvSpPr>
          <p:spPr bwMode="auto">
            <a:xfrm>
              <a:off x="5171" y="358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3" name="Rectangle 42"/>
            <p:cNvSpPr>
              <a:spLocks noChangeArrowheads="1"/>
            </p:cNvSpPr>
            <p:nvPr/>
          </p:nvSpPr>
          <p:spPr bwMode="auto">
            <a:xfrm>
              <a:off x="3916" y="29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209944" name="Rectangle 43"/>
            <p:cNvSpPr>
              <a:spLocks noChangeArrowheads="1"/>
            </p:cNvSpPr>
            <p:nvPr/>
          </p:nvSpPr>
          <p:spPr bwMode="auto">
            <a:xfrm>
              <a:off x="5280" y="30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209945" name="Oval 44"/>
            <p:cNvSpPr>
              <a:spLocks noChangeArrowheads="1"/>
            </p:cNvSpPr>
            <p:nvPr/>
          </p:nvSpPr>
          <p:spPr bwMode="auto">
            <a:xfrm>
              <a:off x="5270" y="332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6" name="Oval 45"/>
            <p:cNvSpPr>
              <a:spLocks noChangeArrowheads="1"/>
            </p:cNvSpPr>
            <p:nvPr/>
          </p:nvSpPr>
          <p:spPr bwMode="auto">
            <a:xfrm>
              <a:off x="4918" y="334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7" name="Oval 46"/>
            <p:cNvSpPr>
              <a:spLocks noChangeArrowheads="1"/>
            </p:cNvSpPr>
            <p:nvPr/>
          </p:nvSpPr>
          <p:spPr bwMode="auto">
            <a:xfrm>
              <a:off x="5059" y="346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8" name="Oval 47"/>
            <p:cNvSpPr>
              <a:spLocks noChangeArrowheads="1"/>
            </p:cNvSpPr>
            <p:nvPr/>
          </p:nvSpPr>
          <p:spPr bwMode="auto">
            <a:xfrm>
              <a:off x="5366" y="30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49" name="Oval 48"/>
            <p:cNvSpPr>
              <a:spLocks noChangeArrowheads="1"/>
            </p:cNvSpPr>
            <p:nvPr/>
          </p:nvSpPr>
          <p:spPr bwMode="auto">
            <a:xfrm>
              <a:off x="5014" y="301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0" name="Oval 49"/>
            <p:cNvSpPr>
              <a:spLocks noChangeArrowheads="1"/>
            </p:cNvSpPr>
            <p:nvPr/>
          </p:nvSpPr>
          <p:spPr bwMode="auto">
            <a:xfrm>
              <a:off x="5203" y="317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1" name="Oval 50"/>
            <p:cNvSpPr>
              <a:spLocks noChangeArrowheads="1"/>
            </p:cNvSpPr>
            <p:nvPr/>
          </p:nvSpPr>
          <p:spPr bwMode="auto">
            <a:xfrm>
              <a:off x="3936" y="3216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2" name="Oval 51"/>
            <p:cNvSpPr>
              <a:spLocks noChangeArrowheads="1"/>
            </p:cNvSpPr>
            <p:nvPr/>
          </p:nvSpPr>
          <p:spPr bwMode="auto">
            <a:xfrm>
              <a:off x="4272" y="3120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3" name="Oval 52"/>
            <p:cNvSpPr>
              <a:spLocks noChangeArrowheads="1"/>
            </p:cNvSpPr>
            <p:nvPr/>
          </p:nvSpPr>
          <p:spPr bwMode="auto">
            <a:xfrm>
              <a:off x="4608" y="3024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4" name="Oval 53"/>
            <p:cNvSpPr>
              <a:spLocks noChangeArrowheads="1"/>
            </p:cNvSpPr>
            <p:nvPr/>
          </p:nvSpPr>
          <p:spPr bwMode="auto">
            <a:xfrm>
              <a:off x="4896" y="2880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5" name="Line 54"/>
            <p:cNvSpPr>
              <a:spLocks noChangeShapeType="1"/>
            </p:cNvSpPr>
            <p:nvPr/>
          </p:nvSpPr>
          <p:spPr bwMode="auto">
            <a:xfrm flipV="1">
              <a:off x="4300" y="3452"/>
              <a:ext cx="288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6" name="Line 55"/>
            <p:cNvSpPr>
              <a:spLocks noChangeShapeType="1"/>
            </p:cNvSpPr>
            <p:nvPr/>
          </p:nvSpPr>
          <p:spPr bwMode="auto">
            <a:xfrm flipH="1">
              <a:off x="4684" y="3404"/>
              <a:ext cx="240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57" name="Oval 56"/>
            <p:cNvSpPr>
              <a:spLocks noChangeArrowheads="1"/>
            </p:cNvSpPr>
            <p:nvPr/>
          </p:nvSpPr>
          <p:spPr bwMode="auto">
            <a:xfrm>
              <a:off x="4230" y="313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8" name="Oval 57"/>
            <p:cNvSpPr>
              <a:spLocks noChangeArrowheads="1"/>
            </p:cNvSpPr>
            <p:nvPr/>
          </p:nvSpPr>
          <p:spPr bwMode="auto">
            <a:xfrm>
              <a:off x="4106" y="318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59" name="Oval 58"/>
            <p:cNvSpPr>
              <a:spLocks noChangeArrowheads="1"/>
            </p:cNvSpPr>
            <p:nvPr/>
          </p:nvSpPr>
          <p:spPr bwMode="auto">
            <a:xfrm>
              <a:off x="4272" y="294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0" name="Oval 59"/>
            <p:cNvSpPr>
              <a:spLocks noChangeArrowheads="1"/>
            </p:cNvSpPr>
            <p:nvPr/>
          </p:nvSpPr>
          <p:spPr bwMode="auto">
            <a:xfrm>
              <a:off x="3792" y="2880"/>
              <a:ext cx="696" cy="69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9961" name="Line 60"/>
            <p:cNvSpPr>
              <a:spLocks noChangeShapeType="1"/>
            </p:cNvSpPr>
            <p:nvPr/>
          </p:nvSpPr>
          <p:spPr bwMode="auto">
            <a:xfrm>
              <a:off x="4156" y="3212"/>
              <a:ext cx="96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2" name="Line 61"/>
            <p:cNvSpPr>
              <a:spLocks noChangeShapeType="1"/>
            </p:cNvSpPr>
            <p:nvPr/>
          </p:nvSpPr>
          <p:spPr bwMode="auto">
            <a:xfrm flipH="1">
              <a:off x="4972" y="3212"/>
              <a:ext cx="240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3" name="Rectangle 62"/>
            <p:cNvSpPr>
              <a:spLocks noChangeArrowheads="1"/>
            </p:cNvSpPr>
            <p:nvPr/>
          </p:nvSpPr>
          <p:spPr bwMode="auto">
            <a:xfrm>
              <a:off x="4588" y="34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209926" name="Text Box 63"/>
          <p:cNvSpPr txBox="1">
            <a:spLocks noChangeArrowheads="1"/>
          </p:cNvSpPr>
          <p:nvPr/>
        </p:nvSpPr>
        <p:spPr bwMode="auto">
          <a:xfrm>
            <a:off x="6172200" y="32766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Density Reachability</a:t>
            </a:r>
          </a:p>
        </p:txBody>
      </p:sp>
      <p:sp>
        <p:nvSpPr>
          <p:cNvPr id="209927" name="Text Box 64"/>
          <p:cNvSpPr txBox="1">
            <a:spLocks noChangeArrowheads="1"/>
          </p:cNvSpPr>
          <p:nvPr/>
        </p:nvSpPr>
        <p:spPr bwMode="auto">
          <a:xfrm>
            <a:off x="5943600" y="6248400"/>
            <a:ext cx="277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Density Connectivity</a:t>
            </a:r>
          </a:p>
        </p:txBody>
      </p:sp>
      <p:sp>
        <p:nvSpPr>
          <p:cNvPr id="209928" name="Rectangle 65"/>
          <p:cNvSpPr>
            <a:spLocks noChangeArrowheads="1"/>
          </p:cNvSpPr>
          <p:nvPr/>
        </p:nvSpPr>
        <p:spPr bwMode="auto">
          <a:xfrm>
            <a:off x="0" y="3733800"/>
            <a:ext cx="5715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205000"/>
              <a:buFontTx/>
              <a:buChar char="•"/>
            </a:pP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FF3300"/>
                </a:solidFill>
                <a:ea typeface="SimSun" panose="02010600030101010101" pitchFamily="2" charset="-122"/>
              </a:rPr>
              <a:t>Density-connected:</a:t>
            </a:r>
            <a:r>
              <a:rPr lang="en-US" altLang="zh-CN" sz="2400" i="1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A point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is density-connected to a point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q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wrt. 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  <a:cs typeface="Tahoma" panose="020B0604030504040204" pitchFamily="34" charset="0"/>
              </a:rPr>
              <a:t>Є</a:t>
            </a:r>
            <a:r>
              <a:rPr kumimoji="1" lang="en-US" altLang="en-US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if there is a point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o 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such that both,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p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q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are density-reachable from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o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wrt. </a:t>
            </a:r>
            <a:r>
              <a:rPr lang="en-US" altLang="zh-CN" sz="2000" i="1">
                <a:solidFill>
                  <a:srgbClr val="000000"/>
                </a:solidFill>
                <a:ea typeface="SimSun" panose="02010600030101010101" pitchFamily="2" charset="-122"/>
              </a:rPr>
              <a:t>Є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solidFill>
                  <a:srgbClr val="000000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228600" y="381000"/>
            <a:ext cx="723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ea typeface="SimSun" panose="02010600030101010101" pitchFamily="2" charset="-122"/>
              </a:rPr>
              <a:t>DBSCAN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0" y="16002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Relies on a </a:t>
            </a:r>
            <a:r>
              <a:rPr kumimoji="1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density-based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notion of cluster:  A </a:t>
            </a:r>
            <a:r>
              <a:rPr kumimoji="1" lang="en-US" altLang="zh-CN" sz="2400" i="1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cluster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is defined as a </a:t>
            </a:r>
            <a:r>
              <a:rPr kumimoji="1"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maximal set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of density-connected points w.r.t. density reachability</a:t>
            </a:r>
          </a:p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Every object not contained in any cluster considered as noise</a:t>
            </a:r>
          </a:p>
          <a:p>
            <a:pPr>
              <a:buClr>
                <a:srgbClr val="666699"/>
              </a:buClr>
              <a:buSzPct val="130000"/>
              <a:buFont typeface="Wingdings" panose="05000000000000000000" pitchFamily="2" charset="2"/>
              <a:buChar char="§"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Discovers clusters of arbitrary shape in spatial databases with noise</a:t>
            </a:r>
          </a:p>
        </p:txBody>
      </p:sp>
      <p:sp>
        <p:nvSpPr>
          <p:cNvPr id="210948" name="Oval 4"/>
          <p:cNvSpPr>
            <a:spLocks noChangeArrowheads="1"/>
          </p:cNvSpPr>
          <p:nvPr/>
        </p:nvSpPr>
        <p:spPr bwMode="auto">
          <a:xfrm>
            <a:off x="3781425" y="4987925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3714750" y="5299075"/>
            <a:ext cx="198438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0" name="Oval 6"/>
          <p:cNvSpPr>
            <a:spLocks noChangeArrowheads="1"/>
          </p:cNvSpPr>
          <p:nvPr/>
        </p:nvSpPr>
        <p:spPr bwMode="auto">
          <a:xfrm>
            <a:off x="4044950" y="5360988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4176713" y="4987925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4308475" y="5548313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3" name="Oval 9"/>
          <p:cNvSpPr>
            <a:spLocks noChangeArrowheads="1"/>
          </p:cNvSpPr>
          <p:nvPr/>
        </p:nvSpPr>
        <p:spPr bwMode="auto">
          <a:xfrm>
            <a:off x="3781425" y="5611813"/>
            <a:ext cx="196850" cy="185737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4" name="Oval 10"/>
          <p:cNvSpPr>
            <a:spLocks noChangeArrowheads="1"/>
          </p:cNvSpPr>
          <p:nvPr/>
        </p:nvSpPr>
        <p:spPr bwMode="auto">
          <a:xfrm>
            <a:off x="4044950" y="5797550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5" name="Oval 11"/>
          <p:cNvSpPr>
            <a:spLocks noChangeArrowheads="1"/>
          </p:cNvSpPr>
          <p:nvPr/>
        </p:nvSpPr>
        <p:spPr bwMode="auto">
          <a:xfrm>
            <a:off x="3913188" y="6110288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6" name="Oval 12"/>
          <p:cNvSpPr>
            <a:spLocks noChangeArrowheads="1"/>
          </p:cNvSpPr>
          <p:nvPr/>
        </p:nvSpPr>
        <p:spPr bwMode="auto">
          <a:xfrm>
            <a:off x="4241800" y="6297613"/>
            <a:ext cx="198438" cy="185737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7" name="Oval 13"/>
          <p:cNvSpPr>
            <a:spLocks noChangeArrowheads="1"/>
          </p:cNvSpPr>
          <p:nvPr/>
        </p:nvSpPr>
        <p:spPr bwMode="auto">
          <a:xfrm>
            <a:off x="4373563" y="6546850"/>
            <a:ext cx="198437" cy="185738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8" name="Oval 14"/>
          <p:cNvSpPr>
            <a:spLocks noChangeArrowheads="1"/>
          </p:cNvSpPr>
          <p:nvPr/>
        </p:nvSpPr>
        <p:spPr bwMode="auto">
          <a:xfrm>
            <a:off x="4308475" y="5984875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59" name="Oval 15"/>
          <p:cNvSpPr>
            <a:spLocks noChangeArrowheads="1"/>
          </p:cNvSpPr>
          <p:nvPr/>
        </p:nvSpPr>
        <p:spPr bwMode="auto">
          <a:xfrm>
            <a:off x="5164138" y="4240213"/>
            <a:ext cx="198437" cy="185737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0" name="Oval 16"/>
          <p:cNvSpPr>
            <a:spLocks noChangeArrowheads="1"/>
          </p:cNvSpPr>
          <p:nvPr/>
        </p:nvSpPr>
        <p:spPr bwMode="auto">
          <a:xfrm>
            <a:off x="5295900" y="4987925"/>
            <a:ext cx="198438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1" name="Oval 17"/>
          <p:cNvSpPr>
            <a:spLocks noChangeArrowheads="1"/>
          </p:cNvSpPr>
          <p:nvPr/>
        </p:nvSpPr>
        <p:spPr bwMode="auto">
          <a:xfrm>
            <a:off x="5099050" y="5237163"/>
            <a:ext cx="196850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2" name="Oval 18"/>
          <p:cNvSpPr>
            <a:spLocks noChangeArrowheads="1"/>
          </p:cNvSpPr>
          <p:nvPr/>
        </p:nvSpPr>
        <p:spPr bwMode="auto">
          <a:xfrm>
            <a:off x="5559425" y="5360988"/>
            <a:ext cx="198438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3" name="Oval 19"/>
          <p:cNvSpPr>
            <a:spLocks noChangeArrowheads="1"/>
          </p:cNvSpPr>
          <p:nvPr/>
        </p:nvSpPr>
        <p:spPr bwMode="auto">
          <a:xfrm>
            <a:off x="5691188" y="5049838"/>
            <a:ext cx="198437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4" name="Oval 20"/>
          <p:cNvSpPr>
            <a:spLocks noChangeArrowheads="1"/>
          </p:cNvSpPr>
          <p:nvPr/>
        </p:nvSpPr>
        <p:spPr bwMode="auto">
          <a:xfrm>
            <a:off x="5295900" y="5486400"/>
            <a:ext cx="198438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3122613" y="4114800"/>
            <a:ext cx="33591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6" name="Oval 22"/>
          <p:cNvSpPr>
            <a:spLocks noChangeArrowheads="1"/>
          </p:cNvSpPr>
          <p:nvPr/>
        </p:nvSpPr>
        <p:spPr bwMode="auto">
          <a:xfrm>
            <a:off x="3386138" y="4738688"/>
            <a:ext cx="790575" cy="809625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7" name="Oval 23"/>
          <p:cNvSpPr>
            <a:spLocks noChangeArrowheads="1"/>
          </p:cNvSpPr>
          <p:nvPr/>
        </p:nvSpPr>
        <p:spPr bwMode="auto">
          <a:xfrm>
            <a:off x="3781425" y="5486400"/>
            <a:ext cx="790575" cy="811213"/>
          </a:xfrm>
          <a:prstGeom prst="ellipse">
            <a:avLst/>
          </a:prstGeom>
          <a:noFill/>
          <a:ln w="9525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8" name="Oval 24"/>
          <p:cNvSpPr>
            <a:spLocks noChangeArrowheads="1"/>
          </p:cNvSpPr>
          <p:nvPr/>
        </p:nvSpPr>
        <p:spPr bwMode="auto">
          <a:xfrm>
            <a:off x="4900613" y="4114800"/>
            <a:ext cx="790575" cy="811213"/>
          </a:xfrm>
          <a:prstGeom prst="ellips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0969" name="AutoShape 25"/>
          <p:cNvSpPr>
            <a:spLocks/>
          </p:cNvSpPr>
          <p:nvPr/>
        </p:nvSpPr>
        <p:spPr bwMode="auto">
          <a:xfrm>
            <a:off x="2713038" y="5803900"/>
            <a:ext cx="790575" cy="466725"/>
          </a:xfrm>
          <a:prstGeom prst="borderCallout1">
            <a:avLst>
              <a:gd name="adj1" fmla="val 18750"/>
              <a:gd name="adj2" fmla="val 108333"/>
              <a:gd name="adj3" fmla="val 18750"/>
              <a:gd name="adj4" fmla="val 16875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Core</a:t>
            </a:r>
          </a:p>
        </p:txBody>
      </p:sp>
      <p:sp>
        <p:nvSpPr>
          <p:cNvPr id="210970" name="AutoShape 26"/>
          <p:cNvSpPr>
            <a:spLocks/>
          </p:cNvSpPr>
          <p:nvPr/>
        </p:nvSpPr>
        <p:spPr bwMode="auto">
          <a:xfrm>
            <a:off x="2133600" y="5022850"/>
            <a:ext cx="1120775" cy="466725"/>
          </a:xfrm>
          <a:prstGeom prst="borderCallout1">
            <a:avLst>
              <a:gd name="adj1" fmla="val 14458"/>
              <a:gd name="adj2" fmla="val 105884"/>
              <a:gd name="adj3" fmla="val 14458"/>
              <a:gd name="adj4" fmla="val 14852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Border</a:t>
            </a:r>
          </a:p>
        </p:txBody>
      </p:sp>
      <p:sp>
        <p:nvSpPr>
          <p:cNvPr id="210971" name="AutoShape 27"/>
          <p:cNvSpPr>
            <a:spLocks/>
          </p:cNvSpPr>
          <p:nvPr/>
        </p:nvSpPr>
        <p:spPr bwMode="auto">
          <a:xfrm>
            <a:off x="6284913" y="4240213"/>
            <a:ext cx="1131887" cy="466725"/>
          </a:xfrm>
          <a:prstGeom prst="borderCallout1">
            <a:avLst>
              <a:gd name="adj1" fmla="val 24491"/>
              <a:gd name="adj2" fmla="val -5810"/>
              <a:gd name="adj3" fmla="val 21431"/>
              <a:gd name="adj4" fmla="val -8281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Outlier</a:t>
            </a: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6811963" y="5299075"/>
            <a:ext cx="16462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Eps = 1cm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SimSun" panose="02010600030101010101" pitchFamily="2" charset="-122"/>
              </a:rPr>
              <a:t>MinPts = 5</a:t>
            </a:r>
          </a:p>
        </p:txBody>
      </p:sp>
      <p:sp>
        <p:nvSpPr>
          <p:cNvPr id="210973" name="Oval 29"/>
          <p:cNvSpPr>
            <a:spLocks noChangeArrowheads="1"/>
          </p:cNvSpPr>
          <p:nvPr/>
        </p:nvSpPr>
        <p:spPr bwMode="auto">
          <a:xfrm>
            <a:off x="4505325" y="6234113"/>
            <a:ext cx="198438" cy="187325"/>
          </a:xfrm>
          <a:prstGeom prst="ellipse">
            <a:avLst/>
          </a:prstGeom>
          <a:solidFill>
            <a:srgbClr val="9900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871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62" y="1600200"/>
            <a:ext cx="8327476" cy="29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1648</Words>
  <Application>Microsoft Office PowerPoint</Application>
  <PresentationFormat>On-screen Show (4:3)</PresentationFormat>
  <Paragraphs>704</Paragraphs>
  <Slides>31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宋体</vt:lpstr>
      <vt:lpstr>宋体</vt:lpstr>
      <vt:lpstr>Arial</vt:lpstr>
      <vt:lpstr>Calibri</vt:lpstr>
      <vt:lpstr>Cambria Math</vt:lpstr>
      <vt:lpstr>Century Gothic</vt:lpstr>
      <vt:lpstr>Garamond (W1)</vt:lpstr>
      <vt:lpstr>Gulim</vt:lpstr>
      <vt:lpstr>Gulim</vt:lpstr>
      <vt:lpstr>Monotype Sorts</vt:lpstr>
      <vt:lpstr>PMingLiU</vt:lpstr>
      <vt:lpstr>Small Fonts</vt:lpstr>
      <vt:lpstr>Symbol</vt:lpstr>
      <vt:lpstr>Tahoma</vt:lpstr>
      <vt:lpstr>Times New Roman</vt:lpstr>
      <vt:lpstr>Wingdings</vt:lpstr>
      <vt:lpstr>Office Theme</vt:lpstr>
      <vt:lpstr>MSPhotoEd.3</vt:lpstr>
      <vt:lpstr>Worksheet</vt:lpstr>
      <vt:lpstr>Clustering</vt:lpstr>
      <vt:lpstr>Density-Based Clustering</vt:lpstr>
      <vt:lpstr>DBSCAN</vt:lpstr>
      <vt:lpstr>PowerPoint Presentation</vt:lpstr>
      <vt:lpstr>DBSCAN: Core, Border, and Noise Points</vt:lpstr>
      <vt:lpstr>PowerPoint Presentation</vt:lpstr>
      <vt:lpstr>PowerPoint Presentation</vt:lpstr>
      <vt:lpstr>PowerPoint Presentation</vt:lpstr>
      <vt:lpstr>PowerPoint Presentation</vt:lpstr>
      <vt:lpstr>DBSCAN Algorithm</vt:lpstr>
      <vt:lpstr>DBSCAN: Core, Border and Noise Points</vt:lpstr>
      <vt:lpstr>When DBSCAN Works Well</vt:lpstr>
      <vt:lpstr>DBSCAN: Determining EPS and MinPts</vt:lpstr>
      <vt:lpstr>PowerPoint Presentation</vt:lpstr>
      <vt:lpstr>When DBSCAN Does NOT Work Well</vt:lpstr>
      <vt:lpstr>k-Medoids Clustering Method</vt:lpstr>
      <vt:lpstr>PowerPoint Presentation</vt:lpstr>
      <vt:lpstr>PAM</vt:lpstr>
      <vt:lpstr>PAM: Basic Strategy</vt:lpstr>
      <vt:lpstr>Typical k-medoids algorithm (PAM)</vt:lpstr>
      <vt:lpstr>PAM (Partitioning Around Medoids)</vt:lpstr>
      <vt:lpstr>What is the problem with PAM?</vt:lpstr>
      <vt:lpstr>PowerPoint Presentation</vt:lpstr>
      <vt:lpstr>PAM or K-Medoids: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39</cp:revision>
  <dcterms:created xsi:type="dcterms:W3CDTF">2016-03-31T23:17:38Z</dcterms:created>
  <dcterms:modified xsi:type="dcterms:W3CDTF">2019-04-10T07:35:22Z</dcterms:modified>
</cp:coreProperties>
</file>