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88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456" r:id="rId14"/>
    <p:sldId id="451" r:id="rId15"/>
    <p:sldId id="452" r:id="rId16"/>
    <p:sldId id="453" r:id="rId17"/>
    <p:sldId id="454" r:id="rId18"/>
    <p:sldId id="455" r:id="rId19"/>
    <p:sldId id="460" r:id="rId20"/>
    <p:sldId id="398" r:id="rId21"/>
    <p:sldId id="399" r:id="rId22"/>
    <p:sldId id="400" r:id="rId23"/>
    <p:sldId id="401" r:id="rId24"/>
    <p:sldId id="402" r:id="rId25"/>
    <p:sldId id="403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6" r:id="rId57"/>
    <p:sldId id="457" r:id="rId58"/>
    <p:sldId id="458" r:id="rId59"/>
    <p:sldId id="45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8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8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18.wmf"/><Relationship Id="rId4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3.wmf"/><Relationship Id="rId1" Type="http://schemas.openxmlformats.org/officeDocument/2006/relationships/image" Target="../media/image18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36DB-C3DA-49BB-AA53-5DF52F722C4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CDF2-A126-45BB-BED0-2A856D79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CF6320-C6B5-4CE6-A6FD-3B9B6F00539C}" type="slidenum">
              <a:rPr lang="en-US" altLang="en-US" smtClean="0">
                <a:latin typeface="Arial" panose="020B0604020202020204" pitchFamily="34" charset="0"/>
              </a:rPr>
              <a:pPr/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1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CD5776-4430-465B-80BD-1F6E01542A9C}" type="slidenum">
              <a:rPr lang="en-US" altLang="en-US" smtClean="0">
                <a:latin typeface="Arial" panose="020B0604020202020204" pitchFamily="34" charset="0"/>
              </a:rPr>
              <a:pPr/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19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B05B5E-432A-4ED8-8347-B403D9814341}" type="slidenum">
              <a:rPr lang="en-US" altLang="en-US" smtClean="0">
                <a:latin typeface="Arial" panose="020B0604020202020204" pitchFamily="34" charset="0"/>
              </a:rPr>
              <a:pPr/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14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EFBAF1-075E-43A0-945F-25FEB3B78E90}" type="slidenum">
              <a:rPr lang="en-US" altLang="en-US" smtClean="0">
                <a:latin typeface="Arial" panose="020B0604020202020204" pitchFamily="34" charset="0"/>
              </a:rPr>
              <a:pPr/>
              <a:t>13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14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4B02073-A240-451B-845F-4E2E3A323ED3}" type="slidenum">
              <a:rPr lang="en-US" altLang="en-US" smtClean="0">
                <a:latin typeface="Arial" panose="020B0604020202020204" pitchFamily="34" charset="0"/>
              </a:rPr>
              <a:pPr/>
              <a:t>28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9613"/>
            <a:ext cx="4826000" cy="36195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4565650"/>
            <a:ext cx="5411788" cy="432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2" tIns="47447" rIns="94892" bIns="47447"/>
          <a:lstStyle/>
          <a:p>
            <a:r>
              <a:rPr lang="en-US" altLang="en-US" sz="1700" smtClean="0">
                <a:latin typeface="Arial" panose="020B0604020202020204" pitchFamily="34" charset="0"/>
              </a:rPr>
              <a:t>I will start by motivating the work </a:t>
            </a:r>
          </a:p>
          <a:p>
            <a:r>
              <a:rPr lang="en-US" altLang="en-US" sz="1700" smtClean="0">
                <a:latin typeface="Arial" panose="020B0604020202020204" pitchFamily="34" charset="0"/>
              </a:rPr>
              <a:t>next describe the Novel algorithm we developed</a:t>
            </a:r>
          </a:p>
          <a:p>
            <a:r>
              <a:rPr lang="en-US" altLang="en-US" sz="1700" smtClean="0">
                <a:latin typeface="Arial" panose="020B0604020202020204" pitchFamily="34" charset="0"/>
              </a:rPr>
              <a:t>and then describe the experimental evaluation and present our results</a:t>
            </a:r>
          </a:p>
        </p:txBody>
      </p:sp>
    </p:spTree>
    <p:extLst>
      <p:ext uri="{BB962C8B-B14F-4D97-AF65-F5344CB8AC3E}">
        <p14:creationId xmlns:p14="http://schemas.microsoft.com/office/powerpoint/2010/main" val="2941624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82004A-3DEA-4086-966E-E69528F1C3EF}" type="slidenum">
              <a:rPr lang="en-US" altLang="en-US" smtClean="0">
                <a:latin typeface="Arial" panose="020B0604020202020204" pitchFamily="34" charset="0"/>
              </a:rPr>
              <a:pPr/>
              <a:t>32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9613"/>
            <a:ext cx="4826000" cy="36195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4565650"/>
            <a:ext cx="5411788" cy="432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2" tIns="47447" rIns="94892" bIns="47447"/>
          <a:lstStyle/>
          <a:p>
            <a:r>
              <a:rPr lang="en-US" altLang="en-US" sz="1700" smtClean="0">
                <a:latin typeface="Arial" panose="020B0604020202020204" pitchFamily="34" charset="0"/>
              </a:rPr>
              <a:t>I will start by motivating the work </a:t>
            </a:r>
          </a:p>
          <a:p>
            <a:r>
              <a:rPr lang="en-US" altLang="en-US" sz="1700" smtClean="0">
                <a:latin typeface="Arial" panose="020B0604020202020204" pitchFamily="34" charset="0"/>
              </a:rPr>
              <a:t>next describe the Novel algorithm we developed</a:t>
            </a:r>
          </a:p>
          <a:p>
            <a:r>
              <a:rPr lang="en-US" altLang="en-US" sz="1700" smtClean="0">
                <a:latin typeface="Arial" panose="020B0604020202020204" pitchFamily="34" charset="0"/>
              </a:rPr>
              <a:t>and then describe the experimental evaluation and present our results</a:t>
            </a:r>
          </a:p>
        </p:txBody>
      </p:sp>
    </p:spTree>
    <p:extLst>
      <p:ext uri="{BB962C8B-B14F-4D97-AF65-F5344CB8AC3E}">
        <p14:creationId xmlns:p14="http://schemas.microsoft.com/office/powerpoint/2010/main" val="1985984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695228F-8F77-4D4C-954A-DA5D1A982B51}" type="slidenum">
              <a:rPr lang="en-US" altLang="en-US" smtClean="0">
                <a:latin typeface="Arial" panose="020B0604020202020204" pitchFamily="34" charset="0"/>
              </a:rPr>
              <a:pPr/>
              <a:t>36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9613"/>
            <a:ext cx="4826000" cy="3619500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4565650"/>
            <a:ext cx="5411788" cy="432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2" tIns="47447" rIns="94892" bIns="47447"/>
          <a:lstStyle/>
          <a:p>
            <a:r>
              <a:rPr lang="en-US" altLang="en-US" sz="1700" smtClean="0">
                <a:latin typeface="Arial" panose="020B0604020202020204" pitchFamily="34" charset="0"/>
              </a:rPr>
              <a:t>I will start by motivating the work </a:t>
            </a:r>
          </a:p>
          <a:p>
            <a:r>
              <a:rPr lang="en-US" altLang="en-US" sz="1700" smtClean="0">
                <a:latin typeface="Arial" panose="020B0604020202020204" pitchFamily="34" charset="0"/>
              </a:rPr>
              <a:t>next describe the Novel algorithm we developed</a:t>
            </a:r>
          </a:p>
          <a:p>
            <a:r>
              <a:rPr lang="en-US" altLang="en-US" sz="1700" smtClean="0">
                <a:latin typeface="Arial" panose="020B0604020202020204" pitchFamily="34" charset="0"/>
              </a:rPr>
              <a:t>and then describe the experimental evaluation and present our results</a:t>
            </a:r>
          </a:p>
        </p:txBody>
      </p:sp>
    </p:spTree>
    <p:extLst>
      <p:ext uri="{BB962C8B-B14F-4D97-AF65-F5344CB8AC3E}">
        <p14:creationId xmlns:p14="http://schemas.microsoft.com/office/powerpoint/2010/main" val="2645508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0C4638-5511-4588-9322-D4210C89BC56}" type="slidenum">
              <a:rPr lang="en-US" altLang="en-US" smtClean="0">
                <a:latin typeface="Arial" panose="020B0604020202020204" pitchFamily="34" charset="0"/>
              </a:rPr>
              <a:pPr/>
              <a:t>41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6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72C47D1-5ECF-422F-B25F-FE01F85C1B19}" type="slidenum">
              <a:rPr lang="en-US" altLang="en-US" smtClean="0">
                <a:latin typeface="Arial" panose="020B0604020202020204" pitchFamily="34" charset="0"/>
              </a:rPr>
              <a:pPr/>
              <a:t>42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13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94510E-B881-433B-85E7-1D850E5F70BA}" type="slidenum">
              <a:rPr lang="en-US" altLang="en-US" smtClean="0">
                <a:latin typeface="Arial" panose="020B0604020202020204" pitchFamily="34" charset="0"/>
              </a:rPr>
              <a:pPr/>
              <a:t>43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90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741847-486C-499F-97C8-0D7155D50BEA}" type="slidenum">
              <a:rPr lang="en-US" altLang="en-US" smtClean="0">
                <a:latin typeface="Arial" panose="020B0604020202020204" pitchFamily="34" charset="0"/>
              </a:rPr>
              <a:pPr/>
              <a:t>44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67C68D-0AEA-4B83-B5B1-B3688E28AC01}" type="slidenum">
              <a:rPr lang="en-US" altLang="en-US" smtClean="0">
                <a:latin typeface="Arial" panose="020B0604020202020204" pitchFamily="34" charset="0"/>
              </a:rPr>
              <a:pPr/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70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631BF0-0060-42BD-8E36-2575A247A6EB}" type="slidenum">
              <a:rPr lang="en-US" altLang="en-US" smtClean="0">
                <a:latin typeface="Arial" panose="020B0604020202020204" pitchFamily="34" charset="0"/>
              </a:rPr>
              <a:pPr/>
              <a:t>45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3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82978F-2B78-47CC-818B-D2C0062BF46E}" type="slidenum">
              <a:rPr lang="en-US" altLang="en-US" smtClean="0">
                <a:latin typeface="Arial" panose="020B0604020202020204" pitchFamily="34" charset="0"/>
              </a:rPr>
              <a:pPr/>
              <a:t>46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22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8A4A600-AF23-4F90-BC5A-95BD129AAE2A}" type="slidenum">
              <a:rPr lang="en-US" altLang="en-US" smtClean="0">
                <a:latin typeface="Arial" panose="020B0604020202020204" pitchFamily="34" charset="0"/>
              </a:rPr>
              <a:pPr/>
              <a:t>47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05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A45E09-BBDE-4F97-BEC4-ABC2E697EBF4}" type="slidenum">
              <a:rPr lang="en-US" altLang="en-US" smtClean="0">
                <a:latin typeface="Arial" panose="020B0604020202020204" pitchFamily="34" charset="0"/>
              </a:rPr>
              <a:pPr/>
              <a:t>48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9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156CC6-4D63-423D-98EB-7E61A947DC6B}" type="slidenum">
              <a:rPr lang="en-US" altLang="en-US" smtClean="0">
                <a:latin typeface="Arial" panose="020B0604020202020204" pitchFamily="34" charset="0"/>
              </a:rPr>
              <a:pPr/>
              <a:t>49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95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495C35-9A39-4D3F-BD70-05566DCEABA6}" type="slidenum">
              <a:rPr lang="en-US" altLang="en-US" smtClean="0">
                <a:latin typeface="Arial" panose="020B0604020202020204" pitchFamily="34" charset="0"/>
              </a:rPr>
              <a:pPr/>
              <a:t>50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72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2E1C1D-A4E5-4A90-B0B8-150BAA58A60B}" type="slidenum">
              <a:rPr lang="en-US" altLang="en-US" smtClean="0">
                <a:latin typeface="Arial" panose="020B0604020202020204" pitchFamily="34" charset="0"/>
              </a:rPr>
              <a:pPr/>
              <a:t>51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66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65B417-A3EC-4152-94C0-442E3E5F3425}" type="slidenum">
              <a:rPr lang="en-US" altLang="en-US" smtClean="0">
                <a:latin typeface="Arial" panose="020B0604020202020204" pitchFamily="34" charset="0"/>
              </a:rPr>
              <a:pPr/>
              <a:t>52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13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8FD29F-48BB-4C5C-8E87-523A8DF9DC49}" type="slidenum">
              <a:rPr lang="en-US" altLang="en-US" smtClean="0">
                <a:latin typeface="Arial" panose="020B0604020202020204" pitchFamily="34" charset="0"/>
              </a:rPr>
              <a:pPr/>
              <a:t>53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70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6F0934-02F1-4D36-86D5-0ADDFBB0E72F}" type="slidenum">
              <a:rPr lang="en-US" altLang="en-US" smtClean="0">
                <a:latin typeface="Arial" panose="020B0604020202020204" pitchFamily="34" charset="0"/>
              </a:rPr>
              <a:pPr/>
              <a:t>54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8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AF6EE1-C310-40F4-8A30-99059157D091}" type="slidenum">
              <a:rPr lang="en-US" altLang="en-US" smtClean="0">
                <a:latin typeface="Arial" panose="020B0604020202020204" pitchFamily="34" charset="0"/>
              </a:rPr>
              <a:pPr/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77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4005FF-9B6C-4E35-B87F-98AE26A924C7}" type="slidenum">
              <a:rPr lang="en-US" altLang="en-US" smtClean="0">
                <a:latin typeface="Arial" panose="020B0604020202020204" pitchFamily="34" charset="0"/>
              </a:rPr>
              <a:pPr/>
              <a:t>55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8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076AE2E-B673-4EA2-BAC0-7FBBABA109DB}" type="slidenum">
              <a:rPr lang="en-US" altLang="en-US" smtClean="0">
                <a:latin typeface="Arial" panose="020B0604020202020204" pitchFamily="34" charset="0"/>
              </a:rPr>
              <a:pPr/>
              <a:t>56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1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C3FB02-CBE4-4A8A-AE32-2272FCE077A9}" type="slidenum">
              <a:rPr lang="en-US" altLang="en-US" smtClean="0">
                <a:latin typeface="Arial" panose="020B0604020202020204" pitchFamily="34" charset="0"/>
              </a:rPr>
              <a:pPr/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9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289AC8-0057-4C46-BD3C-A7A7ED0CAF35}" type="slidenum">
              <a:rPr lang="en-US" altLang="en-US" smtClean="0">
                <a:latin typeface="Arial" panose="020B0604020202020204" pitchFamily="34" charset="0"/>
              </a:rPr>
              <a:pPr/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0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5B96FE-A069-41BF-BFF5-20765B570707}" type="slidenum">
              <a:rPr lang="en-US" altLang="en-US" smtClean="0">
                <a:latin typeface="Arial" panose="020B0604020202020204" pitchFamily="34" charset="0"/>
              </a:rPr>
              <a:pPr/>
              <a:t>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9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06E574-F06F-44F4-AA0F-2385161143F4}" type="slidenum">
              <a:rPr lang="en-US" altLang="en-US" smtClean="0">
                <a:latin typeface="Arial" panose="020B0604020202020204" pitchFamily="34" charset="0"/>
              </a:rPr>
              <a:pPr/>
              <a:t>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9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D78C7E-B8DB-4605-B638-B1D3FAFA8FA0}" type="slidenum">
              <a:rPr lang="en-US" altLang="en-US" smtClean="0">
                <a:latin typeface="Arial" panose="020B0604020202020204" pitchFamily="34" charset="0"/>
              </a:rPr>
              <a:pPr/>
              <a:t>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69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CC2373-4668-4F06-AED5-4993CCEA41E7}" type="slidenum">
              <a:rPr lang="en-US" altLang="en-US" smtClean="0">
                <a:latin typeface="Arial" panose="020B0604020202020204" pitchFamily="34" charset="0"/>
              </a:rPr>
              <a:pPr/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8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FAE64-A376-4B26-B54D-84172011A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5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B745-B939-4367-9798-1F14DB30F90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4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Clustering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How to Define Inter-Cluster Similarity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26511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smtClean="0"/>
              <a:t> </a:t>
            </a:r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2801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1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3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2803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2803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2803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2803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2803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2803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2803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2803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2803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2804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12804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2800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0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800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800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800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801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801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801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801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801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48234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MIN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Group Average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Distance Between Centroids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Other methods driven by an objective function</a:t>
            </a:r>
          </a:p>
          <a:p>
            <a:pPr marL="742950" lvl="1" indent="-285750" eaLnBrk="1" hangingPunct="1"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Ward’s Method uses squared error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4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How to Define Inter-Cluster Similarity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26511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smtClean="0"/>
              <a:t> </a:t>
            </a:r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3008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9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9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9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9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3009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3009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3009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3009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3009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3009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3010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3010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3010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3010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13010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3005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005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005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005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005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0060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006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006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0063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4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5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6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7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8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9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0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1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2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3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4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5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6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7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8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9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484408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MIN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 Average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Distance Between Centroids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Other methods driven by an objective function</a:t>
            </a:r>
          </a:p>
          <a:p>
            <a:pPr marL="742950" lvl="1" indent="-285750" eaLnBrk="1" hangingPunct="1"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Ward’s Method uses squared error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70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099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How to Define Inter-Cluster Similarity</a:t>
            </a:r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2625" y="26511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smtClean="0"/>
              <a:t> </a:t>
            </a:r>
          </a:p>
        </p:txBody>
      </p:sp>
      <p:grpSp>
        <p:nvGrpSpPr>
          <p:cNvPr id="132102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32116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7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8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9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0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1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2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3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4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5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6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7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8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32129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32130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32131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32132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32133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32134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32135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32136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32137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32138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132139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32103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2104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2105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2106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2107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2109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2110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2111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211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486441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MIN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Group Average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Distance Between Centroids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Other methods driven by an objective function</a:t>
            </a:r>
          </a:p>
          <a:p>
            <a:pPr marL="742950" lvl="1" indent="-285750" eaLnBrk="1" hangingPunct="1"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Ward’s Method uses squared error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14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32115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16343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Hierarchical Clustering:  Time and Space requirements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530725"/>
          </a:xfrm>
        </p:spPr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O(N</a:t>
            </a:r>
            <a:r>
              <a:rPr lang="en-US" altLang="en-US" baseline="30000" smtClean="0">
                <a:effectLst/>
              </a:rPr>
              <a:t>2</a:t>
            </a:r>
            <a:r>
              <a:rPr lang="en-US" altLang="en-US" smtClean="0">
                <a:effectLst/>
              </a:rPr>
              <a:t>) space since it uses the proximity matrix.  </a:t>
            </a:r>
          </a:p>
          <a:p>
            <a:pPr lvl="1" eaLnBrk="1" hangingPunct="1"/>
            <a:r>
              <a:rPr lang="en-US" altLang="en-US" smtClean="0">
                <a:effectLst/>
              </a:rPr>
              <a:t>N is the number of points.</a:t>
            </a:r>
          </a:p>
          <a:p>
            <a:pPr lvl="1"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O(N</a:t>
            </a:r>
            <a:r>
              <a:rPr lang="en-US" altLang="en-US" baseline="30000" smtClean="0">
                <a:effectLst/>
              </a:rPr>
              <a:t>3</a:t>
            </a:r>
            <a:r>
              <a:rPr lang="en-US" altLang="en-US" smtClean="0">
                <a:effectLst/>
              </a:rPr>
              <a:t>) time in many cases</a:t>
            </a:r>
          </a:p>
          <a:p>
            <a:pPr lvl="1" eaLnBrk="1" hangingPunct="1"/>
            <a:r>
              <a:rPr lang="en-US" altLang="en-US" smtClean="0">
                <a:effectLst/>
              </a:rPr>
              <a:t>There are N steps and at each step the size, N</a:t>
            </a:r>
            <a:r>
              <a:rPr lang="en-US" altLang="en-US" baseline="30000" smtClean="0">
                <a:effectLst/>
              </a:rPr>
              <a:t>2</a:t>
            </a:r>
            <a:r>
              <a:rPr lang="en-US" altLang="en-US" smtClean="0">
                <a:effectLst/>
              </a:rPr>
              <a:t>, proximity matrix must be updated and searched</a:t>
            </a:r>
          </a:p>
          <a:p>
            <a:pPr lvl="1" eaLnBrk="1" hangingPunct="1"/>
            <a:r>
              <a:rPr lang="en-US" altLang="en-US" smtClean="0">
                <a:effectLst/>
              </a:rPr>
              <a:t>Complexity can be reduced to O(N</a:t>
            </a:r>
            <a:r>
              <a:rPr lang="en-US" altLang="en-US" baseline="30000" smtClean="0">
                <a:effectLst/>
              </a:rPr>
              <a:t>2</a:t>
            </a:r>
            <a:r>
              <a:rPr lang="en-US" altLang="en-US" smtClean="0">
                <a:effectLst/>
              </a:rPr>
              <a:t> log(N) ) time for some approaches</a:t>
            </a:r>
          </a:p>
        </p:txBody>
      </p:sp>
    </p:spTree>
    <p:extLst>
      <p:ext uri="{BB962C8B-B14F-4D97-AF65-F5344CB8AC3E}">
        <p14:creationId xmlns:p14="http://schemas.microsoft.com/office/powerpoint/2010/main" val="22062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96863"/>
            <a:ext cx="8397875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19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250950"/>
            <a:ext cx="7440613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58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155700"/>
            <a:ext cx="7481887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56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123950"/>
            <a:ext cx="7481887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28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082675"/>
            <a:ext cx="7815263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65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12" y="2195015"/>
            <a:ext cx="7871176" cy="2467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37" y="1143000"/>
            <a:ext cx="8137351" cy="730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74278"/>
            <a:ext cx="6730426" cy="4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4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Hierarchical Clustering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Two main types of hierarchical clustering</a:t>
            </a:r>
          </a:p>
          <a:p>
            <a:pPr lvl="1" eaLnBrk="1" hangingPunct="1">
              <a:defRPr/>
            </a:pPr>
            <a:r>
              <a:rPr lang="en-US" sz="2400" dirty="0" smtClean="0"/>
              <a:t>Agglomerative:  </a:t>
            </a:r>
          </a:p>
          <a:p>
            <a:pPr lvl="2" eaLnBrk="1" hangingPunct="1">
              <a:defRPr/>
            </a:pPr>
            <a:r>
              <a:rPr lang="en-US" sz="2000" dirty="0" smtClean="0"/>
              <a:t> Start with the points as individual clusters</a:t>
            </a:r>
          </a:p>
          <a:p>
            <a:pPr lvl="2" eaLnBrk="1" hangingPunct="1">
              <a:defRPr/>
            </a:pPr>
            <a:r>
              <a:rPr lang="en-US" sz="2000" dirty="0" smtClean="0"/>
              <a:t> At each step, merge the closest pair of clusters until only one cluster (or k clusters) left</a:t>
            </a:r>
          </a:p>
          <a:p>
            <a:pPr lvl="4" eaLnBrk="1" hangingPunct="1">
              <a:defRPr/>
            </a:pPr>
            <a:endParaRPr lang="en-US" sz="1800" dirty="0" smtClean="0"/>
          </a:p>
          <a:p>
            <a:pPr lvl="1" eaLnBrk="1" hangingPunct="1">
              <a:defRPr/>
            </a:pPr>
            <a:r>
              <a:rPr lang="en-US" sz="2400" dirty="0" smtClean="0"/>
              <a:t>Divisive:  </a:t>
            </a:r>
          </a:p>
          <a:p>
            <a:pPr lvl="2" eaLnBrk="1" hangingPunct="1">
              <a:defRPr/>
            </a:pPr>
            <a:r>
              <a:rPr lang="en-US" sz="2000" dirty="0" smtClean="0"/>
              <a:t> Start with one, all-inclusive cluster </a:t>
            </a:r>
          </a:p>
          <a:p>
            <a:pPr lvl="2" eaLnBrk="1" hangingPunct="1">
              <a:defRPr/>
            </a:pPr>
            <a:r>
              <a:rPr lang="en-US" sz="2000" dirty="0" smtClean="0"/>
              <a:t> At each step, split a cluster until each cluster contains a point (or there are k clusters)</a:t>
            </a:r>
          </a:p>
          <a:p>
            <a:pPr lvl="4"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2800" dirty="0" smtClean="0"/>
              <a:t>Traditional hierarchical algorithms use a similarity or distance matrix</a:t>
            </a:r>
          </a:p>
          <a:p>
            <a:pPr lvl="1" eaLnBrk="1" hangingPunct="1">
              <a:defRPr/>
            </a:pPr>
            <a:r>
              <a:rPr lang="en-US" sz="2400" dirty="0" smtClean="0"/>
              <a:t>Merge or split one cluster at a time</a:t>
            </a:r>
          </a:p>
          <a:p>
            <a:pPr lvl="4" eaLnBrk="1" hangingPunct="1">
              <a:defRPr/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8731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b="1" smtClean="0">
                <a:effectLst/>
              </a:rPr>
              <a:t>Single Linkage Clustering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7543800" cy="3962400"/>
          </a:xfrm>
        </p:spPr>
        <p:txBody>
          <a:bodyPr/>
          <a:lstStyle/>
          <a:p>
            <a:pPr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ko-KR" smtClean="0">
                <a:effectLst/>
                <a:ea typeface="굴림" charset="-127"/>
              </a:rPr>
              <a:t>It is an example of agglomerative hierarchical clustering.</a:t>
            </a:r>
          </a:p>
          <a:p>
            <a:pPr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ko-KR" smtClean="0">
                <a:effectLst/>
                <a:ea typeface="굴림" charset="-127"/>
              </a:rPr>
              <a:t>We consider the distance between one cluster and another cluster to be equal to the shortest distance from any member of one cluster to any member of the other cluster. </a:t>
            </a:r>
            <a:endParaRPr lang="en-US" alt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97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310"/>
            <a:ext cx="3352800" cy="762000"/>
          </a:xfrm>
        </p:spPr>
        <p:txBody>
          <a:bodyPr>
            <a:normAutofit/>
          </a:bodyPr>
          <a:lstStyle/>
          <a:p>
            <a:r>
              <a:rPr lang="en-US" altLang="en-US" sz="4000" b="1" smtClean="0">
                <a:effectLst/>
              </a:rPr>
              <a:t>Algorithm</a:t>
            </a: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228600" y="914400"/>
            <a:ext cx="8382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Given a set of N items to be clustered, and an </a:t>
            </a:r>
            <a:r>
              <a:rPr lang="en-GB" altLang="en-US" sz="2400" dirty="0" err="1"/>
              <a:t>NxN</a:t>
            </a:r>
            <a:r>
              <a:rPr lang="en-GB" altLang="en-US" sz="2400" dirty="0"/>
              <a:t> distance (or similarity) matrix, the basic process of single linkage clustering is this: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1.Start by assigning each item to its own cluster, so that if we have N items, we now have N clusters, each containing just one item. Let the distances (similarities) between the clusters equal the distances (similarities) between the items they contain.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2.Find the closest (most similar) pair of clusters and merge them into a single cluster, so that now you have one less cluster.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3.Compute distances (similarities) between the new cluster and each of the old clusters.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4.Repeat steps 2 and 3 until all items are clustered into a single cluster of size N. </a:t>
            </a:r>
          </a:p>
        </p:txBody>
      </p:sp>
    </p:spTree>
    <p:extLst>
      <p:ext uri="{BB962C8B-B14F-4D97-AF65-F5344CB8AC3E}">
        <p14:creationId xmlns:p14="http://schemas.microsoft.com/office/powerpoint/2010/main" val="20867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8750"/>
            <a:ext cx="87630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  </a:t>
            </a:r>
            <a:r>
              <a:rPr lang="en-US" b="1" dirty="0">
                <a:effectLst/>
              </a:rPr>
              <a:t>Interpreting </a:t>
            </a:r>
            <a:r>
              <a:rPr lang="en-US" b="1" dirty="0" err="1">
                <a:effectLst/>
              </a:rPr>
              <a:t>Dendrograms</a:t>
            </a:r>
            <a:endParaRPr lang="en-US" b="1" dirty="0">
              <a:effectLst/>
            </a:endParaRP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5225"/>
            <a:ext cx="4191000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438400"/>
            <a:ext cx="42672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13716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  </a:t>
            </a:r>
            <a:r>
              <a:rPr lang="en-US" altLang="en-US" b="1">
                <a:solidFill>
                  <a:srgbClr val="000066"/>
                </a:solidFill>
              </a:rPr>
              <a:t>Clusters                              Dendrogram</a:t>
            </a:r>
          </a:p>
        </p:txBody>
      </p:sp>
    </p:spTree>
    <p:extLst>
      <p:ext uri="{BB962C8B-B14F-4D97-AF65-F5344CB8AC3E}">
        <p14:creationId xmlns:p14="http://schemas.microsoft.com/office/powerpoint/2010/main" val="27939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56" name="Group 56"/>
          <p:cNvGraphicFramePr>
            <a:graphicFrameLocks noGrp="1"/>
          </p:cNvGraphicFramePr>
          <p:nvPr/>
        </p:nvGraphicFramePr>
        <p:xfrm>
          <a:off x="0" y="1752600"/>
          <a:ext cx="3429000" cy="2794001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33400"/>
                <a:gridCol w="6096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69" name="Text Box 53"/>
          <p:cNvSpPr txBox="1">
            <a:spLocks noChangeArrowheads="1"/>
          </p:cNvSpPr>
          <p:nvPr/>
        </p:nvSpPr>
        <p:spPr bwMode="auto">
          <a:xfrm>
            <a:off x="0" y="60960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/>
              <a:t>Agglomeration Schedule</a:t>
            </a:r>
            <a:endParaRPr lang="en-GB" altLang="en-US" sz="4400" b="1"/>
          </a:p>
        </p:txBody>
      </p:sp>
      <p:graphicFrame>
        <p:nvGraphicFramePr>
          <p:cNvPr id="137270" name="Object 2"/>
          <p:cNvGraphicFramePr>
            <a:graphicFrameLocks noChangeAspect="1"/>
          </p:cNvGraphicFramePr>
          <p:nvPr/>
        </p:nvGraphicFramePr>
        <p:xfrm>
          <a:off x="4352925" y="1504950"/>
          <a:ext cx="410527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Bitmap Image" r:id="rId3" imgW="4105848" imgH="2457143" progId="Paint.Picture">
                  <p:embed/>
                </p:oleObj>
              </mc:Choice>
              <mc:Fallback>
                <p:oleObj name="Bitmap Image" r:id="rId3" imgW="4105848" imgH="24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504950"/>
                        <a:ext cx="4105275" cy="24574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5" name="Object 3"/>
          <p:cNvGraphicFramePr>
            <a:graphicFrameLocks noChangeAspect="1"/>
          </p:cNvGraphicFramePr>
          <p:nvPr/>
        </p:nvGraphicFramePr>
        <p:xfrm>
          <a:off x="3581400" y="4114800"/>
          <a:ext cx="516255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Bitmap Image" r:id="rId5" imgW="5161905" imgH="2561905" progId="Paint.Picture">
                  <p:embed/>
                </p:oleObj>
              </mc:Choice>
              <mc:Fallback>
                <p:oleObj name="Bitmap Image" r:id="rId5" imgW="5161905" imgH="25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4800"/>
                        <a:ext cx="516255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6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effectLst/>
              </a:rPr>
              <a:t>Advantages</a:t>
            </a:r>
            <a:endParaRPr lang="en-GB" altLang="en-US" b="1" smtClean="0">
              <a:effectLst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mtClean="0">
                <a:effectLst/>
                <a:ea typeface="宋体" panose="02010600030101010101" pitchFamily="2" charset="-122"/>
              </a:rPr>
              <a:t>S</a:t>
            </a:r>
            <a:r>
              <a:rPr lang="en-GB" altLang="en-US" smtClean="0">
                <a:effectLst/>
                <a:ea typeface="宋体" panose="02010600030101010101" pitchFamily="2" charset="-122"/>
              </a:rPr>
              <a:t>ingle linkage is best suited to detect lined structure</a:t>
            </a:r>
            <a:endParaRPr lang="en-US" altLang="en-US" smtClean="0">
              <a:effectLst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mtClean="0">
                <a:effectLst/>
                <a:ea typeface="宋体" panose="02010600030101010101" pitchFamily="2" charset="-122"/>
              </a:rPr>
              <a:t>Invariant against monotonic transformation of the dissimilarities or similarities. For example, the results do not change, if the dissimilarities or similarities are squared, or if we take the log.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mtClean="0">
                <a:effectLst/>
                <a:ea typeface="宋体" panose="02010600030101010101" pitchFamily="2" charset="-122"/>
              </a:rPr>
              <a:t>Intuitive</a:t>
            </a:r>
            <a:endParaRPr lang="en-GB" alt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8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772400" cy="7620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Problems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15400" cy="4114800"/>
          </a:xfrm>
        </p:spPr>
        <p:txBody>
          <a:bodyPr/>
          <a:lstStyle/>
          <a:p>
            <a:pPr marL="609600" indent="-609600"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zh-CN" sz="2800" smtClean="0">
                <a:effectLst/>
                <a:ea typeface="宋体" panose="02010600030101010101" pitchFamily="2" charset="-122"/>
              </a:rPr>
              <a:t>Do not scale well: time complexity of at least </a:t>
            </a:r>
            <a:r>
              <a:rPr lang="en-US" altLang="zh-CN" sz="2800" smtClean="0">
                <a:effectLst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2800" smtClean="0">
                <a:effectLst/>
                <a:ea typeface="宋体" panose="02010600030101010101" pitchFamily="2" charset="-122"/>
              </a:rPr>
              <a:t>(n</a:t>
            </a:r>
            <a:r>
              <a:rPr lang="en-US" altLang="zh-CN" sz="2800" baseline="30000" smtClean="0">
                <a:effectLst/>
                <a:ea typeface="宋体" panose="02010600030101010101" pitchFamily="2" charset="-122"/>
              </a:rPr>
              <a:t>2</a:t>
            </a:r>
            <a:r>
              <a:rPr lang="en-US" altLang="zh-CN" sz="2800" smtClean="0">
                <a:effectLst/>
                <a:ea typeface="宋体" panose="02010600030101010101" pitchFamily="2" charset="-122"/>
              </a:rPr>
              <a:t>), where n is the number of total objects</a:t>
            </a:r>
          </a:p>
          <a:p>
            <a:pPr marL="609600" indent="-609600"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zh-CN" sz="2800" smtClean="0">
                <a:effectLst/>
                <a:ea typeface="宋体" panose="02010600030101010101" pitchFamily="2" charset="-122"/>
              </a:rPr>
              <a:t>It is not incremental.  If new data is to be added, the whole analysis needs to be redone.</a:t>
            </a:r>
          </a:p>
          <a:p>
            <a:pPr marL="609600" indent="-609600"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zh-CN" sz="2800" smtClean="0">
                <a:effectLst/>
                <a:ea typeface="宋体" panose="02010600030101010101" pitchFamily="2" charset="-122"/>
              </a:rPr>
              <a:t>Can never undo what was done previously</a:t>
            </a:r>
          </a:p>
          <a:p>
            <a:pPr marL="609600" indent="-609600"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zh-CN" sz="2800" smtClean="0">
                <a:effectLst/>
                <a:ea typeface="宋体" panose="02010600030101010101" pitchFamily="2" charset="-122"/>
              </a:rPr>
              <a:t>Can lead to chaining</a:t>
            </a:r>
          </a:p>
          <a:p>
            <a:pPr marL="609600" indent="-609600"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ja-JP" sz="2800" smtClean="0">
                <a:effectLst/>
                <a:ea typeface="ＭＳ Ｐゴシック" panose="020B0600070205080204" pitchFamily="34" charset="-128"/>
              </a:rPr>
              <a:t>Data in the cluster must 	be compact.</a:t>
            </a:r>
            <a:endParaRPr lang="en-US" altLang="en-US" sz="2800" smtClean="0">
              <a:effectLst/>
            </a:endParaRPr>
          </a:p>
        </p:txBody>
      </p:sp>
      <p:graphicFrame>
        <p:nvGraphicFramePr>
          <p:cNvPr id="139268" name="Object 2"/>
          <p:cNvGraphicFramePr>
            <a:graphicFrameLocks noChangeAspect="1"/>
          </p:cNvGraphicFramePr>
          <p:nvPr/>
        </p:nvGraphicFramePr>
        <p:xfrm>
          <a:off x="5029200" y="4191000"/>
          <a:ext cx="323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Bitmap Image" r:id="rId3" imgW="3238952" imgH="380852" progId="Paint.Picture">
                  <p:embed/>
                </p:oleObj>
              </mc:Choice>
              <mc:Fallback>
                <p:oleObj name="Bitmap Image" r:id="rId3" imgW="3238952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23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7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ja-JP" sz="4000" b="1">
                <a:ea typeface="ＭＳ Ｐゴシック" panose="020B0600070205080204" pitchFamily="34" charset="-128"/>
              </a:rPr>
              <a:t>How to Compute Group Similarity?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04800" y="2590800"/>
            <a:ext cx="861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ea typeface="ＭＳ Ｐゴシック" panose="020B0600070205080204" pitchFamily="34" charset="-128"/>
              </a:rPr>
              <a:t>Given two groups g1 and g2,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i="1">
                <a:ea typeface="ＭＳ Ｐゴシック" panose="020B0600070205080204" pitchFamily="34" charset="-128"/>
              </a:rPr>
              <a:t>Single-link algorithm:</a:t>
            </a:r>
            <a:r>
              <a:rPr lang="en-US" altLang="ja-JP" sz="1800">
                <a:ea typeface="ＭＳ Ｐゴシック" panose="020B0600070205080204" pitchFamily="34" charset="-128"/>
              </a:rPr>
              <a:t> s(g1,g2)= similarity of the </a:t>
            </a:r>
            <a:r>
              <a:rPr lang="en-US" altLang="ja-JP" sz="1800" i="1">
                <a:ea typeface="ＭＳ Ｐゴシック" panose="020B0600070205080204" pitchFamily="34" charset="-128"/>
              </a:rPr>
              <a:t>closest</a:t>
            </a:r>
            <a:r>
              <a:rPr lang="en-US" altLang="ja-JP" sz="1800">
                <a:ea typeface="ＭＳ Ｐゴシック" panose="020B0600070205080204" pitchFamily="34" charset="-128"/>
              </a:rPr>
              <a:t> pair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304800" y="4038600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i="1">
                <a:ea typeface="ＭＳ Ｐゴシック" panose="020B0600070205080204" pitchFamily="34" charset="-128"/>
              </a:rPr>
              <a:t>Complete-link algorithm:</a:t>
            </a:r>
            <a:r>
              <a:rPr lang="en-US" altLang="ja-JP" sz="1800">
                <a:ea typeface="ＭＳ Ｐゴシック" panose="020B0600070205080204" pitchFamily="34" charset="-128"/>
              </a:rPr>
              <a:t> s(g1,g2)= similarity of the </a:t>
            </a:r>
            <a:r>
              <a:rPr lang="en-US" altLang="ja-JP" sz="1800" i="1">
                <a:ea typeface="ＭＳ Ｐゴシック" panose="020B0600070205080204" pitchFamily="34" charset="-128"/>
              </a:rPr>
              <a:t>farthest</a:t>
            </a:r>
            <a:r>
              <a:rPr lang="en-US" altLang="ja-JP" sz="1800">
                <a:ea typeface="ＭＳ Ｐゴシック" panose="020B0600070205080204" pitchFamily="34" charset="-128"/>
              </a:rPr>
              <a:t> pair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381000" y="4953000"/>
            <a:ext cx="861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i="1">
                <a:ea typeface="ＭＳ Ｐゴシック" panose="020B0600070205080204" pitchFamily="34" charset="-128"/>
              </a:rPr>
              <a:t>Average-link algorithm:</a:t>
            </a:r>
            <a:r>
              <a:rPr lang="en-US" altLang="ja-JP" sz="1800" b="1">
                <a:ea typeface="ＭＳ Ｐゴシック" panose="020B0600070205080204" pitchFamily="34" charset="-128"/>
              </a:rPr>
              <a:t> s(g1,g2)= </a:t>
            </a:r>
            <a:r>
              <a:rPr lang="en-US" altLang="ja-JP" sz="1800" i="1">
                <a:ea typeface="ＭＳ Ｐゴシック" panose="020B0600070205080204" pitchFamily="34" charset="-128"/>
              </a:rPr>
              <a:t>average </a:t>
            </a:r>
            <a:r>
              <a:rPr lang="en-US" altLang="ja-JP" sz="1800">
                <a:ea typeface="ＭＳ Ｐゴシック" panose="020B0600070205080204" pitchFamily="34" charset="-128"/>
              </a:rPr>
              <a:t>of similarity of all pairs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152400" y="1946275"/>
            <a:ext cx="5062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b="1">
                <a:ea typeface="ＭＳ Ｐゴシック" panose="020B0600070205080204" pitchFamily="34" charset="-128"/>
              </a:rPr>
              <a:t>Three Popular Methods:</a:t>
            </a:r>
          </a:p>
        </p:txBody>
      </p:sp>
    </p:spTree>
    <p:extLst>
      <p:ext uri="{BB962C8B-B14F-4D97-AF65-F5344CB8AC3E}">
        <p14:creationId xmlns:p14="http://schemas.microsoft.com/office/powerpoint/2010/main" val="42060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0" y="914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ja-JP" sz="4000" b="1">
                <a:ea typeface="ＭＳ Ｐゴシック" panose="020B0600070205080204" pitchFamily="34" charset="-128"/>
              </a:rPr>
              <a:t>Three Methods Illustrated</a:t>
            </a:r>
          </a:p>
        </p:txBody>
      </p:sp>
      <p:sp>
        <p:nvSpPr>
          <p:cNvPr id="150531" name="Text Box 4"/>
          <p:cNvSpPr txBox="1">
            <a:spLocks noChangeArrowheads="1"/>
          </p:cNvSpPr>
          <p:nvPr/>
        </p:nvSpPr>
        <p:spPr bwMode="auto">
          <a:xfrm>
            <a:off x="1905000" y="5029200"/>
            <a:ext cx="279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ea typeface="ＭＳ Ｐゴシック" panose="020B0600070205080204" pitchFamily="34" charset="-128"/>
              </a:rPr>
              <a:t>Single-link algorithm</a:t>
            </a:r>
          </a:p>
        </p:txBody>
      </p:sp>
      <p:sp>
        <p:nvSpPr>
          <p:cNvPr id="150532" name="Freeform 5"/>
          <p:cNvSpPr>
            <a:spLocks/>
          </p:cNvSpPr>
          <p:nvPr/>
        </p:nvSpPr>
        <p:spPr bwMode="auto">
          <a:xfrm>
            <a:off x="3124200" y="4038600"/>
            <a:ext cx="2438400" cy="482600"/>
          </a:xfrm>
          <a:custGeom>
            <a:avLst/>
            <a:gdLst>
              <a:gd name="T0" fmla="*/ 0 w 1536"/>
              <a:gd name="T1" fmla="*/ 0 h 304"/>
              <a:gd name="T2" fmla="*/ 2147483646 w 1536"/>
              <a:gd name="T3" fmla="*/ 2147483646 h 304"/>
              <a:gd name="T4" fmla="*/ 2147483646 w 1536"/>
              <a:gd name="T5" fmla="*/ 2147483646 h 304"/>
              <a:gd name="T6" fmla="*/ 0 60000 65536"/>
              <a:gd name="T7" fmla="*/ 0 60000 65536"/>
              <a:gd name="T8" fmla="*/ 0 60000 65536"/>
              <a:gd name="T9" fmla="*/ 0 w 1536"/>
              <a:gd name="T10" fmla="*/ 0 h 304"/>
              <a:gd name="T11" fmla="*/ 1536 w 1536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04">
                <a:moveTo>
                  <a:pt x="0" y="0"/>
                </a:moveTo>
                <a:cubicBezTo>
                  <a:pt x="208" y="136"/>
                  <a:pt x="416" y="272"/>
                  <a:pt x="672" y="288"/>
                </a:cubicBezTo>
                <a:cubicBezTo>
                  <a:pt x="928" y="304"/>
                  <a:pt x="1232" y="200"/>
                  <a:pt x="1536" y="9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3" name="Line 6"/>
          <p:cNvSpPr>
            <a:spLocks noChangeShapeType="1"/>
          </p:cNvSpPr>
          <p:nvPr/>
        </p:nvSpPr>
        <p:spPr bwMode="auto">
          <a:xfrm flipV="1">
            <a:off x="3048000" y="4495800"/>
            <a:ext cx="838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4" name="Line 8"/>
          <p:cNvSpPr>
            <a:spLocks noChangeShapeType="1"/>
          </p:cNvSpPr>
          <p:nvPr/>
        </p:nvSpPr>
        <p:spPr bwMode="auto">
          <a:xfrm flipH="1">
            <a:off x="3581400" y="38608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5" name="Line 9"/>
          <p:cNvSpPr>
            <a:spLocks noChangeShapeType="1"/>
          </p:cNvSpPr>
          <p:nvPr/>
        </p:nvSpPr>
        <p:spPr bwMode="auto">
          <a:xfrm>
            <a:off x="4343400" y="38608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6" name="Text Box 10"/>
          <p:cNvSpPr txBox="1">
            <a:spLocks noChangeArrowheads="1"/>
          </p:cNvSpPr>
          <p:nvPr/>
        </p:nvSpPr>
        <p:spPr bwMode="auto">
          <a:xfrm>
            <a:off x="4022725" y="36734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150537" name="Rectangle 12"/>
          <p:cNvSpPr>
            <a:spLocks noChangeArrowheads="1"/>
          </p:cNvSpPr>
          <p:nvPr/>
        </p:nvSpPr>
        <p:spPr bwMode="auto">
          <a:xfrm>
            <a:off x="2286000" y="42418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38" name="Rectangle 13"/>
          <p:cNvSpPr>
            <a:spLocks noChangeArrowheads="1"/>
          </p:cNvSpPr>
          <p:nvPr/>
        </p:nvSpPr>
        <p:spPr bwMode="auto">
          <a:xfrm>
            <a:off x="2286000" y="3403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39" name="Rectangle 14"/>
          <p:cNvSpPr>
            <a:spLocks noChangeArrowheads="1"/>
          </p:cNvSpPr>
          <p:nvPr/>
        </p:nvSpPr>
        <p:spPr bwMode="auto">
          <a:xfrm>
            <a:off x="1752600" y="37846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40" name="Rectangle 15"/>
          <p:cNvSpPr>
            <a:spLocks noChangeArrowheads="1"/>
          </p:cNvSpPr>
          <p:nvPr/>
        </p:nvSpPr>
        <p:spPr bwMode="auto">
          <a:xfrm>
            <a:off x="2819400" y="3784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41" name="Rectangle 16"/>
          <p:cNvSpPr>
            <a:spLocks noChangeArrowheads="1"/>
          </p:cNvSpPr>
          <p:nvPr/>
        </p:nvSpPr>
        <p:spPr bwMode="auto">
          <a:xfrm>
            <a:off x="2286000" y="37846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42" name="Rectangle 17"/>
          <p:cNvSpPr>
            <a:spLocks noChangeArrowheads="1"/>
          </p:cNvSpPr>
          <p:nvPr/>
        </p:nvSpPr>
        <p:spPr bwMode="auto">
          <a:xfrm>
            <a:off x="5638800" y="34798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43" name="Rectangle 18"/>
          <p:cNvSpPr>
            <a:spLocks noChangeArrowheads="1"/>
          </p:cNvSpPr>
          <p:nvPr/>
        </p:nvSpPr>
        <p:spPr bwMode="auto">
          <a:xfrm>
            <a:off x="6553200" y="34798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44" name="Rectangle 19"/>
          <p:cNvSpPr>
            <a:spLocks noChangeArrowheads="1"/>
          </p:cNvSpPr>
          <p:nvPr/>
        </p:nvSpPr>
        <p:spPr bwMode="auto">
          <a:xfrm>
            <a:off x="6019800" y="34798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45" name="Rectangle 20"/>
          <p:cNvSpPr>
            <a:spLocks noChangeArrowheads="1"/>
          </p:cNvSpPr>
          <p:nvPr/>
        </p:nvSpPr>
        <p:spPr bwMode="auto">
          <a:xfrm>
            <a:off x="5486400" y="3937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46" name="Rectangle 21"/>
          <p:cNvSpPr>
            <a:spLocks noChangeArrowheads="1"/>
          </p:cNvSpPr>
          <p:nvPr/>
        </p:nvSpPr>
        <p:spPr bwMode="auto">
          <a:xfrm>
            <a:off x="5791200" y="42418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47" name="Rectangle 22"/>
          <p:cNvSpPr>
            <a:spLocks noChangeArrowheads="1"/>
          </p:cNvSpPr>
          <p:nvPr/>
        </p:nvSpPr>
        <p:spPr bwMode="auto">
          <a:xfrm>
            <a:off x="6629400" y="40132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48" name="Rectangle 23"/>
          <p:cNvSpPr>
            <a:spLocks noChangeArrowheads="1"/>
          </p:cNvSpPr>
          <p:nvPr/>
        </p:nvSpPr>
        <p:spPr bwMode="auto">
          <a:xfrm>
            <a:off x="6096000" y="3937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49" name="Oval 24"/>
          <p:cNvSpPr>
            <a:spLocks noChangeArrowheads="1"/>
          </p:cNvSpPr>
          <p:nvPr/>
        </p:nvSpPr>
        <p:spPr bwMode="auto">
          <a:xfrm>
            <a:off x="1219200" y="3251200"/>
            <a:ext cx="23622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50" name="Oval 25"/>
          <p:cNvSpPr>
            <a:spLocks noChangeArrowheads="1"/>
          </p:cNvSpPr>
          <p:nvPr/>
        </p:nvSpPr>
        <p:spPr bwMode="auto">
          <a:xfrm>
            <a:off x="4876800" y="3251200"/>
            <a:ext cx="23622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51" name="Text Box 26"/>
          <p:cNvSpPr txBox="1">
            <a:spLocks noChangeArrowheads="1"/>
          </p:cNvSpPr>
          <p:nvPr/>
        </p:nvSpPr>
        <p:spPr bwMode="auto">
          <a:xfrm>
            <a:off x="1965325" y="2835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ea typeface="ＭＳ Ｐゴシック" panose="020B0600070205080204" pitchFamily="34" charset="-128"/>
              </a:rPr>
              <a:t>g1</a:t>
            </a:r>
          </a:p>
        </p:txBody>
      </p:sp>
      <p:sp>
        <p:nvSpPr>
          <p:cNvPr id="150552" name="Text Box 27"/>
          <p:cNvSpPr txBox="1">
            <a:spLocks noChangeArrowheads="1"/>
          </p:cNvSpPr>
          <p:nvPr/>
        </p:nvSpPr>
        <p:spPr bwMode="auto">
          <a:xfrm>
            <a:off x="5943600" y="2794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ea typeface="ＭＳ Ｐゴシック" panose="020B0600070205080204" pitchFamily="34" charset="-128"/>
              </a:rPr>
              <a:t>g2</a:t>
            </a:r>
          </a:p>
        </p:txBody>
      </p:sp>
      <p:sp>
        <p:nvSpPr>
          <p:cNvPr id="150553" name="Text Box 29"/>
          <p:cNvSpPr txBox="1">
            <a:spLocks noChangeArrowheads="1"/>
          </p:cNvSpPr>
          <p:nvPr/>
        </p:nvSpPr>
        <p:spPr bwMode="auto">
          <a:xfrm>
            <a:off x="3429000" y="1828800"/>
            <a:ext cx="313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ea typeface="ＭＳ Ｐゴシック" panose="020B0600070205080204" pitchFamily="34" charset="-128"/>
              </a:rPr>
              <a:t>complete-link algorithm</a:t>
            </a:r>
          </a:p>
        </p:txBody>
      </p:sp>
      <p:sp>
        <p:nvSpPr>
          <p:cNvPr id="150554" name="Freeform 30"/>
          <p:cNvSpPr>
            <a:spLocks/>
          </p:cNvSpPr>
          <p:nvPr/>
        </p:nvSpPr>
        <p:spPr bwMode="auto">
          <a:xfrm>
            <a:off x="1905000" y="2743200"/>
            <a:ext cx="4800600" cy="1346200"/>
          </a:xfrm>
          <a:custGeom>
            <a:avLst/>
            <a:gdLst>
              <a:gd name="T0" fmla="*/ 0 w 3024"/>
              <a:gd name="T1" fmla="*/ 2147483646 h 848"/>
              <a:gd name="T2" fmla="*/ 2147483646 w 3024"/>
              <a:gd name="T3" fmla="*/ 2147483646 h 848"/>
              <a:gd name="T4" fmla="*/ 2147483646 w 3024"/>
              <a:gd name="T5" fmla="*/ 2147483646 h 848"/>
              <a:gd name="T6" fmla="*/ 0 60000 65536"/>
              <a:gd name="T7" fmla="*/ 0 60000 65536"/>
              <a:gd name="T8" fmla="*/ 0 60000 65536"/>
              <a:gd name="T9" fmla="*/ 0 w 3024"/>
              <a:gd name="T10" fmla="*/ 0 h 848"/>
              <a:gd name="T11" fmla="*/ 3024 w 3024"/>
              <a:gd name="T12" fmla="*/ 848 h 8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24" h="848">
                <a:moveTo>
                  <a:pt x="0" y="656"/>
                </a:moveTo>
                <a:cubicBezTo>
                  <a:pt x="444" y="328"/>
                  <a:pt x="888" y="0"/>
                  <a:pt x="1392" y="32"/>
                </a:cubicBezTo>
                <a:cubicBezTo>
                  <a:pt x="1896" y="64"/>
                  <a:pt x="2460" y="456"/>
                  <a:pt x="3024" y="84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5" name="Line 31"/>
          <p:cNvSpPr>
            <a:spLocks noChangeShapeType="1"/>
          </p:cNvSpPr>
          <p:nvPr/>
        </p:nvSpPr>
        <p:spPr bwMode="auto">
          <a:xfrm flipH="1">
            <a:off x="4648200" y="2286000"/>
            <a:ext cx="2286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6" name="Freeform 33"/>
          <p:cNvSpPr>
            <a:spLocks/>
          </p:cNvSpPr>
          <p:nvPr/>
        </p:nvSpPr>
        <p:spPr bwMode="auto">
          <a:xfrm>
            <a:off x="2336800" y="3098800"/>
            <a:ext cx="4368800" cy="1193800"/>
          </a:xfrm>
          <a:custGeom>
            <a:avLst/>
            <a:gdLst>
              <a:gd name="T0" fmla="*/ 2147483646 w 2752"/>
              <a:gd name="T1" fmla="*/ 2147483646 h 752"/>
              <a:gd name="T2" fmla="*/ 2147483646 w 2752"/>
              <a:gd name="T3" fmla="*/ 2147483646 h 752"/>
              <a:gd name="T4" fmla="*/ 2147483646 w 2752"/>
              <a:gd name="T5" fmla="*/ 2147483646 h 752"/>
              <a:gd name="T6" fmla="*/ 2147483646 w 2752"/>
              <a:gd name="T7" fmla="*/ 2147483646 h 752"/>
              <a:gd name="T8" fmla="*/ 2147483646 w 2752"/>
              <a:gd name="T9" fmla="*/ 2147483646 h 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2"/>
              <a:gd name="T16" fmla="*/ 0 h 752"/>
              <a:gd name="T17" fmla="*/ 2752 w 2752"/>
              <a:gd name="T18" fmla="*/ 752 h 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2" h="752">
                <a:moveTo>
                  <a:pt x="112" y="304"/>
                </a:moveTo>
                <a:cubicBezTo>
                  <a:pt x="56" y="300"/>
                  <a:pt x="0" y="296"/>
                  <a:pt x="160" y="256"/>
                </a:cubicBezTo>
                <a:cubicBezTo>
                  <a:pt x="320" y="216"/>
                  <a:pt x="688" y="0"/>
                  <a:pt x="1072" y="64"/>
                </a:cubicBezTo>
                <a:cubicBezTo>
                  <a:pt x="1456" y="128"/>
                  <a:pt x="2184" y="528"/>
                  <a:pt x="2464" y="640"/>
                </a:cubicBezTo>
                <a:cubicBezTo>
                  <a:pt x="2744" y="752"/>
                  <a:pt x="2748" y="744"/>
                  <a:pt x="2752" y="7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7" name="Freeform 34"/>
          <p:cNvSpPr>
            <a:spLocks/>
          </p:cNvSpPr>
          <p:nvPr/>
        </p:nvSpPr>
        <p:spPr bwMode="auto">
          <a:xfrm>
            <a:off x="2438400" y="3429000"/>
            <a:ext cx="2971800" cy="990600"/>
          </a:xfrm>
          <a:custGeom>
            <a:avLst/>
            <a:gdLst>
              <a:gd name="T0" fmla="*/ 0 w 1872"/>
              <a:gd name="T1" fmla="*/ 2147483646 h 624"/>
              <a:gd name="T2" fmla="*/ 2147483646 w 1872"/>
              <a:gd name="T3" fmla="*/ 2147483646 h 624"/>
              <a:gd name="T4" fmla="*/ 2147483646 w 1872"/>
              <a:gd name="T5" fmla="*/ 2147483646 h 624"/>
              <a:gd name="T6" fmla="*/ 0 60000 65536"/>
              <a:gd name="T7" fmla="*/ 0 60000 65536"/>
              <a:gd name="T8" fmla="*/ 0 60000 65536"/>
              <a:gd name="T9" fmla="*/ 0 w 1872"/>
              <a:gd name="T10" fmla="*/ 0 h 624"/>
              <a:gd name="T11" fmla="*/ 1872 w 1872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624">
                <a:moveTo>
                  <a:pt x="0" y="624"/>
                </a:moveTo>
                <a:cubicBezTo>
                  <a:pt x="252" y="360"/>
                  <a:pt x="504" y="96"/>
                  <a:pt x="816" y="48"/>
                </a:cubicBezTo>
                <a:cubicBezTo>
                  <a:pt x="1128" y="0"/>
                  <a:pt x="1500" y="168"/>
                  <a:pt x="1872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8" name="Text Box 35"/>
          <p:cNvSpPr txBox="1">
            <a:spLocks noChangeArrowheads="1"/>
          </p:cNvSpPr>
          <p:nvPr/>
        </p:nvSpPr>
        <p:spPr bwMode="auto">
          <a:xfrm>
            <a:off x="3870325" y="39274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ea typeface="ＭＳ Ｐゴシック" panose="020B0600070205080204" pitchFamily="34" charset="-128"/>
              </a:rPr>
              <a:t>……</a:t>
            </a:r>
          </a:p>
        </p:txBody>
      </p:sp>
      <p:sp>
        <p:nvSpPr>
          <p:cNvPr id="150559" name="Oval 37"/>
          <p:cNvSpPr>
            <a:spLocks noChangeArrowheads="1"/>
          </p:cNvSpPr>
          <p:nvPr/>
        </p:nvSpPr>
        <p:spPr bwMode="auto">
          <a:xfrm>
            <a:off x="4038600" y="2667000"/>
            <a:ext cx="304800" cy="2286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60" name="Text Box 38"/>
          <p:cNvSpPr txBox="1">
            <a:spLocks noChangeArrowheads="1"/>
          </p:cNvSpPr>
          <p:nvPr/>
        </p:nvSpPr>
        <p:spPr bwMode="auto">
          <a:xfrm>
            <a:off x="5486400" y="5257800"/>
            <a:ext cx="296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ea typeface="ＭＳ Ｐゴシック" panose="020B0600070205080204" pitchFamily="34" charset="-128"/>
              </a:rPr>
              <a:t>average-link algorithm</a:t>
            </a:r>
          </a:p>
        </p:txBody>
      </p:sp>
      <p:sp>
        <p:nvSpPr>
          <p:cNvPr id="150561" name="Line 39"/>
          <p:cNvSpPr>
            <a:spLocks noChangeShapeType="1"/>
          </p:cNvSpPr>
          <p:nvPr/>
        </p:nvSpPr>
        <p:spPr bwMode="auto">
          <a:xfrm flipH="1" flipV="1">
            <a:off x="4648200" y="4495800"/>
            <a:ext cx="16764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7772400" cy="9144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Hierarchical: Single Link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086600" cy="83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smtClean="0">
                <a:effectLst/>
              </a:rPr>
              <a:t>cluster similarity = similarity of two </a:t>
            </a:r>
            <a:r>
              <a:rPr lang="en-US" altLang="en-US" sz="2800" i="1" smtClean="0">
                <a:solidFill>
                  <a:srgbClr val="800000"/>
                </a:solidFill>
                <a:effectLst/>
              </a:rPr>
              <a:t>most</a:t>
            </a:r>
            <a:r>
              <a:rPr lang="en-US" altLang="en-US" sz="2800" smtClean="0">
                <a:effectLst/>
              </a:rPr>
              <a:t> similar members</a:t>
            </a:r>
          </a:p>
        </p:txBody>
      </p:sp>
      <p:grpSp>
        <p:nvGrpSpPr>
          <p:cNvPr id="151556" name="Group 26"/>
          <p:cNvGrpSpPr>
            <a:grpSpLocks/>
          </p:cNvGrpSpPr>
          <p:nvPr/>
        </p:nvGrpSpPr>
        <p:grpSpPr bwMode="auto">
          <a:xfrm>
            <a:off x="533400" y="3505200"/>
            <a:ext cx="5032375" cy="2360613"/>
            <a:chOff x="432" y="1825"/>
            <a:chExt cx="3170" cy="1487"/>
          </a:xfrm>
        </p:grpSpPr>
        <p:sp>
          <p:nvSpPr>
            <p:cNvPr id="151558" name="Oval 4"/>
            <p:cNvSpPr>
              <a:spLocks noChangeArrowheads="1"/>
            </p:cNvSpPr>
            <p:nvPr/>
          </p:nvSpPr>
          <p:spPr bwMode="auto">
            <a:xfrm>
              <a:off x="1874" y="2593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59" name="Oval 5"/>
            <p:cNvSpPr>
              <a:spLocks noChangeArrowheads="1"/>
            </p:cNvSpPr>
            <p:nvPr/>
          </p:nvSpPr>
          <p:spPr bwMode="auto">
            <a:xfrm>
              <a:off x="3362" y="2545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60" name="Oval 6"/>
            <p:cNvSpPr>
              <a:spLocks noChangeArrowheads="1"/>
            </p:cNvSpPr>
            <p:nvPr/>
          </p:nvSpPr>
          <p:spPr bwMode="auto">
            <a:xfrm>
              <a:off x="2354" y="3217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61" name="Oval 7"/>
            <p:cNvSpPr>
              <a:spLocks noChangeArrowheads="1"/>
            </p:cNvSpPr>
            <p:nvPr/>
          </p:nvSpPr>
          <p:spPr bwMode="auto">
            <a:xfrm>
              <a:off x="2210" y="2737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62" name="Oval 8"/>
            <p:cNvSpPr>
              <a:spLocks noChangeArrowheads="1"/>
            </p:cNvSpPr>
            <p:nvPr/>
          </p:nvSpPr>
          <p:spPr bwMode="auto">
            <a:xfrm>
              <a:off x="3170" y="2545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63" name="Oval 9"/>
            <p:cNvSpPr>
              <a:spLocks noChangeArrowheads="1"/>
            </p:cNvSpPr>
            <p:nvPr/>
          </p:nvSpPr>
          <p:spPr bwMode="auto">
            <a:xfrm>
              <a:off x="3314" y="2353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64" name="Oval 10"/>
            <p:cNvSpPr>
              <a:spLocks noChangeArrowheads="1"/>
            </p:cNvSpPr>
            <p:nvPr/>
          </p:nvSpPr>
          <p:spPr bwMode="auto">
            <a:xfrm>
              <a:off x="1010" y="2401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65" name="Oval 11"/>
            <p:cNvSpPr>
              <a:spLocks noChangeArrowheads="1"/>
            </p:cNvSpPr>
            <p:nvPr/>
          </p:nvSpPr>
          <p:spPr bwMode="auto">
            <a:xfrm>
              <a:off x="962" y="2113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66" name="Oval 12"/>
            <p:cNvSpPr>
              <a:spLocks noChangeArrowheads="1"/>
            </p:cNvSpPr>
            <p:nvPr/>
          </p:nvSpPr>
          <p:spPr bwMode="auto">
            <a:xfrm>
              <a:off x="1250" y="2209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67" name="Oval 13"/>
            <p:cNvSpPr>
              <a:spLocks noChangeArrowheads="1"/>
            </p:cNvSpPr>
            <p:nvPr/>
          </p:nvSpPr>
          <p:spPr bwMode="auto">
            <a:xfrm>
              <a:off x="1058" y="2257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68" name="Oval 14"/>
            <p:cNvSpPr>
              <a:spLocks noChangeArrowheads="1"/>
            </p:cNvSpPr>
            <p:nvPr/>
          </p:nvSpPr>
          <p:spPr bwMode="auto">
            <a:xfrm>
              <a:off x="1202" y="2401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69" name="Oval 15"/>
            <p:cNvSpPr>
              <a:spLocks noChangeArrowheads="1"/>
            </p:cNvSpPr>
            <p:nvPr/>
          </p:nvSpPr>
          <p:spPr bwMode="auto">
            <a:xfrm>
              <a:off x="3122" y="2353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70" name="Oval 16"/>
            <p:cNvSpPr>
              <a:spLocks noChangeArrowheads="1"/>
            </p:cNvSpPr>
            <p:nvPr/>
          </p:nvSpPr>
          <p:spPr bwMode="auto">
            <a:xfrm>
              <a:off x="1010" y="1921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71" name="Oval 17"/>
            <p:cNvSpPr>
              <a:spLocks noChangeArrowheads="1"/>
            </p:cNvSpPr>
            <p:nvPr/>
          </p:nvSpPr>
          <p:spPr bwMode="auto">
            <a:xfrm>
              <a:off x="2978" y="2209"/>
              <a:ext cx="624" cy="521"/>
            </a:xfrm>
            <a:prstGeom prst="ellips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72" name="Oval 18"/>
            <p:cNvSpPr>
              <a:spLocks noChangeArrowheads="1"/>
            </p:cNvSpPr>
            <p:nvPr/>
          </p:nvSpPr>
          <p:spPr bwMode="auto">
            <a:xfrm>
              <a:off x="770" y="1825"/>
              <a:ext cx="720" cy="682"/>
            </a:xfrm>
            <a:prstGeom prst="ellips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73" name="Oval 19"/>
            <p:cNvSpPr>
              <a:spLocks noChangeArrowheads="1"/>
            </p:cNvSpPr>
            <p:nvPr/>
          </p:nvSpPr>
          <p:spPr bwMode="auto">
            <a:xfrm rot="2411630">
              <a:off x="1626" y="2590"/>
              <a:ext cx="1152" cy="696"/>
            </a:xfrm>
            <a:prstGeom prst="ellips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74" name="Oval 20"/>
            <p:cNvSpPr>
              <a:spLocks noChangeArrowheads="1"/>
            </p:cNvSpPr>
            <p:nvPr/>
          </p:nvSpPr>
          <p:spPr bwMode="auto">
            <a:xfrm>
              <a:off x="2306" y="2833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75" name="Oval 21"/>
            <p:cNvSpPr>
              <a:spLocks noChangeArrowheads="1"/>
            </p:cNvSpPr>
            <p:nvPr/>
          </p:nvSpPr>
          <p:spPr bwMode="auto">
            <a:xfrm>
              <a:off x="2114" y="2929"/>
              <a:ext cx="96" cy="80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1576" name="Line 22"/>
            <p:cNvSpPr>
              <a:spLocks noChangeShapeType="1"/>
            </p:cNvSpPr>
            <p:nvPr/>
          </p:nvSpPr>
          <p:spPr bwMode="auto">
            <a:xfrm>
              <a:off x="1250" y="2449"/>
              <a:ext cx="672" cy="16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7" name="Line 23"/>
            <p:cNvSpPr>
              <a:spLocks noChangeShapeType="1"/>
            </p:cNvSpPr>
            <p:nvPr/>
          </p:nvSpPr>
          <p:spPr bwMode="auto">
            <a:xfrm flipH="1">
              <a:off x="2354" y="2593"/>
              <a:ext cx="864" cy="241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8" name="Oval 24"/>
            <p:cNvSpPr>
              <a:spLocks noChangeArrowheads="1"/>
            </p:cNvSpPr>
            <p:nvPr/>
          </p:nvSpPr>
          <p:spPr bwMode="auto">
            <a:xfrm rot="1822447">
              <a:off x="432" y="1920"/>
              <a:ext cx="2640" cy="1392"/>
            </a:xfrm>
            <a:prstGeom prst="ellipse">
              <a:avLst/>
            </a:prstGeom>
            <a:noFill/>
            <a:ln w="38100" cap="rnd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1557" name="Text Box 25"/>
          <p:cNvSpPr txBox="1">
            <a:spLocks noChangeArrowheads="1"/>
          </p:cNvSpPr>
          <p:nvPr/>
        </p:nvSpPr>
        <p:spPr bwMode="auto">
          <a:xfrm>
            <a:off x="6248400" y="2743200"/>
            <a:ext cx="25146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800000"/>
                </a:solidFill>
              </a:rPr>
              <a:t>-</a:t>
            </a:r>
            <a:r>
              <a:rPr lang="en-US" altLang="en-US" sz="2800"/>
              <a:t> Potentially long and skinny clusters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800000"/>
                </a:solidFill>
              </a:rPr>
              <a:t>+</a:t>
            </a:r>
            <a:r>
              <a:rPr lang="en-US" altLang="en-US" sz="2800"/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23727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8486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b="1" smtClean="0">
                <a:effectLst/>
              </a:rPr>
              <a:t>Example: single link</a:t>
            </a:r>
          </a:p>
        </p:txBody>
      </p:sp>
      <p:graphicFrame>
        <p:nvGraphicFramePr>
          <p:cNvPr id="153603" name="Object 2"/>
          <p:cNvGraphicFramePr>
            <a:graphicFrameLocks noChangeAspect="1"/>
          </p:cNvGraphicFramePr>
          <p:nvPr/>
        </p:nvGraphicFramePr>
        <p:xfrm>
          <a:off x="1211263" y="18288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3" imgW="1371600" imgH="1371600" progId="Equation.3">
                  <p:embed/>
                </p:oleObj>
              </mc:Choice>
              <mc:Fallback>
                <p:oleObj name="Equation" r:id="rId3" imgW="1371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8288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3"/>
          <p:cNvGraphicFramePr>
            <a:graphicFrameLocks noChangeAspect="1"/>
          </p:cNvGraphicFramePr>
          <p:nvPr/>
        </p:nvGraphicFramePr>
        <p:xfrm>
          <a:off x="3962400" y="1905000"/>
          <a:ext cx="15240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5" imgW="1193800" imgH="1143000" progId="Equation.3">
                  <p:embed/>
                </p:oleObj>
              </mc:Choice>
              <mc:Fallback>
                <p:oleObj name="Equation" r:id="rId5" imgW="11938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0"/>
                        <a:ext cx="15240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5" name="Line 5"/>
          <p:cNvSpPr>
            <a:spLocks noChangeShapeType="1"/>
          </p:cNvSpPr>
          <p:nvPr/>
        </p:nvSpPr>
        <p:spPr bwMode="auto">
          <a:xfrm flipH="1">
            <a:off x="5791200" y="52578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5791200" y="52578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5791200" y="57912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08" name="Oval 8"/>
          <p:cNvSpPr>
            <a:spLocks noChangeArrowheads="1"/>
          </p:cNvSpPr>
          <p:nvPr/>
        </p:nvSpPr>
        <p:spPr bwMode="auto">
          <a:xfrm>
            <a:off x="73914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609" name="Oval 9"/>
          <p:cNvSpPr>
            <a:spLocks noChangeArrowheads="1"/>
          </p:cNvSpPr>
          <p:nvPr/>
        </p:nvSpPr>
        <p:spPr bwMode="auto">
          <a:xfrm>
            <a:off x="7391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610" name="Oval 10"/>
          <p:cNvSpPr>
            <a:spLocks noChangeArrowheads="1"/>
          </p:cNvSpPr>
          <p:nvPr/>
        </p:nvSpPr>
        <p:spPr bwMode="auto">
          <a:xfrm>
            <a:off x="7391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611" name="Oval 11"/>
          <p:cNvSpPr>
            <a:spLocks noChangeArrowheads="1"/>
          </p:cNvSpPr>
          <p:nvPr/>
        </p:nvSpPr>
        <p:spPr bwMode="auto">
          <a:xfrm>
            <a:off x="73914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612" name="Oval 12"/>
          <p:cNvSpPr>
            <a:spLocks noChangeArrowheads="1"/>
          </p:cNvSpPr>
          <p:nvPr/>
        </p:nvSpPr>
        <p:spPr bwMode="auto">
          <a:xfrm>
            <a:off x="7391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7391400" y="556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7391400" y="510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7391400" y="472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7391400" y="3733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31242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53619" name="Object 4"/>
          <p:cNvGraphicFramePr>
            <a:graphicFrameLocks noChangeAspect="1"/>
          </p:cNvGraphicFramePr>
          <p:nvPr/>
        </p:nvGraphicFramePr>
        <p:xfrm>
          <a:off x="609600" y="3962400"/>
          <a:ext cx="43418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r:id="rId7" imgW="2371834" imgH="735724" progId="">
                  <p:embed/>
                </p:oleObj>
              </mc:Choice>
              <mc:Fallback>
                <p:oleObj r:id="rId7" imgW="2371834" imgH="7357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4341813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0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Agglomerative Clustering Algorithm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15400" cy="4530725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800" smtClean="0"/>
              <a:t>More popular hierarchical clustering technique</a:t>
            </a:r>
          </a:p>
          <a:p>
            <a:pPr marL="2209800" lvl="4" indent="-381000" eaLnBrk="1" hangingPunct="1">
              <a:lnSpc>
                <a:spcPct val="90000"/>
              </a:lnSpc>
              <a:defRPr/>
            </a:pPr>
            <a:endParaRPr lang="en-US" sz="800" smtClean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800" smtClean="0"/>
              <a:t>Basic algorithm is straightforward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smtClean="0"/>
              <a:t>Compute the proximity matrix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smtClean="0"/>
              <a:t>Let each data point be a cluster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b="1" smtClean="0"/>
              <a:t>Repeat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smtClean="0"/>
              <a:t>	Merge the two closest clusters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smtClean="0"/>
              <a:t>	Update the proximity matrix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b="1" smtClean="0"/>
              <a:t>Until</a:t>
            </a:r>
            <a:r>
              <a:rPr lang="en-US" sz="2400" smtClean="0"/>
              <a:t> only a single cluster remains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smtClean="0"/>
              <a:t> 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800" smtClean="0"/>
              <a:t>Key operation is the computation of the proximity of two clusters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smtClean="0"/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9207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848600" cy="9144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Example: single link</a:t>
            </a:r>
          </a:p>
        </p:txBody>
      </p:sp>
      <p:graphicFrame>
        <p:nvGraphicFramePr>
          <p:cNvPr id="154627" name="Object 2"/>
          <p:cNvGraphicFramePr>
            <a:graphicFrameLocks noChangeAspect="1"/>
          </p:cNvGraphicFramePr>
          <p:nvPr/>
        </p:nvGraphicFramePr>
        <p:xfrm>
          <a:off x="6381750" y="1981200"/>
          <a:ext cx="14081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Equation" r:id="rId3" imgW="1079500" imgH="939800" progId="Equation.3">
                  <p:embed/>
                </p:oleObj>
              </mc:Choice>
              <mc:Fallback>
                <p:oleObj name="Equation" r:id="rId3" imgW="1079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981200"/>
                        <a:ext cx="14081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Line 4"/>
          <p:cNvSpPr>
            <a:spLocks noChangeShapeType="1"/>
          </p:cNvSpPr>
          <p:nvPr/>
        </p:nvSpPr>
        <p:spPr bwMode="auto">
          <a:xfrm flipH="1">
            <a:off x="6019800" y="51054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6019800" y="5105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>
            <a:off x="6019800" y="56388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4631" name="Group 7"/>
          <p:cNvGrpSpPr>
            <a:grpSpLocks/>
          </p:cNvGrpSpPr>
          <p:nvPr/>
        </p:nvGrpSpPr>
        <p:grpSpPr bwMode="auto">
          <a:xfrm>
            <a:off x="7620000" y="3657600"/>
            <a:ext cx="533400" cy="2286000"/>
            <a:chOff x="4800" y="2304"/>
            <a:chExt cx="336" cy="1440"/>
          </a:xfrm>
        </p:grpSpPr>
        <p:sp>
          <p:nvSpPr>
            <p:cNvPr id="154640" name="Oval 8"/>
            <p:cNvSpPr>
              <a:spLocks noChangeArrowheads="1"/>
            </p:cNvSpPr>
            <p:nvPr/>
          </p:nvSpPr>
          <p:spPr bwMode="auto">
            <a:xfrm>
              <a:off x="4800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641" name="Oval 9"/>
            <p:cNvSpPr>
              <a:spLocks noChangeArrowheads="1"/>
            </p:cNvSpPr>
            <p:nvPr/>
          </p:nvSpPr>
          <p:spPr bwMode="auto">
            <a:xfrm>
              <a:off x="4800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642" name="Oval 10"/>
            <p:cNvSpPr>
              <a:spLocks noChangeArrowheads="1"/>
            </p:cNvSpPr>
            <p:nvPr/>
          </p:nvSpPr>
          <p:spPr bwMode="auto">
            <a:xfrm>
              <a:off x="4800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643" name="Oval 11"/>
            <p:cNvSpPr>
              <a:spLocks noChangeArrowheads="1"/>
            </p:cNvSpPr>
            <p:nvPr/>
          </p:nvSpPr>
          <p:spPr bwMode="auto">
            <a:xfrm>
              <a:off x="4800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644" name="Oval 12"/>
            <p:cNvSpPr>
              <a:spLocks noChangeArrowheads="1"/>
            </p:cNvSpPr>
            <p:nvPr/>
          </p:nvSpPr>
          <p:spPr bwMode="auto">
            <a:xfrm>
              <a:off x="4800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645" name="Text Box 13"/>
            <p:cNvSpPr txBox="1">
              <a:spLocks noChangeArrowheads="1"/>
            </p:cNvSpPr>
            <p:nvPr/>
          </p:nvSpPr>
          <p:spPr bwMode="auto">
            <a:xfrm>
              <a:off x="4800" y="34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4646" name="Text Box 14"/>
            <p:cNvSpPr txBox="1">
              <a:spLocks noChangeArrowheads="1"/>
            </p:cNvSpPr>
            <p:nvPr/>
          </p:nvSpPr>
          <p:spPr bwMode="auto">
            <a:xfrm>
              <a:off x="4800" y="31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4647" name="Text Box 15"/>
            <p:cNvSpPr txBox="1">
              <a:spLocks noChangeArrowheads="1"/>
            </p:cNvSpPr>
            <p:nvPr/>
          </p:nvSpPr>
          <p:spPr bwMode="auto">
            <a:xfrm>
              <a:off x="4800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4648" name="Text Box 16"/>
            <p:cNvSpPr txBox="1">
              <a:spLocks noChangeArrowheads="1"/>
            </p:cNvSpPr>
            <p:nvPr/>
          </p:nvSpPr>
          <p:spPr bwMode="auto">
            <a:xfrm>
              <a:off x="4800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54649" name="Text Box 17"/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54632" name="AutoShape 18"/>
          <p:cNvSpPr>
            <a:spLocks noChangeArrowheads="1"/>
          </p:cNvSpPr>
          <p:nvPr/>
        </p:nvSpPr>
        <p:spPr bwMode="auto">
          <a:xfrm>
            <a:off x="31242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633" name="AutoShape 19"/>
          <p:cNvSpPr>
            <a:spLocks noChangeArrowheads="1"/>
          </p:cNvSpPr>
          <p:nvPr/>
        </p:nvSpPr>
        <p:spPr bwMode="auto">
          <a:xfrm>
            <a:off x="56388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54634" name="Object 3"/>
          <p:cNvGraphicFramePr>
            <a:graphicFrameLocks noChangeAspect="1"/>
          </p:cNvGraphicFramePr>
          <p:nvPr/>
        </p:nvGraphicFramePr>
        <p:xfrm>
          <a:off x="3962400" y="1905000"/>
          <a:ext cx="15240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Equation" r:id="rId5" imgW="1193800" imgH="1143000" progId="Equation.3">
                  <p:embed/>
                </p:oleObj>
              </mc:Choice>
              <mc:Fallback>
                <p:oleObj name="Equation" r:id="rId5" imgW="11938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0"/>
                        <a:ext cx="15240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5" name="Object 4"/>
          <p:cNvGraphicFramePr>
            <a:graphicFrameLocks noChangeAspect="1"/>
          </p:cNvGraphicFramePr>
          <p:nvPr/>
        </p:nvGraphicFramePr>
        <p:xfrm>
          <a:off x="1211263" y="18288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Equation" r:id="rId7" imgW="1371600" imgH="1371600" progId="Equation.3">
                  <p:embed/>
                </p:oleObj>
              </mc:Choice>
              <mc:Fallback>
                <p:oleObj name="Equation" r:id="rId7" imgW="1371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8288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6" name="Line 22"/>
          <p:cNvSpPr>
            <a:spLocks noChangeShapeType="1"/>
          </p:cNvSpPr>
          <p:nvPr/>
        </p:nvSpPr>
        <p:spPr bwMode="auto">
          <a:xfrm flipH="1">
            <a:off x="5486400" y="4800600"/>
            <a:ext cx="2057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7" name="Line 23"/>
          <p:cNvSpPr>
            <a:spLocks noChangeShapeType="1"/>
          </p:cNvSpPr>
          <p:nvPr/>
        </p:nvSpPr>
        <p:spPr bwMode="auto">
          <a:xfrm>
            <a:off x="5486400" y="4800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8" name="Line 24"/>
          <p:cNvSpPr>
            <a:spLocks noChangeShapeType="1"/>
          </p:cNvSpPr>
          <p:nvPr/>
        </p:nvSpPr>
        <p:spPr bwMode="auto">
          <a:xfrm>
            <a:off x="5486400" y="5334000"/>
            <a:ext cx="533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4639" name="Object 5"/>
          <p:cNvGraphicFramePr>
            <a:graphicFrameLocks noChangeAspect="1"/>
          </p:cNvGraphicFramePr>
          <p:nvPr/>
        </p:nvGraphicFramePr>
        <p:xfrm>
          <a:off x="685800" y="4038600"/>
          <a:ext cx="38084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r:id="rId9" imgW="2532185" imgH="481818" progId="">
                  <p:embed/>
                </p:oleObj>
              </mc:Choice>
              <mc:Fallback>
                <p:oleObj r:id="rId9" imgW="2532185" imgH="4818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38084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2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848600" cy="9144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Example: single link</a:t>
            </a:r>
          </a:p>
        </p:txBody>
      </p:sp>
      <p:graphicFrame>
        <p:nvGraphicFramePr>
          <p:cNvPr id="155651" name="Object 2"/>
          <p:cNvGraphicFramePr>
            <a:graphicFrameLocks noChangeAspect="1"/>
          </p:cNvGraphicFramePr>
          <p:nvPr/>
        </p:nvGraphicFramePr>
        <p:xfrm>
          <a:off x="6381750" y="1981200"/>
          <a:ext cx="14081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Equation" r:id="rId3" imgW="1079500" imgH="939800" progId="Equation.3">
                  <p:embed/>
                </p:oleObj>
              </mc:Choice>
              <mc:Fallback>
                <p:oleObj name="Equation" r:id="rId3" imgW="1079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981200"/>
                        <a:ext cx="14081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Line 4"/>
          <p:cNvSpPr>
            <a:spLocks noChangeShapeType="1"/>
          </p:cNvSpPr>
          <p:nvPr/>
        </p:nvSpPr>
        <p:spPr bwMode="auto">
          <a:xfrm flipH="1">
            <a:off x="5943600" y="51054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>
            <a:off x="5943600" y="5105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5943600" y="56388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75438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55656" name="Oval 8"/>
          <p:cNvSpPr>
            <a:spLocks noChangeArrowheads="1"/>
          </p:cNvSpPr>
          <p:nvPr/>
        </p:nvSpPr>
        <p:spPr bwMode="auto">
          <a:xfrm>
            <a:off x="75438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5657" name="Oval 9"/>
          <p:cNvSpPr>
            <a:spLocks noChangeArrowheads="1"/>
          </p:cNvSpPr>
          <p:nvPr/>
        </p:nvSpPr>
        <p:spPr bwMode="auto">
          <a:xfrm>
            <a:off x="75438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5658" name="Oval 10"/>
          <p:cNvSpPr>
            <a:spLocks noChangeArrowheads="1"/>
          </p:cNvSpPr>
          <p:nvPr/>
        </p:nvSpPr>
        <p:spPr bwMode="auto">
          <a:xfrm>
            <a:off x="75438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5659" name="Oval 11"/>
          <p:cNvSpPr>
            <a:spLocks noChangeArrowheads="1"/>
          </p:cNvSpPr>
          <p:nvPr/>
        </p:nvSpPr>
        <p:spPr bwMode="auto">
          <a:xfrm>
            <a:off x="75438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5660" name="Oval 12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7543800" y="5486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7543800" y="4191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5664" name="Text Box 16"/>
          <p:cNvSpPr txBox="1">
            <a:spLocks noChangeArrowheads="1"/>
          </p:cNvSpPr>
          <p:nvPr/>
        </p:nvSpPr>
        <p:spPr bwMode="auto">
          <a:xfrm>
            <a:off x="7543800" y="3657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5665" name="AutoShape 17"/>
          <p:cNvSpPr>
            <a:spLocks noChangeArrowheads="1"/>
          </p:cNvSpPr>
          <p:nvPr/>
        </p:nvSpPr>
        <p:spPr bwMode="auto">
          <a:xfrm>
            <a:off x="31242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5666" name="AutoShape 18"/>
          <p:cNvSpPr>
            <a:spLocks noChangeArrowheads="1"/>
          </p:cNvSpPr>
          <p:nvPr/>
        </p:nvSpPr>
        <p:spPr bwMode="auto">
          <a:xfrm>
            <a:off x="56388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55667" name="Object 3"/>
          <p:cNvGraphicFramePr>
            <a:graphicFrameLocks noChangeAspect="1"/>
          </p:cNvGraphicFramePr>
          <p:nvPr/>
        </p:nvGraphicFramePr>
        <p:xfrm>
          <a:off x="3962400" y="1905000"/>
          <a:ext cx="15240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1" name="Equation" r:id="rId5" imgW="1193800" imgH="1143000" progId="Equation.3">
                  <p:embed/>
                </p:oleObj>
              </mc:Choice>
              <mc:Fallback>
                <p:oleObj name="Equation" r:id="rId5" imgW="11938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0"/>
                        <a:ext cx="15240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8" name="Object 4"/>
          <p:cNvGraphicFramePr>
            <a:graphicFrameLocks noChangeAspect="1"/>
          </p:cNvGraphicFramePr>
          <p:nvPr/>
        </p:nvGraphicFramePr>
        <p:xfrm>
          <a:off x="1211263" y="18288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Equation" r:id="rId7" imgW="1371600" imgH="1371600" progId="Equation.3">
                  <p:embed/>
                </p:oleObj>
              </mc:Choice>
              <mc:Fallback>
                <p:oleObj name="Equation" r:id="rId7" imgW="1371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8288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9" name="Line 21"/>
          <p:cNvSpPr>
            <a:spLocks noChangeShapeType="1"/>
          </p:cNvSpPr>
          <p:nvPr/>
        </p:nvSpPr>
        <p:spPr bwMode="auto">
          <a:xfrm flipH="1">
            <a:off x="5410200" y="4800600"/>
            <a:ext cx="2057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5410200" y="4800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5410200" y="5334000"/>
            <a:ext cx="533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 flipH="1">
            <a:off x="5943600" y="38862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>
            <a:off x="5943600" y="38862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auto">
          <a:xfrm>
            <a:off x="5943600" y="44196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75" name="Line 27"/>
          <p:cNvSpPr>
            <a:spLocks noChangeShapeType="1"/>
          </p:cNvSpPr>
          <p:nvPr/>
        </p:nvSpPr>
        <p:spPr bwMode="auto">
          <a:xfrm flipH="1">
            <a:off x="4648200" y="4114800"/>
            <a:ext cx="1295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76" name="Line 28"/>
          <p:cNvSpPr>
            <a:spLocks noChangeShapeType="1"/>
          </p:cNvSpPr>
          <p:nvPr/>
        </p:nvSpPr>
        <p:spPr bwMode="auto">
          <a:xfrm>
            <a:off x="4648200" y="4114800"/>
            <a:ext cx="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77" name="Line 29"/>
          <p:cNvSpPr>
            <a:spLocks noChangeShapeType="1"/>
          </p:cNvSpPr>
          <p:nvPr/>
        </p:nvSpPr>
        <p:spPr bwMode="auto">
          <a:xfrm>
            <a:off x="4648200" y="5105400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5678" name="Object 5"/>
          <p:cNvGraphicFramePr>
            <a:graphicFrameLocks noChangeAspect="1"/>
          </p:cNvGraphicFramePr>
          <p:nvPr/>
        </p:nvGraphicFramePr>
        <p:xfrm>
          <a:off x="457200" y="4114800"/>
          <a:ext cx="38846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r:id="rId9" imgW="2240280" imgH="239151" progId="">
                  <p:embed/>
                </p:oleObj>
              </mc:Choice>
              <mc:Fallback>
                <p:oleObj r:id="rId9" imgW="2240280" imgH="2391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38846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1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7772400" cy="838200"/>
          </a:xfrm>
        </p:spPr>
        <p:txBody>
          <a:bodyPr/>
          <a:lstStyle/>
          <a:p>
            <a:r>
              <a:rPr lang="en-US" altLang="en-US" sz="4000" b="1" smtClean="0">
                <a:effectLst/>
              </a:rPr>
              <a:t>Hierarchical: Complete Link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620000" cy="990600"/>
          </a:xfrm>
        </p:spPr>
        <p:txBody>
          <a:bodyPr/>
          <a:lstStyle/>
          <a:p>
            <a:pPr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smtClean="0">
                <a:effectLst/>
              </a:rPr>
              <a:t>cluster similarity = similarity of two </a:t>
            </a:r>
            <a:r>
              <a:rPr lang="en-US" altLang="en-US" sz="2800" i="1" smtClean="0">
                <a:solidFill>
                  <a:srgbClr val="800000"/>
                </a:solidFill>
                <a:effectLst/>
              </a:rPr>
              <a:t>least</a:t>
            </a:r>
            <a:r>
              <a:rPr lang="en-US" altLang="en-US" sz="2800" smtClean="0">
                <a:effectLst/>
              </a:rPr>
              <a:t> similar members</a:t>
            </a: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2286000" y="4495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4648200" y="44196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3048000" y="5486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2819400" y="4724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80" name="Oval 8"/>
          <p:cNvSpPr>
            <a:spLocks noChangeArrowheads="1"/>
          </p:cNvSpPr>
          <p:nvPr/>
        </p:nvSpPr>
        <p:spPr bwMode="auto">
          <a:xfrm>
            <a:off x="4343400" y="44196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81" name="Oval 9"/>
          <p:cNvSpPr>
            <a:spLocks noChangeArrowheads="1"/>
          </p:cNvSpPr>
          <p:nvPr/>
        </p:nvSpPr>
        <p:spPr bwMode="auto">
          <a:xfrm>
            <a:off x="45720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914400" y="4191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838200" y="3733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84" name="Oval 12"/>
          <p:cNvSpPr>
            <a:spLocks noChangeArrowheads="1"/>
          </p:cNvSpPr>
          <p:nvPr/>
        </p:nvSpPr>
        <p:spPr bwMode="auto">
          <a:xfrm>
            <a:off x="12954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85" name="Oval 13"/>
          <p:cNvSpPr>
            <a:spLocks noChangeArrowheads="1"/>
          </p:cNvSpPr>
          <p:nvPr/>
        </p:nvSpPr>
        <p:spPr bwMode="auto">
          <a:xfrm>
            <a:off x="990600" y="3962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86" name="Oval 14"/>
          <p:cNvSpPr>
            <a:spLocks noChangeArrowheads="1"/>
          </p:cNvSpPr>
          <p:nvPr/>
        </p:nvSpPr>
        <p:spPr bwMode="auto">
          <a:xfrm>
            <a:off x="1219200" y="4191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87" name="Oval 15"/>
          <p:cNvSpPr>
            <a:spLocks noChangeArrowheads="1"/>
          </p:cNvSpPr>
          <p:nvPr/>
        </p:nvSpPr>
        <p:spPr bwMode="auto">
          <a:xfrm>
            <a:off x="42672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88" name="Oval 16"/>
          <p:cNvSpPr>
            <a:spLocks noChangeArrowheads="1"/>
          </p:cNvSpPr>
          <p:nvPr/>
        </p:nvSpPr>
        <p:spPr bwMode="auto">
          <a:xfrm>
            <a:off x="914400" y="3429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89" name="Oval 17"/>
          <p:cNvSpPr>
            <a:spLocks noChangeArrowheads="1"/>
          </p:cNvSpPr>
          <p:nvPr/>
        </p:nvSpPr>
        <p:spPr bwMode="auto">
          <a:xfrm>
            <a:off x="4038600" y="3886200"/>
            <a:ext cx="990600" cy="9906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90" name="Oval 18"/>
          <p:cNvSpPr>
            <a:spLocks noChangeArrowheads="1"/>
          </p:cNvSpPr>
          <p:nvPr/>
        </p:nvSpPr>
        <p:spPr bwMode="auto">
          <a:xfrm>
            <a:off x="533400" y="3276600"/>
            <a:ext cx="1143000" cy="12954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91" name="Oval 19"/>
          <p:cNvSpPr>
            <a:spLocks noChangeArrowheads="1"/>
          </p:cNvSpPr>
          <p:nvPr/>
        </p:nvSpPr>
        <p:spPr bwMode="auto">
          <a:xfrm rot="2411630">
            <a:off x="1905000" y="4495800"/>
            <a:ext cx="1828800" cy="10668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92" name="Oval 20"/>
          <p:cNvSpPr>
            <a:spLocks noChangeArrowheads="1"/>
          </p:cNvSpPr>
          <p:nvPr/>
        </p:nvSpPr>
        <p:spPr bwMode="auto">
          <a:xfrm>
            <a:off x="2971800" y="4876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93" name="Oval 21"/>
          <p:cNvSpPr>
            <a:spLocks noChangeArrowheads="1"/>
          </p:cNvSpPr>
          <p:nvPr/>
        </p:nvSpPr>
        <p:spPr bwMode="auto">
          <a:xfrm>
            <a:off x="2667000" y="50292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>
            <a:off x="990600" y="3505200"/>
            <a:ext cx="2133600" cy="2057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5" name="Line 23"/>
          <p:cNvSpPr>
            <a:spLocks noChangeShapeType="1"/>
          </p:cNvSpPr>
          <p:nvPr/>
        </p:nvSpPr>
        <p:spPr bwMode="auto">
          <a:xfrm flipH="1">
            <a:off x="2362200" y="4495800"/>
            <a:ext cx="2362200" cy="76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6" name="Oval 24"/>
          <p:cNvSpPr>
            <a:spLocks noChangeArrowheads="1"/>
          </p:cNvSpPr>
          <p:nvPr/>
        </p:nvSpPr>
        <p:spPr bwMode="auto">
          <a:xfrm rot="-931360">
            <a:off x="1597025" y="3713163"/>
            <a:ext cx="3775075" cy="2095500"/>
          </a:xfrm>
          <a:prstGeom prst="ellips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5943600" y="3048000"/>
            <a:ext cx="2743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/>
              <a:t>tight clusters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+ </a:t>
            </a:r>
            <a:r>
              <a:rPr lang="en-US" altLang="en-US" sz="1800">
                <a:latin typeface="Comic Sans MS" panose="030F0702030302020204" pitchFamily="66" charset="0"/>
              </a:rPr>
              <a:t>Fast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369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848600" cy="9144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Example: complete link</a:t>
            </a:r>
          </a:p>
        </p:txBody>
      </p:sp>
      <p:graphicFrame>
        <p:nvGraphicFramePr>
          <p:cNvPr id="158723" name="Object 2"/>
          <p:cNvGraphicFramePr>
            <a:graphicFrameLocks noChangeAspect="1"/>
          </p:cNvGraphicFramePr>
          <p:nvPr/>
        </p:nvGraphicFramePr>
        <p:xfrm>
          <a:off x="1211263" y="18288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Equation" r:id="rId3" imgW="1371600" imgH="1371600" progId="Equation.3">
                  <p:embed/>
                </p:oleObj>
              </mc:Choice>
              <mc:Fallback>
                <p:oleObj name="Equation" r:id="rId3" imgW="1371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8288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3"/>
          <p:cNvGraphicFramePr>
            <a:graphicFrameLocks noChangeAspect="1"/>
          </p:cNvGraphicFramePr>
          <p:nvPr/>
        </p:nvGraphicFramePr>
        <p:xfrm>
          <a:off x="3922713" y="1905000"/>
          <a:ext cx="1604962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Equation" r:id="rId5" imgW="1257300" imgH="1143000" progId="Equation.3">
                  <p:embed/>
                </p:oleObj>
              </mc:Choice>
              <mc:Fallback>
                <p:oleObj name="Equation" r:id="rId5" imgW="1257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905000"/>
                        <a:ext cx="1604962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Line 5"/>
          <p:cNvSpPr>
            <a:spLocks noChangeShapeType="1"/>
          </p:cNvSpPr>
          <p:nvPr/>
        </p:nvSpPr>
        <p:spPr bwMode="auto">
          <a:xfrm flipH="1">
            <a:off x="5791200" y="51816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5791200" y="5181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5791200" y="57150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73914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58729" name="Oval 9"/>
          <p:cNvSpPr>
            <a:spLocks noChangeArrowheads="1"/>
          </p:cNvSpPr>
          <p:nvPr/>
        </p:nvSpPr>
        <p:spPr bwMode="auto">
          <a:xfrm>
            <a:off x="7391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8730" name="Oval 10"/>
          <p:cNvSpPr>
            <a:spLocks noChangeArrowheads="1"/>
          </p:cNvSpPr>
          <p:nvPr/>
        </p:nvSpPr>
        <p:spPr bwMode="auto">
          <a:xfrm>
            <a:off x="7391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8731" name="Oval 11"/>
          <p:cNvSpPr>
            <a:spLocks noChangeArrowheads="1"/>
          </p:cNvSpPr>
          <p:nvPr/>
        </p:nvSpPr>
        <p:spPr bwMode="auto">
          <a:xfrm>
            <a:off x="73914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8732" name="Oval 12"/>
          <p:cNvSpPr>
            <a:spLocks noChangeArrowheads="1"/>
          </p:cNvSpPr>
          <p:nvPr/>
        </p:nvSpPr>
        <p:spPr bwMode="auto">
          <a:xfrm>
            <a:off x="7391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8733" name="Oval 13"/>
          <p:cNvSpPr>
            <a:spLocks noChangeArrowheads="1"/>
          </p:cNvSpPr>
          <p:nvPr/>
        </p:nvSpPr>
        <p:spPr bwMode="auto">
          <a:xfrm>
            <a:off x="73914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7391400" y="5486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73914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7391400" y="4191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7391400" y="3657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8738" name="AutoShape 18"/>
          <p:cNvSpPr>
            <a:spLocks noChangeArrowheads="1"/>
          </p:cNvSpPr>
          <p:nvPr/>
        </p:nvSpPr>
        <p:spPr bwMode="auto">
          <a:xfrm>
            <a:off x="31242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58739" name="Object 4"/>
          <p:cNvGraphicFramePr>
            <a:graphicFrameLocks noChangeAspect="1"/>
          </p:cNvGraphicFramePr>
          <p:nvPr/>
        </p:nvGraphicFramePr>
        <p:xfrm>
          <a:off x="685800" y="3962400"/>
          <a:ext cx="40370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r:id="rId7" imgW="2487448" imgH="735724" progId="">
                  <p:embed/>
                </p:oleObj>
              </mc:Choice>
              <mc:Fallback>
                <p:oleObj r:id="rId7" imgW="2487448" imgH="7357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403701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2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7848600" cy="9144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Example: complete link</a:t>
            </a:r>
          </a:p>
        </p:txBody>
      </p:sp>
      <p:graphicFrame>
        <p:nvGraphicFramePr>
          <p:cNvPr id="159747" name="Object 2"/>
          <p:cNvGraphicFramePr>
            <a:graphicFrameLocks noChangeAspect="1"/>
          </p:cNvGraphicFramePr>
          <p:nvPr/>
        </p:nvGraphicFramePr>
        <p:xfrm>
          <a:off x="1211263" y="18288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Equation" r:id="rId3" imgW="1371600" imgH="1371600" progId="Equation.3">
                  <p:embed/>
                </p:oleObj>
              </mc:Choice>
              <mc:Fallback>
                <p:oleObj name="Equation" r:id="rId3" imgW="1371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8288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3"/>
          <p:cNvGraphicFramePr>
            <a:graphicFrameLocks noChangeAspect="1"/>
          </p:cNvGraphicFramePr>
          <p:nvPr/>
        </p:nvGraphicFramePr>
        <p:xfrm>
          <a:off x="3922713" y="1905000"/>
          <a:ext cx="1604962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quation" r:id="rId5" imgW="1257300" imgH="1143000" progId="Equation.3">
                  <p:embed/>
                </p:oleObj>
              </mc:Choice>
              <mc:Fallback>
                <p:oleObj name="Equation" r:id="rId5" imgW="1257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905000"/>
                        <a:ext cx="1604962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Line 5"/>
          <p:cNvSpPr>
            <a:spLocks noChangeShapeType="1"/>
          </p:cNvSpPr>
          <p:nvPr/>
        </p:nvSpPr>
        <p:spPr bwMode="auto">
          <a:xfrm flipH="1">
            <a:off x="5867400" y="51816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5867400" y="5181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5867400" y="57150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9752" name="Group 8"/>
          <p:cNvGrpSpPr>
            <a:grpSpLocks/>
          </p:cNvGrpSpPr>
          <p:nvPr/>
        </p:nvGrpSpPr>
        <p:grpSpPr bwMode="auto">
          <a:xfrm>
            <a:off x="7467600" y="3657600"/>
            <a:ext cx="533400" cy="2286000"/>
            <a:chOff x="4704" y="2304"/>
            <a:chExt cx="336" cy="1440"/>
          </a:xfrm>
        </p:grpSpPr>
        <p:sp>
          <p:nvSpPr>
            <p:cNvPr id="159760" name="Oval 9"/>
            <p:cNvSpPr>
              <a:spLocks noChangeArrowheads="1"/>
            </p:cNvSpPr>
            <p:nvPr/>
          </p:nvSpPr>
          <p:spPr bwMode="auto">
            <a:xfrm>
              <a:off x="470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9761" name="Oval 10"/>
            <p:cNvSpPr>
              <a:spLocks noChangeArrowheads="1"/>
            </p:cNvSpPr>
            <p:nvPr/>
          </p:nvSpPr>
          <p:spPr bwMode="auto">
            <a:xfrm>
              <a:off x="4704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9762" name="Oval 11"/>
            <p:cNvSpPr>
              <a:spLocks noChangeArrowheads="1"/>
            </p:cNvSpPr>
            <p:nvPr/>
          </p:nvSpPr>
          <p:spPr bwMode="auto">
            <a:xfrm>
              <a:off x="4704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9763" name="Oval 12"/>
            <p:cNvSpPr>
              <a:spLocks noChangeArrowheads="1"/>
            </p:cNvSpPr>
            <p:nvPr/>
          </p:nvSpPr>
          <p:spPr bwMode="auto">
            <a:xfrm>
              <a:off x="4704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9764" name="Oval 13"/>
            <p:cNvSpPr>
              <a:spLocks noChangeArrowheads="1"/>
            </p:cNvSpPr>
            <p:nvPr/>
          </p:nvSpPr>
          <p:spPr bwMode="auto">
            <a:xfrm>
              <a:off x="4704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9765" name="Text Box 14"/>
            <p:cNvSpPr txBox="1">
              <a:spLocks noChangeArrowheads="1"/>
            </p:cNvSpPr>
            <p:nvPr/>
          </p:nvSpPr>
          <p:spPr bwMode="auto">
            <a:xfrm>
              <a:off x="4704" y="34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9766" name="Text Box 15"/>
            <p:cNvSpPr txBox="1">
              <a:spLocks noChangeArrowheads="1"/>
            </p:cNvSpPr>
            <p:nvPr/>
          </p:nvSpPr>
          <p:spPr bwMode="auto">
            <a:xfrm>
              <a:off x="4704" y="31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9767" name="Text Box 16"/>
            <p:cNvSpPr txBox="1"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9768" name="Text Box 17"/>
            <p:cNvSpPr txBox="1"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59769" name="Text Box 18"/>
            <p:cNvSpPr txBox="1">
              <a:spLocks noChangeArrowheads="1"/>
            </p:cNvSpPr>
            <p:nvPr/>
          </p:nvSpPr>
          <p:spPr bwMode="auto">
            <a:xfrm>
              <a:off x="4704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59753" name="AutoShape 19"/>
          <p:cNvSpPr>
            <a:spLocks noChangeArrowheads="1"/>
          </p:cNvSpPr>
          <p:nvPr/>
        </p:nvSpPr>
        <p:spPr bwMode="auto">
          <a:xfrm>
            <a:off x="31242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9754" name="AutoShape 20"/>
          <p:cNvSpPr>
            <a:spLocks noChangeArrowheads="1"/>
          </p:cNvSpPr>
          <p:nvPr/>
        </p:nvSpPr>
        <p:spPr bwMode="auto">
          <a:xfrm>
            <a:off x="57150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59755" name="Object 4"/>
          <p:cNvGraphicFramePr>
            <a:graphicFrameLocks noChangeAspect="1"/>
          </p:cNvGraphicFramePr>
          <p:nvPr/>
        </p:nvGraphicFramePr>
        <p:xfrm>
          <a:off x="6477000" y="1981200"/>
          <a:ext cx="15240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7" imgW="1168400" imgH="939800" progId="Equation.3">
                  <p:embed/>
                </p:oleObj>
              </mc:Choice>
              <mc:Fallback>
                <p:oleObj name="Equation" r:id="rId7" imgW="1168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15240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Line 22"/>
          <p:cNvSpPr>
            <a:spLocks noChangeShapeType="1"/>
          </p:cNvSpPr>
          <p:nvPr/>
        </p:nvSpPr>
        <p:spPr bwMode="auto">
          <a:xfrm flipH="1">
            <a:off x="5867400" y="38862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7" name="Line 23"/>
          <p:cNvSpPr>
            <a:spLocks noChangeShapeType="1"/>
          </p:cNvSpPr>
          <p:nvPr/>
        </p:nvSpPr>
        <p:spPr bwMode="auto">
          <a:xfrm>
            <a:off x="5867400" y="38862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8" name="Line 24"/>
          <p:cNvSpPr>
            <a:spLocks noChangeShapeType="1"/>
          </p:cNvSpPr>
          <p:nvPr/>
        </p:nvSpPr>
        <p:spPr bwMode="auto">
          <a:xfrm>
            <a:off x="5867400" y="44196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9759" name="Object 5"/>
          <p:cNvGraphicFramePr>
            <a:graphicFrameLocks noChangeAspect="1"/>
          </p:cNvGraphicFramePr>
          <p:nvPr/>
        </p:nvGraphicFramePr>
        <p:xfrm>
          <a:off x="838200" y="4038600"/>
          <a:ext cx="4494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r:id="rId9" imgW="2893848" imgH="479972" progId="">
                  <p:embed/>
                </p:oleObj>
              </mc:Choice>
              <mc:Fallback>
                <p:oleObj r:id="rId9" imgW="2893848" imgH="47997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44942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0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848600" cy="9144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Example: complete link</a:t>
            </a:r>
          </a:p>
        </p:txBody>
      </p:sp>
      <p:graphicFrame>
        <p:nvGraphicFramePr>
          <p:cNvPr id="160771" name="Object 2"/>
          <p:cNvGraphicFramePr>
            <a:graphicFrameLocks noChangeAspect="1"/>
          </p:cNvGraphicFramePr>
          <p:nvPr/>
        </p:nvGraphicFramePr>
        <p:xfrm>
          <a:off x="1211263" y="18288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Equation" r:id="rId3" imgW="1371600" imgH="1371600" progId="Equation.3">
                  <p:embed/>
                </p:oleObj>
              </mc:Choice>
              <mc:Fallback>
                <p:oleObj name="Equation" r:id="rId3" imgW="1371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8288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3"/>
          <p:cNvGraphicFramePr>
            <a:graphicFrameLocks noChangeAspect="1"/>
          </p:cNvGraphicFramePr>
          <p:nvPr/>
        </p:nvGraphicFramePr>
        <p:xfrm>
          <a:off x="3922713" y="1905000"/>
          <a:ext cx="1604962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Equation" r:id="rId5" imgW="1257300" imgH="1143000" progId="Equation.3">
                  <p:embed/>
                </p:oleObj>
              </mc:Choice>
              <mc:Fallback>
                <p:oleObj name="Equation" r:id="rId5" imgW="1257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905000"/>
                        <a:ext cx="1604962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3" name="AutoShape 5"/>
          <p:cNvSpPr>
            <a:spLocks noChangeArrowheads="1"/>
          </p:cNvSpPr>
          <p:nvPr/>
        </p:nvSpPr>
        <p:spPr bwMode="auto">
          <a:xfrm>
            <a:off x="31242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57150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60775" name="Object 4"/>
          <p:cNvGraphicFramePr>
            <a:graphicFrameLocks noChangeAspect="1"/>
          </p:cNvGraphicFramePr>
          <p:nvPr/>
        </p:nvGraphicFramePr>
        <p:xfrm>
          <a:off x="6477000" y="1981200"/>
          <a:ext cx="15240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Equation" r:id="rId7" imgW="1168400" imgH="939800" progId="Equation.3">
                  <p:embed/>
                </p:oleObj>
              </mc:Choice>
              <mc:Fallback>
                <p:oleObj name="Equation" r:id="rId7" imgW="1168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15240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Line 8"/>
          <p:cNvSpPr>
            <a:spLocks noChangeShapeType="1"/>
          </p:cNvSpPr>
          <p:nvPr/>
        </p:nvSpPr>
        <p:spPr bwMode="auto">
          <a:xfrm flipH="1">
            <a:off x="5867400" y="51054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5867400" y="5105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5867400" y="56388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 flipH="1">
            <a:off x="5867400" y="38862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5867400" y="38862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5867400" y="44196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5257800" y="52578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>
            <a:off x="5257800" y="4724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>
            <a:off x="5257800" y="4724400"/>
            <a:ext cx="2133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572000" y="5029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>
            <a:off x="4572000" y="4191000"/>
            <a:ext cx="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>
            <a:off x="4572000" y="41910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0788" name="Group 20"/>
          <p:cNvGrpSpPr>
            <a:grpSpLocks/>
          </p:cNvGrpSpPr>
          <p:nvPr/>
        </p:nvGrpSpPr>
        <p:grpSpPr bwMode="auto">
          <a:xfrm>
            <a:off x="7467600" y="3657600"/>
            <a:ext cx="533400" cy="2286000"/>
            <a:chOff x="4704" y="2304"/>
            <a:chExt cx="336" cy="1440"/>
          </a:xfrm>
        </p:grpSpPr>
        <p:sp>
          <p:nvSpPr>
            <p:cNvPr id="160790" name="Oval 21"/>
            <p:cNvSpPr>
              <a:spLocks noChangeArrowheads="1"/>
            </p:cNvSpPr>
            <p:nvPr/>
          </p:nvSpPr>
          <p:spPr bwMode="auto">
            <a:xfrm>
              <a:off x="470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0791" name="Oval 22"/>
            <p:cNvSpPr>
              <a:spLocks noChangeArrowheads="1"/>
            </p:cNvSpPr>
            <p:nvPr/>
          </p:nvSpPr>
          <p:spPr bwMode="auto">
            <a:xfrm>
              <a:off x="4704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0792" name="Oval 23"/>
            <p:cNvSpPr>
              <a:spLocks noChangeArrowheads="1"/>
            </p:cNvSpPr>
            <p:nvPr/>
          </p:nvSpPr>
          <p:spPr bwMode="auto">
            <a:xfrm>
              <a:off x="4704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0793" name="Oval 24"/>
            <p:cNvSpPr>
              <a:spLocks noChangeArrowheads="1"/>
            </p:cNvSpPr>
            <p:nvPr/>
          </p:nvSpPr>
          <p:spPr bwMode="auto">
            <a:xfrm>
              <a:off x="4704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0794" name="Oval 25"/>
            <p:cNvSpPr>
              <a:spLocks noChangeArrowheads="1"/>
            </p:cNvSpPr>
            <p:nvPr/>
          </p:nvSpPr>
          <p:spPr bwMode="auto">
            <a:xfrm>
              <a:off x="4704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0795" name="Text Box 26"/>
            <p:cNvSpPr txBox="1">
              <a:spLocks noChangeArrowheads="1"/>
            </p:cNvSpPr>
            <p:nvPr/>
          </p:nvSpPr>
          <p:spPr bwMode="auto">
            <a:xfrm>
              <a:off x="4704" y="34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0796" name="Text Box 27"/>
            <p:cNvSpPr txBox="1">
              <a:spLocks noChangeArrowheads="1"/>
            </p:cNvSpPr>
            <p:nvPr/>
          </p:nvSpPr>
          <p:spPr bwMode="auto">
            <a:xfrm>
              <a:off x="4704" y="31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0797" name="Text Box 28"/>
            <p:cNvSpPr txBox="1"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0798" name="Text Box 29"/>
            <p:cNvSpPr txBox="1"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0799" name="Text Box 30"/>
            <p:cNvSpPr txBox="1">
              <a:spLocks noChangeArrowheads="1"/>
            </p:cNvSpPr>
            <p:nvPr/>
          </p:nvSpPr>
          <p:spPr bwMode="auto">
            <a:xfrm>
              <a:off x="4704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5</a:t>
              </a:r>
            </a:p>
          </p:txBody>
        </p:sp>
      </p:grpSp>
      <p:graphicFrame>
        <p:nvGraphicFramePr>
          <p:cNvPr id="160789" name="Object 5"/>
          <p:cNvGraphicFramePr>
            <a:graphicFrameLocks noChangeAspect="1"/>
          </p:cNvGraphicFramePr>
          <p:nvPr/>
        </p:nvGraphicFramePr>
        <p:xfrm>
          <a:off x="457200" y="4191000"/>
          <a:ext cx="38846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r:id="rId9" imgW="2342271" imgH="239151" progId="">
                  <p:embed/>
                </p:oleObj>
              </mc:Choice>
              <mc:Fallback>
                <p:oleObj r:id="rId9" imgW="2342271" imgH="2391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38846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7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848600" cy="8382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Hierarchical: Average Link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7467600" cy="990600"/>
          </a:xfrm>
        </p:spPr>
        <p:txBody>
          <a:bodyPr/>
          <a:lstStyle/>
          <a:p>
            <a:r>
              <a:rPr lang="en-US" altLang="en-US" sz="2800" smtClean="0">
                <a:effectLst/>
              </a:rPr>
              <a:t>cluster similarity = </a:t>
            </a:r>
            <a:r>
              <a:rPr lang="en-US" altLang="en-US" sz="2800" i="1" smtClean="0">
                <a:solidFill>
                  <a:srgbClr val="800000"/>
                </a:solidFill>
                <a:effectLst/>
              </a:rPr>
              <a:t>average</a:t>
            </a:r>
            <a:r>
              <a:rPr lang="en-US" altLang="en-US" sz="2800" smtClean="0">
                <a:effectLst/>
              </a:rPr>
              <a:t> similarity of all pairs</a:t>
            </a:r>
            <a:endParaRPr lang="en-US" altLang="en-US" smtClean="0">
              <a:effectLst/>
            </a:endParaRPr>
          </a:p>
        </p:txBody>
      </p:sp>
      <p:sp>
        <p:nvSpPr>
          <p:cNvPr id="161796" name="Oval 4"/>
          <p:cNvSpPr>
            <a:spLocks noChangeArrowheads="1"/>
          </p:cNvSpPr>
          <p:nvPr/>
        </p:nvSpPr>
        <p:spPr bwMode="auto">
          <a:xfrm>
            <a:off x="2514600" y="4572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797" name="Oval 5"/>
          <p:cNvSpPr>
            <a:spLocks noChangeArrowheads="1"/>
          </p:cNvSpPr>
          <p:nvPr/>
        </p:nvSpPr>
        <p:spPr bwMode="auto">
          <a:xfrm>
            <a:off x="4876800" y="4495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798" name="Oval 6"/>
          <p:cNvSpPr>
            <a:spLocks noChangeArrowheads="1"/>
          </p:cNvSpPr>
          <p:nvPr/>
        </p:nvSpPr>
        <p:spPr bwMode="auto">
          <a:xfrm>
            <a:off x="3276600" y="55626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799" name="Oval 7"/>
          <p:cNvSpPr>
            <a:spLocks noChangeArrowheads="1"/>
          </p:cNvSpPr>
          <p:nvPr/>
        </p:nvSpPr>
        <p:spPr bwMode="auto">
          <a:xfrm>
            <a:off x="3048000" y="48006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00" name="Oval 8"/>
          <p:cNvSpPr>
            <a:spLocks noChangeArrowheads="1"/>
          </p:cNvSpPr>
          <p:nvPr/>
        </p:nvSpPr>
        <p:spPr bwMode="auto">
          <a:xfrm>
            <a:off x="4572000" y="44958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01" name="Oval 9"/>
          <p:cNvSpPr>
            <a:spLocks noChangeArrowheads="1"/>
          </p:cNvSpPr>
          <p:nvPr/>
        </p:nvSpPr>
        <p:spPr bwMode="auto">
          <a:xfrm>
            <a:off x="4800600" y="4191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02" name="Oval 10"/>
          <p:cNvSpPr>
            <a:spLocks noChangeArrowheads="1"/>
          </p:cNvSpPr>
          <p:nvPr/>
        </p:nvSpPr>
        <p:spPr bwMode="auto">
          <a:xfrm>
            <a:off x="1143000" y="42672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03" name="Oval 11"/>
          <p:cNvSpPr>
            <a:spLocks noChangeArrowheads="1"/>
          </p:cNvSpPr>
          <p:nvPr/>
        </p:nvSpPr>
        <p:spPr bwMode="auto">
          <a:xfrm>
            <a:off x="1066800" y="3810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04" name="Oval 12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05" name="Oval 13"/>
          <p:cNvSpPr>
            <a:spLocks noChangeArrowheads="1"/>
          </p:cNvSpPr>
          <p:nvPr/>
        </p:nvSpPr>
        <p:spPr bwMode="auto">
          <a:xfrm>
            <a:off x="1219200" y="40386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06" name="Oval 14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07" name="Oval 15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08" name="Oval 16"/>
          <p:cNvSpPr>
            <a:spLocks noChangeArrowheads="1"/>
          </p:cNvSpPr>
          <p:nvPr/>
        </p:nvSpPr>
        <p:spPr bwMode="auto">
          <a:xfrm>
            <a:off x="11430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09" name="Oval 17"/>
          <p:cNvSpPr>
            <a:spLocks noChangeArrowheads="1"/>
          </p:cNvSpPr>
          <p:nvPr/>
        </p:nvSpPr>
        <p:spPr bwMode="auto">
          <a:xfrm>
            <a:off x="4267200" y="3962400"/>
            <a:ext cx="990600" cy="9906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10" name="Oval 18"/>
          <p:cNvSpPr>
            <a:spLocks noChangeArrowheads="1"/>
          </p:cNvSpPr>
          <p:nvPr/>
        </p:nvSpPr>
        <p:spPr bwMode="auto">
          <a:xfrm>
            <a:off x="762000" y="3352800"/>
            <a:ext cx="1143000" cy="12954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11" name="Oval 19"/>
          <p:cNvSpPr>
            <a:spLocks noChangeArrowheads="1"/>
          </p:cNvSpPr>
          <p:nvPr/>
        </p:nvSpPr>
        <p:spPr bwMode="auto">
          <a:xfrm rot="2411630">
            <a:off x="2133600" y="4572000"/>
            <a:ext cx="1828800" cy="1066800"/>
          </a:xfrm>
          <a:prstGeom prst="ellips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12" name="Oval 20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13" name="Oval 21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 flipH="1">
            <a:off x="3124200" y="4267200"/>
            <a:ext cx="1447800" cy="609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5" name="Oval 23"/>
          <p:cNvSpPr>
            <a:spLocks noChangeArrowheads="1"/>
          </p:cNvSpPr>
          <p:nvPr/>
        </p:nvSpPr>
        <p:spPr bwMode="auto">
          <a:xfrm rot="-931360">
            <a:off x="1825625" y="3789363"/>
            <a:ext cx="3775075" cy="2095500"/>
          </a:xfrm>
          <a:prstGeom prst="ellips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 flipH="1">
            <a:off x="2971800" y="4267200"/>
            <a:ext cx="1600200" cy="9144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 flipH="1">
            <a:off x="3352800" y="4267200"/>
            <a:ext cx="1219200" cy="1371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H="1">
            <a:off x="3352800" y="4267200"/>
            <a:ext cx="1219200" cy="762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 flipH="1">
            <a:off x="2590800" y="4572000"/>
            <a:ext cx="2057400" cy="76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 flipH="1">
            <a:off x="3124200" y="4572000"/>
            <a:ext cx="152400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H="1">
            <a:off x="2590800" y="4267200"/>
            <a:ext cx="1981200" cy="381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2" name="Line 30"/>
          <p:cNvSpPr>
            <a:spLocks noChangeShapeType="1"/>
          </p:cNvSpPr>
          <p:nvPr/>
        </p:nvSpPr>
        <p:spPr bwMode="auto">
          <a:xfrm flipH="1">
            <a:off x="3276600" y="4572000"/>
            <a:ext cx="1371600" cy="457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3" name="Line 31"/>
          <p:cNvSpPr>
            <a:spLocks noChangeShapeType="1"/>
          </p:cNvSpPr>
          <p:nvPr/>
        </p:nvSpPr>
        <p:spPr bwMode="auto">
          <a:xfrm flipH="1">
            <a:off x="2971800" y="4572000"/>
            <a:ext cx="1676400" cy="609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4" name="Line 32"/>
          <p:cNvSpPr>
            <a:spLocks noChangeShapeType="1"/>
          </p:cNvSpPr>
          <p:nvPr/>
        </p:nvSpPr>
        <p:spPr bwMode="auto">
          <a:xfrm flipH="1">
            <a:off x="3352800" y="4572000"/>
            <a:ext cx="1295400" cy="1066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5" name="Text Box 33"/>
          <p:cNvSpPr txBox="1">
            <a:spLocks noChangeArrowheads="1"/>
          </p:cNvSpPr>
          <p:nvPr/>
        </p:nvSpPr>
        <p:spPr bwMode="auto">
          <a:xfrm>
            <a:off x="5943600" y="3276600"/>
            <a:ext cx="2743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r>
              <a:rPr lang="en-US" altLang="en-US" sz="1800">
                <a:latin typeface="Comic Sans MS" panose="030F0702030302020204" pitchFamily="66" charset="0"/>
              </a:rPr>
              <a:t> tight clusters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n-US" altLang="en-US" sz="1800">
                <a:latin typeface="Comic Sans MS" panose="030F0702030302020204" pitchFamily="66" charset="0"/>
              </a:rPr>
              <a:t> slow</a:t>
            </a:r>
          </a:p>
        </p:txBody>
      </p:sp>
    </p:spTree>
    <p:extLst>
      <p:ext uri="{BB962C8B-B14F-4D97-AF65-F5344CB8AC3E}">
        <p14:creationId xmlns:p14="http://schemas.microsoft.com/office/powerpoint/2010/main" val="31049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848600" cy="9144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Example: average link</a:t>
            </a:r>
          </a:p>
        </p:txBody>
      </p:sp>
      <p:graphicFrame>
        <p:nvGraphicFramePr>
          <p:cNvPr id="163843" name="Object 2"/>
          <p:cNvGraphicFramePr>
            <a:graphicFrameLocks noChangeAspect="1"/>
          </p:cNvGraphicFramePr>
          <p:nvPr/>
        </p:nvGraphicFramePr>
        <p:xfrm>
          <a:off x="1211263" y="18288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3" imgW="1371600" imgH="1371600" progId="Equation.3">
                  <p:embed/>
                </p:oleObj>
              </mc:Choice>
              <mc:Fallback>
                <p:oleObj name="Equation" r:id="rId3" imgW="1371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8288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3"/>
          <p:cNvGraphicFramePr>
            <a:graphicFrameLocks noChangeAspect="1"/>
          </p:cNvGraphicFramePr>
          <p:nvPr/>
        </p:nvGraphicFramePr>
        <p:xfrm>
          <a:off x="3890963" y="1905000"/>
          <a:ext cx="16700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5" imgW="1308100" imgH="1143000" progId="Equation.3">
                  <p:embed/>
                </p:oleObj>
              </mc:Choice>
              <mc:Fallback>
                <p:oleObj name="Equation" r:id="rId5" imgW="13081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05000"/>
                        <a:ext cx="167005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Line 5"/>
          <p:cNvSpPr>
            <a:spLocks noChangeShapeType="1"/>
          </p:cNvSpPr>
          <p:nvPr/>
        </p:nvSpPr>
        <p:spPr bwMode="auto">
          <a:xfrm flipH="1">
            <a:off x="5943600" y="51816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5943600" y="5181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5943600" y="57150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48" name="Group 8"/>
          <p:cNvGrpSpPr>
            <a:grpSpLocks/>
          </p:cNvGrpSpPr>
          <p:nvPr/>
        </p:nvGrpSpPr>
        <p:grpSpPr bwMode="auto">
          <a:xfrm>
            <a:off x="7543800" y="3657600"/>
            <a:ext cx="533400" cy="2286000"/>
            <a:chOff x="4752" y="2304"/>
            <a:chExt cx="336" cy="1440"/>
          </a:xfrm>
        </p:grpSpPr>
        <p:sp>
          <p:nvSpPr>
            <p:cNvPr id="163851" name="Oval 9"/>
            <p:cNvSpPr>
              <a:spLocks noChangeArrowheads="1"/>
            </p:cNvSpPr>
            <p:nvPr/>
          </p:nvSpPr>
          <p:spPr bwMode="auto">
            <a:xfrm>
              <a:off x="4752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852" name="Oval 10"/>
            <p:cNvSpPr>
              <a:spLocks noChangeArrowheads="1"/>
            </p:cNvSpPr>
            <p:nvPr/>
          </p:nvSpPr>
          <p:spPr bwMode="auto">
            <a:xfrm>
              <a:off x="475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853" name="Oval 11"/>
            <p:cNvSpPr>
              <a:spLocks noChangeArrowheads="1"/>
            </p:cNvSpPr>
            <p:nvPr/>
          </p:nvSpPr>
          <p:spPr bwMode="auto">
            <a:xfrm>
              <a:off x="4752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854" name="Oval 12"/>
            <p:cNvSpPr>
              <a:spLocks noChangeArrowheads="1"/>
            </p:cNvSpPr>
            <p:nvPr/>
          </p:nvSpPr>
          <p:spPr bwMode="auto">
            <a:xfrm>
              <a:off x="475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855" name="Oval 13"/>
            <p:cNvSpPr>
              <a:spLocks noChangeArrowheads="1"/>
            </p:cNvSpPr>
            <p:nvPr/>
          </p:nvSpPr>
          <p:spPr bwMode="auto">
            <a:xfrm>
              <a:off x="4752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856" name="Text Box 14"/>
            <p:cNvSpPr txBox="1">
              <a:spLocks noChangeArrowheads="1"/>
            </p:cNvSpPr>
            <p:nvPr/>
          </p:nvSpPr>
          <p:spPr bwMode="auto">
            <a:xfrm>
              <a:off x="4752" y="34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3857" name="Text Box 15"/>
            <p:cNvSpPr txBox="1">
              <a:spLocks noChangeArrowheads="1"/>
            </p:cNvSpPr>
            <p:nvPr/>
          </p:nvSpPr>
          <p:spPr bwMode="auto">
            <a:xfrm>
              <a:off x="4752" y="31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858" name="Text Box 16"/>
            <p:cNvSpPr txBox="1">
              <a:spLocks noChangeArrowheads="1"/>
            </p:cNvSpPr>
            <p:nvPr/>
          </p:nvSpPr>
          <p:spPr bwMode="auto">
            <a:xfrm>
              <a:off x="4752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3859" name="Text Box 17"/>
            <p:cNvSpPr txBox="1">
              <a:spLocks noChangeArrowheads="1"/>
            </p:cNvSpPr>
            <p:nvPr/>
          </p:nvSpPr>
          <p:spPr bwMode="auto">
            <a:xfrm>
              <a:off x="4752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3860" name="Text Box 18"/>
            <p:cNvSpPr txBox="1">
              <a:spLocks noChangeArrowheads="1"/>
            </p:cNvSpPr>
            <p:nvPr/>
          </p:nvSpPr>
          <p:spPr bwMode="auto">
            <a:xfrm>
              <a:off x="4752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63849" name="AutoShape 19"/>
          <p:cNvSpPr>
            <a:spLocks noChangeArrowheads="1"/>
          </p:cNvSpPr>
          <p:nvPr/>
        </p:nvSpPr>
        <p:spPr bwMode="auto">
          <a:xfrm>
            <a:off x="31242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63850" name="Object 4"/>
          <p:cNvGraphicFramePr>
            <a:graphicFrameLocks noChangeAspect="1"/>
          </p:cNvGraphicFramePr>
          <p:nvPr/>
        </p:nvGraphicFramePr>
        <p:xfrm>
          <a:off x="990600" y="3733800"/>
          <a:ext cx="3656013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r:id="rId7" imgW="2193159" imgH="1205186" progId="">
                  <p:embed/>
                </p:oleObj>
              </mc:Choice>
              <mc:Fallback>
                <p:oleObj r:id="rId7" imgW="2193159" imgH="12051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3656013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4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7848600" cy="9144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Example: average link</a:t>
            </a:r>
          </a:p>
        </p:txBody>
      </p:sp>
      <p:graphicFrame>
        <p:nvGraphicFramePr>
          <p:cNvPr id="164867" name="Object 2"/>
          <p:cNvGraphicFramePr>
            <a:graphicFrameLocks noChangeAspect="1"/>
          </p:cNvGraphicFramePr>
          <p:nvPr/>
        </p:nvGraphicFramePr>
        <p:xfrm>
          <a:off x="1211263" y="18288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3" imgW="1371600" imgH="1371600" progId="Equation.3">
                  <p:embed/>
                </p:oleObj>
              </mc:Choice>
              <mc:Fallback>
                <p:oleObj name="Equation" r:id="rId3" imgW="1371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8288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3"/>
          <p:cNvGraphicFramePr>
            <a:graphicFrameLocks noChangeAspect="1"/>
          </p:cNvGraphicFramePr>
          <p:nvPr/>
        </p:nvGraphicFramePr>
        <p:xfrm>
          <a:off x="3890963" y="1905000"/>
          <a:ext cx="16700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5" imgW="1308100" imgH="1143000" progId="Equation.3">
                  <p:embed/>
                </p:oleObj>
              </mc:Choice>
              <mc:Fallback>
                <p:oleObj name="Equation" r:id="rId5" imgW="13081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05000"/>
                        <a:ext cx="167005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Line 5"/>
          <p:cNvSpPr>
            <a:spLocks noChangeShapeType="1"/>
          </p:cNvSpPr>
          <p:nvPr/>
        </p:nvSpPr>
        <p:spPr bwMode="auto">
          <a:xfrm flipH="1">
            <a:off x="5867400" y="52578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0" name="Line 6"/>
          <p:cNvSpPr>
            <a:spLocks noChangeShapeType="1"/>
          </p:cNvSpPr>
          <p:nvPr/>
        </p:nvSpPr>
        <p:spPr bwMode="auto">
          <a:xfrm>
            <a:off x="5867400" y="52578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>
            <a:off x="5867400" y="57912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872" name="Group 8"/>
          <p:cNvGrpSpPr>
            <a:grpSpLocks/>
          </p:cNvGrpSpPr>
          <p:nvPr/>
        </p:nvGrpSpPr>
        <p:grpSpPr bwMode="auto">
          <a:xfrm>
            <a:off x="7467600" y="3733800"/>
            <a:ext cx="533400" cy="2286000"/>
            <a:chOff x="4704" y="2352"/>
            <a:chExt cx="336" cy="1440"/>
          </a:xfrm>
        </p:grpSpPr>
        <p:sp>
          <p:nvSpPr>
            <p:cNvPr id="164880" name="Oval 9"/>
            <p:cNvSpPr>
              <a:spLocks noChangeArrowheads="1"/>
            </p:cNvSpPr>
            <p:nvPr/>
          </p:nvSpPr>
          <p:spPr bwMode="auto">
            <a:xfrm>
              <a:off x="4704" y="35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4881" name="Oval 10"/>
            <p:cNvSpPr>
              <a:spLocks noChangeArrowheads="1"/>
            </p:cNvSpPr>
            <p:nvPr/>
          </p:nvSpPr>
          <p:spPr bwMode="auto">
            <a:xfrm>
              <a:off x="4704" y="32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4882" name="Oval 11"/>
            <p:cNvSpPr>
              <a:spLocks noChangeArrowheads="1"/>
            </p:cNvSpPr>
            <p:nvPr/>
          </p:nvSpPr>
          <p:spPr bwMode="auto">
            <a:xfrm>
              <a:off x="4704" y="29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4883" name="Oval 12"/>
            <p:cNvSpPr>
              <a:spLocks noChangeArrowheads="1"/>
            </p:cNvSpPr>
            <p:nvPr/>
          </p:nvSpPr>
          <p:spPr bwMode="auto">
            <a:xfrm>
              <a:off x="4704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4884" name="Oval 13"/>
            <p:cNvSpPr>
              <a:spLocks noChangeArrowheads="1"/>
            </p:cNvSpPr>
            <p:nvPr/>
          </p:nvSpPr>
          <p:spPr bwMode="auto">
            <a:xfrm>
              <a:off x="470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4885" name="Text Box 14"/>
            <p:cNvSpPr txBox="1">
              <a:spLocks noChangeArrowheads="1"/>
            </p:cNvSpPr>
            <p:nvPr/>
          </p:nvSpPr>
          <p:spPr bwMode="auto">
            <a:xfrm>
              <a:off x="4704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4886" name="Text Box 15"/>
            <p:cNvSpPr txBox="1">
              <a:spLocks noChangeArrowheads="1"/>
            </p:cNvSpPr>
            <p:nvPr/>
          </p:nvSpPr>
          <p:spPr bwMode="auto">
            <a:xfrm>
              <a:off x="4704" y="32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4887" name="Text Box 16"/>
            <p:cNvSpPr txBox="1">
              <a:spLocks noChangeArrowheads="1"/>
            </p:cNvSpPr>
            <p:nvPr/>
          </p:nvSpPr>
          <p:spPr bwMode="auto">
            <a:xfrm>
              <a:off x="4704" y="29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4888" name="Text Box 17"/>
            <p:cNvSpPr txBox="1">
              <a:spLocks noChangeArrowheads="1"/>
            </p:cNvSpPr>
            <p:nvPr/>
          </p:nvSpPr>
          <p:spPr bwMode="auto">
            <a:xfrm>
              <a:off x="4704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4889" name="Text Box 18"/>
            <p:cNvSpPr txBox="1">
              <a:spLocks noChangeArrowheads="1"/>
            </p:cNvSpPr>
            <p:nvPr/>
          </p:nvSpPr>
          <p:spPr bwMode="auto">
            <a:xfrm>
              <a:off x="4704" y="23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64873" name="AutoShape 19"/>
          <p:cNvSpPr>
            <a:spLocks noChangeArrowheads="1"/>
          </p:cNvSpPr>
          <p:nvPr/>
        </p:nvSpPr>
        <p:spPr bwMode="auto">
          <a:xfrm>
            <a:off x="31242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874" name="AutoShape 20"/>
          <p:cNvSpPr>
            <a:spLocks noChangeArrowheads="1"/>
          </p:cNvSpPr>
          <p:nvPr/>
        </p:nvSpPr>
        <p:spPr bwMode="auto">
          <a:xfrm>
            <a:off x="57150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64875" name="Object 4"/>
          <p:cNvGraphicFramePr>
            <a:graphicFrameLocks noChangeAspect="1"/>
          </p:cNvGraphicFramePr>
          <p:nvPr/>
        </p:nvGraphicFramePr>
        <p:xfrm>
          <a:off x="6477000" y="1981200"/>
          <a:ext cx="15240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7" imgW="1168400" imgH="939800" progId="Equation.3">
                  <p:embed/>
                </p:oleObj>
              </mc:Choice>
              <mc:Fallback>
                <p:oleObj name="Equation" r:id="rId7" imgW="1168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15240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6" name="Line 22"/>
          <p:cNvSpPr>
            <a:spLocks noChangeShapeType="1"/>
          </p:cNvSpPr>
          <p:nvPr/>
        </p:nvSpPr>
        <p:spPr bwMode="auto">
          <a:xfrm flipH="1">
            <a:off x="5867400" y="39624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7" name="Line 23"/>
          <p:cNvSpPr>
            <a:spLocks noChangeShapeType="1"/>
          </p:cNvSpPr>
          <p:nvPr/>
        </p:nvSpPr>
        <p:spPr bwMode="auto">
          <a:xfrm>
            <a:off x="5867400" y="3962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8" name="Line 24"/>
          <p:cNvSpPr>
            <a:spLocks noChangeShapeType="1"/>
          </p:cNvSpPr>
          <p:nvPr/>
        </p:nvSpPr>
        <p:spPr bwMode="auto">
          <a:xfrm>
            <a:off x="5867400" y="44958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4879" name="Object 5"/>
          <p:cNvGraphicFramePr>
            <a:graphicFrameLocks noChangeAspect="1"/>
          </p:cNvGraphicFramePr>
          <p:nvPr/>
        </p:nvGraphicFramePr>
        <p:xfrm>
          <a:off x="1066800" y="4038600"/>
          <a:ext cx="365601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r:id="rId9" imgW="2405575" imgH="812409" progId="">
                  <p:embed/>
                </p:oleObj>
              </mc:Choice>
              <mc:Fallback>
                <p:oleObj r:id="rId9" imgW="2405575" imgH="8124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3656013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6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7848600" cy="914400"/>
          </a:xfrm>
        </p:spPr>
        <p:txBody>
          <a:bodyPr/>
          <a:lstStyle/>
          <a:p>
            <a:r>
              <a:rPr lang="en-US" altLang="en-US" b="1" smtClean="0">
                <a:effectLst/>
              </a:rPr>
              <a:t>Example: average link</a:t>
            </a:r>
          </a:p>
        </p:txBody>
      </p:sp>
      <p:graphicFrame>
        <p:nvGraphicFramePr>
          <p:cNvPr id="165891" name="Object 2"/>
          <p:cNvGraphicFramePr>
            <a:graphicFrameLocks noChangeAspect="1"/>
          </p:cNvGraphicFramePr>
          <p:nvPr/>
        </p:nvGraphicFramePr>
        <p:xfrm>
          <a:off x="1211263" y="18288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3" imgW="1371600" imgH="1371600" progId="Equation.3">
                  <p:embed/>
                </p:oleObj>
              </mc:Choice>
              <mc:Fallback>
                <p:oleObj name="Equation" r:id="rId3" imgW="1371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8288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3"/>
          <p:cNvGraphicFramePr>
            <a:graphicFrameLocks noChangeAspect="1"/>
          </p:cNvGraphicFramePr>
          <p:nvPr/>
        </p:nvGraphicFramePr>
        <p:xfrm>
          <a:off x="3890963" y="1905000"/>
          <a:ext cx="16700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Equation" r:id="rId5" imgW="1308100" imgH="1143000" progId="Equation.3">
                  <p:embed/>
                </p:oleObj>
              </mc:Choice>
              <mc:Fallback>
                <p:oleObj name="Equation" r:id="rId5" imgW="13081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05000"/>
                        <a:ext cx="167005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AutoShape 5"/>
          <p:cNvSpPr>
            <a:spLocks noChangeArrowheads="1"/>
          </p:cNvSpPr>
          <p:nvPr/>
        </p:nvSpPr>
        <p:spPr bwMode="auto">
          <a:xfrm>
            <a:off x="31242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5715000" y="2514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65895" name="Object 4"/>
          <p:cNvGraphicFramePr>
            <a:graphicFrameLocks noChangeAspect="1"/>
          </p:cNvGraphicFramePr>
          <p:nvPr/>
        </p:nvGraphicFramePr>
        <p:xfrm>
          <a:off x="6477000" y="1981200"/>
          <a:ext cx="15240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Equation" r:id="rId7" imgW="1168400" imgH="939800" progId="Equation.3">
                  <p:embed/>
                </p:oleObj>
              </mc:Choice>
              <mc:Fallback>
                <p:oleObj name="Equation" r:id="rId7" imgW="1168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15240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6" name="Line 8"/>
          <p:cNvSpPr>
            <a:spLocks noChangeShapeType="1"/>
          </p:cNvSpPr>
          <p:nvPr/>
        </p:nvSpPr>
        <p:spPr bwMode="auto">
          <a:xfrm flipH="1">
            <a:off x="5867400" y="51054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>
            <a:off x="5867400" y="5105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>
            <a:off x="5867400" y="56388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 flipH="1">
            <a:off x="5867400" y="38862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5867400" y="38862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5867400" y="4419600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 flipH="1">
            <a:off x="5257800" y="52578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>
            <a:off x="5257800" y="4724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>
            <a:off x="5257800" y="4724400"/>
            <a:ext cx="2133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 flipH="1">
            <a:off x="4572000" y="5029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>
            <a:off x="4572000" y="4191000"/>
            <a:ext cx="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4572000" y="41910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5908" name="Group 20"/>
          <p:cNvGrpSpPr>
            <a:grpSpLocks/>
          </p:cNvGrpSpPr>
          <p:nvPr/>
        </p:nvGrpSpPr>
        <p:grpSpPr bwMode="auto">
          <a:xfrm>
            <a:off x="7467600" y="3657600"/>
            <a:ext cx="533400" cy="2286000"/>
            <a:chOff x="4704" y="2304"/>
            <a:chExt cx="336" cy="1440"/>
          </a:xfrm>
        </p:grpSpPr>
        <p:sp>
          <p:nvSpPr>
            <p:cNvPr id="165910" name="Oval 21"/>
            <p:cNvSpPr>
              <a:spLocks noChangeArrowheads="1"/>
            </p:cNvSpPr>
            <p:nvPr/>
          </p:nvSpPr>
          <p:spPr bwMode="auto">
            <a:xfrm>
              <a:off x="470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5911" name="Oval 22"/>
            <p:cNvSpPr>
              <a:spLocks noChangeArrowheads="1"/>
            </p:cNvSpPr>
            <p:nvPr/>
          </p:nvSpPr>
          <p:spPr bwMode="auto">
            <a:xfrm>
              <a:off x="4704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5912" name="Oval 23"/>
            <p:cNvSpPr>
              <a:spLocks noChangeArrowheads="1"/>
            </p:cNvSpPr>
            <p:nvPr/>
          </p:nvSpPr>
          <p:spPr bwMode="auto">
            <a:xfrm>
              <a:off x="4704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5913" name="Oval 24"/>
            <p:cNvSpPr>
              <a:spLocks noChangeArrowheads="1"/>
            </p:cNvSpPr>
            <p:nvPr/>
          </p:nvSpPr>
          <p:spPr bwMode="auto">
            <a:xfrm>
              <a:off x="4704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5914" name="Oval 25"/>
            <p:cNvSpPr>
              <a:spLocks noChangeArrowheads="1"/>
            </p:cNvSpPr>
            <p:nvPr/>
          </p:nvSpPr>
          <p:spPr bwMode="auto">
            <a:xfrm>
              <a:off x="4704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5915" name="Text Box 26"/>
            <p:cNvSpPr txBox="1">
              <a:spLocks noChangeArrowheads="1"/>
            </p:cNvSpPr>
            <p:nvPr/>
          </p:nvSpPr>
          <p:spPr bwMode="auto">
            <a:xfrm>
              <a:off x="4704" y="34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5916" name="Text Box 27"/>
            <p:cNvSpPr txBox="1">
              <a:spLocks noChangeArrowheads="1"/>
            </p:cNvSpPr>
            <p:nvPr/>
          </p:nvSpPr>
          <p:spPr bwMode="auto">
            <a:xfrm>
              <a:off x="4704" y="31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5917" name="Text Box 28"/>
            <p:cNvSpPr txBox="1"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5918" name="Text Box 29"/>
            <p:cNvSpPr txBox="1"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5919" name="Text Box 30"/>
            <p:cNvSpPr txBox="1">
              <a:spLocks noChangeArrowheads="1"/>
            </p:cNvSpPr>
            <p:nvPr/>
          </p:nvSpPr>
          <p:spPr bwMode="auto">
            <a:xfrm>
              <a:off x="4704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5</a:t>
              </a:r>
            </a:p>
          </p:txBody>
        </p:sp>
      </p:grpSp>
      <p:graphicFrame>
        <p:nvGraphicFramePr>
          <p:cNvPr id="165909" name="Object 5"/>
          <p:cNvGraphicFramePr>
            <a:graphicFrameLocks noChangeAspect="1"/>
          </p:cNvGraphicFramePr>
          <p:nvPr/>
        </p:nvGraphicFramePr>
        <p:xfrm>
          <a:off x="304800" y="4114800"/>
          <a:ext cx="41894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r:id="rId9" imgW="3160110" imgH="392386" progId="">
                  <p:embed/>
                </p:oleObj>
              </mc:Choice>
              <mc:Fallback>
                <p:oleObj r:id="rId9" imgW="3160110" imgH="3923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4800"/>
                        <a:ext cx="41894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5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Starting Situation 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Start with clusters of individual points and a proximity matrix</a:t>
            </a:r>
          </a:p>
          <a:p>
            <a:pPr lvl="1" eaLnBrk="1" hangingPunct="1">
              <a:defRPr/>
            </a:pPr>
            <a:endParaRPr lang="en-US" smtClean="0"/>
          </a:p>
        </p:txBody>
      </p:sp>
      <p:sp>
        <p:nvSpPr>
          <p:cNvPr id="115716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18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19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15728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115731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2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3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4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5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6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7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8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9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40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41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42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43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15744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15745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15746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15747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15748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15749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15750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15751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15752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15753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115754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15729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graphicFrame>
        <p:nvGraphicFramePr>
          <p:cNvPr id="115730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3588" y="5507038"/>
          <a:ext cx="4013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Visio" r:id="rId4" imgW="7949438" imgH="1399827" progId="Visio.Drawing.6">
                  <p:embed/>
                </p:oleObj>
              </mc:Choice>
              <mc:Fallback>
                <p:oleObj name="Visio" r:id="rId4" imgW="7949438" imgH="139982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5507038"/>
                        <a:ext cx="40132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5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152400" y="685800"/>
            <a:ext cx="883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4000" b="1"/>
              <a:t>Comparison of the Three Methods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152400" y="19050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kumimoji="1" lang="en-US" altLang="en-US" sz="2800"/>
              <a:t>Single-link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800"/>
              <a:t>“Loose” clusters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800"/>
              <a:t>Individual decision, sensitive to outliers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kumimoji="1" lang="en-US" altLang="en-US" sz="2800"/>
              <a:t>Complete-link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800"/>
              <a:t> “Tight” clusters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800"/>
              <a:t>Individual decision, sensitive to outliers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kumimoji="1" lang="en-US" altLang="en-US" sz="2800"/>
              <a:t>Average-link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800"/>
              <a:t>“In between”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800"/>
              <a:t>Group decision, insensitive to outliers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kumimoji="1" lang="en-US" altLang="en-US" sz="2800"/>
              <a:t>Which one is the best? Depends on what you need! </a:t>
            </a:r>
          </a:p>
        </p:txBody>
      </p:sp>
    </p:spTree>
    <p:extLst>
      <p:ext uri="{BB962C8B-B14F-4D97-AF65-F5344CB8AC3E}">
        <p14:creationId xmlns:p14="http://schemas.microsoft.com/office/powerpoint/2010/main" val="41719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Hierarchical Clustering 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Produces a set of nested clusters organized as a hierarchical tree</a:t>
            </a:r>
          </a:p>
          <a:p>
            <a:pPr eaLnBrk="1" hangingPunct="1">
              <a:defRPr/>
            </a:pPr>
            <a:r>
              <a:rPr lang="en-US" smtClean="0"/>
              <a:t>Can be visualized as a dendrogram</a:t>
            </a:r>
          </a:p>
          <a:p>
            <a:pPr lvl="1" eaLnBrk="1" hangingPunct="1">
              <a:defRPr/>
            </a:pPr>
            <a:r>
              <a:rPr lang="en-US" smtClean="0"/>
              <a:t>A tree like diagram that records the sequences of merges or splits</a:t>
            </a:r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VISIO" r:id="rId5" imgW="3163511" imgH="3230582" progId="Visio.Drawing.6">
                  <p:embed/>
                </p:oleObj>
              </mc:Choice>
              <mc:Fallback>
                <p:oleObj name="VISIO" r:id="rId5" imgW="3163511" imgH="323058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9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Strengths of Hierarchical Clustering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Do not have to assume any particular number of clusters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Any desired number of clusters can be obtained by ‘cutting’ the </a:t>
            </a:r>
            <a:r>
              <a:rPr lang="en-US" dirty="0" err="1" smtClean="0"/>
              <a:t>dendogram</a:t>
            </a:r>
            <a:r>
              <a:rPr lang="en-US" dirty="0" smtClean="0"/>
              <a:t> at the proper level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They may correspond to meaningful taxonomies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Example in biological sciences (e.g., animal kingdom, phylogeny reconstruction, …)</a:t>
            </a:r>
          </a:p>
        </p:txBody>
      </p:sp>
    </p:spTree>
    <p:extLst>
      <p:ext uri="{BB962C8B-B14F-4D97-AF65-F5344CB8AC3E}">
        <p14:creationId xmlns:p14="http://schemas.microsoft.com/office/powerpoint/2010/main" val="38822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Cluster Similarity: MIN or Single Link 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Similarity of two clusters is based on the two most similar (closest) points in the different clusters</a:t>
            </a:r>
          </a:p>
          <a:p>
            <a:pPr lvl="1" eaLnBrk="1" hangingPunct="1">
              <a:defRPr/>
            </a:pPr>
            <a:r>
              <a:rPr lang="en-US" smtClean="0"/>
              <a:t>Determined by one pair of points, i.e., by one link in the proximity graph.</a:t>
            </a:r>
          </a:p>
        </p:txBody>
      </p:sp>
      <p:graphicFrame>
        <p:nvGraphicFramePr>
          <p:cNvPr id="488452" name="Object 4"/>
          <p:cNvGraphicFramePr>
            <a:graphicFrameLocks noChangeAspect="1"/>
          </p:cNvGraphicFramePr>
          <p:nvPr/>
        </p:nvGraphicFramePr>
        <p:xfrm>
          <a:off x="0" y="4343400"/>
          <a:ext cx="40878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Worksheet" r:id="rId4" imgW="2294001" imgH="1013841" progId="Excel.Sheet.8">
                  <p:embed/>
                </p:oleObj>
              </mc:Choice>
              <mc:Fallback>
                <p:oleObj name="Worksheet" r:id="rId4" imgW="2294001" imgH="10138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40878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62600" y="3810000"/>
            <a:ext cx="2820988" cy="2562225"/>
            <a:chOff x="3616" y="2256"/>
            <a:chExt cx="1777" cy="1614"/>
          </a:xfrm>
        </p:grpSpPr>
        <p:sp>
          <p:nvSpPr>
            <p:cNvPr id="172038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39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0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1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4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5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6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8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0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3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4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2055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2056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2057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2058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9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Hierarchical Clustering: MIN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Nested Clusters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174085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174102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03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04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05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06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07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08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74109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74110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74111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74112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74113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74086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174100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01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74087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174098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9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74088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174096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7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74089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174094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5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74090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174092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74093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4091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9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Strength of MIN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Original Points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176135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Two Clusters</a:t>
              </a:r>
            </a:p>
          </p:txBody>
        </p:sp>
        <p:pic>
          <p:nvPicPr>
            <p:cNvPr id="1761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613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255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421199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Limitations of MIN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Original Points</a:t>
            </a:r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5613" y="1524000"/>
            <a:ext cx="4878387" cy="3567113"/>
            <a:chOff x="2496" y="960"/>
            <a:chExt cx="2689" cy="2247"/>
          </a:xfrm>
        </p:grpSpPr>
        <p:sp>
          <p:nvSpPr>
            <p:cNvPr id="178183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Two Clusters</a:t>
              </a:r>
            </a:p>
          </p:txBody>
        </p:sp>
        <p:pic>
          <p:nvPicPr>
            <p:cNvPr id="17818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4600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293252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Cluster Similarity: MAX or Complete Linkage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Similarity of two clusters is based on the two least similar (most distant) points in the different clusters</a:t>
            </a:r>
          </a:p>
          <a:p>
            <a:pPr lvl="1" eaLnBrk="1" hangingPunct="1">
              <a:defRPr/>
            </a:pPr>
            <a:r>
              <a:rPr lang="en-US" smtClean="0"/>
              <a:t>Determined by all pairs of points in the two clusters</a:t>
            </a:r>
          </a:p>
          <a:p>
            <a:pPr eaLnBrk="1" hangingPunct="1">
              <a:defRPr/>
            </a:pPr>
            <a:endParaRPr lang="en-US" smtClean="0"/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52400" y="4114800"/>
          <a:ext cx="4343400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Worksheet" r:id="rId4" imgW="2294001" imgH="1013841" progId="Excel.Sheet.8">
                  <p:embed/>
                </p:oleObj>
              </mc:Choice>
              <mc:Fallback>
                <p:oleObj name="Worksheet" r:id="rId4" imgW="2294001" imgH="10138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4343400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3886200"/>
            <a:ext cx="2598738" cy="2667000"/>
            <a:chOff x="3691" y="2160"/>
            <a:chExt cx="1637" cy="1680"/>
          </a:xfrm>
        </p:grpSpPr>
        <p:sp>
          <p:nvSpPr>
            <p:cNvPr id="180230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1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2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3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5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8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9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0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1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2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3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4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5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0247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0248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0249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0250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3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Hierarchical Clustering: MAX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Nested Clusters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Dendrogram</a:t>
            </a:r>
          </a:p>
        </p:txBody>
      </p:sp>
      <p:pic>
        <p:nvPicPr>
          <p:cNvPr id="182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227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18229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8230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8230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8230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8230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8230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82279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18229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82280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18229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82281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18228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8228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282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18228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8228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283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18228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8228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8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Strength of MAX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Original Points</a:t>
            </a:r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84327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Two Clusters</a:t>
              </a:r>
            </a:p>
          </p:txBody>
        </p:sp>
        <p:pic>
          <p:nvPicPr>
            <p:cNvPr id="18432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31154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Intermediate Situation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8392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smtClean="0"/>
              <a:t>After some merging steps, we have some clusters </a:t>
            </a:r>
          </a:p>
          <a:p>
            <a:pPr lvl="1" eaLnBrk="1" hangingPunct="1">
              <a:defRPr/>
            </a:pPr>
            <a:endParaRPr lang="en-US" sz="2400" smtClean="0"/>
          </a:p>
        </p:txBody>
      </p:sp>
      <p:sp>
        <p:nvSpPr>
          <p:cNvPr id="11776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6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6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6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6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11777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1777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1777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1778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11778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11778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11778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1778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11778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11779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11779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7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graphicFrame>
        <p:nvGraphicFramePr>
          <p:cNvPr id="11777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21225"/>
          <a:ext cx="40401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Visio" r:id="rId4" imgW="7591349" imgH="2996548" progId="Visio.Drawing.6">
                  <p:embed/>
                </p:oleObj>
              </mc:Choice>
              <mc:Fallback>
                <p:oleObj name="Visio" r:id="rId4" imgW="7591349" imgH="2996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21225"/>
                        <a:ext cx="404018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7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Limitations of MAX</a:t>
            </a:r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Original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863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6376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Two Clusters</a:t>
              </a:r>
            </a:p>
          </p:txBody>
        </p:sp>
      </p:grpSp>
      <p:sp>
        <p:nvSpPr>
          <p:cNvPr id="50279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Tends to break large clusters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35452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Cluster Similarity: Group Average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065463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smtClean="0"/>
              <a:t>Proximity of two clusters is the average of pairwise proximity between points in the two clusters.</a:t>
            </a:r>
          </a:p>
          <a:p>
            <a:pPr eaLnBrk="1" hangingPunct="1">
              <a:defRPr/>
            </a:pPr>
            <a:endParaRPr lang="en-US" sz="2600" smtClean="0"/>
          </a:p>
          <a:p>
            <a:pPr eaLnBrk="1" hangingPunct="1">
              <a:defRPr/>
            </a:pPr>
            <a:endParaRPr lang="en-US" sz="2600" smtClean="0"/>
          </a:p>
          <a:p>
            <a:pPr lvl="4"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r>
              <a:rPr lang="en-US" sz="2600" smtClean="0"/>
              <a:t>Need to use average connectivity for scalability since total proximity favors large clusters</a:t>
            </a:r>
          </a:p>
          <a:p>
            <a:pPr eaLnBrk="1" hangingPunct="1">
              <a:defRPr/>
            </a:pPr>
            <a:endParaRPr lang="en-US" sz="2600" smtClean="0"/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1676400" y="20574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4" imgW="3873500" imgH="698500" progId="Equation.3">
                  <p:embed/>
                </p:oleObj>
              </mc:Choice>
              <mc:Fallback>
                <p:oleObj name="Equation" r:id="rId4" imgW="3873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0" y="41910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Worksheet" r:id="rId6" imgW="2294001" imgH="1013841" progId="Excel.Sheet.8">
                  <p:embed/>
                </p:oleObj>
              </mc:Choice>
              <mc:Fallback>
                <p:oleObj name="Worksheet" r:id="rId6" imgW="2294001" imgH="10138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910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0" y="3886200"/>
            <a:ext cx="2957513" cy="2755900"/>
            <a:chOff x="3504" y="2112"/>
            <a:chExt cx="1863" cy="1736"/>
          </a:xfrm>
        </p:grpSpPr>
        <p:sp>
          <p:nvSpPr>
            <p:cNvPr id="188423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4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5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6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7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8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9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0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1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2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3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4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5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6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7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8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9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8440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8441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8442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8443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44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Hierarchical Clustering: Group Average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39775" y="5616575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Nested Clusters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Dendrogram</a:t>
            </a:r>
          </a:p>
        </p:txBody>
      </p:sp>
      <p:pic>
        <p:nvPicPr>
          <p:cNvPr id="190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622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0470" name="Group 6"/>
          <p:cNvGrpSpPr>
            <a:grpSpLocks/>
          </p:cNvGrpSpPr>
          <p:nvPr/>
        </p:nvGrpSpPr>
        <p:grpSpPr bwMode="auto">
          <a:xfrm>
            <a:off x="633413" y="2041525"/>
            <a:ext cx="2790825" cy="2505075"/>
            <a:chOff x="509" y="1252"/>
            <a:chExt cx="1758" cy="1578"/>
          </a:xfrm>
        </p:grpSpPr>
        <p:sp>
          <p:nvSpPr>
            <p:cNvPr id="190486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487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488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489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490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491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492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0493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0494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0495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0496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0497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30438" y="3327400"/>
            <a:ext cx="1301750" cy="833438"/>
            <a:chOff x="1515" y="2062"/>
            <a:chExt cx="820" cy="525"/>
          </a:xfrm>
        </p:grpSpPr>
        <p:sp>
          <p:nvSpPr>
            <p:cNvPr id="190484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485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2925" y="2436813"/>
            <a:ext cx="1323975" cy="985837"/>
            <a:chOff x="452" y="1501"/>
            <a:chExt cx="834" cy="621"/>
          </a:xfrm>
        </p:grpSpPr>
        <p:sp>
          <p:nvSpPr>
            <p:cNvPr id="190482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483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28600" y="1676400"/>
            <a:ext cx="3659188" cy="3460750"/>
            <a:chOff x="254" y="1022"/>
            <a:chExt cx="2305" cy="2180"/>
          </a:xfrm>
        </p:grpSpPr>
        <p:sp>
          <p:nvSpPr>
            <p:cNvPr id="190480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0481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730375" y="3101975"/>
            <a:ext cx="1800225" cy="1665288"/>
            <a:chOff x="1217" y="1954"/>
            <a:chExt cx="1134" cy="1049"/>
          </a:xfrm>
        </p:grpSpPr>
        <p:sp>
          <p:nvSpPr>
            <p:cNvPr id="190478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0479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719263" y="1976438"/>
            <a:ext cx="1933575" cy="3097212"/>
            <a:chOff x="1193" y="1211"/>
            <a:chExt cx="1218" cy="1951"/>
          </a:xfrm>
        </p:grpSpPr>
        <p:sp>
          <p:nvSpPr>
            <p:cNvPr id="190476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0477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2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Hierarchical Clustering: Group Average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lang="en-US" sz="3500" smtClean="0"/>
              <a:t>Compromise between Single and Complete Link</a:t>
            </a:r>
          </a:p>
          <a:p>
            <a:pPr marL="533400" indent="-533400" eaLnBrk="1" hangingPunct="1">
              <a:defRPr/>
            </a:pPr>
            <a:r>
              <a:rPr lang="en-US" sz="3500" smtClean="0"/>
              <a:t>Strengths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Less susceptible to noise and outliers</a:t>
            </a:r>
          </a:p>
          <a:p>
            <a:pPr marL="533400" indent="-533400" eaLnBrk="1" hangingPunct="1">
              <a:defRPr/>
            </a:pPr>
            <a:endParaRPr lang="en-US" sz="3500" smtClean="0"/>
          </a:p>
          <a:p>
            <a:pPr marL="533400" indent="-533400" eaLnBrk="1" hangingPunct="1">
              <a:defRPr/>
            </a:pPr>
            <a:r>
              <a:rPr lang="en-US" sz="3500" smtClean="0"/>
              <a:t>Limitations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0801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Cluster Similarity: Ward’s Method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5307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>
                <a:effectLst/>
              </a:rPr>
              <a:t>Similarity of two clusters is based on the increase in squared error when two clusters are merged</a:t>
            </a:r>
          </a:p>
          <a:p>
            <a:pPr lvl="1" eaLnBrk="1" hangingPunct="1"/>
            <a:r>
              <a:rPr lang="en-US" altLang="en-US" smtClean="0">
                <a:effectLst/>
              </a:rPr>
              <a:t>Similar to group average if distance between points is distance squared</a:t>
            </a:r>
          </a:p>
          <a:p>
            <a:pPr eaLnBrk="1" hangingPunct="1"/>
            <a:r>
              <a:rPr lang="en-US" altLang="en-US" smtClean="0">
                <a:effectLst/>
              </a:rPr>
              <a:t>Less susceptible to noise and outliers</a:t>
            </a:r>
          </a:p>
          <a:p>
            <a:pPr lvl="4"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Biased towards globular clusters</a:t>
            </a:r>
          </a:p>
          <a:p>
            <a:pPr lvl="4"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Hierarchical analogue of K-means</a:t>
            </a:r>
          </a:p>
          <a:p>
            <a:pPr lvl="1" eaLnBrk="1" hangingPunct="1"/>
            <a:r>
              <a:rPr lang="en-US" altLang="en-US" smtClean="0">
                <a:effectLst/>
              </a:rPr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2016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smtClean="0"/>
              <a:t>Hierarchical Clustering: Comparison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3048000" y="5029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Group Average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Ward’s Method</a:t>
            </a:r>
          </a:p>
        </p:txBody>
      </p:sp>
      <p:grpSp>
        <p:nvGrpSpPr>
          <p:cNvPr id="196613" name="Group 5"/>
          <p:cNvGrpSpPr>
            <a:grpSpLocks noChangeAspect="1"/>
          </p:cNvGrpSpPr>
          <p:nvPr/>
        </p:nvGrpSpPr>
        <p:grpSpPr bwMode="auto">
          <a:xfrm>
            <a:off x="858838" y="4067175"/>
            <a:ext cx="1858962" cy="1693863"/>
            <a:chOff x="509" y="1253"/>
            <a:chExt cx="1776" cy="1618"/>
          </a:xfrm>
        </p:grpSpPr>
        <p:sp>
          <p:nvSpPr>
            <p:cNvPr id="196715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6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7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8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9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20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21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22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23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24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25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26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1912938" y="4914900"/>
            <a:ext cx="857250" cy="592138"/>
            <a:chOff x="1515" y="2062"/>
            <a:chExt cx="820" cy="566"/>
          </a:xfrm>
        </p:grpSpPr>
        <p:sp>
          <p:nvSpPr>
            <p:cNvPr id="19671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1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800100" y="4327525"/>
            <a:ext cx="873125" cy="649288"/>
            <a:chOff x="452" y="1501"/>
            <a:chExt cx="834" cy="621"/>
          </a:xfrm>
        </p:grpSpPr>
        <p:sp>
          <p:nvSpPr>
            <p:cNvPr id="196711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12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592138" y="3825875"/>
            <a:ext cx="2413000" cy="2281238"/>
            <a:chOff x="254" y="1022"/>
            <a:chExt cx="2305" cy="2180"/>
          </a:xfrm>
        </p:grpSpPr>
        <p:sp>
          <p:nvSpPr>
            <p:cNvPr id="19670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1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1600200" y="4800600"/>
            <a:ext cx="1187450" cy="1141413"/>
            <a:chOff x="1217" y="1954"/>
            <a:chExt cx="1134" cy="1090"/>
          </a:xfrm>
        </p:grpSpPr>
        <p:sp>
          <p:nvSpPr>
            <p:cNvPr id="196707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08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1574800" y="4024313"/>
            <a:ext cx="1274763" cy="2041525"/>
            <a:chOff x="1193" y="1212"/>
            <a:chExt cx="1218" cy="1950"/>
          </a:xfrm>
        </p:grpSpPr>
        <p:sp>
          <p:nvSpPr>
            <p:cNvPr id="19670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0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619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MIN</a:t>
            </a:r>
          </a:p>
        </p:txBody>
      </p:sp>
      <p:sp>
        <p:nvSpPr>
          <p:cNvPr id="196620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MAX</a:t>
            </a:r>
          </a:p>
        </p:txBody>
      </p:sp>
      <p:grpSp>
        <p:nvGrpSpPr>
          <p:cNvPr id="196621" name="Group 35"/>
          <p:cNvGrpSpPr>
            <a:grpSpLocks noChangeAspect="1"/>
          </p:cNvGrpSpPr>
          <p:nvPr/>
        </p:nvGrpSpPr>
        <p:grpSpPr bwMode="auto">
          <a:xfrm>
            <a:off x="6353175" y="4219575"/>
            <a:ext cx="1978025" cy="1795463"/>
            <a:chOff x="438" y="1309"/>
            <a:chExt cx="1937" cy="1757"/>
          </a:xfrm>
        </p:grpSpPr>
        <p:sp>
          <p:nvSpPr>
            <p:cNvPr id="196693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4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5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6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7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8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9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00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01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02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03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704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7475538" y="5126038"/>
            <a:ext cx="917575" cy="617537"/>
            <a:chOff x="1537" y="2197"/>
            <a:chExt cx="898" cy="604"/>
          </a:xfrm>
        </p:grpSpPr>
        <p:sp>
          <p:nvSpPr>
            <p:cNvPr id="196691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92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6292850" y="4497388"/>
            <a:ext cx="1035050" cy="582612"/>
            <a:chOff x="380" y="1581"/>
            <a:chExt cx="1012" cy="570"/>
          </a:xfrm>
        </p:grpSpPr>
        <p:sp>
          <p:nvSpPr>
            <p:cNvPr id="196689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90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067425" y="4060825"/>
            <a:ext cx="2578100" cy="2286000"/>
            <a:chOff x="159" y="1154"/>
            <a:chExt cx="2523" cy="2237"/>
          </a:xfrm>
        </p:grpSpPr>
        <p:sp>
          <p:nvSpPr>
            <p:cNvPr id="196687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88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7064375" y="5011738"/>
            <a:ext cx="1357313" cy="1052512"/>
            <a:chOff x="1135" y="2084"/>
            <a:chExt cx="1328" cy="1030"/>
          </a:xfrm>
        </p:grpSpPr>
        <p:sp>
          <p:nvSpPr>
            <p:cNvPr id="196685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86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096000" y="4343400"/>
            <a:ext cx="2432050" cy="1789113"/>
            <a:chOff x="187" y="1430"/>
            <a:chExt cx="2380" cy="1751"/>
          </a:xfrm>
        </p:grpSpPr>
        <p:sp>
          <p:nvSpPr>
            <p:cNvPr id="196683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84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627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196671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2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3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4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5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6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7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78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79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80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81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82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196669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70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196667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68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196665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66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196663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64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196661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62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633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196649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50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51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52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53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54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55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56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57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58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59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60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196647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48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196645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46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196643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44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196641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42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196639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96640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5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dirty="0" smtClean="0"/>
              <a:t>Hierarchical Clustering: Problems and Limitations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334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Once a decision is made to combine two clusters, it cannot be undone</a:t>
            </a:r>
          </a:p>
          <a:p>
            <a:pPr lvl="4" eaLnBrk="1" hangingPunct="1">
              <a:defRPr/>
            </a:pPr>
            <a:endParaRPr lang="en-US" sz="800" dirty="0" smtClean="0"/>
          </a:p>
          <a:p>
            <a:pPr eaLnBrk="1" hangingPunct="1">
              <a:defRPr/>
            </a:pPr>
            <a:r>
              <a:rPr lang="en-US" dirty="0" smtClean="0"/>
              <a:t>No objective function is directly minimized</a:t>
            </a:r>
          </a:p>
          <a:p>
            <a:pPr lvl="4" eaLnBrk="1" hangingPunct="1">
              <a:defRPr/>
            </a:pPr>
            <a:endParaRPr lang="en-US" sz="800" dirty="0" smtClean="0"/>
          </a:p>
          <a:p>
            <a:pPr eaLnBrk="1" hangingPunct="1">
              <a:defRPr/>
            </a:pPr>
            <a:r>
              <a:rPr lang="en-US" dirty="0" smtClean="0"/>
              <a:t>Different schemes have problems with one or more of the following:</a:t>
            </a:r>
          </a:p>
          <a:p>
            <a:pPr lvl="1" eaLnBrk="1" hangingPunct="1">
              <a:defRPr/>
            </a:pPr>
            <a:r>
              <a:rPr lang="en-US" dirty="0" smtClean="0"/>
              <a:t>Sensitivity to noise and outliers</a:t>
            </a:r>
          </a:p>
          <a:p>
            <a:pPr lvl="1" eaLnBrk="1" hangingPunct="1">
              <a:defRPr/>
            </a:pPr>
            <a:r>
              <a:rPr lang="en-US" dirty="0" smtClean="0"/>
              <a:t>Difficulty handling different sized clusters and convex shapes</a:t>
            </a:r>
          </a:p>
          <a:p>
            <a:pPr lvl="1" eaLnBrk="1" hangingPunct="1">
              <a:defRPr/>
            </a:pPr>
            <a:r>
              <a:rPr lang="en-US" dirty="0" smtClean="0"/>
              <a:t>Breaking large clusters</a:t>
            </a:r>
          </a:p>
        </p:txBody>
      </p:sp>
    </p:spTree>
    <p:extLst>
      <p:ext uri="{BB962C8B-B14F-4D97-AF65-F5344CB8AC3E}">
        <p14:creationId xmlns:p14="http://schemas.microsoft.com/office/powerpoint/2010/main" val="31967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458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/>
            </a:r>
            <a:br>
              <a:rPr lang="en-US"/>
            </a:br>
            <a:endParaRPr lang="en-GB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1752600"/>
            <a:ext cx="8763000" cy="53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>
                <a:effectLst/>
                <a:ea typeface="宋体" panose="02010600030101010101" pitchFamily="2" charset="-122"/>
              </a:rPr>
              <a:t>Messy to construct if number of points is large.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228600" y="673100"/>
            <a:ext cx="7908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/>
              <a:t>Problems with Dendrogram</a:t>
            </a:r>
            <a:endParaRPr lang="en-GB" altLang="en-US" sz="4400" b="1"/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1534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1219200" y="64008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Number of observations = 6113</a:t>
            </a:r>
            <a:endParaRPr lang="en-GB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b="1" smtClean="0">
                <a:effectLst/>
              </a:rPr>
              <a:t>Deciding where to cut the Dendrogram can be difficult</a:t>
            </a:r>
            <a:endParaRPr lang="en-GB" altLang="en-US" sz="4000" b="1" smtClean="0">
              <a:effectLst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19700" y="2133600"/>
            <a:ext cx="3924300" cy="3417888"/>
          </a:xfrm>
        </p:spPr>
        <p:txBody>
          <a:bodyPr/>
          <a:lstStyle/>
          <a:p>
            <a:pPr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400" smtClean="0">
                <a:effectLst/>
              </a:rPr>
              <a:t>As shown, if there are no sharp elbow knicks in the Inverse Scree Test, then it is difficult to find the number of clusters from the dendrogram</a:t>
            </a:r>
            <a:endParaRPr lang="en-GB" altLang="en-US" sz="2400" smtClean="0">
              <a:effectLst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3716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Inverse Scree test</a:t>
            </a:r>
            <a:endParaRPr lang="en-GB" altLang="en-US" sz="1800"/>
          </a:p>
        </p:txBody>
      </p:sp>
      <p:graphicFrame>
        <p:nvGraphicFramePr>
          <p:cNvPr id="141317" name="Object 2"/>
          <p:cNvGraphicFramePr>
            <a:graphicFrameLocks noChangeAspect="1"/>
          </p:cNvGraphicFramePr>
          <p:nvPr/>
        </p:nvGraphicFramePr>
        <p:xfrm>
          <a:off x="228600" y="1895475"/>
          <a:ext cx="49530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Bitmap Image" r:id="rId3" imgW="4580952" imgH="3742857" progId="Paint.Picture">
                  <p:embed/>
                </p:oleObj>
              </mc:Choice>
              <mc:Fallback>
                <p:oleObj name="Bitmap Image" r:id="rId3" imgW="4580952" imgH="3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95475"/>
                        <a:ext cx="49530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3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altLang="en-US" sz="4000" b="1" smtClean="0">
                <a:effectLst/>
              </a:rPr>
              <a:t>Comparing two Dendrograms is not straightforward</a:t>
            </a:r>
            <a:endParaRPr lang="en-GB" altLang="en-US" sz="4000" b="1" smtClean="0">
              <a:effectLst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4724400"/>
            <a:ext cx="3581400" cy="190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effectLst/>
              </a:rPr>
              <a:t>  </a:t>
            </a:r>
            <a:r>
              <a:rPr lang="en-US" altLang="en-US" sz="2400" b="1" smtClean="0">
                <a:effectLst/>
              </a:rPr>
              <a:t>H</a:t>
            </a:r>
            <a:r>
              <a:rPr lang="en-US" altLang="en-US" sz="2400" b="1" baseline="-25000" smtClean="0">
                <a:effectLst/>
              </a:rPr>
              <a:t>n</a:t>
            </a:r>
            <a:r>
              <a:rPr lang="en-US" altLang="en-US" sz="2400" smtClean="0">
                <a:effectLst/>
              </a:rPr>
              <a:t> denotes the number of simply equivalent dendrograms for n objects.</a:t>
            </a:r>
            <a:endParaRPr lang="en-GB" altLang="en-US" sz="2400" smtClean="0">
              <a:effectLst/>
            </a:endParaRP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81600"/>
            <a:ext cx="4114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343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105400" y="1981200"/>
            <a:ext cx="3581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four dendrograms all represent the same data.  They can be obtained from each other by rotating a few branches.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7050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Intermediate Situation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smtClean="0"/>
              <a:t>We want to merge the two closest clusters (C2 and C5)  and update the proximity matrix. </a:t>
            </a:r>
          </a:p>
          <a:p>
            <a:pPr lvl="1" eaLnBrk="1" hangingPunct="1">
              <a:defRPr/>
            </a:pPr>
            <a:endParaRPr lang="en-US" sz="2400" smtClean="0"/>
          </a:p>
        </p:txBody>
      </p:sp>
      <p:sp>
        <p:nvSpPr>
          <p:cNvPr id="11981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4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5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6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grpSp>
        <p:nvGrpSpPr>
          <p:cNvPr id="119822" name="Group 14"/>
          <p:cNvGrpSpPr>
            <a:grpSpLocks/>
          </p:cNvGrpSpPr>
          <p:nvPr/>
        </p:nvGrpSpPr>
        <p:grpSpPr bwMode="auto">
          <a:xfrm>
            <a:off x="5486400" y="1828800"/>
            <a:ext cx="2971800" cy="2193925"/>
            <a:chOff x="3456" y="1094"/>
            <a:chExt cx="1920" cy="1503"/>
          </a:xfrm>
        </p:grpSpPr>
        <p:sp>
          <p:nvSpPr>
            <p:cNvPr id="119826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19827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19828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9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0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1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2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19833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119834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119835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119836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19837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119838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119839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119840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1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2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3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4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5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6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7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8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9849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9850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9851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9823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9824" name="Text Box 42"/>
          <p:cNvSpPr txBox="1">
            <a:spLocks noChangeArrowheads="1"/>
          </p:cNvSpPr>
          <p:nvPr/>
        </p:nvSpPr>
        <p:spPr bwMode="auto">
          <a:xfrm>
            <a:off x="5791200" y="4038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graphicFrame>
        <p:nvGraphicFramePr>
          <p:cNvPr id="119825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8006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Visio" r:id="rId4" imgW="7591349" imgH="3431733" progId="Visio.Drawing.6">
                  <p:embed/>
                </p:oleObj>
              </mc:Choice>
              <mc:Fallback>
                <p:oleObj name="Visio" r:id="rId4" imgW="7591349" imgH="343173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006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9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After Merging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smtClean="0"/>
              <a:t>The question is “How do we update the proximity matrix?” </a:t>
            </a:r>
          </a:p>
          <a:p>
            <a:pPr lvl="1" eaLnBrk="1" hangingPunct="1">
              <a:defRPr/>
            </a:pPr>
            <a:endParaRPr lang="en-US" sz="2400" smtClean="0"/>
          </a:p>
        </p:txBody>
      </p:sp>
      <p:sp>
        <p:nvSpPr>
          <p:cNvPr id="121860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61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62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63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</a:t>
            </a:r>
            <a:r>
              <a:rPr lang="en-US" altLang="en-US" sz="1400" b="1">
                <a:latin typeface="Arial" panose="020B0604020202020204" pitchFamily="34" charset="0"/>
              </a:rPr>
              <a:t> C5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        ?        ?        ?    	   </a:t>
            </a:r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121882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7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graphicFrame>
        <p:nvGraphicFramePr>
          <p:cNvPr id="121891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Visio" r:id="rId4" imgW="7591349" imgH="3654718" progId="Visio.Drawing.6">
                  <p:embed/>
                </p:oleObj>
              </mc:Choice>
              <mc:Fallback>
                <p:oleObj name="Visio" r:id="rId4" imgW="7591349" imgH="365471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5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How to Define Inter-Cluster Similarity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26511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smtClean="0"/>
              <a:t> </a:t>
            </a:r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2392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2393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2393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2393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2393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2394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2394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2394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2394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2394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2394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12394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23909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0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Similarity?</a:t>
            </a:r>
          </a:p>
        </p:txBody>
      </p:sp>
      <p:sp>
        <p:nvSpPr>
          <p:cNvPr id="47823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MIN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Group Average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Distance Between Centroids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Other methods driven by an objective function</a:t>
            </a:r>
          </a:p>
          <a:p>
            <a:pPr marL="742950" lvl="1" indent="-285750" eaLnBrk="1" hangingPunct="1"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Ward’s Method uses squared error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12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3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3914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3915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3916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3917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8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3919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3920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3921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3922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42574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How to Define Inter-Cluster Similarity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26511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smtClean="0"/>
              <a:t> </a:t>
            </a:r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25970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1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3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4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5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6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7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9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1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2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25983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25984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25985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25986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25987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125988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125989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125990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125991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125992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125993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2595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595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596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596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596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6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5964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596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596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5967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68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48029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Group Average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Distance Between Centroids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Other methods driven by an objective function</a:t>
            </a:r>
          </a:p>
          <a:p>
            <a:pPr marL="742950" lvl="1" indent="-285750" eaLnBrk="1" hangingPunct="1"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Ward’s Method uses squared error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2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1820</Words>
  <Application>Microsoft Office PowerPoint</Application>
  <PresentationFormat>On-screen Show (4:3)</PresentationFormat>
  <Paragraphs>584</Paragraphs>
  <Slides>59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ＭＳ Ｐゴシック</vt:lpstr>
      <vt:lpstr>宋体</vt:lpstr>
      <vt:lpstr>Arial</vt:lpstr>
      <vt:lpstr>Calibri</vt:lpstr>
      <vt:lpstr>Comic Sans MS</vt:lpstr>
      <vt:lpstr>굴림</vt:lpstr>
      <vt:lpstr>Symbol</vt:lpstr>
      <vt:lpstr>Tahoma</vt:lpstr>
      <vt:lpstr>Times New Roman</vt:lpstr>
      <vt:lpstr>Wingdings</vt:lpstr>
      <vt:lpstr>Office Theme</vt:lpstr>
      <vt:lpstr>Visio</vt:lpstr>
      <vt:lpstr>Bitmap Image</vt:lpstr>
      <vt:lpstr>Equation</vt:lpstr>
      <vt:lpstr>VISIO</vt:lpstr>
      <vt:lpstr>Worksheet</vt:lpstr>
      <vt:lpstr>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Hierarchical Clustering:  Time and Space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Linkage Clustering</vt:lpstr>
      <vt:lpstr>Algorithm</vt:lpstr>
      <vt:lpstr>  Interpreting Dendrograms</vt:lpstr>
      <vt:lpstr>PowerPoint Presentation</vt:lpstr>
      <vt:lpstr>Advantages</vt:lpstr>
      <vt:lpstr>Problems</vt:lpstr>
      <vt:lpstr>PowerPoint Presentation</vt:lpstr>
      <vt:lpstr>PowerPoint Presentation</vt:lpstr>
      <vt:lpstr>Hierarchical: Single Link</vt:lpstr>
      <vt:lpstr>Example: single link</vt:lpstr>
      <vt:lpstr>Example: single link</vt:lpstr>
      <vt:lpstr>Example: single link</vt:lpstr>
      <vt:lpstr>Hierarchical: Complete Link</vt:lpstr>
      <vt:lpstr>Example: complete link</vt:lpstr>
      <vt:lpstr>Example: complete link</vt:lpstr>
      <vt:lpstr>Example: complete link</vt:lpstr>
      <vt:lpstr>Hierarchical: Average Link</vt:lpstr>
      <vt:lpstr>Example: average link</vt:lpstr>
      <vt:lpstr>Example: average link</vt:lpstr>
      <vt:lpstr>Example: average link</vt:lpstr>
      <vt:lpstr>PowerPoint Presentation</vt:lpstr>
      <vt:lpstr>Hierarchical Clustering </vt:lpstr>
      <vt:lpstr>Strengths of Hierarchical Clustering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Problems and Limitations</vt:lpstr>
      <vt:lpstr> </vt:lpstr>
      <vt:lpstr>Deciding where to cut the Dendrogram can be difficult</vt:lpstr>
      <vt:lpstr>Comparing two Dendrograms is not straightforward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53</cp:revision>
  <dcterms:created xsi:type="dcterms:W3CDTF">2016-03-31T23:17:38Z</dcterms:created>
  <dcterms:modified xsi:type="dcterms:W3CDTF">2019-04-12T10:20:46Z</dcterms:modified>
</cp:coreProperties>
</file>