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8" r:id="rId2"/>
    <p:sldId id="487" r:id="rId3"/>
    <p:sldId id="488" r:id="rId4"/>
    <p:sldId id="443" r:id="rId5"/>
    <p:sldId id="44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89" r:id="rId18"/>
    <p:sldId id="468" r:id="rId19"/>
    <p:sldId id="469" r:id="rId20"/>
    <p:sldId id="470" r:id="rId21"/>
    <p:sldId id="471" r:id="rId22"/>
    <p:sldId id="472" r:id="rId23"/>
    <p:sldId id="490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91" r:id="rId38"/>
    <p:sldId id="492" r:id="rId39"/>
    <p:sldId id="493" r:id="rId40"/>
    <p:sldId id="4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6F0934-02F1-4D36-86D5-0ADDFBB0E72F}" type="slidenum">
              <a:rPr lang="en-US" altLang="en-US" smtClean="0">
                <a:latin typeface="Arial" panose="020B0604020202020204" pitchFamily="34" charset="0"/>
              </a:rPr>
              <a:pPr/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8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6E33FC-7B18-4C8A-9916-E75562C69450}" type="slidenum">
              <a:rPr lang="en-US" altLang="en-US" smtClean="0">
                <a:latin typeface="Arial" panose="020B0604020202020204" pitchFamily="34" charset="0"/>
              </a:rPr>
              <a:pPr/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2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9CE3A9-93B0-4230-AF7B-C0BC6813D3CE}" type="slidenum">
              <a:rPr lang="en-US" altLang="en-US" smtClean="0">
                <a:latin typeface="Arial" panose="020B0604020202020204" pitchFamily="34" charset="0"/>
              </a:rPr>
              <a:pPr/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0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5E24EB-9C42-4F36-8B4B-56429F68E284}" type="slidenum">
              <a:rPr lang="en-US" altLang="en-US" smtClean="0">
                <a:latin typeface="Arial" panose="020B0604020202020204" pitchFamily="34" charset="0"/>
              </a:rPr>
              <a:pPr/>
              <a:t>25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6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F2D575-9D0A-403B-95AA-244D3D2DBF8B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9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A541D8-7A5C-4CB5-8E71-003AC9DDCEFD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1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D49601-C3F6-4846-8480-A2B8901FBD7B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C7278D-15D0-4289-A2F3-49BCCFDB93E1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04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64AE5-0CBA-45AE-887F-0D776C389F84}" type="slidenum">
              <a:rPr lang="en-US" altLang="en-US" smtClean="0">
                <a:latin typeface="Arial" panose="020B0604020202020204" pitchFamily="34" charset="0"/>
              </a:rPr>
              <a:pPr/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A2B279-457A-4179-9ED6-48CDBA4DAFAF}" type="slidenum">
              <a:rPr lang="en-US" altLang="en-US" smtClean="0">
                <a:latin typeface="Arial" panose="020B0604020202020204" pitchFamily="34" charset="0"/>
              </a:rPr>
              <a:pPr/>
              <a:t>34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400D4A-9BCA-4814-8266-8566558E2D19}" type="slidenum">
              <a:rPr lang="en-US" altLang="en-US" smtClean="0">
                <a:latin typeface="Arial" panose="020B0604020202020204" pitchFamily="34" charset="0"/>
              </a:rPr>
              <a:pPr/>
              <a:t>36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2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76AE2E-B673-4EA2-BAC0-7FBBABA109DB}" type="slidenum">
              <a:rPr lang="en-US" altLang="en-US" smtClean="0">
                <a:latin typeface="Arial" panose="020B0604020202020204" pitchFamily="34" charset="0"/>
              </a:rPr>
              <a:pPr/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18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27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8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8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593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960360-4E71-465A-838B-41B6A5260E1E}" type="slidenum">
              <a:rPr lang="en-US" altLang="en-US" smtClean="0">
                <a:latin typeface="Arial" panose="020B0604020202020204" pitchFamily="34" charset="0"/>
              </a:rPr>
              <a:pPr/>
              <a:t>40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9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E87F16-3685-473A-8645-987FDECDA41C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560D12-2BAF-4DCF-8C27-4D88E5A4CA9D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47412F-D4C0-426E-ABB7-37566B81B0D9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6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48CDD7-AA6F-4DC3-9DBD-769D039FB962}" type="slidenum">
              <a:rPr lang="en-US" altLang="en-US" smtClean="0">
                <a:latin typeface="Arial" panose="020B0604020202020204" pitchFamily="34" charset="0"/>
              </a:rPr>
              <a:pPr/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98F2E9-9109-487F-9681-9378DAA88B23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677AE8-531F-40A9-BCB5-6509F81917D7}" type="slidenum">
              <a:rPr lang="en-US" altLang="en-US" smtClean="0">
                <a:latin typeface="Arial" panose="020B0604020202020204" pitchFamily="34" charset="0"/>
              </a:rPr>
              <a:pPr/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7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48831D-45FC-4757-850C-B5A5BDBED14F}" type="slidenum">
              <a:rPr lang="en-US" altLang="en-US" smtClean="0">
                <a:latin typeface="Arial" panose="020B0604020202020204" pitchFamily="34" charset="0"/>
              </a:rPr>
              <a:pPr/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FAE64-A376-4B26-B54D-84172011A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5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24D72-B2D7-4304-9FFF-2618F8F6E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Clustering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Cluster Validity 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For supervised classification we have a variety of measures to evaluate how good our model 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Accuracy, precision, recall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For cluster analysis, the analogous question is how to evaluate the “goodness” of the resulting clusters?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But “clusters are in the eye of the beholder”!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Then why do we want to evaluate them?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To avoid finding patterns in noise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To compare clustering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To compare two clusters</a:t>
            </a:r>
          </a:p>
        </p:txBody>
      </p:sp>
    </p:spTree>
    <p:extLst>
      <p:ext uri="{BB962C8B-B14F-4D97-AF65-F5344CB8AC3E}">
        <p14:creationId xmlns:p14="http://schemas.microsoft.com/office/powerpoint/2010/main" val="5646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Clusters found in Random Data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1430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9413" y="20574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9413" y="3810000"/>
            <a:ext cx="4113212" cy="2743200"/>
            <a:chOff x="96" y="2304"/>
            <a:chExt cx="2591" cy="1728"/>
          </a:xfrm>
        </p:grpSpPr>
        <p:pic>
          <p:nvPicPr>
            <p:cNvPr id="718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43400" y="1143000"/>
            <a:ext cx="4341813" cy="2743200"/>
            <a:chOff x="2593" y="624"/>
            <a:chExt cx="2735" cy="1728"/>
          </a:xfrm>
        </p:grpSpPr>
        <p:pic>
          <p:nvPicPr>
            <p:cNvPr id="717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343400" y="3810000"/>
            <a:ext cx="4646613" cy="2743200"/>
            <a:chOff x="2593" y="2304"/>
            <a:chExt cx="2927" cy="1728"/>
          </a:xfrm>
        </p:grpSpPr>
        <p:pic>
          <p:nvPicPr>
            <p:cNvPr id="717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Complete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7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do not look compelling for any of the three methods</a:t>
            </a:r>
          </a:p>
          <a:p>
            <a:r>
              <a:rPr lang="en-US" dirty="0" smtClean="0"/>
              <a:t>In higher dimensions, such problems can not be easily detected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6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/>
          </a:bodyPr>
          <a:lstStyle/>
          <a:p>
            <a:pPr marL="533400" indent="-533400" eaLnBrk="1" hangingPunct="1">
              <a:buSzTx/>
              <a:buFont typeface="Monotype Sorts" pitchFamily="2" charset="2"/>
              <a:buAutoNum type="arabicPeriod"/>
              <a:defRPr/>
            </a:pPr>
            <a:r>
              <a:rPr lang="en-US" sz="2400" dirty="0" smtClean="0"/>
              <a:t>Determining the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clustering tendency</a:t>
            </a:r>
            <a:r>
              <a:rPr lang="en-US" sz="2400" dirty="0" smtClean="0"/>
              <a:t> of a set of data, i.e., distinguishing whether non-random structure actually exists in the data. </a:t>
            </a:r>
          </a:p>
          <a:p>
            <a:pPr marL="533400" indent="-533400" eaLnBrk="1" hangingPunct="1">
              <a:buSzTx/>
              <a:buFont typeface="Monotype Sorts" pitchFamily="2" charset="2"/>
              <a:buAutoNum type="arabicPeriod"/>
              <a:defRPr/>
            </a:pPr>
            <a:r>
              <a:rPr lang="en-US" sz="2400" dirty="0" smtClean="0"/>
              <a:t>Comparing the results of a cluster analysis to externally known results, e.g., to externally given class labels.</a:t>
            </a:r>
          </a:p>
          <a:p>
            <a:pPr marL="533400" indent="-533400" eaLnBrk="1" hangingPunct="1">
              <a:buSzTx/>
              <a:buFont typeface="Monotype Sorts" pitchFamily="2" charset="2"/>
              <a:buAutoNum type="arabicPeriod"/>
              <a:defRPr/>
            </a:pPr>
            <a:r>
              <a:rPr lang="en-US" sz="2400" dirty="0" smtClean="0"/>
              <a:t>Evaluating how well the results of a cluster analysis fit the data </a:t>
            </a:r>
            <a:r>
              <a:rPr lang="en-US" sz="2400" i="1" dirty="0" smtClean="0"/>
              <a:t>without</a:t>
            </a:r>
            <a:r>
              <a:rPr lang="en-US" sz="2400" dirty="0" smtClean="0"/>
              <a:t> reference to external information. </a:t>
            </a:r>
          </a:p>
          <a:p>
            <a:pPr marL="990600" lvl="1" indent="-533400" eaLnBrk="1" hangingPunct="1">
              <a:buSzTx/>
              <a:buFont typeface="Arial" charset="0"/>
              <a:buNone/>
              <a:defRPr/>
            </a:pPr>
            <a:r>
              <a:rPr lang="en-US" sz="2000" dirty="0" smtClean="0"/>
              <a:t>	- Use only the data</a:t>
            </a:r>
          </a:p>
          <a:p>
            <a:pPr marL="533400" indent="-533400" eaLnBrk="1" hangingPunct="1">
              <a:buSzTx/>
              <a:buFont typeface="Monotype Sorts" pitchFamily="2" charset="2"/>
              <a:buAutoNum type="arabicPeriod"/>
              <a:defRPr/>
            </a:pPr>
            <a:r>
              <a:rPr lang="en-US" sz="2400" dirty="0" smtClean="0"/>
              <a:t>Comparing the results of two different sets of cluster analyses to determine which is better.</a:t>
            </a:r>
          </a:p>
          <a:p>
            <a:pPr marL="533400" indent="-533400" eaLnBrk="1" hangingPunct="1">
              <a:buSzTx/>
              <a:buFont typeface="Monotype Sorts" pitchFamily="2" charset="2"/>
              <a:buAutoNum type="arabicPeriod"/>
              <a:defRPr/>
            </a:pPr>
            <a:r>
              <a:rPr lang="en-US" sz="2400" dirty="0" smtClean="0"/>
              <a:t>Determining the ‘correct’ number of clusters.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  <a:r>
              <a:rPr lang="en-US" sz="2400" dirty="0" smtClean="0"/>
              <a:t>For 2, 3, and 4, we can further distinguish whether we want to evaluate the entire clustering or just individual clusters. 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Different Aspects of Cluster Validation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3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 approaches to assess clustering results</a:t>
            </a:r>
          </a:p>
          <a:p>
            <a:r>
              <a:rPr lang="en-US" dirty="0" smtClean="0"/>
              <a:t>Clustering validation and assessment:</a:t>
            </a:r>
          </a:p>
          <a:p>
            <a:pPr lvl="1"/>
            <a:r>
              <a:rPr lang="en-US" dirty="0" smtClean="0"/>
              <a:t>Clustering evaluation (goodness or quality))</a:t>
            </a:r>
          </a:p>
          <a:p>
            <a:pPr lvl="1"/>
            <a:r>
              <a:rPr lang="en-US" dirty="0" smtClean="0"/>
              <a:t>Clustering stability (sensitivity to parameters)</a:t>
            </a:r>
          </a:p>
          <a:p>
            <a:pPr lvl="1"/>
            <a:r>
              <a:rPr lang="en-US" dirty="0" smtClean="0"/>
              <a:t>Clustering tendency (suitability of applying clustering)</a:t>
            </a:r>
          </a:p>
          <a:p>
            <a:r>
              <a:rPr lang="en-US" dirty="0" smtClean="0"/>
              <a:t>Validity metrics</a:t>
            </a:r>
          </a:p>
          <a:p>
            <a:pPr lvl="1"/>
            <a:r>
              <a:rPr lang="en-US" dirty="0" smtClean="0"/>
              <a:t>External (prior or expert specified. For </a:t>
            </a:r>
            <a:r>
              <a:rPr lang="en-US" dirty="0" err="1" smtClean="0"/>
              <a:t>eg</a:t>
            </a:r>
            <a:r>
              <a:rPr lang="en-US" dirty="0" smtClean="0"/>
              <a:t>. Label for each point)</a:t>
            </a:r>
          </a:p>
          <a:p>
            <a:pPr lvl="1"/>
            <a:r>
              <a:rPr lang="en-US" dirty="0" smtClean="0"/>
              <a:t>Internal (intra &amp; inter cluster distances)</a:t>
            </a:r>
          </a:p>
          <a:p>
            <a:pPr lvl="1"/>
            <a:r>
              <a:rPr lang="en-US" dirty="0" smtClean="0"/>
              <a:t>Relative (direct comparison of different </a:t>
            </a:r>
            <a:r>
              <a:rPr lang="en-US" dirty="0" err="1" smtClean="0"/>
              <a:t>clusterings</a:t>
            </a:r>
            <a:r>
              <a:rPr lang="en-US" dirty="0" smtClean="0"/>
              <a:t> obtained by different parameters of the same </a:t>
            </a:r>
            <a:r>
              <a:rPr lang="en-US" dirty="0" err="1" smtClean="0"/>
              <a:t>algo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Numerical measures that are applied to judge various aspects of cluster validity, are classified into the following three types.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External Index:</a:t>
            </a:r>
            <a:r>
              <a:rPr lang="en-US" sz="2400" dirty="0" smtClean="0"/>
              <a:t> Used to measure the extent to which cluster labels match externally supplied class labels.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Entropy 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Internal Index:</a:t>
            </a:r>
            <a:r>
              <a:rPr lang="en-US" sz="2400" dirty="0" smtClean="0"/>
              <a:t>  Used to measure the goodness of a clustering structure </a:t>
            </a:r>
            <a:r>
              <a:rPr lang="en-US" sz="2400" i="1" dirty="0" smtClean="0"/>
              <a:t>without</a:t>
            </a:r>
            <a:r>
              <a:rPr lang="en-US" sz="2400" dirty="0" smtClean="0"/>
              <a:t> respect to external information.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Sum of Squared Error (SSE)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Relative Index:</a:t>
            </a:r>
            <a:r>
              <a:rPr lang="en-US" sz="2400" dirty="0" smtClean="0"/>
              <a:t> Used to compare two different </a:t>
            </a:r>
            <a:r>
              <a:rPr lang="en-US" sz="2400" dirty="0" err="1" smtClean="0"/>
              <a:t>clusterings</a:t>
            </a:r>
            <a:r>
              <a:rPr lang="en-US" sz="2400" dirty="0" smtClean="0"/>
              <a:t> or clusters.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Often an external or internal index is used for this function, e.g., SSE or entropy</a:t>
            </a:r>
          </a:p>
          <a:p>
            <a:pPr eaLnBrk="1" hangingPunct="1">
              <a:defRPr/>
            </a:pPr>
            <a:r>
              <a:rPr lang="en-US" sz="2400" dirty="0" smtClean="0"/>
              <a:t>Sometimes these are referred to as </a:t>
            </a:r>
            <a:r>
              <a:rPr lang="en-US" sz="2400" dirty="0" smtClean="0">
                <a:solidFill>
                  <a:srgbClr val="FF0000"/>
                </a:solidFill>
              </a:rPr>
              <a:t>criteria</a:t>
            </a:r>
            <a:r>
              <a:rPr lang="en-US" sz="2400" dirty="0" smtClean="0"/>
              <a:t> instead of </a:t>
            </a:r>
            <a:r>
              <a:rPr lang="en-US" sz="2400" dirty="0" smtClean="0">
                <a:solidFill>
                  <a:srgbClr val="FF0000"/>
                </a:solidFill>
              </a:rPr>
              <a:t>indices</a:t>
            </a:r>
          </a:p>
          <a:p>
            <a:pPr lvl="1" eaLnBrk="1" hangingPunct="1">
              <a:defRPr/>
            </a:pPr>
            <a:r>
              <a:rPr lang="en-US" sz="2000" dirty="0" smtClean="0"/>
              <a:t>However, sometimes criterion is the general strategy and index is the numerical measure that implements the criterion.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Measures of Cluster Validity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24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912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Cluster Cohesion</a:t>
            </a:r>
            <a:r>
              <a:rPr lang="en-US" dirty="0" smtClean="0">
                <a:solidFill>
                  <a:srgbClr val="FF9900"/>
                </a:solidFill>
              </a:rPr>
              <a:t>:</a:t>
            </a:r>
            <a:r>
              <a:rPr lang="en-US" dirty="0" smtClean="0"/>
              <a:t> Measures how closely related are objects in a cluster</a:t>
            </a:r>
          </a:p>
          <a:p>
            <a:pPr lvl="1" eaLnBrk="1" hangingPunct="1">
              <a:defRPr/>
            </a:pPr>
            <a:r>
              <a:rPr lang="en-US" sz="2400" dirty="0" smtClean="0"/>
              <a:t>Example: SSE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Cluster Separation</a:t>
            </a:r>
            <a:r>
              <a:rPr lang="en-US" dirty="0" smtClean="0"/>
              <a:t>: Measure how distinct or well-separated a cluster is from other clusters</a:t>
            </a:r>
          </a:p>
          <a:p>
            <a:pPr eaLnBrk="1" hangingPunct="1">
              <a:defRPr/>
            </a:pPr>
            <a:r>
              <a:rPr lang="en-US" sz="2800" dirty="0" smtClean="0"/>
              <a:t>Example: Squared Error</a:t>
            </a:r>
          </a:p>
          <a:p>
            <a:pPr lvl="1" eaLnBrk="1" hangingPunct="1">
              <a:defRPr/>
            </a:pPr>
            <a:r>
              <a:rPr lang="en-US" sz="2400" dirty="0" smtClean="0"/>
              <a:t>Cohesion is measured by the within cluster sum of squares (SSE)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Separation is measured by the between cluster sum of squares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2" eaLnBrk="1" hangingPunct="1">
              <a:defRPr/>
            </a:pPr>
            <a:endParaRPr lang="en-US" sz="2000" dirty="0" smtClean="0"/>
          </a:p>
          <a:p>
            <a:pPr lvl="2" eaLnBrk="1" hangingPunct="1">
              <a:defRPr/>
            </a:pPr>
            <a:r>
              <a:rPr lang="en-US" sz="2000" dirty="0" smtClean="0"/>
              <a:t>Where </a:t>
            </a:r>
            <a:r>
              <a:rPr lang="en-US" sz="2000" dirty="0" smtClean="0"/>
              <a:t>|C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| is the size of cluster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smtClean="0"/>
              <a:t>Internal Measures: Cohesion and Separation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/>
          </p:nvPr>
        </p:nvGraphicFramePr>
        <p:xfrm>
          <a:off x="2133600" y="4114800"/>
          <a:ext cx="32940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4" imgW="1384300" imgH="381000" progId="Equation.3">
                  <p:embed/>
                </p:oleObj>
              </mc:Choice>
              <mc:Fallback>
                <p:oleObj name="Equation" r:id="rId4" imgW="1384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32940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90056"/>
              </p:ext>
            </p:extLst>
          </p:nvPr>
        </p:nvGraphicFramePr>
        <p:xfrm>
          <a:off x="2286000" y="5303044"/>
          <a:ext cx="33226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6" imgW="1396394" imgH="342751" progId="Equation.3">
                  <p:embed/>
                </p:oleObj>
              </mc:Choice>
              <mc:Fallback>
                <p:oleObj name="Equation" r:id="rId6" imgW="1396394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03044"/>
                        <a:ext cx="33226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502276" cy="30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800" dirty="0" smtClean="0"/>
              <a:t>Internal Measures: Cohesion and Separation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040188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Example: SSE</a:t>
            </a:r>
          </a:p>
          <a:p>
            <a:pPr lvl="1" eaLnBrk="1" hangingPunct="1">
              <a:defRPr/>
            </a:pPr>
            <a:r>
              <a:rPr lang="en-US" sz="2400" dirty="0" smtClean="0"/>
              <a:t>BSS + WSS = constant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295400" y="28194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2954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8194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3434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58674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73914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43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667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191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5715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7239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1219200" y="2743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743200" y="2743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5791200" y="2743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1752600" y="24685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477000" y="24685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4114800" y="24685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752600" y="289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r>
              <a:rPr lang="en-US" altLang="en-US" sz="18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6477000" y="289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r>
              <a:rPr lang="en-US" altLang="en-US" sz="1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191000" y="2209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endParaRPr lang="en-US" altLang="en-US" sz="1800" b="1" baseline="-25000">
              <a:latin typeface="Arial" panose="020B0604020202020204" pitchFamily="34" charset="0"/>
            </a:endParaRPr>
          </a:p>
        </p:txBody>
      </p:sp>
      <p:graphicFrame>
        <p:nvGraphicFramePr>
          <p:cNvPr id="38937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89225" y="4999038"/>
          <a:ext cx="58039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4" imgW="3289300" imgH="685800" progId="Equation.3">
                  <p:embed/>
                </p:oleObj>
              </mc:Choice>
              <mc:Fallback>
                <p:oleObj name="Equation" r:id="rId4" imgW="3289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999038"/>
                        <a:ext cx="58039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K=2 clusters:</a:t>
            </a:r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2690813" y="3502025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6" imgW="2933700" imgH="685800" progId="Equation.3">
                  <p:embed/>
                </p:oleObj>
              </mc:Choice>
              <mc:Fallback>
                <p:oleObj name="Equation" r:id="rId6" imgW="2933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502025"/>
                        <a:ext cx="5233987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K=1 cluster:</a:t>
            </a:r>
          </a:p>
        </p:txBody>
      </p:sp>
    </p:spTree>
    <p:extLst>
      <p:ext uri="{BB962C8B-B14F-4D97-AF65-F5344CB8AC3E}">
        <p14:creationId xmlns:p14="http://schemas.microsoft.com/office/powerpoint/2010/main" val="31718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600" dirty="0" smtClean="0"/>
              <a:t>A proximity graph based approach can also be used for cohesion and separation.</a:t>
            </a:r>
          </a:p>
          <a:p>
            <a:pPr lvl="1" eaLnBrk="1" hangingPunct="1">
              <a:defRPr/>
            </a:pPr>
            <a:r>
              <a:rPr lang="en-US" sz="2000" dirty="0" smtClean="0"/>
              <a:t>Cluster cohesion is the sum of the weight of all links within a cluster.</a:t>
            </a:r>
          </a:p>
          <a:p>
            <a:pPr lvl="1" eaLnBrk="1" hangingPunct="1">
              <a:defRPr/>
            </a:pPr>
            <a:r>
              <a:rPr lang="en-US" sz="2000" dirty="0" smtClean="0"/>
              <a:t>Cluster separation is the sum of the weights between nodes in the cluster and nodes outside the cluster.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 smtClean="0"/>
              <a:t>Internal Measures: Cohesion and Separation</a:t>
            </a:r>
          </a:p>
        </p:txBody>
      </p:sp>
      <p:sp>
        <p:nvSpPr>
          <p:cNvPr id="40964" name="Freeform 4" descr="5%"/>
          <p:cNvSpPr>
            <a:spLocks/>
          </p:cNvSpPr>
          <p:nvPr/>
        </p:nvSpPr>
        <p:spPr bwMode="auto">
          <a:xfrm rot="-5400000">
            <a:off x="3663157" y="38806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 rot="-5400000">
            <a:off x="4953000" y="4800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 rot="-5400000">
            <a:off x="4876800" y="4038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 rot="-5400000">
            <a:off x="4038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 rot="-5400000">
            <a:off x="5103813" y="4341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9" name="Freeform 9" descr="5%"/>
          <p:cNvSpPr>
            <a:spLocks/>
          </p:cNvSpPr>
          <p:nvPr/>
        </p:nvSpPr>
        <p:spPr bwMode="auto">
          <a:xfrm rot="5400000" flipV="1">
            <a:off x="6553200" y="37338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 rot="5400000" flipV="1">
            <a:off x="80772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 rot="5400000" flipV="1">
            <a:off x="6716713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 rot="5400000" flipV="1">
            <a:off x="7239000" y="4800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 rot="5400000" flipV="1">
            <a:off x="7239000" y="3810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029200" y="48006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V="1">
            <a:off x="5029200" y="42672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5029200" y="38862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5029200" y="42672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5181600" y="44196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5181600" y="42672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5181600" y="38862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5181600" y="42672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114800" y="44958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4114800" y="42672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4114800" y="38862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4114800" y="42672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4953000" y="40386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4953000" y="40386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4953000" y="38862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4953000" y="40386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Freeform 30" descr="5%"/>
          <p:cNvSpPr>
            <a:spLocks/>
          </p:cNvSpPr>
          <p:nvPr/>
        </p:nvSpPr>
        <p:spPr bwMode="auto">
          <a:xfrm rot="-5400000">
            <a:off x="691357" y="40330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 rot="-5400000">
            <a:off x="1981200" y="4953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 rot="-5400000">
            <a:off x="19050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 rot="-5400000">
            <a:off x="10668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 rot="-5400000">
            <a:off x="2132013" y="4494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1143000" y="42672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H="1" flipV="1">
            <a:off x="1905000" y="42672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143000" y="46482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H="1" flipV="1">
            <a:off x="1905000" y="42672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>
            <a:off x="1143000" y="45720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1981200" y="45720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990600" y="57912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cohesion</a:t>
            </a: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029200" y="57912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separation</a:t>
            </a:r>
          </a:p>
        </p:txBody>
      </p:sp>
    </p:spTree>
    <p:extLst>
      <p:ext uri="{BB962C8B-B14F-4D97-AF65-F5344CB8AC3E}">
        <p14:creationId xmlns:p14="http://schemas.microsoft.com/office/powerpoint/2010/main" val="38373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between two clusters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Centroid distance </a:t>
            </a:r>
            <a:r>
              <a:rPr lang="en-US" altLang="en-US" smtClean="0"/>
              <a:t>between clusters </a:t>
            </a:r>
            <a:r>
              <a:rPr lang="en-US" altLang="en-US" b="1" smtClean="0">
                <a:solidFill>
                  <a:schemeClr val="accent1"/>
                </a:solidFill>
              </a:rPr>
              <a:t>C</a:t>
            </a:r>
            <a:r>
              <a:rPr lang="en-US" altLang="en-US" b="1" baseline="-25000" smtClean="0">
                <a:solidFill>
                  <a:schemeClr val="accent1"/>
                </a:solidFill>
              </a:rPr>
              <a:t>i</a:t>
            </a:r>
            <a:r>
              <a:rPr lang="en-US" altLang="en-US" smtClean="0"/>
              <a:t> and </a:t>
            </a:r>
            <a:r>
              <a:rPr lang="en-US" altLang="en-US" b="1" smtClean="0">
                <a:solidFill>
                  <a:schemeClr val="accent1"/>
                </a:solidFill>
              </a:rPr>
              <a:t>C</a:t>
            </a:r>
            <a:r>
              <a:rPr lang="en-US" altLang="en-US" b="1" baseline="-25000" smtClean="0">
                <a:solidFill>
                  <a:schemeClr val="accent1"/>
                </a:solidFill>
              </a:rPr>
              <a:t>j</a:t>
            </a:r>
            <a:r>
              <a:rPr lang="en-US" altLang="en-US" baseline="-25000" smtClean="0"/>
              <a:t> </a:t>
            </a:r>
            <a:r>
              <a:rPr lang="en-US" altLang="en-US" smtClean="0"/>
              <a:t>is the distance between the centroid </a:t>
            </a:r>
            <a:r>
              <a:rPr lang="en-US" altLang="en-US" b="1" smtClean="0">
                <a:solidFill>
                  <a:schemeClr val="accent1"/>
                </a:solidFill>
              </a:rPr>
              <a:t>r</a:t>
            </a:r>
            <a:r>
              <a:rPr lang="en-US" altLang="en-US" b="1" baseline="-25000" smtClean="0">
                <a:solidFill>
                  <a:schemeClr val="accent1"/>
                </a:solidFill>
              </a:rPr>
              <a:t>i</a:t>
            </a:r>
            <a:r>
              <a:rPr lang="en-US" altLang="en-US" smtClean="0"/>
              <a:t> of </a:t>
            </a:r>
            <a:r>
              <a:rPr lang="en-US" altLang="en-US" b="1" smtClean="0">
                <a:solidFill>
                  <a:schemeClr val="accent1"/>
                </a:solidFill>
              </a:rPr>
              <a:t>C</a:t>
            </a:r>
            <a:r>
              <a:rPr lang="en-US" altLang="en-US" b="1" baseline="-25000" smtClean="0">
                <a:solidFill>
                  <a:schemeClr val="accent1"/>
                </a:solidFill>
              </a:rPr>
              <a:t>i</a:t>
            </a:r>
            <a:r>
              <a:rPr lang="en-US" altLang="en-US" smtClean="0"/>
              <a:t> and the centroid </a:t>
            </a:r>
            <a:r>
              <a:rPr lang="en-US" altLang="en-US" b="1" smtClean="0">
                <a:solidFill>
                  <a:schemeClr val="accent1"/>
                </a:solidFill>
              </a:rPr>
              <a:t>r</a:t>
            </a:r>
            <a:r>
              <a:rPr lang="en-US" altLang="en-US" b="1" baseline="-25000" smtClean="0">
                <a:solidFill>
                  <a:schemeClr val="accent1"/>
                </a:solidFill>
              </a:rPr>
              <a:t>j</a:t>
            </a:r>
            <a:r>
              <a:rPr lang="en-US" altLang="en-US" smtClean="0"/>
              <a:t> of </a:t>
            </a:r>
            <a:r>
              <a:rPr lang="en-US" altLang="en-US" b="1" smtClean="0">
                <a:solidFill>
                  <a:schemeClr val="accent1"/>
                </a:solidFill>
              </a:rPr>
              <a:t>C</a:t>
            </a:r>
            <a:r>
              <a:rPr lang="en-US" altLang="en-US" b="1" baseline="-25000" smtClean="0">
                <a:solidFill>
                  <a:schemeClr val="accent1"/>
                </a:solidFill>
              </a:rPr>
              <a:t>j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33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 smtClean="0"/>
              <a:t>Silhouette Coefficient combine ideas of both cohesion and separation, but for individual points, as well as clusters and </a:t>
            </a:r>
            <a:r>
              <a:rPr lang="en-US" sz="2400" dirty="0" err="1" smtClean="0"/>
              <a:t>clusterings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sz="2400" dirty="0" smtClean="0"/>
              <a:t>For an individual point, </a:t>
            </a:r>
            <a:r>
              <a:rPr lang="en-US" sz="2400" i="1" dirty="0" err="1" smtClean="0"/>
              <a:t>i</a:t>
            </a:r>
            <a:endParaRPr lang="en-US" sz="2400" i="1" dirty="0" smtClean="0"/>
          </a:p>
          <a:p>
            <a:pPr lvl="1" eaLnBrk="1" hangingPunct="1">
              <a:defRPr/>
            </a:pPr>
            <a:r>
              <a:rPr lang="en-US" sz="2000" dirty="0" smtClean="0"/>
              <a:t>Calculate </a:t>
            </a:r>
            <a:r>
              <a:rPr lang="en-US" sz="2000" b="1" i="1" dirty="0" smtClean="0"/>
              <a:t>a</a:t>
            </a:r>
            <a:r>
              <a:rPr lang="en-US" sz="2000" dirty="0" smtClean="0"/>
              <a:t> = average distance of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to the points in its cluster</a:t>
            </a:r>
          </a:p>
          <a:p>
            <a:pPr lvl="1" eaLnBrk="1" hangingPunct="1">
              <a:defRPr/>
            </a:pPr>
            <a:r>
              <a:rPr lang="en-US" sz="2000" dirty="0" smtClean="0"/>
              <a:t>Calculate </a:t>
            </a:r>
            <a:r>
              <a:rPr lang="en-US" sz="2000" b="1" i="1" dirty="0" smtClean="0"/>
              <a:t>b</a:t>
            </a:r>
            <a:r>
              <a:rPr lang="en-US" sz="2000" dirty="0" smtClean="0"/>
              <a:t> = min (average distance of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 to points in another cluster)</a:t>
            </a:r>
          </a:p>
          <a:p>
            <a:pPr lvl="1" eaLnBrk="1" hangingPunct="1">
              <a:defRPr/>
            </a:pPr>
            <a:r>
              <a:rPr lang="en-US" sz="2000" dirty="0" smtClean="0"/>
              <a:t>The silhouette coefficient for a point is then given by </a:t>
            </a:r>
            <a:br>
              <a:rPr lang="en-US" sz="2000" dirty="0" smtClean="0"/>
            </a:br>
            <a:r>
              <a:rPr lang="en-US" sz="2000" dirty="0" smtClean="0"/>
              <a:t>s = 1 – a/b   if a &lt; b,   </a:t>
            </a:r>
            <a:r>
              <a:rPr lang="en-US" sz="1600" dirty="0" smtClean="0"/>
              <a:t>(or s = b/a - 1    if a </a:t>
            </a:r>
            <a:r>
              <a:rPr lang="en-US" sz="1600" dirty="0" smtClean="0">
                <a:sym typeface="Symbol" pitchFamily="18" charset="2"/>
              </a:rPr>
              <a:t> </a:t>
            </a:r>
            <a:r>
              <a:rPr lang="en-US" sz="1600" dirty="0" smtClean="0"/>
              <a:t>b, not the usual case)</a:t>
            </a:r>
            <a:r>
              <a:rPr lang="en-US" sz="2000" dirty="0" smtClean="0"/>
              <a:t> 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Typically between 0 and 1. </a:t>
            </a:r>
          </a:p>
          <a:p>
            <a:pPr lvl="1" eaLnBrk="1" hangingPunct="1">
              <a:defRPr/>
            </a:pPr>
            <a:r>
              <a:rPr lang="en-US" sz="2000" dirty="0" smtClean="0"/>
              <a:t>The closer to 1 the better.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2600" dirty="0" smtClean="0"/>
              <a:t>Can calculate the Average Silhouette width for a cluster or a clustering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smtClean="0"/>
              <a:t>Internal Measures: Silhouette Coefficient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5105400" y="4267200"/>
          <a:ext cx="2733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VISIO" r:id="rId4" imgW="3694176" imgH="1482852" progId="Visio.Drawing.6">
                  <p:embed/>
                </p:oleObj>
              </mc:Choice>
              <mc:Fallback>
                <p:oleObj name="VISIO" r:id="rId4" imgW="3694176" imgH="14828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2733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1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99" y="2387146"/>
            <a:ext cx="6388201" cy="29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Clusters in more complicated figures aren’t well separated</a:t>
            </a:r>
          </a:p>
          <a:p>
            <a:pPr eaLnBrk="1" hangingPunct="1">
              <a:defRPr/>
            </a:pPr>
            <a:r>
              <a:rPr lang="en-US" sz="2400" smtClean="0"/>
              <a:t>Internal Index:  Used to measure the goodness of a clustering structure without respect to external information</a:t>
            </a:r>
          </a:p>
          <a:p>
            <a:pPr lvl="1" eaLnBrk="1" hangingPunct="1">
              <a:defRPr/>
            </a:pPr>
            <a:r>
              <a:rPr lang="en-US" sz="2400" smtClean="0"/>
              <a:t>SSE</a:t>
            </a:r>
          </a:p>
          <a:p>
            <a:pPr eaLnBrk="1" hangingPunct="1">
              <a:defRPr/>
            </a:pPr>
            <a:r>
              <a:rPr lang="en-US" sz="2400" smtClean="0"/>
              <a:t>SSE is good for comparing two clusterings or two clusters (average SSE).</a:t>
            </a:r>
          </a:p>
          <a:p>
            <a:pPr eaLnBrk="1" hangingPunct="1">
              <a:defRPr/>
            </a:pPr>
            <a:r>
              <a:rPr lang="en-US" sz="2400" smtClean="0"/>
              <a:t>Can also be used to estimate the number of clusters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smtClean="0"/>
          </a:p>
          <a:p>
            <a:pPr eaLnBrk="1" hangingPunct="1">
              <a:defRPr/>
            </a:pPr>
            <a:endParaRPr lang="en-US" sz="2400" smtClean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Internal Measures: SSE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4724400" y="4165600"/>
            <a:ext cx="36560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609600" y="41910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2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62" y="1321734"/>
            <a:ext cx="4068675" cy="42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Internal Measures: SSE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SSE curve for a more complicated data set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SSE of clusters found using K-means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8458200" cy="838200"/>
          </a:xfrm>
        </p:spPr>
        <p:txBody>
          <a:bodyPr lIns="92075" tIns="46038" rIns="92075" bIns="46038" anchor="b" anchorCtr="0"/>
          <a:lstStyle/>
          <a:p>
            <a:pPr eaLnBrk="1" hangingPunct="1">
              <a:defRPr/>
            </a:pPr>
            <a:r>
              <a:rPr lang="en-US" dirty="0" smtClean="0"/>
              <a:t>Inverse Scree Test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57200" y="1905000"/>
            <a:ext cx="27432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/>
              <a:t>It is a plot with number of clusters on x-axis and agglomeration level on y-axis</a:t>
            </a:r>
          </a:p>
          <a:p>
            <a:pPr eaLnBrk="1" hangingPunct="1">
              <a:spcBef>
                <a:spcPct val="50000"/>
              </a:spcBef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/>
              <a:t>Look for sharp increase – elbow knick</a:t>
            </a:r>
          </a:p>
        </p:txBody>
      </p:sp>
      <p:graphicFrame>
        <p:nvGraphicFramePr>
          <p:cNvPr id="34820" name="Object 4"/>
          <p:cNvGraphicFramePr>
            <a:graphicFrameLocks/>
          </p:cNvGraphicFramePr>
          <p:nvPr/>
        </p:nvGraphicFramePr>
        <p:xfrm>
          <a:off x="3200400" y="1895475"/>
          <a:ext cx="55086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Bitmap Image" r:id="rId4" imgW="5495238" imgH="4352381" progId="Paint.Picture">
                  <p:embed/>
                </p:oleObj>
              </mc:Choice>
              <mc:Fallback>
                <p:oleObj name="Bitmap Image" r:id="rId4" imgW="5495238" imgH="4352381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95475"/>
                        <a:ext cx="5508625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Supervised/External measures of Cluster Validation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Classification Oriented</a:t>
            </a:r>
          </a:p>
          <a:p>
            <a:pPr lvl="1" eaLnBrk="1" hangingPunct="1">
              <a:defRPr/>
            </a:pPr>
            <a:r>
              <a:rPr lang="en-US" dirty="0" smtClean="0"/>
              <a:t>Entropy, Purity, Precision, Recall and F-measure</a:t>
            </a:r>
          </a:p>
          <a:p>
            <a:pPr eaLnBrk="1" hangingPunct="1">
              <a:defRPr/>
            </a:pPr>
            <a:r>
              <a:rPr lang="en-US" dirty="0" smtClean="0"/>
              <a:t>Similarity Oriented</a:t>
            </a:r>
          </a:p>
          <a:p>
            <a:pPr lvl="1" eaLnBrk="1" hangingPunct="1">
              <a:defRPr/>
            </a:pPr>
            <a:r>
              <a:rPr lang="en-US" dirty="0" smtClean="0"/>
              <a:t>Involves comparison of two matrices</a:t>
            </a:r>
          </a:p>
          <a:p>
            <a:pPr lvl="2" eaLnBrk="1" hangingPunct="1">
              <a:defRPr/>
            </a:pPr>
            <a:r>
              <a:rPr lang="en-US" dirty="0" smtClean="0"/>
              <a:t>Ideal Cluster Similarity Matrix</a:t>
            </a:r>
          </a:p>
          <a:p>
            <a:pPr lvl="2" eaLnBrk="1" hangingPunct="1">
              <a:defRPr/>
            </a:pPr>
            <a:r>
              <a:rPr lang="en-US" dirty="0" smtClean="0"/>
              <a:t>Ideal Class 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2587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900" smtClean="0"/>
              <a:t>External Measures of Cluster Validity: Entropy and Purity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85800" y="1600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0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Unsupervised measures of Cluster Validation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Measuring Cluster Validity via Correlation</a:t>
            </a:r>
          </a:p>
        </p:txBody>
      </p:sp>
    </p:spTree>
    <p:extLst>
      <p:ext uri="{BB962C8B-B14F-4D97-AF65-F5344CB8AC3E}">
        <p14:creationId xmlns:p14="http://schemas.microsoft.com/office/powerpoint/2010/main" val="2151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53340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 dirty="0" smtClean="0"/>
              <a:t>Two matrices </a:t>
            </a:r>
          </a:p>
          <a:p>
            <a:pPr marL="990600" lvl="1" indent="-533400" eaLnBrk="1" hangingPunct="1">
              <a:defRPr/>
            </a:pPr>
            <a:r>
              <a:rPr lang="en-US" sz="2000" dirty="0" smtClean="0"/>
              <a:t>Proximity Matrix</a:t>
            </a:r>
          </a:p>
          <a:p>
            <a:pPr marL="990600" lvl="1" indent="-533400" eaLnBrk="1" hangingPunct="1">
              <a:defRPr/>
            </a:pPr>
            <a:r>
              <a:rPr lang="en-US" sz="2000" dirty="0" smtClean="0"/>
              <a:t>“Incidence” Matrix</a:t>
            </a:r>
          </a:p>
          <a:p>
            <a:pPr marL="1371600" lvl="2" indent="-457200" eaLnBrk="1" hangingPunct="1">
              <a:defRPr/>
            </a:pPr>
            <a:r>
              <a:rPr lang="en-US" sz="1800" dirty="0" smtClean="0"/>
              <a:t>One row and one column for each data point</a:t>
            </a:r>
          </a:p>
          <a:p>
            <a:pPr marL="1371600" lvl="2" indent="-457200" eaLnBrk="1" hangingPunct="1">
              <a:defRPr/>
            </a:pPr>
            <a:r>
              <a:rPr lang="en-US" sz="1800" dirty="0" smtClean="0"/>
              <a:t>An entry is 1 if the associated pair of points belong to the same cluster</a:t>
            </a:r>
          </a:p>
          <a:p>
            <a:pPr marL="1371600" lvl="2" indent="-457200" eaLnBrk="1" hangingPunct="1">
              <a:defRPr/>
            </a:pPr>
            <a:r>
              <a:rPr lang="en-US" sz="1800" dirty="0" smtClean="0"/>
              <a:t>An entry is 0 if the associated pair of points belongs to different clusters</a:t>
            </a:r>
          </a:p>
          <a:p>
            <a:pPr marL="533400" indent="-533400" eaLnBrk="1" hangingPunct="1">
              <a:defRPr/>
            </a:pPr>
            <a:r>
              <a:rPr lang="en-US" sz="2800" dirty="0" smtClean="0"/>
              <a:t>Compute the correlation between the two matrices</a:t>
            </a:r>
          </a:p>
          <a:p>
            <a:pPr marL="990600" lvl="1" indent="-533400" eaLnBrk="1" hangingPunct="1">
              <a:defRPr/>
            </a:pPr>
            <a:r>
              <a:rPr lang="en-US" sz="2000" dirty="0" smtClean="0"/>
              <a:t>Since the matrices are symmetric, only the correlation between </a:t>
            </a:r>
            <a:br>
              <a:rPr lang="en-US" sz="2000" dirty="0" smtClean="0"/>
            </a:br>
            <a:r>
              <a:rPr lang="en-US" sz="2000" dirty="0" smtClean="0"/>
              <a:t>n(n-1) / 2 entries needs to be calculated.</a:t>
            </a:r>
          </a:p>
          <a:p>
            <a:pPr marL="533400" indent="-533400" eaLnBrk="1" hangingPunct="1">
              <a:defRPr/>
            </a:pPr>
            <a:r>
              <a:rPr lang="en-US" sz="2800" dirty="0" smtClean="0"/>
              <a:t>High correlation indicates that points that belong to the same cluster are close to each other. </a:t>
            </a:r>
          </a:p>
          <a:p>
            <a:pPr marL="533400" indent="-533400" eaLnBrk="1" hangingPunct="1">
              <a:defRPr/>
            </a:pPr>
            <a:r>
              <a:rPr lang="en-US" sz="2800" dirty="0" smtClean="0"/>
              <a:t>Not a good measure for some density or contiguity based clusters.</a:t>
            </a:r>
            <a:endParaRPr lang="en-US" sz="2400" dirty="0" smtClean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Measuring Cluster Validity Via Correlation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16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between two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Ward’s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difference</a:t>
            </a:r>
            <a:r>
              <a:rPr lang="en-US" dirty="0" smtClean="0"/>
              <a:t> between the </a:t>
            </a:r>
            <a:r>
              <a:rPr lang="en-US" b="1" i="1" dirty="0" smtClean="0"/>
              <a:t>total within cluster sum of squares for the two clusters separately</a:t>
            </a:r>
            <a:r>
              <a:rPr lang="en-US" dirty="0" smtClean="0"/>
              <a:t>, and the </a:t>
            </a:r>
            <a:r>
              <a:rPr lang="en-US" b="1" i="1" dirty="0" smtClean="0"/>
              <a:t>within cluster sum of squares resulting from merging the two clusters </a:t>
            </a:r>
            <a:r>
              <a:rPr lang="en-US" dirty="0" smtClean="0"/>
              <a:t>in cluster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447800" y="35814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3" imgW="3085920" imgH="393480" progId="Equation.3">
                  <p:embed/>
                </p:oleObj>
              </mc:Choice>
              <mc:Fallback>
                <p:oleObj name="Equation" r:id="rId3" imgW="308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68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Correlation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Correlation measures the linear relationship between objects</a:t>
            </a:r>
          </a:p>
          <a:p>
            <a:pPr eaLnBrk="1" hangingPunct="1"/>
            <a:r>
              <a:rPr lang="en-US" altLang="en-US" smtClean="0">
                <a:effectLst/>
              </a:rPr>
              <a:t>To compute correlation, we standardize data objects, p and q, and then take their dot product</a:t>
            </a:r>
          </a:p>
        </p:txBody>
      </p:sp>
      <p:grpSp>
        <p:nvGrpSpPr>
          <p:cNvPr id="19460" name="Group 8"/>
          <p:cNvGrpSpPr>
            <a:grpSpLocks noChangeAspect="1"/>
          </p:cNvGrpSpPr>
          <p:nvPr/>
        </p:nvGrpSpPr>
        <p:grpSpPr bwMode="auto">
          <a:xfrm>
            <a:off x="1600200" y="3633788"/>
            <a:ext cx="5511800" cy="709612"/>
            <a:chOff x="1008" y="2289"/>
            <a:chExt cx="3472" cy="447"/>
          </a:xfrm>
        </p:grpSpPr>
        <p:sp>
          <p:nvSpPr>
            <p:cNvPr id="1949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008" y="2304"/>
              <a:ext cx="347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Rectangle 9"/>
            <p:cNvSpPr>
              <a:spLocks noChangeArrowheads="1"/>
            </p:cNvSpPr>
            <p:nvPr/>
          </p:nvSpPr>
          <p:spPr bwMode="auto">
            <a:xfrm>
              <a:off x="4333" y="2335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9497" name="Rectangle 10"/>
            <p:cNvSpPr>
              <a:spLocks noChangeArrowheads="1"/>
            </p:cNvSpPr>
            <p:nvPr/>
          </p:nvSpPr>
          <p:spPr bwMode="auto">
            <a:xfrm>
              <a:off x="4038" y="2335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9498" name="Rectangle 11"/>
            <p:cNvSpPr>
              <a:spLocks noChangeArrowheads="1"/>
            </p:cNvSpPr>
            <p:nvPr/>
          </p:nvSpPr>
          <p:spPr bwMode="auto">
            <a:xfrm>
              <a:off x="3542" y="2335"/>
              <a:ext cx="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/</a:t>
              </a:r>
              <a:endParaRPr lang="en-US" altLang="en-US" sz="1800"/>
            </a:p>
          </p:txBody>
        </p:sp>
        <p:sp>
          <p:nvSpPr>
            <p:cNvPr id="19499" name="Rectangle 12"/>
            <p:cNvSpPr>
              <a:spLocks noChangeArrowheads="1"/>
            </p:cNvSpPr>
            <p:nvPr/>
          </p:nvSpPr>
          <p:spPr bwMode="auto">
            <a:xfrm>
              <a:off x="3306" y="2335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))</a:t>
              </a:r>
              <a:endParaRPr lang="en-US" altLang="en-US" sz="1800"/>
            </a:p>
          </p:txBody>
        </p:sp>
        <p:sp>
          <p:nvSpPr>
            <p:cNvPr id="19500" name="Rectangle 13"/>
            <p:cNvSpPr>
              <a:spLocks noChangeArrowheads="1"/>
            </p:cNvSpPr>
            <p:nvPr/>
          </p:nvSpPr>
          <p:spPr bwMode="auto">
            <a:xfrm>
              <a:off x="3010" y="2335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9501" name="Rectangle 14"/>
            <p:cNvSpPr>
              <a:spLocks noChangeArrowheads="1"/>
            </p:cNvSpPr>
            <p:nvPr/>
          </p:nvSpPr>
          <p:spPr bwMode="auto">
            <a:xfrm>
              <a:off x="1661" y="2335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9502" name="Rectangle 15"/>
            <p:cNvSpPr>
              <a:spLocks noChangeArrowheads="1"/>
            </p:cNvSpPr>
            <p:nvPr/>
          </p:nvSpPr>
          <p:spPr bwMode="auto">
            <a:xfrm>
              <a:off x="4182" y="2335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9503" name="Rectangle 16"/>
            <p:cNvSpPr>
              <a:spLocks noChangeArrowheads="1"/>
            </p:cNvSpPr>
            <p:nvPr/>
          </p:nvSpPr>
          <p:spPr bwMode="auto">
            <a:xfrm>
              <a:off x="3677" y="2335"/>
              <a:ext cx="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std</a:t>
              </a:r>
              <a:endParaRPr lang="en-US" altLang="en-US" sz="1800"/>
            </a:p>
          </p:txBody>
        </p:sp>
        <p:sp>
          <p:nvSpPr>
            <p:cNvPr id="19504" name="Rectangle 17"/>
            <p:cNvSpPr>
              <a:spLocks noChangeArrowheads="1"/>
            </p:cNvSpPr>
            <p:nvPr/>
          </p:nvSpPr>
          <p:spPr bwMode="auto">
            <a:xfrm>
              <a:off x="3155" y="2335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9505" name="Rectangle 18"/>
            <p:cNvSpPr>
              <a:spLocks noChangeArrowheads="1"/>
            </p:cNvSpPr>
            <p:nvPr/>
          </p:nvSpPr>
          <p:spPr bwMode="auto">
            <a:xfrm>
              <a:off x="2356" y="2335"/>
              <a:ext cx="6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mean</a:t>
              </a:r>
              <a:endParaRPr lang="en-US" altLang="en-US" sz="1800"/>
            </a:p>
          </p:txBody>
        </p:sp>
        <p:sp>
          <p:nvSpPr>
            <p:cNvPr id="19506" name="Rectangle 19"/>
            <p:cNvSpPr>
              <a:spLocks noChangeArrowheads="1"/>
            </p:cNvSpPr>
            <p:nvPr/>
          </p:nvSpPr>
          <p:spPr bwMode="auto">
            <a:xfrm>
              <a:off x="1806" y="2335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9507" name="Rectangle 20"/>
            <p:cNvSpPr>
              <a:spLocks noChangeArrowheads="1"/>
            </p:cNvSpPr>
            <p:nvPr/>
          </p:nvSpPr>
          <p:spPr bwMode="auto">
            <a:xfrm>
              <a:off x="1088" y="2335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9508" name="Rectangle 21"/>
            <p:cNvSpPr>
              <a:spLocks noChangeArrowheads="1"/>
            </p:cNvSpPr>
            <p:nvPr/>
          </p:nvSpPr>
          <p:spPr bwMode="auto">
            <a:xfrm>
              <a:off x="1945" y="247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b="1" i="1"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  <p:sp>
          <p:nvSpPr>
            <p:cNvPr id="19509" name="Rectangle 22"/>
            <p:cNvSpPr>
              <a:spLocks noChangeArrowheads="1"/>
            </p:cNvSpPr>
            <p:nvPr/>
          </p:nvSpPr>
          <p:spPr bwMode="auto">
            <a:xfrm>
              <a:off x="1227" y="247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b="1" i="1"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  <p:sp>
          <p:nvSpPr>
            <p:cNvPr id="19510" name="Rectangle 23"/>
            <p:cNvSpPr>
              <a:spLocks noChangeArrowheads="1"/>
            </p:cNvSpPr>
            <p:nvPr/>
          </p:nvSpPr>
          <p:spPr bwMode="auto">
            <a:xfrm>
              <a:off x="2141" y="2302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9511" name="Rectangle 24"/>
            <p:cNvSpPr>
              <a:spLocks noChangeArrowheads="1"/>
            </p:cNvSpPr>
            <p:nvPr/>
          </p:nvSpPr>
          <p:spPr bwMode="auto">
            <a:xfrm>
              <a:off x="1438" y="2302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9512" name="Rectangle 25"/>
            <p:cNvSpPr>
              <a:spLocks noChangeArrowheads="1"/>
            </p:cNvSpPr>
            <p:nvPr/>
          </p:nvSpPr>
          <p:spPr bwMode="auto">
            <a:xfrm>
              <a:off x="1232" y="2289"/>
              <a:ext cx="7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Symbol" panose="05050102010706020507" pitchFamily="18" charset="2"/>
                </a:rPr>
                <a:t>¢</a:t>
              </a:r>
              <a:endParaRPr lang="en-US" altLang="en-US" sz="1800"/>
            </a:p>
          </p:txBody>
        </p:sp>
      </p:grpSp>
      <p:grpSp>
        <p:nvGrpSpPr>
          <p:cNvPr id="19461" name="Group 27"/>
          <p:cNvGrpSpPr>
            <a:grpSpLocks noChangeAspect="1"/>
          </p:cNvGrpSpPr>
          <p:nvPr/>
        </p:nvGrpSpPr>
        <p:grpSpPr bwMode="auto">
          <a:xfrm>
            <a:off x="1676400" y="4243388"/>
            <a:ext cx="5256213" cy="711200"/>
            <a:chOff x="1056" y="2673"/>
            <a:chExt cx="3311" cy="448"/>
          </a:xfrm>
        </p:grpSpPr>
        <p:sp>
          <p:nvSpPr>
            <p:cNvPr id="19477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056" y="2688"/>
              <a:ext cx="3311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Rectangle 28"/>
            <p:cNvSpPr>
              <a:spLocks noChangeArrowheads="1"/>
            </p:cNvSpPr>
            <p:nvPr/>
          </p:nvSpPr>
          <p:spPr bwMode="auto">
            <a:xfrm>
              <a:off x="4229" y="2720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9479" name="Rectangle 29"/>
            <p:cNvSpPr>
              <a:spLocks noChangeArrowheads="1"/>
            </p:cNvSpPr>
            <p:nvPr/>
          </p:nvSpPr>
          <p:spPr bwMode="auto">
            <a:xfrm>
              <a:off x="3973" y="2720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9480" name="Rectangle 30"/>
            <p:cNvSpPr>
              <a:spLocks noChangeArrowheads="1"/>
            </p:cNvSpPr>
            <p:nvPr/>
          </p:nvSpPr>
          <p:spPr bwMode="auto">
            <a:xfrm>
              <a:off x="3476" y="2720"/>
              <a:ext cx="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/</a:t>
              </a:r>
              <a:endParaRPr lang="en-US" altLang="en-US" sz="1800"/>
            </a:p>
          </p:txBody>
        </p:sp>
        <p:sp>
          <p:nvSpPr>
            <p:cNvPr id="19481" name="Rectangle 31"/>
            <p:cNvSpPr>
              <a:spLocks noChangeArrowheads="1"/>
            </p:cNvSpPr>
            <p:nvPr/>
          </p:nvSpPr>
          <p:spPr bwMode="auto">
            <a:xfrm>
              <a:off x="3239" y="2720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))</a:t>
              </a:r>
              <a:endParaRPr lang="en-US" altLang="en-US" sz="1800"/>
            </a:p>
          </p:txBody>
        </p:sp>
        <p:sp>
          <p:nvSpPr>
            <p:cNvPr id="19482" name="Rectangle 32"/>
            <p:cNvSpPr>
              <a:spLocks noChangeArrowheads="1"/>
            </p:cNvSpPr>
            <p:nvPr/>
          </p:nvSpPr>
          <p:spPr bwMode="auto">
            <a:xfrm>
              <a:off x="2983" y="2720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9483" name="Rectangle 33"/>
            <p:cNvSpPr>
              <a:spLocks noChangeArrowheads="1"/>
            </p:cNvSpPr>
            <p:nvPr/>
          </p:nvSpPr>
          <p:spPr bwMode="auto">
            <a:xfrm>
              <a:off x="1671" y="2720"/>
              <a:ext cx="9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9484" name="Rectangle 34"/>
            <p:cNvSpPr>
              <a:spLocks noChangeArrowheads="1"/>
            </p:cNvSpPr>
            <p:nvPr/>
          </p:nvSpPr>
          <p:spPr bwMode="auto">
            <a:xfrm>
              <a:off x="4078" y="2720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q</a:t>
              </a:r>
              <a:endParaRPr lang="en-US" altLang="en-US" sz="1800"/>
            </a:p>
          </p:txBody>
        </p:sp>
        <p:sp>
          <p:nvSpPr>
            <p:cNvPr id="19485" name="Rectangle 35"/>
            <p:cNvSpPr>
              <a:spLocks noChangeArrowheads="1"/>
            </p:cNvSpPr>
            <p:nvPr/>
          </p:nvSpPr>
          <p:spPr bwMode="auto">
            <a:xfrm>
              <a:off x="3611" y="2720"/>
              <a:ext cx="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std</a:t>
              </a:r>
              <a:endParaRPr lang="en-US" altLang="en-US" sz="1800"/>
            </a:p>
          </p:txBody>
        </p:sp>
        <p:sp>
          <p:nvSpPr>
            <p:cNvPr id="19486" name="Rectangle 36"/>
            <p:cNvSpPr>
              <a:spLocks noChangeArrowheads="1"/>
            </p:cNvSpPr>
            <p:nvPr/>
          </p:nvSpPr>
          <p:spPr bwMode="auto">
            <a:xfrm>
              <a:off x="3088" y="2720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q</a:t>
              </a:r>
              <a:endParaRPr lang="en-US" altLang="en-US" sz="1800"/>
            </a:p>
          </p:txBody>
        </p:sp>
        <p:sp>
          <p:nvSpPr>
            <p:cNvPr id="19487" name="Rectangle 37"/>
            <p:cNvSpPr>
              <a:spLocks noChangeArrowheads="1"/>
            </p:cNvSpPr>
            <p:nvPr/>
          </p:nvSpPr>
          <p:spPr bwMode="auto">
            <a:xfrm>
              <a:off x="2327" y="2720"/>
              <a:ext cx="6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mean</a:t>
              </a:r>
              <a:endParaRPr lang="en-US" altLang="en-US" sz="1800"/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1776" y="2720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q</a:t>
              </a:r>
              <a:endParaRPr lang="en-US" altLang="en-US" sz="1800"/>
            </a:p>
          </p:txBody>
        </p:sp>
        <p:sp>
          <p:nvSpPr>
            <p:cNvPr id="19489" name="Rectangle 39"/>
            <p:cNvSpPr>
              <a:spLocks noChangeArrowheads="1"/>
            </p:cNvSpPr>
            <p:nvPr/>
          </p:nvSpPr>
          <p:spPr bwMode="auto">
            <a:xfrm>
              <a:off x="1096" y="2720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 b="1" i="1">
                  <a:latin typeface="Times New Roman" panose="02020603050405020304" pitchFamily="18" charset="0"/>
                </a:rPr>
                <a:t>q</a:t>
              </a:r>
              <a:endParaRPr lang="en-US" altLang="en-US" sz="1800"/>
            </a:p>
          </p:txBody>
        </p:sp>
        <p:sp>
          <p:nvSpPr>
            <p:cNvPr id="19490" name="Rectangle 40"/>
            <p:cNvSpPr>
              <a:spLocks noChangeArrowheads="1"/>
            </p:cNvSpPr>
            <p:nvPr/>
          </p:nvSpPr>
          <p:spPr bwMode="auto">
            <a:xfrm>
              <a:off x="1915" y="2856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b="1" i="1"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  <p:sp>
          <p:nvSpPr>
            <p:cNvPr id="19491" name="Rectangle 41"/>
            <p:cNvSpPr>
              <a:spLocks noChangeArrowheads="1"/>
            </p:cNvSpPr>
            <p:nvPr/>
          </p:nvSpPr>
          <p:spPr bwMode="auto">
            <a:xfrm>
              <a:off x="1236" y="2856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b="1" i="1">
                  <a:latin typeface="Times New Roman" panose="02020603050405020304" pitchFamily="18" charset="0"/>
                </a:rPr>
                <a:t>k</a:t>
              </a:r>
              <a:endParaRPr lang="en-US" altLang="en-US" sz="1800"/>
            </a:p>
          </p:txBody>
        </p:sp>
        <p:sp>
          <p:nvSpPr>
            <p:cNvPr id="19492" name="Rectangle 42"/>
            <p:cNvSpPr>
              <a:spLocks noChangeArrowheads="1"/>
            </p:cNvSpPr>
            <p:nvPr/>
          </p:nvSpPr>
          <p:spPr bwMode="auto">
            <a:xfrm>
              <a:off x="2112" y="2687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9493" name="Rectangle 43"/>
            <p:cNvSpPr>
              <a:spLocks noChangeArrowheads="1"/>
            </p:cNvSpPr>
            <p:nvPr/>
          </p:nvSpPr>
          <p:spPr bwMode="auto">
            <a:xfrm>
              <a:off x="1447" y="2687"/>
              <a:ext cx="1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9494" name="Rectangle 44"/>
            <p:cNvSpPr>
              <a:spLocks noChangeArrowheads="1"/>
            </p:cNvSpPr>
            <p:nvPr/>
          </p:nvSpPr>
          <p:spPr bwMode="auto">
            <a:xfrm>
              <a:off x="1241" y="2673"/>
              <a:ext cx="7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600">
                  <a:latin typeface="Symbol" panose="05050102010706020507" pitchFamily="18" charset="2"/>
                </a:rPr>
                <a:t>¢</a:t>
              </a:r>
              <a:endParaRPr lang="en-US" altLang="en-US" sz="1800"/>
            </a:p>
          </p:txBody>
        </p:sp>
      </p:grpSp>
      <p:grpSp>
        <p:nvGrpSpPr>
          <p:cNvPr id="19462" name="Group 46"/>
          <p:cNvGrpSpPr>
            <a:grpSpLocks noChangeAspect="1"/>
          </p:cNvGrpSpPr>
          <p:nvPr/>
        </p:nvGrpSpPr>
        <p:grpSpPr bwMode="auto">
          <a:xfrm>
            <a:off x="1752600" y="5040313"/>
            <a:ext cx="4643438" cy="660400"/>
            <a:chOff x="1104" y="3175"/>
            <a:chExt cx="2925" cy="416"/>
          </a:xfrm>
        </p:grpSpPr>
        <p:sp>
          <p:nvSpPr>
            <p:cNvPr id="19463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104" y="3216"/>
              <a:ext cx="292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Rectangle 47"/>
            <p:cNvSpPr>
              <a:spLocks noChangeArrowheads="1"/>
            </p:cNvSpPr>
            <p:nvPr/>
          </p:nvSpPr>
          <p:spPr bwMode="auto">
            <a:xfrm>
              <a:off x="3775" y="3224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 i="1">
                  <a:latin typeface="Times New Roman" panose="02020603050405020304" pitchFamily="18" charset="0"/>
                </a:rPr>
                <a:t>q</a:t>
              </a:r>
              <a:endParaRPr lang="en-US" altLang="en-US" sz="1800"/>
            </a:p>
          </p:txBody>
        </p:sp>
        <p:sp>
          <p:nvSpPr>
            <p:cNvPr id="19465" name="Rectangle 48"/>
            <p:cNvSpPr>
              <a:spLocks noChangeArrowheads="1"/>
            </p:cNvSpPr>
            <p:nvPr/>
          </p:nvSpPr>
          <p:spPr bwMode="auto">
            <a:xfrm>
              <a:off x="3358" y="3224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 i="1"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9466" name="Rectangle 49"/>
            <p:cNvSpPr>
              <a:spLocks noChangeArrowheads="1"/>
            </p:cNvSpPr>
            <p:nvPr/>
          </p:nvSpPr>
          <p:spPr bwMode="auto">
            <a:xfrm>
              <a:off x="2796" y="3224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 i="1">
                  <a:latin typeface="Times New Roman" panose="02020603050405020304" pitchFamily="18" charset="0"/>
                </a:rPr>
                <a:t>q</a:t>
              </a:r>
              <a:endParaRPr lang="en-US" altLang="en-US" sz="1800"/>
            </a:p>
          </p:txBody>
        </p:sp>
        <p:sp>
          <p:nvSpPr>
            <p:cNvPr id="19467" name="Rectangle 50"/>
            <p:cNvSpPr>
              <a:spLocks noChangeArrowheads="1"/>
            </p:cNvSpPr>
            <p:nvPr/>
          </p:nvSpPr>
          <p:spPr bwMode="auto">
            <a:xfrm>
              <a:off x="2546" y="3224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 i="1"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9468" name="Rectangle 51"/>
            <p:cNvSpPr>
              <a:spLocks noChangeArrowheads="1"/>
            </p:cNvSpPr>
            <p:nvPr/>
          </p:nvSpPr>
          <p:spPr bwMode="auto">
            <a:xfrm>
              <a:off x="2265" y="3224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 i="1">
                  <a:latin typeface="Times New Roman" panose="02020603050405020304" pitchFamily="18" charset="0"/>
                </a:rPr>
                <a:t>n</a:t>
              </a:r>
              <a:endParaRPr lang="en-US" altLang="en-US" sz="1800"/>
            </a:p>
          </p:txBody>
        </p:sp>
        <p:sp>
          <p:nvSpPr>
            <p:cNvPr id="19469" name="Rectangle 52"/>
            <p:cNvSpPr>
              <a:spLocks noChangeArrowheads="1"/>
            </p:cNvSpPr>
            <p:nvPr/>
          </p:nvSpPr>
          <p:spPr bwMode="auto">
            <a:xfrm>
              <a:off x="1142" y="3224"/>
              <a:ext cx="11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 i="1">
                  <a:latin typeface="Times New Roman" panose="02020603050405020304" pitchFamily="18" charset="0"/>
                </a:rPr>
                <a:t>correlatio</a:t>
              </a:r>
              <a:endParaRPr lang="en-US" altLang="en-US" sz="1800"/>
            </a:p>
          </p:txBody>
        </p:sp>
        <p:sp>
          <p:nvSpPr>
            <p:cNvPr id="19470" name="Rectangle 53"/>
            <p:cNvSpPr>
              <a:spLocks noChangeArrowheads="1"/>
            </p:cNvSpPr>
            <p:nvPr/>
          </p:nvSpPr>
          <p:spPr bwMode="auto">
            <a:xfrm>
              <a:off x="3919" y="3175"/>
              <a:ext cx="6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Symbol" panose="05050102010706020507" pitchFamily="18" charset="2"/>
                </a:rPr>
                <a:t>¢</a:t>
              </a:r>
              <a:endParaRPr lang="en-US" altLang="en-US" sz="1800"/>
            </a:p>
          </p:txBody>
        </p:sp>
        <p:sp>
          <p:nvSpPr>
            <p:cNvPr id="19471" name="Rectangle 54"/>
            <p:cNvSpPr>
              <a:spLocks noChangeArrowheads="1"/>
            </p:cNvSpPr>
            <p:nvPr/>
          </p:nvSpPr>
          <p:spPr bwMode="auto">
            <a:xfrm>
              <a:off x="3603" y="3191"/>
              <a:ext cx="12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Symbol" panose="05050102010706020507" pitchFamily="18" charset="2"/>
                </a:rPr>
                <a:t>·</a:t>
              </a:r>
              <a:endParaRPr lang="en-US" altLang="en-US" sz="1800"/>
            </a:p>
          </p:txBody>
        </p:sp>
        <p:sp>
          <p:nvSpPr>
            <p:cNvPr id="19472" name="Rectangle 55"/>
            <p:cNvSpPr>
              <a:spLocks noChangeArrowheads="1"/>
            </p:cNvSpPr>
            <p:nvPr/>
          </p:nvSpPr>
          <p:spPr bwMode="auto">
            <a:xfrm>
              <a:off x="3503" y="3175"/>
              <a:ext cx="6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Symbol" panose="05050102010706020507" pitchFamily="18" charset="2"/>
                </a:rPr>
                <a:t>¢</a:t>
              </a:r>
              <a:endParaRPr lang="en-US" altLang="en-US" sz="1800"/>
            </a:p>
          </p:txBody>
        </p:sp>
        <p:sp>
          <p:nvSpPr>
            <p:cNvPr id="19473" name="Rectangle 56"/>
            <p:cNvSpPr>
              <a:spLocks noChangeArrowheads="1"/>
            </p:cNvSpPr>
            <p:nvPr/>
          </p:nvSpPr>
          <p:spPr bwMode="auto">
            <a:xfrm>
              <a:off x="3103" y="3191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9474" name="Rectangle 57"/>
            <p:cNvSpPr>
              <a:spLocks noChangeArrowheads="1"/>
            </p:cNvSpPr>
            <p:nvPr/>
          </p:nvSpPr>
          <p:spPr bwMode="auto">
            <a:xfrm>
              <a:off x="2945" y="3224"/>
              <a:ext cx="9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9475" name="Rectangle 58"/>
            <p:cNvSpPr>
              <a:spLocks noChangeArrowheads="1"/>
            </p:cNvSpPr>
            <p:nvPr/>
          </p:nvSpPr>
          <p:spPr bwMode="auto">
            <a:xfrm>
              <a:off x="2691" y="3224"/>
              <a:ext cx="7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Times New Roman" panose="02020603050405020304" pitchFamily="18" charset="0"/>
                </a:rPr>
                <a:t>,</a:t>
              </a:r>
              <a:endParaRPr lang="en-US" altLang="en-US" sz="1800"/>
            </a:p>
          </p:txBody>
        </p:sp>
        <p:sp>
          <p:nvSpPr>
            <p:cNvPr id="19476" name="Rectangle 59"/>
            <p:cNvSpPr>
              <a:spLocks noChangeArrowheads="1"/>
            </p:cNvSpPr>
            <p:nvPr/>
          </p:nvSpPr>
          <p:spPr bwMode="auto">
            <a:xfrm>
              <a:off x="2410" y="3224"/>
              <a:ext cx="9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500"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858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Measuring Cluster Validity Via Correlation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Correlation of incidence and proximity matrices for the K-means </a:t>
            </a:r>
            <a:r>
              <a:rPr lang="en-US" dirty="0" err="1" smtClean="0"/>
              <a:t>clusterings</a:t>
            </a:r>
            <a:r>
              <a:rPr lang="en-US" dirty="0" smtClean="0"/>
              <a:t> of the following two data sets. 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43000" y="61722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029200" y="61722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</p:spTree>
    <p:extLst>
      <p:ext uri="{BB962C8B-B14F-4D97-AF65-F5344CB8AC3E}">
        <p14:creationId xmlns:p14="http://schemas.microsoft.com/office/powerpoint/2010/main" val="6692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smtClean="0"/>
              <a:t>Order the similarity matrix with respect to cluster labels and inspect visually. </a:t>
            </a:r>
          </a:p>
          <a:p>
            <a:pPr eaLnBrk="1" hangingPunct="1">
              <a:defRPr/>
            </a:pPr>
            <a:endParaRPr lang="en-US" sz="300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868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Using Similarity Matrix for Cluster Validation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6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0"/>
            <a:ext cx="4268788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0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Using Similarity Matrix for Cluster Validation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Clusters in random data are not so crisp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276600" y="57912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DBSCAN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3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5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9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Using Similarity Matrix for Cluster Validation</a:t>
            </a:r>
          </a:p>
        </p:txBody>
      </p:sp>
      <p:sp>
        <p:nvSpPr>
          <p:cNvPr id="553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Clusters in random data are not so crisp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352800" y="57150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K-means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7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Using Similarity Matrix for Cluster Validation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Clusters in random data are not so crisp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429000" y="59436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Complete Link</a:t>
            </a:r>
          </a:p>
        </p:txBody>
      </p:sp>
    </p:spTree>
    <p:extLst>
      <p:ext uri="{BB962C8B-B14F-4D97-AF65-F5344CB8AC3E}">
        <p14:creationId xmlns:p14="http://schemas.microsoft.com/office/powerpoint/2010/main" val="25056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Using Similarity Matrix for Cluster Validation</a:t>
            </a:r>
            <a:endParaRPr lang="en-US" smtClean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388938" y="23622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429000" y="5638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DBSCAN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2057400"/>
            <a:ext cx="4259262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/>
              <a:t>Need a framework to interpret any measure. </a:t>
            </a:r>
          </a:p>
          <a:p>
            <a:pPr marL="990600" lvl="1" indent="-533400"/>
            <a:r>
              <a:rPr lang="en-US" altLang="en-US" sz="180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/>
              <a:t>Statistics provide a framework for cluster validity</a:t>
            </a:r>
          </a:p>
          <a:p>
            <a:pPr marL="990600" lvl="1" indent="-533400"/>
            <a:r>
              <a:rPr lang="en-US" altLang="en-US" sz="180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altLang="en-US" sz="1600"/>
              <a:t>If the value of the index is unlikely, then the cluster results are valid</a:t>
            </a:r>
          </a:p>
          <a:p>
            <a:pPr marL="990600" lvl="1" indent="-533400"/>
            <a:r>
              <a:rPr lang="en-US" altLang="en-US" sz="1800"/>
              <a:t>These approaches are more complicated and harder to understand.</a:t>
            </a:r>
          </a:p>
          <a:p>
            <a:pPr marL="533400" indent="-533400"/>
            <a:r>
              <a:rPr lang="en-US" altLang="en-US" sz="240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altLang="en-US" sz="1800"/>
              <a:t>However, there is the question of whether the difference between two index values is significant</a:t>
            </a:r>
          </a:p>
          <a:p>
            <a:pPr marL="533400" indent="-533400"/>
            <a:endParaRPr lang="en-US" altLang="en-US" sz="2000"/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2800" dirty="0"/>
              <a:t>Framework for Cluster Validity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85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/>
              <a:t>Example</a:t>
            </a:r>
          </a:p>
          <a:p>
            <a:pPr marL="742950" lvl="1" indent="-285750"/>
            <a:r>
              <a:rPr lang="en-US" altLang="en-US" sz="2000"/>
              <a:t>Compare SSE of 0.005 against three clusters in random data</a:t>
            </a:r>
          </a:p>
          <a:p>
            <a:pPr marL="742950" lvl="1" indent="-285750"/>
            <a:r>
              <a:rPr lang="en-US" altLang="en-US" sz="2000"/>
              <a:t>Histogram shows SSE of three clusters in 500 sets of random data points of size 100 distributed over the range 0.2 – 0.8 for x and y values</a:t>
            </a:r>
          </a:p>
          <a:p>
            <a:pPr marL="742950" lvl="1" indent="-285750"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Statistical Framework for SSE</a:t>
            </a:r>
            <a:endParaRPr lang="en-US" altLang="en-US"/>
          </a:p>
        </p:txBody>
      </p:sp>
      <p:grpSp>
        <p:nvGrpSpPr>
          <p:cNvPr id="1671172" name="Group 4"/>
          <p:cNvGrpSpPr>
            <a:grpSpLocks/>
          </p:cNvGrpSpPr>
          <p:nvPr/>
        </p:nvGrpSpPr>
        <p:grpSpPr bwMode="auto"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1671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1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71175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0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/>
              <a:t>Correlation of incidence and proximity matrices for the K-means clusterings of the following two data sets. </a:t>
            </a:r>
          </a:p>
          <a:p>
            <a:pPr marL="342900" indent="-342900"/>
            <a:endParaRPr lang="en-US" altLang="en-US" sz="2600"/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Statistical Framework for Correlation</a:t>
            </a:r>
          </a:p>
        </p:txBody>
      </p:sp>
      <p:pic>
        <p:nvPicPr>
          <p:cNvPr id="1672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2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2198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672199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672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40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Cluster Similarity: Ward’s Method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5307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ffectLst/>
              </a:rPr>
              <a:t>Similarity of two clusters is based on the increase in squared error when two clusters are merged</a:t>
            </a:r>
          </a:p>
          <a:p>
            <a:pPr lvl="1" eaLnBrk="1" hangingPunct="1"/>
            <a:r>
              <a:rPr lang="en-US" altLang="en-US" smtClean="0">
                <a:effectLst/>
              </a:rPr>
              <a:t>Similar to group average if distance between points is distance squared</a:t>
            </a:r>
          </a:p>
          <a:p>
            <a:pPr eaLnBrk="1" hangingPunct="1"/>
            <a:r>
              <a:rPr lang="en-US" altLang="en-US" smtClean="0">
                <a:effectLst/>
              </a:rPr>
              <a:t>Less susceptible to noise and outliers</a:t>
            </a:r>
          </a:p>
          <a:p>
            <a:pPr lvl="4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Biased towards globular clusters</a:t>
            </a:r>
          </a:p>
          <a:p>
            <a:pPr lvl="4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Hierarchical analogue of K-means</a:t>
            </a:r>
          </a:p>
          <a:p>
            <a:pPr lvl="1" eaLnBrk="1" hangingPunct="1"/>
            <a:r>
              <a:rPr lang="en-US" altLang="en-US" smtClean="0">
                <a:effectLst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2016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Wingdings" panose="05000000000000000000" pitchFamily="2" charset="2"/>
              <a:buNone/>
              <a:defRPr/>
            </a:pPr>
            <a:r>
              <a:rPr lang="en-US" smtClean="0"/>
              <a:t>   “The validation of clustering structures is the most difficult and frustrating part of cluster analysis. </a:t>
            </a:r>
          </a:p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Wingdings" panose="05000000000000000000" pitchFamily="2" charset="2"/>
              <a:buNone/>
              <a:defRPr/>
            </a:pPr>
            <a:r>
              <a:rPr lang="en-US" smtClean="0"/>
              <a:t>   Without a strong effort in this direction, cluster analysis will remain a black art accessible only to those true believers who have experience and great courage.”</a:t>
            </a:r>
          </a:p>
          <a:p>
            <a:pPr eaLnBrk="1" hangingPunct="1">
              <a:spcBef>
                <a:spcPct val="0"/>
              </a:spcBef>
              <a:buSzPct val="85000"/>
              <a:defRPr/>
            </a:pPr>
            <a:endParaRPr lang="en-US" smtClean="0"/>
          </a:p>
          <a:p>
            <a:pPr eaLnBrk="1" hangingPunct="1">
              <a:spcBef>
                <a:spcPct val="0"/>
              </a:spcBef>
              <a:buSzPct val="85000"/>
              <a:buFont typeface="Wingdings" panose="05000000000000000000" pitchFamily="2" charset="2"/>
              <a:buNone/>
              <a:defRPr/>
            </a:pPr>
            <a:r>
              <a:rPr lang="en-US" i="1" smtClean="0"/>
              <a:t>Algorithms for Clustering Data</a:t>
            </a:r>
            <a:r>
              <a:rPr lang="en-US" smtClean="0"/>
              <a:t>, Jain and Dubes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Final Comment on Cluster Validity</a:t>
            </a:r>
          </a:p>
        </p:txBody>
      </p:sp>
    </p:spTree>
    <p:extLst>
      <p:ext uri="{BB962C8B-B14F-4D97-AF65-F5344CB8AC3E}">
        <p14:creationId xmlns:p14="http://schemas.microsoft.com/office/powerpoint/2010/main" val="42844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 smtClean="0"/>
              <a:t>Hierarchical Clustering: Problems and Limitations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33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Once a decision is made to combine two clusters, it cannot be undone</a:t>
            </a:r>
          </a:p>
          <a:p>
            <a:pPr lvl="4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/>
              <a:t>No objective function is directly minimized</a:t>
            </a:r>
          </a:p>
          <a:p>
            <a:pPr lvl="4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/>
              <a:t>Different schemes have problems with one or more of the following:</a:t>
            </a:r>
          </a:p>
          <a:p>
            <a:pPr lvl="1" eaLnBrk="1" hangingPunct="1">
              <a:defRPr/>
            </a:pPr>
            <a:r>
              <a:rPr lang="en-US" dirty="0" smtClean="0"/>
              <a:t>Sensitivity to noise and outliers</a:t>
            </a:r>
          </a:p>
          <a:p>
            <a:pPr lvl="1" eaLnBrk="1" hangingPunct="1">
              <a:defRPr/>
            </a:pPr>
            <a:r>
              <a:rPr lang="en-US" dirty="0" smtClean="0"/>
              <a:t>Difficulty handling different sized clusters and convex shapes</a:t>
            </a:r>
          </a:p>
          <a:p>
            <a:pPr lvl="1" eaLnBrk="1" hangingPunct="1">
              <a:defRPr/>
            </a:pPr>
            <a:r>
              <a:rPr lang="en-US" dirty="0" smtClean="0"/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31967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/>
            </a:r>
            <a:br>
              <a:rPr lang="en-US"/>
            </a:br>
            <a:endParaRPr lang="en-GB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752600"/>
            <a:ext cx="87630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  <a:ea typeface="宋体" panose="02010600030101010101" pitchFamily="2" charset="-122"/>
              </a:rPr>
              <a:t>Messy to construct if number of points is large.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28600" y="673100"/>
            <a:ext cx="7908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/>
              <a:t>Problems with Dendrogram</a:t>
            </a:r>
            <a:endParaRPr lang="en-GB" altLang="en-US" sz="4400" b="1"/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153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1219200" y="64008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Number of observations = 6113</a:t>
            </a:r>
            <a:endParaRPr lang="en-GB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b="1" smtClean="0">
                <a:effectLst/>
              </a:rPr>
              <a:t>Deciding where to cut the Dendrogram can be difficult</a:t>
            </a:r>
            <a:endParaRPr lang="en-GB" altLang="en-US" sz="4000" b="1" smtClean="0">
              <a:effectLst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2133600"/>
            <a:ext cx="3924300" cy="3417888"/>
          </a:xfrm>
        </p:spPr>
        <p:txBody>
          <a:bodyPr/>
          <a:lstStyle/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effectLst/>
              </a:rPr>
              <a:t>As shown, if there are no sharp elbow </a:t>
            </a:r>
            <a:r>
              <a:rPr lang="en-US" altLang="en-US" sz="2400" dirty="0" err="1" smtClean="0">
                <a:effectLst/>
              </a:rPr>
              <a:t>knicks</a:t>
            </a:r>
            <a:r>
              <a:rPr lang="en-US" altLang="en-US" sz="2400" dirty="0" smtClean="0">
                <a:effectLst/>
              </a:rPr>
              <a:t> in the Inverse Scree Test, then it is difficult to find the number of clusters from the </a:t>
            </a:r>
            <a:r>
              <a:rPr lang="en-US" altLang="en-US" sz="2400" dirty="0" err="1" smtClean="0">
                <a:effectLst/>
              </a:rPr>
              <a:t>dendrogram</a:t>
            </a:r>
            <a:endParaRPr lang="en-GB" altLang="en-US" sz="2400" dirty="0" smtClean="0">
              <a:effectLst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3716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Inverse Scree test</a:t>
            </a:r>
            <a:endParaRPr lang="en-GB" altLang="en-US" sz="1800" dirty="0"/>
          </a:p>
        </p:txBody>
      </p:sp>
      <p:graphicFrame>
        <p:nvGraphicFramePr>
          <p:cNvPr id="141317" name="Object 2"/>
          <p:cNvGraphicFramePr>
            <a:graphicFrameLocks noChangeAspect="1"/>
          </p:cNvGraphicFramePr>
          <p:nvPr/>
        </p:nvGraphicFramePr>
        <p:xfrm>
          <a:off x="228600" y="1895475"/>
          <a:ext cx="49530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Bitmap Image" r:id="rId3" imgW="4580952" imgH="3742857" progId="Paint.Picture">
                  <p:embed/>
                </p:oleObj>
              </mc:Choice>
              <mc:Fallback>
                <p:oleObj name="Bitmap Image" r:id="rId3" imgW="4580952" imgH="3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5475"/>
                        <a:ext cx="49530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3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altLang="en-US" sz="4000" b="1" smtClean="0">
                <a:effectLst/>
              </a:rPr>
              <a:t>Comparing two Dendrograms is not straightforward</a:t>
            </a:r>
            <a:endParaRPr lang="en-GB" altLang="en-US" sz="4000" b="1" smtClean="0">
              <a:effectLst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4724400"/>
            <a:ext cx="3581400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effectLst/>
              </a:rPr>
              <a:t>  </a:t>
            </a:r>
            <a:r>
              <a:rPr lang="en-US" altLang="en-US" sz="2400" b="1" smtClean="0">
                <a:effectLst/>
              </a:rPr>
              <a:t>H</a:t>
            </a:r>
            <a:r>
              <a:rPr lang="en-US" altLang="en-US" sz="2400" b="1" baseline="-25000" smtClean="0">
                <a:effectLst/>
              </a:rPr>
              <a:t>n</a:t>
            </a:r>
            <a:r>
              <a:rPr lang="en-US" altLang="en-US" sz="2400" smtClean="0">
                <a:effectLst/>
              </a:rPr>
              <a:t> denotes the number of simply equivalent dendrograms for n objects.</a:t>
            </a:r>
            <a:endParaRPr lang="en-GB" altLang="en-US" sz="2400" smtClean="0">
              <a:effectLst/>
            </a:endParaRP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4114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34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105400" y="1981200"/>
            <a:ext cx="3581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four dendrograms all represent the same data.  They can be obtained from each other by rotating a few branches.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7050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r>
              <a:rPr lang="en-US" dirty="0"/>
              <a:t>Clustering Validation &amp;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867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Material taken from text book (chapter 8) and from DMA book by </a:t>
            </a:r>
            <a:r>
              <a:rPr lang="en-US" dirty="0" err="1" smtClean="0"/>
              <a:t>Zaki</a:t>
            </a:r>
            <a:r>
              <a:rPr lang="en-US" dirty="0" smtClean="0"/>
              <a:t> &amp; </a:t>
            </a:r>
            <a:r>
              <a:rPr lang="en-US" dirty="0" err="1" smtClean="0"/>
              <a:t>Meira</a:t>
            </a:r>
            <a:r>
              <a:rPr lang="en-US" dirty="0" smtClean="0"/>
              <a:t> (chapter 17)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1611</Words>
  <Application>Microsoft Office PowerPoint</Application>
  <PresentationFormat>On-screen Show (4:3)</PresentationFormat>
  <Paragraphs>278</Paragraphs>
  <Slides>40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宋体</vt:lpstr>
      <vt:lpstr>Arial</vt:lpstr>
      <vt:lpstr>Calibri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Bitmap Image</vt:lpstr>
      <vt:lpstr>VISIO</vt:lpstr>
      <vt:lpstr>Clustering</vt:lpstr>
      <vt:lpstr>Distance between two clusters</vt:lpstr>
      <vt:lpstr>Distance between two clusters</vt:lpstr>
      <vt:lpstr>Cluster Similarity: Ward’s Method</vt:lpstr>
      <vt:lpstr>Hierarchical Clustering: Problems and Limitations</vt:lpstr>
      <vt:lpstr> </vt:lpstr>
      <vt:lpstr>Deciding where to cut the Dendrogram can be difficult</vt:lpstr>
      <vt:lpstr>Comparing two Dendrograms is not straightforward</vt:lpstr>
      <vt:lpstr>Clustering Validation &amp; Assessment</vt:lpstr>
      <vt:lpstr>Cluster Validity </vt:lpstr>
      <vt:lpstr>Clusters found in Random Data</vt:lpstr>
      <vt:lpstr>Introduction</vt:lpstr>
      <vt:lpstr>Different Aspects of Cluster Validation</vt:lpstr>
      <vt:lpstr>Introduction</vt:lpstr>
      <vt:lpstr>Measures of Cluster Validity</vt:lpstr>
      <vt:lpstr>Internal Measures: Cohesion and Separation</vt:lpstr>
      <vt:lpstr>PowerPoint Presentation</vt:lpstr>
      <vt:lpstr>Internal Measures: Cohesion and Separation</vt:lpstr>
      <vt:lpstr>Internal Measures: Cohesion and Separation</vt:lpstr>
      <vt:lpstr>Internal Measures: Silhouette Coefficient</vt:lpstr>
      <vt:lpstr>PowerPoint Presentation</vt:lpstr>
      <vt:lpstr>Internal Measures: SSE</vt:lpstr>
      <vt:lpstr>PowerPoint Presentation</vt:lpstr>
      <vt:lpstr>Internal Measures: SSE</vt:lpstr>
      <vt:lpstr>Inverse Scree Test</vt:lpstr>
      <vt:lpstr>Supervised/External measures of Cluster Validation</vt:lpstr>
      <vt:lpstr>External Measures of Cluster Validity: Entropy and Purity</vt:lpstr>
      <vt:lpstr>Unsupervised measures of Cluster Validation</vt:lpstr>
      <vt:lpstr>Measuring Cluster Validity Via Correlation</vt:lpstr>
      <vt:lpstr>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Framework for Cluster Validity</vt:lpstr>
      <vt:lpstr>Statistical Framework for SSE</vt:lpstr>
      <vt:lpstr>Statistical Framework for Correlation</vt:lpstr>
      <vt:lpstr>Final Comment on Cluster Validity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63</cp:revision>
  <dcterms:created xsi:type="dcterms:W3CDTF">2016-03-31T23:17:38Z</dcterms:created>
  <dcterms:modified xsi:type="dcterms:W3CDTF">2019-04-15T10:25:15Z</dcterms:modified>
</cp:coreProperties>
</file>