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05" r:id="rId2"/>
    <p:sldId id="535" r:id="rId3"/>
    <p:sldId id="502" r:id="rId4"/>
    <p:sldId id="511" r:id="rId5"/>
    <p:sldId id="546" r:id="rId6"/>
    <p:sldId id="547" r:id="rId7"/>
    <p:sldId id="548" r:id="rId8"/>
    <p:sldId id="515" r:id="rId9"/>
    <p:sldId id="549" r:id="rId10"/>
    <p:sldId id="536" r:id="rId11"/>
    <p:sldId id="537" r:id="rId12"/>
    <p:sldId id="540" r:id="rId13"/>
    <p:sldId id="520" r:id="rId14"/>
    <p:sldId id="538" r:id="rId15"/>
    <p:sldId id="504" r:id="rId16"/>
    <p:sldId id="539" r:id="rId17"/>
    <p:sldId id="541" r:id="rId18"/>
    <p:sldId id="542" r:id="rId19"/>
    <p:sldId id="543" r:id="rId20"/>
    <p:sldId id="517" r:id="rId21"/>
    <p:sldId id="518" r:id="rId22"/>
    <p:sldId id="5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36DB-C3DA-49BB-AA53-5DF52F722C4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CDF2-A126-45BB-BED0-2A856D79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48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966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599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676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80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789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B745-B939-4367-9798-1F14DB30F90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93EF-E0A4-438C-BAA7-93DABDD8E0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material in this presentation taken from Text Book slides (Tan et. al.)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Density‐based Outlier: </a:t>
            </a:r>
            <a:r>
              <a:rPr lang="en-US" dirty="0"/>
              <a:t>The outlier score of an </a:t>
            </a:r>
            <a:r>
              <a:rPr lang="en-US" dirty="0" smtClean="0"/>
              <a:t>object is </a:t>
            </a:r>
            <a:r>
              <a:rPr lang="en-US" dirty="0"/>
              <a:t>the inverse of the density around the object.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defined in terms of the k nearest neighbors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definition: Inverse of distance to kth neighbor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definition: Inverse of the average distance to k neighbors</a:t>
            </a:r>
          </a:p>
          <a:p>
            <a:pPr lvl="1"/>
            <a:r>
              <a:rPr lang="en-US" dirty="0" smtClean="0"/>
              <a:t>DBSCAN </a:t>
            </a:r>
            <a:r>
              <a:rPr lang="en-US" dirty="0"/>
              <a:t>definition</a:t>
            </a:r>
          </a:p>
          <a:p>
            <a:r>
              <a:rPr lang="en-US" dirty="0" smtClean="0"/>
              <a:t>If </a:t>
            </a:r>
            <a:r>
              <a:rPr lang="en-US" dirty="0"/>
              <a:t>there are regions of different density, this </a:t>
            </a:r>
            <a:r>
              <a:rPr lang="en-US" dirty="0" smtClean="0"/>
              <a:t>approach can </a:t>
            </a:r>
            <a:r>
              <a:rPr lang="en-US" dirty="0"/>
              <a:t>have problems</a:t>
            </a:r>
          </a:p>
        </p:txBody>
      </p:sp>
    </p:spTree>
    <p:extLst>
      <p:ext uri="{BB962C8B-B14F-4D97-AF65-F5344CB8AC3E}">
        <p14:creationId xmlns:p14="http://schemas.microsoft.com/office/powerpoint/2010/main" val="250834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18" y="1143000"/>
            <a:ext cx="8229600" cy="4525963"/>
          </a:xfrm>
        </p:spPr>
        <p:txBody>
          <a:bodyPr/>
          <a:lstStyle/>
          <a:p>
            <a:r>
              <a:rPr lang="en-US" dirty="0"/>
              <a:t>Consider the density of a point relative to that of its </a:t>
            </a:r>
            <a:r>
              <a:rPr lang="en-US" dirty="0" smtClean="0"/>
              <a:t>k nearest </a:t>
            </a:r>
            <a:r>
              <a:rPr lang="en-US" dirty="0"/>
              <a:t>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9" y="2286000"/>
            <a:ext cx="894388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744538"/>
            <a:ext cx="7939087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93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Density-based: LOF approach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2133600"/>
          </a:xfrm>
        </p:spPr>
        <p:txBody>
          <a:bodyPr/>
          <a:lstStyle/>
          <a:p>
            <a:pPr marL="342900" indent="-342900"/>
            <a:r>
              <a:rPr lang="en-US" sz="2400" dirty="0"/>
              <a:t>For each point, compute the density of its local neighborhood</a:t>
            </a:r>
          </a:p>
          <a:p>
            <a:pPr marL="342900" indent="-342900"/>
            <a:r>
              <a:rPr lang="en-US" sz="2400" dirty="0"/>
              <a:t>Compute local outlier factor (LOF) of a sample </a:t>
            </a:r>
            <a:r>
              <a:rPr lang="en-US" sz="2400" i="1" dirty="0"/>
              <a:t>p</a:t>
            </a:r>
            <a:r>
              <a:rPr lang="en-US" sz="2400" dirty="0"/>
              <a:t> as the average of the ratios of the density of sample </a:t>
            </a:r>
            <a:r>
              <a:rPr lang="en-US" sz="2400" i="1" dirty="0"/>
              <a:t>p</a:t>
            </a:r>
            <a:r>
              <a:rPr lang="en-US" sz="2400" dirty="0"/>
              <a:t> and the density of its nearest neighbors</a:t>
            </a:r>
          </a:p>
          <a:p>
            <a:pPr marL="342900" indent="-342900"/>
            <a:r>
              <a:rPr lang="en-US" sz="2400" dirty="0"/>
              <a:t>Outliers are points with largest LOF value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505200"/>
            <a:ext cx="3505200" cy="3001962"/>
            <a:chOff x="1626" y="1932"/>
            <a:chExt cx="3476" cy="2930"/>
          </a:xfrm>
        </p:grpSpPr>
        <p:pic>
          <p:nvPicPr>
            <p:cNvPr id="181555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5558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815559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815560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0">
                <a:latin typeface="Tahoma" pitchFamily="34" charset="0"/>
              </a:rPr>
              <a:t>In the NN approach, p</a:t>
            </a:r>
            <a:r>
              <a:rPr lang="en-US" sz="2000" b="0" baseline="-25000">
                <a:latin typeface="Tahoma" pitchFamily="34" charset="0"/>
              </a:rPr>
              <a:t>2</a:t>
            </a:r>
            <a:r>
              <a:rPr 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sz="2000" b="0" baseline="-25000">
                <a:latin typeface="Tahoma" pitchFamily="34" charset="0"/>
              </a:rPr>
              <a:t>1</a:t>
            </a:r>
            <a:r>
              <a:rPr lang="en-US" sz="2000" b="0">
                <a:latin typeface="Tahoma" pitchFamily="34" charset="0"/>
              </a:rPr>
              <a:t> and p</a:t>
            </a:r>
            <a:r>
              <a:rPr lang="en-US" sz="2000" b="0" baseline="-25000">
                <a:latin typeface="Tahoma" pitchFamily="34" charset="0"/>
              </a:rPr>
              <a:t>2 </a:t>
            </a:r>
            <a:r>
              <a:rPr lang="en-US" sz="2000" b="0">
                <a:latin typeface="Tahoma" pitchFamily="34" charset="0"/>
              </a:rPr>
              <a:t>as outliers</a:t>
            </a:r>
          </a:p>
        </p:txBody>
      </p:sp>
    </p:spTree>
    <p:extLst>
      <p:ext uri="{BB962C8B-B14F-4D97-AF65-F5344CB8AC3E}">
        <p14:creationId xmlns:p14="http://schemas.microsoft.com/office/powerpoint/2010/main" val="2028147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Strengths/Weaknesses of Density‐Based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pt-BR" dirty="0" smtClean="0"/>
              <a:t>Expensive </a:t>
            </a:r>
            <a:r>
              <a:rPr lang="pt-BR" dirty="0"/>
              <a:t>– O(n2)</a:t>
            </a:r>
          </a:p>
          <a:p>
            <a:r>
              <a:rPr lang="en-US" dirty="0" smtClean="0"/>
              <a:t>Sensitive </a:t>
            </a:r>
            <a:r>
              <a:rPr lang="en-US" dirty="0"/>
              <a:t>to parameters</a:t>
            </a:r>
          </a:p>
          <a:p>
            <a:r>
              <a:rPr lang="en-US" dirty="0" smtClean="0"/>
              <a:t>Density </a:t>
            </a:r>
            <a:r>
              <a:rPr lang="en-US" dirty="0"/>
              <a:t>becomes less meaningful in </a:t>
            </a:r>
            <a:r>
              <a:rPr lang="en-US" dirty="0" smtClean="0"/>
              <a:t>high dimensional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Clustering-Based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5257800" cy="453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mtClean="0">
                <a:ea typeface="SimSun" pitchFamily="2" charset="-122"/>
              </a:rPr>
              <a:t>Basic idea:</a:t>
            </a:r>
          </a:p>
          <a:p>
            <a:pPr lvl="1" eaLnBrk="1" hangingPunct="1">
              <a:defRPr/>
            </a:pPr>
            <a:r>
              <a:rPr lang="en-US" altLang="zh-CN" smtClean="0">
                <a:ea typeface="SimSun" pitchFamily="2" charset="-122"/>
              </a:rPr>
              <a:t>Cluster the data into groups of different density</a:t>
            </a:r>
          </a:p>
          <a:p>
            <a:pPr lvl="1" eaLnBrk="1" hangingPunct="1">
              <a:defRPr/>
            </a:pPr>
            <a:r>
              <a:rPr lang="en-US" altLang="zh-CN" smtClean="0">
                <a:ea typeface="SimSun" pitchFamily="2" charset="-122"/>
              </a:rPr>
              <a:t>Choose points in small cluster as </a:t>
            </a:r>
            <a:r>
              <a:rPr lang="en-US" altLang="zh-CN" smtClean="0">
                <a:ea typeface="SimSun" pitchFamily="2" charset="-122"/>
                <a:sym typeface="Wingdings" pitchFamily="2" charset="2"/>
              </a:rPr>
              <a:t>candidate outliers</a:t>
            </a:r>
            <a:endParaRPr lang="en-US" altLang="zh-CN" smtClean="0">
              <a:ea typeface="SimSun" pitchFamily="2" charset="-122"/>
            </a:endParaRPr>
          </a:p>
          <a:p>
            <a:pPr lvl="1" eaLnBrk="1" hangingPunct="1">
              <a:defRPr/>
            </a:pPr>
            <a:r>
              <a:rPr lang="en-US" altLang="zh-CN" smtClean="0">
                <a:ea typeface="SimSun" pitchFamily="2" charset="-122"/>
              </a:rPr>
              <a:t>Compute the distance between candidate points and non-candidate clusters. </a:t>
            </a:r>
          </a:p>
          <a:p>
            <a:pPr lvl="2" eaLnBrk="1" hangingPunct="1">
              <a:defRPr/>
            </a:pPr>
            <a:r>
              <a:rPr lang="en-US" altLang="zh-CN" smtClean="0">
                <a:ea typeface="SimSun" pitchFamily="2" charset="-122"/>
              </a:rPr>
              <a:t>If candidate points are far from all other non-candidate points, they are outliers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10200" y="1905000"/>
            <a:ext cx="3733800" cy="3074988"/>
            <a:chOff x="3264" y="1231"/>
            <a:chExt cx="2352" cy="1937"/>
          </a:xfrm>
        </p:grpSpPr>
        <p:pic>
          <p:nvPicPr>
            <p:cNvPr id="593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398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42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Clustering‐based Outlier: </a:t>
            </a:r>
            <a:r>
              <a:rPr lang="en-US" dirty="0" smtClean="0"/>
              <a:t>An object </a:t>
            </a:r>
            <a:r>
              <a:rPr lang="en-US" dirty="0"/>
              <a:t>is a cluster‐based outlier </a:t>
            </a:r>
            <a:r>
              <a:rPr lang="en-US" dirty="0" smtClean="0"/>
              <a:t>if it </a:t>
            </a:r>
            <a:r>
              <a:rPr lang="en-US" dirty="0"/>
              <a:t>does not strongly belong to </a:t>
            </a:r>
            <a:r>
              <a:rPr lang="en-US" dirty="0" smtClean="0"/>
              <a:t>any cluster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prototype‐based clusters, </a:t>
            </a:r>
            <a:r>
              <a:rPr lang="en-US" dirty="0" smtClean="0"/>
              <a:t>an object </a:t>
            </a:r>
            <a:r>
              <a:rPr lang="en-US" dirty="0"/>
              <a:t>is an outlier if it is not </a:t>
            </a:r>
            <a:r>
              <a:rPr lang="en-US" dirty="0" smtClean="0"/>
              <a:t>close enough </a:t>
            </a:r>
            <a:r>
              <a:rPr lang="en-US" dirty="0"/>
              <a:t>to a cluster center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density‐based clusters, an </a:t>
            </a:r>
            <a:r>
              <a:rPr lang="en-US" dirty="0" smtClean="0"/>
              <a:t>object is </a:t>
            </a:r>
            <a:r>
              <a:rPr lang="en-US" dirty="0"/>
              <a:t>an outlier if its density is too low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graph‐based clusters, an object </a:t>
            </a:r>
            <a:r>
              <a:rPr lang="en-US" dirty="0" smtClean="0"/>
              <a:t>is an </a:t>
            </a:r>
            <a:r>
              <a:rPr lang="en-US" dirty="0"/>
              <a:t>outlier if it is not well connected</a:t>
            </a:r>
          </a:p>
          <a:p>
            <a:r>
              <a:rPr lang="en-US" dirty="0" smtClean="0"/>
              <a:t>Other </a:t>
            </a:r>
            <a:r>
              <a:rPr lang="en-US" dirty="0"/>
              <a:t>issues include the impact </a:t>
            </a:r>
            <a:r>
              <a:rPr lang="en-US" dirty="0" smtClean="0"/>
              <a:t>of outliers </a:t>
            </a:r>
            <a:r>
              <a:rPr lang="en-US" dirty="0"/>
              <a:t>on the clusters and </a:t>
            </a:r>
            <a:r>
              <a:rPr lang="en-US" dirty="0" smtClean="0"/>
              <a:t>the number </a:t>
            </a:r>
            <a:r>
              <a:rPr lang="en-US" dirty="0"/>
              <a:t>of clusters</a:t>
            </a:r>
          </a:p>
        </p:txBody>
      </p:sp>
    </p:spTree>
    <p:extLst>
      <p:ext uri="{BB962C8B-B14F-4D97-AF65-F5344CB8AC3E}">
        <p14:creationId xmlns:p14="http://schemas.microsoft.com/office/powerpoint/2010/main" val="416313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744538"/>
            <a:ext cx="7107237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87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581025"/>
            <a:ext cx="7065963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548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Strengths/Weaknesses of Cluster‐Based Approaches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 smtClean="0"/>
              <a:t>Many </a:t>
            </a:r>
            <a:r>
              <a:rPr lang="en-US" dirty="0"/>
              <a:t>clustering techniques can be used</a:t>
            </a:r>
          </a:p>
          <a:p>
            <a:r>
              <a:rPr lang="en-US" dirty="0" smtClean="0"/>
              <a:t>Can </a:t>
            </a:r>
            <a:r>
              <a:rPr lang="en-US" dirty="0"/>
              <a:t>be difficult to decide on a clustering technique</a:t>
            </a:r>
          </a:p>
          <a:p>
            <a:r>
              <a:rPr lang="en-US" dirty="0" smtClean="0"/>
              <a:t>Can </a:t>
            </a:r>
            <a:r>
              <a:rPr lang="en-US" dirty="0"/>
              <a:t>be difficult to decide on number of clusters</a:t>
            </a:r>
          </a:p>
          <a:p>
            <a:r>
              <a:rPr lang="en-US" dirty="0" smtClean="0"/>
              <a:t>Outliers </a:t>
            </a:r>
            <a:r>
              <a:rPr lang="en-US" dirty="0"/>
              <a:t>can distort the clusters</a:t>
            </a:r>
          </a:p>
        </p:txBody>
      </p:sp>
    </p:spTree>
    <p:extLst>
      <p:ext uri="{BB962C8B-B14F-4D97-AF65-F5344CB8AC3E}">
        <p14:creationId xmlns:p14="http://schemas.microsoft.com/office/powerpoint/2010/main" val="4570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Distance‐Based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different techniques</a:t>
            </a:r>
          </a:p>
          <a:p>
            <a:r>
              <a:rPr lang="en-US" dirty="0" smtClean="0"/>
              <a:t>An </a:t>
            </a:r>
            <a:r>
              <a:rPr lang="en-US" dirty="0"/>
              <a:t>object is an outlier if a specified fraction of </a:t>
            </a:r>
            <a:r>
              <a:rPr lang="en-US" dirty="0" smtClean="0"/>
              <a:t>the objects </a:t>
            </a:r>
            <a:r>
              <a:rPr lang="en-US" dirty="0"/>
              <a:t>is more than a specified distance away (</a:t>
            </a:r>
            <a:r>
              <a:rPr lang="en-US" dirty="0" smtClean="0"/>
              <a:t>Knorr, Ng </a:t>
            </a:r>
            <a:r>
              <a:rPr lang="en-US" dirty="0"/>
              <a:t>1998)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statistical definitions are special cases of this</a:t>
            </a:r>
          </a:p>
          <a:p>
            <a:r>
              <a:rPr lang="en-US" dirty="0" smtClean="0"/>
              <a:t>The </a:t>
            </a:r>
            <a:r>
              <a:rPr lang="en-US" dirty="0"/>
              <a:t>outlier score of an object is the distance to its </a:t>
            </a:r>
            <a:r>
              <a:rPr lang="en-US" dirty="0" smtClean="0"/>
              <a:t>kth nearest </a:t>
            </a:r>
            <a:r>
              <a:rPr lang="en-US" dirty="0"/>
              <a:t>neighbor</a:t>
            </a:r>
          </a:p>
        </p:txBody>
      </p:sp>
    </p:spTree>
    <p:extLst>
      <p:ext uri="{BB962C8B-B14F-4D97-AF65-F5344CB8AC3E}">
        <p14:creationId xmlns:p14="http://schemas.microsoft.com/office/powerpoint/2010/main" val="21570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 in Lower Dimensional Projection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 high-dimensional space, data is sparse and notion of proximity becomes meaningless</a:t>
            </a:r>
          </a:p>
          <a:p>
            <a:pPr marL="742950" lvl="1" indent="-285750"/>
            <a:r>
              <a:rPr lang="en-US" dirty="0"/>
              <a:t>Every point is an almost equally good outlier from the perspective of proximity-based definitions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/>
              <a:t>Lower-dimensional projection methods</a:t>
            </a:r>
          </a:p>
          <a:p>
            <a:pPr marL="742950" lvl="1" indent="-285750"/>
            <a:r>
              <a:rPr lang="en-US" dirty="0"/>
              <a:t>A point is an outlier if in some lower dimensional projection, it is present in a local region of abnormally low density</a:t>
            </a:r>
          </a:p>
        </p:txBody>
      </p:sp>
    </p:spTree>
    <p:extLst>
      <p:ext uri="{BB962C8B-B14F-4D97-AF65-F5344CB8AC3E}">
        <p14:creationId xmlns:p14="http://schemas.microsoft.com/office/powerpoint/2010/main" val="383116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Outliers in Lower Dimensional Projection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Divide each attribute into </a:t>
            </a:r>
            <a:r>
              <a:rPr lang="en-US">
                <a:sym typeface="Symbol" pitchFamily="18" charset="2"/>
              </a:rPr>
              <a:t> equal-depth intervals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Each interval contains a fraction f = 1/ of the records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pitchFamily="18" charset="2"/>
              </a:rPr>
              <a:t>Consider a k-dimensional cube created by picking grid ranges from k different dimensions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attributes are independent, we expect region to contain a fraction f</a:t>
            </a:r>
            <a:r>
              <a:rPr lang="en-US" baseline="30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of the records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If there are N points, we can measure sparsity of a cube D as:</a:t>
            </a:r>
          </a:p>
          <a:p>
            <a:pPr lvl="1">
              <a:lnSpc>
                <a:spcPct val="90000"/>
              </a:lnSpc>
            </a:pP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Negative sparsity indicates cube contains smaller number of points than expected</a:t>
            </a:r>
          </a:p>
        </p:txBody>
      </p:sp>
      <p:pic>
        <p:nvPicPr>
          <p:cNvPr id="18309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4167188"/>
            <a:ext cx="3657600" cy="86201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56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4628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N=100, </a:t>
            </a:r>
            <a:r>
              <a:rPr lang="en-US">
                <a:sym typeface="Symbol" pitchFamily="18" charset="2"/>
              </a:rPr>
              <a:t> = 5, f = 1/5 = 0.2, N  f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= 4</a:t>
            </a:r>
          </a:p>
        </p:txBody>
      </p:sp>
      <p:pic>
        <p:nvPicPr>
          <p:cNvPr id="1846286" name="Picture 1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 l="11197" t="4977" r="6688" b="7932"/>
          <a:stretch>
            <a:fillRect/>
          </a:stretch>
        </p:blipFill>
        <p:spPr>
          <a:xfrm>
            <a:off x="1600200" y="2209800"/>
            <a:ext cx="5562600" cy="44243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682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Distance-based Approaches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is represented as a vector of features</a:t>
            </a:r>
          </a:p>
          <a:p>
            <a:pPr lvl="4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Three major approaches</a:t>
            </a:r>
          </a:p>
          <a:p>
            <a:pPr lvl="1" eaLnBrk="1" hangingPunct="1">
              <a:defRPr/>
            </a:pPr>
            <a:r>
              <a:rPr lang="en-US" smtClean="0"/>
              <a:t>Nearest-neighbor based</a:t>
            </a:r>
          </a:p>
          <a:p>
            <a:pPr lvl="1" eaLnBrk="1" hangingPunct="1">
              <a:defRPr/>
            </a:pPr>
            <a:r>
              <a:rPr lang="en-US" smtClean="0"/>
              <a:t>Density based</a:t>
            </a:r>
          </a:p>
          <a:p>
            <a:pPr lvl="1" eaLnBrk="1" hangingPunct="1">
              <a:defRPr/>
            </a:pPr>
            <a:r>
              <a:rPr lang="en-US" smtClean="0"/>
              <a:t>Clustering based</a:t>
            </a:r>
          </a:p>
          <a:p>
            <a:pPr lvl="4"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21132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 smtClean="0"/>
              <a:t>Approach:</a:t>
            </a:r>
          </a:p>
          <a:p>
            <a:pPr marL="742950" lvl="1" indent="-285750"/>
            <a:r>
              <a:rPr lang="en-US" dirty="0" smtClean="0"/>
              <a:t>Compute the distance between every pair of data points</a:t>
            </a:r>
          </a:p>
          <a:p>
            <a:pPr lvl="4"/>
            <a:r>
              <a:rPr lang="en-US" dirty="0" smtClean="0"/>
              <a:t>Outlier score of an object is given by the distance to its k-nearest neighbor</a:t>
            </a:r>
          </a:p>
          <a:p>
            <a:pPr marL="742950" lvl="1" indent="-285750"/>
            <a:r>
              <a:rPr lang="en-US" dirty="0" smtClean="0"/>
              <a:t>There are various ways to define outliers:</a:t>
            </a:r>
          </a:p>
          <a:p>
            <a:pPr marL="1143000" lvl="2"/>
            <a:r>
              <a:rPr lang="en-US" dirty="0" smtClean="0"/>
              <a:t>Data points for which there are fewer than </a:t>
            </a:r>
            <a:r>
              <a:rPr lang="en-US" i="1" dirty="0" smtClean="0"/>
              <a:t>p</a:t>
            </a:r>
            <a:r>
              <a:rPr lang="en-US" dirty="0" smtClean="0"/>
              <a:t> neighboring points within a distance </a:t>
            </a:r>
            <a:r>
              <a:rPr lang="en-US" i="1" dirty="0" smtClean="0"/>
              <a:t>D</a:t>
            </a:r>
          </a:p>
          <a:p>
            <a:pPr lvl="4"/>
            <a:endParaRPr lang="en-US" dirty="0" smtClean="0"/>
          </a:p>
          <a:p>
            <a:pPr marL="1143000" lvl="2"/>
            <a:r>
              <a:rPr lang="en-US" u="sng" dirty="0" smtClean="0"/>
              <a:t>The top n data points whose distance to the </a:t>
            </a:r>
            <a:r>
              <a:rPr lang="en-US" u="sng" dirty="0" err="1" smtClean="0"/>
              <a:t>kth</a:t>
            </a:r>
            <a:r>
              <a:rPr lang="en-US" u="sng" dirty="0" smtClean="0"/>
              <a:t> nearest neighbor is greatest</a:t>
            </a:r>
          </a:p>
          <a:p>
            <a:pPr lvl="4"/>
            <a:endParaRPr lang="en-US" dirty="0" smtClean="0"/>
          </a:p>
          <a:p>
            <a:pPr marL="1143000" lvl="2"/>
            <a:r>
              <a:rPr lang="en-US" dirty="0" smtClean="0"/>
              <a:t>The top n data points whose average distance to the k nearest neighbors is greatest </a:t>
            </a:r>
          </a:p>
          <a:p>
            <a:pPr marL="1143000" lvl="2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25077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76400"/>
            <a:ext cx="4194175" cy="46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39774432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Approach highly sensitive to choice of K</a:t>
            </a:r>
          </a:p>
          <a:p>
            <a:r>
              <a:rPr lang="en-US" dirty="0" smtClean="0"/>
              <a:t>K=1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76400"/>
            <a:ext cx="4152900" cy="468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89313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905001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Approach highly sensitive to choice of K</a:t>
            </a:r>
          </a:p>
          <a:p>
            <a:r>
              <a:rPr lang="en-US" dirty="0" smtClean="0"/>
              <a:t>K=5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752600"/>
            <a:ext cx="4402137" cy="4840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3505200"/>
            <a:ext cx="129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All points in smaller cluster have high Outlier Score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5334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reduce sensitivity on K?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2116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270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4958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 smtClean="0"/>
              <a:t>Strengths &amp; Weaknesses</a:t>
            </a:r>
          </a:p>
          <a:p>
            <a:pPr lvl="1" indent="-342900">
              <a:buNone/>
            </a:pPr>
            <a:r>
              <a:rPr lang="en-US" dirty="0" smtClean="0"/>
              <a:t>+ simple 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Complexity O(m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Sensitive to choice of parameters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Wide density variations not handles properly (global thresholds are used)</a:t>
            </a:r>
          </a:p>
          <a:p>
            <a:pPr lvl="1"/>
            <a:r>
              <a:rPr lang="en-US" dirty="0"/>
              <a:t>Distance becomes less meaningful in </a:t>
            </a:r>
            <a:r>
              <a:rPr lang="en-US" dirty="0" smtClean="0"/>
              <a:t>high dimensional space</a:t>
            </a:r>
          </a:p>
          <a:p>
            <a:pPr marL="1143000" lvl="2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0425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Nearest-Neighbor Based Approach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6400"/>
            <a:ext cx="4110037" cy="471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36072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758</Words>
  <Application>Microsoft Office PowerPoint</Application>
  <PresentationFormat>On-screen Show (4:3)</PresentationFormat>
  <Paragraphs>101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SimSun</vt:lpstr>
      <vt:lpstr>Arial</vt:lpstr>
      <vt:lpstr>Calibri</vt:lpstr>
      <vt:lpstr>Symbol</vt:lpstr>
      <vt:lpstr>Tahoma</vt:lpstr>
      <vt:lpstr>Times New Roman</vt:lpstr>
      <vt:lpstr>Wingdings</vt:lpstr>
      <vt:lpstr>Office Theme</vt:lpstr>
      <vt:lpstr>ANOMALY DETECTION</vt:lpstr>
      <vt:lpstr>Distance‐Based Approaches</vt:lpstr>
      <vt:lpstr>Distance-based Approaches</vt:lpstr>
      <vt:lpstr>Nearest-Neighbor Based Approach</vt:lpstr>
      <vt:lpstr>Nearest-Neighbor Based Approach</vt:lpstr>
      <vt:lpstr>Nearest-Neighbor Based Approach</vt:lpstr>
      <vt:lpstr>Nearest-Neighbor Based Approach</vt:lpstr>
      <vt:lpstr>Nearest-Neighbor Based Approach</vt:lpstr>
      <vt:lpstr>Nearest-Neighbor Based Approach</vt:lpstr>
      <vt:lpstr>Density‐Based Approaches</vt:lpstr>
      <vt:lpstr>Relative Density</vt:lpstr>
      <vt:lpstr>PowerPoint Presentation</vt:lpstr>
      <vt:lpstr>Density-based: LOF approach</vt:lpstr>
      <vt:lpstr>Strengths/Weaknesses of Density‐Based Approaches</vt:lpstr>
      <vt:lpstr>Clustering-Based</vt:lpstr>
      <vt:lpstr>Clustering‐Based Approaches</vt:lpstr>
      <vt:lpstr>PowerPoint Presentation</vt:lpstr>
      <vt:lpstr>PowerPoint Presentation</vt:lpstr>
      <vt:lpstr>Strengths/Weaknesses of Cluster‐Based Approaches</vt:lpstr>
      <vt:lpstr>Outliers in Lower Dimensional Projection</vt:lpstr>
      <vt:lpstr>Outliers in Lower Dimensional Projection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75</cp:revision>
  <dcterms:created xsi:type="dcterms:W3CDTF">2016-03-31T23:17:38Z</dcterms:created>
  <dcterms:modified xsi:type="dcterms:W3CDTF">2019-04-26T06:50:02Z</dcterms:modified>
</cp:coreProperties>
</file>