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69" r:id="rId2"/>
    <p:sldId id="545" r:id="rId3"/>
    <p:sldId id="570" r:id="rId4"/>
    <p:sldId id="571" r:id="rId5"/>
    <p:sldId id="572" r:id="rId6"/>
    <p:sldId id="573" r:id="rId7"/>
    <p:sldId id="574" r:id="rId8"/>
    <p:sldId id="546" r:id="rId9"/>
    <p:sldId id="547" r:id="rId10"/>
    <p:sldId id="575" r:id="rId11"/>
    <p:sldId id="548" r:id="rId12"/>
    <p:sldId id="549" r:id="rId13"/>
    <p:sldId id="550" r:id="rId14"/>
    <p:sldId id="576" r:id="rId15"/>
    <p:sldId id="577" r:id="rId16"/>
    <p:sldId id="551" r:id="rId17"/>
    <p:sldId id="552" r:id="rId18"/>
    <p:sldId id="553" r:id="rId19"/>
    <p:sldId id="554" r:id="rId20"/>
    <p:sldId id="582" r:id="rId21"/>
    <p:sldId id="583" r:id="rId22"/>
    <p:sldId id="584" r:id="rId23"/>
    <p:sldId id="555" r:id="rId24"/>
    <p:sldId id="585" r:id="rId25"/>
    <p:sldId id="556" r:id="rId26"/>
    <p:sldId id="557" r:id="rId27"/>
    <p:sldId id="558" r:id="rId28"/>
    <p:sldId id="578" r:id="rId29"/>
    <p:sldId id="579" r:id="rId30"/>
    <p:sldId id="580" r:id="rId31"/>
    <p:sldId id="581" r:id="rId32"/>
    <p:sldId id="559" r:id="rId33"/>
    <p:sldId id="560" r:id="rId34"/>
    <p:sldId id="561" r:id="rId35"/>
    <p:sldId id="562" r:id="rId36"/>
    <p:sldId id="563" r:id="rId37"/>
    <p:sldId id="56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D5E27-7668-4793-9059-C8AA172454B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73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Clustering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96" y="1600200"/>
            <a:ext cx="71296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6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/>
              <a:t>Experimental Results: C</a:t>
            </a:r>
            <a:r>
              <a:rPr lang="en-US" altLang="en-US" sz="2800">
                <a:latin typeface="Arial Rounded MT Bold" panose="020F0704030504030204" pitchFamily="34" charset="0"/>
              </a:rPr>
              <a:t>URE</a:t>
            </a:r>
            <a:endParaRPr lang="en-US" altLang="en-US" sz="28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14400" y="5611813"/>
            <a:ext cx="449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Picture from </a:t>
            </a:r>
            <a:r>
              <a:rPr lang="en-US" altLang="en-US" sz="2000" i="1">
                <a:latin typeface="Times New Roman" panose="02020603050405020304" pitchFamily="18" charset="0"/>
              </a:rPr>
              <a:t>CURE</a:t>
            </a:r>
            <a:r>
              <a:rPr lang="en-US" altLang="en-US" sz="2000">
                <a:latin typeface="Times New Roman" panose="02020603050405020304" pitchFamily="18" charset="0"/>
              </a:rPr>
              <a:t>, Guha, Rastogi, Shim.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81000" y="1447800"/>
          <a:ext cx="8305800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Bitmap Image" r:id="rId3" imgW="5683810" imgH="2293333" progId="Paint.Picture">
                  <p:embed/>
                </p:oleObj>
              </mc:Choice>
              <mc:Fallback>
                <p:oleObj name="Bitmap Image" r:id="rId3" imgW="5683810" imgH="229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24" t="5058" r="7143" b="6429"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305800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4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731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Experimental Results: </a:t>
            </a:r>
            <a:r>
              <a:rPr lang="en-US" altLang="en-US" dirty="0">
                <a:latin typeface="Arial Rounded MT Bold" panose="020F0704030504030204" pitchFamily="34" charset="0"/>
              </a:rPr>
              <a:t>CURE</a:t>
            </a:r>
            <a:endParaRPr lang="en-US" altLang="en-US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04800" y="1295400"/>
          <a:ext cx="8686800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Bitmap Image" r:id="rId3" imgW="7460627" imgH="3147333" progId="Paint.Picture">
                  <p:embed/>
                </p:oleObj>
              </mc:Choice>
              <mc:Fallback>
                <p:oleObj name="Bitmap Image" r:id="rId3" imgW="7460627" imgH="3147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34" r="6734"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686800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4400" y="5611813"/>
            <a:ext cx="449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Picture from </a:t>
            </a:r>
            <a:r>
              <a:rPr lang="en-US" altLang="en-US" sz="2000" i="1">
                <a:latin typeface="Times New Roman" panose="02020603050405020304" pitchFamily="18" charset="0"/>
              </a:rPr>
              <a:t>CURE</a:t>
            </a:r>
            <a:r>
              <a:rPr lang="en-US" altLang="en-US" sz="2000">
                <a:latin typeface="Times New Roman" panose="02020603050405020304" pitchFamily="18" charset="0"/>
              </a:rPr>
              <a:t>, Guha, Rastogi, Shim.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553200" y="2438400"/>
            <a:ext cx="989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(centroid)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581400"/>
            <a:ext cx="1176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(single link)</a:t>
            </a:r>
          </a:p>
        </p:txBody>
      </p:sp>
    </p:spTree>
    <p:extLst>
      <p:ext uri="{BB962C8B-B14F-4D97-AF65-F5344CB8AC3E}">
        <p14:creationId xmlns:p14="http://schemas.microsoft.com/office/powerpoint/2010/main" val="190739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76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1181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CURE Cannot Handle Differing Densities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Original Points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02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334000" y="49672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CURE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246438" y="2530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265613" y="1831975"/>
          <a:ext cx="4040187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1831975"/>
                        <a:ext cx="4040187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59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F598-9B93-460B-ABBA-5152B791B29B}" type="datetime4">
              <a:rPr lang="en-US" altLang="en-US"/>
              <a:pPr/>
              <a:t>April 26, 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0EA1-E2D4-44C4-987A-B3BF75494E4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81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3200"/>
              <a:t>Clustering Categorical Data: The ROCK Algorithm</a:t>
            </a:r>
          </a:p>
        </p:txBody>
      </p:sp>
      <p:sp>
        <p:nvSpPr>
          <p:cNvPr id="1581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en-US" sz="2400"/>
              <a:t>ROCK: RObust Clustering using linKs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S. Guha, R. Rastogi &amp; K. Shim, ICDE’99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Major ideas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links to measure similarity/proximity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Not distance-based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Computational complexity: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Algorithm: sampling-based clustering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Draw random sample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Cluster with links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Label data in disk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Experiments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Congressional voting, mushroom data </a:t>
            </a:r>
          </a:p>
        </p:txBody>
      </p:sp>
      <p:graphicFrame>
        <p:nvGraphicFramePr>
          <p:cNvPr id="1581060" name="Object 1028"/>
          <p:cNvGraphicFramePr>
            <a:graphicFrameLocks/>
          </p:cNvGraphicFramePr>
          <p:nvPr/>
        </p:nvGraphicFramePr>
        <p:xfrm>
          <a:off x="5105400" y="3276600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3" imgW="1765080" imgH="253800" progId="Equation.3">
                  <p:embed/>
                </p:oleObj>
              </mc:Choice>
              <mc:Fallback>
                <p:oleObj name="Equation" r:id="rId3" imgW="1765080" imgH="253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76600"/>
                        <a:ext cx="3733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59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350" y="30480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ROCK (</a:t>
            </a:r>
            <a:r>
              <a:rPr lang="en-US" altLang="en-US" dirty="0" err="1"/>
              <a:t>RObust</a:t>
            </a:r>
            <a:r>
              <a:rPr lang="en-US" altLang="en-US" dirty="0"/>
              <a:t> Clustering using </a:t>
            </a:r>
            <a:r>
              <a:rPr lang="en-US" altLang="en-US" dirty="0" err="1"/>
              <a:t>linKs</a:t>
            </a:r>
            <a:r>
              <a:rPr lang="en-US" altLang="en-US" dirty="0"/>
              <a:t>)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3340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en-US" sz="2400" smtClean="0">
                <a:effectLst/>
              </a:rPr>
              <a:t>Clustering algorithm for data with categorical and Boolean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A pair of points is defined to be neighbors if their similarity is greater than some threshold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ffectLst/>
              </a:rPr>
              <a:t>Uses a hierarchical clustering scheme to cluster the data. </a:t>
            </a:r>
          </a:p>
          <a:p>
            <a:pPr marL="2133600" lvl="4" indent="-304800">
              <a:lnSpc>
                <a:spcPct val="90000"/>
              </a:lnSpc>
            </a:pPr>
            <a:endParaRPr lang="en-US" altLang="en-US" sz="1600" smtClean="0">
              <a:effectLst/>
            </a:endParaRP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400" smtClean="0">
                <a:effectLst/>
              </a:rPr>
              <a:t>Obtain a sample of points from the data set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400" smtClean="0">
                <a:effectLst/>
              </a:rPr>
              <a:t>Compute the link value for each set of points, i.e., transform the original similarities (computed by Jaccard coefficient) into similarities that reflect the number of shared neighbors between points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400" smtClean="0">
                <a:effectLst/>
              </a:rPr>
              <a:t>Perform an agglomerative hierarchical clustering on the data using the “number of shared neighbors” as similarity measure and maximizing “the shared neighbors” objective function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400" smtClean="0">
                <a:effectLst/>
              </a:rPr>
              <a:t>Assign the remaining points to the clusters that have been found</a:t>
            </a:r>
          </a:p>
        </p:txBody>
      </p:sp>
    </p:spTree>
    <p:extLst>
      <p:ext uri="{BB962C8B-B14F-4D97-AF65-F5344CB8AC3E}">
        <p14:creationId xmlns:p14="http://schemas.microsoft.com/office/powerpoint/2010/main" val="205087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5263"/>
            <a:ext cx="8229600" cy="8651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Graph-Based Clustering</a:t>
            </a:r>
          </a:p>
        </p:txBody>
      </p:sp>
      <p:sp>
        <p:nvSpPr>
          <p:cNvPr id="1650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" y="1092200"/>
            <a:ext cx="8763000" cy="5486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Graph-Based clustering uses the proximity graph</a:t>
            </a:r>
          </a:p>
          <a:p>
            <a:pPr lvl="1">
              <a:defRPr/>
            </a:pPr>
            <a:r>
              <a:rPr lang="en-US" altLang="en-US" dirty="0"/>
              <a:t>Start with the proximity matrix</a:t>
            </a:r>
          </a:p>
          <a:p>
            <a:pPr lvl="1">
              <a:defRPr/>
            </a:pPr>
            <a:r>
              <a:rPr lang="en-US" altLang="en-US" dirty="0"/>
              <a:t>Consider each point as a node in a graph</a:t>
            </a:r>
          </a:p>
          <a:p>
            <a:pPr lvl="1">
              <a:defRPr/>
            </a:pPr>
            <a:r>
              <a:rPr lang="en-US" altLang="en-US" dirty="0"/>
              <a:t>Each edge between two nodes has a weight which is the proximity between the two points</a:t>
            </a:r>
          </a:p>
          <a:p>
            <a:pPr lvl="1">
              <a:defRPr/>
            </a:pPr>
            <a:r>
              <a:rPr lang="en-US" altLang="en-US" dirty="0"/>
              <a:t>Initially the proximity graph is fully connected </a:t>
            </a:r>
          </a:p>
          <a:p>
            <a:pPr lvl="1">
              <a:defRPr/>
            </a:pPr>
            <a:r>
              <a:rPr lang="en-US" altLang="en-US" dirty="0"/>
              <a:t>MIN (single-link) and MAX (complete-link) can be viewed as starting with this graph</a:t>
            </a:r>
          </a:p>
          <a:p>
            <a:pPr>
              <a:defRPr/>
            </a:pPr>
            <a:r>
              <a:rPr lang="en-US" altLang="en-US" dirty="0" smtClean="0"/>
              <a:t>In </a:t>
            </a:r>
            <a:r>
              <a:rPr lang="en-US" altLang="en-US" dirty="0"/>
              <a:t>the simplest case, clusters are connected components in the </a:t>
            </a:r>
            <a:r>
              <a:rPr lang="en-US" altLang="en-US" dirty="0" smtClean="0"/>
              <a:t>graph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844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10668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Graph-Based Clustering: </a:t>
            </a:r>
            <a:r>
              <a:rPr lang="en-US" altLang="en-US" sz="3600" dirty="0" err="1"/>
              <a:t>Sparsification</a:t>
            </a:r>
            <a:endParaRPr lang="en-US" altLang="en-US" sz="3600" dirty="0"/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676400"/>
            <a:ext cx="8259762" cy="4267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amount of data that needs to be processed is drastically reduced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Sparsification</a:t>
            </a:r>
            <a:r>
              <a:rPr lang="en-US" altLang="en-US" dirty="0">
                <a:cs typeface="Times New Roman" panose="02020603050405020304" pitchFamily="18" charset="0"/>
              </a:rPr>
              <a:t> can eliminate more than 99% of the entries in a proximity matrix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amount of time required to cluster the data is drastically </a:t>
            </a:r>
            <a:r>
              <a:rPr lang="en-US" altLang="en-US" dirty="0" smtClean="0">
                <a:cs typeface="Times New Roman" panose="02020603050405020304" pitchFamily="18" charset="0"/>
              </a:rPr>
              <a:t>reduce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The size of the problems that can be handled is increased</a:t>
            </a:r>
            <a:endParaRPr lang="en-US" altLang="en-US" dirty="0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  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026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Graph-Based Clustering: </a:t>
            </a:r>
            <a:r>
              <a:rPr lang="en-US" altLang="en-US" sz="3600" dirty="0" err="1"/>
              <a:t>Sparsification</a:t>
            </a:r>
            <a:r>
              <a:rPr lang="en-US" altLang="en-US" sz="3600" dirty="0"/>
              <a:t> …</a:t>
            </a:r>
          </a:p>
        </p:txBody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638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Clustering may work better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sz="2400" dirty="0" err="1">
                <a:cs typeface="Times New Roman" panose="02020603050405020304" pitchFamily="18" charset="0"/>
              </a:rPr>
              <a:t>Sparsification</a:t>
            </a:r>
            <a:r>
              <a:rPr lang="en-US" altLang="en-US" sz="2400" dirty="0">
                <a:cs typeface="Times New Roman" panose="02020603050405020304" pitchFamily="18" charset="0"/>
              </a:rPr>
              <a:t> techniques keep the connections to the most similar (nearest) neighbors of a point while breaking the connections to less similar points.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nearest neighbors of a point tend to belong to the same class as the point itself.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This reduces the impact of noise and outliers and sharpens the distinction between clusters.</a:t>
            </a:r>
            <a:r>
              <a:rPr lang="en-US" altLang="en-US" sz="3200" dirty="0"/>
              <a:t>  </a:t>
            </a:r>
          </a:p>
          <a:p>
            <a:pPr marL="2171700" lvl="4" indent="-342900">
              <a:lnSpc>
                <a:spcPct val="90000"/>
              </a:lnSpc>
              <a:defRPr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defRPr/>
            </a:pPr>
            <a:r>
              <a:rPr lang="en-US" altLang="en-US" dirty="0" err="1">
                <a:cs typeface="Times New Roman" panose="02020603050405020304" pitchFamily="18" charset="0"/>
              </a:rPr>
              <a:t>Sparsification</a:t>
            </a:r>
            <a:r>
              <a:rPr lang="en-US" altLang="en-US" dirty="0">
                <a:cs typeface="Times New Roman" panose="02020603050405020304" pitchFamily="18" charset="0"/>
              </a:rPr>
              <a:t> facilitates the use of graph partitioning algorithms (or algorithms based on graph partitioning algorithms.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Chameleon  and </a:t>
            </a:r>
            <a:r>
              <a:rPr lang="en-US" altLang="en-US" sz="2400" dirty="0"/>
              <a:t>Hypergraph-based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7002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/>
              <a:t>Sparsification</a:t>
            </a:r>
            <a:r>
              <a:rPr lang="en-US" altLang="en-US" sz="3600" dirty="0"/>
              <a:t> in the Clustering Process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defRPr/>
            </a:pPr>
            <a:endParaRPr lang="en-US" altLang="en-US" sz="2600"/>
          </a:p>
          <a:p>
            <a:pPr marL="533400" indent="-533400">
              <a:lnSpc>
                <a:spcPct val="90000"/>
              </a:lnSpc>
              <a:defRPr/>
            </a:pPr>
            <a:endParaRPr lang="en-US" altLang="en-US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2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00200" y="2925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" y="2057400"/>
            <a:ext cx="8564286" cy="26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6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Hierarchical Clustering: Revisited</a:t>
            </a:r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562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Creates nested clusters</a:t>
            </a:r>
          </a:p>
          <a:p>
            <a:pPr lvl="4">
              <a:defRPr/>
            </a:pPr>
            <a:endParaRPr lang="en-US" altLang="en-US" sz="800" dirty="0"/>
          </a:p>
          <a:p>
            <a:pPr>
              <a:defRPr/>
            </a:pPr>
            <a:r>
              <a:rPr lang="en-US" altLang="en-US" dirty="0"/>
              <a:t>Agglomerative clustering algorithms vary in terms of how the proximity of two clusters are computed</a:t>
            </a:r>
          </a:p>
          <a:p>
            <a:pPr lvl="2">
              <a:defRPr/>
            </a:pPr>
            <a:r>
              <a:rPr lang="en-US" altLang="en-US" dirty="0"/>
              <a:t> MIN (single link): susceptible to noise/outliers</a:t>
            </a:r>
          </a:p>
          <a:p>
            <a:pPr lvl="2">
              <a:defRPr/>
            </a:pPr>
            <a:r>
              <a:rPr lang="en-US" altLang="en-US" dirty="0"/>
              <a:t> MAX/GROUP AVERAGE: </a:t>
            </a:r>
            <a:br>
              <a:rPr lang="en-US" altLang="en-US" dirty="0"/>
            </a:br>
            <a:r>
              <a:rPr lang="en-US" altLang="en-US" dirty="0"/>
              <a:t>   may not work well with non-globular clusters</a:t>
            </a:r>
          </a:p>
          <a:p>
            <a:pPr lvl="4">
              <a:defRPr/>
            </a:pPr>
            <a:endParaRPr lang="en-US" altLang="en-US" sz="800" dirty="0"/>
          </a:p>
          <a:p>
            <a:pPr lvl="1">
              <a:defRPr/>
            </a:pPr>
            <a:r>
              <a:rPr lang="en-US" altLang="en-US" dirty="0"/>
              <a:t>CURE algorithm tries to handle both problems</a:t>
            </a:r>
          </a:p>
          <a:p>
            <a:pPr lvl="4">
              <a:defRPr/>
            </a:pPr>
            <a:endParaRPr lang="en-US" altLang="en-US" sz="800" dirty="0"/>
          </a:p>
          <a:p>
            <a:pPr>
              <a:defRPr/>
            </a:pPr>
            <a:r>
              <a:rPr lang="en-US" altLang="en-US" dirty="0"/>
              <a:t>Often starts with a proximity matrix</a:t>
            </a:r>
          </a:p>
          <a:p>
            <a:pPr lvl="1">
              <a:defRPr/>
            </a:pPr>
            <a:r>
              <a:rPr lang="en-US" altLang="en-US" dirty="0"/>
              <a:t>A type of graph-based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2963085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is a Spanning Tree?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connected subgraph with no cycles that includes all vertices in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A8A11-8BC9-4D06-BEE3-C303A8903BA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1814" y="2937792"/>
            <a:ext cx="2106435" cy="1540306"/>
            <a:chOff x="533400" y="1736294"/>
            <a:chExt cx="2106435" cy="1540306"/>
          </a:xfrm>
        </p:grpSpPr>
        <p:sp>
          <p:nvSpPr>
            <p:cNvPr id="6" name="Oval 5"/>
            <p:cNvSpPr/>
            <p:nvPr/>
          </p:nvSpPr>
          <p:spPr>
            <a:xfrm>
              <a:off x="616138" y="184867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61523" y="185033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16138" y="275600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61523" y="275600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56110" y="2290292"/>
              <a:ext cx="381000" cy="406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798" y="185617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138" y="275600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1523" y="185033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63657" y="275600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58835" y="230245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6" idx="6"/>
              <a:endCxn id="13" idx="1"/>
            </p:cNvCxnSpPr>
            <p:nvPr/>
          </p:nvCxnSpPr>
          <p:spPr>
            <a:xfrm>
              <a:off x="997138" y="2039174"/>
              <a:ext cx="664385" cy="1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7"/>
            </p:cNvCxnSpPr>
            <p:nvPr/>
          </p:nvCxnSpPr>
          <p:spPr>
            <a:xfrm flipH="1">
              <a:off x="941342" y="2175543"/>
              <a:ext cx="775977" cy="636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1852023" y="2231339"/>
              <a:ext cx="2134" cy="524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7"/>
              <a:endCxn id="10" idx="3"/>
            </p:cNvCxnSpPr>
            <p:nvPr/>
          </p:nvCxnSpPr>
          <p:spPr>
            <a:xfrm flipV="1">
              <a:off x="1986727" y="2637482"/>
              <a:ext cx="325179" cy="174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66223" y="1736294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9079" y="2399835"/>
              <a:ext cx="50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3664" y="2274247"/>
              <a:ext cx="451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27510" y="272464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6" idx="4"/>
              <a:endCxn id="12" idx="0"/>
            </p:cNvCxnSpPr>
            <p:nvPr/>
          </p:nvCxnSpPr>
          <p:spPr>
            <a:xfrm>
              <a:off x="806638" y="2229674"/>
              <a:ext cx="0" cy="526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6"/>
              <a:endCxn id="14" idx="1"/>
            </p:cNvCxnSpPr>
            <p:nvPr/>
          </p:nvCxnSpPr>
          <p:spPr>
            <a:xfrm>
              <a:off x="997138" y="2946503"/>
              <a:ext cx="666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" idx="1"/>
            </p:cNvCxnSpPr>
            <p:nvPr/>
          </p:nvCxnSpPr>
          <p:spPr>
            <a:xfrm>
              <a:off x="2013808" y="2175543"/>
              <a:ext cx="298098" cy="174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9" idx="1"/>
            </p:cNvCxnSpPr>
            <p:nvPr/>
          </p:nvCxnSpPr>
          <p:spPr>
            <a:xfrm>
              <a:off x="941342" y="2173878"/>
              <a:ext cx="775977" cy="6379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44657" y="1920960"/>
              <a:ext cx="35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66223" y="2907268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400" y="2312679"/>
              <a:ext cx="25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4942" y="2442467"/>
              <a:ext cx="202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3026849" y="3708495"/>
            <a:ext cx="1676400" cy="3392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861097" y="3098256"/>
            <a:ext cx="2110418" cy="1288329"/>
            <a:chOff x="5398708" y="2454840"/>
            <a:chExt cx="2110418" cy="1288329"/>
          </a:xfrm>
        </p:grpSpPr>
        <p:sp>
          <p:nvSpPr>
            <p:cNvPr id="34" name="Oval 33"/>
            <p:cNvSpPr/>
            <p:nvPr/>
          </p:nvSpPr>
          <p:spPr>
            <a:xfrm>
              <a:off x="5481446" y="245484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26831" y="2456505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481446" y="336216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26831" y="336216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121418" y="2896458"/>
              <a:ext cx="381000" cy="406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98106" y="246233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81446" y="336216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26831" y="2456505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28965" y="336216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8126" y="288041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34" idx="6"/>
              <a:endCxn id="41" idx="1"/>
            </p:cNvCxnSpPr>
            <p:nvPr/>
          </p:nvCxnSpPr>
          <p:spPr>
            <a:xfrm>
              <a:off x="5862446" y="2645340"/>
              <a:ext cx="664385" cy="166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2"/>
              <a:endCxn id="42" idx="0"/>
            </p:cNvCxnSpPr>
            <p:nvPr/>
          </p:nvCxnSpPr>
          <p:spPr>
            <a:xfrm>
              <a:off x="6717331" y="2837505"/>
              <a:ext cx="2134" cy="524664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38422" y="2896458"/>
              <a:ext cx="451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34" idx="4"/>
              <a:endCxn id="40" idx="0"/>
            </p:cNvCxnSpPr>
            <p:nvPr/>
          </p:nvCxnSpPr>
          <p:spPr>
            <a:xfrm>
              <a:off x="5671946" y="2835840"/>
              <a:ext cx="0" cy="5263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8" idx="1"/>
            </p:cNvCxnSpPr>
            <p:nvPr/>
          </p:nvCxnSpPr>
          <p:spPr>
            <a:xfrm>
              <a:off x="6879116" y="2781709"/>
              <a:ext cx="298098" cy="174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09965" y="2527126"/>
              <a:ext cx="35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98708" y="2918845"/>
              <a:ext cx="25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14445" y="3733204"/>
            <a:ext cx="19533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Weight = 17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7477" y="290726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4854" y="5105400"/>
            <a:ext cx="8324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Note: </a:t>
            </a:r>
            <a:r>
              <a:rPr lang="en-US" sz="2200" i="1" dirty="0" smtClean="0"/>
              <a:t>Weight can represent either distance  or similarity between two vertices or similarity of the two vertices</a:t>
            </a:r>
            <a:endParaRPr lang="en-US" sz="2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241666" y="2570946"/>
            <a:ext cx="4347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G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is a Minimum Spanning Tree (MST)?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A8A11-8BC9-4D06-BEE3-C303A8903BA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12965" y="2594348"/>
            <a:ext cx="2106435" cy="1540306"/>
            <a:chOff x="533400" y="1736294"/>
            <a:chExt cx="2106435" cy="1540306"/>
          </a:xfrm>
        </p:grpSpPr>
        <p:sp>
          <p:nvSpPr>
            <p:cNvPr id="5" name="Oval 4"/>
            <p:cNvSpPr/>
            <p:nvPr/>
          </p:nvSpPr>
          <p:spPr>
            <a:xfrm>
              <a:off x="616138" y="184867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661523" y="185033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6138" y="275600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61523" y="275600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256110" y="2290292"/>
              <a:ext cx="381000" cy="406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798" y="185617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138" y="275600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61523" y="185033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3657" y="275600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8835" y="230245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5" idx="6"/>
              <a:endCxn id="12" idx="1"/>
            </p:cNvCxnSpPr>
            <p:nvPr/>
          </p:nvCxnSpPr>
          <p:spPr>
            <a:xfrm>
              <a:off x="997138" y="2039174"/>
              <a:ext cx="664385" cy="1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7" idx="7"/>
            </p:cNvCxnSpPr>
            <p:nvPr/>
          </p:nvCxnSpPr>
          <p:spPr>
            <a:xfrm flipH="1">
              <a:off x="941342" y="2175543"/>
              <a:ext cx="775977" cy="636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3" idx="0"/>
            </p:cNvCxnSpPr>
            <p:nvPr/>
          </p:nvCxnSpPr>
          <p:spPr>
            <a:xfrm>
              <a:off x="1852023" y="2231339"/>
              <a:ext cx="2134" cy="524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7"/>
              <a:endCxn id="9" idx="3"/>
            </p:cNvCxnSpPr>
            <p:nvPr/>
          </p:nvCxnSpPr>
          <p:spPr>
            <a:xfrm flipV="1">
              <a:off x="1986727" y="2637482"/>
              <a:ext cx="325179" cy="174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66223" y="1736294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9079" y="2399835"/>
              <a:ext cx="50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3664" y="2274247"/>
              <a:ext cx="451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7510" y="272464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3" name="Straight Connector 22"/>
            <p:cNvCxnSpPr>
              <a:stCxn id="5" idx="4"/>
              <a:endCxn id="11" idx="0"/>
            </p:cNvCxnSpPr>
            <p:nvPr/>
          </p:nvCxnSpPr>
          <p:spPr>
            <a:xfrm>
              <a:off x="806638" y="2229674"/>
              <a:ext cx="0" cy="526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6"/>
              <a:endCxn id="13" idx="1"/>
            </p:cNvCxnSpPr>
            <p:nvPr/>
          </p:nvCxnSpPr>
          <p:spPr>
            <a:xfrm>
              <a:off x="997138" y="2946503"/>
              <a:ext cx="666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9" idx="1"/>
            </p:cNvCxnSpPr>
            <p:nvPr/>
          </p:nvCxnSpPr>
          <p:spPr>
            <a:xfrm>
              <a:off x="2013808" y="2175543"/>
              <a:ext cx="298098" cy="174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8" idx="1"/>
            </p:cNvCxnSpPr>
            <p:nvPr/>
          </p:nvCxnSpPr>
          <p:spPr>
            <a:xfrm>
              <a:off x="941342" y="2173878"/>
              <a:ext cx="775977" cy="6379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4657" y="1920960"/>
              <a:ext cx="35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66223" y="2907268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400" y="2312679"/>
              <a:ext cx="25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04942" y="2442467"/>
              <a:ext cx="202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41666" y="2266146"/>
            <a:ext cx="4347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G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78727" y="3995057"/>
            <a:ext cx="2126673" cy="100460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02138" y="3412631"/>
            <a:ext cx="2317562" cy="16821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222088" y="4287054"/>
            <a:ext cx="756639" cy="10668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81600" y="2686854"/>
            <a:ext cx="2110418" cy="1447800"/>
            <a:chOff x="1986880" y="1461197"/>
            <a:chExt cx="2110418" cy="1447800"/>
          </a:xfrm>
        </p:grpSpPr>
        <p:sp>
          <p:nvSpPr>
            <p:cNvPr id="70" name="Oval 69"/>
            <p:cNvSpPr/>
            <p:nvPr/>
          </p:nvSpPr>
          <p:spPr>
            <a:xfrm>
              <a:off x="2069618" y="1620668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15003" y="162233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069618" y="252799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15003" y="252799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709590" y="2062286"/>
              <a:ext cx="381000" cy="406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86278" y="162816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69618" y="252799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5003" y="1622333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7137" y="252799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16298" y="204624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80" name="Straight Connector 79"/>
            <p:cNvCxnSpPr>
              <a:stCxn id="70" idx="6"/>
              <a:endCxn id="77" idx="1"/>
            </p:cNvCxnSpPr>
            <p:nvPr/>
          </p:nvCxnSpPr>
          <p:spPr>
            <a:xfrm>
              <a:off x="2450618" y="1811168"/>
              <a:ext cx="664385" cy="166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1" idx="3"/>
              <a:endCxn id="72" idx="7"/>
            </p:cNvCxnSpPr>
            <p:nvPr/>
          </p:nvCxnSpPr>
          <p:spPr>
            <a:xfrm flipH="1">
              <a:off x="2394822" y="1947537"/>
              <a:ext cx="775977" cy="636256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7" idx="2"/>
              <a:endCxn id="78" idx="0"/>
            </p:cNvCxnSpPr>
            <p:nvPr/>
          </p:nvCxnSpPr>
          <p:spPr>
            <a:xfrm>
              <a:off x="3305503" y="2003333"/>
              <a:ext cx="2134" cy="524664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3" idx="7"/>
              <a:endCxn id="74" idx="3"/>
            </p:cNvCxnSpPr>
            <p:nvPr/>
          </p:nvCxnSpPr>
          <p:spPr>
            <a:xfrm flipV="1">
              <a:off x="3440207" y="2409476"/>
              <a:ext cx="325179" cy="17431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619703" y="1461197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21404" y="2084673"/>
              <a:ext cx="50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77577" y="2046241"/>
              <a:ext cx="451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80990" y="2496634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98137" y="1692954"/>
              <a:ext cx="35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86880" y="2084673"/>
              <a:ext cx="25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721249" y="2441557"/>
            <a:ext cx="19533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Weight = 11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05930" y="434091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029200" y="4535528"/>
            <a:ext cx="2027680" cy="1427926"/>
            <a:chOff x="5983313" y="3375919"/>
            <a:chExt cx="2027680" cy="1427926"/>
          </a:xfrm>
        </p:grpSpPr>
        <p:sp>
          <p:nvSpPr>
            <p:cNvPr id="99" name="Oval 98"/>
            <p:cNvSpPr/>
            <p:nvPr/>
          </p:nvSpPr>
          <p:spPr>
            <a:xfrm>
              <a:off x="5983313" y="337591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028698" y="337758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83313" y="4283248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028698" y="4283248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623285" y="3817537"/>
              <a:ext cx="381000" cy="406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99973" y="3383418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83313" y="4283248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28698" y="3377584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30832" y="4283248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629993" y="380149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99" idx="6"/>
              <a:endCxn id="106" idx="1"/>
            </p:cNvCxnSpPr>
            <p:nvPr/>
          </p:nvCxnSpPr>
          <p:spPr>
            <a:xfrm>
              <a:off x="6364313" y="3566419"/>
              <a:ext cx="664385" cy="166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6" idx="2"/>
              <a:endCxn id="107" idx="0"/>
            </p:cNvCxnSpPr>
            <p:nvPr/>
          </p:nvCxnSpPr>
          <p:spPr>
            <a:xfrm>
              <a:off x="7219198" y="3758584"/>
              <a:ext cx="2134" cy="524664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2" idx="7"/>
              <a:endCxn id="103" idx="3"/>
            </p:cNvCxnSpPr>
            <p:nvPr/>
          </p:nvCxnSpPr>
          <p:spPr>
            <a:xfrm flipV="1">
              <a:off x="7353902" y="4164727"/>
              <a:ext cx="325179" cy="174317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128272" y="3801492"/>
              <a:ext cx="451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94685" y="425188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14" name="Straight Connector 113"/>
            <p:cNvCxnSpPr>
              <a:stCxn id="101" idx="6"/>
              <a:endCxn id="107" idx="1"/>
            </p:cNvCxnSpPr>
            <p:nvPr/>
          </p:nvCxnSpPr>
          <p:spPr>
            <a:xfrm>
              <a:off x="6364313" y="4473748"/>
              <a:ext cx="6665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533398" y="443451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7022187" y="4949124"/>
            <a:ext cx="19533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Weight = 13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2628900" y="5490178"/>
            <a:ext cx="2110418" cy="1288329"/>
            <a:chOff x="5398708" y="2454840"/>
            <a:chExt cx="2110418" cy="1288329"/>
          </a:xfrm>
        </p:grpSpPr>
        <p:sp>
          <p:nvSpPr>
            <p:cNvPr id="119" name="Oval 118"/>
            <p:cNvSpPr/>
            <p:nvPr/>
          </p:nvSpPr>
          <p:spPr>
            <a:xfrm>
              <a:off x="5481446" y="245484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526831" y="2456505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481446" y="336216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526831" y="336216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121418" y="2896458"/>
              <a:ext cx="381000" cy="4067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98106" y="246233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1446" y="336216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526831" y="2456505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528965" y="3362169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28126" y="288041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29" name="Straight Connector 128"/>
            <p:cNvCxnSpPr>
              <a:stCxn id="119" idx="6"/>
              <a:endCxn id="126" idx="1"/>
            </p:cNvCxnSpPr>
            <p:nvPr/>
          </p:nvCxnSpPr>
          <p:spPr>
            <a:xfrm>
              <a:off x="5862446" y="2645340"/>
              <a:ext cx="664385" cy="1665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6" idx="2"/>
              <a:endCxn id="127" idx="0"/>
            </p:cNvCxnSpPr>
            <p:nvPr/>
          </p:nvCxnSpPr>
          <p:spPr>
            <a:xfrm>
              <a:off x="6717331" y="2837505"/>
              <a:ext cx="2134" cy="524664"/>
            </a:xfrm>
            <a:prstGeom prst="line">
              <a:avLst/>
            </a:prstGeom>
            <a:ln w="889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638422" y="2896458"/>
              <a:ext cx="451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32" name="Straight Connector 131"/>
            <p:cNvCxnSpPr>
              <a:stCxn id="119" idx="4"/>
              <a:endCxn id="125" idx="0"/>
            </p:cNvCxnSpPr>
            <p:nvPr/>
          </p:nvCxnSpPr>
          <p:spPr>
            <a:xfrm>
              <a:off x="5671946" y="2835840"/>
              <a:ext cx="0" cy="5263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23" idx="1"/>
            </p:cNvCxnSpPr>
            <p:nvPr/>
          </p:nvCxnSpPr>
          <p:spPr>
            <a:xfrm>
              <a:off x="6879116" y="2781709"/>
              <a:ext cx="298098" cy="174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909965" y="2527126"/>
              <a:ext cx="35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98708" y="2918845"/>
              <a:ext cx="25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4882248" y="6125126"/>
            <a:ext cx="19533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Weight = 17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99200" y="5318845"/>
            <a:ext cx="45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4800600" y="2209800"/>
            <a:ext cx="3350664" cy="2286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4312" y="1448797"/>
            <a:ext cx="88712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The spanning tree of a graph with the minimum possible sum of </a:t>
            </a:r>
            <a:r>
              <a:rPr lang="en-US" sz="2500" dirty="0" smtClean="0"/>
              <a:t>edge weights, </a:t>
            </a:r>
            <a:r>
              <a:rPr lang="en-US" sz="2500" dirty="0"/>
              <a:t>if the edge weights represent </a:t>
            </a:r>
            <a:r>
              <a:rPr lang="en-US" sz="2500" dirty="0" smtClean="0"/>
              <a:t>distance</a:t>
            </a:r>
            <a:endParaRPr lang="en-US" sz="2500" dirty="0"/>
          </a:p>
        </p:txBody>
      </p:sp>
      <p:sp>
        <p:nvSpPr>
          <p:cNvPr id="38" name="TextBox 37"/>
          <p:cNvSpPr txBox="1"/>
          <p:nvPr/>
        </p:nvSpPr>
        <p:spPr>
          <a:xfrm>
            <a:off x="88219" y="4710247"/>
            <a:ext cx="2306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i="1" dirty="0" smtClean="0"/>
              <a:t>maximum </a:t>
            </a:r>
            <a:r>
              <a:rPr lang="en-US" i="1" dirty="0"/>
              <a:t>possible sum of edge weights, if the edge weights represent </a:t>
            </a:r>
            <a:r>
              <a:rPr lang="en-US" i="1" dirty="0" smtClean="0"/>
              <a:t>similarity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2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"/>
            <a:ext cx="8403526" cy="2154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95600"/>
            <a:ext cx="5270213" cy="35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Limitations of Current Merging Schemes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Existing merging schemes in hierarchical clustering algorithms are static in nature</a:t>
            </a:r>
          </a:p>
          <a:p>
            <a:pPr lvl="1">
              <a:defRPr/>
            </a:pPr>
            <a:r>
              <a:rPr lang="en-US" altLang="en-US"/>
              <a:t>MIN or CURE: </a:t>
            </a:r>
          </a:p>
          <a:p>
            <a:pPr lvl="2">
              <a:defRPr/>
            </a:pPr>
            <a:r>
              <a:rPr lang="en-US" altLang="en-US"/>
              <a:t> merge two clusters based on their </a:t>
            </a:r>
            <a:r>
              <a:rPr lang="en-US" altLang="en-US" i="1"/>
              <a:t>closeness</a:t>
            </a:r>
            <a:r>
              <a:rPr lang="en-US" altLang="en-US"/>
              <a:t> (or minimum distance)</a:t>
            </a:r>
          </a:p>
          <a:p>
            <a:pPr lvl="2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/>
              <a:t>GROUP-AVERAGE:</a:t>
            </a:r>
          </a:p>
          <a:p>
            <a:pPr lvl="2">
              <a:defRPr/>
            </a:pPr>
            <a:r>
              <a:rPr lang="en-US" altLang="en-US"/>
              <a:t> merge two clusters based on their average </a:t>
            </a:r>
            <a:r>
              <a:rPr lang="en-US" altLang="en-US" i="1"/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22570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4" y="2152300"/>
            <a:ext cx="8137351" cy="25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Limitations of Current Merging Schemes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0050"/>
            <a:ext cx="990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4726" name="Text Box 6"/>
          <p:cNvSpPr txBox="1">
            <a:spLocks noChangeArrowheads="1"/>
          </p:cNvSpPr>
          <p:nvPr/>
        </p:nvSpPr>
        <p:spPr bwMode="auto">
          <a:xfrm>
            <a:off x="2971800" y="2157704"/>
            <a:ext cx="48339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Closeness schemes will merge (a) and (b)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990600" y="1744663"/>
            <a:ext cx="609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(a)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990600" y="22225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(b)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990600" y="3352800"/>
            <a:ext cx="685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(c)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990600" y="44196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(d)</a:t>
            </a:r>
          </a:p>
        </p:txBody>
      </p:sp>
      <p:sp>
        <p:nvSpPr>
          <p:cNvPr id="1694731" name="Text Box 11"/>
          <p:cNvSpPr txBox="1">
            <a:spLocks noChangeArrowheads="1"/>
          </p:cNvSpPr>
          <p:nvPr/>
        </p:nvSpPr>
        <p:spPr bwMode="auto">
          <a:xfrm>
            <a:off x="2971800" y="3962400"/>
            <a:ext cx="5715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Average connectivity schemes will merge (c) and (d)</a:t>
            </a:r>
          </a:p>
        </p:txBody>
      </p:sp>
    </p:spTree>
    <p:extLst>
      <p:ext uri="{BB962C8B-B14F-4D97-AF65-F5344CB8AC3E}">
        <p14:creationId xmlns:p14="http://schemas.microsoft.com/office/powerpoint/2010/main" val="40405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6" grpId="0"/>
      <p:bldP spid="16947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800"/>
              <a:t>Chameleon: Clustering Using Dynamic Modeling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143000"/>
            <a:ext cx="8178800" cy="4724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400" dirty="0"/>
              <a:t>Adapt to the characteristics of the data set to find the natural clusters</a:t>
            </a:r>
          </a:p>
          <a:p>
            <a:pPr>
              <a:defRPr/>
            </a:pPr>
            <a:r>
              <a:rPr lang="en-US" altLang="en-US" sz="2400" dirty="0"/>
              <a:t>Use a dynamic model to measure the similarity between clusters</a:t>
            </a:r>
          </a:p>
          <a:p>
            <a:pPr lvl="1">
              <a:defRPr/>
            </a:pPr>
            <a:r>
              <a:rPr lang="en-US" altLang="en-US" sz="2000" dirty="0"/>
              <a:t>Main property is the relative closeness and relative inter-connectivity of the cluster</a:t>
            </a:r>
          </a:p>
          <a:p>
            <a:pPr lvl="1">
              <a:defRPr/>
            </a:pPr>
            <a:r>
              <a:rPr lang="en-US" altLang="en-US" sz="2000" dirty="0"/>
              <a:t>Two clusters are combined if the resulting cluster shares certain </a:t>
            </a:r>
            <a:r>
              <a:rPr lang="en-US" altLang="en-US" sz="2000" i="1" dirty="0">
                <a:solidFill>
                  <a:srgbClr val="FF0000"/>
                </a:solidFill>
              </a:rPr>
              <a:t>properties</a:t>
            </a:r>
            <a:r>
              <a:rPr lang="en-US" altLang="en-US" sz="2000" dirty="0"/>
              <a:t> with the constituent clusters</a:t>
            </a:r>
          </a:p>
          <a:p>
            <a:pPr lvl="1">
              <a:defRPr/>
            </a:pPr>
            <a:r>
              <a:rPr lang="en-US" altLang="en-US" sz="2000" dirty="0"/>
              <a:t>The merging scheme preserves </a:t>
            </a:r>
            <a:r>
              <a:rPr lang="en-US" altLang="en-US" sz="2000" i="1" dirty="0">
                <a:solidFill>
                  <a:srgbClr val="FF0000"/>
                </a:solidFill>
              </a:rPr>
              <a:t>self-similarity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 smtClean="0"/>
              <a:t>One </a:t>
            </a:r>
            <a:r>
              <a:rPr lang="en-US" altLang="en-US" sz="2400" dirty="0"/>
              <a:t>of the areas of application is </a:t>
            </a:r>
            <a:r>
              <a:rPr lang="en-US" altLang="en-US" sz="2400" dirty="0">
                <a:solidFill>
                  <a:srgbClr val="FF0000"/>
                </a:solidFill>
              </a:rPr>
              <a:t>spatial data</a:t>
            </a:r>
            <a:endParaRPr lang="en-US" altLang="en-US" dirty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27623"/>
              </p:ext>
            </p:extLst>
          </p:nvPr>
        </p:nvGraphicFramePr>
        <p:xfrm>
          <a:off x="1447800" y="3886200"/>
          <a:ext cx="4876800" cy="134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Bitmap Image" r:id="rId3" imgW="5570703" imgH="3795089" progId="Paint.Picture">
                  <p:embed/>
                </p:oleObj>
              </mc:Choice>
              <mc:Fallback>
                <p:oleObj name="Bitmap Image" r:id="rId3" imgW="5570703" imgH="379508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0835" b="62024"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4876800" cy="134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536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Limitations of Current Merging Schemes</a:t>
            </a:r>
          </a:p>
        </p:txBody>
      </p:sp>
      <p:pic>
        <p:nvPicPr>
          <p:cNvPr id="1694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447800"/>
            <a:ext cx="507206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990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4726" name="Text Box 6"/>
          <p:cNvSpPr txBox="1">
            <a:spLocks noChangeArrowheads="1"/>
          </p:cNvSpPr>
          <p:nvPr/>
        </p:nvSpPr>
        <p:spPr bwMode="auto">
          <a:xfrm>
            <a:off x="152400" y="5370513"/>
            <a:ext cx="297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Shows relative closeness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57200" y="1744663"/>
            <a:ext cx="609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(a)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57200" y="22225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(b)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57200" y="3352800"/>
            <a:ext cx="685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(c)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457200" y="4419600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(d)</a:t>
            </a:r>
          </a:p>
        </p:txBody>
      </p:sp>
      <p:sp>
        <p:nvSpPr>
          <p:cNvPr id="1694731" name="Text Box 11"/>
          <p:cNvSpPr txBox="1">
            <a:spLocks noChangeArrowheads="1"/>
          </p:cNvSpPr>
          <p:nvPr/>
        </p:nvSpPr>
        <p:spPr bwMode="auto">
          <a:xfrm>
            <a:off x="4419600" y="5475288"/>
            <a:ext cx="3657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Shows inter connectedness</a:t>
            </a:r>
          </a:p>
        </p:txBody>
      </p:sp>
    </p:spTree>
    <p:extLst>
      <p:ext uri="{BB962C8B-B14F-4D97-AF65-F5344CB8AC3E}">
        <p14:creationId xmlns:p14="http://schemas.microsoft.com/office/powerpoint/2010/main" val="14897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726" grpId="0"/>
      <p:bldP spid="16947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Interconnectivity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Closeness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87" y="1736931"/>
            <a:ext cx="7947226" cy="42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F21A-2A53-4170-989C-257E2FE287FE}" type="datetime4">
              <a:rPr lang="en-US" altLang="en-US"/>
              <a:pPr/>
              <a:t>April 26,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9B34-288D-4EE1-9F93-8C920B1C5FA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Recent Hierarchical Clustering Methods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5029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Major weakness of agglomerative clustering methods</a:t>
            </a:r>
          </a:p>
          <a:p>
            <a:pPr lvl="1">
              <a:lnSpc>
                <a:spcPct val="110000"/>
              </a:lnSpc>
            </a:pPr>
            <a:r>
              <a:rPr lang="en-US" altLang="zh-CN" sz="2400" u="sng">
                <a:ea typeface="SimSun" panose="02010600030101010101" pitchFamily="2" charset="-122"/>
              </a:rPr>
              <a:t>do not scale</a:t>
            </a:r>
            <a:r>
              <a:rPr lang="en-US" altLang="zh-CN" sz="2400">
                <a:ea typeface="SimSun" panose="02010600030101010101" pitchFamily="2" charset="-122"/>
              </a:rPr>
              <a:t> well: time complexity of at least </a:t>
            </a:r>
            <a:r>
              <a:rPr lang="en-US" altLang="zh-CN" sz="2400" i="1">
                <a:ea typeface="SimSun" panose="02010600030101010101" pitchFamily="2" charset="-122"/>
              </a:rPr>
              <a:t>O</a:t>
            </a:r>
            <a:r>
              <a:rPr lang="en-US" altLang="zh-CN" sz="2400">
                <a:ea typeface="SimSun" panose="02010600030101010101" pitchFamily="2" charset="-122"/>
              </a:rPr>
              <a:t>(</a:t>
            </a: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 i="1" baseline="30000">
                <a:ea typeface="SimSun" panose="02010600030101010101" pitchFamily="2" charset="-122"/>
              </a:rPr>
              <a:t>2</a:t>
            </a:r>
            <a:r>
              <a:rPr lang="en-US" altLang="zh-CN" sz="2400">
                <a:ea typeface="SimSun" panose="02010600030101010101" pitchFamily="2" charset="-122"/>
              </a:rPr>
              <a:t>), where </a:t>
            </a: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>
                <a:ea typeface="SimSun" panose="02010600030101010101" pitchFamily="2" charset="-122"/>
              </a:rPr>
              <a:t> is the number of total objects</a:t>
            </a:r>
          </a:p>
          <a:p>
            <a:pPr lvl="1"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can never undo what was done previously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Integration of hierarchical with distance-based clustering</a:t>
            </a:r>
          </a:p>
          <a:p>
            <a:pPr lvl="1">
              <a:lnSpc>
                <a:spcPct val="110000"/>
              </a:lnSpc>
            </a:pPr>
            <a:r>
              <a:rPr lang="en-US" altLang="zh-CN" sz="2400" u="sng">
                <a:ea typeface="SimSun" panose="02010600030101010101" pitchFamily="2" charset="-122"/>
              </a:rPr>
              <a:t>BIRCH (1996)</a:t>
            </a:r>
            <a:r>
              <a:rPr lang="en-US" altLang="zh-CN" sz="2400">
                <a:ea typeface="SimSun" panose="02010600030101010101" pitchFamily="2" charset="-122"/>
              </a:rPr>
              <a:t>: uses CF-tree and incrementally adjusts the quality of sub-clusters</a:t>
            </a:r>
            <a:endParaRPr lang="en-US" altLang="zh-CN" sz="2400" u="sng"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u="sng">
                <a:ea typeface="SimSun" panose="02010600030101010101" pitchFamily="2" charset="-122"/>
              </a:rPr>
              <a:t>ROCK (1999</a:t>
            </a:r>
            <a:r>
              <a:rPr lang="en-US" altLang="zh-CN" sz="2400">
                <a:ea typeface="SimSun" panose="02010600030101010101" pitchFamily="2" charset="-122"/>
              </a:rPr>
              <a:t>): clustering categorical data by neighbor and link analysis</a:t>
            </a:r>
          </a:p>
          <a:p>
            <a:pPr lvl="1">
              <a:lnSpc>
                <a:spcPct val="110000"/>
              </a:lnSpc>
            </a:pPr>
            <a:r>
              <a:rPr lang="en-US" altLang="zh-CN" sz="2400" u="sng">
                <a:ea typeface="SimSun" panose="02010600030101010101" pitchFamily="2" charset="-122"/>
              </a:rPr>
              <a:t>CHAMELEON (1999)</a:t>
            </a:r>
            <a:r>
              <a:rPr lang="en-US" altLang="zh-CN" sz="2400">
                <a:ea typeface="SimSun" panose="02010600030101010101" pitchFamily="2" charset="-122"/>
              </a:rPr>
              <a:t>: hierarchical clustering using dynamic modeling</a:t>
            </a:r>
          </a:p>
        </p:txBody>
      </p:sp>
    </p:spTree>
    <p:extLst>
      <p:ext uri="{BB962C8B-B14F-4D97-AF65-F5344CB8AC3E}">
        <p14:creationId xmlns:p14="http://schemas.microsoft.com/office/powerpoint/2010/main" val="26136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6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5240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Chameleon:  Steps</a:t>
            </a:r>
          </a:p>
        </p:txBody>
      </p:sp>
      <p:sp>
        <p:nvSpPr>
          <p:cNvPr id="1657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Preprocessing Step</a:t>
            </a:r>
            <a:r>
              <a:rPr lang="en-US" altLang="en-US" sz="2800" dirty="0"/>
              <a:t>: </a:t>
            </a:r>
            <a:br>
              <a:rPr lang="en-US" altLang="en-US" sz="2800" dirty="0"/>
            </a:br>
            <a:r>
              <a:rPr lang="en-US" altLang="en-US" sz="2800" dirty="0"/>
              <a:t>Represent the Data by a Graph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Given a set of points, construct the k-nearest-neighbor (k-NN) graph to capture the relationship between a point and its k nearest neighbors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Concept of neighborhood is captured dynamically (even if region is sparse)</a:t>
            </a:r>
          </a:p>
          <a:p>
            <a:pPr lvl="4">
              <a:lnSpc>
                <a:spcPct val="90000"/>
              </a:lnSpc>
              <a:defRPr/>
            </a:pP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Phase 1</a:t>
            </a:r>
            <a:r>
              <a:rPr lang="en-US" altLang="en-US" sz="2800" dirty="0"/>
              <a:t>: Use a multilevel graph partitioning algorithm on the graph to find a large number of clusters of well-connected vertices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Each cluster should contain mostly points from one “true” cluster, i.e., is a sub-cluster of a “real” cluster</a:t>
            </a:r>
          </a:p>
        </p:txBody>
      </p:sp>
    </p:spTree>
    <p:extLst>
      <p:ext uri="{BB962C8B-B14F-4D97-AF65-F5344CB8AC3E}">
        <p14:creationId xmlns:p14="http://schemas.microsoft.com/office/powerpoint/2010/main" val="1510956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Chameleon:  Steps … </a:t>
            </a:r>
          </a:p>
        </p:txBody>
      </p:sp>
      <p:sp>
        <p:nvSpPr>
          <p:cNvPr id="165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Phase 2</a:t>
            </a:r>
            <a:r>
              <a:rPr lang="en-US" altLang="en-US" dirty="0"/>
              <a:t>: Use Hierarchical Agglomerative Clustering to merge sub-clusters</a:t>
            </a:r>
          </a:p>
          <a:p>
            <a:pPr lvl="1">
              <a:defRPr/>
            </a:pPr>
            <a:r>
              <a:rPr lang="en-US" altLang="en-US" dirty="0"/>
              <a:t>Two clusters are combined if the </a:t>
            </a:r>
            <a:r>
              <a:rPr lang="en-US" altLang="en-US" i="1" dirty="0"/>
              <a:t>resulting cluster shares certain properties with the constituent </a:t>
            </a:r>
            <a:r>
              <a:rPr lang="en-US" altLang="en-US" i="1" dirty="0" smtClean="0"/>
              <a:t>clusters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Two key properties used to model cluster similarity:</a:t>
            </a:r>
          </a:p>
          <a:p>
            <a:pPr lvl="2">
              <a:defRPr/>
            </a:pPr>
            <a:r>
              <a:rPr lang="en-US" altLang="en-US" dirty="0">
                <a:solidFill>
                  <a:srgbClr val="1C5A61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Relative Interconnectivity</a:t>
            </a:r>
            <a:r>
              <a:rPr lang="en-US" altLang="en-US" dirty="0"/>
              <a:t>: Absolute interconnectivity of two clusters normalized by the internal connectivity of the clusters</a:t>
            </a:r>
          </a:p>
          <a:p>
            <a:pPr lvl="3">
              <a:defRPr/>
            </a:pPr>
            <a:endParaRPr lang="en-US" altLang="en-US" sz="800" dirty="0"/>
          </a:p>
          <a:p>
            <a:pPr lvl="2">
              <a:defRPr/>
            </a:pPr>
            <a:r>
              <a:rPr lang="en-US" altLang="en-US" dirty="0">
                <a:solidFill>
                  <a:srgbClr val="1C5A61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Relative Closeness</a:t>
            </a:r>
            <a:r>
              <a:rPr lang="en-US" altLang="en-US" dirty="0"/>
              <a:t>: Absolute closeness of two clusters normalized by the internal closeness of the clusters</a:t>
            </a:r>
          </a:p>
          <a:p>
            <a:pPr lvl="3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7740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Characteristics of Spatial Data Sets</a:t>
            </a:r>
          </a:p>
        </p:txBody>
      </p:sp>
      <p:pic>
        <p:nvPicPr>
          <p:cNvPr id="19459" name="Picture 3" descr="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31242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1000" y="1676400"/>
            <a:ext cx="5029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39725" indent="-2254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Clusters are defined as densely populated regions of the space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0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Clusters have arbitrary shapes, orientation, and non-uniform sizes</a:t>
            </a:r>
            <a:br>
              <a:rPr lang="en-US" altLang="en-US" sz="1800">
                <a:latin typeface="Arial" panose="020B0604020202020204" pitchFamily="34" charset="0"/>
              </a:rPr>
            </a:br>
            <a:endParaRPr lang="en-US" altLang="en-US" sz="10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Difference in densities across clusters and variation in density within clusters</a:t>
            </a:r>
            <a:br>
              <a:rPr lang="en-US" altLang="en-US" sz="1800">
                <a:latin typeface="Arial" panose="020B0604020202020204" pitchFamily="34" charset="0"/>
              </a:rPr>
            </a:br>
            <a:endParaRPr lang="en-US" altLang="en-US" sz="100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Existence of special artifacts (</a:t>
            </a:r>
            <a:r>
              <a:rPr lang="en-US" altLang="en-US" sz="1800" i="1">
                <a:latin typeface="Arial" panose="020B0604020202020204" pitchFamily="34" charset="0"/>
              </a:rPr>
              <a:t>streaks</a:t>
            </a:r>
            <a:r>
              <a:rPr lang="en-US" altLang="en-US" sz="1800">
                <a:latin typeface="Arial" panose="020B0604020202020204" pitchFamily="34" charset="0"/>
              </a:rPr>
              <a:t>) and noise</a:t>
            </a:r>
          </a:p>
        </p:txBody>
      </p:sp>
      <p:pic>
        <p:nvPicPr>
          <p:cNvPr id="19461" name="Picture 5" descr="t7_talk_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2400"/>
            <a:ext cx="3124200" cy="185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62000" y="4648200"/>
            <a:ext cx="4546600" cy="9159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solidFill>
                  <a:srgbClr val="CC3300"/>
                </a:solidFill>
                <a:latin typeface="Arial Rounded MT Bold" panose="020F0704030504030204" pitchFamily="34" charset="0"/>
              </a:rPr>
              <a:t>The clustering algorithm must address the above characteristics and also require minimal supervision</a:t>
            </a:r>
            <a:r>
              <a:rPr lang="en-US" altLang="en-US" sz="1800">
                <a:solidFill>
                  <a:srgbClr val="CC3300"/>
                </a:solidFill>
                <a:latin typeface="Arial" panose="020B0604020202020204" pitchFamily="34" charset="0"/>
              </a:rPr>
              <a:t>.</a:t>
            </a:r>
            <a:endParaRPr lang="en-US" altLang="en-US" sz="14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63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6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5240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Chameleon:  Steps</a:t>
            </a:r>
          </a:p>
        </p:txBody>
      </p:sp>
      <p:sp>
        <p:nvSpPr>
          <p:cNvPr id="16578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0678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Preprocessing Step</a:t>
            </a:r>
            <a:r>
              <a:rPr lang="en-US" altLang="en-US" sz="2800" dirty="0"/>
              <a:t>: </a:t>
            </a:r>
            <a:br>
              <a:rPr lang="en-US" altLang="en-US" sz="2800" dirty="0"/>
            </a:br>
            <a:r>
              <a:rPr lang="en-US" altLang="en-US" sz="2800" dirty="0"/>
              <a:t>Represent the Data by a Graph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Given a set of points, construct the k-nearest-neighbor (k-NN) graph to capture the relationship between a point and its k nearest neighbors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Concept of neighborhood is captured dynamically (even if region is sparse)</a:t>
            </a:r>
          </a:p>
          <a:p>
            <a:pPr lvl="4">
              <a:lnSpc>
                <a:spcPct val="90000"/>
              </a:lnSpc>
              <a:defRPr/>
            </a:pP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Phase 1</a:t>
            </a:r>
            <a:r>
              <a:rPr lang="en-US" altLang="en-US" sz="2800" dirty="0"/>
              <a:t>: Use a multilevel graph partitioning algorithm on the graph to find a large number of clusters of well-connected vertices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Each cluster should contain mostly points from one “true” cluster, i.e., is a sub-cluster of a “real” cluster</a:t>
            </a:r>
          </a:p>
        </p:txBody>
      </p:sp>
    </p:spTree>
    <p:extLst>
      <p:ext uri="{BB962C8B-B14F-4D97-AF65-F5344CB8AC3E}">
        <p14:creationId xmlns:p14="http://schemas.microsoft.com/office/powerpoint/2010/main" val="885441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Chameleon:  Steps … </a:t>
            </a:r>
          </a:p>
        </p:txBody>
      </p:sp>
      <p:sp>
        <p:nvSpPr>
          <p:cNvPr id="165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</a:rPr>
              <a:t>Phase 2</a:t>
            </a:r>
            <a:r>
              <a:rPr lang="en-US" altLang="en-US" dirty="0"/>
              <a:t>: Use Hierarchical Agglomerative Clustering to merge sub-clusters</a:t>
            </a:r>
          </a:p>
          <a:p>
            <a:pPr lvl="1">
              <a:defRPr/>
            </a:pPr>
            <a:r>
              <a:rPr lang="en-US" altLang="en-US" dirty="0"/>
              <a:t>Two clusters are combined if the </a:t>
            </a:r>
            <a:r>
              <a:rPr lang="en-US" altLang="en-US" i="1" dirty="0"/>
              <a:t>resulting cluster shares certain properties with the constituent </a:t>
            </a:r>
            <a:r>
              <a:rPr lang="en-US" altLang="en-US" i="1" dirty="0" smtClean="0"/>
              <a:t>clusters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Two key properties used to model cluster similarity:</a:t>
            </a:r>
          </a:p>
          <a:p>
            <a:pPr lvl="2">
              <a:defRPr/>
            </a:pPr>
            <a:r>
              <a:rPr lang="en-US" altLang="en-US" dirty="0">
                <a:solidFill>
                  <a:srgbClr val="1C5A61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Relative Interconnectivity</a:t>
            </a:r>
            <a:r>
              <a:rPr lang="en-US" altLang="en-US" dirty="0"/>
              <a:t>: Absolute interconnectivity of two clusters normalized by the internal connectivity of the clusters</a:t>
            </a:r>
          </a:p>
          <a:p>
            <a:pPr lvl="3">
              <a:defRPr/>
            </a:pPr>
            <a:endParaRPr lang="en-US" altLang="en-US" sz="800" dirty="0"/>
          </a:p>
          <a:p>
            <a:pPr lvl="2">
              <a:defRPr/>
            </a:pPr>
            <a:r>
              <a:rPr lang="en-US" altLang="en-US" dirty="0">
                <a:solidFill>
                  <a:srgbClr val="1C5A61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Relative Closeness</a:t>
            </a:r>
            <a:r>
              <a:rPr lang="en-US" altLang="en-US" dirty="0"/>
              <a:t>: Absolute closeness of two clusters normalized by the internal closeness of the clusters</a:t>
            </a:r>
          </a:p>
          <a:p>
            <a:pPr lvl="3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991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Experimental Results: </a:t>
            </a:r>
            <a:r>
              <a:rPr lang="en-US" altLang="en-US" dirty="0">
                <a:latin typeface="Arial Rounded MT Bold" panose="020F0704030504030204" pitchFamily="34" charset="0"/>
              </a:rPr>
              <a:t>CHAMELEON</a:t>
            </a:r>
            <a:endParaRPr lang="en-US" altLang="en-US" dirty="0"/>
          </a:p>
        </p:txBody>
      </p:sp>
      <p:pic>
        <p:nvPicPr>
          <p:cNvPr id="22531" name="Picture 3" descr="d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112000" cy="4754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48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Experimental Results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pic>
        <p:nvPicPr>
          <p:cNvPr id="23555" name="Picture 3" descr="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990600"/>
            <a:ext cx="4343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3" descr="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990600"/>
            <a:ext cx="4419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1382713" y="3733800"/>
            <a:ext cx="169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CHAMELEON</a:t>
            </a:r>
            <a:endParaRPr lang="en-US" altLang="en-US" sz="1800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5467350" y="3733800"/>
            <a:ext cx="2306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10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  <p:pic>
        <p:nvPicPr>
          <p:cNvPr id="23559" name="Picture 3" descr="t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4648200" cy="233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6384925" y="6208713"/>
            <a:ext cx="230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15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1989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Experimental Results</a:t>
            </a:r>
            <a:r>
              <a:rPr lang="en-US" altLang="en-US" dirty="0" smtClean="0"/>
              <a:t>:</a:t>
            </a:r>
            <a:endParaRPr lang="en-US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24579" name="Picture 3" descr="t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343400" cy="2265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1295400" y="3598863"/>
            <a:ext cx="1695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CHAMELEON</a:t>
            </a:r>
            <a:endParaRPr lang="en-US" altLang="en-US" sz="1800"/>
          </a:p>
        </p:txBody>
      </p:sp>
      <p:pic>
        <p:nvPicPr>
          <p:cNvPr id="24581" name="Picture 3" descr="t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91000" cy="2265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5659438" y="3571875"/>
            <a:ext cx="216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9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  <p:pic>
        <p:nvPicPr>
          <p:cNvPr id="24583" name="Picture 3" descr="t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43400"/>
            <a:ext cx="426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3"/>
          <p:cNvSpPr>
            <a:spLocks noChangeArrowheads="1"/>
          </p:cNvSpPr>
          <p:nvPr/>
        </p:nvSpPr>
        <p:spPr bwMode="auto">
          <a:xfrm>
            <a:off x="4525963" y="6057900"/>
            <a:ext cx="230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Rounded MT Bold" panose="020F0704030504030204" pitchFamily="34" charset="0"/>
              </a:rPr>
              <a:t>CURE (</a:t>
            </a:r>
            <a:r>
              <a:rPr lang="en-US" altLang="en-US" sz="1800" i="1">
                <a:latin typeface="Arial Rounded MT Bold" panose="020F0704030504030204" pitchFamily="34" charset="0"/>
              </a:rPr>
              <a:t>15 clusters</a:t>
            </a:r>
            <a:r>
              <a:rPr lang="en-US" altLang="en-US" sz="1800">
                <a:latin typeface="Arial Rounded MT Bold" panose="020F0704030504030204" pitchFamily="34" charset="0"/>
              </a:rPr>
              <a:t>)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676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17F8-8E95-4053-BF15-3494EEB06037}" type="datetime4">
              <a:rPr lang="en-US" altLang="en-US"/>
              <a:pPr/>
              <a:t>April 26,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F90F-BCC4-47AC-B185-3FC8B91F3A6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04800"/>
            <a:ext cx="7224712" cy="6096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BIRCH (1996)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Birch: Balanced Iterative Reducing and Clustering using Hierarchies (Zhang, Ramakrishnan &amp; </a:t>
            </a:r>
            <a:r>
              <a:rPr lang="en-US" altLang="zh-CN" sz="2400" dirty="0" err="1">
                <a:ea typeface="SimSun" panose="02010600030101010101" pitchFamily="2" charset="-122"/>
              </a:rPr>
              <a:t>Livny</a:t>
            </a:r>
            <a:r>
              <a:rPr lang="en-US" altLang="zh-CN" sz="2400" dirty="0">
                <a:ea typeface="SimSun" panose="02010600030101010101" pitchFamily="2" charset="-122"/>
              </a:rPr>
              <a:t>, SIGMOD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 dirty="0">
                <a:ea typeface="SimSun" panose="02010600030101010101" pitchFamily="2" charset="-122"/>
              </a:rPr>
              <a:t>96)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Incrementally construct a CF (Clustering Feature) tree, a hierarchical data structure for multiphase clustering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Phase 1: scan DB to build an initial in-memory CF tree (a multi-level compression of the data that tries to preserve the inherent clustering structure of the data)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Phase 2: use an arbitrary clustering algorithm to cluster the leaf nodes of the CF-tree </a:t>
            </a:r>
            <a:endParaRPr lang="en-US" altLang="zh-CN" sz="2400" i="1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anose="02010600030101010101" pitchFamily="2" charset="-122"/>
              </a:rPr>
              <a:t>Scales linearly</a:t>
            </a:r>
            <a:r>
              <a:rPr lang="en-US" altLang="zh-CN" sz="2400" dirty="0">
                <a:ea typeface="SimSun" panose="02010600030101010101" pitchFamily="2" charset="-122"/>
              </a:rPr>
              <a:t>: finds a good clustering with a single scan and improves the quality with a few additional scans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anose="02010600030101010101" pitchFamily="2" charset="-122"/>
              </a:rPr>
              <a:t>Weakness:</a:t>
            </a:r>
            <a:r>
              <a:rPr lang="en-US" altLang="zh-CN" sz="2400" dirty="0">
                <a:ea typeface="SimSun" panose="02010600030101010101" pitchFamily="2" charset="-122"/>
              </a:rPr>
              <a:t> handles only numeric data, and sensitive to the order of the data record.</a:t>
            </a:r>
          </a:p>
        </p:txBody>
      </p:sp>
    </p:spTree>
    <p:extLst>
      <p:ext uri="{BB962C8B-B14F-4D97-AF65-F5344CB8AC3E}">
        <p14:creationId xmlns:p14="http://schemas.microsoft.com/office/powerpoint/2010/main" val="1780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475F-ECDC-4144-A10E-DA5BFB802CE1}" type="datetime4">
              <a:rPr lang="en-US" altLang="en-US"/>
              <a:pPr/>
              <a:t>April 26, 2019</a:t>
            </a:fld>
            <a:endParaRPr lang="en-US" alt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F4F5-3389-4C82-A371-B467B346D9B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81730" name="Rectangle 2"/>
          <p:cNvSpPr>
            <a:spLocks noChangeArrowheads="1"/>
          </p:cNvSpPr>
          <p:nvPr/>
        </p:nvSpPr>
        <p:spPr bwMode="auto">
          <a:xfrm>
            <a:off x="1066800" y="3048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3200">
                <a:ea typeface="SimSun" panose="02010600030101010101" pitchFamily="2" charset="-122"/>
              </a:rPr>
              <a:t>Clustering Feature Vector in BIRCH</a:t>
            </a:r>
            <a:endParaRPr lang="en-US" altLang="zh-CN" sz="2000" b="1">
              <a:ea typeface="SimSun" panose="02010600030101010101" pitchFamily="2" charset="-122"/>
            </a:endParaRPr>
          </a:p>
        </p:txBody>
      </p:sp>
      <p:grpSp>
        <p:nvGrpSpPr>
          <p:cNvPr id="1481731" name="Group 3"/>
          <p:cNvGrpSpPr>
            <a:grpSpLocks/>
          </p:cNvGrpSpPr>
          <p:nvPr/>
        </p:nvGrpSpPr>
        <p:grpSpPr bwMode="auto">
          <a:xfrm>
            <a:off x="762000" y="1393824"/>
            <a:ext cx="5943600" cy="2100263"/>
            <a:chOff x="672" y="1566"/>
            <a:chExt cx="3648" cy="1193"/>
          </a:xfrm>
        </p:grpSpPr>
        <p:sp>
          <p:nvSpPr>
            <p:cNvPr id="1481732" name="Text Box 4"/>
            <p:cNvSpPr txBox="1">
              <a:spLocks noChangeArrowheads="1"/>
            </p:cNvSpPr>
            <p:nvPr/>
          </p:nvSpPr>
          <p:spPr bwMode="auto">
            <a:xfrm>
              <a:off x="672" y="1566"/>
              <a:ext cx="3648" cy="1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Clustering Feature: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</a:t>
              </a:r>
              <a:r>
                <a:rPr lang="en-US" altLang="zh-CN" b="1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CF = (N, LS, SS)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: </a:t>
              </a:r>
              <a:r>
                <a: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Number of data points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LS: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zh-CN" i="1" baseline="30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i=1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=X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SS: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zh-CN" i="1" baseline="30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i=1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=X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i="1" baseline="30000" dirty="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i="1" baseline="-2500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81733" name="Line 5"/>
            <p:cNvSpPr>
              <a:spLocks noChangeShapeType="1"/>
            </p:cNvSpPr>
            <p:nvPr/>
          </p:nvSpPr>
          <p:spPr bwMode="auto">
            <a:xfrm>
              <a:off x="158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1734" name="Line 6"/>
            <p:cNvSpPr>
              <a:spLocks noChangeShapeType="1"/>
            </p:cNvSpPr>
            <p:nvPr/>
          </p:nvSpPr>
          <p:spPr bwMode="auto">
            <a:xfrm>
              <a:off x="312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1735" name="Line 7"/>
            <p:cNvSpPr>
              <a:spLocks noChangeShapeType="1"/>
            </p:cNvSpPr>
            <p:nvPr/>
          </p:nvSpPr>
          <p:spPr bwMode="auto">
            <a:xfrm>
              <a:off x="158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481736" name="Object 8"/>
          <p:cNvGraphicFramePr>
            <a:graphicFrameLocks noChangeAspect="1"/>
          </p:cNvGraphicFramePr>
          <p:nvPr/>
        </p:nvGraphicFramePr>
        <p:xfrm>
          <a:off x="3352800" y="4078288"/>
          <a:ext cx="22098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Worksheet" r:id="rId3" imgW="2200656" imgH="2076907" progId="Excel.Sheet.8">
                  <p:embed/>
                </p:oleObj>
              </mc:Choice>
              <mc:Fallback>
                <p:oleObj name="Worksheet" r:id="rId3" imgW="2200656" imgH="20769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78288"/>
                        <a:ext cx="22098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1737" name="Oval 9"/>
          <p:cNvSpPr>
            <a:spLocks noChangeArrowheads="1"/>
          </p:cNvSpPr>
          <p:nvPr/>
        </p:nvSpPr>
        <p:spPr bwMode="auto">
          <a:xfrm>
            <a:off x="3886200" y="4383088"/>
            <a:ext cx="609600" cy="990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1738" name="Oval 10"/>
          <p:cNvSpPr>
            <a:spLocks noChangeArrowheads="1"/>
          </p:cNvSpPr>
          <p:nvPr/>
        </p:nvSpPr>
        <p:spPr bwMode="auto">
          <a:xfrm>
            <a:off x="4495800" y="491648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1739" name="AutoShape 11"/>
          <p:cNvSpPr>
            <a:spLocks/>
          </p:cNvSpPr>
          <p:nvPr/>
        </p:nvSpPr>
        <p:spPr bwMode="auto">
          <a:xfrm>
            <a:off x="5562600" y="3367088"/>
            <a:ext cx="3429000" cy="485775"/>
          </a:xfrm>
          <a:prstGeom prst="borderCallout2">
            <a:avLst>
              <a:gd name="adj1" fmla="val 23528"/>
              <a:gd name="adj2" fmla="val -2222"/>
              <a:gd name="adj3" fmla="val 23528"/>
              <a:gd name="adj4" fmla="val -20417"/>
              <a:gd name="adj5" fmla="val 212417"/>
              <a:gd name="adj6" fmla="val -3930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 = (5, (16,30),(54,190))</a:t>
            </a:r>
          </a:p>
        </p:txBody>
      </p:sp>
      <p:sp>
        <p:nvSpPr>
          <p:cNvPr id="1481740" name="Text Box 12"/>
          <p:cNvSpPr txBox="1">
            <a:spLocks noChangeArrowheads="1"/>
          </p:cNvSpPr>
          <p:nvPr/>
        </p:nvSpPr>
        <p:spPr bwMode="auto">
          <a:xfrm>
            <a:off x="6477000" y="4178300"/>
            <a:ext cx="990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(3,4)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(2,6)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(4,5)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(4,7)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(3,8)</a:t>
            </a:r>
          </a:p>
        </p:txBody>
      </p:sp>
    </p:spTree>
    <p:extLst>
      <p:ext uri="{BB962C8B-B14F-4D97-AF65-F5344CB8AC3E}">
        <p14:creationId xmlns:p14="http://schemas.microsoft.com/office/powerpoint/2010/main" val="36653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36C-48A7-4DEE-B15D-2F8F1CD5C19D}" type="datetime4">
              <a:rPr lang="en-US" altLang="en-US"/>
              <a:pPr/>
              <a:t>April 26, 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E76E-63FF-4B1B-A288-2C6F7405ED9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02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CF-Tree in BIRCH</a:t>
            </a:r>
          </a:p>
        </p:txBody>
      </p:sp>
      <p:sp>
        <p:nvSpPr>
          <p:cNvPr id="1602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/>
              <a:t>Clustering feature: 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summary of the statistics for a given subcluster: the 0-th, 1st and 2nd moments of the subcluster from the statistical point of view. 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registers crucial measurements for computing cluster and utilizes storage efficiently</a:t>
            </a:r>
            <a:endParaRPr lang="en-US" altLang="ko-KR" sz="2000">
              <a:ea typeface="굴림" pitchFamily="50" charset="-127"/>
            </a:endParaRPr>
          </a:p>
          <a:p>
            <a:pPr>
              <a:spcBef>
                <a:spcPct val="50000"/>
              </a:spcBef>
              <a:buClrTx/>
              <a:buSzPct val="65000"/>
              <a:buFontTx/>
              <a:buBlip>
                <a:blip r:embed="rId2"/>
              </a:buBlip>
            </a:pPr>
            <a:r>
              <a:rPr lang="en-US" altLang="ko-KR" sz="2000">
                <a:ea typeface="굴림" pitchFamily="50" charset="-127"/>
              </a:rPr>
              <a:t>A CF tree is a height-balanced tree that stores the clustering features for a hierarchical clustering 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굴림" pitchFamily="50" charset="-127"/>
              </a:rPr>
              <a:t>A nonleaf node in a tree has descendants or “children”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굴림" pitchFamily="50" charset="-127"/>
              </a:rPr>
              <a:t>The nonleaf nodes store sums of the CFs of their children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ea typeface="굴림" pitchFamily="50" charset="-127"/>
              </a:rPr>
              <a:t>A CF tree has two parameters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굴림" pitchFamily="50" charset="-127"/>
              </a:rPr>
              <a:t>Branching factor: specify the maximum number of children.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굴림" pitchFamily="50" charset="-127"/>
              </a:rPr>
              <a:t>threshold: max diameter of sub-clusters stored at the leaf nodes</a:t>
            </a:r>
          </a:p>
        </p:txBody>
      </p:sp>
    </p:spTree>
    <p:extLst>
      <p:ext uri="{BB962C8B-B14F-4D97-AF65-F5344CB8AC3E}">
        <p14:creationId xmlns:p14="http://schemas.microsoft.com/office/powerpoint/2010/main" val="42549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C22D-FF35-4CC6-97BD-454861E890DB}" type="datetime4">
              <a:rPr lang="en-US" altLang="en-US"/>
              <a:pPr/>
              <a:t>April 26, 2019</a:t>
            </a:fld>
            <a:endParaRPr lang="en-US" altLang="en-US"/>
          </a:p>
        </p:txBody>
      </p:sp>
      <p:sp>
        <p:nvSpPr>
          <p:cNvPr id="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B61-68FD-4333-A090-8C6D7B09930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228600"/>
            <a:ext cx="7548562" cy="6096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The CF Tree Structure</a:t>
            </a:r>
            <a:endParaRPr lang="en-US" altLang="zh-CN" sz="4000" b="1">
              <a:ea typeface="SimSun" panose="02010600030101010101" pitchFamily="2" charset="-122"/>
            </a:endParaRPr>
          </a:p>
        </p:txBody>
      </p:sp>
      <p:grpSp>
        <p:nvGrpSpPr>
          <p:cNvPr id="1482755" name="Group 3"/>
          <p:cNvGrpSpPr>
            <a:grpSpLocks/>
          </p:cNvGrpSpPr>
          <p:nvPr/>
        </p:nvGrpSpPr>
        <p:grpSpPr bwMode="auto">
          <a:xfrm>
            <a:off x="1828800" y="1295400"/>
            <a:ext cx="4953000" cy="914400"/>
            <a:chOff x="1152" y="816"/>
            <a:chExt cx="3120" cy="576"/>
          </a:xfrm>
        </p:grpSpPr>
        <p:sp>
          <p:nvSpPr>
            <p:cNvPr id="1482756" name="Line 4"/>
            <p:cNvSpPr>
              <a:spLocks noChangeShapeType="1"/>
            </p:cNvSpPr>
            <p:nvPr/>
          </p:nvSpPr>
          <p:spPr bwMode="auto">
            <a:xfrm>
              <a:off x="2187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57" name="Rectangle 5"/>
            <p:cNvSpPr>
              <a:spLocks noChangeArrowheads="1"/>
            </p:cNvSpPr>
            <p:nvPr/>
          </p:nvSpPr>
          <p:spPr bwMode="auto">
            <a:xfrm>
              <a:off x="1156" y="820"/>
              <a:ext cx="3016" cy="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58" name="Line 6"/>
            <p:cNvSpPr>
              <a:spLocks noChangeShapeType="1"/>
            </p:cNvSpPr>
            <p:nvPr/>
          </p:nvSpPr>
          <p:spPr bwMode="auto">
            <a:xfrm>
              <a:off x="16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59" name="Line 7"/>
            <p:cNvSpPr>
              <a:spLocks noChangeShapeType="1"/>
            </p:cNvSpPr>
            <p:nvPr/>
          </p:nvSpPr>
          <p:spPr bwMode="auto">
            <a:xfrm>
              <a:off x="35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0" name="Line 8"/>
            <p:cNvSpPr>
              <a:spLocks noChangeShapeType="1"/>
            </p:cNvSpPr>
            <p:nvPr/>
          </p:nvSpPr>
          <p:spPr bwMode="auto">
            <a:xfrm>
              <a:off x="2708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1" name="Line 9"/>
            <p:cNvSpPr>
              <a:spLocks noChangeShapeType="1"/>
            </p:cNvSpPr>
            <p:nvPr/>
          </p:nvSpPr>
          <p:spPr bwMode="auto">
            <a:xfrm>
              <a:off x="1152" y="11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2" name="Line 10"/>
            <p:cNvSpPr>
              <a:spLocks noChangeShapeType="1"/>
            </p:cNvSpPr>
            <p:nvPr/>
          </p:nvSpPr>
          <p:spPr bwMode="auto">
            <a:xfrm>
              <a:off x="3408" y="11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3" name="Rectangle 11"/>
            <p:cNvSpPr>
              <a:spLocks noChangeArrowheads="1"/>
            </p:cNvSpPr>
            <p:nvPr/>
          </p:nvSpPr>
          <p:spPr bwMode="auto">
            <a:xfrm>
              <a:off x="1200" y="8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482764" name="Rectangle 12"/>
            <p:cNvSpPr>
              <a:spLocks noChangeArrowheads="1"/>
            </p:cNvSpPr>
            <p:nvPr/>
          </p:nvSpPr>
          <p:spPr bwMode="auto">
            <a:xfrm>
              <a:off x="1200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482765" name="Rectangle 13"/>
            <p:cNvSpPr>
              <a:spLocks noChangeArrowheads="1"/>
            </p:cNvSpPr>
            <p:nvPr/>
          </p:nvSpPr>
          <p:spPr bwMode="auto">
            <a:xfrm>
              <a:off x="2208" y="8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482766" name="Rectangle 14"/>
            <p:cNvSpPr>
              <a:spLocks noChangeArrowheads="1"/>
            </p:cNvSpPr>
            <p:nvPr/>
          </p:nvSpPr>
          <p:spPr bwMode="auto">
            <a:xfrm>
              <a:off x="2208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482767" name="Rectangle 15"/>
            <p:cNvSpPr>
              <a:spLocks noChangeArrowheads="1"/>
            </p:cNvSpPr>
            <p:nvPr/>
          </p:nvSpPr>
          <p:spPr bwMode="auto">
            <a:xfrm>
              <a:off x="1728" y="8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482768" name="Rectangle 16"/>
            <p:cNvSpPr>
              <a:spLocks noChangeArrowheads="1"/>
            </p:cNvSpPr>
            <p:nvPr/>
          </p:nvSpPr>
          <p:spPr bwMode="auto">
            <a:xfrm>
              <a:off x="1728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482769" name="Rectangle 17"/>
            <p:cNvSpPr>
              <a:spLocks noChangeArrowheads="1"/>
            </p:cNvSpPr>
            <p:nvPr/>
          </p:nvSpPr>
          <p:spPr bwMode="auto">
            <a:xfrm>
              <a:off x="3696" y="8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482770" name="Rectangle 18"/>
            <p:cNvSpPr>
              <a:spLocks noChangeArrowheads="1"/>
            </p:cNvSpPr>
            <p:nvPr/>
          </p:nvSpPr>
          <p:spPr bwMode="auto">
            <a:xfrm>
              <a:off x="3696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</p:grpSp>
      <p:sp>
        <p:nvSpPr>
          <p:cNvPr id="1482771" name="Line 19"/>
          <p:cNvSpPr>
            <a:spLocks noChangeShapeType="1"/>
          </p:cNvSpPr>
          <p:nvPr/>
        </p:nvSpPr>
        <p:spPr bwMode="auto">
          <a:xfrm>
            <a:off x="2557463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72" name="Rectangle 20"/>
          <p:cNvSpPr>
            <a:spLocks noChangeArrowheads="1"/>
          </p:cNvSpPr>
          <p:nvPr/>
        </p:nvSpPr>
        <p:spPr bwMode="auto">
          <a:xfrm>
            <a:off x="920750" y="3282950"/>
            <a:ext cx="4787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73" name="Line 21"/>
          <p:cNvSpPr>
            <a:spLocks noChangeShapeType="1"/>
          </p:cNvSpPr>
          <p:nvPr/>
        </p:nvSpPr>
        <p:spPr bwMode="auto">
          <a:xfrm>
            <a:off x="173672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74" name="Line 22"/>
          <p:cNvSpPr>
            <a:spLocks noChangeShapeType="1"/>
          </p:cNvSpPr>
          <p:nvPr/>
        </p:nvSpPr>
        <p:spPr bwMode="auto">
          <a:xfrm>
            <a:off x="475297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75" name="Line 23"/>
          <p:cNvSpPr>
            <a:spLocks noChangeShapeType="1"/>
          </p:cNvSpPr>
          <p:nvPr/>
        </p:nvSpPr>
        <p:spPr bwMode="auto">
          <a:xfrm>
            <a:off x="3384550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76" name="Line 24"/>
          <p:cNvSpPr>
            <a:spLocks noChangeShapeType="1"/>
          </p:cNvSpPr>
          <p:nvPr/>
        </p:nvSpPr>
        <p:spPr bwMode="auto">
          <a:xfrm>
            <a:off x="914400" y="3733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77" name="Line 25"/>
          <p:cNvSpPr>
            <a:spLocks noChangeShapeType="1"/>
          </p:cNvSpPr>
          <p:nvPr/>
        </p:nvSpPr>
        <p:spPr bwMode="auto">
          <a:xfrm>
            <a:off x="4495800" y="3733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78" name="Rectangle 26"/>
          <p:cNvSpPr>
            <a:spLocks noChangeArrowheads="1"/>
          </p:cNvSpPr>
          <p:nvPr/>
        </p:nvSpPr>
        <p:spPr bwMode="auto">
          <a:xfrm>
            <a:off x="990600" y="3276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779" name="Rectangle 27"/>
          <p:cNvSpPr>
            <a:spLocks noChangeArrowheads="1"/>
          </p:cNvSpPr>
          <p:nvPr/>
        </p:nvSpPr>
        <p:spPr bwMode="auto">
          <a:xfrm>
            <a:off x="990600" y="3810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780" name="Rectangle 28"/>
          <p:cNvSpPr>
            <a:spLocks noChangeArrowheads="1"/>
          </p:cNvSpPr>
          <p:nvPr/>
        </p:nvSpPr>
        <p:spPr bwMode="auto">
          <a:xfrm>
            <a:off x="2590800" y="3276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482781" name="Rectangle 29"/>
          <p:cNvSpPr>
            <a:spLocks noChangeArrowheads="1"/>
          </p:cNvSpPr>
          <p:nvPr/>
        </p:nvSpPr>
        <p:spPr bwMode="auto">
          <a:xfrm>
            <a:off x="2590800" y="3810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482782" name="Rectangle 30"/>
          <p:cNvSpPr>
            <a:spLocks noChangeArrowheads="1"/>
          </p:cNvSpPr>
          <p:nvPr/>
        </p:nvSpPr>
        <p:spPr bwMode="auto">
          <a:xfrm>
            <a:off x="1828800" y="3276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783" name="Rectangle 31"/>
          <p:cNvSpPr>
            <a:spLocks noChangeArrowheads="1"/>
          </p:cNvSpPr>
          <p:nvPr/>
        </p:nvSpPr>
        <p:spPr bwMode="auto">
          <a:xfrm>
            <a:off x="1828800" y="3810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784" name="Rectangle 32"/>
          <p:cNvSpPr>
            <a:spLocks noChangeArrowheads="1"/>
          </p:cNvSpPr>
          <p:nvPr/>
        </p:nvSpPr>
        <p:spPr bwMode="auto">
          <a:xfrm>
            <a:off x="4953000" y="3276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482785" name="Rectangle 33"/>
          <p:cNvSpPr>
            <a:spLocks noChangeArrowheads="1"/>
          </p:cNvSpPr>
          <p:nvPr/>
        </p:nvSpPr>
        <p:spPr bwMode="auto">
          <a:xfrm>
            <a:off x="4953000" y="3810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482786" name="Line 34"/>
          <p:cNvSpPr>
            <a:spLocks noChangeShapeType="1"/>
          </p:cNvSpPr>
          <p:nvPr/>
        </p:nvSpPr>
        <p:spPr bwMode="auto">
          <a:xfrm flipH="1">
            <a:off x="1295400" y="2209800"/>
            <a:ext cx="9906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87" name="Line 35"/>
          <p:cNvSpPr>
            <a:spLocks noChangeShapeType="1"/>
          </p:cNvSpPr>
          <p:nvPr/>
        </p:nvSpPr>
        <p:spPr bwMode="auto">
          <a:xfrm>
            <a:off x="3048000" y="2209800"/>
            <a:ext cx="4191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88" name="Line 36"/>
          <p:cNvSpPr>
            <a:spLocks noChangeShapeType="1"/>
          </p:cNvSpPr>
          <p:nvPr/>
        </p:nvSpPr>
        <p:spPr bwMode="auto">
          <a:xfrm>
            <a:off x="3733800" y="2209800"/>
            <a:ext cx="5029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89" name="Rectangle 37"/>
          <p:cNvSpPr>
            <a:spLocks noChangeArrowheads="1"/>
          </p:cNvSpPr>
          <p:nvPr/>
        </p:nvSpPr>
        <p:spPr bwMode="auto">
          <a:xfrm>
            <a:off x="3111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90" name="Rectangle 38"/>
          <p:cNvSpPr>
            <a:spLocks noChangeArrowheads="1"/>
          </p:cNvSpPr>
          <p:nvPr/>
        </p:nvSpPr>
        <p:spPr bwMode="auto">
          <a:xfrm>
            <a:off x="990600" y="510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791" name="Line 39"/>
          <p:cNvSpPr>
            <a:spLocks noChangeShapeType="1"/>
          </p:cNvSpPr>
          <p:nvPr/>
        </p:nvSpPr>
        <p:spPr bwMode="auto">
          <a:xfrm>
            <a:off x="990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92" name="Rectangle 40"/>
          <p:cNvSpPr>
            <a:spLocks noChangeArrowheads="1"/>
          </p:cNvSpPr>
          <p:nvPr/>
        </p:nvSpPr>
        <p:spPr bwMode="auto">
          <a:xfrm>
            <a:off x="1600200" y="510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793" name="Line 41"/>
          <p:cNvSpPr>
            <a:spLocks noChangeShapeType="1"/>
          </p:cNvSpPr>
          <p:nvPr/>
        </p:nvSpPr>
        <p:spPr bwMode="auto">
          <a:xfrm>
            <a:off x="1600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94" name="Rectangle 42"/>
          <p:cNvSpPr>
            <a:spLocks noChangeArrowheads="1"/>
          </p:cNvSpPr>
          <p:nvPr/>
        </p:nvSpPr>
        <p:spPr bwMode="auto">
          <a:xfrm>
            <a:off x="2819400" y="510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1482795" name="Line 43"/>
          <p:cNvSpPr>
            <a:spLocks noChangeShapeType="1"/>
          </p:cNvSpPr>
          <p:nvPr/>
        </p:nvSpPr>
        <p:spPr bwMode="auto">
          <a:xfrm>
            <a:off x="2819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96" name="Line 44"/>
          <p:cNvSpPr>
            <a:spLocks noChangeShapeType="1"/>
          </p:cNvSpPr>
          <p:nvPr/>
        </p:nvSpPr>
        <p:spPr bwMode="auto">
          <a:xfrm>
            <a:off x="2209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97" name="Line 45"/>
          <p:cNvSpPr>
            <a:spLocks noChangeShapeType="1"/>
          </p:cNvSpPr>
          <p:nvPr/>
        </p:nvSpPr>
        <p:spPr bwMode="auto">
          <a:xfrm>
            <a:off x="3429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98" name="Line 46"/>
          <p:cNvSpPr>
            <a:spLocks noChangeShapeType="1"/>
          </p:cNvSpPr>
          <p:nvPr/>
        </p:nvSpPr>
        <p:spPr bwMode="auto">
          <a:xfrm>
            <a:off x="23622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799" name="Rectangle 47"/>
          <p:cNvSpPr>
            <a:spLocks noChangeArrowheads="1"/>
          </p:cNvSpPr>
          <p:nvPr/>
        </p:nvSpPr>
        <p:spPr bwMode="auto">
          <a:xfrm>
            <a:off x="381000" y="5105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1482800" name="Rectangle 48"/>
          <p:cNvSpPr>
            <a:spLocks noChangeArrowheads="1"/>
          </p:cNvSpPr>
          <p:nvPr/>
        </p:nvSpPr>
        <p:spPr bwMode="auto">
          <a:xfrm>
            <a:off x="3429000" y="5105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1482801" name="Line 49"/>
          <p:cNvSpPr>
            <a:spLocks noChangeShapeType="1"/>
          </p:cNvSpPr>
          <p:nvPr/>
        </p:nvSpPr>
        <p:spPr bwMode="auto">
          <a:xfrm flipH="1">
            <a:off x="914400" y="4191000"/>
            <a:ext cx="381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02" name="Rectangle 50"/>
          <p:cNvSpPr>
            <a:spLocks noChangeArrowheads="1"/>
          </p:cNvSpPr>
          <p:nvPr/>
        </p:nvSpPr>
        <p:spPr bwMode="auto">
          <a:xfrm>
            <a:off x="47307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03" name="Rectangle 51"/>
          <p:cNvSpPr>
            <a:spLocks noChangeArrowheads="1"/>
          </p:cNvSpPr>
          <p:nvPr/>
        </p:nvSpPr>
        <p:spPr bwMode="auto">
          <a:xfrm>
            <a:off x="5410200" y="510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804" name="Line 52"/>
          <p:cNvSpPr>
            <a:spLocks noChangeShapeType="1"/>
          </p:cNvSpPr>
          <p:nvPr/>
        </p:nvSpPr>
        <p:spPr bwMode="auto">
          <a:xfrm>
            <a:off x="5410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05" name="Rectangle 53"/>
          <p:cNvSpPr>
            <a:spLocks noChangeArrowheads="1"/>
          </p:cNvSpPr>
          <p:nvPr/>
        </p:nvSpPr>
        <p:spPr bwMode="auto">
          <a:xfrm>
            <a:off x="6019800" y="510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806" name="Line 54"/>
          <p:cNvSpPr>
            <a:spLocks noChangeShapeType="1"/>
          </p:cNvSpPr>
          <p:nvPr/>
        </p:nvSpPr>
        <p:spPr bwMode="auto">
          <a:xfrm>
            <a:off x="6019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07" name="Rectangle 55"/>
          <p:cNvSpPr>
            <a:spLocks noChangeArrowheads="1"/>
          </p:cNvSpPr>
          <p:nvPr/>
        </p:nvSpPr>
        <p:spPr bwMode="auto">
          <a:xfrm>
            <a:off x="7239000" y="510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482808" name="Line 56"/>
          <p:cNvSpPr>
            <a:spLocks noChangeShapeType="1"/>
          </p:cNvSpPr>
          <p:nvPr/>
        </p:nvSpPr>
        <p:spPr bwMode="auto">
          <a:xfrm>
            <a:off x="7239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09" name="Line 57"/>
          <p:cNvSpPr>
            <a:spLocks noChangeShapeType="1"/>
          </p:cNvSpPr>
          <p:nvPr/>
        </p:nvSpPr>
        <p:spPr bwMode="auto">
          <a:xfrm>
            <a:off x="6629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0" name="Line 58"/>
          <p:cNvSpPr>
            <a:spLocks noChangeShapeType="1"/>
          </p:cNvSpPr>
          <p:nvPr/>
        </p:nvSpPr>
        <p:spPr bwMode="auto">
          <a:xfrm>
            <a:off x="7848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1" name="Line 59"/>
          <p:cNvSpPr>
            <a:spLocks noChangeShapeType="1"/>
          </p:cNvSpPr>
          <p:nvPr/>
        </p:nvSpPr>
        <p:spPr bwMode="auto">
          <a:xfrm>
            <a:off x="67818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2" name="Rectangle 60"/>
          <p:cNvSpPr>
            <a:spLocks noChangeArrowheads="1"/>
          </p:cNvSpPr>
          <p:nvPr/>
        </p:nvSpPr>
        <p:spPr bwMode="auto">
          <a:xfrm>
            <a:off x="4800600" y="5105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1482813" name="Rectangle 61"/>
          <p:cNvSpPr>
            <a:spLocks noChangeArrowheads="1"/>
          </p:cNvSpPr>
          <p:nvPr/>
        </p:nvSpPr>
        <p:spPr bwMode="auto">
          <a:xfrm>
            <a:off x="7848600" y="5105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1482814" name="Line 62"/>
          <p:cNvSpPr>
            <a:spLocks noChangeShapeType="1"/>
          </p:cNvSpPr>
          <p:nvPr/>
        </p:nvSpPr>
        <p:spPr bwMode="auto">
          <a:xfrm>
            <a:off x="2133600" y="4191000"/>
            <a:ext cx="4800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5" name="Line 63"/>
          <p:cNvSpPr>
            <a:spLocks noChangeShapeType="1"/>
          </p:cNvSpPr>
          <p:nvPr/>
        </p:nvSpPr>
        <p:spPr bwMode="auto">
          <a:xfrm flipH="1">
            <a:off x="4114800" y="5181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6" name="Line 64"/>
          <p:cNvSpPr>
            <a:spLocks noChangeShapeType="1"/>
          </p:cNvSpPr>
          <p:nvPr/>
        </p:nvSpPr>
        <p:spPr bwMode="auto">
          <a:xfrm>
            <a:off x="41148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7" name="Line 65"/>
          <p:cNvSpPr>
            <a:spLocks noChangeShapeType="1"/>
          </p:cNvSpPr>
          <p:nvPr/>
        </p:nvSpPr>
        <p:spPr bwMode="auto">
          <a:xfrm>
            <a:off x="8534400" y="5562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8" name="Line 66"/>
          <p:cNvSpPr>
            <a:spLocks noChangeShapeType="1"/>
          </p:cNvSpPr>
          <p:nvPr/>
        </p:nvSpPr>
        <p:spPr bwMode="auto">
          <a:xfrm flipH="1">
            <a:off x="85344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19" name="Rectangle 67"/>
          <p:cNvSpPr>
            <a:spLocks noChangeArrowheads="1"/>
          </p:cNvSpPr>
          <p:nvPr/>
        </p:nvSpPr>
        <p:spPr bwMode="auto">
          <a:xfrm>
            <a:off x="304800" y="1371600"/>
            <a:ext cx="106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B = 7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 = 6</a:t>
            </a:r>
          </a:p>
        </p:txBody>
      </p:sp>
      <p:sp>
        <p:nvSpPr>
          <p:cNvPr id="1482820" name="Line 68"/>
          <p:cNvSpPr>
            <a:spLocks noChangeShapeType="1"/>
          </p:cNvSpPr>
          <p:nvPr/>
        </p:nvSpPr>
        <p:spPr bwMode="auto">
          <a:xfrm>
            <a:off x="3962400" y="3733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21" name="Line 69"/>
          <p:cNvSpPr>
            <a:spLocks noChangeShapeType="1"/>
          </p:cNvSpPr>
          <p:nvPr/>
        </p:nvSpPr>
        <p:spPr bwMode="auto">
          <a:xfrm>
            <a:off x="4876800" y="1752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22" name="Line 70"/>
          <p:cNvSpPr>
            <a:spLocks noChangeShapeType="1"/>
          </p:cNvSpPr>
          <p:nvPr/>
        </p:nvSpPr>
        <p:spPr bwMode="auto">
          <a:xfrm>
            <a:off x="7391400" y="3733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2823" name="Rectangle 71"/>
          <p:cNvSpPr>
            <a:spLocks noChangeArrowheads="1"/>
          </p:cNvSpPr>
          <p:nvPr/>
        </p:nvSpPr>
        <p:spPr bwMode="auto">
          <a:xfrm>
            <a:off x="3733800" y="762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Root</a:t>
            </a:r>
          </a:p>
        </p:txBody>
      </p:sp>
      <p:sp>
        <p:nvSpPr>
          <p:cNvPr id="1482824" name="Rectangle 72"/>
          <p:cNvSpPr>
            <a:spLocks noChangeArrowheads="1"/>
          </p:cNvSpPr>
          <p:nvPr/>
        </p:nvSpPr>
        <p:spPr bwMode="auto">
          <a:xfrm>
            <a:off x="2438400" y="2819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Non-leaf node</a:t>
            </a:r>
          </a:p>
        </p:txBody>
      </p:sp>
      <p:sp>
        <p:nvSpPr>
          <p:cNvPr id="1482825" name="Rectangle 73"/>
          <p:cNvSpPr>
            <a:spLocks noChangeArrowheads="1"/>
          </p:cNvSpPr>
          <p:nvPr/>
        </p:nvSpPr>
        <p:spPr bwMode="auto">
          <a:xfrm>
            <a:off x="2362200" y="4572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sp>
        <p:nvSpPr>
          <p:cNvPr id="1482826" name="Rectangle 74"/>
          <p:cNvSpPr>
            <a:spLocks noChangeArrowheads="1"/>
          </p:cNvSpPr>
          <p:nvPr/>
        </p:nvSpPr>
        <p:spPr bwMode="auto">
          <a:xfrm>
            <a:off x="7010400" y="4572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grpSp>
        <p:nvGrpSpPr>
          <p:cNvPr id="1482827" name="Group 75"/>
          <p:cNvGrpSpPr>
            <a:grpSpLocks/>
          </p:cNvGrpSpPr>
          <p:nvPr/>
        </p:nvGrpSpPr>
        <p:grpSpPr bwMode="auto">
          <a:xfrm>
            <a:off x="920750" y="5949950"/>
            <a:ext cx="749300" cy="749300"/>
            <a:chOff x="580" y="3748"/>
            <a:chExt cx="472" cy="472"/>
          </a:xfrm>
        </p:grpSpPr>
        <p:sp>
          <p:nvSpPr>
            <p:cNvPr id="1482828" name="Oval 76"/>
            <p:cNvSpPr>
              <a:spLocks noChangeArrowheads="1"/>
            </p:cNvSpPr>
            <p:nvPr/>
          </p:nvSpPr>
          <p:spPr bwMode="auto">
            <a:xfrm>
              <a:off x="724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829" name="Oval 77"/>
            <p:cNvSpPr>
              <a:spLocks noChangeArrowheads="1"/>
            </p:cNvSpPr>
            <p:nvPr/>
          </p:nvSpPr>
          <p:spPr bwMode="auto">
            <a:xfrm>
              <a:off x="820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830" name="Oval 78"/>
            <p:cNvSpPr>
              <a:spLocks noChangeArrowheads="1"/>
            </p:cNvSpPr>
            <p:nvPr/>
          </p:nvSpPr>
          <p:spPr bwMode="auto">
            <a:xfrm>
              <a:off x="820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831" name="Oval 79"/>
            <p:cNvSpPr>
              <a:spLocks noChangeArrowheads="1"/>
            </p:cNvSpPr>
            <p:nvPr/>
          </p:nvSpPr>
          <p:spPr bwMode="auto">
            <a:xfrm>
              <a:off x="67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832" name="Oval 80"/>
            <p:cNvSpPr>
              <a:spLocks noChangeArrowheads="1"/>
            </p:cNvSpPr>
            <p:nvPr/>
          </p:nvSpPr>
          <p:spPr bwMode="auto">
            <a:xfrm>
              <a:off x="676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833" name="Oval 81"/>
            <p:cNvSpPr>
              <a:spLocks noChangeArrowheads="1"/>
            </p:cNvSpPr>
            <p:nvPr/>
          </p:nvSpPr>
          <p:spPr bwMode="auto">
            <a:xfrm>
              <a:off x="772" y="4036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834" name="Oval 82"/>
            <p:cNvSpPr>
              <a:spLocks noChangeArrowheads="1"/>
            </p:cNvSpPr>
            <p:nvPr/>
          </p:nvSpPr>
          <p:spPr bwMode="auto">
            <a:xfrm>
              <a:off x="91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835" name="Oval 83"/>
            <p:cNvSpPr>
              <a:spLocks noChangeArrowheads="1"/>
            </p:cNvSpPr>
            <p:nvPr/>
          </p:nvSpPr>
          <p:spPr bwMode="auto">
            <a:xfrm>
              <a:off x="580" y="3748"/>
              <a:ext cx="472" cy="4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2836" name="Line 84"/>
          <p:cNvSpPr>
            <a:spLocks noChangeShapeType="1"/>
          </p:cNvSpPr>
          <p:nvPr/>
        </p:nvSpPr>
        <p:spPr bwMode="auto">
          <a:xfrm>
            <a:off x="1295400" y="5715000"/>
            <a:ext cx="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60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18500" cy="5181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Uses a number of points to represent a cluster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lvl="4">
              <a:defRPr/>
            </a:pPr>
            <a:endParaRPr lang="en-US" altLang="en-US" sz="800" dirty="0"/>
          </a:p>
          <a:p>
            <a:pPr>
              <a:defRPr/>
            </a:pPr>
            <a:r>
              <a:rPr lang="en-US" altLang="en-US" sz="2400" dirty="0"/>
              <a:t>Representative points are found by selecting a constant number of points from a cluster and then “shrinking” them toward the center of the cluster</a:t>
            </a:r>
          </a:p>
          <a:p>
            <a:pPr lvl="4">
              <a:defRPr/>
            </a:pPr>
            <a:endParaRPr lang="en-US" altLang="en-US" sz="800" dirty="0"/>
          </a:p>
          <a:p>
            <a:pPr>
              <a:defRPr/>
            </a:pPr>
            <a:r>
              <a:rPr lang="en-US" altLang="en-US" sz="2400" dirty="0"/>
              <a:t>Cluster similarity is the similarity of the closest pair of representative points from different clusters</a:t>
            </a:r>
          </a:p>
        </p:txBody>
      </p:sp>
      <p:sp>
        <p:nvSpPr>
          <p:cNvPr id="1646600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763000" cy="787400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CURE: Another Hierarchical Approach</a:t>
            </a:r>
          </a:p>
        </p:txBody>
      </p:sp>
      <p:sp>
        <p:nvSpPr>
          <p:cNvPr id="6148" name="Freeform 12" descr="5%"/>
          <p:cNvSpPr>
            <a:spLocks/>
          </p:cNvSpPr>
          <p:nvPr/>
        </p:nvSpPr>
        <p:spPr bwMode="auto">
          <a:xfrm rot="-5400000">
            <a:off x="1377157" y="2051843"/>
            <a:ext cx="1828800" cy="1382713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Oval 13"/>
          <p:cNvSpPr>
            <a:spLocks noChangeArrowheads="1"/>
          </p:cNvSpPr>
          <p:nvPr/>
        </p:nvSpPr>
        <p:spPr bwMode="auto">
          <a:xfrm rot="-5400000">
            <a:off x="22098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0" name="Oval 14"/>
          <p:cNvSpPr>
            <a:spLocks noChangeArrowheads="1"/>
          </p:cNvSpPr>
          <p:nvPr/>
        </p:nvSpPr>
        <p:spPr bwMode="auto">
          <a:xfrm rot="-5400000">
            <a:off x="22860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1" name="Oval 15"/>
          <p:cNvSpPr>
            <a:spLocks noChangeArrowheads="1"/>
          </p:cNvSpPr>
          <p:nvPr/>
        </p:nvSpPr>
        <p:spPr bwMode="auto">
          <a:xfrm rot="-5400000">
            <a:off x="1752600" y="2667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2" name="Oval 16"/>
          <p:cNvSpPr>
            <a:spLocks noChangeArrowheads="1"/>
          </p:cNvSpPr>
          <p:nvPr/>
        </p:nvSpPr>
        <p:spPr bwMode="auto">
          <a:xfrm rot="-5400000">
            <a:off x="2817813" y="2513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3" name="Freeform 17" descr="5%"/>
          <p:cNvSpPr>
            <a:spLocks/>
          </p:cNvSpPr>
          <p:nvPr/>
        </p:nvSpPr>
        <p:spPr bwMode="auto">
          <a:xfrm rot="5400000" flipV="1">
            <a:off x="4876800" y="1905000"/>
            <a:ext cx="182880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Oval 18"/>
          <p:cNvSpPr>
            <a:spLocks noChangeArrowheads="1"/>
          </p:cNvSpPr>
          <p:nvPr/>
        </p:nvSpPr>
        <p:spPr bwMode="auto">
          <a:xfrm rot="5400000" flipV="1">
            <a:off x="6400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5" name="Oval 19"/>
          <p:cNvSpPr>
            <a:spLocks noChangeArrowheads="1"/>
          </p:cNvSpPr>
          <p:nvPr/>
        </p:nvSpPr>
        <p:spPr bwMode="auto">
          <a:xfrm rot="5400000" flipV="1">
            <a:off x="5181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6" name="Oval 20"/>
          <p:cNvSpPr>
            <a:spLocks noChangeArrowheads="1"/>
          </p:cNvSpPr>
          <p:nvPr/>
        </p:nvSpPr>
        <p:spPr bwMode="auto">
          <a:xfrm rot="5400000" flipV="1">
            <a:off x="5486400" y="3429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7" name="Oval 21"/>
          <p:cNvSpPr>
            <a:spLocks noChangeArrowheads="1"/>
          </p:cNvSpPr>
          <p:nvPr/>
        </p:nvSpPr>
        <p:spPr bwMode="auto">
          <a:xfrm rot="5400000" flipV="1">
            <a:off x="57912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8" name="Oval 22"/>
          <p:cNvSpPr>
            <a:spLocks noChangeArrowheads="1"/>
          </p:cNvSpPr>
          <p:nvPr/>
        </p:nvSpPr>
        <p:spPr bwMode="auto">
          <a:xfrm rot="5400000" flipV="1">
            <a:off x="6248400" y="3200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59" name="Oval 23"/>
          <p:cNvSpPr>
            <a:spLocks noChangeArrowheads="1"/>
          </p:cNvSpPr>
          <p:nvPr/>
        </p:nvSpPr>
        <p:spPr bwMode="auto">
          <a:xfrm rot="5400000" flipV="1">
            <a:off x="2819400" y="3124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60" name="Line 26"/>
          <p:cNvSpPr>
            <a:spLocks noChangeShapeType="1"/>
          </p:cNvSpPr>
          <p:nvPr/>
        </p:nvSpPr>
        <p:spPr bwMode="auto">
          <a:xfrm flipH="1">
            <a:off x="2286000" y="2286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7"/>
          <p:cNvSpPr>
            <a:spLocks noChangeShapeType="1"/>
          </p:cNvSpPr>
          <p:nvPr/>
        </p:nvSpPr>
        <p:spPr bwMode="auto">
          <a:xfrm flipH="1">
            <a:off x="2438400" y="2590800"/>
            <a:ext cx="304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28"/>
          <p:cNvSpPr>
            <a:spLocks noChangeShapeType="1"/>
          </p:cNvSpPr>
          <p:nvPr/>
        </p:nvSpPr>
        <p:spPr bwMode="auto">
          <a:xfrm flipH="1" flipV="1">
            <a:off x="2514600" y="2971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29"/>
          <p:cNvSpPr>
            <a:spLocks noChangeShapeType="1"/>
          </p:cNvSpPr>
          <p:nvPr/>
        </p:nvSpPr>
        <p:spPr bwMode="auto">
          <a:xfrm flipV="1">
            <a:off x="2286000" y="2971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30"/>
          <p:cNvSpPr>
            <a:spLocks noChangeShapeType="1"/>
          </p:cNvSpPr>
          <p:nvPr/>
        </p:nvSpPr>
        <p:spPr bwMode="auto">
          <a:xfrm>
            <a:off x="1828800" y="2743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Text Box 25"/>
          <p:cNvSpPr txBox="1">
            <a:spLocks noChangeArrowheads="1"/>
          </p:cNvSpPr>
          <p:nvPr/>
        </p:nvSpPr>
        <p:spPr bwMode="auto">
          <a:xfrm>
            <a:off x="2133600" y="2590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166" name="Text Box 31"/>
          <p:cNvSpPr txBox="1">
            <a:spLocks noChangeArrowheads="1"/>
          </p:cNvSpPr>
          <p:nvPr/>
        </p:nvSpPr>
        <p:spPr bwMode="auto">
          <a:xfrm>
            <a:off x="5638800" y="2590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167" name="Line 32"/>
          <p:cNvSpPr>
            <a:spLocks noChangeShapeType="1"/>
          </p:cNvSpPr>
          <p:nvPr/>
        </p:nvSpPr>
        <p:spPr bwMode="auto">
          <a:xfrm flipH="1">
            <a:off x="57912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33"/>
          <p:cNvSpPr>
            <a:spLocks noChangeShapeType="1"/>
          </p:cNvSpPr>
          <p:nvPr/>
        </p:nvSpPr>
        <p:spPr bwMode="auto">
          <a:xfrm>
            <a:off x="5257800" y="2362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34"/>
          <p:cNvSpPr>
            <a:spLocks noChangeShapeType="1"/>
          </p:cNvSpPr>
          <p:nvPr/>
        </p:nvSpPr>
        <p:spPr bwMode="auto">
          <a:xfrm flipH="1">
            <a:off x="6248400" y="2438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35"/>
          <p:cNvSpPr>
            <a:spLocks noChangeShapeType="1"/>
          </p:cNvSpPr>
          <p:nvPr/>
        </p:nvSpPr>
        <p:spPr bwMode="auto">
          <a:xfrm flipH="1" flipV="1">
            <a:off x="5943600" y="2971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36"/>
          <p:cNvSpPr>
            <a:spLocks noChangeShapeType="1"/>
          </p:cNvSpPr>
          <p:nvPr/>
        </p:nvSpPr>
        <p:spPr bwMode="auto">
          <a:xfrm flipV="1">
            <a:off x="5562600" y="31242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CURE</a:t>
            </a:r>
          </a:p>
        </p:txBody>
      </p:sp>
      <p:sp>
        <p:nvSpPr>
          <p:cNvPr id="1690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Shrinking representative points toward the center helps avoid problems with noise and outliers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CURE is better able to handle clusters of arbitrary shapes and sizes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6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1591</Words>
  <Application>Microsoft Office PowerPoint</Application>
  <PresentationFormat>On-screen Show (4:3)</PresentationFormat>
  <Paragraphs>328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SimSun</vt:lpstr>
      <vt:lpstr>Arial</vt:lpstr>
      <vt:lpstr>Arial Rounded MT Bold</vt:lpstr>
      <vt:lpstr>Calibri</vt:lpstr>
      <vt:lpstr>굴림</vt:lpstr>
      <vt:lpstr>Monotype Sorts</vt:lpstr>
      <vt:lpstr>Symbol</vt:lpstr>
      <vt:lpstr>Tahoma</vt:lpstr>
      <vt:lpstr>Times New Roman</vt:lpstr>
      <vt:lpstr>Wingdings</vt:lpstr>
      <vt:lpstr>Office Theme</vt:lpstr>
      <vt:lpstr>Worksheet</vt:lpstr>
      <vt:lpstr>Bitmap Image</vt:lpstr>
      <vt:lpstr>MSPhotoEd.3</vt:lpstr>
      <vt:lpstr>Equation</vt:lpstr>
      <vt:lpstr>Advanced Clustering</vt:lpstr>
      <vt:lpstr>Hierarchical Clustering: Revisited</vt:lpstr>
      <vt:lpstr>Recent Hierarchical Clustering Methods</vt:lpstr>
      <vt:lpstr>BIRCH (1996)</vt:lpstr>
      <vt:lpstr>PowerPoint Presentation</vt:lpstr>
      <vt:lpstr>CF-Tree in BIRCH</vt:lpstr>
      <vt:lpstr>The CF Tree Structure</vt:lpstr>
      <vt:lpstr>CURE: Another Hierarchical Approach</vt:lpstr>
      <vt:lpstr>CURE</vt:lpstr>
      <vt:lpstr>Example</vt:lpstr>
      <vt:lpstr>Experimental Results: CURE</vt:lpstr>
      <vt:lpstr>Experimental Results: CURE</vt:lpstr>
      <vt:lpstr>CURE Cannot Handle Differing Densities</vt:lpstr>
      <vt:lpstr>Clustering Categorical Data: The ROCK Algorithm</vt:lpstr>
      <vt:lpstr>ROCK (RObust Clustering using linKs)</vt:lpstr>
      <vt:lpstr>Graph-Based Clustering</vt:lpstr>
      <vt:lpstr>Graph-Based Clustering: Sparsification</vt:lpstr>
      <vt:lpstr>Graph-Based Clustering: Sparsification …</vt:lpstr>
      <vt:lpstr>Sparsification in the Clustering Process</vt:lpstr>
      <vt:lpstr>What is a Spanning Tree?</vt:lpstr>
      <vt:lpstr>What is a Minimum Spanning Tree (MST)?</vt:lpstr>
      <vt:lpstr>PowerPoint Presentation</vt:lpstr>
      <vt:lpstr>Limitations of Current Merging Schemes</vt:lpstr>
      <vt:lpstr>PowerPoint Presentation</vt:lpstr>
      <vt:lpstr>Limitations of Current Merging Schemes</vt:lpstr>
      <vt:lpstr>Chameleon: Clustering Using Dynamic Modeling</vt:lpstr>
      <vt:lpstr>Limitations of Current Merging Schemes</vt:lpstr>
      <vt:lpstr>Relative Interconnectivity</vt:lpstr>
      <vt:lpstr>Relative Closeness</vt:lpstr>
      <vt:lpstr>Chameleon:  Steps</vt:lpstr>
      <vt:lpstr>Chameleon:  Steps … </vt:lpstr>
      <vt:lpstr>Characteristics of Spatial Data Sets</vt:lpstr>
      <vt:lpstr>Chameleon:  Steps</vt:lpstr>
      <vt:lpstr>Chameleon:  Steps … </vt:lpstr>
      <vt:lpstr>Experimental Results: CHAMELEON</vt:lpstr>
      <vt:lpstr>Experimental Results:</vt:lpstr>
      <vt:lpstr>Experimental Results: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77</cp:revision>
  <dcterms:created xsi:type="dcterms:W3CDTF">2016-03-31T23:17:38Z</dcterms:created>
  <dcterms:modified xsi:type="dcterms:W3CDTF">2019-04-26T10:21:54Z</dcterms:modified>
</cp:coreProperties>
</file>