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69" r:id="rId2"/>
    <p:sldId id="610" r:id="rId3"/>
    <p:sldId id="614" r:id="rId4"/>
    <p:sldId id="611" r:id="rId5"/>
    <p:sldId id="612" r:id="rId6"/>
    <p:sldId id="613" r:id="rId7"/>
    <p:sldId id="594" r:id="rId8"/>
    <p:sldId id="595" r:id="rId9"/>
    <p:sldId id="598" r:id="rId10"/>
    <p:sldId id="599" r:id="rId11"/>
    <p:sldId id="597" r:id="rId12"/>
    <p:sldId id="596" r:id="rId13"/>
    <p:sldId id="606" r:id="rId14"/>
    <p:sldId id="607" r:id="rId15"/>
    <p:sldId id="600" r:id="rId16"/>
    <p:sldId id="603" r:id="rId17"/>
    <p:sldId id="604" r:id="rId18"/>
    <p:sldId id="605" r:id="rId19"/>
    <p:sldId id="570" r:id="rId20"/>
    <p:sldId id="571" r:id="rId21"/>
    <p:sldId id="608" r:id="rId22"/>
    <p:sldId id="572" r:id="rId23"/>
    <p:sldId id="573" r:id="rId24"/>
    <p:sldId id="609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E6470-F21F-45E0-9C8C-C6B6357D34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9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6E96C-DFB5-44A7-AFC8-E39540C1249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73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0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719FF2D-3926-4A01-B2E7-8D750E2CF478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39B610F-332E-42D7-A229-63F84E531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46976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Clustering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 … </a:t>
            </a:r>
          </a:p>
        </p:txBody>
      </p:sp>
      <p:sp>
        <p:nvSpPr>
          <p:cNvPr id="165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Phase 2</a:t>
            </a:r>
            <a:r>
              <a:rPr lang="en-US" altLang="en-US" dirty="0"/>
              <a:t>: Use Hierarchical Agglomerative Clustering to merge sub-clusters</a:t>
            </a:r>
          </a:p>
          <a:p>
            <a:pPr lvl="1">
              <a:defRPr/>
            </a:pPr>
            <a:r>
              <a:rPr lang="en-US" altLang="en-US" dirty="0"/>
              <a:t>Two clusters are combined if the </a:t>
            </a:r>
            <a:r>
              <a:rPr lang="en-US" altLang="en-US" i="1" dirty="0"/>
              <a:t>resulting cluster shares certain properties with the constituent </a:t>
            </a:r>
            <a:r>
              <a:rPr lang="en-US" altLang="en-US" i="1" dirty="0" smtClean="0"/>
              <a:t>clusters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Two key properties used to model cluster similarity:</a:t>
            </a:r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Interconnectivity</a:t>
            </a:r>
            <a:r>
              <a:rPr lang="en-US" altLang="en-US" dirty="0"/>
              <a:t>: Absolute interconnectivity of two clusters normalized by the internal connectivity of the clusters</a:t>
            </a:r>
          </a:p>
          <a:p>
            <a:pPr lvl="3">
              <a:defRPr/>
            </a:pPr>
            <a:endParaRPr lang="en-US" altLang="en-US" sz="800" dirty="0"/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Closeness</a:t>
            </a:r>
            <a:r>
              <a:rPr lang="en-US" altLang="en-US" dirty="0"/>
              <a:t>: Absolute closeness of two clusters normalized by the internal closeness of the clusters</a:t>
            </a:r>
          </a:p>
          <a:p>
            <a:pPr lvl="3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54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Closeness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87" y="1736931"/>
            <a:ext cx="7947226" cy="42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Interconnectivity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7" y="2166539"/>
            <a:ext cx="8403526" cy="25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62" y="2365875"/>
            <a:ext cx="7414876" cy="21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4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Characteristics of Spatial Data Sets</a:t>
            </a:r>
          </a:p>
        </p:txBody>
      </p:sp>
      <p:pic>
        <p:nvPicPr>
          <p:cNvPr id="19459" name="Picture 3" descr="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1242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0" y="1676400"/>
            <a:ext cx="502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39725" indent="-2254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Clusters are defined as densely populated regions of the space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Clusters have arbitrary shapes, orientation, and non-uniform sizes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Difference in densities across clusters and variation in density within clusters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Existence of special artifacts (</a:t>
            </a:r>
            <a:r>
              <a:rPr lang="en-US" altLang="en-US" sz="1800" i="1">
                <a:latin typeface="Arial" panose="020B0604020202020204" pitchFamily="34" charset="0"/>
              </a:rPr>
              <a:t>streaks</a:t>
            </a:r>
            <a:r>
              <a:rPr lang="en-US" altLang="en-US" sz="1800">
                <a:latin typeface="Arial" panose="020B0604020202020204" pitchFamily="34" charset="0"/>
              </a:rPr>
              <a:t>) and noise</a:t>
            </a:r>
          </a:p>
        </p:txBody>
      </p:sp>
      <p:pic>
        <p:nvPicPr>
          <p:cNvPr id="19461" name="Picture 5" descr="t7_talk_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3124200" cy="185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4546600" cy="9159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solidFill>
                  <a:srgbClr val="CC3300"/>
                </a:solidFill>
                <a:latin typeface="Arial Rounded MT Bold" panose="020F0704030504030204" pitchFamily="34" charset="0"/>
              </a:rPr>
              <a:t>The clustering algorithm must address the above characteristics and also require minimal supervision</a:t>
            </a: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</a:rPr>
              <a:t>.</a:t>
            </a:r>
            <a:endParaRPr lang="en-US" altLang="en-US" sz="14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7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Results: </a:t>
            </a:r>
            <a:r>
              <a:rPr lang="en-US" altLang="en-US" dirty="0">
                <a:latin typeface="Arial Rounded MT Bold" panose="020F0704030504030204" pitchFamily="34" charset="0"/>
              </a:rPr>
              <a:t>CHAMELEON</a:t>
            </a:r>
            <a:endParaRPr lang="en-US" altLang="en-US" dirty="0"/>
          </a:p>
        </p:txBody>
      </p:sp>
      <p:pic>
        <p:nvPicPr>
          <p:cNvPr id="22531" name="Picture 3" descr="d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112000" cy="4754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8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pic>
        <p:nvPicPr>
          <p:cNvPr id="23555" name="Picture 3" descr="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990600"/>
            <a:ext cx="4343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3" descr="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990600"/>
            <a:ext cx="4419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1382713" y="3733800"/>
            <a:ext cx="169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CHAMELEON</a:t>
            </a:r>
            <a:endParaRPr lang="en-US" altLang="en-US" sz="1800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5467350" y="3733800"/>
            <a:ext cx="2306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10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  <p:pic>
        <p:nvPicPr>
          <p:cNvPr id="23559" name="Picture 3" descr="t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4648200" cy="233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6384925" y="62087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15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8730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</a:t>
            </a:r>
            <a:r>
              <a:rPr lang="en-US" altLang="en-US" dirty="0" smtClean="0"/>
              <a:t>:</a:t>
            </a:r>
            <a:endParaRPr lang="en-US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24579" name="Picture 3" descr="t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343400" cy="2265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1295400" y="3598863"/>
            <a:ext cx="169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CHAMELEON</a:t>
            </a:r>
            <a:endParaRPr lang="en-US" altLang="en-US" sz="1800"/>
          </a:p>
        </p:txBody>
      </p:sp>
      <p:pic>
        <p:nvPicPr>
          <p:cNvPr id="24581" name="Picture 3" descr="t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91000" cy="2265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5659438" y="3571875"/>
            <a:ext cx="216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9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  <p:pic>
        <p:nvPicPr>
          <p:cNvPr id="24583" name="Picture 3" descr="t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43400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3"/>
          <p:cNvSpPr>
            <a:spLocks noChangeArrowheads="1"/>
          </p:cNvSpPr>
          <p:nvPr/>
        </p:nvSpPr>
        <p:spPr bwMode="auto">
          <a:xfrm>
            <a:off x="4525963" y="6057900"/>
            <a:ext cx="230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15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79676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838200" y="3429000"/>
            <a:ext cx="2743200" cy="1676400"/>
            <a:chOff x="714" y="2331"/>
            <a:chExt cx="1728" cy="1056"/>
          </a:xfrm>
        </p:grpSpPr>
        <p:sp>
          <p:nvSpPr>
            <p:cNvPr id="25625" name="Oval 3"/>
            <p:cNvSpPr>
              <a:spLocks noChangeArrowheads="1"/>
            </p:cNvSpPr>
            <p:nvPr/>
          </p:nvSpPr>
          <p:spPr bwMode="auto">
            <a:xfrm>
              <a:off x="1242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6" name="Oval 4"/>
            <p:cNvSpPr>
              <a:spLocks noChangeArrowheads="1"/>
            </p:cNvSpPr>
            <p:nvPr/>
          </p:nvSpPr>
          <p:spPr bwMode="auto">
            <a:xfrm>
              <a:off x="1578" y="233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7" name="Oval 5"/>
            <p:cNvSpPr>
              <a:spLocks noChangeArrowheads="1"/>
            </p:cNvSpPr>
            <p:nvPr/>
          </p:nvSpPr>
          <p:spPr bwMode="auto">
            <a:xfrm>
              <a:off x="1578" y="257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8" name="Oval 6"/>
            <p:cNvSpPr>
              <a:spLocks noChangeArrowheads="1"/>
            </p:cNvSpPr>
            <p:nvPr/>
          </p:nvSpPr>
          <p:spPr bwMode="auto">
            <a:xfrm>
              <a:off x="1578" y="2955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9" name="Oval 7"/>
            <p:cNvSpPr>
              <a:spLocks noChangeArrowheads="1"/>
            </p:cNvSpPr>
            <p:nvPr/>
          </p:nvSpPr>
          <p:spPr bwMode="auto">
            <a:xfrm>
              <a:off x="1578" y="3243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0" name="Oval 8"/>
            <p:cNvSpPr>
              <a:spLocks noChangeArrowheads="1"/>
            </p:cNvSpPr>
            <p:nvPr/>
          </p:nvSpPr>
          <p:spPr bwMode="auto">
            <a:xfrm>
              <a:off x="1866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1" name="Oval 9"/>
            <p:cNvSpPr>
              <a:spLocks noChangeArrowheads="1"/>
            </p:cNvSpPr>
            <p:nvPr/>
          </p:nvSpPr>
          <p:spPr bwMode="auto">
            <a:xfrm>
              <a:off x="954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2" name="Oval 10"/>
            <p:cNvSpPr>
              <a:spLocks noChangeArrowheads="1"/>
            </p:cNvSpPr>
            <p:nvPr/>
          </p:nvSpPr>
          <p:spPr bwMode="auto">
            <a:xfrm>
              <a:off x="714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3" name="Oval 11"/>
            <p:cNvSpPr>
              <a:spLocks noChangeArrowheads="1"/>
            </p:cNvSpPr>
            <p:nvPr/>
          </p:nvSpPr>
          <p:spPr bwMode="auto">
            <a:xfrm>
              <a:off x="954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4" name="Oval 12"/>
            <p:cNvSpPr>
              <a:spLocks noChangeArrowheads="1"/>
            </p:cNvSpPr>
            <p:nvPr/>
          </p:nvSpPr>
          <p:spPr bwMode="auto">
            <a:xfrm>
              <a:off x="2106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5" name="Oval 13"/>
            <p:cNvSpPr>
              <a:spLocks noChangeArrowheads="1"/>
            </p:cNvSpPr>
            <p:nvPr/>
          </p:nvSpPr>
          <p:spPr bwMode="auto">
            <a:xfrm>
              <a:off x="2058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6" name="Oval 14"/>
            <p:cNvSpPr>
              <a:spLocks noChangeArrowheads="1"/>
            </p:cNvSpPr>
            <p:nvPr/>
          </p:nvSpPr>
          <p:spPr bwMode="auto">
            <a:xfrm>
              <a:off x="2298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7" name="Text Box 15"/>
            <p:cNvSpPr txBox="1">
              <a:spLocks noChangeArrowheads="1"/>
            </p:cNvSpPr>
            <p:nvPr/>
          </p:nvSpPr>
          <p:spPr bwMode="auto">
            <a:xfrm>
              <a:off x="1242" y="2571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38" name="Text Box 16"/>
            <p:cNvSpPr txBox="1">
              <a:spLocks noChangeArrowheads="1"/>
            </p:cNvSpPr>
            <p:nvPr/>
          </p:nvSpPr>
          <p:spPr bwMode="auto">
            <a:xfrm>
              <a:off x="1866" y="2571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5639" name="Line 17"/>
            <p:cNvSpPr>
              <a:spLocks noChangeShapeType="1"/>
            </p:cNvSpPr>
            <p:nvPr/>
          </p:nvSpPr>
          <p:spPr bwMode="auto">
            <a:xfrm flipV="1">
              <a:off x="1381" y="2675"/>
              <a:ext cx="205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18"/>
            <p:cNvSpPr>
              <a:spLocks noChangeShapeType="1"/>
            </p:cNvSpPr>
            <p:nvPr/>
          </p:nvSpPr>
          <p:spPr bwMode="auto">
            <a:xfrm flipV="1">
              <a:off x="1068" y="2888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19"/>
            <p:cNvSpPr>
              <a:spLocks noChangeShapeType="1"/>
            </p:cNvSpPr>
            <p:nvPr/>
          </p:nvSpPr>
          <p:spPr bwMode="auto">
            <a:xfrm>
              <a:off x="863" y="2838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20"/>
            <p:cNvSpPr>
              <a:spLocks noChangeShapeType="1"/>
            </p:cNvSpPr>
            <p:nvPr/>
          </p:nvSpPr>
          <p:spPr bwMode="auto">
            <a:xfrm>
              <a:off x="1064" y="2520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21"/>
            <p:cNvSpPr>
              <a:spLocks noChangeShapeType="1"/>
            </p:cNvSpPr>
            <p:nvPr/>
          </p:nvSpPr>
          <p:spPr bwMode="auto">
            <a:xfrm>
              <a:off x="1375" y="2866"/>
              <a:ext cx="21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22"/>
            <p:cNvSpPr>
              <a:spLocks noChangeShapeType="1"/>
            </p:cNvSpPr>
            <p:nvPr/>
          </p:nvSpPr>
          <p:spPr bwMode="auto">
            <a:xfrm flipH="1" flipV="1">
              <a:off x="1332" y="2910"/>
              <a:ext cx="278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23"/>
            <p:cNvSpPr>
              <a:spLocks noChangeShapeType="1"/>
            </p:cNvSpPr>
            <p:nvPr/>
          </p:nvSpPr>
          <p:spPr bwMode="auto">
            <a:xfrm flipV="1">
              <a:off x="1349" y="2427"/>
              <a:ext cx="237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24"/>
            <p:cNvSpPr>
              <a:spLocks noChangeShapeType="1"/>
            </p:cNvSpPr>
            <p:nvPr/>
          </p:nvSpPr>
          <p:spPr bwMode="auto">
            <a:xfrm>
              <a:off x="1393" y="2835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25"/>
            <p:cNvSpPr>
              <a:spLocks noChangeShapeType="1"/>
            </p:cNvSpPr>
            <p:nvPr/>
          </p:nvSpPr>
          <p:spPr bwMode="auto">
            <a:xfrm>
              <a:off x="2018" y="2835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26"/>
            <p:cNvSpPr>
              <a:spLocks noChangeShapeType="1"/>
            </p:cNvSpPr>
            <p:nvPr/>
          </p:nvSpPr>
          <p:spPr bwMode="auto">
            <a:xfrm flipV="1">
              <a:off x="1730" y="2894"/>
              <a:ext cx="16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27"/>
            <p:cNvSpPr>
              <a:spLocks noChangeShapeType="1"/>
            </p:cNvSpPr>
            <p:nvPr/>
          </p:nvSpPr>
          <p:spPr bwMode="auto">
            <a:xfrm flipV="1">
              <a:off x="1702" y="2910"/>
              <a:ext cx="22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28"/>
            <p:cNvSpPr>
              <a:spLocks noChangeShapeType="1"/>
            </p:cNvSpPr>
            <p:nvPr/>
          </p:nvSpPr>
          <p:spPr bwMode="auto">
            <a:xfrm flipH="1" flipV="1">
              <a:off x="1979" y="2889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Line 29"/>
            <p:cNvSpPr>
              <a:spLocks noChangeShapeType="1"/>
            </p:cNvSpPr>
            <p:nvPr/>
          </p:nvSpPr>
          <p:spPr bwMode="auto">
            <a:xfrm flipV="1">
              <a:off x="1984" y="2511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30"/>
            <p:cNvSpPr>
              <a:spLocks noChangeShapeType="1"/>
            </p:cNvSpPr>
            <p:nvPr/>
          </p:nvSpPr>
          <p:spPr bwMode="auto">
            <a:xfrm flipH="1" flipV="1">
              <a:off x="1715" y="2693"/>
              <a:ext cx="16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Line 31"/>
            <p:cNvSpPr>
              <a:spLocks noChangeShapeType="1"/>
            </p:cNvSpPr>
            <p:nvPr/>
          </p:nvSpPr>
          <p:spPr bwMode="auto">
            <a:xfrm flipH="1" flipV="1">
              <a:off x="1702" y="2465"/>
              <a:ext cx="21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4" name="Text Box 32"/>
            <p:cNvSpPr txBox="1">
              <a:spLocks noChangeArrowheads="1"/>
            </p:cNvSpPr>
            <p:nvPr/>
          </p:nvSpPr>
          <p:spPr bwMode="auto">
            <a:xfrm>
              <a:off x="1555" y="2668"/>
              <a:ext cx="2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3" name="Group 33"/>
          <p:cNvGrpSpPr>
            <a:grpSpLocks/>
          </p:cNvGrpSpPr>
          <p:nvPr/>
        </p:nvGrpSpPr>
        <p:grpSpPr bwMode="auto">
          <a:xfrm>
            <a:off x="5029200" y="3559175"/>
            <a:ext cx="2743200" cy="1371600"/>
            <a:chOff x="2928" y="2413"/>
            <a:chExt cx="1728" cy="864"/>
          </a:xfrm>
        </p:grpSpPr>
        <p:sp>
          <p:nvSpPr>
            <p:cNvPr id="25607" name="Oval 34"/>
            <p:cNvSpPr>
              <a:spLocks noChangeArrowheads="1"/>
            </p:cNvSpPr>
            <p:nvPr/>
          </p:nvSpPr>
          <p:spPr bwMode="auto">
            <a:xfrm>
              <a:off x="3456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08" name="Oval 35"/>
            <p:cNvSpPr>
              <a:spLocks noChangeArrowheads="1"/>
            </p:cNvSpPr>
            <p:nvPr/>
          </p:nvSpPr>
          <p:spPr bwMode="auto">
            <a:xfrm>
              <a:off x="4080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09" name="Oval 36"/>
            <p:cNvSpPr>
              <a:spLocks noChangeArrowheads="1"/>
            </p:cNvSpPr>
            <p:nvPr/>
          </p:nvSpPr>
          <p:spPr bwMode="auto">
            <a:xfrm>
              <a:off x="3168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0" name="Oval 37"/>
            <p:cNvSpPr>
              <a:spLocks noChangeArrowheads="1"/>
            </p:cNvSpPr>
            <p:nvPr/>
          </p:nvSpPr>
          <p:spPr bwMode="auto">
            <a:xfrm>
              <a:off x="2928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1" name="Oval 38"/>
            <p:cNvSpPr>
              <a:spLocks noChangeArrowheads="1"/>
            </p:cNvSpPr>
            <p:nvPr/>
          </p:nvSpPr>
          <p:spPr bwMode="auto">
            <a:xfrm>
              <a:off x="3168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2" name="Oval 39"/>
            <p:cNvSpPr>
              <a:spLocks noChangeArrowheads="1"/>
            </p:cNvSpPr>
            <p:nvPr/>
          </p:nvSpPr>
          <p:spPr bwMode="auto">
            <a:xfrm>
              <a:off x="4320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3" name="Oval 40"/>
            <p:cNvSpPr>
              <a:spLocks noChangeArrowheads="1"/>
            </p:cNvSpPr>
            <p:nvPr/>
          </p:nvSpPr>
          <p:spPr bwMode="auto">
            <a:xfrm>
              <a:off x="4272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4" name="Oval 41"/>
            <p:cNvSpPr>
              <a:spLocks noChangeArrowheads="1"/>
            </p:cNvSpPr>
            <p:nvPr/>
          </p:nvSpPr>
          <p:spPr bwMode="auto">
            <a:xfrm>
              <a:off x="4512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5" name="Text Box 42"/>
            <p:cNvSpPr txBox="1">
              <a:spLocks noChangeArrowheads="1"/>
            </p:cNvSpPr>
            <p:nvPr/>
          </p:nvSpPr>
          <p:spPr bwMode="auto">
            <a:xfrm>
              <a:off x="3456" y="2605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16" name="Text Box 43"/>
            <p:cNvSpPr txBox="1">
              <a:spLocks noChangeArrowheads="1"/>
            </p:cNvSpPr>
            <p:nvPr/>
          </p:nvSpPr>
          <p:spPr bwMode="auto">
            <a:xfrm>
              <a:off x="4080" y="2605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5617" name="Line 44"/>
            <p:cNvSpPr>
              <a:spLocks noChangeShapeType="1"/>
            </p:cNvSpPr>
            <p:nvPr/>
          </p:nvSpPr>
          <p:spPr bwMode="auto">
            <a:xfrm flipV="1">
              <a:off x="3282" y="2922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45"/>
            <p:cNvSpPr>
              <a:spLocks noChangeShapeType="1"/>
            </p:cNvSpPr>
            <p:nvPr/>
          </p:nvSpPr>
          <p:spPr bwMode="auto">
            <a:xfrm>
              <a:off x="3077" y="2872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46"/>
            <p:cNvSpPr>
              <a:spLocks noChangeShapeType="1"/>
            </p:cNvSpPr>
            <p:nvPr/>
          </p:nvSpPr>
          <p:spPr bwMode="auto">
            <a:xfrm>
              <a:off x="3278" y="2554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47"/>
            <p:cNvSpPr>
              <a:spLocks noChangeShapeType="1"/>
            </p:cNvSpPr>
            <p:nvPr/>
          </p:nvSpPr>
          <p:spPr bwMode="auto">
            <a:xfrm>
              <a:off x="3607" y="2869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48"/>
            <p:cNvSpPr>
              <a:spLocks noChangeShapeType="1"/>
            </p:cNvSpPr>
            <p:nvPr/>
          </p:nvSpPr>
          <p:spPr bwMode="auto">
            <a:xfrm>
              <a:off x="4232" y="2869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49"/>
            <p:cNvSpPr>
              <a:spLocks noChangeShapeType="1"/>
            </p:cNvSpPr>
            <p:nvPr/>
          </p:nvSpPr>
          <p:spPr bwMode="auto">
            <a:xfrm flipH="1" flipV="1">
              <a:off x="4193" y="2923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50"/>
            <p:cNvSpPr>
              <a:spLocks noChangeShapeType="1"/>
            </p:cNvSpPr>
            <p:nvPr/>
          </p:nvSpPr>
          <p:spPr bwMode="auto">
            <a:xfrm flipV="1">
              <a:off x="4198" y="2545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51"/>
            <p:cNvSpPr txBox="1">
              <a:spLocks noChangeArrowheads="1"/>
            </p:cNvSpPr>
            <p:nvPr/>
          </p:nvSpPr>
          <p:spPr bwMode="auto">
            <a:xfrm>
              <a:off x="3757" y="2659"/>
              <a:ext cx="2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5604" name="Text Box 52"/>
          <p:cNvSpPr txBox="1">
            <a:spLocks noChangeArrowheads="1"/>
          </p:cNvSpPr>
          <p:nvPr/>
        </p:nvSpPr>
        <p:spPr bwMode="auto">
          <a:xfrm>
            <a:off x="533400" y="13716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SNN graph</a:t>
            </a:r>
            <a:r>
              <a:rPr lang="en-US" altLang="en-US" sz="2400">
                <a:latin typeface="Times New Roman" panose="02020603050405020304" pitchFamily="18" charset="0"/>
              </a:rPr>
              <a:t>: the weight of an edge is the number of shared neighbors between vertices given that the vertices are connected</a:t>
            </a:r>
          </a:p>
        </p:txBody>
      </p:sp>
      <p:sp>
        <p:nvSpPr>
          <p:cNvPr id="1668151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Shared Near Neighbor Approach</a:t>
            </a:r>
          </a:p>
        </p:txBody>
      </p:sp>
      <p:sp>
        <p:nvSpPr>
          <p:cNvPr id="25606" name="AutoShape 54"/>
          <p:cNvSpPr>
            <a:spLocks noChangeArrowheads="1"/>
          </p:cNvSpPr>
          <p:nvPr/>
        </p:nvSpPr>
        <p:spPr bwMode="auto">
          <a:xfrm>
            <a:off x="4038600" y="41481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683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/>
              <a:t>Sparsification</a:t>
            </a:r>
            <a:r>
              <a:rPr lang="en-US" altLang="en-US" sz="3600" dirty="0"/>
              <a:t> in the Clustering Process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endParaRPr lang="en-US" altLang="en-US" sz="2600"/>
          </a:p>
          <a:p>
            <a:pPr marL="533400" indent="-533400">
              <a:lnSpc>
                <a:spcPct val="90000"/>
              </a:lnSpc>
              <a:defRPr/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2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00200" y="2925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" y="2057400"/>
            <a:ext cx="8564286" cy="26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4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789113"/>
            <a:ext cx="5816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77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4" y="2313668"/>
            <a:ext cx="8289451" cy="22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9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Creating the SNN Graph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4552950"/>
            <a:ext cx="3505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Sparse Graph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Link weights are similarities between neighboring points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876800" y="4572000"/>
            <a:ext cx="3810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Shared Near Neighbor Graph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Link weights are number of Shared Nearest Neighbors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6633" name="Picture 9" descr="knn-conne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40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6635" name="Group 14"/>
          <p:cNvGrpSpPr>
            <a:grpSpLocks/>
          </p:cNvGrpSpPr>
          <p:nvPr/>
        </p:nvGrpSpPr>
        <p:grpSpPr bwMode="auto">
          <a:xfrm>
            <a:off x="4822825" y="1524000"/>
            <a:ext cx="4016375" cy="2819400"/>
            <a:chOff x="3038" y="960"/>
            <a:chExt cx="2530" cy="1776"/>
          </a:xfrm>
        </p:grpSpPr>
        <p:pic>
          <p:nvPicPr>
            <p:cNvPr id="26636" name="Picture 11" descr="knn-connectivity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960"/>
              <a:ext cx="2530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>
              <a:off x="3600" y="1872"/>
              <a:ext cx="96" cy="28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74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Jarvis-Patrick Clustering</a:t>
            </a:r>
          </a:p>
        </p:txBody>
      </p:sp>
      <p:sp>
        <p:nvSpPr>
          <p:cNvPr id="1673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First, the k-nearest neighbors of all points are found  </a:t>
            </a:r>
          </a:p>
          <a:p>
            <a:pPr lvl="1">
              <a:defRPr/>
            </a:pPr>
            <a:r>
              <a:rPr lang="en-US" altLang="en-US" sz="2000" dirty="0"/>
              <a:t>In graph terms this can be regarded as breaking all but the k strongest links from a point to other points in the proximity graph</a:t>
            </a:r>
          </a:p>
          <a:p>
            <a:pPr lvl="4">
              <a:buFontTx/>
              <a:buNone/>
              <a:defRPr/>
            </a:pP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2400" dirty="0"/>
              <a:t>A pair of points is put in the same cluster if </a:t>
            </a:r>
          </a:p>
          <a:p>
            <a:pPr lvl="1">
              <a:defRPr/>
            </a:pPr>
            <a:r>
              <a:rPr lang="en-US" altLang="en-US" sz="2000" dirty="0"/>
              <a:t>any two points share more than T neighbors and </a:t>
            </a:r>
          </a:p>
          <a:p>
            <a:pPr lvl="1">
              <a:defRPr/>
            </a:pPr>
            <a:r>
              <a:rPr lang="en-US" altLang="en-US" sz="2000" dirty="0"/>
              <a:t>the two points are in each others k nearest neighbor list</a:t>
            </a:r>
          </a:p>
          <a:p>
            <a:pPr lvl="4"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2400" dirty="0"/>
              <a:t>For instance, we might choose a nearest neighbor list of size 20 and put points in the same cluster if they share more than 10 near neighbors</a:t>
            </a:r>
          </a:p>
          <a:p>
            <a:pPr>
              <a:defRPr/>
            </a:pPr>
            <a:r>
              <a:rPr lang="en-US" altLang="en-US" sz="2400" dirty="0" smtClean="0"/>
              <a:t>Jarvis-Patrick </a:t>
            </a:r>
            <a:r>
              <a:rPr lang="en-US" altLang="en-US" sz="2400" dirty="0"/>
              <a:t>clustering is too brittle</a:t>
            </a:r>
          </a:p>
        </p:txBody>
      </p:sp>
    </p:spTree>
    <p:extLst>
      <p:ext uri="{BB962C8B-B14F-4D97-AF65-F5344CB8AC3E}">
        <p14:creationId xmlns:p14="http://schemas.microsoft.com/office/powerpoint/2010/main" val="130627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2" y="1981200"/>
            <a:ext cx="8175376" cy="22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3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44588"/>
            <a:ext cx="8064500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81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When Jarvis-Patrick Works Reasonably Well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9701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572000" y="4953000"/>
            <a:ext cx="411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Jarvis Patrick Clustering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6 shared neighbors out of 20</a:t>
            </a:r>
          </a:p>
        </p:txBody>
      </p:sp>
    </p:spTree>
    <p:extLst>
      <p:ext uri="{BB962C8B-B14F-4D97-AF65-F5344CB8AC3E}">
        <p14:creationId xmlns:p14="http://schemas.microsoft.com/office/powerpoint/2010/main" val="386834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0600" y="4800600"/>
            <a:ext cx="2781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Smallest threshold, T, that does not merge clusters.</a:t>
            </a:r>
          </a:p>
        </p:txBody>
      </p:sp>
      <p:pic>
        <p:nvPicPr>
          <p:cNvPr id="30723" name="Picture 3" descr="jp_40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2413"/>
            <a:ext cx="41148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jp_39_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114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448300" y="4800600"/>
            <a:ext cx="2324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Threshold of T - 1</a:t>
            </a:r>
          </a:p>
        </p:txBody>
      </p:sp>
      <p:sp>
        <p:nvSpPr>
          <p:cNvPr id="167527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When Jarvis-Patrick Does NOT Work Well</a:t>
            </a:r>
          </a:p>
        </p:txBody>
      </p:sp>
    </p:spTree>
    <p:extLst>
      <p:ext uri="{BB962C8B-B14F-4D97-AF65-F5344CB8AC3E}">
        <p14:creationId xmlns:p14="http://schemas.microsoft.com/office/powerpoint/2010/main" val="114801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SNN </a:t>
            </a:r>
            <a:r>
              <a:rPr lang="en-US" altLang="en-US" dirty="0" smtClean="0"/>
              <a:t>Density Clustering </a:t>
            </a:r>
            <a:r>
              <a:rPr lang="en-US" altLang="en-US" dirty="0"/>
              <a:t>Algorithm</a:t>
            </a:r>
          </a:p>
        </p:txBody>
      </p:sp>
      <p:sp>
        <p:nvSpPr>
          <p:cNvPr id="167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000" b="1" dirty="0"/>
              <a:t>Compute the similarity matrix</a:t>
            </a:r>
            <a:br>
              <a:rPr lang="en-US" altLang="en-US" sz="2000" b="1" dirty="0"/>
            </a:br>
            <a:r>
              <a:rPr lang="en-US" altLang="en-US" sz="2000" dirty="0"/>
              <a:t>This corresponds to a similarity graph with data points for nodes and edges whose weights are the similarities between data points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  <a:defRPr/>
            </a:pPr>
            <a:endParaRPr lang="en-US" altLang="en-US" sz="800" dirty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000" b="1" dirty="0" err="1"/>
              <a:t>Sparsify</a:t>
            </a:r>
            <a:r>
              <a:rPr lang="en-US" altLang="en-US" sz="2000" b="1" dirty="0"/>
              <a:t> the similarity matrix by keeping only the </a:t>
            </a:r>
            <a:r>
              <a:rPr lang="en-US" altLang="en-US" sz="2000" b="1" i="1" dirty="0"/>
              <a:t>k</a:t>
            </a:r>
            <a:r>
              <a:rPr lang="en-US" altLang="en-US" sz="2000" b="1" dirty="0"/>
              <a:t> most similar neighbors</a:t>
            </a:r>
            <a:br>
              <a:rPr lang="en-US" altLang="en-US" sz="2000" b="1" dirty="0"/>
            </a:br>
            <a:r>
              <a:rPr lang="en-US" altLang="en-US" sz="2000" dirty="0"/>
              <a:t>This corresponds to only keeping the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strongest links of the similarity graph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  <a:defRPr/>
            </a:pPr>
            <a:endParaRPr lang="en-US" altLang="en-US" sz="800" dirty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000" b="1" dirty="0"/>
              <a:t>Construct the shared nearest neighbor graph from the </a:t>
            </a:r>
            <a:r>
              <a:rPr lang="en-US" altLang="en-US" sz="2000" b="1" dirty="0" err="1"/>
              <a:t>sparsified</a:t>
            </a:r>
            <a:r>
              <a:rPr lang="en-US" altLang="en-US" sz="2000" b="1" dirty="0"/>
              <a:t> similarity </a:t>
            </a:r>
            <a:r>
              <a:rPr lang="en-US" altLang="en-US" sz="2000" b="1" dirty="0" smtClean="0"/>
              <a:t>matrix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dirty="0"/>
              <a:t>At this point, we could apply a similarity threshold and find the connected components to obtain the clusters (Jarvis-Patrick algorithm)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  <a:defRPr/>
            </a:pPr>
            <a:endParaRPr lang="en-US" altLang="en-US" sz="800" dirty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000" b="1" dirty="0"/>
              <a:t>Find the SNN density of each </a:t>
            </a:r>
            <a:r>
              <a:rPr lang="en-US" altLang="en-US" sz="2000" b="1" dirty="0" smtClean="0"/>
              <a:t>Point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dirty="0"/>
              <a:t>Using a user specified parameters,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Eps</a:t>
            </a:r>
            <a:r>
              <a:rPr lang="en-US" altLang="en-US" sz="2000" dirty="0"/>
              <a:t>, find the number points that  have an SNN similarity of </a:t>
            </a:r>
            <a:r>
              <a:rPr lang="en-US" altLang="en-US" sz="2000" i="1" dirty="0"/>
              <a:t>Eps</a:t>
            </a:r>
            <a:r>
              <a:rPr lang="en-US" altLang="en-US" sz="2000" dirty="0"/>
              <a:t> or greater to each point. This is the SNN density of the point</a:t>
            </a:r>
          </a:p>
        </p:txBody>
      </p:sp>
    </p:spTree>
    <p:extLst>
      <p:ext uri="{BB962C8B-B14F-4D97-AF65-F5344CB8AC3E}">
        <p14:creationId xmlns:p14="http://schemas.microsoft.com/office/powerpoint/2010/main" val="346154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SNN Clustering Algorithm  …</a:t>
            </a:r>
            <a:endParaRPr lang="en-US" altLang="en-US"/>
          </a:p>
        </p:txBody>
      </p:sp>
      <p:sp>
        <p:nvSpPr>
          <p:cNvPr id="1677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  <a:defRPr/>
            </a:pPr>
            <a:r>
              <a:rPr lang="en-US" altLang="en-US" sz="2400" b="1"/>
              <a:t>Find the core points</a:t>
            </a:r>
            <a:br>
              <a:rPr lang="en-US" altLang="en-US" sz="2400" b="1"/>
            </a:br>
            <a:r>
              <a:rPr lang="en-US" altLang="en-US" sz="2400"/>
              <a:t>Using a user specified parameter, </a:t>
            </a:r>
            <a:r>
              <a:rPr lang="en-US" altLang="en-US" sz="2400" i="1"/>
              <a:t>MinPts</a:t>
            </a:r>
            <a:r>
              <a:rPr lang="en-US" altLang="en-US" sz="2400"/>
              <a:t>, find the core points, i.e., all points that have an SNN density greater than </a:t>
            </a:r>
            <a:r>
              <a:rPr lang="en-US" altLang="en-US" sz="2400" i="1"/>
              <a:t>MinPts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  <a:defRPr/>
            </a:pPr>
            <a:endParaRPr lang="en-US" altLang="en-US" sz="800"/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  <a:defRPr/>
            </a:pPr>
            <a:r>
              <a:rPr lang="en-US" altLang="en-US" sz="2400" b="1"/>
              <a:t>Form clusters from the core points  </a:t>
            </a:r>
            <a:br>
              <a:rPr lang="en-US" altLang="en-US" sz="2400" b="1"/>
            </a:br>
            <a:r>
              <a:rPr lang="en-US" altLang="en-US" sz="2400"/>
              <a:t>If two core points are within a radius, </a:t>
            </a:r>
            <a:r>
              <a:rPr lang="en-US" altLang="en-US" sz="2400" i="1"/>
              <a:t>Eps</a:t>
            </a:r>
            <a:r>
              <a:rPr lang="en-US" altLang="en-US" sz="2400"/>
              <a:t>, of each other they are place in the same cluster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  <a:defRPr/>
            </a:pPr>
            <a:endParaRPr lang="en-US" altLang="en-US" sz="900" b="1"/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  <a:defRPr/>
            </a:pPr>
            <a:r>
              <a:rPr lang="en-US" altLang="en-US" sz="2400" b="1"/>
              <a:t>Discard all noise points</a:t>
            </a:r>
            <a:br>
              <a:rPr lang="en-US" altLang="en-US" sz="2400" b="1"/>
            </a:br>
            <a:r>
              <a:rPr lang="en-US" altLang="en-US" sz="2400"/>
              <a:t>All non-core points that are not within a radius of</a:t>
            </a:r>
            <a:r>
              <a:rPr lang="en-US" altLang="en-US" sz="2400" b="1"/>
              <a:t> </a:t>
            </a:r>
            <a:r>
              <a:rPr lang="en-US" altLang="en-US" sz="2400" i="1"/>
              <a:t>Eps</a:t>
            </a:r>
            <a:r>
              <a:rPr lang="en-US" altLang="en-US" sz="2400"/>
              <a:t> of a core point are discarded</a:t>
            </a:r>
            <a:r>
              <a:rPr lang="en-US" altLang="en-US" sz="2400" b="1"/>
              <a:t>  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  <a:defRPr/>
            </a:pPr>
            <a:endParaRPr lang="en-US" altLang="en-US" sz="900" b="1"/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  <a:defRPr/>
            </a:pPr>
            <a:r>
              <a:rPr lang="en-US" altLang="en-US" sz="2400" b="1"/>
              <a:t>Assign all non-noise, non-core points to clusters </a:t>
            </a:r>
            <a:br>
              <a:rPr lang="en-US" altLang="en-US" sz="2400" b="1"/>
            </a:br>
            <a:r>
              <a:rPr lang="en-US" altLang="en-US" sz="2400"/>
              <a:t>This can be done by assigning such points to the nearest core point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2000"/>
              <a:t>(Note that steps 4-8 are DBSCAN) </a:t>
            </a:r>
          </a:p>
        </p:txBody>
      </p:sp>
    </p:spTree>
    <p:extLst>
      <p:ext uri="{BB962C8B-B14F-4D97-AF65-F5344CB8AC3E}">
        <p14:creationId xmlns:p14="http://schemas.microsoft.com/office/powerpoint/2010/main" val="30331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403526" cy="2154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95600"/>
            <a:ext cx="5270213" cy="35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SNN Density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3799" name="Group 17"/>
          <p:cNvGrpSpPr>
            <a:grpSpLocks/>
          </p:cNvGrpSpPr>
          <p:nvPr/>
        </p:nvGrpSpPr>
        <p:grpSpPr bwMode="auto">
          <a:xfrm>
            <a:off x="1600200" y="3946525"/>
            <a:ext cx="5181600" cy="1905000"/>
            <a:chOff x="2784" y="1776"/>
            <a:chExt cx="2620" cy="868"/>
          </a:xfrm>
        </p:grpSpPr>
        <p:pic>
          <p:nvPicPr>
            <p:cNvPr id="33805" name="Picture 9" descr="points_noi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" y="1779"/>
              <a:ext cx="131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10" descr="points_bor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776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0" name="Group 16"/>
          <p:cNvGrpSpPr>
            <a:grpSpLocks/>
          </p:cNvGrpSpPr>
          <p:nvPr/>
        </p:nvGrpSpPr>
        <p:grpSpPr bwMode="auto">
          <a:xfrm>
            <a:off x="1600200" y="1295400"/>
            <a:ext cx="5181600" cy="1889125"/>
            <a:chOff x="144" y="1779"/>
            <a:chExt cx="2648" cy="867"/>
          </a:xfrm>
        </p:grpSpPr>
        <p:pic>
          <p:nvPicPr>
            <p:cNvPr id="33803" name="Picture 11" descr="points_co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" y="1779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12" descr="points_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79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2209800" y="3184525"/>
            <a:ext cx="4191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 a) All Points                    b) High SNN Density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  <p:sp>
        <p:nvSpPr>
          <p:cNvPr id="33802" name="Rectangle 21"/>
          <p:cNvSpPr>
            <a:spLocks noChangeArrowheads="1"/>
          </p:cNvSpPr>
          <p:nvPr/>
        </p:nvSpPr>
        <p:spPr bwMode="auto">
          <a:xfrm>
            <a:off x="1981200" y="5851525"/>
            <a:ext cx="4343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c) Medium SNN Density        d) Low SNN Density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23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SNN Clustering Can Handle Differing Densities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34821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572000" y="49530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SNN Clustering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741738" y="1752600"/>
          <a:ext cx="40306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752600"/>
                        <a:ext cx="403066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146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SNN Clustering Can Handle Other Difficult Situations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35847" name="Picture 7" descr="t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09575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ds18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057400"/>
            <a:ext cx="40497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199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200"/>
              <a:t>Finding Clusters of Time Series In Spatio-Temporal Data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2803"/>
          <a:stretch>
            <a:fillRect/>
          </a:stretch>
        </p:blipFill>
        <p:spPr bwMode="auto">
          <a:xfrm>
            <a:off x="0" y="1600200"/>
            <a:ext cx="4495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066800" y="4953000"/>
            <a:ext cx="26384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SNN Clusters of SLP.</a:t>
            </a:r>
          </a:p>
        </p:txBody>
      </p: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4240"/>
          <a:stretch>
            <a:fillRect/>
          </a:stretch>
        </p:blipFill>
        <p:spPr bwMode="auto">
          <a:xfrm>
            <a:off x="4572000" y="1525588"/>
            <a:ext cx="426720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572000" y="5029200"/>
            <a:ext cx="41148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SNN Density of  Points on the Globe.</a:t>
            </a:r>
          </a:p>
        </p:txBody>
      </p:sp>
    </p:spTree>
    <p:extLst>
      <p:ext uri="{BB962C8B-B14F-4D97-AF65-F5344CB8AC3E}">
        <p14:creationId xmlns:p14="http://schemas.microsoft.com/office/powerpoint/2010/main" val="282771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Features and Limitations of SNN Clustering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en-US"/>
              <a:t>Does not cluster all the points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en-US"/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/>
              <a:t>Complexity of SNN Clustering is high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000"/>
              <a:t>O( n * time to find numbers of neighbor within </a:t>
            </a:r>
            <a:r>
              <a:rPr lang="en-US" altLang="en-US" sz="2000" i="1"/>
              <a:t>Eps</a:t>
            </a:r>
            <a:r>
              <a:rPr lang="en-US" altLang="en-US" sz="2000"/>
              <a:t>)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000"/>
              <a:t>In worst case, this is O(n</a:t>
            </a:r>
            <a:r>
              <a:rPr lang="en-US" altLang="en-US" sz="2000" baseline="30000"/>
              <a:t>2</a:t>
            </a:r>
            <a:r>
              <a:rPr lang="en-US" altLang="en-US" sz="2000"/>
              <a:t>)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000"/>
              <a:t>For lower dimensions, there are more efficient ways to find the nearest neighbors</a:t>
            </a:r>
          </a:p>
          <a:p>
            <a:pPr marL="1295400" lvl="2" indent="-381000">
              <a:defRPr/>
            </a:pPr>
            <a:r>
              <a:rPr lang="en-US" altLang="en-US" sz="1800"/>
              <a:t>R* Tree</a:t>
            </a:r>
          </a:p>
          <a:p>
            <a:pPr marL="1295400" lvl="2" indent="-381000">
              <a:defRPr/>
            </a:pPr>
            <a:r>
              <a:rPr lang="en-US" altLang="en-US" sz="1800"/>
              <a:t>k-d Trees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1881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0678-6D1D-4EAA-BE2D-AACF240C88E9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F6DE-88F6-48E3-BE0B-361C5EB5C3B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73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Clustering High-Dimensional Data</a:t>
            </a:r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800"/>
              <a:t>Clustering high-dimensional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Many applications: text documents, DNA micro-array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Major challenges: 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Many irrelevant dimensions may mask clusters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Distance measure becomes meaningless</a:t>
            </a:r>
            <a:r>
              <a:rPr lang="en-US" altLang="en-US" sz="1800">
                <a:cs typeface="Tahoma" panose="020B0604030504040204" pitchFamily="34" charset="0"/>
              </a:rPr>
              <a:t>—due to </a:t>
            </a:r>
            <a:r>
              <a:rPr lang="en-US" altLang="en-US" sz="1800"/>
              <a:t>equi-distance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Clusters may exist only in some subspaces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transformation: only effective if most dimensions are relevant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PCA &amp; SVD useful only when features are highly correlated/redundant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selection: wrapper or filter approaches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useful to find a subspace where the data have nice clusters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Subspace-clustering: find clusters in all the possible subspaces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CLIQUE, ProClus, and frequent pattern-based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1221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9561-EA66-4AEA-8AE1-23A4990D1A28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CD64-8FF3-4C16-972C-B571957019F1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738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0"/>
            <a:ext cx="2828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Curse of Dimensionality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1800"/>
              <a:t>(graphs adapted from Parsons et al. KDD Explorations 2004)</a:t>
            </a:r>
          </a:p>
        </p:txBody>
      </p:sp>
      <p:sp>
        <p:nvSpPr>
          <p:cNvPr id="173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867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Data in only one dimension is relatively packed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a dimension “stretch” the  points across that dimension, making them further apart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more dimensions will make the points further apart</a:t>
            </a:r>
            <a:r>
              <a:rPr lang="en-US" altLang="en-US" sz="2400">
                <a:cs typeface="Tahoma" panose="020B0604030504040204" pitchFamily="34" charset="0"/>
              </a:rPr>
              <a:t>—high dimensional data is extremely sparse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/>
              <a:t>Distance measure becomes meaningless</a:t>
            </a:r>
            <a:r>
              <a:rPr lang="en-US" altLang="en-US" sz="2400">
                <a:cs typeface="Tahoma" panose="020B0604030504040204" pitchFamily="34" charset="0"/>
              </a:rPr>
              <a:t>—due to </a:t>
            </a:r>
            <a:r>
              <a:rPr lang="en-US" altLang="en-US" sz="2400"/>
              <a:t>equi-distance</a:t>
            </a:r>
          </a:p>
        </p:txBody>
      </p:sp>
      <p:pic>
        <p:nvPicPr>
          <p:cNvPr id="1738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295400"/>
            <a:ext cx="2876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8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24300"/>
            <a:ext cx="2743200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0AD4-EF8A-4B8B-B523-478E15014A67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BC5-7BB7-4D08-A17E-F495EBEA9712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1739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625"/>
            <a:ext cx="2438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1722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Why Subspace Clustering?</a:t>
            </a:r>
            <a:br>
              <a:rPr lang="en-US" altLang="en-US" sz="3200"/>
            </a:br>
            <a:r>
              <a:rPr lang="en-US" altLang="en-US" sz="1800"/>
              <a:t>(adapted from Parsons et al. SIGKDD Explorations 2004)</a:t>
            </a:r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0"/>
            <a:ext cx="6096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800"/>
              <a:t>Clusters may exist only in some subspaces</a:t>
            </a:r>
          </a:p>
          <a:p>
            <a:pPr>
              <a:lnSpc>
                <a:spcPct val="110000"/>
              </a:lnSpc>
            </a:pPr>
            <a:r>
              <a:rPr lang="en-US" altLang="en-US" sz="1800"/>
              <a:t>Subspace-clustering: find clusters in all the subspaces</a:t>
            </a:r>
          </a:p>
        </p:txBody>
      </p:sp>
      <p:pic>
        <p:nvPicPr>
          <p:cNvPr id="1739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0288"/>
            <a:ext cx="24384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73300"/>
            <a:ext cx="2514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228850"/>
            <a:ext cx="25622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45013"/>
            <a:ext cx="266700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74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8975"/>
            <a:ext cx="2819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8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3EFF-30DF-4F81-887A-6783B23D6B5E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E7C5-D67B-46E8-88FD-68705612015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36563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 (Clustering In QUEst)</a:t>
            </a:r>
            <a:r>
              <a:rPr lang="en-US" altLang="en-US"/>
              <a:t> 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Agrawal, Gehrke, Gunopulos, Raghavan (SIGMOD’98)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Automatically identifying subspaces of a high dimensional data space that allow better clustering than original space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CLIQUE can be considered as both density-based and grid-based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each dimension into the same number of equal length interval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an m-dimensional data space into non-overlapping rectangular units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unit is dense if the fraction of total data points contained in the unit exceeds the input model parameter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cluster is a maximal set of connected dense units within a subspace</a:t>
            </a:r>
          </a:p>
        </p:txBody>
      </p:sp>
    </p:spTree>
    <p:extLst>
      <p:ext uri="{BB962C8B-B14F-4D97-AF65-F5344CB8AC3E}">
        <p14:creationId xmlns:p14="http://schemas.microsoft.com/office/powerpoint/2010/main" val="9635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5E5A-CB33-4F99-BEF9-5F9D75694482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04E4-2448-4FBA-A62F-4653BCB6727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73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36563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CLIQUE: The Major Steps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Partition the data space and find the number of points that lie inside each cell of the partition.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the subspaces that contain clusters using the Apriori principle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clusters</a:t>
            </a:r>
            <a:endParaRPr lang="en-US" altLang="en-US" sz="2400"/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/>
              <a:t>Determine dense units in all subspaces of interests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connected dense units in all subspaces of interests.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Generate minimal description for the clusters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maximal regions that cover a cluster of connected dense units for each cluster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Determination of minimal cover for each cluster</a:t>
            </a:r>
          </a:p>
        </p:txBody>
      </p:sp>
    </p:spTree>
    <p:extLst>
      <p:ext uri="{BB962C8B-B14F-4D97-AF65-F5344CB8AC3E}">
        <p14:creationId xmlns:p14="http://schemas.microsoft.com/office/powerpoint/2010/main" val="9450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Existing merging schemes in hierarchical clustering algorithms are static in nature</a:t>
            </a:r>
          </a:p>
          <a:p>
            <a:pPr lvl="1">
              <a:defRPr/>
            </a:pPr>
            <a:r>
              <a:rPr lang="en-US" altLang="en-US"/>
              <a:t>MIN or CURE: </a:t>
            </a:r>
          </a:p>
          <a:p>
            <a:pPr lvl="2">
              <a:defRPr/>
            </a:pPr>
            <a:r>
              <a:rPr lang="en-US" altLang="en-US"/>
              <a:t> merge two clusters based on their </a:t>
            </a:r>
            <a:r>
              <a:rPr lang="en-US" altLang="en-US" i="1"/>
              <a:t>closeness</a:t>
            </a:r>
            <a:r>
              <a:rPr lang="en-US" altLang="en-US"/>
              <a:t> (or minimum distance)</a:t>
            </a:r>
          </a:p>
          <a:p>
            <a:pPr lvl="2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GROUP-AVERAGE:</a:t>
            </a:r>
          </a:p>
          <a:p>
            <a:pPr lvl="2">
              <a:defRPr/>
            </a:pPr>
            <a:r>
              <a:rPr lang="en-US" altLang="en-US"/>
              <a:t> merge two clusters based on their average </a:t>
            </a:r>
            <a:r>
              <a:rPr lang="en-US" altLang="en-US" i="1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4954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9494-26E3-4D16-A46D-E4D4A6D7B75A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1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166-F017-4AA8-99E3-2DE910C4D49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35682" name="Text Box 2"/>
          <p:cNvSpPr txBox="1">
            <a:spLocks noChangeArrowheads="1"/>
          </p:cNvSpPr>
          <p:nvPr/>
        </p:nvSpPr>
        <p:spPr bwMode="auto">
          <a:xfrm rot="-5400000">
            <a:off x="19844" y="369094"/>
            <a:ext cx="1058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Salary (10,000)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683" name="Rectangle 3" descr="25%"/>
          <p:cNvSpPr>
            <a:spLocks noChangeArrowheads="1"/>
          </p:cNvSpPr>
          <p:nvPr/>
        </p:nvSpPr>
        <p:spPr bwMode="auto">
          <a:xfrm>
            <a:off x="2133600" y="1066800"/>
            <a:ext cx="914400" cy="1204913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4" name="Rectangle 4" descr="25%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5" name="Rectangle 5"/>
          <p:cNvSpPr>
            <a:spLocks noChangeArrowheads="1"/>
          </p:cNvSpPr>
          <p:nvPr/>
        </p:nvSpPr>
        <p:spPr bwMode="auto">
          <a:xfrm>
            <a:off x="1219200" y="381000"/>
            <a:ext cx="2438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6" name="Line 6"/>
          <p:cNvSpPr>
            <a:spLocks noChangeShapeType="1"/>
          </p:cNvSpPr>
          <p:nvPr/>
        </p:nvSpPr>
        <p:spPr bwMode="auto">
          <a:xfrm>
            <a:off x="24384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7" name="Line 7"/>
          <p:cNvSpPr>
            <a:spLocks noChangeShapeType="1"/>
          </p:cNvSpPr>
          <p:nvPr/>
        </p:nvSpPr>
        <p:spPr bwMode="auto">
          <a:xfrm>
            <a:off x="3048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8" name="Line 8"/>
          <p:cNvSpPr>
            <a:spLocks noChangeShapeType="1"/>
          </p:cNvSpPr>
          <p:nvPr/>
        </p:nvSpPr>
        <p:spPr bwMode="auto">
          <a:xfrm>
            <a:off x="1828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9" name="Line 9"/>
          <p:cNvSpPr>
            <a:spLocks noChangeShapeType="1"/>
          </p:cNvSpPr>
          <p:nvPr/>
        </p:nvSpPr>
        <p:spPr bwMode="auto">
          <a:xfrm>
            <a:off x="3352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0" name="Line 10"/>
          <p:cNvSpPr>
            <a:spLocks noChangeShapeType="1"/>
          </p:cNvSpPr>
          <p:nvPr/>
        </p:nvSpPr>
        <p:spPr bwMode="auto">
          <a:xfrm>
            <a:off x="27432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1" name="Line 11"/>
          <p:cNvSpPr>
            <a:spLocks noChangeShapeType="1"/>
          </p:cNvSpPr>
          <p:nvPr/>
        </p:nvSpPr>
        <p:spPr bwMode="auto">
          <a:xfrm>
            <a:off x="21336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2" name="Line 12"/>
          <p:cNvSpPr>
            <a:spLocks noChangeShapeType="1"/>
          </p:cNvSpPr>
          <p:nvPr/>
        </p:nvSpPr>
        <p:spPr bwMode="auto">
          <a:xfrm>
            <a:off x="1524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3" name="Line 13"/>
          <p:cNvSpPr>
            <a:spLocks noChangeShapeType="1"/>
          </p:cNvSpPr>
          <p:nvPr/>
        </p:nvSpPr>
        <p:spPr bwMode="auto">
          <a:xfrm rot="16200000" flipH="1">
            <a:off x="2439988" y="4587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4" name="Line 14"/>
          <p:cNvSpPr>
            <a:spLocks noChangeShapeType="1"/>
          </p:cNvSpPr>
          <p:nvPr/>
        </p:nvSpPr>
        <p:spPr bwMode="auto">
          <a:xfrm rot="16200000" flipH="1">
            <a:off x="2436813" y="10683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5" name="Line 15"/>
          <p:cNvSpPr>
            <a:spLocks noChangeShapeType="1"/>
          </p:cNvSpPr>
          <p:nvPr/>
        </p:nvSpPr>
        <p:spPr bwMode="auto">
          <a:xfrm rot="16200000" flipH="1">
            <a:off x="2436813" y="1539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6" name="Line 16"/>
          <p:cNvSpPr>
            <a:spLocks noChangeShapeType="1"/>
          </p:cNvSpPr>
          <p:nvPr/>
        </p:nvSpPr>
        <p:spPr bwMode="auto">
          <a:xfrm rot="16200000" flipH="1">
            <a:off x="2436813" y="-4556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7" name="Line 17"/>
          <p:cNvSpPr>
            <a:spLocks noChangeShapeType="1"/>
          </p:cNvSpPr>
          <p:nvPr/>
        </p:nvSpPr>
        <p:spPr bwMode="auto">
          <a:xfrm rot="16200000" flipH="1">
            <a:off x="2436813" y="-1508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8" name="Line 18"/>
          <p:cNvSpPr>
            <a:spLocks noChangeShapeType="1"/>
          </p:cNvSpPr>
          <p:nvPr/>
        </p:nvSpPr>
        <p:spPr bwMode="auto">
          <a:xfrm rot="16200000" flipH="1">
            <a:off x="2436813" y="7635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9" name="Line 19"/>
          <p:cNvSpPr>
            <a:spLocks noChangeShapeType="1"/>
          </p:cNvSpPr>
          <p:nvPr/>
        </p:nvSpPr>
        <p:spPr bwMode="auto">
          <a:xfrm rot="16200000" flipH="1">
            <a:off x="2436813" y="13731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700" name="Text Box 20"/>
          <p:cNvSpPr txBox="1">
            <a:spLocks noChangeArrowheads="1"/>
          </p:cNvSpPr>
          <p:nvPr/>
        </p:nvSpPr>
        <p:spPr bwMode="auto">
          <a:xfrm>
            <a:off x="990600" y="289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1" name="Text Box 21"/>
          <p:cNvSpPr txBox="1">
            <a:spLocks noChangeArrowheads="1"/>
          </p:cNvSpPr>
          <p:nvPr/>
        </p:nvSpPr>
        <p:spPr bwMode="auto">
          <a:xfrm>
            <a:off x="1644650" y="289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2" name="Text Box 22"/>
          <p:cNvSpPr txBox="1">
            <a:spLocks noChangeArrowheads="1"/>
          </p:cNvSpPr>
          <p:nvPr/>
        </p:nvSpPr>
        <p:spPr bwMode="auto">
          <a:xfrm>
            <a:off x="2254250" y="289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3" name="Text Box 23"/>
          <p:cNvSpPr txBox="1">
            <a:spLocks noChangeArrowheads="1"/>
          </p:cNvSpPr>
          <p:nvPr/>
        </p:nvSpPr>
        <p:spPr bwMode="auto">
          <a:xfrm>
            <a:off x="2863850" y="289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4" name="Text Box 24"/>
          <p:cNvSpPr txBox="1">
            <a:spLocks noChangeArrowheads="1"/>
          </p:cNvSpPr>
          <p:nvPr/>
        </p:nvSpPr>
        <p:spPr bwMode="auto">
          <a:xfrm>
            <a:off x="3473450" y="2895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5" name="Text Box 25"/>
          <p:cNvSpPr txBox="1">
            <a:spLocks noChangeArrowheads="1"/>
          </p:cNvSpPr>
          <p:nvPr/>
        </p:nvSpPr>
        <p:spPr bwMode="auto">
          <a:xfrm>
            <a:off x="3689350" y="2681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age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6" name="Text Box 26"/>
          <p:cNvSpPr txBox="1">
            <a:spLocks noChangeArrowheads="1"/>
          </p:cNvSpPr>
          <p:nvPr/>
        </p:nvSpPr>
        <p:spPr bwMode="auto">
          <a:xfrm rot="-5400000">
            <a:off x="872332" y="118506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7" name="Text Box 27"/>
          <p:cNvSpPr txBox="1">
            <a:spLocks noChangeArrowheads="1"/>
          </p:cNvSpPr>
          <p:nvPr/>
        </p:nvSpPr>
        <p:spPr bwMode="auto">
          <a:xfrm rot="-5400000">
            <a:off x="872332" y="148986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8" name="Text Box 28"/>
          <p:cNvSpPr txBox="1">
            <a:spLocks noChangeArrowheads="1"/>
          </p:cNvSpPr>
          <p:nvPr/>
        </p:nvSpPr>
        <p:spPr bwMode="auto">
          <a:xfrm rot="-5400000">
            <a:off x="872332" y="180101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09" name="Text Box 29"/>
          <p:cNvSpPr txBox="1">
            <a:spLocks noChangeArrowheads="1"/>
          </p:cNvSpPr>
          <p:nvPr/>
        </p:nvSpPr>
        <p:spPr bwMode="auto">
          <a:xfrm rot="-5400000">
            <a:off x="872332" y="240426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10" name="Text Box 30"/>
          <p:cNvSpPr txBox="1">
            <a:spLocks noChangeArrowheads="1"/>
          </p:cNvSpPr>
          <p:nvPr/>
        </p:nvSpPr>
        <p:spPr bwMode="auto">
          <a:xfrm rot="-5400000">
            <a:off x="872332" y="210581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11" name="Text Box 31"/>
          <p:cNvSpPr txBox="1">
            <a:spLocks noChangeArrowheads="1"/>
          </p:cNvSpPr>
          <p:nvPr/>
        </p:nvSpPr>
        <p:spPr bwMode="auto">
          <a:xfrm rot="-5400000">
            <a:off x="886619" y="8786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12" name="Text Box 32"/>
          <p:cNvSpPr txBox="1">
            <a:spLocks noChangeArrowheads="1"/>
          </p:cNvSpPr>
          <p:nvPr/>
        </p:nvSpPr>
        <p:spPr bwMode="auto">
          <a:xfrm rot="-5400000">
            <a:off x="872332" y="57388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5713" name="Text Box 33"/>
          <p:cNvSpPr txBox="1">
            <a:spLocks noChangeArrowheads="1"/>
          </p:cNvSpPr>
          <p:nvPr/>
        </p:nvSpPr>
        <p:spPr bwMode="auto">
          <a:xfrm rot="-5400000">
            <a:off x="886619" y="26995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735714" name="Group 34"/>
          <p:cNvGrpSpPr>
            <a:grpSpLocks/>
          </p:cNvGrpSpPr>
          <p:nvPr/>
        </p:nvGrpSpPr>
        <p:grpSpPr bwMode="auto">
          <a:xfrm>
            <a:off x="4648200" y="160338"/>
            <a:ext cx="3921125" cy="3101975"/>
            <a:chOff x="2928" y="101"/>
            <a:chExt cx="2470" cy="1954"/>
          </a:xfrm>
        </p:grpSpPr>
        <p:sp>
          <p:nvSpPr>
            <p:cNvPr id="1735715" name="Rectangle 35" descr="25%"/>
            <p:cNvSpPr>
              <a:spLocks noChangeArrowheads="1"/>
            </p:cNvSpPr>
            <p:nvPr/>
          </p:nvSpPr>
          <p:spPr bwMode="auto">
            <a:xfrm>
              <a:off x="3720" y="1248"/>
              <a:ext cx="382" cy="382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6" name="Rectangle 36" descr="25%"/>
            <p:cNvSpPr>
              <a:spLocks noChangeArrowheads="1"/>
            </p:cNvSpPr>
            <p:nvPr/>
          </p:nvSpPr>
          <p:spPr bwMode="auto">
            <a:xfrm>
              <a:off x="3910" y="105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7" name="Rectangle 37" descr="25%"/>
            <p:cNvSpPr>
              <a:spLocks noChangeArrowheads="1"/>
            </p:cNvSpPr>
            <p:nvPr/>
          </p:nvSpPr>
          <p:spPr bwMode="auto">
            <a:xfrm>
              <a:off x="4102" y="86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8" name="Rectangle 38" descr="25%"/>
            <p:cNvSpPr>
              <a:spLocks noChangeArrowheads="1"/>
            </p:cNvSpPr>
            <p:nvPr/>
          </p:nvSpPr>
          <p:spPr bwMode="auto">
            <a:xfrm>
              <a:off x="4294" y="862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9" name="Rectangle 39"/>
            <p:cNvSpPr>
              <a:spLocks noChangeArrowheads="1"/>
            </p:cNvSpPr>
            <p:nvPr/>
          </p:nvSpPr>
          <p:spPr bwMode="auto">
            <a:xfrm>
              <a:off x="3526" y="240"/>
              <a:ext cx="153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0" name="Line 40"/>
            <p:cNvSpPr>
              <a:spLocks noChangeShapeType="1"/>
            </p:cNvSpPr>
            <p:nvPr/>
          </p:nvSpPr>
          <p:spPr bwMode="auto">
            <a:xfrm>
              <a:off x="429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1" name="Line 41"/>
            <p:cNvSpPr>
              <a:spLocks noChangeShapeType="1"/>
            </p:cNvSpPr>
            <p:nvPr/>
          </p:nvSpPr>
          <p:spPr bwMode="auto">
            <a:xfrm>
              <a:off x="467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2" name="Line 42"/>
            <p:cNvSpPr>
              <a:spLocks noChangeShapeType="1"/>
            </p:cNvSpPr>
            <p:nvPr/>
          </p:nvSpPr>
          <p:spPr bwMode="auto">
            <a:xfrm>
              <a:off x="391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3" name="Line 43"/>
            <p:cNvSpPr>
              <a:spLocks noChangeShapeType="1"/>
            </p:cNvSpPr>
            <p:nvPr/>
          </p:nvSpPr>
          <p:spPr bwMode="auto">
            <a:xfrm>
              <a:off x="487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4" name="Line 44"/>
            <p:cNvSpPr>
              <a:spLocks noChangeShapeType="1"/>
            </p:cNvSpPr>
            <p:nvPr/>
          </p:nvSpPr>
          <p:spPr bwMode="auto">
            <a:xfrm>
              <a:off x="448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5" name="Line 45"/>
            <p:cNvSpPr>
              <a:spLocks noChangeShapeType="1"/>
            </p:cNvSpPr>
            <p:nvPr/>
          </p:nvSpPr>
          <p:spPr bwMode="auto">
            <a:xfrm>
              <a:off x="410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6" name="Line 46"/>
            <p:cNvSpPr>
              <a:spLocks noChangeShapeType="1"/>
            </p:cNvSpPr>
            <p:nvPr/>
          </p:nvSpPr>
          <p:spPr bwMode="auto">
            <a:xfrm>
              <a:off x="371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7" name="Line 47"/>
            <p:cNvSpPr>
              <a:spLocks noChangeShapeType="1"/>
            </p:cNvSpPr>
            <p:nvPr/>
          </p:nvSpPr>
          <p:spPr bwMode="auto">
            <a:xfrm rot="16200000" flipH="1">
              <a:off x="4295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8" name="Line 48"/>
            <p:cNvSpPr>
              <a:spLocks noChangeShapeType="1"/>
            </p:cNvSpPr>
            <p:nvPr/>
          </p:nvSpPr>
          <p:spPr bwMode="auto">
            <a:xfrm rot="16200000" flipH="1">
              <a:off x="4293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9" name="Line 49"/>
            <p:cNvSpPr>
              <a:spLocks noChangeShapeType="1"/>
            </p:cNvSpPr>
            <p:nvPr/>
          </p:nvSpPr>
          <p:spPr bwMode="auto">
            <a:xfrm rot="16200000" flipH="1">
              <a:off x="4293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0" name="Line 50"/>
            <p:cNvSpPr>
              <a:spLocks noChangeShapeType="1"/>
            </p:cNvSpPr>
            <p:nvPr/>
          </p:nvSpPr>
          <p:spPr bwMode="auto">
            <a:xfrm rot="16200000" flipH="1">
              <a:off x="4293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1" name="Line 51"/>
            <p:cNvSpPr>
              <a:spLocks noChangeShapeType="1"/>
            </p:cNvSpPr>
            <p:nvPr/>
          </p:nvSpPr>
          <p:spPr bwMode="auto">
            <a:xfrm rot="16200000" flipH="1">
              <a:off x="4293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2" name="Line 52"/>
            <p:cNvSpPr>
              <a:spLocks noChangeShapeType="1"/>
            </p:cNvSpPr>
            <p:nvPr/>
          </p:nvSpPr>
          <p:spPr bwMode="auto">
            <a:xfrm rot="16200000" flipH="1">
              <a:off x="4293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3" name="Line 53"/>
            <p:cNvSpPr>
              <a:spLocks noChangeShapeType="1"/>
            </p:cNvSpPr>
            <p:nvPr/>
          </p:nvSpPr>
          <p:spPr bwMode="auto">
            <a:xfrm rot="16200000" flipH="1">
              <a:off x="4293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4" name="Text Box 54"/>
            <p:cNvSpPr txBox="1">
              <a:spLocks noChangeArrowheads="1"/>
            </p:cNvSpPr>
            <p:nvPr/>
          </p:nvSpPr>
          <p:spPr bwMode="auto">
            <a:xfrm>
              <a:off x="338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35" name="Text Box 55"/>
            <p:cNvSpPr txBox="1">
              <a:spLocks noChangeArrowheads="1"/>
            </p:cNvSpPr>
            <p:nvPr/>
          </p:nvSpPr>
          <p:spPr bwMode="auto">
            <a:xfrm>
              <a:off x="3794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30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36" name="Text Box 56"/>
            <p:cNvSpPr txBox="1">
              <a:spLocks noChangeArrowheads="1"/>
            </p:cNvSpPr>
            <p:nvPr/>
          </p:nvSpPr>
          <p:spPr bwMode="auto">
            <a:xfrm>
              <a:off x="4178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40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37" name="Text Box 57"/>
            <p:cNvSpPr txBox="1">
              <a:spLocks noChangeArrowheads="1"/>
            </p:cNvSpPr>
            <p:nvPr/>
          </p:nvSpPr>
          <p:spPr bwMode="auto">
            <a:xfrm>
              <a:off x="456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38" name="Text Box 58"/>
            <p:cNvSpPr txBox="1">
              <a:spLocks noChangeArrowheads="1"/>
            </p:cNvSpPr>
            <p:nvPr/>
          </p:nvSpPr>
          <p:spPr bwMode="auto">
            <a:xfrm>
              <a:off x="4946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39" name="Text Box 59"/>
            <p:cNvSpPr txBox="1">
              <a:spLocks noChangeArrowheads="1"/>
            </p:cNvSpPr>
            <p:nvPr/>
          </p:nvSpPr>
          <p:spPr bwMode="auto">
            <a:xfrm>
              <a:off x="5082" y="1689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age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0" name="Text Box 60"/>
            <p:cNvSpPr txBox="1">
              <a:spLocks noChangeArrowheads="1"/>
            </p:cNvSpPr>
            <p:nvPr/>
          </p:nvSpPr>
          <p:spPr bwMode="auto">
            <a:xfrm rot="-5400000">
              <a:off x="3308" y="7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1" name="Text Box 61"/>
            <p:cNvSpPr txBox="1">
              <a:spLocks noChangeArrowheads="1"/>
            </p:cNvSpPr>
            <p:nvPr/>
          </p:nvSpPr>
          <p:spPr bwMode="auto">
            <a:xfrm rot="-5400000">
              <a:off x="3308" y="9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2" name="Text Box 62"/>
            <p:cNvSpPr txBox="1">
              <a:spLocks noChangeArrowheads="1"/>
            </p:cNvSpPr>
            <p:nvPr/>
          </p:nvSpPr>
          <p:spPr bwMode="auto">
            <a:xfrm rot="-5400000">
              <a:off x="3308" y="11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3" name="Text Box 63"/>
            <p:cNvSpPr txBox="1">
              <a:spLocks noChangeArrowheads="1"/>
            </p:cNvSpPr>
            <p:nvPr/>
          </p:nvSpPr>
          <p:spPr bwMode="auto">
            <a:xfrm rot="-5400000">
              <a:off x="3308" y="151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4" name="Text Box 64"/>
            <p:cNvSpPr txBox="1">
              <a:spLocks noChangeArrowheads="1"/>
            </p:cNvSpPr>
            <p:nvPr/>
          </p:nvSpPr>
          <p:spPr bwMode="auto">
            <a:xfrm rot="-5400000">
              <a:off x="3308" y="132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5" name="Text Box 65"/>
            <p:cNvSpPr txBox="1">
              <a:spLocks noChangeArrowheads="1"/>
            </p:cNvSpPr>
            <p:nvPr/>
          </p:nvSpPr>
          <p:spPr bwMode="auto">
            <a:xfrm rot="-5400000">
              <a:off x="3318" y="5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6" name="Text Box 66"/>
            <p:cNvSpPr txBox="1">
              <a:spLocks noChangeArrowheads="1"/>
            </p:cNvSpPr>
            <p:nvPr/>
          </p:nvSpPr>
          <p:spPr bwMode="auto">
            <a:xfrm rot="-5400000">
              <a:off x="3309" y="3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7" name="Text Box 67"/>
            <p:cNvSpPr txBox="1">
              <a:spLocks noChangeArrowheads="1"/>
            </p:cNvSpPr>
            <p:nvPr/>
          </p:nvSpPr>
          <p:spPr bwMode="auto">
            <a:xfrm rot="-5400000">
              <a:off x="3317" y="17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48" name="Text Box 68"/>
            <p:cNvSpPr txBox="1">
              <a:spLocks noChangeArrowheads="1"/>
            </p:cNvSpPr>
            <p:nvPr/>
          </p:nvSpPr>
          <p:spPr bwMode="auto">
            <a:xfrm rot="-5400000">
              <a:off x="2796" y="233"/>
              <a:ext cx="6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Vacation(week)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35749" name="Group 69"/>
          <p:cNvGrpSpPr>
            <a:grpSpLocks/>
          </p:cNvGrpSpPr>
          <p:nvPr/>
        </p:nvGrpSpPr>
        <p:grpSpPr bwMode="auto">
          <a:xfrm>
            <a:off x="2209800" y="3505200"/>
            <a:ext cx="5149850" cy="3124200"/>
            <a:chOff x="1776" y="2064"/>
            <a:chExt cx="3244" cy="1968"/>
          </a:xfrm>
        </p:grpSpPr>
        <p:grpSp>
          <p:nvGrpSpPr>
            <p:cNvPr id="1735750" name="Group 70"/>
            <p:cNvGrpSpPr>
              <a:grpSpLocks/>
            </p:cNvGrpSpPr>
            <p:nvPr/>
          </p:nvGrpSpPr>
          <p:grpSpPr bwMode="auto">
            <a:xfrm>
              <a:off x="2976" y="2256"/>
              <a:ext cx="672" cy="768"/>
              <a:chOff x="2976" y="2256"/>
              <a:chExt cx="958" cy="768"/>
            </a:xfrm>
          </p:grpSpPr>
          <p:sp>
            <p:nvSpPr>
              <p:cNvPr id="1735751" name="Rectangle 71" descr="25%"/>
              <p:cNvSpPr>
                <a:spLocks noChangeArrowheads="1"/>
              </p:cNvSpPr>
              <p:nvPr/>
            </p:nvSpPr>
            <p:spPr bwMode="auto">
              <a:xfrm>
                <a:off x="2976" y="2642"/>
                <a:ext cx="382" cy="382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2" name="Rectangle 72" descr="25%"/>
              <p:cNvSpPr>
                <a:spLocks noChangeArrowheads="1"/>
              </p:cNvSpPr>
              <p:nvPr/>
            </p:nvSpPr>
            <p:spPr bwMode="auto">
              <a:xfrm>
                <a:off x="3166" y="245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3" name="Rectangle 73" descr="25%"/>
              <p:cNvSpPr>
                <a:spLocks noChangeArrowheads="1"/>
              </p:cNvSpPr>
              <p:nvPr/>
            </p:nvSpPr>
            <p:spPr bwMode="auto">
              <a:xfrm>
                <a:off x="3358" y="226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4" name="Rectangle 74" descr="25%"/>
              <p:cNvSpPr>
                <a:spLocks noChangeArrowheads="1"/>
              </p:cNvSpPr>
              <p:nvPr/>
            </p:nvSpPr>
            <p:spPr bwMode="auto">
              <a:xfrm>
                <a:off x="3550" y="2256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35755" name="Rectangle 75"/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35756" name="Text Box 76"/>
            <p:cNvSpPr txBox="1">
              <a:spLocks noChangeArrowheads="1"/>
            </p:cNvSpPr>
            <p:nvPr/>
          </p:nvSpPr>
          <p:spPr bwMode="auto">
            <a:xfrm>
              <a:off x="4704" y="316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age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57" name="Text Box 77"/>
            <p:cNvSpPr txBox="1">
              <a:spLocks noChangeArrowheads="1"/>
            </p:cNvSpPr>
            <p:nvPr/>
          </p:nvSpPr>
          <p:spPr bwMode="auto">
            <a:xfrm rot="-5400000">
              <a:off x="2143" y="2282"/>
              <a:ext cx="6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Vacation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58" name="Text Box 78"/>
            <p:cNvSpPr txBox="1">
              <a:spLocks noChangeArrowheads="1"/>
            </p:cNvSpPr>
            <p:nvPr/>
          </p:nvSpPr>
          <p:spPr bwMode="auto">
            <a:xfrm rot="-2607393">
              <a:off x="2160" y="307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Salary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735759" name="Group 79"/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1735760" name="Line 80"/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1" name="Line 81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2" name="Line 82"/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3" name="Line 83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4" name="Line 84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5" name="Line 85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6" name="Line 86"/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7" name="Line 87"/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8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9" name="Line 89"/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5770" name="Text Box 90"/>
            <p:cNvSpPr txBox="1">
              <a:spLocks noChangeArrowheads="1"/>
            </p:cNvSpPr>
            <p:nvPr/>
          </p:nvSpPr>
          <p:spPr bwMode="auto">
            <a:xfrm>
              <a:off x="2880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30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35771" name="Text Box 91"/>
            <p:cNvSpPr txBox="1">
              <a:spLocks noChangeArrowheads="1"/>
            </p:cNvSpPr>
            <p:nvPr/>
          </p:nvSpPr>
          <p:spPr bwMode="auto">
            <a:xfrm>
              <a:off x="3504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735772" name="Oval 92"/>
          <p:cNvSpPr>
            <a:spLocks noChangeArrowheads="1"/>
          </p:cNvSpPr>
          <p:nvPr/>
        </p:nvSpPr>
        <p:spPr bwMode="auto">
          <a:xfrm>
            <a:off x="6096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3" name="Oval 93"/>
          <p:cNvSpPr>
            <a:spLocks noChangeArrowheads="1"/>
          </p:cNvSpPr>
          <p:nvPr/>
        </p:nvSpPr>
        <p:spPr bwMode="auto">
          <a:xfrm>
            <a:off x="1600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4" name="Oval 94"/>
          <p:cNvSpPr>
            <a:spLocks noChangeArrowheads="1"/>
          </p:cNvSpPr>
          <p:nvPr/>
        </p:nvSpPr>
        <p:spPr bwMode="auto">
          <a:xfrm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5" name="Oval 95"/>
          <p:cNvSpPr>
            <a:spLocks noChangeArrowheads="1"/>
          </p:cNvSpPr>
          <p:nvPr/>
        </p:nvSpPr>
        <p:spPr bwMode="auto">
          <a:xfrm>
            <a:off x="1752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6" name="Oval 96"/>
          <p:cNvSpPr>
            <a:spLocks noChangeArrowheads="1"/>
          </p:cNvSpPr>
          <p:nvPr/>
        </p:nvSpPr>
        <p:spPr bwMode="auto">
          <a:xfrm>
            <a:off x="16002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7" name="Oval 97"/>
          <p:cNvSpPr>
            <a:spLocks noChangeArrowheads="1"/>
          </p:cNvSpPr>
          <p:nvPr/>
        </p:nvSpPr>
        <p:spPr bwMode="auto">
          <a:xfrm>
            <a:off x="1752600" y="91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8" name="Oval 98"/>
          <p:cNvSpPr>
            <a:spLocks noChangeArrowheads="1"/>
          </p:cNvSpPr>
          <p:nvPr/>
        </p:nvSpPr>
        <p:spPr bwMode="auto">
          <a:xfrm>
            <a:off x="1600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9" name="Oval 99"/>
          <p:cNvSpPr>
            <a:spLocks noChangeArrowheads="1"/>
          </p:cNvSpPr>
          <p:nvPr/>
        </p:nvSpPr>
        <p:spPr bwMode="auto">
          <a:xfrm>
            <a:off x="1676400" y="106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0" name="Oval 100"/>
          <p:cNvSpPr>
            <a:spLocks noChangeArrowheads="1"/>
          </p:cNvSpPr>
          <p:nvPr/>
        </p:nvSpPr>
        <p:spPr bwMode="auto">
          <a:xfrm>
            <a:off x="1828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1" name="Oval 101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2" name="Oval 102"/>
          <p:cNvSpPr>
            <a:spLocks noChangeArrowheads="1"/>
          </p:cNvSpPr>
          <p:nvPr/>
        </p:nvSpPr>
        <p:spPr bwMode="auto">
          <a:xfrm>
            <a:off x="2133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3" name="Oval 103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4" name="Oval 104"/>
          <p:cNvSpPr>
            <a:spLocks noChangeArrowheads="1"/>
          </p:cNvSpPr>
          <p:nvPr/>
        </p:nvSpPr>
        <p:spPr bwMode="auto">
          <a:xfrm>
            <a:off x="1981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5" name="Oval 105"/>
          <p:cNvSpPr>
            <a:spLocks noChangeArrowheads="1"/>
          </p:cNvSpPr>
          <p:nvPr/>
        </p:nvSpPr>
        <p:spPr bwMode="auto">
          <a:xfrm>
            <a:off x="2209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6" name="Oval 106"/>
          <p:cNvSpPr>
            <a:spLocks noChangeArrowheads="1"/>
          </p:cNvSpPr>
          <p:nvPr/>
        </p:nvSpPr>
        <p:spPr bwMode="auto">
          <a:xfrm>
            <a:off x="2362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7" name="Oval 107"/>
          <p:cNvSpPr>
            <a:spLocks noChangeArrowheads="1"/>
          </p:cNvSpPr>
          <p:nvPr/>
        </p:nvSpPr>
        <p:spPr bwMode="auto">
          <a:xfrm>
            <a:off x="251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8" name="Oval 108"/>
          <p:cNvSpPr>
            <a:spLocks noChangeArrowheads="1"/>
          </p:cNvSpPr>
          <p:nvPr/>
        </p:nvSpPr>
        <p:spPr bwMode="auto">
          <a:xfrm>
            <a:off x="2514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9" name="Oval 109"/>
          <p:cNvSpPr>
            <a:spLocks noChangeArrowheads="1"/>
          </p:cNvSpPr>
          <p:nvPr/>
        </p:nvSpPr>
        <p:spPr bwMode="auto">
          <a:xfrm>
            <a:off x="2362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0" name="Oval 110"/>
          <p:cNvSpPr>
            <a:spLocks noChangeArrowheads="1"/>
          </p:cNvSpPr>
          <p:nvPr/>
        </p:nvSpPr>
        <p:spPr bwMode="auto">
          <a:xfrm>
            <a:off x="2590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1" name="Oval 111"/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2" name="Oval 112"/>
          <p:cNvSpPr>
            <a:spLocks noChangeArrowheads="1"/>
          </p:cNvSpPr>
          <p:nvPr/>
        </p:nvSpPr>
        <p:spPr bwMode="auto">
          <a:xfrm>
            <a:off x="27432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3" name="Oval 113"/>
          <p:cNvSpPr>
            <a:spLocks noChangeArrowheads="1"/>
          </p:cNvSpPr>
          <p:nvPr/>
        </p:nvSpPr>
        <p:spPr bwMode="auto">
          <a:xfrm>
            <a:off x="2743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4" name="Oval 114"/>
          <p:cNvSpPr>
            <a:spLocks noChangeArrowheads="1"/>
          </p:cNvSpPr>
          <p:nvPr/>
        </p:nvSpPr>
        <p:spPr bwMode="auto">
          <a:xfrm>
            <a:off x="25908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5" name="Oval 115"/>
          <p:cNvSpPr>
            <a:spLocks noChangeArrowheads="1"/>
          </p:cNvSpPr>
          <p:nvPr/>
        </p:nvSpPr>
        <p:spPr bwMode="auto">
          <a:xfrm>
            <a:off x="28194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6" name="Oval 116"/>
          <p:cNvSpPr>
            <a:spLocks noChangeArrowheads="1"/>
          </p:cNvSpPr>
          <p:nvPr/>
        </p:nvSpPr>
        <p:spPr bwMode="auto">
          <a:xfrm>
            <a:off x="2133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7" name="Oval 117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8" name="Oval 118"/>
          <p:cNvSpPr>
            <a:spLocks noChangeArrowheads="1"/>
          </p:cNvSpPr>
          <p:nvPr/>
        </p:nvSpPr>
        <p:spPr bwMode="auto">
          <a:xfrm>
            <a:off x="22860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9" name="Oval 119"/>
          <p:cNvSpPr>
            <a:spLocks noChangeArrowheads="1"/>
          </p:cNvSpPr>
          <p:nvPr/>
        </p:nvSpPr>
        <p:spPr bwMode="auto">
          <a:xfrm>
            <a:off x="21336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0" name="Oval 120"/>
          <p:cNvSpPr>
            <a:spLocks noChangeArrowheads="1"/>
          </p:cNvSpPr>
          <p:nvPr/>
        </p:nvSpPr>
        <p:spPr bwMode="auto">
          <a:xfrm>
            <a:off x="23622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1" name="Oval 121"/>
          <p:cNvSpPr>
            <a:spLocks noChangeArrowheads="1"/>
          </p:cNvSpPr>
          <p:nvPr/>
        </p:nvSpPr>
        <p:spPr bwMode="auto">
          <a:xfrm>
            <a:off x="320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2" name="Oval 122"/>
          <p:cNvSpPr>
            <a:spLocks noChangeArrowheads="1"/>
          </p:cNvSpPr>
          <p:nvPr/>
        </p:nvSpPr>
        <p:spPr bwMode="auto">
          <a:xfrm>
            <a:off x="1371600" y="45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3" name="Text Box 123"/>
          <p:cNvSpPr txBox="1">
            <a:spLocks noChangeArrowheads="1"/>
          </p:cNvSpPr>
          <p:nvPr/>
        </p:nvSpPr>
        <p:spPr bwMode="auto">
          <a:xfrm>
            <a:off x="304800" y="3581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735804" name="Oval 124"/>
          <p:cNvSpPr>
            <a:spLocks noChangeArrowheads="1"/>
          </p:cNvSpPr>
          <p:nvPr/>
        </p:nvSpPr>
        <p:spPr bwMode="auto">
          <a:xfrm>
            <a:off x="6324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5" name="Oval 125"/>
          <p:cNvSpPr>
            <a:spLocks noChangeArrowheads="1"/>
          </p:cNvSpPr>
          <p:nvPr/>
        </p:nvSpPr>
        <p:spPr bwMode="auto">
          <a:xfrm>
            <a:off x="60198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6" name="Oval 126"/>
          <p:cNvSpPr>
            <a:spLocks noChangeArrowheads="1"/>
          </p:cNvSpPr>
          <p:nvPr/>
        </p:nvSpPr>
        <p:spPr bwMode="auto">
          <a:xfrm>
            <a:off x="5943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7" name="Oval 127"/>
          <p:cNvSpPr>
            <a:spLocks noChangeArrowheads="1"/>
          </p:cNvSpPr>
          <p:nvPr/>
        </p:nvSpPr>
        <p:spPr bwMode="auto">
          <a:xfrm>
            <a:off x="64008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8" name="Oval 128"/>
          <p:cNvSpPr>
            <a:spLocks noChangeArrowheads="1"/>
          </p:cNvSpPr>
          <p:nvPr/>
        </p:nvSpPr>
        <p:spPr bwMode="auto">
          <a:xfrm>
            <a:off x="6629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9" name="Oval 129"/>
          <p:cNvSpPr>
            <a:spLocks noChangeArrowheads="1"/>
          </p:cNvSpPr>
          <p:nvPr/>
        </p:nvSpPr>
        <p:spPr bwMode="auto">
          <a:xfrm>
            <a:off x="632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0" name="Oval 130"/>
          <p:cNvSpPr>
            <a:spLocks noChangeArrowheads="1"/>
          </p:cNvSpPr>
          <p:nvPr/>
        </p:nvSpPr>
        <p:spPr bwMode="auto">
          <a:xfrm>
            <a:off x="6248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1" name="Oval 131"/>
          <p:cNvSpPr>
            <a:spLocks noChangeArrowheads="1"/>
          </p:cNvSpPr>
          <p:nvPr/>
        </p:nvSpPr>
        <p:spPr bwMode="auto">
          <a:xfrm>
            <a:off x="6781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2" name="Oval 132"/>
          <p:cNvSpPr>
            <a:spLocks noChangeArrowheads="1"/>
          </p:cNvSpPr>
          <p:nvPr/>
        </p:nvSpPr>
        <p:spPr bwMode="auto">
          <a:xfrm>
            <a:off x="7010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3" name="Oval 133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4" name="Oval 134"/>
          <p:cNvSpPr>
            <a:spLocks noChangeArrowheads="1"/>
          </p:cNvSpPr>
          <p:nvPr/>
        </p:nvSpPr>
        <p:spPr bwMode="auto">
          <a:xfrm>
            <a:off x="6629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5" name="Oval 135"/>
          <p:cNvSpPr>
            <a:spLocks noChangeArrowheads="1"/>
          </p:cNvSpPr>
          <p:nvPr/>
        </p:nvSpPr>
        <p:spPr bwMode="auto">
          <a:xfrm>
            <a:off x="70866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6" name="Oval 136"/>
          <p:cNvSpPr>
            <a:spLocks noChangeArrowheads="1"/>
          </p:cNvSpPr>
          <p:nvPr/>
        </p:nvSpPr>
        <p:spPr bwMode="auto">
          <a:xfrm>
            <a:off x="7315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7" name="Oval 137"/>
          <p:cNvSpPr>
            <a:spLocks noChangeArrowheads="1"/>
          </p:cNvSpPr>
          <p:nvPr/>
        </p:nvSpPr>
        <p:spPr bwMode="auto"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8" name="Oval 138"/>
          <p:cNvSpPr>
            <a:spLocks noChangeArrowheads="1"/>
          </p:cNvSpPr>
          <p:nvPr/>
        </p:nvSpPr>
        <p:spPr bwMode="auto">
          <a:xfrm>
            <a:off x="6934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9" name="Oval 139"/>
          <p:cNvSpPr>
            <a:spLocks noChangeArrowheads="1"/>
          </p:cNvSpPr>
          <p:nvPr/>
        </p:nvSpPr>
        <p:spPr bwMode="auto">
          <a:xfrm>
            <a:off x="72390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0" name="Oval 140"/>
          <p:cNvSpPr>
            <a:spLocks noChangeArrowheads="1"/>
          </p:cNvSpPr>
          <p:nvPr/>
        </p:nvSpPr>
        <p:spPr bwMode="auto">
          <a:xfrm>
            <a:off x="7315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1" name="Oval 141"/>
          <p:cNvSpPr>
            <a:spLocks noChangeArrowheads="1"/>
          </p:cNvSpPr>
          <p:nvPr/>
        </p:nvSpPr>
        <p:spPr bwMode="auto">
          <a:xfrm>
            <a:off x="7010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2" name="Oval 142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3" name="Oval 143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4" name="Oval 144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5" name="Oval 145"/>
          <p:cNvSpPr>
            <a:spLocks noChangeArrowheads="1"/>
          </p:cNvSpPr>
          <p:nvPr/>
        </p:nvSpPr>
        <p:spPr bwMode="auto">
          <a:xfrm>
            <a:off x="6629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6" name="Oval 146"/>
          <p:cNvSpPr>
            <a:spLocks noChangeArrowheads="1"/>
          </p:cNvSpPr>
          <p:nvPr/>
        </p:nvSpPr>
        <p:spPr bwMode="auto">
          <a:xfrm>
            <a:off x="6553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7" name="Oval 147"/>
          <p:cNvSpPr>
            <a:spLocks noChangeArrowheads="1"/>
          </p:cNvSpPr>
          <p:nvPr/>
        </p:nvSpPr>
        <p:spPr bwMode="auto">
          <a:xfrm>
            <a:off x="6705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8" name="Oval 148"/>
          <p:cNvSpPr>
            <a:spLocks noChangeArrowheads="1"/>
          </p:cNvSpPr>
          <p:nvPr/>
        </p:nvSpPr>
        <p:spPr bwMode="auto">
          <a:xfrm>
            <a:off x="77724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9" name="Oval 149"/>
          <p:cNvSpPr>
            <a:spLocks noChangeArrowheads="1"/>
          </p:cNvSpPr>
          <p:nvPr/>
        </p:nvSpPr>
        <p:spPr bwMode="auto">
          <a:xfrm>
            <a:off x="66294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0" name="Oval 150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1" name="Oval 151"/>
          <p:cNvSpPr>
            <a:spLocks noChangeArrowheads="1"/>
          </p:cNvSpPr>
          <p:nvPr/>
        </p:nvSpPr>
        <p:spPr bwMode="auto">
          <a:xfrm>
            <a:off x="57150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2" name="Rectangle 152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3" name="Rectangle 153"/>
          <p:cNvSpPr>
            <a:spLocks noChangeArrowheads="1"/>
          </p:cNvSpPr>
          <p:nvPr/>
        </p:nvSpPr>
        <p:spPr bwMode="auto">
          <a:xfrm>
            <a:off x="2133600" y="1066800"/>
            <a:ext cx="914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4" name="Line 154"/>
          <p:cNvSpPr>
            <a:spLocks noChangeShapeType="1"/>
          </p:cNvSpPr>
          <p:nvPr/>
        </p:nvSpPr>
        <p:spPr bwMode="auto">
          <a:xfrm>
            <a:off x="1219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5" name="Freeform 155"/>
          <p:cNvSpPr>
            <a:spLocks/>
          </p:cNvSpPr>
          <p:nvPr/>
        </p:nvSpPr>
        <p:spPr bwMode="auto">
          <a:xfrm>
            <a:off x="1528763" y="3327400"/>
            <a:ext cx="1557337" cy="109538"/>
          </a:xfrm>
          <a:custGeom>
            <a:avLst/>
            <a:gdLst>
              <a:gd name="T0" fmla="*/ 0 w 981"/>
              <a:gd name="T1" fmla="*/ 67 h 69"/>
              <a:gd name="T2" fmla="*/ 52 w 981"/>
              <a:gd name="T3" fmla="*/ 52 h 69"/>
              <a:gd name="T4" fmla="*/ 59 w 981"/>
              <a:gd name="T5" fmla="*/ 30 h 69"/>
              <a:gd name="T6" fmla="*/ 111 w 981"/>
              <a:gd name="T7" fmla="*/ 15 h 69"/>
              <a:gd name="T8" fmla="*/ 792 w 981"/>
              <a:gd name="T9" fmla="*/ 8 h 69"/>
              <a:gd name="T10" fmla="*/ 926 w 981"/>
              <a:gd name="T11" fmla="*/ 15 h 69"/>
              <a:gd name="T12" fmla="*/ 941 w 981"/>
              <a:gd name="T13" fmla="*/ 67 h 69"/>
              <a:gd name="T14" fmla="*/ 778 w 981"/>
              <a:gd name="T15" fmla="*/ 67 h 69"/>
              <a:gd name="T16" fmla="*/ 0 w 981"/>
              <a:gd name="T17" fmla="*/ 6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1" h="69">
                <a:moveTo>
                  <a:pt x="0" y="67"/>
                </a:moveTo>
                <a:cubicBezTo>
                  <a:pt x="3" y="66"/>
                  <a:pt x="47" y="57"/>
                  <a:pt x="52" y="52"/>
                </a:cubicBezTo>
                <a:cubicBezTo>
                  <a:pt x="57" y="46"/>
                  <a:pt x="54" y="35"/>
                  <a:pt x="59" y="30"/>
                </a:cubicBezTo>
                <a:cubicBezTo>
                  <a:pt x="72" y="17"/>
                  <a:pt x="94" y="20"/>
                  <a:pt x="111" y="15"/>
                </a:cubicBezTo>
                <a:cubicBezTo>
                  <a:pt x="326" y="34"/>
                  <a:pt x="603" y="11"/>
                  <a:pt x="792" y="8"/>
                </a:cubicBezTo>
                <a:cubicBezTo>
                  <a:pt x="839" y="0"/>
                  <a:pt x="879" y="0"/>
                  <a:pt x="926" y="15"/>
                </a:cubicBezTo>
                <a:cubicBezTo>
                  <a:pt x="957" y="36"/>
                  <a:pt x="981" y="40"/>
                  <a:pt x="941" y="67"/>
                </a:cubicBezTo>
                <a:cubicBezTo>
                  <a:pt x="862" y="48"/>
                  <a:pt x="948" y="66"/>
                  <a:pt x="778" y="67"/>
                </a:cubicBezTo>
                <a:cubicBezTo>
                  <a:pt x="519" y="69"/>
                  <a:pt x="259" y="67"/>
                  <a:pt x="0" y="6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6" name="Line 156"/>
          <p:cNvSpPr>
            <a:spLocks noChangeShapeType="1"/>
          </p:cNvSpPr>
          <p:nvPr/>
        </p:nvSpPr>
        <p:spPr bwMode="auto">
          <a:xfrm>
            <a:off x="42672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7" name="Freeform 157"/>
          <p:cNvSpPr>
            <a:spLocks/>
          </p:cNvSpPr>
          <p:nvPr/>
        </p:nvSpPr>
        <p:spPr bwMode="auto">
          <a:xfrm>
            <a:off x="4114800" y="752475"/>
            <a:ext cx="198438" cy="1522413"/>
          </a:xfrm>
          <a:custGeom>
            <a:avLst/>
            <a:gdLst>
              <a:gd name="T0" fmla="*/ 97 w 125"/>
              <a:gd name="T1" fmla="*/ 0 h 959"/>
              <a:gd name="T2" fmla="*/ 82 w 125"/>
              <a:gd name="T3" fmla="*/ 22 h 959"/>
              <a:gd name="T4" fmla="*/ 67 w 125"/>
              <a:gd name="T5" fmla="*/ 67 h 959"/>
              <a:gd name="T6" fmla="*/ 8 w 125"/>
              <a:gd name="T7" fmla="*/ 393 h 959"/>
              <a:gd name="T8" fmla="*/ 0 w 125"/>
              <a:gd name="T9" fmla="*/ 571 h 959"/>
              <a:gd name="T10" fmla="*/ 37 w 125"/>
              <a:gd name="T11" fmla="*/ 859 h 959"/>
              <a:gd name="T12" fmla="*/ 82 w 125"/>
              <a:gd name="T13" fmla="*/ 956 h 959"/>
              <a:gd name="T14" fmla="*/ 89 w 125"/>
              <a:gd name="T15" fmla="*/ 911 h 959"/>
              <a:gd name="T16" fmla="*/ 97 w 125"/>
              <a:gd name="T17" fmla="*/ 874 h 959"/>
              <a:gd name="T18" fmla="*/ 89 w 125"/>
              <a:gd name="T19" fmla="*/ 148 h 959"/>
              <a:gd name="T20" fmla="*/ 97 w 125"/>
              <a:gd name="T21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959">
                <a:moveTo>
                  <a:pt x="97" y="0"/>
                </a:moveTo>
                <a:cubicBezTo>
                  <a:pt x="92" y="7"/>
                  <a:pt x="86" y="14"/>
                  <a:pt x="82" y="22"/>
                </a:cubicBezTo>
                <a:cubicBezTo>
                  <a:pt x="76" y="36"/>
                  <a:pt x="67" y="67"/>
                  <a:pt x="67" y="67"/>
                </a:cubicBezTo>
                <a:cubicBezTo>
                  <a:pt x="59" y="183"/>
                  <a:pt x="41" y="283"/>
                  <a:pt x="8" y="393"/>
                </a:cubicBezTo>
                <a:cubicBezTo>
                  <a:pt x="5" y="452"/>
                  <a:pt x="0" y="512"/>
                  <a:pt x="0" y="571"/>
                </a:cubicBezTo>
                <a:cubicBezTo>
                  <a:pt x="0" y="667"/>
                  <a:pt x="14" y="765"/>
                  <a:pt x="37" y="859"/>
                </a:cubicBezTo>
                <a:cubicBezTo>
                  <a:pt x="45" y="893"/>
                  <a:pt x="54" y="937"/>
                  <a:pt x="82" y="956"/>
                </a:cubicBezTo>
                <a:cubicBezTo>
                  <a:pt x="114" y="906"/>
                  <a:pt x="89" y="959"/>
                  <a:pt x="89" y="911"/>
                </a:cubicBezTo>
                <a:cubicBezTo>
                  <a:pt x="89" y="898"/>
                  <a:pt x="94" y="886"/>
                  <a:pt x="97" y="874"/>
                </a:cubicBezTo>
                <a:cubicBezTo>
                  <a:pt x="100" y="647"/>
                  <a:pt x="125" y="384"/>
                  <a:pt x="89" y="148"/>
                </a:cubicBezTo>
                <a:cubicBezTo>
                  <a:pt x="98" y="30"/>
                  <a:pt x="97" y="79"/>
                  <a:pt x="97" y="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7E42-FA87-4319-BF1A-D09ADFC39CCF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E78E-C400-4F75-8D65-6DFBEF11119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3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873875" cy="650875"/>
          </a:xfrm>
        </p:spPr>
        <p:txBody>
          <a:bodyPr/>
          <a:lstStyle/>
          <a:p>
            <a:r>
              <a:rPr lang="en-US" altLang="en-US" sz="3200"/>
              <a:t>Strength and Weakness of </a:t>
            </a:r>
            <a:r>
              <a:rPr lang="en-US" altLang="en-US" sz="3200" i="1"/>
              <a:t>CLIQUE</a:t>
            </a:r>
            <a:endParaRPr lang="en-US" altLang="en-US" sz="2100" b="1"/>
          </a:p>
        </p:txBody>
      </p:sp>
      <p:sp>
        <p:nvSpPr>
          <p:cNvPr id="173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r>
              <a:rPr lang="en-US" altLang="en-US" sz="2400" u="sng"/>
              <a:t>Strength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 i="1" u="sng"/>
              <a:t>automatically</a:t>
            </a:r>
            <a:r>
              <a:rPr lang="en-US" altLang="en-US" sz="2400" u="sng"/>
              <a:t> finds subspaces of the</a:t>
            </a:r>
            <a:r>
              <a:rPr lang="en-US" altLang="en-US" sz="2400"/>
              <a:t> </a:t>
            </a:r>
            <a:r>
              <a:rPr lang="en-US" altLang="en-US" sz="2400" u="sng"/>
              <a:t>highest dimensionality</a:t>
            </a:r>
            <a:r>
              <a:rPr lang="en-US" altLang="en-US" sz="2400"/>
              <a:t> such that high density clusters exist in those subspaces</a:t>
            </a:r>
          </a:p>
          <a:p>
            <a:pPr lvl="1"/>
            <a:r>
              <a:rPr lang="en-US" altLang="en-US" sz="2400" i="1"/>
              <a:t>insensitive</a:t>
            </a:r>
            <a:r>
              <a:rPr lang="en-US" altLang="en-US" sz="2400"/>
              <a:t> to the order of records in input and does not presume some canonical data distribution</a:t>
            </a:r>
          </a:p>
          <a:p>
            <a:pPr lvl="1"/>
            <a:r>
              <a:rPr lang="en-US" altLang="en-US" sz="2400"/>
              <a:t>scales</a:t>
            </a:r>
            <a:r>
              <a:rPr lang="en-US" altLang="en-US" sz="2400" i="1"/>
              <a:t> linearly</a:t>
            </a:r>
            <a:r>
              <a:rPr lang="en-US" altLang="en-US" sz="2400"/>
              <a:t> with the size of input and has good scalability as the number of dimensions in the data increases</a:t>
            </a:r>
          </a:p>
          <a:p>
            <a:r>
              <a:rPr lang="en-US" altLang="en-US" sz="2400" u="sng"/>
              <a:t>Weakness</a:t>
            </a:r>
            <a:endParaRPr lang="en-US" altLang="en-US" sz="2400"/>
          </a:p>
          <a:p>
            <a:pPr lvl="1"/>
            <a:r>
              <a:rPr lang="en-US" altLang="en-US" sz="2400"/>
              <a:t>The accuracy of the clustering result may be degraded at the expense of simplicity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1648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B84D-750E-40B1-97ED-CD078E2477D4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4B4B-AB76-4F94-B968-382F1AD14E8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50528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SimSun" panose="02010600030101010101" pitchFamily="2" charset="-122"/>
              </a:rPr>
              <a:t>DENCLUE: Using Statistical Density Functions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5052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DENsity-based CLUstEring by Hinneburg &amp; Keim  (KDD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>
                <a:ea typeface="SimSun" panose="02010600030101010101" pitchFamily="2" charset="-122"/>
              </a:rPr>
              <a:t>98)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Using statistical density functions:</a:t>
            </a: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Major features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Solid mathematical foundation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Good for data sets with large amounts of noise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Allows a compact mathematical description of arbitrarily shaped clusters in high-dimensional data sets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Significant faster than existing algorithm (e.g., DBSCAN)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But needs a large number of parameters</a:t>
            </a:r>
          </a:p>
        </p:txBody>
      </p:sp>
      <p:graphicFrame>
        <p:nvGraphicFramePr>
          <p:cNvPr id="1505284" name="Object 1028"/>
          <p:cNvGraphicFramePr>
            <a:graphicFrameLocks noGrp="1"/>
          </p:cNvGraphicFramePr>
          <p:nvPr>
            <p:ph sz="quarter" idx="2"/>
          </p:nvPr>
        </p:nvGraphicFramePr>
        <p:xfrm>
          <a:off x="4876800" y="1752600"/>
          <a:ext cx="2209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3" imgW="1523880" imgH="380880" progId="Equation.2">
                  <p:embed/>
                </p:oleObj>
              </mc:Choice>
              <mc:Fallback>
                <p:oleObj name="Equation" r:id="rId3" imgW="1523880" imgH="380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2209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86" name="Object 1030"/>
          <p:cNvGraphicFramePr>
            <a:graphicFrameLocks noGrp="1"/>
          </p:cNvGraphicFramePr>
          <p:nvPr>
            <p:ph sz="quarter" idx="3"/>
          </p:nvPr>
        </p:nvGraphicFramePr>
        <p:xfrm>
          <a:off x="4800600" y="24384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5" imgW="6306840" imgH="1515960" progId="Equation.3">
                  <p:embed/>
                </p:oleObj>
              </mc:Choice>
              <mc:Fallback>
                <p:oleObj name="Equation" r:id="rId5" imgW="6306840" imgH="1515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381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88" name="Object 1032"/>
          <p:cNvGraphicFramePr>
            <a:graphicFrameLocks/>
          </p:cNvGraphicFramePr>
          <p:nvPr/>
        </p:nvGraphicFramePr>
        <p:xfrm>
          <a:off x="4787900" y="3200400"/>
          <a:ext cx="435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7" imgW="8546760" imgH="1536480" progId="Equation.3">
                  <p:embed/>
                </p:oleObj>
              </mc:Choice>
              <mc:Fallback>
                <p:oleObj name="Equation" r:id="rId7" imgW="8546760" imgH="1536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00400"/>
                        <a:ext cx="435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257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F52E-5AB1-4C67-B31D-48EC092BA5A5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ABE-05D6-4360-9B34-3BA4822194C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Uses grid cells but only keeps information about grid cells that do actually contain data points and manages these cells in a tree-based access structure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Influence function: describes the impact of a data point within its neighborhood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Overall density of the data space can be calculated as the sum of the influence function of all data points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Clusters can be determined mathematically by identifying density attractors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Density attractors are local maximal of the overall density function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Denclue: Technical Essence</a:t>
            </a:r>
          </a:p>
        </p:txBody>
      </p:sp>
    </p:spTree>
    <p:extLst>
      <p:ext uri="{BB962C8B-B14F-4D97-AF65-F5344CB8AC3E}">
        <p14:creationId xmlns:p14="http://schemas.microsoft.com/office/powerpoint/2010/main" val="467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F1F5-490A-421E-BBAA-0248F6D4F172}" type="datetime4">
              <a:rPr lang="en-US" altLang="en-US"/>
              <a:pPr/>
              <a:t>April 29,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7A6D-33C5-412C-8B54-76427390B24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36576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Summary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Cluster analysis</a:t>
            </a:r>
            <a:r>
              <a:rPr lang="en-US" altLang="en-US" sz="2400"/>
              <a:t> groups objects based on their </a:t>
            </a:r>
            <a:r>
              <a:rPr lang="en-US" altLang="en-US" sz="2400">
                <a:solidFill>
                  <a:schemeClr val="hlink"/>
                </a:solidFill>
              </a:rPr>
              <a:t>similarity</a:t>
            </a:r>
            <a:r>
              <a:rPr lang="en-US" altLang="en-US" sz="2400"/>
              <a:t>  and has wide applications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Measure of similarity can be computed for </a:t>
            </a:r>
            <a:r>
              <a:rPr lang="en-US" altLang="en-US" sz="2400">
                <a:solidFill>
                  <a:schemeClr val="hlink"/>
                </a:solidFill>
              </a:rPr>
              <a:t>various types of data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Clustering algorithms can be </a:t>
            </a:r>
            <a:r>
              <a:rPr lang="en-US" altLang="en-US" sz="2400">
                <a:solidFill>
                  <a:schemeClr val="hlink"/>
                </a:solidFill>
              </a:rPr>
              <a:t>categorized</a:t>
            </a:r>
            <a:r>
              <a:rPr lang="en-US" altLang="en-US" sz="2400"/>
              <a:t> into partitioning methods, hierarchical methods, density-based methods, grid-based methods, and model-based methods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Outlier detection</a:t>
            </a:r>
            <a:r>
              <a:rPr lang="en-US" altLang="en-US" sz="2400"/>
              <a:t> and analysis are very useful for fraud detection, etc. and can be performed by statistical, distance-based or deviation-based approaches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There are still lots of research issues on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273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4" y="2152300"/>
            <a:ext cx="8137351" cy="25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0050"/>
            <a:ext cx="990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2971800" y="2157704"/>
            <a:ext cx="4833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Closeness schemes will merge (a) and (b)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990600" y="1744663"/>
            <a:ext cx="609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(a)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990600" y="22225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(b)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990600" y="3352800"/>
            <a:ext cx="685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(c)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990600" y="44196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(d)</a:t>
            </a:r>
          </a:p>
        </p:txBody>
      </p:sp>
      <p:sp>
        <p:nvSpPr>
          <p:cNvPr id="1694731" name="Text Box 11"/>
          <p:cNvSpPr txBox="1">
            <a:spLocks noChangeArrowheads="1"/>
          </p:cNvSpPr>
          <p:nvPr/>
        </p:nvSpPr>
        <p:spPr bwMode="auto">
          <a:xfrm>
            <a:off x="2971800" y="3962400"/>
            <a:ext cx="571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Average connectivity schemes will merge (c) and (d)</a:t>
            </a:r>
          </a:p>
        </p:txBody>
      </p:sp>
    </p:spTree>
    <p:extLst>
      <p:ext uri="{BB962C8B-B14F-4D97-AF65-F5344CB8AC3E}">
        <p14:creationId xmlns:p14="http://schemas.microsoft.com/office/powerpoint/2010/main" val="17147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6" grpId="0"/>
      <p:bldP spid="16947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/>
              <a:t>Chameleon: Clustering Using Dynamic Modeling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143000"/>
            <a:ext cx="81788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dirty="0"/>
              <a:t>Adapt to the characteristics of the data set to find the natural clusters</a:t>
            </a:r>
          </a:p>
          <a:p>
            <a:pPr>
              <a:defRPr/>
            </a:pPr>
            <a:r>
              <a:rPr lang="en-US" altLang="en-US" sz="2400" dirty="0"/>
              <a:t>Use a dynamic model to measure the similarity between clusters</a:t>
            </a:r>
          </a:p>
          <a:p>
            <a:pPr lvl="1">
              <a:defRPr/>
            </a:pPr>
            <a:r>
              <a:rPr lang="en-US" altLang="en-US" sz="2000" dirty="0"/>
              <a:t>Main property is the relative closeness and relative inter-connectivity of the cluster</a:t>
            </a:r>
          </a:p>
          <a:p>
            <a:pPr lvl="1">
              <a:defRPr/>
            </a:pPr>
            <a:r>
              <a:rPr lang="en-US" altLang="en-US" sz="2000" dirty="0"/>
              <a:t>Two clusters are combined if the resulting cluster shares certain </a:t>
            </a:r>
            <a:r>
              <a:rPr lang="en-US" altLang="en-US" sz="2000" i="1" dirty="0">
                <a:solidFill>
                  <a:srgbClr val="FF0000"/>
                </a:solidFill>
              </a:rPr>
              <a:t>properties</a:t>
            </a:r>
            <a:r>
              <a:rPr lang="en-US" altLang="en-US" sz="2000" dirty="0"/>
              <a:t> with the constituent clusters</a:t>
            </a:r>
          </a:p>
          <a:p>
            <a:pPr lvl="1">
              <a:defRPr/>
            </a:pPr>
            <a:r>
              <a:rPr lang="en-US" altLang="en-US" sz="2000" dirty="0"/>
              <a:t>The merging scheme preserves </a:t>
            </a:r>
            <a:r>
              <a:rPr lang="en-US" altLang="en-US" sz="2000" i="1" dirty="0">
                <a:solidFill>
                  <a:srgbClr val="FF0000"/>
                </a:solidFill>
              </a:rPr>
              <a:t>self-similarity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 smtClean="0"/>
              <a:t>One </a:t>
            </a:r>
            <a:r>
              <a:rPr lang="en-US" altLang="en-US" sz="2400" dirty="0"/>
              <a:t>of the areas of application is </a:t>
            </a:r>
            <a:r>
              <a:rPr lang="en-US" altLang="en-US" sz="2400" dirty="0">
                <a:solidFill>
                  <a:srgbClr val="FF0000"/>
                </a:solidFill>
              </a:rPr>
              <a:t>spatial data</a:t>
            </a:r>
            <a:endParaRPr lang="en-US" altLang="en-US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3886200"/>
          <a:ext cx="4876800" cy="134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Bitmap Image" r:id="rId3" imgW="5570703" imgH="3795089" progId="Paint.Picture">
                  <p:embed/>
                </p:oleObj>
              </mc:Choice>
              <mc:Fallback>
                <p:oleObj name="Bitmap Image" r:id="rId3" imgW="5570703" imgH="379508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835" b="62024"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876800" cy="134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pic>
        <p:nvPicPr>
          <p:cNvPr id="1694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447800"/>
            <a:ext cx="507206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990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152400" y="5370513"/>
            <a:ext cx="297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Shows relative closeness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57200" y="1744663"/>
            <a:ext cx="609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(a)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57200" y="22225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(b)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685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(c)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(d)</a:t>
            </a:r>
          </a:p>
        </p:txBody>
      </p:sp>
      <p:sp>
        <p:nvSpPr>
          <p:cNvPr id="1694731" name="Text Box 11"/>
          <p:cNvSpPr txBox="1">
            <a:spLocks noChangeArrowheads="1"/>
          </p:cNvSpPr>
          <p:nvPr/>
        </p:nvSpPr>
        <p:spPr bwMode="auto">
          <a:xfrm>
            <a:off x="4419600" y="5475288"/>
            <a:ext cx="3657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Shows inter connectedness</a:t>
            </a:r>
          </a:p>
        </p:txBody>
      </p:sp>
    </p:spTree>
    <p:extLst>
      <p:ext uri="{BB962C8B-B14F-4D97-AF65-F5344CB8AC3E}">
        <p14:creationId xmlns:p14="http://schemas.microsoft.com/office/powerpoint/2010/main" val="33254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6" grpId="0"/>
      <p:bldP spid="16947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5240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</a:t>
            </a:r>
          </a:p>
        </p:txBody>
      </p:sp>
      <p:sp>
        <p:nvSpPr>
          <p:cNvPr id="165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Preprocessing Step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Represent the Data by a Graph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Given a set of points, construct the k-nearest-neighbor (k-NN) graph to capture the relationship between a point and its k nearest neighbors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Concept of neighborhood is captured dynamically (even if region is sparse)</a:t>
            </a:r>
          </a:p>
          <a:p>
            <a:pPr lvl="4">
              <a:lnSpc>
                <a:spcPct val="90000"/>
              </a:lnSpc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Phase 1</a:t>
            </a:r>
            <a:r>
              <a:rPr lang="en-US" altLang="en-US" sz="2800" dirty="0"/>
              <a:t>: Use a multilevel graph partitioning algorithm on the graph to find a large number of clusters of well-connected vertices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Each cluster should contain mostly points from one “true” cluster, i.e., is a sub-cluster of a “real” cluster</a:t>
            </a:r>
          </a:p>
        </p:txBody>
      </p:sp>
    </p:spTree>
    <p:extLst>
      <p:ext uri="{BB962C8B-B14F-4D97-AF65-F5344CB8AC3E}">
        <p14:creationId xmlns:p14="http://schemas.microsoft.com/office/powerpoint/2010/main" val="177270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1380</Words>
  <Application>Microsoft Office PowerPoint</Application>
  <PresentationFormat>On-screen Show (4:3)</PresentationFormat>
  <Paragraphs>265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SimSun</vt:lpstr>
      <vt:lpstr>Arial</vt:lpstr>
      <vt:lpstr>Arial Rounded MT Bold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Bitmap Image</vt:lpstr>
      <vt:lpstr>MSPhotoEd.3</vt:lpstr>
      <vt:lpstr>Equation</vt:lpstr>
      <vt:lpstr>Advanced Clustering</vt:lpstr>
      <vt:lpstr>Sparsification in the Clustering Process</vt:lpstr>
      <vt:lpstr>PowerPoint Presentation</vt:lpstr>
      <vt:lpstr>Limitations of Current Merging Schemes</vt:lpstr>
      <vt:lpstr>PowerPoint Presentation</vt:lpstr>
      <vt:lpstr>Limitations of Current Merging Schemes</vt:lpstr>
      <vt:lpstr>Chameleon: Clustering Using Dynamic Modeling</vt:lpstr>
      <vt:lpstr>Limitations of Current Merging Schemes</vt:lpstr>
      <vt:lpstr>Chameleon:  Steps</vt:lpstr>
      <vt:lpstr>Chameleon:  Steps … </vt:lpstr>
      <vt:lpstr>Relative Closeness</vt:lpstr>
      <vt:lpstr>Relative Interconnectivity</vt:lpstr>
      <vt:lpstr>PowerPoint Presentation</vt:lpstr>
      <vt:lpstr>PowerPoint Presentation</vt:lpstr>
      <vt:lpstr>Characteristics of Spatial Data Sets</vt:lpstr>
      <vt:lpstr>Experimental Results: CHAMELEON</vt:lpstr>
      <vt:lpstr>Experimental Results:</vt:lpstr>
      <vt:lpstr>Experimental Results:</vt:lpstr>
      <vt:lpstr>Shared Near Neighbor Approach</vt:lpstr>
      <vt:lpstr>PowerPoint Presentation</vt:lpstr>
      <vt:lpstr>PowerPoint Presentation</vt:lpstr>
      <vt:lpstr>Creating the SNN Graph</vt:lpstr>
      <vt:lpstr>Jarvis-Patrick Clustering</vt:lpstr>
      <vt:lpstr>PowerPoint Presentation</vt:lpstr>
      <vt:lpstr>PowerPoint Presentation</vt:lpstr>
      <vt:lpstr>When Jarvis-Patrick Works Reasonably Well</vt:lpstr>
      <vt:lpstr>When Jarvis-Patrick Does NOT Work Well</vt:lpstr>
      <vt:lpstr>SNN Density Clustering Algorithm</vt:lpstr>
      <vt:lpstr>SNN Clustering Algorithm  …</vt:lpstr>
      <vt:lpstr>SNN Density</vt:lpstr>
      <vt:lpstr>SNN Clustering Can Handle Differing Densities</vt:lpstr>
      <vt:lpstr>SNN Clustering Can Handle Other Difficult Situations</vt:lpstr>
      <vt:lpstr>Finding Clusters of Time Series In Spatio-Temporal Data</vt:lpstr>
      <vt:lpstr>Features and Limitations of SNN Clustering</vt:lpstr>
      <vt:lpstr>Clustering High-Dimensional Data</vt:lpstr>
      <vt:lpstr>The Curse of Dimensionality  (graphs adapted from Parsons et al. KDD Explorations 2004)</vt:lpstr>
      <vt:lpstr>Why Subspace Clustering? (adapted from Parsons et al. SIGKDD Explorations 2004)</vt:lpstr>
      <vt:lpstr>CLIQUE (Clustering In QUEst) </vt:lpstr>
      <vt:lpstr>CLIQUE: The Major Steps</vt:lpstr>
      <vt:lpstr>PowerPoint Presentation</vt:lpstr>
      <vt:lpstr>Strength and Weakness of CLIQUE</vt:lpstr>
      <vt:lpstr>DENCLUE: Using Statistical Density Functions</vt:lpstr>
      <vt:lpstr>Denclue: Technical Essence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83</cp:revision>
  <dcterms:created xsi:type="dcterms:W3CDTF">2016-03-31T23:17:38Z</dcterms:created>
  <dcterms:modified xsi:type="dcterms:W3CDTF">2019-04-29T10:21:55Z</dcterms:modified>
</cp:coreProperties>
</file>