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6" r:id="rId1"/>
  </p:sldMasterIdLst>
  <p:notesMasterIdLst>
    <p:notesMasterId r:id="rId32"/>
  </p:notesMasterIdLst>
  <p:sldIdLst>
    <p:sldId id="256" r:id="rId2"/>
    <p:sldId id="326" r:id="rId3"/>
    <p:sldId id="355" r:id="rId4"/>
    <p:sldId id="278" r:id="rId5"/>
    <p:sldId id="268" r:id="rId6"/>
    <p:sldId id="357" r:id="rId7"/>
    <p:sldId id="320" r:id="rId8"/>
    <p:sldId id="280" r:id="rId9"/>
    <p:sldId id="351" r:id="rId10"/>
    <p:sldId id="353" r:id="rId11"/>
    <p:sldId id="330" r:id="rId12"/>
    <p:sldId id="338" r:id="rId13"/>
    <p:sldId id="347" r:id="rId14"/>
    <p:sldId id="340" r:id="rId15"/>
    <p:sldId id="348" r:id="rId16"/>
    <p:sldId id="349" r:id="rId17"/>
    <p:sldId id="342" r:id="rId18"/>
    <p:sldId id="343" r:id="rId19"/>
    <p:sldId id="354" r:id="rId20"/>
    <p:sldId id="345" r:id="rId21"/>
    <p:sldId id="359" r:id="rId22"/>
    <p:sldId id="356" r:id="rId23"/>
    <p:sldId id="322" r:id="rId24"/>
    <p:sldId id="323" r:id="rId25"/>
    <p:sldId id="313" r:id="rId26"/>
    <p:sldId id="328" r:id="rId27"/>
    <p:sldId id="262" r:id="rId28"/>
    <p:sldId id="336" r:id="rId29"/>
    <p:sldId id="337" r:id="rId30"/>
    <p:sldId id="350"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F2605997-A673-4B40-8E02-CAE1BDAF38D2}">
          <p14:sldIdLst>
            <p14:sldId id="256"/>
            <p14:sldId id="326"/>
            <p14:sldId id="355"/>
            <p14:sldId id="278"/>
            <p14:sldId id="268"/>
            <p14:sldId id="357"/>
            <p14:sldId id="320"/>
            <p14:sldId id="280"/>
            <p14:sldId id="351"/>
            <p14:sldId id="353"/>
            <p14:sldId id="330"/>
            <p14:sldId id="338"/>
            <p14:sldId id="347"/>
            <p14:sldId id="340"/>
            <p14:sldId id="348"/>
            <p14:sldId id="349"/>
            <p14:sldId id="342"/>
            <p14:sldId id="343"/>
            <p14:sldId id="354"/>
            <p14:sldId id="345"/>
            <p14:sldId id="359"/>
            <p14:sldId id="356"/>
            <p14:sldId id="322"/>
            <p14:sldId id="323"/>
            <p14:sldId id="313"/>
            <p14:sldId id="328"/>
            <p14:sldId id="262"/>
            <p14:sldId id="336"/>
            <p14:sldId id="337"/>
            <p14:sldId id="350"/>
          </p14:sldIdLst>
        </p14:section>
        <p14:section name="מקטע ברירת מחדל" id="{7C3D239C-C5C4-1E47-A0B7-F18AB6D003B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AC023F0-D7A0-FFF0-D65C-A0BAE3C898DE}" name="Ron Marcovich" initials="RM" userId="Ron Marcovich"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31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04D4D0-9BC8-1147-B982-25D4DAF83BF5}" v="475" dt="2023-03-03T01:31:05.462"/>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19" autoAdjust="0"/>
    <p:restoredTop sz="77422" autoAdjust="0"/>
  </p:normalViewPr>
  <p:slideViewPr>
    <p:cSldViewPr snapToGrid="0">
      <p:cViewPr>
        <p:scale>
          <a:sx n="68" d="100"/>
          <a:sy n="68" d="100"/>
        </p:scale>
        <p:origin x="182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76ACB9-AC49-458B-AA7C-EAFA37693008}" type="doc">
      <dgm:prSet loTypeId="urn:microsoft.com/office/officeart/2005/8/layout/process1" loCatId="process" qsTypeId="urn:microsoft.com/office/officeart/2005/8/quickstyle/simple1" qsCatId="simple" csTypeId="urn:microsoft.com/office/officeart/2005/8/colors/accent1_2" csCatId="accent1" phldr="1"/>
      <dgm:spPr/>
    </dgm:pt>
    <dgm:pt modelId="{DBBA20C0-1FEF-4C91-9B6C-3D8018E4940D}">
      <dgm:prSet phldrT="[טקסט]"/>
      <dgm:spPr/>
      <dgm:t>
        <a:bodyPr/>
        <a:lstStyle/>
        <a:p>
          <a:r>
            <a:rPr lang="en-US">
              <a:solidFill>
                <a:schemeClr val="bg1"/>
              </a:solidFill>
            </a:rPr>
            <a:t>Resume Execution:</a:t>
          </a:r>
          <a:br>
            <a:rPr lang="en-US">
              <a:solidFill>
                <a:schemeClr val="bg1"/>
              </a:solidFill>
            </a:rPr>
          </a:br>
          <a:r>
            <a:rPr lang="en-US">
              <a:solidFill>
                <a:schemeClr val="bg1"/>
              </a:solidFill>
            </a:rPr>
            <a:t>Wait for message to be parsed</a:t>
          </a:r>
          <a:endParaRPr lang="en-IL">
            <a:solidFill>
              <a:schemeClr val="bg1"/>
            </a:solidFill>
          </a:endParaRPr>
        </a:p>
      </dgm:t>
    </dgm:pt>
    <dgm:pt modelId="{3548C1AB-8DCC-4E21-9990-BD9DCFFFACB5}" type="parTrans" cxnId="{DCCDB6B4-E06A-4841-BD68-8D428D5B75F2}">
      <dgm:prSet/>
      <dgm:spPr/>
      <dgm:t>
        <a:bodyPr/>
        <a:lstStyle/>
        <a:p>
          <a:endParaRPr lang="en-IL"/>
        </a:p>
      </dgm:t>
    </dgm:pt>
    <dgm:pt modelId="{78D9CA36-B148-4A35-B019-4A54343410F2}" type="sibTrans" cxnId="{DCCDB6B4-E06A-4841-BD68-8D428D5B75F2}">
      <dgm:prSet/>
      <dgm:spPr/>
      <dgm:t>
        <a:bodyPr/>
        <a:lstStyle/>
        <a:p>
          <a:endParaRPr lang="en-IL"/>
        </a:p>
      </dgm:t>
    </dgm:pt>
    <dgm:pt modelId="{43743BE7-ECE9-429B-B9FD-3516F1B14985}">
      <dgm:prSet phldrT="[טקסט]"/>
      <dgm:spPr/>
      <dgm:t>
        <a:bodyPr/>
        <a:lstStyle/>
        <a:p>
          <a:r>
            <a:rPr lang="en-US">
              <a:solidFill>
                <a:schemeClr val="bg1"/>
              </a:solidFill>
            </a:rPr>
            <a:t>Constraints are developed according to the parsing logic</a:t>
          </a:r>
          <a:endParaRPr lang="en-IL">
            <a:solidFill>
              <a:schemeClr val="bg1"/>
            </a:solidFill>
          </a:endParaRPr>
        </a:p>
      </dgm:t>
    </dgm:pt>
    <dgm:pt modelId="{D97FE351-1EF8-4F6C-B767-AFB56EC8FEFE}" type="parTrans" cxnId="{D14BE212-278A-4FBC-A9EB-A74F7C8E5DF4}">
      <dgm:prSet/>
      <dgm:spPr/>
      <dgm:t>
        <a:bodyPr/>
        <a:lstStyle/>
        <a:p>
          <a:endParaRPr lang="en-IL"/>
        </a:p>
      </dgm:t>
    </dgm:pt>
    <dgm:pt modelId="{E9E79019-BECE-42FC-B3AB-67FB91FDB7F6}" type="sibTrans" cxnId="{D14BE212-278A-4FBC-A9EB-A74F7C8E5DF4}">
      <dgm:prSet/>
      <dgm:spPr/>
      <dgm:t>
        <a:bodyPr/>
        <a:lstStyle/>
        <a:p>
          <a:endParaRPr lang="en-IL"/>
        </a:p>
      </dgm:t>
    </dgm:pt>
    <dgm:pt modelId="{FE89EEC3-8A68-4E0B-A28F-49CE7FCF33AB}">
      <dgm:prSet phldrT="[טקסט]"/>
      <dgm:spPr/>
      <dgm:t>
        <a:bodyPr/>
        <a:lstStyle/>
        <a:p>
          <a:r>
            <a:rPr lang="en-US">
              <a:solidFill>
                <a:schemeClr val="bg1"/>
              </a:solidFill>
            </a:rPr>
            <a:t>Get concrete messages that match constraints</a:t>
          </a:r>
          <a:endParaRPr lang="en-IL">
            <a:solidFill>
              <a:schemeClr val="bg1"/>
            </a:solidFill>
          </a:endParaRPr>
        </a:p>
      </dgm:t>
    </dgm:pt>
    <dgm:pt modelId="{18E2C43C-87DA-4753-B5F4-1E06DA8958A3}" type="parTrans" cxnId="{23B3868B-A4E7-45B4-8022-F9462D8BE3C3}">
      <dgm:prSet/>
      <dgm:spPr/>
      <dgm:t>
        <a:bodyPr/>
        <a:lstStyle/>
        <a:p>
          <a:endParaRPr lang="en-IL"/>
        </a:p>
      </dgm:t>
    </dgm:pt>
    <dgm:pt modelId="{3C25E0B7-2D29-4932-8486-D63924053359}" type="sibTrans" cxnId="{23B3868B-A4E7-45B4-8022-F9462D8BE3C3}">
      <dgm:prSet/>
      <dgm:spPr/>
      <dgm:t>
        <a:bodyPr/>
        <a:lstStyle/>
        <a:p>
          <a:endParaRPr lang="en-IL"/>
        </a:p>
      </dgm:t>
    </dgm:pt>
    <dgm:pt modelId="{B578946A-E511-4539-979F-6D89D2D3367D}" type="pres">
      <dgm:prSet presAssocID="{3D76ACB9-AC49-458B-AA7C-EAFA37693008}" presName="Name0" presStyleCnt="0">
        <dgm:presLayoutVars>
          <dgm:dir/>
          <dgm:resizeHandles val="exact"/>
        </dgm:presLayoutVars>
      </dgm:prSet>
      <dgm:spPr/>
    </dgm:pt>
    <dgm:pt modelId="{9FF15A5D-7B59-40FD-87AA-EC2EA1D41E7C}" type="pres">
      <dgm:prSet presAssocID="{DBBA20C0-1FEF-4C91-9B6C-3D8018E4940D}" presName="node" presStyleLbl="node1" presStyleIdx="0" presStyleCnt="3" custScaleX="119036" custLinFactNeighborX="-836" custLinFactNeighborY="-380">
        <dgm:presLayoutVars>
          <dgm:bulletEnabled val="1"/>
        </dgm:presLayoutVars>
      </dgm:prSet>
      <dgm:spPr/>
    </dgm:pt>
    <dgm:pt modelId="{62598B69-05D6-4598-A21F-A2D0097280BE}" type="pres">
      <dgm:prSet presAssocID="{78D9CA36-B148-4A35-B019-4A54343410F2}" presName="sibTrans" presStyleLbl="sibTrans2D1" presStyleIdx="0" presStyleCnt="2"/>
      <dgm:spPr/>
    </dgm:pt>
    <dgm:pt modelId="{D6D7CADE-0F8C-433C-AF84-85620A477967}" type="pres">
      <dgm:prSet presAssocID="{78D9CA36-B148-4A35-B019-4A54343410F2}" presName="connectorText" presStyleLbl="sibTrans2D1" presStyleIdx="0" presStyleCnt="2"/>
      <dgm:spPr/>
    </dgm:pt>
    <dgm:pt modelId="{D58E7080-36B6-402B-9D4C-0CB8FC3F974F}" type="pres">
      <dgm:prSet presAssocID="{43743BE7-ECE9-429B-B9FD-3516F1B14985}" presName="node" presStyleLbl="node1" presStyleIdx="1" presStyleCnt="3">
        <dgm:presLayoutVars>
          <dgm:bulletEnabled val="1"/>
        </dgm:presLayoutVars>
      </dgm:prSet>
      <dgm:spPr/>
    </dgm:pt>
    <dgm:pt modelId="{353BD341-3AFD-4A6E-B6CD-76F84F63176C}" type="pres">
      <dgm:prSet presAssocID="{E9E79019-BECE-42FC-B3AB-67FB91FDB7F6}" presName="sibTrans" presStyleLbl="sibTrans2D1" presStyleIdx="1" presStyleCnt="2"/>
      <dgm:spPr/>
    </dgm:pt>
    <dgm:pt modelId="{0BF46D85-F246-49E1-AAEE-53F9638734A8}" type="pres">
      <dgm:prSet presAssocID="{E9E79019-BECE-42FC-B3AB-67FB91FDB7F6}" presName="connectorText" presStyleLbl="sibTrans2D1" presStyleIdx="1" presStyleCnt="2"/>
      <dgm:spPr/>
    </dgm:pt>
    <dgm:pt modelId="{4F142879-B7D2-4B16-8218-C663ACA2C0A7}" type="pres">
      <dgm:prSet presAssocID="{FE89EEC3-8A68-4E0B-A28F-49CE7FCF33AB}" presName="node" presStyleLbl="node1" presStyleIdx="2" presStyleCnt="3">
        <dgm:presLayoutVars>
          <dgm:bulletEnabled val="1"/>
        </dgm:presLayoutVars>
      </dgm:prSet>
      <dgm:spPr/>
    </dgm:pt>
  </dgm:ptLst>
  <dgm:cxnLst>
    <dgm:cxn modelId="{D14BE212-278A-4FBC-A9EB-A74F7C8E5DF4}" srcId="{3D76ACB9-AC49-458B-AA7C-EAFA37693008}" destId="{43743BE7-ECE9-429B-B9FD-3516F1B14985}" srcOrd="1" destOrd="0" parTransId="{D97FE351-1EF8-4F6C-B767-AFB56EC8FEFE}" sibTransId="{E9E79019-BECE-42FC-B3AB-67FB91FDB7F6}"/>
    <dgm:cxn modelId="{20073315-1996-43FF-BC34-9D135A25ABDC}" type="presOf" srcId="{E9E79019-BECE-42FC-B3AB-67FB91FDB7F6}" destId="{353BD341-3AFD-4A6E-B6CD-76F84F63176C}" srcOrd="0" destOrd="0" presId="urn:microsoft.com/office/officeart/2005/8/layout/process1"/>
    <dgm:cxn modelId="{38070326-3E3B-4C99-B0D7-0CC22F5FA1B2}" type="presOf" srcId="{3D76ACB9-AC49-458B-AA7C-EAFA37693008}" destId="{B578946A-E511-4539-979F-6D89D2D3367D}" srcOrd="0" destOrd="0" presId="urn:microsoft.com/office/officeart/2005/8/layout/process1"/>
    <dgm:cxn modelId="{68AB3F7C-29A2-4D8B-BBFE-C789BA2A6B6D}" type="presOf" srcId="{FE89EEC3-8A68-4E0B-A28F-49CE7FCF33AB}" destId="{4F142879-B7D2-4B16-8218-C663ACA2C0A7}" srcOrd="0" destOrd="0" presId="urn:microsoft.com/office/officeart/2005/8/layout/process1"/>
    <dgm:cxn modelId="{23B3868B-A4E7-45B4-8022-F9462D8BE3C3}" srcId="{3D76ACB9-AC49-458B-AA7C-EAFA37693008}" destId="{FE89EEC3-8A68-4E0B-A28F-49CE7FCF33AB}" srcOrd="2" destOrd="0" parTransId="{18E2C43C-87DA-4753-B5F4-1E06DA8958A3}" sibTransId="{3C25E0B7-2D29-4932-8486-D63924053359}"/>
    <dgm:cxn modelId="{38B04A9D-CB51-4F4C-BA69-23248A240A39}" type="presOf" srcId="{E9E79019-BECE-42FC-B3AB-67FB91FDB7F6}" destId="{0BF46D85-F246-49E1-AAEE-53F9638734A8}" srcOrd="1" destOrd="0" presId="urn:microsoft.com/office/officeart/2005/8/layout/process1"/>
    <dgm:cxn modelId="{59D14AA2-A722-4222-A299-C838513E63C2}" type="presOf" srcId="{DBBA20C0-1FEF-4C91-9B6C-3D8018E4940D}" destId="{9FF15A5D-7B59-40FD-87AA-EC2EA1D41E7C}" srcOrd="0" destOrd="0" presId="urn:microsoft.com/office/officeart/2005/8/layout/process1"/>
    <dgm:cxn modelId="{DCCDB6B4-E06A-4841-BD68-8D428D5B75F2}" srcId="{3D76ACB9-AC49-458B-AA7C-EAFA37693008}" destId="{DBBA20C0-1FEF-4C91-9B6C-3D8018E4940D}" srcOrd="0" destOrd="0" parTransId="{3548C1AB-8DCC-4E21-9990-BD9DCFFFACB5}" sibTransId="{78D9CA36-B148-4A35-B019-4A54343410F2}"/>
    <dgm:cxn modelId="{42383EDB-2514-406B-8472-D71C3ED125C0}" type="presOf" srcId="{78D9CA36-B148-4A35-B019-4A54343410F2}" destId="{62598B69-05D6-4598-A21F-A2D0097280BE}" srcOrd="0" destOrd="0" presId="urn:microsoft.com/office/officeart/2005/8/layout/process1"/>
    <dgm:cxn modelId="{7CDEFDDD-03B9-4DC3-A39C-629C5BF656CC}" type="presOf" srcId="{43743BE7-ECE9-429B-B9FD-3516F1B14985}" destId="{D58E7080-36B6-402B-9D4C-0CB8FC3F974F}" srcOrd="0" destOrd="0" presId="urn:microsoft.com/office/officeart/2005/8/layout/process1"/>
    <dgm:cxn modelId="{A94A50DF-B7C3-4AEE-9AE6-A7F49D051D03}" type="presOf" srcId="{78D9CA36-B148-4A35-B019-4A54343410F2}" destId="{D6D7CADE-0F8C-433C-AF84-85620A477967}" srcOrd="1" destOrd="0" presId="urn:microsoft.com/office/officeart/2005/8/layout/process1"/>
    <dgm:cxn modelId="{ACA0CA2A-EE2A-4DB8-B07A-6766A03F311A}" type="presParOf" srcId="{B578946A-E511-4539-979F-6D89D2D3367D}" destId="{9FF15A5D-7B59-40FD-87AA-EC2EA1D41E7C}" srcOrd="0" destOrd="0" presId="urn:microsoft.com/office/officeart/2005/8/layout/process1"/>
    <dgm:cxn modelId="{0F95C716-6C12-43FF-AC2C-3AEF266601EE}" type="presParOf" srcId="{B578946A-E511-4539-979F-6D89D2D3367D}" destId="{62598B69-05D6-4598-A21F-A2D0097280BE}" srcOrd="1" destOrd="0" presId="urn:microsoft.com/office/officeart/2005/8/layout/process1"/>
    <dgm:cxn modelId="{CFA9C4BF-06BA-4D4E-BAC9-45288E92220B}" type="presParOf" srcId="{62598B69-05D6-4598-A21F-A2D0097280BE}" destId="{D6D7CADE-0F8C-433C-AF84-85620A477967}" srcOrd="0" destOrd="0" presId="urn:microsoft.com/office/officeart/2005/8/layout/process1"/>
    <dgm:cxn modelId="{9FC8FFDA-D7AD-446A-B6BF-A9D576549679}" type="presParOf" srcId="{B578946A-E511-4539-979F-6D89D2D3367D}" destId="{D58E7080-36B6-402B-9D4C-0CB8FC3F974F}" srcOrd="2" destOrd="0" presId="urn:microsoft.com/office/officeart/2005/8/layout/process1"/>
    <dgm:cxn modelId="{21AE4BC1-A5AF-4E15-9856-E0E8B8A8B4E8}" type="presParOf" srcId="{B578946A-E511-4539-979F-6D89D2D3367D}" destId="{353BD341-3AFD-4A6E-B6CD-76F84F63176C}" srcOrd="3" destOrd="0" presId="urn:microsoft.com/office/officeart/2005/8/layout/process1"/>
    <dgm:cxn modelId="{6BC4E191-73FA-467E-9462-27145B38E8BA}" type="presParOf" srcId="{353BD341-3AFD-4A6E-B6CD-76F84F63176C}" destId="{0BF46D85-F246-49E1-AAEE-53F9638734A8}" srcOrd="0" destOrd="0" presId="urn:microsoft.com/office/officeart/2005/8/layout/process1"/>
    <dgm:cxn modelId="{EA3544AD-664E-4FF5-A27B-C68BC248671B}" type="presParOf" srcId="{B578946A-E511-4539-979F-6D89D2D3367D}" destId="{4F142879-B7D2-4B16-8218-C663ACA2C0A7}"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50F125-31A4-4830-8A29-A2ED1BC2C2F8}" type="doc">
      <dgm:prSet loTypeId="urn:microsoft.com/office/officeart/2005/8/layout/process1" loCatId="process" qsTypeId="urn:microsoft.com/office/officeart/2005/8/quickstyle/simple1" qsCatId="simple" csTypeId="urn:microsoft.com/office/officeart/2005/8/colors/accent1_2" csCatId="accent1" phldr="1"/>
      <dgm:spPr/>
    </dgm:pt>
    <dgm:pt modelId="{0004806B-1D11-4EE2-BAC5-4AD70909E61E}">
      <dgm:prSet phldrT="[Text]"/>
      <dgm:spPr/>
      <dgm:t>
        <a:bodyPr/>
        <a:lstStyle/>
        <a:p>
          <a:r>
            <a:rPr lang="en-US">
              <a:solidFill>
                <a:schemeClr val="bg1"/>
              </a:solidFill>
            </a:rPr>
            <a:t>Example Messages</a:t>
          </a:r>
          <a:endParaRPr lang="en-IL">
            <a:solidFill>
              <a:schemeClr val="bg1"/>
            </a:solidFill>
          </a:endParaRPr>
        </a:p>
      </dgm:t>
    </dgm:pt>
    <dgm:pt modelId="{6836D136-7104-499A-B752-A68B5122AEB8}" type="parTrans" cxnId="{9F08DC75-D645-4987-B308-9A4D99130A91}">
      <dgm:prSet/>
      <dgm:spPr/>
      <dgm:t>
        <a:bodyPr/>
        <a:lstStyle/>
        <a:p>
          <a:endParaRPr lang="en-IL"/>
        </a:p>
      </dgm:t>
    </dgm:pt>
    <dgm:pt modelId="{6BFC405F-D14F-48A5-9EF0-B4F1272F4578}" type="sibTrans" cxnId="{9F08DC75-D645-4987-B308-9A4D99130A91}">
      <dgm:prSet/>
      <dgm:spPr/>
      <dgm:t>
        <a:bodyPr/>
        <a:lstStyle/>
        <a:p>
          <a:endParaRPr lang="en-IL"/>
        </a:p>
      </dgm:t>
    </dgm:pt>
    <dgm:pt modelId="{7381AECC-6257-41E9-8E29-1AE1F10C97A5}">
      <dgm:prSet phldrT="[Text]"/>
      <dgm:spPr/>
      <dgm:t>
        <a:bodyPr/>
        <a:lstStyle/>
        <a:p>
          <a:r>
            <a:rPr lang="en-US">
              <a:solidFill>
                <a:schemeClr val="bg1"/>
              </a:solidFill>
            </a:rPr>
            <a:t>Find features of message type</a:t>
          </a:r>
          <a:endParaRPr lang="en-IL">
            <a:solidFill>
              <a:schemeClr val="bg1"/>
            </a:solidFill>
          </a:endParaRPr>
        </a:p>
      </dgm:t>
    </dgm:pt>
    <dgm:pt modelId="{6E282E71-861B-4F7D-AAED-DFF4773EAA33}" type="parTrans" cxnId="{6744D6DE-FF93-41B2-B3CC-CCD5F3287CB0}">
      <dgm:prSet/>
      <dgm:spPr/>
      <dgm:t>
        <a:bodyPr/>
        <a:lstStyle/>
        <a:p>
          <a:endParaRPr lang="en-IL"/>
        </a:p>
      </dgm:t>
    </dgm:pt>
    <dgm:pt modelId="{E6DF3FF0-8370-4281-A6BF-075B24BD88C4}" type="sibTrans" cxnId="{6744D6DE-FF93-41B2-B3CC-CCD5F3287CB0}">
      <dgm:prSet/>
      <dgm:spPr/>
      <dgm:t>
        <a:bodyPr/>
        <a:lstStyle/>
        <a:p>
          <a:endParaRPr lang="en-IL"/>
        </a:p>
      </dgm:t>
    </dgm:pt>
    <dgm:pt modelId="{2306BE51-AED5-4086-9E0E-13B928E4112C}" type="pres">
      <dgm:prSet presAssocID="{4550F125-31A4-4830-8A29-A2ED1BC2C2F8}" presName="Name0" presStyleCnt="0">
        <dgm:presLayoutVars>
          <dgm:dir/>
          <dgm:resizeHandles val="exact"/>
        </dgm:presLayoutVars>
      </dgm:prSet>
      <dgm:spPr/>
    </dgm:pt>
    <dgm:pt modelId="{41B36C66-6128-4BE3-A7EC-F1581D6FAA16}" type="pres">
      <dgm:prSet presAssocID="{0004806B-1D11-4EE2-BAC5-4AD70909E61E}" presName="node" presStyleLbl="node1" presStyleIdx="0" presStyleCnt="2" custScaleY="56598">
        <dgm:presLayoutVars>
          <dgm:bulletEnabled val="1"/>
        </dgm:presLayoutVars>
      </dgm:prSet>
      <dgm:spPr/>
    </dgm:pt>
    <dgm:pt modelId="{13E1A9C3-414B-4D18-91EB-EA60EF8F63CA}" type="pres">
      <dgm:prSet presAssocID="{6BFC405F-D14F-48A5-9EF0-B4F1272F4578}" presName="sibTrans" presStyleLbl="sibTrans2D1" presStyleIdx="0" presStyleCnt="1"/>
      <dgm:spPr/>
    </dgm:pt>
    <dgm:pt modelId="{9214CB79-CDF7-46D6-A12A-2ED2F4908647}" type="pres">
      <dgm:prSet presAssocID="{6BFC405F-D14F-48A5-9EF0-B4F1272F4578}" presName="connectorText" presStyleLbl="sibTrans2D1" presStyleIdx="0" presStyleCnt="1"/>
      <dgm:spPr/>
    </dgm:pt>
    <dgm:pt modelId="{B2955957-26FA-4CA7-9C23-BE222047866F}" type="pres">
      <dgm:prSet presAssocID="{7381AECC-6257-41E9-8E29-1AE1F10C97A5}" presName="node" presStyleLbl="node1" presStyleIdx="1" presStyleCnt="2" custScaleY="58584">
        <dgm:presLayoutVars>
          <dgm:bulletEnabled val="1"/>
        </dgm:presLayoutVars>
      </dgm:prSet>
      <dgm:spPr/>
    </dgm:pt>
  </dgm:ptLst>
  <dgm:cxnLst>
    <dgm:cxn modelId="{88FDE25E-0329-400A-A7E8-2D4A8E1D6CC3}" type="presOf" srcId="{6BFC405F-D14F-48A5-9EF0-B4F1272F4578}" destId="{13E1A9C3-414B-4D18-91EB-EA60EF8F63CA}" srcOrd="0" destOrd="0" presId="urn:microsoft.com/office/officeart/2005/8/layout/process1"/>
    <dgm:cxn modelId="{667BE963-E30D-4F35-9C78-21A06174160A}" type="presOf" srcId="{0004806B-1D11-4EE2-BAC5-4AD70909E61E}" destId="{41B36C66-6128-4BE3-A7EC-F1581D6FAA16}" srcOrd="0" destOrd="0" presId="urn:microsoft.com/office/officeart/2005/8/layout/process1"/>
    <dgm:cxn modelId="{9F08DC75-D645-4987-B308-9A4D99130A91}" srcId="{4550F125-31A4-4830-8A29-A2ED1BC2C2F8}" destId="{0004806B-1D11-4EE2-BAC5-4AD70909E61E}" srcOrd="0" destOrd="0" parTransId="{6836D136-7104-499A-B752-A68B5122AEB8}" sibTransId="{6BFC405F-D14F-48A5-9EF0-B4F1272F4578}"/>
    <dgm:cxn modelId="{BF8D849A-6A3E-4768-82E5-7B5DE1704D7F}" type="presOf" srcId="{6BFC405F-D14F-48A5-9EF0-B4F1272F4578}" destId="{9214CB79-CDF7-46D6-A12A-2ED2F4908647}" srcOrd="1" destOrd="0" presId="urn:microsoft.com/office/officeart/2005/8/layout/process1"/>
    <dgm:cxn modelId="{89D975D1-3773-443D-8F0C-BE9FD3034FFA}" type="presOf" srcId="{7381AECC-6257-41E9-8E29-1AE1F10C97A5}" destId="{B2955957-26FA-4CA7-9C23-BE222047866F}" srcOrd="0" destOrd="0" presId="urn:microsoft.com/office/officeart/2005/8/layout/process1"/>
    <dgm:cxn modelId="{6744D6DE-FF93-41B2-B3CC-CCD5F3287CB0}" srcId="{4550F125-31A4-4830-8A29-A2ED1BC2C2F8}" destId="{7381AECC-6257-41E9-8E29-1AE1F10C97A5}" srcOrd="1" destOrd="0" parTransId="{6E282E71-861B-4F7D-AAED-DFF4773EAA33}" sibTransId="{E6DF3FF0-8370-4281-A6BF-075B24BD88C4}"/>
    <dgm:cxn modelId="{ECADFBE3-83F0-4FD0-94A8-89DED5C23BD3}" type="presOf" srcId="{4550F125-31A4-4830-8A29-A2ED1BC2C2F8}" destId="{2306BE51-AED5-4086-9E0E-13B928E4112C}" srcOrd="0" destOrd="0" presId="urn:microsoft.com/office/officeart/2005/8/layout/process1"/>
    <dgm:cxn modelId="{A055F7C8-6402-4F2B-B71F-C47D1DDB820C}" type="presParOf" srcId="{2306BE51-AED5-4086-9E0E-13B928E4112C}" destId="{41B36C66-6128-4BE3-A7EC-F1581D6FAA16}" srcOrd="0" destOrd="0" presId="urn:microsoft.com/office/officeart/2005/8/layout/process1"/>
    <dgm:cxn modelId="{76F157A9-AFB5-4AC7-A299-C155E1CE5FD4}" type="presParOf" srcId="{2306BE51-AED5-4086-9E0E-13B928E4112C}" destId="{13E1A9C3-414B-4D18-91EB-EA60EF8F63CA}" srcOrd="1" destOrd="0" presId="urn:microsoft.com/office/officeart/2005/8/layout/process1"/>
    <dgm:cxn modelId="{3B469B1F-2BAB-4312-940A-B43D7ED38AE0}" type="presParOf" srcId="{13E1A9C3-414B-4D18-91EB-EA60EF8F63CA}" destId="{9214CB79-CDF7-46D6-A12A-2ED2F4908647}" srcOrd="0" destOrd="0" presId="urn:microsoft.com/office/officeart/2005/8/layout/process1"/>
    <dgm:cxn modelId="{2DB64E0D-4EFB-442A-8AC1-2FCF055FF2C9}" type="presParOf" srcId="{2306BE51-AED5-4086-9E0E-13B928E4112C}" destId="{B2955957-26FA-4CA7-9C23-BE222047866F}"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FF854-7CDF-E540-9904-216018D9D1B5}" type="doc">
      <dgm:prSet loTypeId="urn:microsoft.com/office/officeart/2005/8/layout/process1" loCatId="" qsTypeId="urn:microsoft.com/office/officeart/2005/8/quickstyle/simple1" qsCatId="simple" csTypeId="urn:microsoft.com/office/officeart/2005/8/colors/accent1_2" csCatId="accent1" phldr="1"/>
      <dgm:spPr/>
    </dgm:pt>
    <dgm:pt modelId="{09D136FA-382D-FB45-8955-C51E0388B745}">
      <dgm:prSet phldrT="[Text]"/>
      <dgm:spPr/>
      <dgm:t>
        <a:bodyPr/>
        <a:lstStyle/>
        <a:p>
          <a:pPr rtl="1"/>
          <a:r>
            <a:rPr lang="en-US">
              <a:solidFill>
                <a:schemeClr val="bg1"/>
              </a:solidFill>
            </a:rPr>
            <a:t>Send/receive a message</a:t>
          </a:r>
        </a:p>
        <a:p>
          <a:pPr rtl="1"/>
          <a:r>
            <a:rPr lang="en-US">
              <a:solidFill>
                <a:schemeClr val="bg1"/>
              </a:solidFill>
            </a:rPr>
            <a:t>(</a:t>
          </a:r>
          <a:r>
            <a:rPr lang="en-US" i="1" err="1">
              <a:solidFill>
                <a:schemeClr val="bg1"/>
              </a:solidFill>
            </a:rPr>
            <a:t>i</a:t>
          </a:r>
          <a:r>
            <a:rPr lang="en-US" err="1">
              <a:solidFill>
                <a:schemeClr val="bg1"/>
              </a:solidFill>
            </a:rPr>
            <a:t>-th</a:t>
          </a:r>
          <a:r>
            <a:rPr lang="en-US">
              <a:solidFill>
                <a:schemeClr val="bg1"/>
              </a:solidFill>
            </a:rPr>
            <a:t> time)</a:t>
          </a:r>
        </a:p>
      </dgm:t>
    </dgm:pt>
    <dgm:pt modelId="{F77E9EEC-2183-0D4C-8678-872B95F546BC}" type="parTrans" cxnId="{C7DF4B5B-FFCD-3942-999E-428D9954C982}">
      <dgm:prSet/>
      <dgm:spPr/>
      <dgm:t>
        <a:bodyPr/>
        <a:lstStyle/>
        <a:p>
          <a:endParaRPr lang="en-US"/>
        </a:p>
      </dgm:t>
    </dgm:pt>
    <dgm:pt modelId="{D4422457-5A55-BA4A-99A3-85C05AE17C86}" type="sibTrans" cxnId="{C7DF4B5B-FFCD-3942-999E-428D9954C982}">
      <dgm:prSet/>
      <dgm:spPr/>
      <dgm:t>
        <a:bodyPr/>
        <a:lstStyle/>
        <a:p>
          <a:endParaRPr lang="en-US"/>
        </a:p>
      </dgm:t>
    </dgm:pt>
    <dgm:pt modelId="{1C642EF4-09B6-3541-B392-9CFA8915C0D4}">
      <dgm:prSet phldrT="[Text]"/>
      <dgm:spPr/>
      <dgm:t>
        <a:bodyPr/>
        <a:lstStyle/>
        <a:p>
          <a:pPr rtl="0"/>
          <a:r>
            <a:rPr lang="en-US">
              <a:solidFill>
                <a:schemeClr val="bg1"/>
              </a:solidFill>
            </a:rPr>
            <a:t>Constraint to Mi</a:t>
          </a:r>
        </a:p>
      </dgm:t>
    </dgm:pt>
    <dgm:pt modelId="{0AD392F8-F055-8746-B825-C8A68E2DB603}" type="parTrans" cxnId="{B88D741D-6706-F64E-9DF0-18FE9B1F9D33}">
      <dgm:prSet/>
      <dgm:spPr/>
      <dgm:t>
        <a:bodyPr/>
        <a:lstStyle/>
        <a:p>
          <a:endParaRPr lang="en-US"/>
        </a:p>
      </dgm:t>
    </dgm:pt>
    <dgm:pt modelId="{8922E7C8-D799-F14B-9495-6EF2F6CF2794}" type="sibTrans" cxnId="{B88D741D-6706-F64E-9DF0-18FE9B1F9D33}">
      <dgm:prSet/>
      <dgm:spPr/>
      <dgm:t>
        <a:bodyPr/>
        <a:lstStyle/>
        <a:p>
          <a:endParaRPr lang="en-US"/>
        </a:p>
      </dgm:t>
    </dgm:pt>
    <dgm:pt modelId="{51AA4CEA-DB84-464C-A7A3-AC001B5C3989}" type="pres">
      <dgm:prSet presAssocID="{C39FF854-7CDF-E540-9904-216018D9D1B5}" presName="Name0" presStyleCnt="0">
        <dgm:presLayoutVars>
          <dgm:dir/>
          <dgm:resizeHandles val="exact"/>
        </dgm:presLayoutVars>
      </dgm:prSet>
      <dgm:spPr/>
    </dgm:pt>
    <dgm:pt modelId="{56FAECBB-DC4F-3446-9963-21799B60E867}" type="pres">
      <dgm:prSet presAssocID="{09D136FA-382D-FB45-8955-C51E0388B745}" presName="node" presStyleLbl="node1" presStyleIdx="0" presStyleCnt="2">
        <dgm:presLayoutVars>
          <dgm:bulletEnabled val="1"/>
        </dgm:presLayoutVars>
      </dgm:prSet>
      <dgm:spPr/>
    </dgm:pt>
    <dgm:pt modelId="{CD16981A-9685-D945-B6AC-0354C7455D9D}" type="pres">
      <dgm:prSet presAssocID="{D4422457-5A55-BA4A-99A3-85C05AE17C86}" presName="sibTrans" presStyleLbl="sibTrans2D1" presStyleIdx="0" presStyleCnt="1"/>
      <dgm:spPr/>
    </dgm:pt>
    <dgm:pt modelId="{DA003AC9-C7A1-CF47-90A3-179690DF075D}" type="pres">
      <dgm:prSet presAssocID="{D4422457-5A55-BA4A-99A3-85C05AE17C86}" presName="connectorText" presStyleLbl="sibTrans2D1" presStyleIdx="0" presStyleCnt="1"/>
      <dgm:spPr/>
    </dgm:pt>
    <dgm:pt modelId="{A0ED3632-E331-B946-B2CC-760982545F9E}" type="pres">
      <dgm:prSet presAssocID="{1C642EF4-09B6-3541-B392-9CFA8915C0D4}" presName="node" presStyleLbl="node1" presStyleIdx="1" presStyleCnt="2">
        <dgm:presLayoutVars>
          <dgm:bulletEnabled val="1"/>
        </dgm:presLayoutVars>
      </dgm:prSet>
      <dgm:spPr/>
    </dgm:pt>
  </dgm:ptLst>
  <dgm:cxnLst>
    <dgm:cxn modelId="{B88D741D-6706-F64E-9DF0-18FE9B1F9D33}" srcId="{C39FF854-7CDF-E540-9904-216018D9D1B5}" destId="{1C642EF4-09B6-3541-B392-9CFA8915C0D4}" srcOrd="1" destOrd="0" parTransId="{0AD392F8-F055-8746-B825-C8A68E2DB603}" sibTransId="{8922E7C8-D799-F14B-9495-6EF2F6CF2794}"/>
    <dgm:cxn modelId="{D6035749-8BD5-3748-98CA-0EDFA276B4CC}" type="presOf" srcId="{1C642EF4-09B6-3541-B392-9CFA8915C0D4}" destId="{A0ED3632-E331-B946-B2CC-760982545F9E}" srcOrd="0" destOrd="0" presId="urn:microsoft.com/office/officeart/2005/8/layout/process1"/>
    <dgm:cxn modelId="{1B658955-4814-F64D-A2AD-705E130FDB2B}" type="presOf" srcId="{09D136FA-382D-FB45-8955-C51E0388B745}" destId="{56FAECBB-DC4F-3446-9963-21799B60E867}" srcOrd="0" destOrd="0" presId="urn:microsoft.com/office/officeart/2005/8/layout/process1"/>
    <dgm:cxn modelId="{C7DF4B5B-FFCD-3942-999E-428D9954C982}" srcId="{C39FF854-7CDF-E540-9904-216018D9D1B5}" destId="{09D136FA-382D-FB45-8955-C51E0388B745}" srcOrd="0" destOrd="0" parTransId="{F77E9EEC-2183-0D4C-8678-872B95F546BC}" sibTransId="{D4422457-5A55-BA4A-99A3-85C05AE17C86}"/>
    <dgm:cxn modelId="{60F6F08B-ED5D-0841-BE6C-3256A2A9E46A}" type="presOf" srcId="{D4422457-5A55-BA4A-99A3-85C05AE17C86}" destId="{DA003AC9-C7A1-CF47-90A3-179690DF075D}" srcOrd="1" destOrd="0" presId="urn:microsoft.com/office/officeart/2005/8/layout/process1"/>
    <dgm:cxn modelId="{EEC946B5-D036-CA43-BFCD-213FA3B2DFBB}" type="presOf" srcId="{C39FF854-7CDF-E540-9904-216018D9D1B5}" destId="{51AA4CEA-DB84-464C-A7A3-AC001B5C3989}" srcOrd="0" destOrd="0" presId="urn:microsoft.com/office/officeart/2005/8/layout/process1"/>
    <dgm:cxn modelId="{4905ECBF-BAE5-3349-8D19-CD1098B6C693}" type="presOf" srcId="{D4422457-5A55-BA4A-99A3-85C05AE17C86}" destId="{CD16981A-9685-D945-B6AC-0354C7455D9D}" srcOrd="0" destOrd="0" presId="urn:microsoft.com/office/officeart/2005/8/layout/process1"/>
    <dgm:cxn modelId="{D4D1FD44-C03F-1548-85CF-962EA8E0CD2A}" type="presParOf" srcId="{51AA4CEA-DB84-464C-A7A3-AC001B5C3989}" destId="{56FAECBB-DC4F-3446-9963-21799B60E867}" srcOrd="0" destOrd="0" presId="urn:microsoft.com/office/officeart/2005/8/layout/process1"/>
    <dgm:cxn modelId="{04248047-6EEF-4648-BE75-898F875F864C}" type="presParOf" srcId="{51AA4CEA-DB84-464C-A7A3-AC001B5C3989}" destId="{CD16981A-9685-D945-B6AC-0354C7455D9D}" srcOrd="1" destOrd="0" presId="urn:microsoft.com/office/officeart/2005/8/layout/process1"/>
    <dgm:cxn modelId="{8F67F879-7CD2-B94D-A939-F015EB819484}" type="presParOf" srcId="{CD16981A-9685-D945-B6AC-0354C7455D9D}" destId="{DA003AC9-C7A1-CF47-90A3-179690DF075D}" srcOrd="0" destOrd="0" presId="urn:microsoft.com/office/officeart/2005/8/layout/process1"/>
    <dgm:cxn modelId="{CF0F9706-B072-8342-8689-60FAD03CC640}" type="presParOf" srcId="{51AA4CEA-DB84-464C-A7A3-AC001B5C3989}" destId="{A0ED3632-E331-B946-B2CC-760982545F9E}"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15A5D-7B59-40FD-87AA-EC2EA1D41E7C}">
      <dsp:nvSpPr>
        <dsp:cNvPr id="0" name=""/>
        <dsp:cNvSpPr/>
      </dsp:nvSpPr>
      <dsp:spPr>
        <a:xfrm>
          <a:off x="0" y="636584"/>
          <a:ext cx="2468086" cy="124403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bg1"/>
              </a:solidFill>
            </a:rPr>
            <a:t>Resume Execution:</a:t>
          </a:r>
          <a:br>
            <a:rPr lang="en-US" sz="1800" kern="1200">
              <a:solidFill>
                <a:schemeClr val="bg1"/>
              </a:solidFill>
            </a:rPr>
          </a:br>
          <a:r>
            <a:rPr lang="en-US" sz="1800" kern="1200">
              <a:solidFill>
                <a:schemeClr val="bg1"/>
              </a:solidFill>
            </a:rPr>
            <a:t>Wait for message to be parsed</a:t>
          </a:r>
          <a:endParaRPr lang="en-IL" sz="1800" kern="1200">
            <a:solidFill>
              <a:schemeClr val="bg1"/>
            </a:solidFill>
          </a:endParaRPr>
        </a:p>
      </dsp:txBody>
      <dsp:txXfrm>
        <a:off x="36437" y="673021"/>
        <a:ext cx="2395212" cy="1171162"/>
      </dsp:txXfrm>
    </dsp:sp>
    <dsp:sp modelId="{62598B69-05D6-4598-A21F-A2D0097280BE}">
      <dsp:nvSpPr>
        <dsp:cNvPr id="0" name=""/>
        <dsp:cNvSpPr/>
      </dsp:nvSpPr>
      <dsp:spPr>
        <a:xfrm rot="5239">
          <a:off x="2675902" y="1004034"/>
          <a:ext cx="440572" cy="5142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L" sz="1400" kern="1200"/>
        </a:p>
      </dsp:txBody>
      <dsp:txXfrm>
        <a:off x="2675902" y="1106773"/>
        <a:ext cx="308400" cy="308521"/>
      </dsp:txXfrm>
    </dsp:sp>
    <dsp:sp modelId="{D58E7080-36B6-402B-9D4C-0CB8FC3F974F}">
      <dsp:nvSpPr>
        <dsp:cNvPr id="0" name=""/>
        <dsp:cNvSpPr/>
      </dsp:nvSpPr>
      <dsp:spPr>
        <a:xfrm>
          <a:off x="3299354" y="641311"/>
          <a:ext cx="2073394" cy="124403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bg1"/>
              </a:solidFill>
            </a:rPr>
            <a:t>Constraints are developed according to the parsing logic</a:t>
          </a:r>
          <a:endParaRPr lang="en-IL" sz="1800" kern="1200">
            <a:solidFill>
              <a:schemeClr val="bg1"/>
            </a:solidFill>
          </a:endParaRPr>
        </a:p>
      </dsp:txBody>
      <dsp:txXfrm>
        <a:off x="3335791" y="677748"/>
        <a:ext cx="2000520" cy="1171162"/>
      </dsp:txXfrm>
    </dsp:sp>
    <dsp:sp modelId="{353BD341-3AFD-4A6E-B6CD-76F84F63176C}">
      <dsp:nvSpPr>
        <dsp:cNvPr id="0" name=""/>
        <dsp:cNvSpPr/>
      </dsp:nvSpPr>
      <dsp:spPr>
        <a:xfrm>
          <a:off x="5580088" y="1006229"/>
          <a:ext cx="439559" cy="51420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L" sz="1400" kern="1200"/>
        </a:p>
      </dsp:txBody>
      <dsp:txXfrm>
        <a:off x="5580088" y="1109069"/>
        <a:ext cx="307691" cy="308521"/>
      </dsp:txXfrm>
    </dsp:sp>
    <dsp:sp modelId="{4F142879-B7D2-4B16-8218-C663ACA2C0A7}">
      <dsp:nvSpPr>
        <dsp:cNvPr id="0" name=""/>
        <dsp:cNvSpPr/>
      </dsp:nvSpPr>
      <dsp:spPr>
        <a:xfrm>
          <a:off x="6202106" y="641311"/>
          <a:ext cx="2073394" cy="124403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solidFill>
                <a:schemeClr val="bg1"/>
              </a:solidFill>
            </a:rPr>
            <a:t>Get concrete messages that match constraints</a:t>
          </a:r>
          <a:endParaRPr lang="en-IL" sz="1800" kern="1200">
            <a:solidFill>
              <a:schemeClr val="bg1"/>
            </a:solidFill>
          </a:endParaRPr>
        </a:p>
      </dsp:txBody>
      <dsp:txXfrm>
        <a:off x="6238543" y="677748"/>
        <a:ext cx="2000520" cy="1171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B36C66-6128-4BE3-A7EC-F1581D6FAA16}">
      <dsp:nvSpPr>
        <dsp:cNvPr id="0" name=""/>
        <dsp:cNvSpPr/>
      </dsp:nvSpPr>
      <dsp:spPr>
        <a:xfrm>
          <a:off x="2174" y="510982"/>
          <a:ext cx="4638020" cy="157501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solidFill>
                <a:schemeClr val="bg1"/>
              </a:solidFill>
            </a:rPr>
            <a:t>Example Messages</a:t>
          </a:r>
          <a:endParaRPr lang="en-IL" sz="4200" kern="1200">
            <a:solidFill>
              <a:schemeClr val="bg1"/>
            </a:solidFill>
          </a:endParaRPr>
        </a:p>
      </dsp:txBody>
      <dsp:txXfrm>
        <a:off x="48305" y="557113"/>
        <a:ext cx="4545758" cy="1482754"/>
      </dsp:txXfrm>
    </dsp:sp>
    <dsp:sp modelId="{13E1A9C3-414B-4D18-91EB-EA60EF8F63CA}">
      <dsp:nvSpPr>
        <dsp:cNvPr id="0" name=""/>
        <dsp:cNvSpPr/>
      </dsp:nvSpPr>
      <dsp:spPr>
        <a:xfrm>
          <a:off x="5103997" y="723375"/>
          <a:ext cx="983260" cy="115022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endParaRPr lang="en-IL" sz="3400" kern="1200"/>
        </a:p>
      </dsp:txBody>
      <dsp:txXfrm>
        <a:off x="5103997" y="953421"/>
        <a:ext cx="688282" cy="690137"/>
      </dsp:txXfrm>
    </dsp:sp>
    <dsp:sp modelId="{B2955957-26FA-4CA7-9C23-BE222047866F}">
      <dsp:nvSpPr>
        <dsp:cNvPr id="0" name=""/>
        <dsp:cNvSpPr/>
      </dsp:nvSpPr>
      <dsp:spPr>
        <a:xfrm>
          <a:off x="6495403" y="483349"/>
          <a:ext cx="4638020" cy="163028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US" sz="4200" kern="1200">
              <a:solidFill>
                <a:schemeClr val="bg1"/>
              </a:solidFill>
            </a:rPr>
            <a:t>Find features of message type</a:t>
          </a:r>
          <a:endParaRPr lang="en-IL" sz="4200" kern="1200">
            <a:solidFill>
              <a:schemeClr val="bg1"/>
            </a:solidFill>
          </a:endParaRPr>
        </a:p>
      </dsp:txBody>
      <dsp:txXfrm>
        <a:off x="6543152" y="531098"/>
        <a:ext cx="4542522" cy="15347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FAECBB-DC4F-3446-9963-21799B60E867}">
      <dsp:nvSpPr>
        <dsp:cNvPr id="0" name=""/>
        <dsp:cNvSpPr/>
      </dsp:nvSpPr>
      <dsp:spPr>
        <a:xfrm>
          <a:off x="1016" y="1267079"/>
          <a:ext cx="2168735" cy="1301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1">
            <a:lnSpc>
              <a:spcPct val="90000"/>
            </a:lnSpc>
            <a:spcBef>
              <a:spcPct val="0"/>
            </a:spcBef>
            <a:spcAft>
              <a:spcPct val="35000"/>
            </a:spcAft>
            <a:buNone/>
          </a:pPr>
          <a:r>
            <a:rPr lang="en-US" sz="2200" kern="1200">
              <a:solidFill>
                <a:schemeClr val="bg1"/>
              </a:solidFill>
            </a:rPr>
            <a:t>Send/receive a message</a:t>
          </a:r>
        </a:p>
        <a:p>
          <a:pPr marL="0" lvl="0" indent="0" algn="ctr" defTabSz="977900" rtl="1">
            <a:lnSpc>
              <a:spcPct val="90000"/>
            </a:lnSpc>
            <a:spcBef>
              <a:spcPct val="0"/>
            </a:spcBef>
            <a:spcAft>
              <a:spcPct val="35000"/>
            </a:spcAft>
            <a:buNone/>
          </a:pPr>
          <a:r>
            <a:rPr lang="en-US" sz="2200" kern="1200">
              <a:solidFill>
                <a:schemeClr val="bg1"/>
              </a:solidFill>
            </a:rPr>
            <a:t>(</a:t>
          </a:r>
          <a:r>
            <a:rPr lang="en-US" sz="2200" i="1" kern="1200" err="1">
              <a:solidFill>
                <a:schemeClr val="bg1"/>
              </a:solidFill>
            </a:rPr>
            <a:t>i</a:t>
          </a:r>
          <a:r>
            <a:rPr lang="en-US" sz="2200" kern="1200" err="1">
              <a:solidFill>
                <a:schemeClr val="bg1"/>
              </a:solidFill>
            </a:rPr>
            <a:t>-th</a:t>
          </a:r>
          <a:r>
            <a:rPr lang="en-US" sz="2200" kern="1200">
              <a:solidFill>
                <a:schemeClr val="bg1"/>
              </a:solidFill>
            </a:rPr>
            <a:t> time)</a:t>
          </a:r>
        </a:p>
      </dsp:txBody>
      <dsp:txXfrm>
        <a:off x="39128" y="1305191"/>
        <a:ext cx="2092511" cy="1225017"/>
      </dsp:txXfrm>
    </dsp:sp>
    <dsp:sp modelId="{CD16981A-9685-D945-B6AC-0354C7455D9D}">
      <dsp:nvSpPr>
        <dsp:cNvPr id="0" name=""/>
        <dsp:cNvSpPr/>
      </dsp:nvSpPr>
      <dsp:spPr>
        <a:xfrm>
          <a:off x="2386626" y="1648776"/>
          <a:ext cx="459771" cy="5378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386626" y="1756345"/>
        <a:ext cx="321840" cy="322708"/>
      </dsp:txXfrm>
    </dsp:sp>
    <dsp:sp modelId="{A0ED3632-E331-B946-B2CC-760982545F9E}">
      <dsp:nvSpPr>
        <dsp:cNvPr id="0" name=""/>
        <dsp:cNvSpPr/>
      </dsp:nvSpPr>
      <dsp:spPr>
        <a:xfrm>
          <a:off x="3037247" y="1267079"/>
          <a:ext cx="2168735" cy="13012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solidFill>
                <a:schemeClr val="bg1"/>
              </a:solidFill>
            </a:rPr>
            <a:t>Constraint to Mi</a:t>
          </a:r>
        </a:p>
      </dsp:txBody>
      <dsp:txXfrm>
        <a:off x="3075359" y="1305191"/>
        <a:ext cx="2092511" cy="122501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45B8CB7E-324C-45AB-B944-A969CCB88AFE}" type="datetimeFigureOut">
              <a:rPr lang="en-IL" smtClean="0"/>
              <a:t>3/2/23</a:t>
            </a:fld>
            <a:endParaRPr lang="en-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F325031B-21B2-4FE9-A378-573B66C1D5F3}" type="slidenum">
              <a:rPr lang="en-IL" smtClean="0"/>
              <a:t>‹#›</a:t>
            </a:fld>
            <a:endParaRPr lang="en-IL"/>
          </a:p>
        </p:txBody>
      </p:sp>
    </p:spTree>
    <p:extLst>
      <p:ext uri="{BB962C8B-B14F-4D97-AF65-F5344CB8AC3E}">
        <p14:creationId xmlns:p14="http://schemas.microsoft.com/office/powerpoint/2010/main" val="377406920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defTabSz="914400" rtl="0" eaLnBrk="1" latinLnBrk="0" hangingPunct="1"/>
            <a:r>
              <a:rPr lang="en-US" dirty="0"/>
              <a:t>Hello everybody, my name is Ron Marcovich and today I’m going to present our work PISE. We introduce a novel method for automatic protocol inference. Our method uses symbolic execution and automata learning to uncover the state machine of the protocol that a given binary code </a:t>
            </a:r>
            <a:r>
              <a:rPr lang="en-US" dirty="0" err="1"/>
              <a:t>impliements</a:t>
            </a:r>
            <a:r>
              <a:rPr lang="en-US" dirty="0"/>
              <a:t>.</a:t>
            </a:r>
            <a:endParaRPr lang="en-IL" dirty="0"/>
          </a:p>
        </p:txBody>
      </p:sp>
      <p:sp>
        <p:nvSpPr>
          <p:cNvPr id="4" name="Slide Number Placeholder 3"/>
          <p:cNvSpPr>
            <a:spLocks noGrp="1"/>
          </p:cNvSpPr>
          <p:nvPr>
            <p:ph type="sldNum" sz="quarter" idx="5"/>
          </p:nvPr>
        </p:nvSpPr>
        <p:spPr/>
        <p:txBody>
          <a:bodyPr/>
          <a:lstStyle/>
          <a:p>
            <a:fld id="{F325031B-21B2-4FE9-A378-573B66C1D5F3}" type="slidenum">
              <a:rPr lang="en-IL" smtClean="0"/>
              <a:t>1</a:t>
            </a:fld>
            <a:endParaRPr lang="en-IL"/>
          </a:p>
        </p:txBody>
      </p:sp>
    </p:spTree>
    <p:extLst>
      <p:ext uri="{BB962C8B-B14F-4D97-AF65-F5344CB8AC3E}">
        <p14:creationId xmlns:p14="http://schemas.microsoft.com/office/powerpoint/2010/main" val="863143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Constraints on inputs =&gt; matching execution paths</a:t>
            </a:r>
          </a:p>
          <a:p>
            <a:endParaRPr lang="en-US" dirty="0"/>
          </a:p>
          <a:p>
            <a:r>
              <a:rPr lang="en-US" sz="1400" dirty="0"/>
              <a:t>Symbolic execution is a static method that allows to trace all possible execution paths of a program given an input.</a:t>
            </a:r>
          </a:p>
          <a:p>
            <a:r>
              <a:rPr lang="en-US" sz="1400" dirty="0"/>
              <a:t>The input in our case are received messages. </a:t>
            </a:r>
          </a:p>
          <a:p>
            <a:endParaRPr lang="en-US" dirty="0"/>
          </a:p>
          <a:p>
            <a:endParaRPr lang="en-US" dirty="0"/>
          </a:p>
        </p:txBody>
      </p:sp>
      <p:sp>
        <p:nvSpPr>
          <p:cNvPr id="4" name="Slide Number Placeholder 3"/>
          <p:cNvSpPr>
            <a:spLocks noGrp="1"/>
          </p:cNvSpPr>
          <p:nvPr>
            <p:ph type="sldNum" sz="quarter" idx="10"/>
          </p:nvPr>
        </p:nvSpPr>
        <p:spPr/>
        <p:txBody>
          <a:bodyPr/>
          <a:lstStyle/>
          <a:p>
            <a:fld id="{F29425B4-0576-4BE5-8FA8-019BD4A80987}" type="slidenum">
              <a:rPr lang="en-US" smtClean="0"/>
              <a:pPr/>
              <a:t>11</a:t>
            </a:fld>
            <a:endParaRPr lang="en-US"/>
          </a:p>
        </p:txBody>
      </p:sp>
    </p:spTree>
    <p:extLst>
      <p:ext uri="{BB962C8B-B14F-4D97-AF65-F5344CB8AC3E}">
        <p14:creationId xmlns:p14="http://schemas.microsoft.com/office/powerpoint/2010/main" val="2506516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74320" rtl="0" latinLnBrk="0">
              <a:lnSpc>
                <a:spcPct val="117999"/>
              </a:lnSpc>
            </a:pPr>
            <a:endParaRPr lang="en-US"/>
          </a:p>
        </p:txBody>
      </p:sp>
    </p:spTree>
    <p:extLst>
      <p:ext uri="{BB962C8B-B14F-4D97-AF65-F5344CB8AC3E}">
        <p14:creationId xmlns:p14="http://schemas.microsoft.com/office/powerpoint/2010/main" val="321712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74320" rtl="0" latinLnBrk="0">
              <a:lnSpc>
                <a:spcPct val="117999"/>
              </a:lnSpc>
            </a:pPr>
            <a:r>
              <a:rPr lang="en-US"/>
              <a:t>So now let’s see an example for when the sequence is invalid.</a:t>
            </a:r>
          </a:p>
        </p:txBody>
      </p:sp>
    </p:spTree>
    <p:extLst>
      <p:ext uri="{BB962C8B-B14F-4D97-AF65-F5344CB8AC3E}">
        <p14:creationId xmlns:p14="http://schemas.microsoft.com/office/powerpoint/2010/main" val="1566413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But, we don’t know the message types in advance. To solve this problem, we ask the symbolic execution that whenever a sequence is valid, the message types that can follow the sequence are returned as well.</a:t>
            </a:r>
            <a:endParaRPr lang="en-IL"/>
          </a:p>
        </p:txBody>
      </p:sp>
    </p:spTree>
    <p:extLst>
      <p:ext uri="{BB962C8B-B14F-4D97-AF65-F5344CB8AC3E}">
        <p14:creationId xmlns:p14="http://schemas.microsoft.com/office/powerpoint/2010/main" val="1047859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74320" rtl="0" latinLnBrk="0">
              <a:lnSpc>
                <a:spcPct val="117999"/>
              </a:lnSpc>
            </a:pPr>
            <a:r>
              <a:rPr lang="en-US"/>
              <a:t>Lucky for us, symbolic execution allows to get examples for symbolic inputs that satisfy the constraints of the execution path. We exploit this feature to get examples for messages.</a:t>
            </a:r>
          </a:p>
        </p:txBody>
      </p:sp>
    </p:spTree>
    <p:extLst>
      <p:ext uri="{BB962C8B-B14F-4D97-AF65-F5344CB8AC3E}">
        <p14:creationId xmlns:p14="http://schemas.microsoft.com/office/powerpoint/2010/main" val="1868127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74320" rtl="0" latinLnBrk="0">
              <a:lnSpc>
                <a:spcPct val="117999"/>
              </a:lnSpc>
            </a:pPr>
            <a:endParaRPr lang="en-US"/>
          </a:p>
        </p:txBody>
      </p:sp>
    </p:spTree>
    <p:extLst>
      <p:ext uri="{BB962C8B-B14F-4D97-AF65-F5344CB8AC3E}">
        <p14:creationId xmlns:p14="http://schemas.microsoft.com/office/powerpoint/2010/main" val="3492708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a:t>To probe received messages, we use a new approach we developed. We resume the symbolic execution from the point that the sequence was validated. We then let the unknown, symbolic received message to be parsed. The parsing generates constraints on the received message, according to the protocol’s logic. Finally, we generate examples for concrete messages that follow the query.</a:t>
            </a:r>
            <a:endParaRPr lang="en-IL"/>
          </a:p>
        </p:txBody>
      </p:sp>
    </p:spTree>
    <p:extLst>
      <p:ext uri="{BB962C8B-B14F-4D97-AF65-F5344CB8AC3E}">
        <p14:creationId xmlns:p14="http://schemas.microsoft.com/office/powerpoint/2010/main" val="2065136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symbolic execution returns concrete examples of a message type.</a:t>
            </a:r>
          </a:p>
          <a:p>
            <a:r>
              <a:rPr lang="en-US"/>
              <a:t>We need a way to generalize these examples to a message type.</a:t>
            </a:r>
          </a:p>
          <a:p>
            <a:r>
              <a:rPr lang="en-US"/>
              <a:t>Find a common features to all the example messages.</a:t>
            </a:r>
          </a:p>
          <a:p>
            <a:r>
              <a:rPr lang="en-IL" b="1"/>
              <a:t>It can be done it many ways, we used a na</a:t>
            </a:r>
            <a:r>
              <a:rPr lang="en-US" b="1" err="1"/>
              <a:t>ï</a:t>
            </a:r>
            <a:r>
              <a:rPr lang="en-IL" b="1"/>
              <a:t>ve approach that worked well enough for us. In some use cases different features can be used.</a:t>
            </a:r>
          </a:p>
        </p:txBody>
      </p:sp>
    </p:spTree>
    <p:extLst>
      <p:ext uri="{BB962C8B-B14F-4D97-AF65-F5344CB8AC3E}">
        <p14:creationId xmlns:p14="http://schemas.microsoft.com/office/powerpoint/2010/main" val="189459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Tree>
    <p:extLst>
      <p:ext uri="{BB962C8B-B14F-4D97-AF65-F5344CB8AC3E}">
        <p14:creationId xmlns:p14="http://schemas.microsoft.com/office/powerpoint/2010/main" val="874049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Approximation,we</a:t>
            </a:r>
            <a:r>
              <a:rPr lang="en-US" dirty="0"/>
              <a:t> have nothing to compare to</a:t>
            </a:r>
            <a:endParaRPr lang="en-IL" dirty="0"/>
          </a:p>
        </p:txBody>
      </p:sp>
      <p:sp>
        <p:nvSpPr>
          <p:cNvPr id="4" name="Slide Number Placeholder 3"/>
          <p:cNvSpPr>
            <a:spLocks noGrp="1"/>
          </p:cNvSpPr>
          <p:nvPr>
            <p:ph type="sldNum" sz="quarter" idx="5"/>
          </p:nvPr>
        </p:nvSpPr>
        <p:spPr/>
        <p:txBody>
          <a:bodyPr/>
          <a:lstStyle/>
          <a:p>
            <a:fld id="{F325031B-21B2-4FE9-A378-573B66C1D5F3}" type="slidenum">
              <a:rPr lang="en-IL" smtClean="0"/>
              <a:t>21</a:t>
            </a:fld>
            <a:endParaRPr lang="en-IL"/>
          </a:p>
        </p:txBody>
      </p:sp>
    </p:spTree>
    <p:extLst>
      <p:ext uri="{BB962C8B-B14F-4D97-AF65-F5344CB8AC3E}">
        <p14:creationId xmlns:p14="http://schemas.microsoft.com/office/powerpoint/2010/main" val="220083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a:t>Explain transitions. S is sent and R receive. What is a state machine at all.</a:t>
            </a:r>
            <a:endParaRPr lang="en-IL" dirty="0"/>
          </a:p>
        </p:txBody>
      </p:sp>
      <p:sp>
        <p:nvSpPr>
          <p:cNvPr id="4" name="Slide Number Placeholder 3"/>
          <p:cNvSpPr>
            <a:spLocks noGrp="1"/>
          </p:cNvSpPr>
          <p:nvPr>
            <p:ph type="sldNum" sz="quarter" idx="5"/>
          </p:nvPr>
        </p:nvSpPr>
        <p:spPr/>
        <p:txBody>
          <a:bodyPr/>
          <a:lstStyle/>
          <a:p>
            <a:fld id="{F325031B-21B2-4FE9-A378-573B66C1D5F3}" type="slidenum">
              <a:rPr lang="en-IL" smtClean="0"/>
              <a:t>2</a:t>
            </a:fld>
            <a:endParaRPr lang="en-IL"/>
          </a:p>
        </p:txBody>
      </p:sp>
    </p:spTree>
    <p:extLst>
      <p:ext uri="{BB962C8B-B14F-4D97-AF65-F5344CB8AC3E}">
        <p14:creationId xmlns:p14="http://schemas.microsoft.com/office/powerpoint/2010/main" val="3243397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F325031B-21B2-4FE9-A378-573B66C1D5F3}" type="slidenum">
              <a:rPr lang="en-IL" smtClean="0"/>
              <a:t>23</a:t>
            </a:fld>
            <a:endParaRPr lang="en-IL"/>
          </a:p>
        </p:txBody>
      </p:sp>
    </p:spTree>
    <p:extLst>
      <p:ext uri="{BB962C8B-B14F-4D97-AF65-F5344CB8AC3E}">
        <p14:creationId xmlns:p14="http://schemas.microsoft.com/office/powerpoint/2010/main" val="214967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PISE is the first of its kind! </a:t>
            </a:r>
          </a:p>
          <a:p>
            <a:r>
              <a:rPr lang="en-US" dirty="0"/>
              <a:t>It is based on symbolic execution and advanced algorithms for automata learning</a:t>
            </a:r>
          </a:p>
          <a:p>
            <a:endParaRPr lang="en-IL" dirty="0"/>
          </a:p>
        </p:txBody>
      </p:sp>
    </p:spTree>
    <p:extLst>
      <p:ext uri="{BB962C8B-B14F-4D97-AF65-F5344CB8AC3E}">
        <p14:creationId xmlns:p14="http://schemas.microsoft.com/office/powerpoint/2010/main" val="21090070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While previous works assumed network captures or online peer to interact with, we assume neither of them.</a:t>
            </a:r>
            <a:endParaRPr lang="en-IL"/>
          </a:p>
        </p:txBody>
      </p:sp>
      <p:sp>
        <p:nvSpPr>
          <p:cNvPr id="4" name="Slide Number Placeholder 3"/>
          <p:cNvSpPr>
            <a:spLocks noGrp="1"/>
          </p:cNvSpPr>
          <p:nvPr>
            <p:ph type="sldNum" sz="quarter" idx="5"/>
          </p:nvPr>
        </p:nvSpPr>
        <p:spPr/>
        <p:txBody>
          <a:bodyPr/>
          <a:lstStyle/>
          <a:p>
            <a:fld id="{F325031B-21B2-4FE9-A378-573B66C1D5F3}" type="slidenum">
              <a:rPr lang="en-IL" smtClean="0"/>
              <a:t>26</a:t>
            </a:fld>
            <a:endParaRPr lang="en-IL"/>
          </a:p>
        </p:txBody>
      </p:sp>
    </p:spTree>
    <p:extLst>
      <p:ext uri="{BB962C8B-B14F-4D97-AF65-F5344CB8AC3E}">
        <p14:creationId xmlns:p14="http://schemas.microsoft.com/office/powerpoint/2010/main" val="2442723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Tree>
    <p:extLst>
      <p:ext uri="{BB962C8B-B14F-4D97-AF65-F5344CB8AC3E}">
        <p14:creationId xmlns:p14="http://schemas.microsoft.com/office/powerpoint/2010/main" val="3594685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74320" rtl="0" latinLnBrk="0">
              <a:lnSpc>
                <a:spcPct val="117999"/>
              </a:lnSpc>
            </a:pPr>
            <a:r>
              <a:rPr lang="en-US"/>
              <a:t>Lets formalize it. </a:t>
            </a:r>
            <a:r>
              <a:rPr lang="en-IL"/>
              <a:t>To check </a:t>
            </a:r>
            <a:r>
              <a:rPr lang="en-US"/>
              <a:t>if a sequence of message types is valid in the protocol, we intervene the symbolic execution on sites of send and receive.</a:t>
            </a:r>
          </a:p>
          <a:p>
            <a:pPr algn="l" defTabSz="274320" rtl="0" latinLnBrk="0">
              <a:lnSpc>
                <a:spcPct val="117999"/>
              </a:lnSpc>
            </a:pPr>
            <a:r>
              <a:rPr lang="en-US"/>
              <a:t>We constraint symbolic execution to executions that match the sequence we are given.</a:t>
            </a:r>
          </a:p>
          <a:p>
            <a:pPr algn="l" defTabSz="274320" rtl="0" latinLnBrk="0">
              <a:lnSpc>
                <a:spcPct val="117999"/>
              </a:lnSpc>
            </a:pPr>
            <a:r>
              <a:rPr lang="en-US"/>
              <a:t>By inserting constraints we guide symbolic execution to find executions that match the sequence.</a:t>
            </a:r>
            <a:endParaRPr lang="en-IL"/>
          </a:p>
          <a:p>
            <a:pPr algn="l" defTabSz="274320" rtl="0" latinLnBrk="0">
              <a:lnSpc>
                <a:spcPct val="117999"/>
              </a:lnSpc>
            </a:pPr>
            <a:r>
              <a:rPr lang="en-IL"/>
              <a:t>If after constraining the entire sequence there are feasible executions – the sequence </a:t>
            </a:r>
            <a:r>
              <a:rPr lang="en-US"/>
              <a:t>I</a:t>
            </a:r>
            <a:r>
              <a:rPr lang="en-IL"/>
              <a:t>s valid.</a:t>
            </a:r>
            <a:endParaRPr lang="en-US"/>
          </a:p>
        </p:txBody>
      </p:sp>
    </p:spTree>
    <p:extLst>
      <p:ext uri="{BB962C8B-B14F-4D97-AF65-F5344CB8AC3E}">
        <p14:creationId xmlns:p14="http://schemas.microsoft.com/office/powerpoint/2010/main" val="1459372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defTabSz="274320" rtl="0" latinLnBrk="0">
              <a:lnSpc>
                <a:spcPct val="117999"/>
              </a:lnSpc>
            </a:pPr>
            <a:r>
              <a:rPr lang="en-US"/>
              <a:t>To tell when a message is being sent or received, we need the user of our method to provide information on sites of send and receive. This part has to be done manually, using IDA for example. Our method can also intercept the standard send and receive functions, but also higher level and program specific methods.</a:t>
            </a:r>
          </a:p>
        </p:txBody>
      </p:sp>
    </p:spTree>
    <p:extLst>
      <p:ext uri="{BB962C8B-B14F-4D97-AF65-F5344CB8AC3E}">
        <p14:creationId xmlns:p14="http://schemas.microsoft.com/office/powerpoint/2010/main" val="409496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Tree>
    <p:extLst>
      <p:ext uri="{BB962C8B-B14F-4D97-AF65-F5344CB8AC3E}">
        <p14:creationId xmlns:p14="http://schemas.microsoft.com/office/powerpoint/2010/main" val="1470245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a:p>
        </p:txBody>
      </p:sp>
      <p:sp>
        <p:nvSpPr>
          <p:cNvPr id="4" name="Slide Number Placeholder 3"/>
          <p:cNvSpPr>
            <a:spLocks noGrp="1"/>
          </p:cNvSpPr>
          <p:nvPr>
            <p:ph type="sldNum" sz="quarter" idx="5"/>
          </p:nvPr>
        </p:nvSpPr>
        <p:spPr/>
        <p:txBody>
          <a:bodyPr/>
          <a:lstStyle/>
          <a:p>
            <a:fld id="{F325031B-21B2-4FE9-A378-573B66C1D5F3}" type="slidenum">
              <a:rPr lang="en-IL" smtClean="0"/>
              <a:t>5</a:t>
            </a:fld>
            <a:endParaRPr lang="en-IL"/>
          </a:p>
        </p:txBody>
      </p:sp>
    </p:spTree>
    <p:extLst>
      <p:ext uri="{BB962C8B-B14F-4D97-AF65-F5344CB8AC3E}">
        <p14:creationId xmlns:p14="http://schemas.microsoft.com/office/powerpoint/2010/main" val="1656056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a:t>While previous works assumed network captures or online peer to interact with, we assume neither of them.</a:t>
            </a:r>
            <a:endParaRPr lang="en-IL"/>
          </a:p>
        </p:txBody>
      </p:sp>
      <p:sp>
        <p:nvSpPr>
          <p:cNvPr id="4" name="Slide Number Placeholder 3"/>
          <p:cNvSpPr>
            <a:spLocks noGrp="1"/>
          </p:cNvSpPr>
          <p:nvPr>
            <p:ph type="sldNum" sz="quarter" idx="5"/>
          </p:nvPr>
        </p:nvSpPr>
        <p:spPr/>
        <p:txBody>
          <a:bodyPr/>
          <a:lstStyle/>
          <a:p>
            <a:fld id="{F325031B-21B2-4FE9-A378-573B66C1D5F3}" type="slidenum">
              <a:rPr lang="en-IL" smtClean="0"/>
              <a:t>6</a:t>
            </a:fld>
            <a:endParaRPr lang="en-IL"/>
          </a:p>
        </p:txBody>
      </p:sp>
    </p:spTree>
    <p:extLst>
      <p:ext uri="{BB962C8B-B14F-4D97-AF65-F5344CB8AC3E}">
        <p14:creationId xmlns:p14="http://schemas.microsoft.com/office/powerpoint/2010/main" val="4135969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~3:15</a:t>
            </a:r>
            <a:endParaRPr lang="en-IL"/>
          </a:p>
        </p:txBody>
      </p:sp>
      <p:sp>
        <p:nvSpPr>
          <p:cNvPr id="4" name="Slide Number Placeholder 3"/>
          <p:cNvSpPr>
            <a:spLocks noGrp="1"/>
          </p:cNvSpPr>
          <p:nvPr>
            <p:ph type="sldNum" sz="quarter" idx="5"/>
          </p:nvPr>
        </p:nvSpPr>
        <p:spPr/>
        <p:txBody>
          <a:bodyPr/>
          <a:lstStyle/>
          <a:p>
            <a:fld id="{F325031B-21B2-4FE9-A378-573B66C1D5F3}" type="slidenum">
              <a:rPr lang="en-IL" smtClean="0"/>
              <a:t>7</a:t>
            </a:fld>
            <a:endParaRPr lang="en-IL"/>
          </a:p>
        </p:txBody>
      </p:sp>
    </p:spTree>
    <p:extLst>
      <p:ext uri="{BB962C8B-B14F-4D97-AF65-F5344CB8AC3E}">
        <p14:creationId xmlns:p14="http://schemas.microsoft.com/office/powerpoint/2010/main" val="158856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lgn="l" rtl="0"/>
            <a:r>
              <a:rPr lang="en-US"/>
              <a:t>So in an overview our method is composed of two components: The learner that builds the protocol’s state machine by sending queries to a Teacher, while the Teacher analyzes the binary code in order to answer the learner’s queries.</a:t>
            </a:r>
          </a:p>
          <a:p>
            <a:pPr lvl="1" algn="l" rtl="0"/>
            <a:endParaRPr lang="en-US"/>
          </a:p>
          <a:p>
            <a:pPr lvl="1" algn="l" rtl="0"/>
            <a:r>
              <a:rPr lang="en-US"/>
              <a:t>The learner uses a slightly modified version of L* algorithm, where as the Teacher uses symbolic execution in order to answer the learner’s queries.</a:t>
            </a:r>
          </a:p>
        </p:txBody>
      </p:sp>
      <p:sp>
        <p:nvSpPr>
          <p:cNvPr id="4" name="Slide Number Placeholder 3"/>
          <p:cNvSpPr>
            <a:spLocks noGrp="1"/>
          </p:cNvSpPr>
          <p:nvPr>
            <p:ph type="sldNum" sz="quarter" idx="10"/>
          </p:nvPr>
        </p:nvSpPr>
        <p:spPr/>
        <p:txBody>
          <a:bodyPr/>
          <a:lstStyle/>
          <a:p>
            <a:fld id="{F29425B4-0576-4BE5-8FA8-019BD4A80987}"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IL"/>
          </a:p>
        </p:txBody>
      </p:sp>
      <p:sp>
        <p:nvSpPr>
          <p:cNvPr id="4" name="Slide Number Placeholder 3"/>
          <p:cNvSpPr>
            <a:spLocks noGrp="1"/>
          </p:cNvSpPr>
          <p:nvPr>
            <p:ph type="sldNum" sz="quarter" idx="5"/>
          </p:nvPr>
        </p:nvSpPr>
        <p:spPr/>
        <p:txBody>
          <a:bodyPr/>
          <a:lstStyle/>
          <a:p>
            <a:fld id="{F325031B-21B2-4FE9-A378-573B66C1D5F3}" type="slidenum">
              <a:rPr lang="en-IL" smtClean="0"/>
              <a:t>9</a:t>
            </a:fld>
            <a:endParaRPr lang="en-IL"/>
          </a:p>
        </p:txBody>
      </p:sp>
    </p:spTree>
    <p:extLst>
      <p:ext uri="{BB962C8B-B14F-4D97-AF65-F5344CB8AC3E}">
        <p14:creationId xmlns:p14="http://schemas.microsoft.com/office/powerpoint/2010/main" val="1898485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to answer queries assuming we already know the message types.</a:t>
            </a:r>
            <a:endParaRPr lang="en-IL"/>
          </a:p>
        </p:txBody>
      </p:sp>
    </p:spTree>
    <p:extLst>
      <p:ext uri="{BB962C8B-B14F-4D97-AF65-F5344CB8AC3E}">
        <p14:creationId xmlns:p14="http://schemas.microsoft.com/office/powerpoint/2010/main" val="3196870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rgbClr val="FFFFFF"/>
                </a:solidFill>
              </a:defRPr>
            </a:lvl1pPr>
          </a:lstStyle>
          <a:p>
            <a:fld id="{7D2830B2-CBAA-40DE-A673-D3D7D9FE3429}" type="datetimeFigureOut">
              <a:rPr lang="en-IL" smtClean="0"/>
              <a:t>3/2/23</a:t>
            </a:fld>
            <a:endParaRPr lang="en-IL"/>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L"/>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4446B29-5C05-42CD-86C7-330D48CBC75C}" type="slidenum">
              <a:rPr lang="en-IL" smtClean="0"/>
              <a:t>‹#›</a:t>
            </a:fld>
            <a:endParaRPr lang="en-IL"/>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9280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830B2-CBAA-40DE-A673-D3D7D9FE3429}" type="datetimeFigureOut">
              <a:rPr lang="en-IL" smtClean="0"/>
              <a:t>3/2/23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446B29-5C05-42CD-86C7-330D48CBC75C}" type="slidenum">
              <a:rPr lang="en-IL" smtClean="0"/>
              <a:t>‹#›</a:t>
            </a:fld>
            <a:endParaRPr lang="en-IL"/>
          </a:p>
        </p:txBody>
      </p:sp>
    </p:spTree>
    <p:extLst>
      <p:ext uri="{BB962C8B-B14F-4D97-AF65-F5344CB8AC3E}">
        <p14:creationId xmlns:p14="http://schemas.microsoft.com/office/powerpoint/2010/main" val="396242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830B2-CBAA-40DE-A673-D3D7D9FE3429}" type="datetimeFigureOut">
              <a:rPr lang="en-IL" smtClean="0"/>
              <a:t>3/2/23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446B29-5C05-42CD-86C7-330D48CBC75C}" type="slidenum">
              <a:rPr lang="en-IL" smtClean="0"/>
              <a:t>‹#›</a:t>
            </a:fld>
            <a:endParaRPr lang="en-IL"/>
          </a:p>
        </p:txBody>
      </p:sp>
    </p:spTree>
    <p:extLst>
      <p:ext uri="{BB962C8B-B14F-4D97-AF65-F5344CB8AC3E}">
        <p14:creationId xmlns:p14="http://schemas.microsoft.com/office/powerpoint/2010/main" val="1451033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830B2-CBAA-40DE-A673-D3D7D9FE3429}" type="datetimeFigureOut">
              <a:rPr lang="en-IL" smtClean="0"/>
              <a:t>3/2/23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446B29-5C05-42CD-86C7-330D48CBC75C}" type="slidenum">
              <a:rPr lang="en-IL" smtClean="0"/>
              <a:t>‹#›</a:t>
            </a:fld>
            <a:endParaRPr lang="en-IL"/>
          </a:p>
        </p:txBody>
      </p:sp>
    </p:spTree>
    <p:extLst>
      <p:ext uri="{BB962C8B-B14F-4D97-AF65-F5344CB8AC3E}">
        <p14:creationId xmlns:p14="http://schemas.microsoft.com/office/powerpoint/2010/main" val="1456420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830B2-CBAA-40DE-A673-D3D7D9FE3429}" type="datetimeFigureOut">
              <a:rPr lang="en-IL" smtClean="0"/>
              <a:t>3/2/23</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4446B29-5C05-42CD-86C7-330D48CBC75C}" type="slidenum">
              <a:rPr lang="en-IL" smtClean="0"/>
              <a:t>‹#›</a:t>
            </a:fld>
            <a:endParaRPr lang="en-IL"/>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624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830B2-CBAA-40DE-A673-D3D7D9FE3429}" type="datetimeFigureOut">
              <a:rPr lang="en-IL" smtClean="0"/>
              <a:t>3/2/23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446B29-5C05-42CD-86C7-330D48CBC75C}" type="slidenum">
              <a:rPr lang="en-IL" smtClean="0"/>
              <a:t>‹#›</a:t>
            </a:fld>
            <a:endParaRPr lang="en-IL"/>
          </a:p>
        </p:txBody>
      </p:sp>
    </p:spTree>
    <p:extLst>
      <p:ext uri="{BB962C8B-B14F-4D97-AF65-F5344CB8AC3E}">
        <p14:creationId xmlns:p14="http://schemas.microsoft.com/office/powerpoint/2010/main" val="74021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2830B2-CBAA-40DE-A673-D3D7D9FE3429}" type="datetimeFigureOut">
              <a:rPr lang="en-IL" smtClean="0"/>
              <a:t>3/2/23</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4446B29-5C05-42CD-86C7-330D48CBC75C}" type="slidenum">
              <a:rPr lang="en-IL" smtClean="0"/>
              <a:t>‹#›</a:t>
            </a:fld>
            <a:endParaRPr lang="en-IL"/>
          </a:p>
        </p:txBody>
      </p:sp>
    </p:spTree>
    <p:extLst>
      <p:ext uri="{BB962C8B-B14F-4D97-AF65-F5344CB8AC3E}">
        <p14:creationId xmlns:p14="http://schemas.microsoft.com/office/powerpoint/2010/main" val="79317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830B2-CBAA-40DE-A673-D3D7D9FE3429}" type="datetimeFigureOut">
              <a:rPr lang="en-IL" smtClean="0"/>
              <a:t>3/2/23</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94446B29-5C05-42CD-86C7-330D48CBC75C}" type="slidenum">
              <a:rPr lang="en-IL" smtClean="0"/>
              <a:t>‹#›</a:t>
            </a:fld>
            <a:endParaRPr lang="en-IL"/>
          </a:p>
        </p:txBody>
      </p:sp>
    </p:spTree>
    <p:extLst>
      <p:ext uri="{BB962C8B-B14F-4D97-AF65-F5344CB8AC3E}">
        <p14:creationId xmlns:p14="http://schemas.microsoft.com/office/powerpoint/2010/main" val="59786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830B2-CBAA-40DE-A673-D3D7D9FE3429}" type="datetimeFigureOut">
              <a:rPr lang="en-IL" smtClean="0"/>
              <a:t>3/2/23</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94446B29-5C05-42CD-86C7-330D48CBC75C}" type="slidenum">
              <a:rPr lang="en-IL" smtClean="0"/>
              <a:t>‹#›</a:t>
            </a:fld>
            <a:endParaRPr lang="en-IL"/>
          </a:p>
        </p:txBody>
      </p:sp>
    </p:spTree>
    <p:extLst>
      <p:ext uri="{BB962C8B-B14F-4D97-AF65-F5344CB8AC3E}">
        <p14:creationId xmlns:p14="http://schemas.microsoft.com/office/powerpoint/2010/main" val="344617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830B2-CBAA-40DE-A673-D3D7D9FE3429}" type="datetimeFigureOut">
              <a:rPr lang="en-IL" smtClean="0"/>
              <a:t>3/2/23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446B29-5C05-42CD-86C7-330D48CBC75C}" type="slidenum">
              <a:rPr lang="en-IL" smtClean="0"/>
              <a:t>‹#›</a:t>
            </a:fld>
            <a:endParaRPr lang="en-IL"/>
          </a:p>
        </p:txBody>
      </p:sp>
    </p:spTree>
    <p:extLst>
      <p:ext uri="{BB962C8B-B14F-4D97-AF65-F5344CB8AC3E}">
        <p14:creationId xmlns:p14="http://schemas.microsoft.com/office/powerpoint/2010/main" val="2670263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830B2-CBAA-40DE-A673-D3D7D9FE3429}" type="datetimeFigureOut">
              <a:rPr lang="en-IL" smtClean="0"/>
              <a:t>3/2/23</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4446B29-5C05-42CD-86C7-330D48CBC75C}" type="slidenum">
              <a:rPr lang="en-IL" smtClean="0"/>
              <a:t>‹#›</a:t>
            </a:fld>
            <a:endParaRPr lang="en-IL"/>
          </a:p>
        </p:txBody>
      </p:sp>
    </p:spTree>
    <p:extLst>
      <p:ext uri="{BB962C8B-B14F-4D97-AF65-F5344CB8AC3E}">
        <p14:creationId xmlns:p14="http://schemas.microsoft.com/office/powerpoint/2010/main" val="1737942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D2830B2-CBAA-40DE-A673-D3D7D9FE3429}" type="datetimeFigureOut">
              <a:rPr lang="en-IL" smtClean="0"/>
              <a:t>3/2/23</a:t>
            </a:fld>
            <a:endParaRPr lang="en-IL"/>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L"/>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4446B29-5C05-42CD-86C7-330D48CBC75C}" type="slidenum">
              <a:rPr lang="en-IL" smtClean="0"/>
              <a:t>‹#›</a:t>
            </a:fld>
            <a:endParaRPr lang="en-IL"/>
          </a:p>
        </p:txBody>
      </p:sp>
    </p:spTree>
    <p:extLst>
      <p:ext uri="{BB962C8B-B14F-4D97-AF65-F5344CB8AC3E}">
        <p14:creationId xmlns:p14="http://schemas.microsoft.com/office/powerpoint/2010/main" val="275037589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ron4548/PIS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E34DED1-2249-488A-87C2-8E9E1600AB87}"/>
              </a:ext>
            </a:extLst>
          </p:cNvPr>
          <p:cNvSpPr>
            <a:spLocks noGrp="1"/>
          </p:cNvSpPr>
          <p:nvPr>
            <p:ph type="ctrTitle"/>
          </p:nvPr>
        </p:nvSpPr>
        <p:spPr/>
        <p:txBody>
          <a:bodyPr>
            <a:noAutofit/>
          </a:bodyPr>
          <a:lstStyle/>
          <a:p>
            <a:r>
              <a:rPr lang="en-US" sz="9600" dirty="0"/>
              <a:t>PISE</a:t>
            </a:r>
            <a:br>
              <a:rPr lang="en-US" sz="3600" dirty="0"/>
            </a:br>
            <a:r>
              <a:rPr lang="en-US" sz="3200" dirty="0"/>
              <a:t>Protocol Inference using</a:t>
            </a:r>
            <a:br>
              <a:rPr lang="en-US" sz="3200" dirty="0"/>
            </a:br>
            <a:r>
              <a:rPr lang="en-US" sz="3200" dirty="0"/>
              <a:t>symbolic execution and automata learning</a:t>
            </a:r>
            <a:endParaRPr lang="en-IL" sz="3600"/>
          </a:p>
        </p:txBody>
      </p:sp>
      <p:sp>
        <p:nvSpPr>
          <p:cNvPr id="3" name="כותרת משנה 2">
            <a:extLst>
              <a:ext uri="{FF2B5EF4-FFF2-40B4-BE49-F238E27FC236}">
                <a16:creationId xmlns:a16="http://schemas.microsoft.com/office/drawing/2014/main" id="{917D7878-522C-4468-BA40-51A632BC6562}"/>
              </a:ext>
            </a:extLst>
          </p:cNvPr>
          <p:cNvSpPr>
            <a:spLocks noGrp="1"/>
          </p:cNvSpPr>
          <p:nvPr>
            <p:ph type="subTitle" idx="1"/>
          </p:nvPr>
        </p:nvSpPr>
        <p:spPr/>
        <p:txBody>
          <a:bodyPr/>
          <a:lstStyle/>
          <a:p>
            <a:r>
              <a:rPr lang="en-US" u="sng"/>
              <a:t>Ron Marcovich</a:t>
            </a:r>
            <a:r>
              <a:rPr lang="en-US"/>
              <a:t>, Orna Grumberg, Gabi Nakibly</a:t>
            </a:r>
          </a:p>
          <a:p>
            <a:r>
              <a:rPr lang="en-US"/>
              <a:t>Technion – Israel Institute of Technology</a:t>
            </a:r>
          </a:p>
          <a:p>
            <a:r>
              <a:rPr lang="en-US"/>
              <a:t>{</a:t>
            </a:r>
            <a:r>
              <a:rPr lang="en-US" err="1"/>
              <a:t>ron.mar</a:t>
            </a:r>
            <a:r>
              <a:rPr lang="en-US"/>
              <a:t>, </a:t>
            </a:r>
            <a:r>
              <a:rPr lang="en-US" err="1"/>
              <a:t>orna</a:t>
            </a:r>
            <a:r>
              <a:rPr lang="en-US"/>
              <a:t>, </a:t>
            </a:r>
            <a:r>
              <a:rPr lang="en-US" err="1"/>
              <a:t>gnakibly</a:t>
            </a:r>
            <a:r>
              <a:rPr lang="en-US"/>
              <a:t>}@cs.technion.ac.il</a:t>
            </a:r>
            <a:endParaRPr lang="en-IL"/>
          </a:p>
        </p:txBody>
      </p:sp>
      <p:pic>
        <p:nvPicPr>
          <p:cNvPr id="4" name="Picture 3" descr="Image result for technion">
            <a:extLst>
              <a:ext uri="{FF2B5EF4-FFF2-40B4-BE49-F238E27FC236}">
                <a16:creationId xmlns:a16="http://schemas.microsoft.com/office/drawing/2014/main" id="{BEBFF947-B0DF-32F5-392E-3337A034543A}"/>
              </a:ext>
            </a:extLst>
          </p:cNvPr>
          <p:cNvPicPr>
            <a:picLocks noChangeAspect="1" noChangeArrowheads="1"/>
          </p:cNvPicPr>
          <p:nvPr/>
        </p:nvPicPr>
        <p:blipFill rotWithShape="1">
          <a:blip r:embed="rId3" cstate="print">
            <a:duotone>
              <a:prstClr val="black"/>
              <a:srgbClr val="D9C3A5">
                <a:tint val="50000"/>
                <a:satMod val="180000"/>
              </a:srgbClr>
            </a:duotone>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l="33156"/>
          <a:stretch/>
        </p:blipFill>
        <p:spPr bwMode="auto">
          <a:xfrm>
            <a:off x="5307010" y="5521265"/>
            <a:ext cx="1572899" cy="622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57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1DB5-BA7B-829E-875F-291769D5E05B}"/>
              </a:ext>
            </a:extLst>
          </p:cNvPr>
          <p:cNvSpPr>
            <a:spLocks noGrp="1"/>
          </p:cNvSpPr>
          <p:nvPr>
            <p:ph type="title"/>
          </p:nvPr>
        </p:nvSpPr>
        <p:spPr/>
        <p:txBody>
          <a:bodyPr/>
          <a:lstStyle/>
          <a:p>
            <a:r>
              <a:rPr lang="en-US" dirty="0"/>
              <a:t>Answering Membership queries</a:t>
            </a:r>
            <a:endParaRPr lang="en-IL" dirty="0"/>
          </a:p>
        </p:txBody>
      </p:sp>
      <p:sp>
        <p:nvSpPr>
          <p:cNvPr id="4" name="Content Placeholder 3">
            <a:extLst>
              <a:ext uri="{FF2B5EF4-FFF2-40B4-BE49-F238E27FC236}">
                <a16:creationId xmlns:a16="http://schemas.microsoft.com/office/drawing/2014/main" id="{9E0FD309-D6D0-0DA8-3D68-3936390ADBE3}"/>
              </a:ext>
            </a:extLst>
          </p:cNvPr>
          <p:cNvSpPr>
            <a:spLocks noGrp="1"/>
          </p:cNvSpPr>
          <p:nvPr>
            <p:ph idx="1"/>
          </p:nvPr>
        </p:nvSpPr>
        <p:spPr>
          <a:xfrm>
            <a:off x="1143000" y="1719470"/>
            <a:ext cx="9872871" cy="4376530"/>
          </a:xfrm>
        </p:spPr>
        <p:txBody>
          <a:bodyPr/>
          <a:lstStyle/>
          <a:p>
            <a:r>
              <a:rPr lang="en-US" dirty="0"/>
              <a:t>Let’s assume for now that we know the message types</a:t>
            </a:r>
            <a:endParaRPr lang="en-IL" dirty="0"/>
          </a:p>
          <a:p>
            <a:endParaRPr lang="en-IL" dirty="0"/>
          </a:p>
        </p:txBody>
      </p:sp>
      <p:sp>
        <p:nvSpPr>
          <p:cNvPr id="5" name="Rectangle: Rounded Corners 4">
            <a:extLst>
              <a:ext uri="{FF2B5EF4-FFF2-40B4-BE49-F238E27FC236}">
                <a16:creationId xmlns:a16="http://schemas.microsoft.com/office/drawing/2014/main" id="{FB01317A-EEEE-49FC-A8C1-61ABB93A60FB}"/>
              </a:ext>
            </a:extLst>
          </p:cNvPr>
          <p:cNvSpPr/>
          <p:nvPr/>
        </p:nvSpPr>
        <p:spPr>
          <a:xfrm>
            <a:off x="4597399" y="3578664"/>
            <a:ext cx="2100000" cy="681038"/>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4000">
                <a:solidFill>
                  <a:srgbClr val="FFFFFF"/>
                </a:solidFill>
                <a:latin typeface="Helvetica Neue Medium"/>
                <a:ea typeface="Helvetica Neue Medium"/>
                <a:cs typeface="Helvetica Neue Medium"/>
                <a:sym typeface="Helvetica Neue Medium"/>
              </a:rPr>
              <a:t>Teacher</a:t>
            </a:r>
            <a:endParaRPr lang="en-IL" sz="4000">
              <a:solidFill>
                <a:srgbClr val="FFFFFF"/>
              </a:solidFill>
              <a:latin typeface="Helvetica Neue Medium"/>
              <a:ea typeface="Helvetica Neue Medium"/>
              <a:cs typeface="Helvetica Neue Medium"/>
              <a:sym typeface="Helvetica Neue Medium"/>
            </a:endParaRPr>
          </a:p>
        </p:txBody>
      </p:sp>
      <p:pic>
        <p:nvPicPr>
          <p:cNvPr id="6" name="Picture 5">
            <a:extLst>
              <a:ext uri="{FF2B5EF4-FFF2-40B4-BE49-F238E27FC236}">
                <a16:creationId xmlns:a16="http://schemas.microsoft.com/office/drawing/2014/main" id="{8383853E-42D8-770A-3EE7-D17CC07CFBEB}"/>
              </a:ext>
            </a:extLst>
          </p:cNvPr>
          <p:cNvPicPr>
            <a:picLocks noChangeAspect="1"/>
          </p:cNvPicPr>
          <p:nvPr/>
        </p:nvPicPr>
        <p:blipFill rotWithShape="1">
          <a:blip r:embed="rId3"/>
          <a:srcRect b="3464"/>
          <a:stretch/>
        </p:blipFill>
        <p:spPr>
          <a:xfrm>
            <a:off x="7978109" y="2567752"/>
            <a:ext cx="2173609" cy="2702860"/>
          </a:xfrm>
          <a:prstGeom prst="rect">
            <a:avLst/>
          </a:prstGeom>
        </p:spPr>
      </p:pic>
      <p:cxnSp>
        <p:nvCxnSpPr>
          <p:cNvPr id="9" name="Straight Arrow Connector 8">
            <a:extLst>
              <a:ext uri="{FF2B5EF4-FFF2-40B4-BE49-F238E27FC236}">
                <a16:creationId xmlns:a16="http://schemas.microsoft.com/office/drawing/2014/main" id="{A85B6358-DF2E-7315-7ED9-973D291EF087}"/>
              </a:ext>
            </a:extLst>
          </p:cNvPr>
          <p:cNvCxnSpPr/>
          <p:nvPr/>
        </p:nvCxnSpPr>
        <p:spPr>
          <a:xfrm>
            <a:off x="3083170" y="3716215"/>
            <a:ext cx="146343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8D131DCA-D216-26BF-BB72-BE2D9F560F49}"/>
              </a:ext>
            </a:extLst>
          </p:cNvPr>
          <p:cNvSpPr txBox="1"/>
          <p:nvPr/>
        </p:nvSpPr>
        <p:spPr>
          <a:xfrm>
            <a:off x="2658936" y="2344497"/>
            <a:ext cx="2387601" cy="1008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a:r>
              <a:rPr lang="en-US" sz="2000">
                <a:cs typeface="Courier New" panose="02070309020205020404" pitchFamily="49" charset="0"/>
              </a:rPr>
              <a:t>Is this sequence of message types valid for the protocol?</a:t>
            </a:r>
          </a:p>
        </p:txBody>
      </p:sp>
      <p:sp>
        <p:nvSpPr>
          <p:cNvPr id="11" name="Arrow: Left-Right 10">
            <a:extLst>
              <a:ext uri="{FF2B5EF4-FFF2-40B4-BE49-F238E27FC236}">
                <a16:creationId xmlns:a16="http://schemas.microsoft.com/office/drawing/2014/main" id="{8DDF1925-E3D8-F216-DAD3-8F783D1D7BA9}"/>
              </a:ext>
            </a:extLst>
          </p:cNvPr>
          <p:cNvSpPr/>
          <p:nvPr/>
        </p:nvSpPr>
        <p:spPr>
          <a:xfrm>
            <a:off x="6697400" y="3426965"/>
            <a:ext cx="1280709" cy="815310"/>
          </a:xfrm>
          <a:prstGeom prst="lef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12" name="TextBox 11">
            <a:extLst>
              <a:ext uri="{FF2B5EF4-FFF2-40B4-BE49-F238E27FC236}">
                <a16:creationId xmlns:a16="http://schemas.microsoft.com/office/drawing/2014/main" id="{8CAB1B8D-B0A0-C68F-2BD7-9A569C8BCEE9}"/>
              </a:ext>
            </a:extLst>
          </p:cNvPr>
          <p:cNvSpPr txBox="1"/>
          <p:nvPr/>
        </p:nvSpPr>
        <p:spPr>
          <a:xfrm>
            <a:off x="2856523" y="4017807"/>
            <a:ext cx="1863969"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333">
                <a:latin typeface="Asap SemiBold"/>
                <a:ea typeface="Asap SemiBold"/>
                <a:cs typeface="Asap SemiBold"/>
                <a:sym typeface="Asap SemiBold"/>
              </a:rPr>
              <a:t>Yes/No</a:t>
            </a:r>
            <a:endParaRPr lang="en-IL" sz="2333">
              <a:latin typeface="Asap SemiBold"/>
              <a:ea typeface="Asap SemiBold"/>
              <a:cs typeface="Asap SemiBold"/>
              <a:sym typeface="Asap SemiBold"/>
            </a:endParaRPr>
          </a:p>
        </p:txBody>
      </p:sp>
      <p:cxnSp>
        <p:nvCxnSpPr>
          <p:cNvPr id="13" name="Straight Arrow Connector 12">
            <a:extLst>
              <a:ext uri="{FF2B5EF4-FFF2-40B4-BE49-F238E27FC236}">
                <a16:creationId xmlns:a16="http://schemas.microsoft.com/office/drawing/2014/main" id="{9835B350-2B67-0C4A-40A9-40238DEF3E9F}"/>
              </a:ext>
            </a:extLst>
          </p:cNvPr>
          <p:cNvCxnSpPr/>
          <p:nvPr/>
        </p:nvCxnSpPr>
        <p:spPr>
          <a:xfrm>
            <a:off x="3083169" y="3983893"/>
            <a:ext cx="1463431" cy="0"/>
          </a:xfrm>
          <a:prstGeom prst="straightConnector1">
            <a:avLst/>
          </a:prstGeom>
          <a:ln w="28575">
            <a:headEnd type="triangle"/>
            <a:tailEnd type="none"/>
          </a:ln>
        </p:spPr>
        <p:style>
          <a:lnRef idx="1">
            <a:schemeClr val="accent2"/>
          </a:lnRef>
          <a:fillRef idx="0">
            <a:schemeClr val="accent2"/>
          </a:fillRef>
          <a:effectRef idx="0">
            <a:schemeClr val="accent2"/>
          </a:effectRef>
          <a:fontRef idx="minor">
            <a:schemeClr val="tx1"/>
          </a:fontRef>
        </p:style>
      </p:cxnSp>
      <p:sp>
        <p:nvSpPr>
          <p:cNvPr id="14" name="Title 1">
            <a:extLst>
              <a:ext uri="{FF2B5EF4-FFF2-40B4-BE49-F238E27FC236}">
                <a16:creationId xmlns:a16="http://schemas.microsoft.com/office/drawing/2014/main" id="{C6D172B8-F838-E91A-8B4A-CD37515E42F1}"/>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
        <p:nvSpPr>
          <p:cNvPr id="15" name="Rectangle: Rounded Corners 14">
            <a:extLst>
              <a:ext uri="{FF2B5EF4-FFF2-40B4-BE49-F238E27FC236}">
                <a16:creationId xmlns:a16="http://schemas.microsoft.com/office/drawing/2014/main" id="{C3BBACAD-9F07-B10E-A1B3-58BD182E8436}"/>
              </a:ext>
            </a:extLst>
          </p:cNvPr>
          <p:cNvSpPr/>
          <p:nvPr/>
        </p:nvSpPr>
        <p:spPr>
          <a:xfrm>
            <a:off x="976330" y="3504652"/>
            <a:ext cx="2100000" cy="681038"/>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4000" b="1">
                <a:solidFill>
                  <a:srgbClr val="FFFFFF"/>
                </a:solidFill>
                <a:latin typeface="Helvetica Neue Medium"/>
                <a:ea typeface="Helvetica Neue Medium"/>
                <a:cs typeface="Helvetica Neue Medium"/>
                <a:sym typeface="Helvetica Neue Medium"/>
              </a:rPr>
              <a:t>Learner</a:t>
            </a:r>
            <a:endParaRPr lang="en-IL" sz="2800" b="1">
              <a:solidFill>
                <a:srgbClr val="FFFFFF"/>
              </a:solidFill>
              <a:latin typeface="Helvetica Neue Medium"/>
              <a:ea typeface="Helvetica Neue Medium"/>
              <a:cs typeface="Helvetica Neue Medium"/>
              <a:sym typeface="Helvetica Neue Medium"/>
            </a:endParaRPr>
          </a:p>
        </p:txBody>
      </p:sp>
      <p:sp>
        <p:nvSpPr>
          <p:cNvPr id="16" name="TextBox 15">
            <a:extLst>
              <a:ext uri="{FF2B5EF4-FFF2-40B4-BE49-F238E27FC236}">
                <a16:creationId xmlns:a16="http://schemas.microsoft.com/office/drawing/2014/main" id="{89B04387-C078-82F8-83CC-CC476DD3EE00}"/>
              </a:ext>
            </a:extLst>
          </p:cNvPr>
          <p:cNvSpPr txBox="1"/>
          <p:nvPr/>
        </p:nvSpPr>
        <p:spPr>
          <a:xfrm>
            <a:off x="593044" y="4366504"/>
            <a:ext cx="2866572" cy="495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667">
                <a:solidFill>
                  <a:srgbClr val="002060"/>
                </a:solidFill>
                <a:latin typeface="Asap SemiBold"/>
                <a:ea typeface="Asap SemiBold"/>
                <a:cs typeface="Asap SemiBold"/>
                <a:sym typeface="Asap SemiBold"/>
              </a:rPr>
              <a:t>L* Algorithm</a:t>
            </a:r>
            <a:endParaRPr lang="en-IL" sz="2667">
              <a:solidFill>
                <a:srgbClr val="002060"/>
              </a:solidFill>
              <a:latin typeface="Asap SemiBold"/>
              <a:ea typeface="Asap SemiBold"/>
              <a:cs typeface="Asap SemiBold"/>
              <a:sym typeface="Asap SemiBold"/>
            </a:endParaRPr>
          </a:p>
        </p:txBody>
      </p:sp>
      <p:sp>
        <p:nvSpPr>
          <p:cNvPr id="17" name="TextBox 16">
            <a:extLst>
              <a:ext uri="{FF2B5EF4-FFF2-40B4-BE49-F238E27FC236}">
                <a16:creationId xmlns:a16="http://schemas.microsoft.com/office/drawing/2014/main" id="{E0C10222-B37F-83A3-562B-E72031ECE779}"/>
              </a:ext>
            </a:extLst>
          </p:cNvPr>
          <p:cNvSpPr txBox="1"/>
          <p:nvPr/>
        </p:nvSpPr>
        <p:spPr>
          <a:xfrm>
            <a:off x="4214113" y="4370199"/>
            <a:ext cx="2866572" cy="495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667">
                <a:solidFill>
                  <a:srgbClr val="002060"/>
                </a:solidFill>
                <a:latin typeface="Asap SemiBold"/>
                <a:ea typeface="Asap SemiBold"/>
                <a:cs typeface="Asap SemiBold"/>
                <a:sym typeface="Asap SemiBold"/>
              </a:rPr>
              <a:t>Symbolic Execution</a:t>
            </a:r>
            <a:endParaRPr lang="en-IL" sz="2667">
              <a:solidFill>
                <a:srgbClr val="002060"/>
              </a:solidFill>
              <a:latin typeface="Asap SemiBold"/>
              <a:ea typeface="Asap SemiBold"/>
              <a:cs typeface="Asap SemiBold"/>
              <a:sym typeface="Asap SemiBold"/>
            </a:endParaRPr>
          </a:p>
        </p:txBody>
      </p:sp>
      <p:sp>
        <p:nvSpPr>
          <p:cNvPr id="7" name="TextBox 6">
            <a:extLst>
              <a:ext uri="{FF2B5EF4-FFF2-40B4-BE49-F238E27FC236}">
                <a16:creationId xmlns:a16="http://schemas.microsoft.com/office/drawing/2014/main" id="{800C9457-BE15-E7FE-6DE0-BBBF362476BA}"/>
              </a:ext>
            </a:extLst>
          </p:cNvPr>
          <p:cNvSpPr txBox="1"/>
          <p:nvPr/>
        </p:nvSpPr>
        <p:spPr>
          <a:xfrm>
            <a:off x="3243165" y="2379163"/>
            <a:ext cx="545342" cy="1107996"/>
          </a:xfrm>
          <a:prstGeom prst="rect">
            <a:avLst/>
          </a:prstGeom>
          <a:noFill/>
        </p:spPr>
        <p:txBody>
          <a:bodyPr wrap="none" rtlCol="0">
            <a:spAutoFit/>
          </a:bodyPr>
          <a:lstStyle/>
          <a:p>
            <a:r>
              <a:rPr lang="en-US" sz="6600" dirty="0"/>
              <a:t>?</a:t>
            </a:r>
            <a:endParaRPr lang="en-IL" sz="6600" dirty="0"/>
          </a:p>
        </p:txBody>
      </p:sp>
    </p:spTree>
    <p:extLst>
      <p:ext uri="{BB962C8B-B14F-4D97-AF65-F5344CB8AC3E}">
        <p14:creationId xmlns:p14="http://schemas.microsoft.com/office/powerpoint/2010/main" val="36613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7"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Image result for symbolic execution"/>
          <p:cNvPicPr>
            <a:picLocks noChangeAspect="1" noChangeArrowheads="1"/>
          </p:cNvPicPr>
          <p:nvPr/>
        </p:nvPicPr>
        <p:blipFill>
          <a:blip r:embed="rId3"/>
          <a:srcRect/>
          <a:stretch>
            <a:fillRect/>
          </a:stretch>
        </p:blipFill>
        <p:spPr bwMode="auto">
          <a:xfrm>
            <a:off x="2599968" y="1977062"/>
            <a:ext cx="5852078" cy="3681307"/>
          </a:xfrm>
          <a:prstGeom prst="rect">
            <a:avLst/>
          </a:prstGeom>
        </p:spPr>
      </p:pic>
      <p:sp>
        <p:nvSpPr>
          <p:cNvPr id="4" name="Freeform: Shape 3"/>
          <p:cNvSpPr/>
          <p:nvPr/>
        </p:nvSpPr>
        <p:spPr>
          <a:xfrm>
            <a:off x="3405896" y="2229190"/>
            <a:ext cx="2553171" cy="3165895"/>
          </a:xfrm>
          <a:custGeom>
            <a:avLst/>
            <a:gdLst>
              <a:gd name="connsiteX0" fmla="*/ 2493034 w 2553171"/>
              <a:gd name="connsiteY0" fmla="*/ 0 h 3165894"/>
              <a:gd name="connsiteX1" fmla="*/ 2544792 w 2553171"/>
              <a:gd name="connsiteY1" fmla="*/ 707366 h 3165894"/>
              <a:gd name="connsiteX2" fmla="*/ 2337758 w 2553171"/>
              <a:gd name="connsiteY2" fmla="*/ 897147 h 3165894"/>
              <a:gd name="connsiteX3" fmla="*/ 1155939 w 2553171"/>
              <a:gd name="connsiteY3" fmla="*/ 1155939 h 3165894"/>
              <a:gd name="connsiteX4" fmla="*/ 940279 w 2553171"/>
              <a:gd name="connsiteY4" fmla="*/ 1345720 h 3165894"/>
              <a:gd name="connsiteX5" fmla="*/ 931653 w 2553171"/>
              <a:gd name="connsiteY5" fmla="*/ 1923690 h 3165894"/>
              <a:gd name="connsiteX6" fmla="*/ 810883 w 2553171"/>
              <a:gd name="connsiteY6" fmla="*/ 2355011 h 3165894"/>
              <a:gd name="connsiteX7" fmla="*/ 569343 w 2553171"/>
              <a:gd name="connsiteY7" fmla="*/ 2570671 h 3165894"/>
              <a:gd name="connsiteX8" fmla="*/ 0 w 2553171"/>
              <a:gd name="connsiteY8" fmla="*/ 3165894 h 316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53171" h="3165894">
                <a:moveTo>
                  <a:pt x="2493034" y="0"/>
                </a:moveTo>
                <a:cubicBezTo>
                  <a:pt x="2531852" y="278921"/>
                  <a:pt x="2570671" y="557842"/>
                  <a:pt x="2544792" y="707366"/>
                </a:cubicBezTo>
                <a:cubicBezTo>
                  <a:pt x="2518913" y="856890"/>
                  <a:pt x="2569233" y="822385"/>
                  <a:pt x="2337758" y="897147"/>
                </a:cubicBezTo>
                <a:cubicBezTo>
                  <a:pt x="2106283" y="971909"/>
                  <a:pt x="1388852" y="1081177"/>
                  <a:pt x="1155939" y="1155939"/>
                </a:cubicBezTo>
                <a:cubicBezTo>
                  <a:pt x="923026" y="1230701"/>
                  <a:pt x="977660" y="1217762"/>
                  <a:pt x="940279" y="1345720"/>
                </a:cubicBezTo>
                <a:cubicBezTo>
                  <a:pt x="902898" y="1473679"/>
                  <a:pt x="953219" y="1755475"/>
                  <a:pt x="931653" y="1923690"/>
                </a:cubicBezTo>
                <a:cubicBezTo>
                  <a:pt x="910087" y="2091905"/>
                  <a:pt x="871268" y="2247181"/>
                  <a:pt x="810883" y="2355011"/>
                </a:cubicBezTo>
                <a:cubicBezTo>
                  <a:pt x="750498" y="2462841"/>
                  <a:pt x="704490" y="2435524"/>
                  <a:pt x="569343" y="2570671"/>
                </a:cubicBezTo>
                <a:cubicBezTo>
                  <a:pt x="434196" y="2705818"/>
                  <a:pt x="217098" y="2935856"/>
                  <a:pt x="0" y="3165894"/>
                </a:cubicBezTo>
              </a:path>
            </a:pathLst>
          </a:custGeom>
          <a:noFill/>
          <a:ln w="34925">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p:nvPr/>
        </p:nvGrpSpPr>
        <p:grpSpPr>
          <a:xfrm>
            <a:off x="12399004" y="2508944"/>
            <a:ext cx="3015336" cy="2037451"/>
            <a:chOff x="6007647" y="4248150"/>
            <a:chExt cx="3015336" cy="2037451"/>
          </a:xfrm>
        </p:grpSpPr>
        <p:sp>
          <p:nvSpPr>
            <p:cNvPr id="5" name="Oval 4"/>
            <p:cNvSpPr/>
            <p:nvPr/>
          </p:nvSpPr>
          <p:spPr>
            <a:xfrm>
              <a:off x="7991475" y="4248150"/>
              <a:ext cx="1031508"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77902" y="5429250"/>
              <a:ext cx="1031508"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07647" y="6009376"/>
              <a:ext cx="1031508"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Shape 9"/>
          <p:cNvSpPr/>
          <p:nvPr/>
        </p:nvSpPr>
        <p:spPr>
          <a:xfrm>
            <a:off x="12529707" y="2795287"/>
            <a:ext cx="1248545" cy="3305175"/>
          </a:xfrm>
          <a:custGeom>
            <a:avLst/>
            <a:gdLst>
              <a:gd name="connsiteX0" fmla="*/ 0 w 1248545"/>
              <a:gd name="connsiteY0" fmla="*/ 0 h 3305175"/>
              <a:gd name="connsiteX1" fmla="*/ 28575 w 1248545"/>
              <a:gd name="connsiteY1" fmla="*/ 733425 h 3305175"/>
              <a:gd name="connsiteX2" fmla="*/ 66675 w 1248545"/>
              <a:gd name="connsiteY2" fmla="*/ 1123950 h 3305175"/>
              <a:gd name="connsiteX3" fmla="*/ 704850 w 1248545"/>
              <a:gd name="connsiteY3" fmla="*/ 1447800 h 3305175"/>
              <a:gd name="connsiteX4" fmla="*/ 962025 w 1248545"/>
              <a:gd name="connsiteY4" fmla="*/ 1514475 h 3305175"/>
              <a:gd name="connsiteX5" fmla="*/ 1181100 w 1248545"/>
              <a:gd name="connsiteY5" fmla="*/ 1562100 h 3305175"/>
              <a:gd name="connsiteX6" fmla="*/ 1238250 w 1248545"/>
              <a:gd name="connsiteY6" fmla="*/ 2257425 h 3305175"/>
              <a:gd name="connsiteX7" fmla="*/ 1000125 w 1248545"/>
              <a:gd name="connsiteY7" fmla="*/ 2695575 h 3305175"/>
              <a:gd name="connsiteX8" fmla="*/ 323850 w 1248545"/>
              <a:gd name="connsiteY8" fmla="*/ 3305175 h 330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545" h="3305175">
                <a:moveTo>
                  <a:pt x="0" y="0"/>
                </a:moveTo>
                <a:cubicBezTo>
                  <a:pt x="8731" y="273050"/>
                  <a:pt x="17463" y="546100"/>
                  <a:pt x="28575" y="733425"/>
                </a:cubicBezTo>
                <a:cubicBezTo>
                  <a:pt x="39687" y="920750"/>
                  <a:pt x="-46037" y="1004888"/>
                  <a:pt x="66675" y="1123950"/>
                </a:cubicBezTo>
                <a:cubicBezTo>
                  <a:pt x="179387" y="1243012"/>
                  <a:pt x="555625" y="1382713"/>
                  <a:pt x="704850" y="1447800"/>
                </a:cubicBezTo>
                <a:cubicBezTo>
                  <a:pt x="854075" y="1512887"/>
                  <a:pt x="882650" y="1495425"/>
                  <a:pt x="962025" y="1514475"/>
                </a:cubicBezTo>
                <a:cubicBezTo>
                  <a:pt x="1041400" y="1533525"/>
                  <a:pt x="1135063" y="1438275"/>
                  <a:pt x="1181100" y="1562100"/>
                </a:cubicBezTo>
                <a:cubicBezTo>
                  <a:pt x="1227137" y="1685925"/>
                  <a:pt x="1268413" y="2068513"/>
                  <a:pt x="1238250" y="2257425"/>
                </a:cubicBezTo>
                <a:cubicBezTo>
                  <a:pt x="1208088" y="2446338"/>
                  <a:pt x="1152525" y="2520950"/>
                  <a:pt x="1000125" y="2695575"/>
                </a:cubicBezTo>
                <a:cubicBezTo>
                  <a:pt x="847725" y="2870200"/>
                  <a:pt x="585787" y="3087687"/>
                  <a:pt x="323850" y="3305175"/>
                </a:cubicBezTo>
              </a:path>
            </a:pathLst>
          </a:custGeom>
          <a:noFill/>
          <a:ln w="34925">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2529707" y="4485091"/>
            <a:ext cx="2360202" cy="2050838"/>
            <a:chOff x="8877261" y="4242579"/>
            <a:chExt cx="2360201" cy="2050839"/>
          </a:xfrm>
        </p:grpSpPr>
        <p:sp>
          <p:nvSpPr>
            <p:cNvPr id="12" name="Oval 11"/>
            <p:cNvSpPr/>
            <p:nvPr/>
          </p:nvSpPr>
          <p:spPr>
            <a:xfrm>
              <a:off x="10065768" y="4242579"/>
              <a:ext cx="1171694"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653764" y="5423883"/>
              <a:ext cx="1031508"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877261" y="6017193"/>
              <a:ext cx="1159932"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Connector 15"/>
          <p:cNvCxnSpPr/>
          <p:nvPr/>
        </p:nvCxnSpPr>
        <p:spPr>
          <a:xfrm>
            <a:off x="6104470" y="2464542"/>
            <a:ext cx="521031" cy="148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4475571" y="4101359"/>
            <a:ext cx="521031" cy="148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08A6A7F-6614-706D-3D2F-3FA189E69E4B}"/>
              </a:ext>
            </a:extLst>
          </p:cNvPr>
          <p:cNvSpPr txBox="1"/>
          <p:nvPr/>
        </p:nvSpPr>
        <p:spPr>
          <a:xfrm>
            <a:off x="5755945" y="1362747"/>
            <a:ext cx="849815" cy="495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667">
                <a:solidFill>
                  <a:srgbClr val="FF0000"/>
                </a:solidFill>
                <a:latin typeface="Asap SemiBold"/>
                <a:ea typeface="Asap SemiBold"/>
                <a:cs typeface="Asap SemiBold"/>
                <a:sym typeface="Asap SemiBold"/>
              </a:rPr>
              <a:t>a &gt; 3</a:t>
            </a:r>
            <a:endParaRPr lang="en-IL" sz="2667">
              <a:solidFill>
                <a:srgbClr val="FF0000"/>
              </a:solidFill>
              <a:latin typeface="Asap SemiBold"/>
              <a:ea typeface="Asap SemiBold"/>
              <a:cs typeface="Asap SemiBold"/>
              <a:sym typeface="Asap SemiBold"/>
            </a:endParaRPr>
          </a:p>
        </p:txBody>
      </p:sp>
      <p:cxnSp>
        <p:nvCxnSpPr>
          <p:cNvPr id="17" name="Straight Arrow Connector 16">
            <a:extLst>
              <a:ext uri="{FF2B5EF4-FFF2-40B4-BE49-F238E27FC236}">
                <a16:creationId xmlns:a16="http://schemas.microsoft.com/office/drawing/2014/main" id="{DD931DF4-4ADE-C94E-2284-B5B70E25F279}"/>
              </a:ext>
            </a:extLst>
          </p:cNvPr>
          <p:cNvCxnSpPr/>
          <p:nvPr/>
        </p:nvCxnSpPr>
        <p:spPr>
          <a:xfrm>
            <a:off x="3803812" y="5023877"/>
            <a:ext cx="389572" cy="37120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0" name="TextBox 19">
            <a:extLst>
              <a:ext uri="{FF2B5EF4-FFF2-40B4-BE49-F238E27FC236}">
                <a16:creationId xmlns:a16="http://schemas.microsoft.com/office/drawing/2014/main" id="{6C47328F-2C8C-5B30-8954-5B7B8DC52989}"/>
              </a:ext>
            </a:extLst>
          </p:cNvPr>
          <p:cNvSpPr txBox="1"/>
          <p:nvPr/>
        </p:nvSpPr>
        <p:spPr>
          <a:xfrm>
            <a:off x="6603658" y="1362746"/>
            <a:ext cx="1487981" cy="495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667">
                <a:solidFill>
                  <a:srgbClr val="FF0000"/>
                </a:solidFill>
                <a:latin typeface="Asap SemiBold"/>
                <a:ea typeface="Asap SemiBold"/>
                <a:cs typeface="Asap SemiBold"/>
                <a:sym typeface="Asap SemiBold"/>
              </a:rPr>
              <a:t>,b = 2789</a:t>
            </a:r>
            <a:endParaRPr lang="en-IL" sz="2667">
              <a:solidFill>
                <a:srgbClr val="FF0000"/>
              </a:solidFill>
              <a:latin typeface="Asap SemiBold"/>
              <a:ea typeface="Asap SemiBold"/>
              <a:cs typeface="Asap SemiBold"/>
              <a:sym typeface="Asap SemiBold"/>
            </a:endParaRPr>
          </a:p>
        </p:txBody>
      </p:sp>
      <p:sp>
        <p:nvSpPr>
          <p:cNvPr id="22" name="Title 1">
            <a:extLst>
              <a:ext uri="{FF2B5EF4-FFF2-40B4-BE49-F238E27FC236}">
                <a16:creationId xmlns:a16="http://schemas.microsoft.com/office/drawing/2014/main" id="{B89E35C2-2449-3D32-C0A2-883A7CE552BD}"/>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
        <p:nvSpPr>
          <p:cNvPr id="15" name="Title 14">
            <a:extLst>
              <a:ext uri="{FF2B5EF4-FFF2-40B4-BE49-F238E27FC236}">
                <a16:creationId xmlns:a16="http://schemas.microsoft.com/office/drawing/2014/main" id="{C40F4BE8-642B-CF9D-5AB1-49EA70E73182}"/>
              </a:ext>
            </a:extLst>
          </p:cNvPr>
          <p:cNvSpPr>
            <a:spLocks noGrp="1"/>
          </p:cNvSpPr>
          <p:nvPr>
            <p:ph type="title"/>
          </p:nvPr>
        </p:nvSpPr>
        <p:spPr/>
        <p:txBody>
          <a:bodyPr/>
          <a:lstStyle/>
          <a:p>
            <a:r>
              <a:rPr lang="en-US"/>
              <a:t>Symbolic Execution</a:t>
            </a:r>
            <a:endParaRPr lang="en-IL"/>
          </a:p>
        </p:txBody>
      </p:sp>
      <p:sp>
        <p:nvSpPr>
          <p:cNvPr id="18" name="חץ למטה 17">
            <a:extLst>
              <a:ext uri="{FF2B5EF4-FFF2-40B4-BE49-F238E27FC236}">
                <a16:creationId xmlns:a16="http://schemas.microsoft.com/office/drawing/2014/main" id="{D380D596-CAC8-9812-07F3-17C03FDEC2CC}"/>
              </a:ext>
            </a:extLst>
          </p:cNvPr>
          <p:cNvSpPr/>
          <p:nvPr/>
        </p:nvSpPr>
        <p:spPr>
          <a:xfrm rot="18704105">
            <a:off x="4099450" y="2688170"/>
            <a:ext cx="521030" cy="893274"/>
          </a:xfrm>
          <a:prstGeom prst="downArrow">
            <a:avLst>
              <a:gd name="adj1" fmla="val 50000"/>
              <a:gd name="adj2" fmla="val 5313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9" name="חץ למטה 18">
            <a:extLst>
              <a:ext uri="{FF2B5EF4-FFF2-40B4-BE49-F238E27FC236}">
                <a16:creationId xmlns:a16="http://schemas.microsoft.com/office/drawing/2014/main" id="{EE400078-4905-7372-EC4F-6EC87032D36B}"/>
              </a:ext>
            </a:extLst>
          </p:cNvPr>
          <p:cNvSpPr/>
          <p:nvPr/>
        </p:nvSpPr>
        <p:spPr>
          <a:xfrm rot="18704105">
            <a:off x="5313530" y="2407855"/>
            <a:ext cx="521030" cy="893274"/>
          </a:xfrm>
          <a:prstGeom prst="downArrow">
            <a:avLst>
              <a:gd name="adj1" fmla="val 50000"/>
              <a:gd name="adj2" fmla="val 53134"/>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446256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par>
                          <p:cTn id="29" fill="hold">
                            <p:stCondLst>
                              <p:cond delay="500"/>
                            </p:stCondLst>
                            <p:childTnLst>
                              <p:par>
                                <p:cTn id="30" presetID="22" presetClass="entr" presetSubtype="1" fill="hold"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up)">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20" grpId="0"/>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4DD6-29F9-9D06-730C-F22BFD467936}"/>
              </a:ext>
            </a:extLst>
          </p:cNvPr>
          <p:cNvSpPr>
            <a:spLocks noGrp="1"/>
          </p:cNvSpPr>
          <p:nvPr>
            <p:ph type="title"/>
          </p:nvPr>
        </p:nvSpPr>
        <p:spPr/>
        <p:txBody>
          <a:bodyPr/>
          <a:lstStyle/>
          <a:p>
            <a:r>
              <a:rPr lang="en-US"/>
              <a:t>Answering Membership queries</a:t>
            </a:r>
            <a:endParaRPr lang="en-IL"/>
          </a:p>
        </p:txBody>
      </p:sp>
      <p:sp>
        <p:nvSpPr>
          <p:cNvPr id="8" name="Text Placeholder 7">
            <a:extLst>
              <a:ext uri="{FF2B5EF4-FFF2-40B4-BE49-F238E27FC236}">
                <a16:creationId xmlns:a16="http://schemas.microsoft.com/office/drawing/2014/main" id="{76E3ECDD-3957-1858-1965-743E459666F5}"/>
              </a:ext>
            </a:extLst>
          </p:cNvPr>
          <p:cNvSpPr>
            <a:spLocks noGrp="1"/>
          </p:cNvSpPr>
          <p:nvPr>
            <p:ph idx="1"/>
          </p:nvPr>
        </p:nvSpPr>
        <p:spPr>
          <a:xfrm>
            <a:off x="1143000" y="1827284"/>
            <a:ext cx="9872871" cy="4268716"/>
          </a:xfrm>
        </p:spPr>
        <p:txBody>
          <a:bodyPr/>
          <a:lstStyle/>
          <a:p>
            <a:r>
              <a:rPr lang="en-US" dirty="0"/>
              <a:t>Is {R: Init, S: Start, R: Data} valid for the protocol?</a:t>
            </a:r>
          </a:p>
        </p:txBody>
      </p:sp>
      <p:grpSp>
        <p:nvGrpSpPr>
          <p:cNvPr id="24" name="קבוצה 41">
            <a:extLst>
              <a:ext uri="{FF2B5EF4-FFF2-40B4-BE49-F238E27FC236}">
                <a16:creationId xmlns:a16="http://schemas.microsoft.com/office/drawing/2014/main" id="{8E505D6C-55DC-4832-2AAE-5E9424E0A7B6}"/>
              </a:ext>
            </a:extLst>
          </p:cNvPr>
          <p:cNvGrpSpPr/>
          <p:nvPr/>
        </p:nvGrpSpPr>
        <p:grpSpPr>
          <a:xfrm>
            <a:off x="4056258" y="2285394"/>
            <a:ext cx="4814835" cy="4145646"/>
            <a:chOff x="3812375" y="2038864"/>
            <a:chExt cx="2584865" cy="2225609"/>
          </a:xfrm>
        </p:grpSpPr>
        <p:cxnSp>
          <p:nvCxnSpPr>
            <p:cNvPr id="25" name="מחבר חץ ישר 15">
              <a:extLst>
                <a:ext uri="{FF2B5EF4-FFF2-40B4-BE49-F238E27FC236}">
                  <a16:creationId xmlns:a16="http://schemas.microsoft.com/office/drawing/2014/main" id="{0DFBA64F-305F-0008-E9CD-A8AFC90445B6}"/>
                </a:ext>
              </a:extLst>
            </p:cNvPr>
            <p:cNvCxnSpPr>
              <a:cxnSpLocks/>
            </p:cNvCxnSpPr>
            <p:nvPr/>
          </p:nvCxnSpPr>
          <p:spPr>
            <a:xfrm>
              <a:off x="4929728" y="2455972"/>
              <a:ext cx="314794" cy="40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17">
              <a:extLst>
                <a:ext uri="{FF2B5EF4-FFF2-40B4-BE49-F238E27FC236}">
                  <a16:creationId xmlns:a16="http://schemas.microsoft.com/office/drawing/2014/main" id="{2D502108-C33E-67B0-4A13-F936BA25E8A6}"/>
                </a:ext>
              </a:extLst>
            </p:cNvPr>
            <p:cNvCxnSpPr>
              <a:cxnSpLocks/>
            </p:cNvCxnSpPr>
            <p:nvPr/>
          </p:nvCxnSpPr>
          <p:spPr>
            <a:xfrm flipH="1">
              <a:off x="4480024" y="2471306"/>
              <a:ext cx="314793" cy="38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תיבת טקסט 22">
              <a:extLst>
                <a:ext uri="{FF2B5EF4-FFF2-40B4-BE49-F238E27FC236}">
                  <a16:creationId xmlns:a16="http://schemas.microsoft.com/office/drawing/2014/main" id="{36862914-D18D-738D-FFDE-189097949537}"/>
                </a:ext>
              </a:extLst>
            </p:cNvPr>
            <p:cNvSpPr txBox="1"/>
            <p:nvPr/>
          </p:nvSpPr>
          <p:spPr>
            <a:xfrm>
              <a:off x="3812375" y="2038864"/>
              <a:ext cx="2234707" cy="325024"/>
            </a:xfrm>
            <a:prstGeom prst="rect">
              <a:avLst/>
            </a:prstGeom>
            <a:noFill/>
          </p:spPr>
          <p:txBody>
            <a:bodyPr wrap="square" rtlCol="0">
              <a:spAutoFit/>
            </a:bodyPr>
            <a:lstStyle/>
            <a:p>
              <a:pPr algn="ctr"/>
              <a:r>
                <a:rPr lang="en-US" sz="1667"/>
                <a:t>msg </a:t>
              </a:r>
              <a:r>
                <a:rPr lang="en-US" sz="1667">
                  <a:sym typeface="Wingdings" panose="05000000000000000000" pitchFamily="2" charset="2"/>
                </a:rPr>
                <a:t> Receive()</a:t>
              </a:r>
              <a:endParaRPr lang="en-US" sz="1667"/>
            </a:p>
            <a:p>
              <a:pPr algn="ctr"/>
              <a:r>
                <a:rPr lang="en-US" sz="1667"/>
                <a:t>if (msg is Init)</a:t>
              </a:r>
              <a:endParaRPr lang="en-IL" sz="1667"/>
            </a:p>
          </p:txBody>
        </p:sp>
        <p:sp>
          <p:nvSpPr>
            <p:cNvPr id="28" name="תיבת טקסט 24">
              <a:extLst>
                <a:ext uri="{FF2B5EF4-FFF2-40B4-BE49-F238E27FC236}">
                  <a16:creationId xmlns:a16="http://schemas.microsoft.com/office/drawing/2014/main" id="{4667F323-2E72-1436-90BD-57F5E1D5ADC6}"/>
                </a:ext>
              </a:extLst>
            </p:cNvPr>
            <p:cNvSpPr txBox="1"/>
            <p:nvPr/>
          </p:nvSpPr>
          <p:spPr>
            <a:xfrm>
              <a:off x="5105087" y="2512399"/>
              <a:ext cx="764498" cy="159690"/>
            </a:xfrm>
            <a:prstGeom prst="rect">
              <a:avLst/>
            </a:prstGeom>
            <a:noFill/>
          </p:spPr>
          <p:txBody>
            <a:bodyPr wrap="square" rtlCol="0">
              <a:spAutoFit/>
            </a:bodyPr>
            <a:lstStyle/>
            <a:p>
              <a:r>
                <a:rPr lang="en-US" sz="1333"/>
                <a:t>true</a:t>
              </a:r>
              <a:endParaRPr lang="en-IL" sz="1333"/>
            </a:p>
          </p:txBody>
        </p:sp>
        <p:sp>
          <p:nvSpPr>
            <p:cNvPr id="29" name="תיבת טקסט 25">
              <a:extLst>
                <a:ext uri="{FF2B5EF4-FFF2-40B4-BE49-F238E27FC236}">
                  <a16:creationId xmlns:a16="http://schemas.microsoft.com/office/drawing/2014/main" id="{4B05B119-0B40-EC64-8ED1-1E125EB996C8}"/>
                </a:ext>
              </a:extLst>
            </p:cNvPr>
            <p:cNvSpPr txBox="1"/>
            <p:nvPr/>
          </p:nvSpPr>
          <p:spPr>
            <a:xfrm>
              <a:off x="4287492" y="2505054"/>
              <a:ext cx="764498" cy="159690"/>
            </a:xfrm>
            <a:prstGeom prst="rect">
              <a:avLst/>
            </a:prstGeom>
            <a:noFill/>
          </p:spPr>
          <p:txBody>
            <a:bodyPr wrap="square" rtlCol="0">
              <a:spAutoFit/>
            </a:bodyPr>
            <a:lstStyle/>
            <a:p>
              <a:r>
                <a:rPr lang="en-US" sz="1333"/>
                <a:t>false</a:t>
              </a:r>
              <a:endParaRPr lang="en-IL" sz="800"/>
            </a:p>
          </p:txBody>
        </p:sp>
        <p:sp>
          <p:nvSpPr>
            <p:cNvPr id="30" name="תיבת טקסט 26">
              <a:extLst>
                <a:ext uri="{FF2B5EF4-FFF2-40B4-BE49-F238E27FC236}">
                  <a16:creationId xmlns:a16="http://schemas.microsoft.com/office/drawing/2014/main" id="{7E43EF5D-79CF-A3EC-43C3-FAAD535DA199}"/>
                </a:ext>
              </a:extLst>
            </p:cNvPr>
            <p:cNvSpPr txBox="1"/>
            <p:nvPr/>
          </p:nvSpPr>
          <p:spPr>
            <a:xfrm>
              <a:off x="4820819" y="2830863"/>
              <a:ext cx="1117087" cy="396555"/>
            </a:xfrm>
            <a:prstGeom prst="rect">
              <a:avLst/>
            </a:prstGeom>
            <a:noFill/>
          </p:spPr>
          <p:txBody>
            <a:bodyPr wrap="square" rtlCol="0">
              <a:spAutoFit/>
            </a:bodyPr>
            <a:lstStyle/>
            <a:p>
              <a:pPr algn="ctr"/>
              <a:r>
                <a:rPr lang="en-US" sz="1400"/>
                <a:t>Send(Start)</a:t>
              </a:r>
            </a:p>
            <a:p>
              <a:pPr algn="ctr"/>
              <a:r>
                <a:rPr lang="en-US" sz="1400"/>
                <a:t>Msg ← Receive()</a:t>
              </a:r>
            </a:p>
            <a:p>
              <a:pPr algn="ctr"/>
              <a:r>
                <a:rPr lang="en-US" sz="1400"/>
                <a:t>If (msg is Data)</a:t>
              </a:r>
              <a:endParaRPr lang="en-IL" sz="1400"/>
            </a:p>
          </p:txBody>
        </p:sp>
        <p:cxnSp>
          <p:nvCxnSpPr>
            <p:cNvPr id="32" name="מחבר חץ ישר 34">
              <a:extLst>
                <a:ext uri="{FF2B5EF4-FFF2-40B4-BE49-F238E27FC236}">
                  <a16:creationId xmlns:a16="http://schemas.microsoft.com/office/drawing/2014/main" id="{41189701-F4AE-3DDC-C889-972B41B2ED79}"/>
                </a:ext>
              </a:extLst>
            </p:cNvPr>
            <p:cNvCxnSpPr>
              <a:cxnSpLocks/>
            </p:cNvCxnSpPr>
            <p:nvPr/>
          </p:nvCxnSpPr>
          <p:spPr>
            <a:xfrm>
              <a:off x="5448796" y="3362771"/>
              <a:ext cx="314794" cy="40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5">
              <a:extLst>
                <a:ext uri="{FF2B5EF4-FFF2-40B4-BE49-F238E27FC236}">
                  <a16:creationId xmlns:a16="http://schemas.microsoft.com/office/drawing/2014/main" id="{9019E2D4-6B5C-C231-87AD-BC56B72C365C}"/>
                </a:ext>
              </a:extLst>
            </p:cNvPr>
            <p:cNvCxnSpPr>
              <a:cxnSpLocks/>
            </p:cNvCxnSpPr>
            <p:nvPr/>
          </p:nvCxnSpPr>
          <p:spPr>
            <a:xfrm flipH="1">
              <a:off x="4999092" y="3378105"/>
              <a:ext cx="314793" cy="38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תיבת טקסט 36">
              <a:extLst>
                <a:ext uri="{FF2B5EF4-FFF2-40B4-BE49-F238E27FC236}">
                  <a16:creationId xmlns:a16="http://schemas.microsoft.com/office/drawing/2014/main" id="{CAE6917C-57A5-4D4D-8403-18CE66245FB2}"/>
                </a:ext>
              </a:extLst>
            </p:cNvPr>
            <p:cNvSpPr txBox="1"/>
            <p:nvPr/>
          </p:nvSpPr>
          <p:spPr>
            <a:xfrm>
              <a:off x="5535125" y="3441690"/>
              <a:ext cx="764498" cy="115662"/>
            </a:xfrm>
            <a:prstGeom prst="rect">
              <a:avLst/>
            </a:prstGeom>
            <a:noFill/>
          </p:spPr>
          <p:txBody>
            <a:bodyPr wrap="square" rtlCol="0">
              <a:spAutoFit/>
            </a:bodyPr>
            <a:lstStyle/>
            <a:p>
              <a:r>
                <a:rPr lang="en-US" sz="800"/>
                <a:t>true</a:t>
              </a:r>
              <a:endParaRPr lang="en-IL" sz="800"/>
            </a:p>
          </p:txBody>
        </p:sp>
        <p:sp>
          <p:nvSpPr>
            <p:cNvPr id="35" name="תיבת טקסט 37">
              <a:extLst>
                <a:ext uri="{FF2B5EF4-FFF2-40B4-BE49-F238E27FC236}">
                  <a16:creationId xmlns:a16="http://schemas.microsoft.com/office/drawing/2014/main" id="{B5829A7F-305F-9617-9CCF-8352EC130A3A}"/>
                </a:ext>
              </a:extLst>
            </p:cNvPr>
            <p:cNvSpPr txBox="1"/>
            <p:nvPr/>
          </p:nvSpPr>
          <p:spPr>
            <a:xfrm>
              <a:off x="4920172" y="3438307"/>
              <a:ext cx="764498" cy="115662"/>
            </a:xfrm>
            <a:prstGeom prst="rect">
              <a:avLst/>
            </a:prstGeom>
            <a:noFill/>
          </p:spPr>
          <p:txBody>
            <a:bodyPr wrap="square" rtlCol="0">
              <a:spAutoFit/>
            </a:bodyPr>
            <a:lstStyle/>
            <a:p>
              <a:r>
                <a:rPr lang="en-US" sz="800"/>
                <a:t>false</a:t>
              </a:r>
              <a:endParaRPr lang="en-IL" sz="800"/>
            </a:p>
          </p:txBody>
        </p:sp>
        <p:sp>
          <p:nvSpPr>
            <p:cNvPr id="37" name="תיבת טקסט 39">
              <a:extLst>
                <a:ext uri="{FF2B5EF4-FFF2-40B4-BE49-F238E27FC236}">
                  <a16:creationId xmlns:a16="http://schemas.microsoft.com/office/drawing/2014/main" id="{DE6B92EB-4CB2-DA71-5A17-B4D95920DBFD}"/>
                </a:ext>
              </a:extLst>
            </p:cNvPr>
            <p:cNvSpPr txBox="1"/>
            <p:nvPr/>
          </p:nvSpPr>
          <p:spPr>
            <a:xfrm>
              <a:off x="5280153" y="3752256"/>
              <a:ext cx="1117087" cy="396555"/>
            </a:xfrm>
            <a:prstGeom prst="rect">
              <a:avLst/>
            </a:prstGeom>
            <a:noFill/>
          </p:spPr>
          <p:txBody>
            <a:bodyPr wrap="square" rtlCol="0">
              <a:spAutoFit/>
            </a:bodyPr>
            <a:lstStyle/>
            <a:p>
              <a:pPr algn="ctr"/>
              <a:r>
                <a:rPr lang="en-US" sz="1400"/>
                <a:t>.</a:t>
              </a:r>
            </a:p>
            <a:p>
              <a:pPr algn="ctr"/>
              <a:r>
                <a:rPr lang="en-US" sz="1400"/>
                <a:t>.</a:t>
              </a:r>
            </a:p>
            <a:p>
              <a:pPr algn="ctr"/>
              <a:r>
                <a:rPr lang="en-US" sz="1400"/>
                <a:t>.</a:t>
              </a:r>
              <a:endParaRPr lang="en-IL" sz="1400"/>
            </a:p>
          </p:txBody>
        </p:sp>
        <p:sp>
          <p:nvSpPr>
            <p:cNvPr id="53" name="תיבת טקסט 39">
              <a:extLst>
                <a:ext uri="{FF2B5EF4-FFF2-40B4-BE49-F238E27FC236}">
                  <a16:creationId xmlns:a16="http://schemas.microsoft.com/office/drawing/2014/main" id="{4AF95059-3DEF-0BCD-1E45-AA76EAC022FC}"/>
                </a:ext>
              </a:extLst>
            </p:cNvPr>
            <p:cNvSpPr txBox="1"/>
            <p:nvPr/>
          </p:nvSpPr>
          <p:spPr>
            <a:xfrm>
              <a:off x="4371185" y="3752256"/>
              <a:ext cx="1117087" cy="512217"/>
            </a:xfrm>
            <a:prstGeom prst="rect">
              <a:avLst/>
            </a:prstGeom>
            <a:noFill/>
          </p:spPr>
          <p:txBody>
            <a:bodyPr wrap="square" rtlCol="0">
              <a:spAutoFit/>
            </a:bodyPr>
            <a:lstStyle/>
            <a:p>
              <a:pPr algn="ctr"/>
              <a:r>
                <a:rPr lang="en-US" sz="1400"/>
                <a:t>Send(Error)</a:t>
              </a:r>
            </a:p>
            <a:p>
              <a:pPr algn="ctr"/>
              <a:r>
                <a:rPr lang="en-US" sz="1400"/>
                <a:t>.</a:t>
              </a:r>
            </a:p>
            <a:p>
              <a:pPr algn="ctr"/>
              <a:r>
                <a:rPr lang="en-US" sz="1400"/>
                <a:t>.</a:t>
              </a:r>
            </a:p>
            <a:p>
              <a:pPr algn="ctr"/>
              <a:r>
                <a:rPr lang="en-US" sz="1400"/>
                <a:t>.</a:t>
              </a:r>
              <a:endParaRPr lang="en-IL" sz="1400"/>
            </a:p>
          </p:txBody>
        </p:sp>
        <p:sp>
          <p:nvSpPr>
            <p:cNvPr id="38" name="תיבת טקסט 39">
              <a:extLst>
                <a:ext uri="{FF2B5EF4-FFF2-40B4-BE49-F238E27FC236}">
                  <a16:creationId xmlns:a16="http://schemas.microsoft.com/office/drawing/2014/main" id="{51ED2E58-4701-6C4E-140F-295E96E8C816}"/>
                </a:ext>
              </a:extLst>
            </p:cNvPr>
            <p:cNvSpPr txBox="1"/>
            <p:nvPr/>
          </p:nvSpPr>
          <p:spPr>
            <a:xfrm>
              <a:off x="3933288" y="2853588"/>
              <a:ext cx="1117087" cy="165231"/>
            </a:xfrm>
            <a:prstGeom prst="rect">
              <a:avLst/>
            </a:prstGeom>
            <a:noFill/>
          </p:spPr>
          <p:txBody>
            <a:bodyPr wrap="square" rtlCol="0">
              <a:spAutoFit/>
            </a:bodyPr>
            <a:lstStyle/>
            <a:p>
              <a:pPr algn="ctr"/>
              <a:r>
                <a:rPr lang="en-US" sz="1400"/>
                <a:t>Error()</a:t>
              </a:r>
              <a:endParaRPr lang="en-IL" sz="1400"/>
            </a:p>
          </p:txBody>
        </p:sp>
      </p:grpSp>
      <p:sp>
        <p:nvSpPr>
          <p:cNvPr id="50" name="Multiplication Sign 49">
            <a:extLst>
              <a:ext uri="{FF2B5EF4-FFF2-40B4-BE49-F238E27FC236}">
                <a16:creationId xmlns:a16="http://schemas.microsoft.com/office/drawing/2014/main" id="{ACECA2DA-7289-2F38-673C-A734BDD521FC}"/>
              </a:ext>
            </a:extLst>
          </p:cNvPr>
          <p:cNvSpPr/>
          <p:nvPr/>
        </p:nvSpPr>
        <p:spPr>
          <a:xfrm>
            <a:off x="5001875" y="3610725"/>
            <a:ext cx="640019" cy="684320"/>
          </a:xfrm>
          <a:prstGeom prst="mathMultiply">
            <a:avLst>
              <a:gd name="adj1" fmla="val 11943"/>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pic>
        <p:nvPicPr>
          <p:cNvPr id="54" name="Graphic 53" descr="Checkmark with solid fill">
            <a:extLst>
              <a:ext uri="{FF2B5EF4-FFF2-40B4-BE49-F238E27FC236}">
                <a16:creationId xmlns:a16="http://schemas.microsoft.com/office/drawing/2014/main" id="{12D9408C-6EDF-0A3E-C51F-B6BA058E8E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6658" y="5519594"/>
            <a:ext cx="1053466" cy="1053466"/>
          </a:xfrm>
          <a:prstGeom prst="rect">
            <a:avLst/>
          </a:prstGeom>
        </p:spPr>
      </p:pic>
      <p:sp>
        <p:nvSpPr>
          <p:cNvPr id="66" name="Thought Bubble: Cloud 65">
            <a:extLst>
              <a:ext uri="{FF2B5EF4-FFF2-40B4-BE49-F238E27FC236}">
                <a16:creationId xmlns:a16="http://schemas.microsoft.com/office/drawing/2014/main" id="{CEA5A622-2235-BE52-F93E-D7A5E63897AB}"/>
              </a:ext>
            </a:extLst>
          </p:cNvPr>
          <p:cNvSpPr/>
          <p:nvPr/>
        </p:nvSpPr>
        <p:spPr>
          <a:xfrm>
            <a:off x="7492797" y="2132558"/>
            <a:ext cx="2056574" cy="624780"/>
          </a:xfrm>
          <a:prstGeom prst="cloudCallout">
            <a:avLst>
              <a:gd name="adj1" fmla="val -74182"/>
              <a:gd name="adj2" fmla="val -379"/>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R: Init </a:t>
            </a:r>
            <a:endParaRPr lang="en-IL" sz="2667">
              <a:solidFill>
                <a:srgbClr val="FFFFFF"/>
              </a:solidFill>
              <a:latin typeface="Helvetica Neue Medium"/>
              <a:ea typeface="Helvetica Neue Medium"/>
              <a:cs typeface="Helvetica Neue Medium"/>
              <a:sym typeface="Helvetica Neue Medium"/>
            </a:endParaRPr>
          </a:p>
        </p:txBody>
      </p:sp>
      <p:sp>
        <p:nvSpPr>
          <p:cNvPr id="70" name="Thought Bubble: Cloud 69">
            <a:extLst>
              <a:ext uri="{FF2B5EF4-FFF2-40B4-BE49-F238E27FC236}">
                <a16:creationId xmlns:a16="http://schemas.microsoft.com/office/drawing/2014/main" id="{FBFEA269-CBF9-E3A7-F1E8-606B430321A5}"/>
              </a:ext>
            </a:extLst>
          </p:cNvPr>
          <p:cNvSpPr/>
          <p:nvPr/>
        </p:nvSpPr>
        <p:spPr>
          <a:xfrm>
            <a:off x="7888229" y="3618602"/>
            <a:ext cx="2056574" cy="624780"/>
          </a:xfrm>
          <a:prstGeom prst="cloudCallout">
            <a:avLst>
              <a:gd name="adj1" fmla="val -71647"/>
              <a:gd name="adj2" fmla="val -3720"/>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S: Start</a:t>
            </a:r>
            <a:endParaRPr lang="en-IL" sz="2667">
              <a:solidFill>
                <a:srgbClr val="FFFFFF"/>
              </a:solidFill>
              <a:latin typeface="Helvetica Neue Medium"/>
              <a:ea typeface="Helvetica Neue Medium"/>
              <a:cs typeface="Helvetica Neue Medium"/>
              <a:sym typeface="Helvetica Neue Medium"/>
            </a:endParaRPr>
          </a:p>
        </p:txBody>
      </p:sp>
      <p:sp>
        <p:nvSpPr>
          <p:cNvPr id="73" name="Thought Bubble: Cloud 72">
            <a:extLst>
              <a:ext uri="{FF2B5EF4-FFF2-40B4-BE49-F238E27FC236}">
                <a16:creationId xmlns:a16="http://schemas.microsoft.com/office/drawing/2014/main" id="{BA1FD960-A28D-60BB-396A-10311CCD0EE3}"/>
              </a:ext>
            </a:extLst>
          </p:cNvPr>
          <p:cNvSpPr/>
          <p:nvPr/>
        </p:nvSpPr>
        <p:spPr>
          <a:xfrm>
            <a:off x="3731717" y="3877865"/>
            <a:ext cx="2056574" cy="624780"/>
          </a:xfrm>
          <a:prstGeom prst="cloudCallout">
            <a:avLst>
              <a:gd name="adj1" fmla="val 69782"/>
              <a:gd name="adj2" fmla="val -11217"/>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R: Data</a:t>
            </a:r>
            <a:endParaRPr lang="en-IL" sz="2667">
              <a:solidFill>
                <a:srgbClr val="FFFFFF"/>
              </a:solidFill>
              <a:latin typeface="Helvetica Neue Medium"/>
              <a:ea typeface="Helvetica Neue Medium"/>
              <a:cs typeface="Helvetica Neue Medium"/>
              <a:sym typeface="Helvetica Neue Medium"/>
            </a:endParaRPr>
          </a:p>
        </p:txBody>
      </p:sp>
      <p:sp>
        <p:nvSpPr>
          <p:cNvPr id="23" name="Title 1">
            <a:extLst>
              <a:ext uri="{FF2B5EF4-FFF2-40B4-BE49-F238E27FC236}">
                <a16:creationId xmlns:a16="http://schemas.microsoft.com/office/drawing/2014/main" id="{2DA938BE-CF81-5DDE-4D7F-9260026D90DF}"/>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
        <p:nvSpPr>
          <p:cNvPr id="36" name="Multiplication Sign 35">
            <a:extLst>
              <a:ext uri="{FF2B5EF4-FFF2-40B4-BE49-F238E27FC236}">
                <a16:creationId xmlns:a16="http://schemas.microsoft.com/office/drawing/2014/main" id="{24B5849C-7FDA-FEB9-C947-8BE1902A1CE1}"/>
              </a:ext>
            </a:extLst>
          </p:cNvPr>
          <p:cNvSpPr/>
          <p:nvPr/>
        </p:nvSpPr>
        <p:spPr>
          <a:xfrm>
            <a:off x="5838767" y="5888740"/>
            <a:ext cx="640019" cy="684320"/>
          </a:xfrm>
          <a:prstGeom prst="mathMultiply">
            <a:avLst>
              <a:gd name="adj1" fmla="val 11943"/>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grpSp>
        <p:nvGrpSpPr>
          <p:cNvPr id="3" name="Group 2">
            <a:extLst>
              <a:ext uri="{FF2B5EF4-FFF2-40B4-BE49-F238E27FC236}">
                <a16:creationId xmlns:a16="http://schemas.microsoft.com/office/drawing/2014/main" id="{12B98737-DF5B-D8B9-66C1-F32979F852C0}"/>
              </a:ext>
            </a:extLst>
          </p:cNvPr>
          <p:cNvGrpSpPr/>
          <p:nvPr/>
        </p:nvGrpSpPr>
        <p:grpSpPr>
          <a:xfrm>
            <a:off x="384048" y="3774032"/>
            <a:ext cx="2648499" cy="2181306"/>
            <a:chOff x="9796609" y="1987285"/>
            <a:chExt cx="3198815" cy="2296884"/>
          </a:xfrm>
        </p:grpSpPr>
        <p:grpSp>
          <p:nvGrpSpPr>
            <p:cNvPr id="4" name="Group 3">
              <a:extLst>
                <a:ext uri="{FF2B5EF4-FFF2-40B4-BE49-F238E27FC236}">
                  <a16:creationId xmlns:a16="http://schemas.microsoft.com/office/drawing/2014/main" id="{08445865-6B9F-EC83-4F35-924C9769F094}"/>
                </a:ext>
              </a:extLst>
            </p:cNvPr>
            <p:cNvGrpSpPr/>
            <p:nvPr/>
          </p:nvGrpSpPr>
          <p:grpSpPr>
            <a:xfrm>
              <a:off x="10373380" y="2406951"/>
              <a:ext cx="2393186" cy="1877218"/>
              <a:chOff x="7378995" y="1769964"/>
              <a:chExt cx="1495741" cy="1173261"/>
            </a:xfrm>
          </p:grpSpPr>
          <p:cxnSp>
            <p:nvCxnSpPr>
              <p:cNvPr id="7" name="Straight Connector 6">
                <a:extLst>
                  <a:ext uri="{FF2B5EF4-FFF2-40B4-BE49-F238E27FC236}">
                    <a16:creationId xmlns:a16="http://schemas.microsoft.com/office/drawing/2014/main" id="{52637D11-A000-8976-6572-0F0609232277}"/>
                  </a:ext>
                </a:extLst>
              </p:cNvPr>
              <p:cNvCxnSpPr>
                <a:cxnSpLocks/>
              </p:cNvCxnSpPr>
              <p:nvPr/>
            </p:nvCxnSpPr>
            <p:spPr>
              <a:xfrm>
                <a:off x="7378995" y="1793358"/>
                <a:ext cx="0" cy="11498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396ECED2-19BC-873E-EB4A-A6C006C3EC55}"/>
                  </a:ext>
                </a:extLst>
              </p:cNvPr>
              <p:cNvCxnSpPr>
                <a:cxnSpLocks/>
              </p:cNvCxnSpPr>
              <p:nvPr/>
            </p:nvCxnSpPr>
            <p:spPr>
              <a:xfrm>
                <a:off x="8684398" y="1793358"/>
                <a:ext cx="0" cy="11498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55F63603-8728-E795-818D-093D9A7901FC}"/>
                  </a:ext>
                </a:extLst>
              </p:cNvPr>
              <p:cNvCxnSpPr>
                <a:cxnSpLocks/>
              </p:cNvCxnSpPr>
              <p:nvPr/>
            </p:nvCxnSpPr>
            <p:spPr>
              <a:xfrm>
                <a:off x="7378995" y="194930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29B9007-4FF4-4DD6-80C7-51D28D22E889}"/>
                  </a:ext>
                </a:extLst>
              </p:cNvPr>
              <p:cNvCxnSpPr/>
              <p:nvPr/>
            </p:nvCxnSpPr>
            <p:spPr>
              <a:xfrm flipH="1">
                <a:off x="7378995" y="220813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68A88C2-6353-539B-96FB-7D1B35206DF9}"/>
                  </a:ext>
                </a:extLst>
              </p:cNvPr>
              <p:cNvCxnSpPr/>
              <p:nvPr/>
            </p:nvCxnSpPr>
            <p:spPr>
              <a:xfrm>
                <a:off x="7378995" y="246696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6A508F-4967-3E7B-3815-FF14ADD6818E}"/>
                  </a:ext>
                </a:extLst>
              </p:cNvPr>
              <p:cNvCxnSpPr/>
              <p:nvPr/>
            </p:nvCxnSpPr>
            <p:spPr>
              <a:xfrm>
                <a:off x="7378995" y="272579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D8797F-91ED-9221-2FC6-DA92AE8622C7}"/>
                  </a:ext>
                </a:extLst>
              </p:cNvPr>
              <p:cNvSpPr txBox="1"/>
              <p:nvPr/>
            </p:nvSpPr>
            <p:spPr>
              <a:xfrm>
                <a:off x="7471945" y="1769964"/>
                <a:ext cx="735477" cy="222808"/>
              </a:xfrm>
              <a:prstGeom prst="rect">
                <a:avLst/>
              </a:prstGeom>
              <a:noFill/>
            </p:spPr>
            <p:txBody>
              <a:bodyPr wrap="square" rtlCol="0">
                <a:spAutoFit/>
              </a:bodyPr>
              <a:lstStyle/>
              <a:p>
                <a:r>
                  <a:rPr lang="en-US" sz="1600" dirty="0" err="1">
                    <a:latin typeface="Courier New" panose="02070309020205020404" pitchFamily="49" charset="0"/>
                    <a:cs typeface="Courier New" panose="02070309020205020404" pitchFamily="49" charset="0"/>
                  </a:rPr>
                  <a:t>init</a:t>
                </a:r>
                <a:endParaRPr lang="en-IL" sz="1600" dirty="0">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6AFAD4F7-87A2-E476-FEEE-DA682F581831}"/>
                  </a:ext>
                </a:extLst>
              </p:cNvPr>
              <p:cNvSpPr txBox="1"/>
              <p:nvPr/>
            </p:nvSpPr>
            <p:spPr>
              <a:xfrm>
                <a:off x="8139259" y="2035511"/>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start</a:t>
                </a:r>
                <a:endParaRPr lang="en-IL" sz="1600"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63A5F638-DC4B-45EB-E2DE-C9A8F57319E7}"/>
                  </a:ext>
                </a:extLst>
              </p:cNvPr>
              <p:cNvSpPr txBox="1"/>
              <p:nvPr/>
            </p:nvSpPr>
            <p:spPr>
              <a:xfrm>
                <a:off x="7391389" y="2271168"/>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data</a:t>
                </a:r>
                <a:endParaRPr lang="en-IL" sz="1600"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1EB7638A-5289-FEAF-971F-45CE4EFA6BFC}"/>
                  </a:ext>
                </a:extLst>
              </p:cNvPr>
              <p:cNvSpPr txBox="1"/>
              <p:nvPr/>
            </p:nvSpPr>
            <p:spPr>
              <a:xfrm>
                <a:off x="7403782" y="2520528"/>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finish</a:t>
                </a:r>
                <a:endParaRPr lang="en-IL" sz="1600" dirty="0">
                  <a:latin typeface="Courier New" panose="02070309020205020404" pitchFamily="49" charset="0"/>
                  <a:cs typeface="Courier New" panose="02070309020205020404" pitchFamily="49" charset="0"/>
                </a:endParaRPr>
              </a:p>
            </p:txBody>
          </p:sp>
        </p:grpSp>
        <p:sp>
          <p:nvSpPr>
            <p:cNvPr id="5" name="TextBox 4">
              <a:extLst>
                <a:ext uri="{FF2B5EF4-FFF2-40B4-BE49-F238E27FC236}">
                  <a16:creationId xmlns:a16="http://schemas.microsoft.com/office/drawing/2014/main" id="{ADE6E763-5B74-EA63-8B8A-F52BC71854BF}"/>
                </a:ext>
              </a:extLst>
            </p:cNvPr>
            <p:cNvSpPr txBox="1"/>
            <p:nvPr/>
          </p:nvSpPr>
          <p:spPr>
            <a:xfrm>
              <a:off x="9796609" y="1995670"/>
              <a:ext cx="1066799" cy="41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000" dirty="0">
                  <a:latin typeface="Asap SemiBold"/>
                  <a:ea typeface="Asap SemiBold"/>
                  <a:cs typeface="Asap SemiBold"/>
                  <a:sym typeface="Asap SemiBold"/>
                </a:rPr>
                <a:t>Client</a:t>
              </a:r>
              <a:endParaRPr lang="en-IL" sz="2000" dirty="0">
                <a:latin typeface="Asap SemiBold"/>
                <a:ea typeface="Asap SemiBold"/>
                <a:cs typeface="Asap SemiBold"/>
                <a:sym typeface="Asap SemiBold"/>
              </a:endParaRPr>
            </a:p>
          </p:txBody>
        </p:sp>
        <p:sp>
          <p:nvSpPr>
            <p:cNvPr id="6" name="TextBox 5">
              <a:extLst>
                <a:ext uri="{FF2B5EF4-FFF2-40B4-BE49-F238E27FC236}">
                  <a16:creationId xmlns:a16="http://schemas.microsoft.com/office/drawing/2014/main" id="{C78A33CA-5723-BB1E-C23A-B74952A4EB8D}"/>
                </a:ext>
              </a:extLst>
            </p:cNvPr>
            <p:cNvSpPr txBox="1"/>
            <p:nvPr/>
          </p:nvSpPr>
          <p:spPr>
            <a:xfrm>
              <a:off x="11928625" y="1987285"/>
              <a:ext cx="1066799" cy="41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000" dirty="0">
                  <a:latin typeface="Asap SemiBold"/>
                  <a:ea typeface="Asap SemiBold"/>
                  <a:cs typeface="Asap SemiBold"/>
                  <a:sym typeface="Asap SemiBold"/>
                </a:rPr>
                <a:t>Server</a:t>
              </a:r>
              <a:endParaRPr lang="en-IL" sz="2000" dirty="0">
                <a:latin typeface="Asap SemiBold"/>
                <a:ea typeface="Asap SemiBold"/>
                <a:cs typeface="Asap SemiBold"/>
                <a:sym typeface="Asap SemiBold"/>
              </a:endParaRPr>
            </a:p>
          </p:txBody>
        </p:sp>
      </p:grpSp>
    </p:spTree>
    <p:extLst>
      <p:ext uri="{BB962C8B-B14F-4D97-AF65-F5344CB8AC3E}">
        <p14:creationId xmlns:p14="http://schemas.microsoft.com/office/powerpoint/2010/main" val="313919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fill="hold"/>
                                        <p:tgtEl>
                                          <p:spTgt spid="54"/>
                                        </p:tgtEl>
                                        <p:attrNameLst>
                                          <p:attrName>ppt_x</p:attrName>
                                        </p:attrNameLst>
                                      </p:cBhvr>
                                      <p:tavLst>
                                        <p:tav tm="0">
                                          <p:val>
                                            <p:strVal val="#ppt_x"/>
                                          </p:val>
                                        </p:tav>
                                        <p:tav tm="100000">
                                          <p:val>
                                            <p:strVal val="#ppt_x"/>
                                          </p:val>
                                        </p:tav>
                                      </p:tavLst>
                                    </p:anim>
                                    <p:anim calcmode="lin" valueType="num">
                                      <p:cBhvr additive="base">
                                        <p:cTn id="33"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6" grpId="0" animBg="1"/>
      <p:bldP spid="70" grpId="0" animBg="1"/>
      <p:bldP spid="73"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97E3A-B5B3-C522-F2AA-0737CDEA491C}"/>
              </a:ext>
            </a:extLst>
          </p:cNvPr>
          <p:cNvSpPr>
            <a:spLocks noGrp="1"/>
          </p:cNvSpPr>
          <p:nvPr>
            <p:ph type="title"/>
          </p:nvPr>
        </p:nvSpPr>
        <p:spPr/>
        <p:txBody>
          <a:bodyPr/>
          <a:lstStyle/>
          <a:p>
            <a:r>
              <a:rPr lang="en-US"/>
              <a:t>Answering Membership queries</a:t>
            </a:r>
            <a:endParaRPr lang="en-IL"/>
          </a:p>
        </p:txBody>
      </p:sp>
      <p:sp>
        <p:nvSpPr>
          <p:cNvPr id="8" name="Text Placeholder 7">
            <a:extLst>
              <a:ext uri="{FF2B5EF4-FFF2-40B4-BE49-F238E27FC236}">
                <a16:creationId xmlns:a16="http://schemas.microsoft.com/office/drawing/2014/main" id="{76E3ECDD-3957-1858-1965-743E459666F5}"/>
              </a:ext>
            </a:extLst>
          </p:cNvPr>
          <p:cNvSpPr>
            <a:spLocks noGrp="1"/>
          </p:cNvSpPr>
          <p:nvPr>
            <p:ph idx="1"/>
          </p:nvPr>
        </p:nvSpPr>
        <p:spPr>
          <a:xfrm>
            <a:off x="1143000" y="1830613"/>
            <a:ext cx="9872871" cy="4265387"/>
          </a:xfrm>
        </p:spPr>
        <p:txBody>
          <a:bodyPr/>
          <a:lstStyle/>
          <a:p>
            <a:r>
              <a:rPr lang="en-US"/>
              <a:t>Is {R: Data} valid for the protocol?</a:t>
            </a:r>
          </a:p>
        </p:txBody>
      </p:sp>
      <p:grpSp>
        <p:nvGrpSpPr>
          <p:cNvPr id="24" name="קבוצה 41">
            <a:extLst>
              <a:ext uri="{FF2B5EF4-FFF2-40B4-BE49-F238E27FC236}">
                <a16:creationId xmlns:a16="http://schemas.microsoft.com/office/drawing/2014/main" id="{8E505D6C-55DC-4832-2AAE-5E9424E0A7B6}"/>
              </a:ext>
            </a:extLst>
          </p:cNvPr>
          <p:cNvGrpSpPr/>
          <p:nvPr/>
        </p:nvGrpSpPr>
        <p:grpSpPr>
          <a:xfrm>
            <a:off x="4056258" y="2285394"/>
            <a:ext cx="4814835" cy="4145646"/>
            <a:chOff x="3812375" y="2038864"/>
            <a:chExt cx="2584865" cy="2225609"/>
          </a:xfrm>
        </p:grpSpPr>
        <p:cxnSp>
          <p:nvCxnSpPr>
            <p:cNvPr id="25" name="מחבר חץ ישר 15">
              <a:extLst>
                <a:ext uri="{FF2B5EF4-FFF2-40B4-BE49-F238E27FC236}">
                  <a16:creationId xmlns:a16="http://schemas.microsoft.com/office/drawing/2014/main" id="{0DFBA64F-305F-0008-E9CD-A8AFC90445B6}"/>
                </a:ext>
              </a:extLst>
            </p:cNvPr>
            <p:cNvCxnSpPr>
              <a:cxnSpLocks/>
            </p:cNvCxnSpPr>
            <p:nvPr/>
          </p:nvCxnSpPr>
          <p:spPr>
            <a:xfrm>
              <a:off x="4929728" y="2455972"/>
              <a:ext cx="314794" cy="40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17">
              <a:extLst>
                <a:ext uri="{FF2B5EF4-FFF2-40B4-BE49-F238E27FC236}">
                  <a16:creationId xmlns:a16="http://schemas.microsoft.com/office/drawing/2014/main" id="{2D502108-C33E-67B0-4A13-F936BA25E8A6}"/>
                </a:ext>
              </a:extLst>
            </p:cNvPr>
            <p:cNvCxnSpPr>
              <a:cxnSpLocks/>
            </p:cNvCxnSpPr>
            <p:nvPr/>
          </p:nvCxnSpPr>
          <p:spPr>
            <a:xfrm flipH="1">
              <a:off x="4480024" y="2471306"/>
              <a:ext cx="314793" cy="38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תיבת טקסט 22">
              <a:extLst>
                <a:ext uri="{FF2B5EF4-FFF2-40B4-BE49-F238E27FC236}">
                  <a16:creationId xmlns:a16="http://schemas.microsoft.com/office/drawing/2014/main" id="{36862914-D18D-738D-FFDE-189097949537}"/>
                </a:ext>
              </a:extLst>
            </p:cNvPr>
            <p:cNvSpPr txBox="1"/>
            <p:nvPr/>
          </p:nvSpPr>
          <p:spPr>
            <a:xfrm>
              <a:off x="3812375" y="2038864"/>
              <a:ext cx="2234707" cy="325024"/>
            </a:xfrm>
            <a:prstGeom prst="rect">
              <a:avLst/>
            </a:prstGeom>
            <a:noFill/>
          </p:spPr>
          <p:txBody>
            <a:bodyPr wrap="square" rtlCol="0">
              <a:spAutoFit/>
            </a:bodyPr>
            <a:lstStyle/>
            <a:p>
              <a:pPr algn="ctr"/>
              <a:r>
                <a:rPr lang="en-US" sz="1667"/>
                <a:t>msg </a:t>
              </a:r>
              <a:r>
                <a:rPr lang="en-US" sz="1667">
                  <a:sym typeface="Wingdings" panose="05000000000000000000" pitchFamily="2" charset="2"/>
                </a:rPr>
                <a:t> Receive()</a:t>
              </a:r>
              <a:endParaRPr lang="en-US" sz="1667"/>
            </a:p>
            <a:p>
              <a:pPr algn="ctr"/>
              <a:r>
                <a:rPr lang="en-US" sz="1667"/>
                <a:t>if (msg is Init)</a:t>
              </a:r>
              <a:endParaRPr lang="en-IL" sz="1667"/>
            </a:p>
          </p:txBody>
        </p:sp>
        <p:sp>
          <p:nvSpPr>
            <p:cNvPr id="28" name="תיבת טקסט 24">
              <a:extLst>
                <a:ext uri="{FF2B5EF4-FFF2-40B4-BE49-F238E27FC236}">
                  <a16:creationId xmlns:a16="http://schemas.microsoft.com/office/drawing/2014/main" id="{4667F323-2E72-1436-90BD-57F5E1D5ADC6}"/>
                </a:ext>
              </a:extLst>
            </p:cNvPr>
            <p:cNvSpPr txBox="1"/>
            <p:nvPr/>
          </p:nvSpPr>
          <p:spPr>
            <a:xfrm>
              <a:off x="5105087" y="2512399"/>
              <a:ext cx="764498" cy="159690"/>
            </a:xfrm>
            <a:prstGeom prst="rect">
              <a:avLst/>
            </a:prstGeom>
            <a:noFill/>
          </p:spPr>
          <p:txBody>
            <a:bodyPr wrap="square" rtlCol="0">
              <a:spAutoFit/>
            </a:bodyPr>
            <a:lstStyle/>
            <a:p>
              <a:r>
                <a:rPr lang="en-US" sz="1333"/>
                <a:t>true</a:t>
              </a:r>
              <a:endParaRPr lang="en-IL" sz="1333"/>
            </a:p>
          </p:txBody>
        </p:sp>
        <p:sp>
          <p:nvSpPr>
            <p:cNvPr id="29" name="תיבת טקסט 25">
              <a:extLst>
                <a:ext uri="{FF2B5EF4-FFF2-40B4-BE49-F238E27FC236}">
                  <a16:creationId xmlns:a16="http://schemas.microsoft.com/office/drawing/2014/main" id="{4B05B119-0B40-EC64-8ED1-1E125EB996C8}"/>
                </a:ext>
              </a:extLst>
            </p:cNvPr>
            <p:cNvSpPr txBox="1"/>
            <p:nvPr/>
          </p:nvSpPr>
          <p:spPr>
            <a:xfrm>
              <a:off x="4287492" y="2505054"/>
              <a:ext cx="764498" cy="159690"/>
            </a:xfrm>
            <a:prstGeom prst="rect">
              <a:avLst/>
            </a:prstGeom>
            <a:noFill/>
          </p:spPr>
          <p:txBody>
            <a:bodyPr wrap="square" rtlCol="0">
              <a:spAutoFit/>
            </a:bodyPr>
            <a:lstStyle/>
            <a:p>
              <a:r>
                <a:rPr lang="en-US" sz="1333"/>
                <a:t>false</a:t>
              </a:r>
              <a:endParaRPr lang="en-IL" sz="800"/>
            </a:p>
          </p:txBody>
        </p:sp>
        <p:sp>
          <p:nvSpPr>
            <p:cNvPr id="30" name="תיבת טקסט 26">
              <a:extLst>
                <a:ext uri="{FF2B5EF4-FFF2-40B4-BE49-F238E27FC236}">
                  <a16:creationId xmlns:a16="http://schemas.microsoft.com/office/drawing/2014/main" id="{7E43EF5D-79CF-A3EC-43C3-FAAD535DA199}"/>
                </a:ext>
              </a:extLst>
            </p:cNvPr>
            <p:cNvSpPr txBox="1"/>
            <p:nvPr/>
          </p:nvSpPr>
          <p:spPr>
            <a:xfrm>
              <a:off x="4820819" y="2830863"/>
              <a:ext cx="1117087" cy="396555"/>
            </a:xfrm>
            <a:prstGeom prst="rect">
              <a:avLst/>
            </a:prstGeom>
            <a:noFill/>
          </p:spPr>
          <p:txBody>
            <a:bodyPr wrap="square" rtlCol="0">
              <a:spAutoFit/>
            </a:bodyPr>
            <a:lstStyle/>
            <a:p>
              <a:pPr algn="ctr"/>
              <a:r>
                <a:rPr lang="en-US" sz="1400"/>
                <a:t>Send(Start)</a:t>
              </a:r>
            </a:p>
            <a:p>
              <a:pPr algn="ctr"/>
              <a:r>
                <a:rPr lang="en-US" sz="1400"/>
                <a:t>Msg ← Receive()</a:t>
              </a:r>
            </a:p>
            <a:p>
              <a:pPr algn="ctr"/>
              <a:r>
                <a:rPr lang="en-US" sz="1400"/>
                <a:t>If (msg is Data)</a:t>
              </a:r>
              <a:endParaRPr lang="en-IL" sz="1400"/>
            </a:p>
          </p:txBody>
        </p:sp>
        <p:cxnSp>
          <p:nvCxnSpPr>
            <p:cNvPr id="32" name="מחבר חץ ישר 34">
              <a:extLst>
                <a:ext uri="{FF2B5EF4-FFF2-40B4-BE49-F238E27FC236}">
                  <a16:creationId xmlns:a16="http://schemas.microsoft.com/office/drawing/2014/main" id="{41189701-F4AE-3DDC-C889-972B41B2ED79}"/>
                </a:ext>
              </a:extLst>
            </p:cNvPr>
            <p:cNvCxnSpPr>
              <a:cxnSpLocks/>
            </p:cNvCxnSpPr>
            <p:nvPr/>
          </p:nvCxnSpPr>
          <p:spPr>
            <a:xfrm>
              <a:off x="5448796" y="3362771"/>
              <a:ext cx="314794" cy="40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5">
              <a:extLst>
                <a:ext uri="{FF2B5EF4-FFF2-40B4-BE49-F238E27FC236}">
                  <a16:creationId xmlns:a16="http://schemas.microsoft.com/office/drawing/2014/main" id="{9019E2D4-6B5C-C231-87AD-BC56B72C365C}"/>
                </a:ext>
              </a:extLst>
            </p:cNvPr>
            <p:cNvCxnSpPr>
              <a:cxnSpLocks/>
            </p:cNvCxnSpPr>
            <p:nvPr/>
          </p:nvCxnSpPr>
          <p:spPr>
            <a:xfrm flipH="1">
              <a:off x="4999092" y="3378105"/>
              <a:ext cx="314793" cy="38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תיבת טקסט 36">
              <a:extLst>
                <a:ext uri="{FF2B5EF4-FFF2-40B4-BE49-F238E27FC236}">
                  <a16:creationId xmlns:a16="http://schemas.microsoft.com/office/drawing/2014/main" id="{CAE6917C-57A5-4D4D-8403-18CE66245FB2}"/>
                </a:ext>
              </a:extLst>
            </p:cNvPr>
            <p:cNvSpPr txBox="1"/>
            <p:nvPr/>
          </p:nvSpPr>
          <p:spPr>
            <a:xfrm>
              <a:off x="5535125" y="3441690"/>
              <a:ext cx="764498" cy="115662"/>
            </a:xfrm>
            <a:prstGeom prst="rect">
              <a:avLst/>
            </a:prstGeom>
            <a:noFill/>
          </p:spPr>
          <p:txBody>
            <a:bodyPr wrap="square" rtlCol="0">
              <a:spAutoFit/>
            </a:bodyPr>
            <a:lstStyle/>
            <a:p>
              <a:r>
                <a:rPr lang="en-US" sz="800"/>
                <a:t>true</a:t>
              </a:r>
              <a:endParaRPr lang="en-IL" sz="800"/>
            </a:p>
          </p:txBody>
        </p:sp>
        <p:sp>
          <p:nvSpPr>
            <p:cNvPr id="35" name="תיבת טקסט 37">
              <a:extLst>
                <a:ext uri="{FF2B5EF4-FFF2-40B4-BE49-F238E27FC236}">
                  <a16:creationId xmlns:a16="http://schemas.microsoft.com/office/drawing/2014/main" id="{B5829A7F-305F-9617-9CCF-8352EC130A3A}"/>
                </a:ext>
              </a:extLst>
            </p:cNvPr>
            <p:cNvSpPr txBox="1"/>
            <p:nvPr/>
          </p:nvSpPr>
          <p:spPr>
            <a:xfrm>
              <a:off x="4920172" y="3438307"/>
              <a:ext cx="764498" cy="115662"/>
            </a:xfrm>
            <a:prstGeom prst="rect">
              <a:avLst/>
            </a:prstGeom>
            <a:noFill/>
          </p:spPr>
          <p:txBody>
            <a:bodyPr wrap="square" rtlCol="0">
              <a:spAutoFit/>
            </a:bodyPr>
            <a:lstStyle/>
            <a:p>
              <a:r>
                <a:rPr lang="en-US" sz="800"/>
                <a:t>false</a:t>
              </a:r>
              <a:endParaRPr lang="en-IL" sz="800"/>
            </a:p>
          </p:txBody>
        </p:sp>
        <p:sp>
          <p:nvSpPr>
            <p:cNvPr id="37" name="תיבת טקסט 39">
              <a:extLst>
                <a:ext uri="{FF2B5EF4-FFF2-40B4-BE49-F238E27FC236}">
                  <a16:creationId xmlns:a16="http://schemas.microsoft.com/office/drawing/2014/main" id="{DE6B92EB-4CB2-DA71-5A17-B4D95920DBFD}"/>
                </a:ext>
              </a:extLst>
            </p:cNvPr>
            <p:cNvSpPr txBox="1"/>
            <p:nvPr/>
          </p:nvSpPr>
          <p:spPr>
            <a:xfrm>
              <a:off x="5280153" y="3752256"/>
              <a:ext cx="1117087" cy="396555"/>
            </a:xfrm>
            <a:prstGeom prst="rect">
              <a:avLst/>
            </a:prstGeom>
            <a:noFill/>
          </p:spPr>
          <p:txBody>
            <a:bodyPr wrap="square" rtlCol="0">
              <a:spAutoFit/>
            </a:bodyPr>
            <a:lstStyle/>
            <a:p>
              <a:pPr algn="ctr"/>
              <a:r>
                <a:rPr lang="en-US" sz="1400"/>
                <a:t>.</a:t>
              </a:r>
            </a:p>
            <a:p>
              <a:pPr algn="ctr"/>
              <a:r>
                <a:rPr lang="en-US" sz="1400"/>
                <a:t>.</a:t>
              </a:r>
            </a:p>
            <a:p>
              <a:pPr algn="ctr"/>
              <a:r>
                <a:rPr lang="en-US" sz="1400"/>
                <a:t>.</a:t>
              </a:r>
              <a:endParaRPr lang="en-IL" sz="1400"/>
            </a:p>
          </p:txBody>
        </p:sp>
        <p:sp>
          <p:nvSpPr>
            <p:cNvPr id="53" name="תיבת טקסט 39">
              <a:extLst>
                <a:ext uri="{FF2B5EF4-FFF2-40B4-BE49-F238E27FC236}">
                  <a16:creationId xmlns:a16="http://schemas.microsoft.com/office/drawing/2014/main" id="{4AF95059-3DEF-0BCD-1E45-AA76EAC022FC}"/>
                </a:ext>
              </a:extLst>
            </p:cNvPr>
            <p:cNvSpPr txBox="1"/>
            <p:nvPr/>
          </p:nvSpPr>
          <p:spPr>
            <a:xfrm>
              <a:off x="4371185" y="3752256"/>
              <a:ext cx="1117087" cy="512217"/>
            </a:xfrm>
            <a:prstGeom prst="rect">
              <a:avLst/>
            </a:prstGeom>
            <a:noFill/>
          </p:spPr>
          <p:txBody>
            <a:bodyPr wrap="square" rtlCol="0">
              <a:spAutoFit/>
            </a:bodyPr>
            <a:lstStyle/>
            <a:p>
              <a:pPr algn="ctr"/>
              <a:r>
                <a:rPr lang="en-US" sz="1400"/>
                <a:t>Send(Error)</a:t>
              </a:r>
            </a:p>
            <a:p>
              <a:pPr algn="ctr"/>
              <a:r>
                <a:rPr lang="en-US" sz="1400"/>
                <a:t>.</a:t>
              </a:r>
            </a:p>
            <a:p>
              <a:pPr algn="ctr"/>
              <a:r>
                <a:rPr lang="en-US" sz="1400"/>
                <a:t>.</a:t>
              </a:r>
            </a:p>
            <a:p>
              <a:pPr algn="ctr"/>
              <a:r>
                <a:rPr lang="en-US" sz="1400"/>
                <a:t>.</a:t>
              </a:r>
              <a:endParaRPr lang="en-IL" sz="1400"/>
            </a:p>
          </p:txBody>
        </p:sp>
        <p:sp>
          <p:nvSpPr>
            <p:cNvPr id="38" name="תיבת טקסט 39">
              <a:extLst>
                <a:ext uri="{FF2B5EF4-FFF2-40B4-BE49-F238E27FC236}">
                  <a16:creationId xmlns:a16="http://schemas.microsoft.com/office/drawing/2014/main" id="{51ED2E58-4701-6C4E-140F-295E96E8C816}"/>
                </a:ext>
              </a:extLst>
            </p:cNvPr>
            <p:cNvSpPr txBox="1"/>
            <p:nvPr/>
          </p:nvSpPr>
          <p:spPr>
            <a:xfrm>
              <a:off x="3921480" y="2868877"/>
              <a:ext cx="1117087" cy="165231"/>
            </a:xfrm>
            <a:prstGeom prst="rect">
              <a:avLst/>
            </a:prstGeom>
            <a:noFill/>
          </p:spPr>
          <p:txBody>
            <a:bodyPr wrap="square" rtlCol="0">
              <a:spAutoFit/>
            </a:bodyPr>
            <a:lstStyle/>
            <a:p>
              <a:pPr algn="ctr"/>
              <a:r>
                <a:rPr lang="en-US" sz="1400"/>
                <a:t>Error()</a:t>
              </a:r>
            </a:p>
          </p:txBody>
        </p:sp>
      </p:grpSp>
      <p:sp>
        <p:nvSpPr>
          <p:cNvPr id="50" name="Multiplication Sign 49">
            <a:extLst>
              <a:ext uri="{FF2B5EF4-FFF2-40B4-BE49-F238E27FC236}">
                <a16:creationId xmlns:a16="http://schemas.microsoft.com/office/drawing/2014/main" id="{ACECA2DA-7289-2F38-673C-A734BDD521FC}"/>
              </a:ext>
            </a:extLst>
          </p:cNvPr>
          <p:cNvSpPr/>
          <p:nvPr/>
        </p:nvSpPr>
        <p:spPr>
          <a:xfrm>
            <a:off x="6199595" y="3122418"/>
            <a:ext cx="640019" cy="684320"/>
          </a:xfrm>
          <a:prstGeom prst="mathMultiply">
            <a:avLst>
              <a:gd name="adj1" fmla="val 11943"/>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66" name="Thought Bubble: Cloud 65">
            <a:extLst>
              <a:ext uri="{FF2B5EF4-FFF2-40B4-BE49-F238E27FC236}">
                <a16:creationId xmlns:a16="http://schemas.microsoft.com/office/drawing/2014/main" id="{CEA5A622-2235-BE52-F93E-D7A5E63897AB}"/>
              </a:ext>
            </a:extLst>
          </p:cNvPr>
          <p:cNvSpPr/>
          <p:nvPr/>
        </p:nvSpPr>
        <p:spPr>
          <a:xfrm>
            <a:off x="7492797" y="2132558"/>
            <a:ext cx="2056574" cy="624780"/>
          </a:xfrm>
          <a:prstGeom prst="cloudCallout">
            <a:avLst>
              <a:gd name="adj1" fmla="val -74182"/>
              <a:gd name="adj2" fmla="val -379"/>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R: Data</a:t>
            </a:r>
            <a:endParaRPr lang="en-IL" sz="2667">
              <a:solidFill>
                <a:srgbClr val="FFFFFF"/>
              </a:solidFill>
              <a:latin typeface="Helvetica Neue Medium"/>
              <a:ea typeface="Helvetica Neue Medium"/>
              <a:cs typeface="Helvetica Neue Medium"/>
              <a:sym typeface="Helvetica Neue Medium"/>
            </a:endParaRPr>
          </a:p>
        </p:txBody>
      </p:sp>
      <p:sp>
        <p:nvSpPr>
          <p:cNvPr id="23" name="Title 1">
            <a:extLst>
              <a:ext uri="{FF2B5EF4-FFF2-40B4-BE49-F238E27FC236}">
                <a16:creationId xmlns:a16="http://schemas.microsoft.com/office/drawing/2014/main" id="{2DA938BE-CF81-5DDE-4D7F-9260026D90DF}"/>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
        <p:nvSpPr>
          <p:cNvPr id="31" name="Multiplication Sign 30">
            <a:extLst>
              <a:ext uri="{FF2B5EF4-FFF2-40B4-BE49-F238E27FC236}">
                <a16:creationId xmlns:a16="http://schemas.microsoft.com/office/drawing/2014/main" id="{A66A7283-FE48-8A74-29AF-6A76839F065B}"/>
              </a:ext>
            </a:extLst>
          </p:cNvPr>
          <p:cNvSpPr/>
          <p:nvPr/>
        </p:nvSpPr>
        <p:spPr>
          <a:xfrm>
            <a:off x="4979878" y="3992894"/>
            <a:ext cx="640019" cy="684320"/>
          </a:xfrm>
          <a:prstGeom prst="mathMultiply">
            <a:avLst>
              <a:gd name="adj1" fmla="val 11943"/>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grpSp>
        <p:nvGrpSpPr>
          <p:cNvPr id="3" name="Group 2">
            <a:extLst>
              <a:ext uri="{FF2B5EF4-FFF2-40B4-BE49-F238E27FC236}">
                <a16:creationId xmlns:a16="http://schemas.microsoft.com/office/drawing/2014/main" id="{279273CC-D29C-F4CC-BECE-039C84A20DA2}"/>
              </a:ext>
            </a:extLst>
          </p:cNvPr>
          <p:cNvGrpSpPr/>
          <p:nvPr/>
        </p:nvGrpSpPr>
        <p:grpSpPr>
          <a:xfrm>
            <a:off x="430688" y="3907214"/>
            <a:ext cx="2648499" cy="2181306"/>
            <a:chOff x="9796609" y="1987285"/>
            <a:chExt cx="3198815" cy="2296884"/>
          </a:xfrm>
        </p:grpSpPr>
        <p:grpSp>
          <p:nvGrpSpPr>
            <p:cNvPr id="4" name="Group 3">
              <a:extLst>
                <a:ext uri="{FF2B5EF4-FFF2-40B4-BE49-F238E27FC236}">
                  <a16:creationId xmlns:a16="http://schemas.microsoft.com/office/drawing/2014/main" id="{6C5048D4-C4A6-3BEC-B386-C65BC39F0BA7}"/>
                </a:ext>
              </a:extLst>
            </p:cNvPr>
            <p:cNvGrpSpPr/>
            <p:nvPr/>
          </p:nvGrpSpPr>
          <p:grpSpPr>
            <a:xfrm>
              <a:off x="10373380" y="2406951"/>
              <a:ext cx="2393186" cy="1877218"/>
              <a:chOff x="7378995" y="1769964"/>
              <a:chExt cx="1495741" cy="1173261"/>
            </a:xfrm>
          </p:grpSpPr>
          <p:cxnSp>
            <p:nvCxnSpPr>
              <p:cNvPr id="7" name="Straight Connector 6">
                <a:extLst>
                  <a:ext uri="{FF2B5EF4-FFF2-40B4-BE49-F238E27FC236}">
                    <a16:creationId xmlns:a16="http://schemas.microsoft.com/office/drawing/2014/main" id="{FE4BDF4A-DD09-41CA-EAA0-446B5C4254C4}"/>
                  </a:ext>
                </a:extLst>
              </p:cNvPr>
              <p:cNvCxnSpPr>
                <a:cxnSpLocks/>
              </p:cNvCxnSpPr>
              <p:nvPr/>
            </p:nvCxnSpPr>
            <p:spPr>
              <a:xfrm>
                <a:off x="7378995" y="1793358"/>
                <a:ext cx="0" cy="11498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0F99CD7D-FBB8-4032-6030-346C8C387770}"/>
                  </a:ext>
                </a:extLst>
              </p:cNvPr>
              <p:cNvCxnSpPr>
                <a:cxnSpLocks/>
              </p:cNvCxnSpPr>
              <p:nvPr/>
            </p:nvCxnSpPr>
            <p:spPr>
              <a:xfrm>
                <a:off x="8684398" y="1793358"/>
                <a:ext cx="0" cy="11498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493A9D83-DD45-E6A7-D7BE-A81747ED6C3D}"/>
                  </a:ext>
                </a:extLst>
              </p:cNvPr>
              <p:cNvCxnSpPr>
                <a:cxnSpLocks/>
              </p:cNvCxnSpPr>
              <p:nvPr/>
            </p:nvCxnSpPr>
            <p:spPr>
              <a:xfrm>
                <a:off x="7378995" y="194930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89CBD6C-CD78-C049-572A-746569343704}"/>
                  </a:ext>
                </a:extLst>
              </p:cNvPr>
              <p:cNvCxnSpPr/>
              <p:nvPr/>
            </p:nvCxnSpPr>
            <p:spPr>
              <a:xfrm flipH="1">
                <a:off x="7378995" y="220813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59B08E9-E693-A0AA-EECE-6CFFE9C89E15}"/>
                  </a:ext>
                </a:extLst>
              </p:cNvPr>
              <p:cNvCxnSpPr/>
              <p:nvPr/>
            </p:nvCxnSpPr>
            <p:spPr>
              <a:xfrm>
                <a:off x="7378995" y="246696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E61158-520B-4818-99F5-94AFFFF710C3}"/>
                  </a:ext>
                </a:extLst>
              </p:cNvPr>
              <p:cNvCxnSpPr/>
              <p:nvPr/>
            </p:nvCxnSpPr>
            <p:spPr>
              <a:xfrm>
                <a:off x="7378995" y="272579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C3AB146-2218-E867-EF2C-A3E49302A182}"/>
                  </a:ext>
                </a:extLst>
              </p:cNvPr>
              <p:cNvSpPr txBox="1"/>
              <p:nvPr/>
            </p:nvSpPr>
            <p:spPr>
              <a:xfrm>
                <a:off x="7471945" y="1769964"/>
                <a:ext cx="735477" cy="222808"/>
              </a:xfrm>
              <a:prstGeom prst="rect">
                <a:avLst/>
              </a:prstGeom>
              <a:noFill/>
            </p:spPr>
            <p:txBody>
              <a:bodyPr wrap="square" rtlCol="0">
                <a:spAutoFit/>
              </a:bodyPr>
              <a:lstStyle/>
              <a:p>
                <a:r>
                  <a:rPr lang="en-US" sz="1600" dirty="0" err="1">
                    <a:latin typeface="Courier New" panose="02070309020205020404" pitchFamily="49" charset="0"/>
                    <a:cs typeface="Courier New" panose="02070309020205020404" pitchFamily="49" charset="0"/>
                  </a:rPr>
                  <a:t>init</a:t>
                </a:r>
                <a:endParaRPr lang="en-IL" sz="1600" dirty="0">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E10C9EDC-0E48-5EF2-767C-2562BFD023CD}"/>
                  </a:ext>
                </a:extLst>
              </p:cNvPr>
              <p:cNvSpPr txBox="1"/>
              <p:nvPr/>
            </p:nvSpPr>
            <p:spPr>
              <a:xfrm>
                <a:off x="8139259" y="2035511"/>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start</a:t>
                </a:r>
                <a:endParaRPr lang="en-IL" sz="1600"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03D236DE-E9B3-4D99-66DD-AC4A9C6922CB}"/>
                  </a:ext>
                </a:extLst>
              </p:cNvPr>
              <p:cNvSpPr txBox="1"/>
              <p:nvPr/>
            </p:nvSpPr>
            <p:spPr>
              <a:xfrm>
                <a:off x="7391389" y="2271168"/>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data</a:t>
                </a:r>
                <a:endParaRPr lang="en-IL" sz="1600"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F3E279E2-D40D-8C5C-0B8F-157F80844DA4}"/>
                  </a:ext>
                </a:extLst>
              </p:cNvPr>
              <p:cNvSpPr txBox="1"/>
              <p:nvPr/>
            </p:nvSpPr>
            <p:spPr>
              <a:xfrm>
                <a:off x="7403782" y="2520528"/>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finish</a:t>
                </a:r>
                <a:endParaRPr lang="en-IL" sz="1600" dirty="0">
                  <a:latin typeface="Courier New" panose="02070309020205020404" pitchFamily="49" charset="0"/>
                  <a:cs typeface="Courier New" panose="02070309020205020404" pitchFamily="49" charset="0"/>
                </a:endParaRPr>
              </a:p>
            </p:txBody>
          </p:sp>
        </p:grpSp>
        <p:sp>
          <p:nvSpPr>
            <p:cNvPr id="5" name="TextBox 4">
              <a:extLst>
                <a:ext uri="{FF2B5EF4-FFF2-40B4-BE49-F238E27FC236}">
                  <a16:creationId xmlns:a16="http://schemas.microsoft.com/office/drawing/2014/main" id="{30E76A0F-5F70-DF0F-CDEF-8C6D6AA9E1AF}"/>
                </a:ext>
              </a:extLst>
            </p:cNvPr>
            <p:cNvSpPr txBox="1"/>
            <p:nvPr/>
          </p:nvSpPr>
          <p:spPr>
            <a:xfrm>
              <a:off x="9796609" y="1995670"/>
              <a:ext cx="1066799" cy="41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000" dirty="0">
                  <a:latin typeface="Asap SemiBold"/>
                  <a:ea typeface="Asap SemiBold"/>
                  <a:cs typeface="Asap SemiBold"/>
                  <a:sym typeface="Asap SemiBold"/>
                </a:rPr>
                <a:t>Client</a:t>
              </a:r>
              <a:endParaRPr lang="en-IL" sz="2000" dirty="0">
                <a:latin typeface="Asap SemiBold"/>
                <a:ea typeface="Asap SemiBold"/>
                <a:cs typeface="Asap SemiBold"/>
                <a:sym typeface="Asap SemiBold"/>
              </a:endParaRPr>
            </a:p>
          </p:txBody>
        </p:sp>
        <p:sp>
          <p:nvSpPr>
            <p:cNvPr id="6" name="TextBox 5">
              <a:extLst>
                <a:ext uri="{FF2B5EF4-FFF2-40B4-BE49-F238E27FC236}">
                  <a16:creationId xmlns:a16="http://schemas.microsoft.com/office/drawing/2014/main" id="{2AC9D8E5-C68D-2EF5-B5D8-67E261154FDF}"/>
                </a:ext>
              </a:extLst>
            </p:cNvPr>
            <p:cNvSpPr txBox="1"/>
            <p:nvPr/>
          </p:nvSpPr>
          <p:spPr>
            <a:xfrm>
              <a:off x="11928625" y="1987285"/>
              <a:ext cx="1066799" cy="41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000" dirty="0">
                  <a:latin typeface="Asap SemiBold"/>
                  <a:ea typeface="Asap SemiBold"/>
                  <a:cs typeface="Asap SemiBold"/>
                  <a:sym typeface="Asap SemiBold"/>
                </a:rPr>
                <a:t>Server</a:t>
              </a:r>
              <a:endParaRPr lang="en-IL" sz="2000" dirty="0">
                <a:latin typeface="Asap SemiBold"/>
                <a:ea typeface="Asap SemiBold"/>
                <a:cs typeface="Asap SemiBold"/>
                <a:sym typeface="Asap SemiBold"/>
              </a:endParaRPr>
            </a:p>
          </p:txBody>
        </p:sp>
      </p:grpSp>
    </p:spTree>
    <p:extLst>
      <p:ext uri="{BB962C8B-B14F-4D97-AF65-F5344CB8AC3E}">
        <p14:creationId xmlns:p14="http://schemas.microsoft.com/office/powerpoint/2010/main" val="229946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66" grpId="0" animBg="1"/>
      <p:bldP spid="3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3264E-9A58-6953-6EA3-656029E43AE8}"/>
              </a:ext>
            </a:extLst>
          </p:cNvPr>
          <p:cNvSpPr>
            <a:spLocks noGrp="1"/>
          </p:cNvSpPr>
          <p:nvPr>
            <p:ph type="title"/>
          </p:nvPr>
        </p:nvSpPr>
        <p:spPr/>
        <p:txBody>
          <a:bodyPr/>
          <a:lstStyle/>
          <a:p>
            <a:r>
              <a:rPr lang="en-US"/>
              <a:t>Discovering message types</a:t>
            </a:r>
            <a:br>
              <a:rPr lang="en-US"/>
            </a:br>
            <a:endParaRPr lang="en-IL"/>
          </a:p>
        </p:txBody>
      </p:sp>
      <p:sp>
        <p:nvSpPr>
          <p:cNvPr id="3" name="Text Placeholder 2">
            <a:extLst>
              <a:ext uri="{FF2B5EF4-FFF2-40B4-BE49-F238E27FC236}">
                <a16:creationId xmlns:a16="http://schemas.microsoft.com/office/drawing/2014/main" id="{73074DBF-F191-20EB-4F71-F458D0D9136C}"/>
              </a:ext>
            </a:extLst>
          </p:cNvPr>
          <p:cNvSpPr>
            <a:spLocks noGrp="1"/>
          </p:cNvSpPr>
          <p:nvPr>
            <p:ph idx="1"/>
          </p:nvPr>
        </p:nvSpPr>
        <p:spPr>
          <a:xfrm>
            <a:off x="1143000" y="1736333"/>
            <a:ext cx="9872871" cy="4359667"/>
          </a:xfrm>
        </p:spPr>
        <p:txBody>
          <a:bodyPr/>
          <a:lstStyle/>
          <a:p>
            <a:r>
              <a:rPr lang="en-US"/>
              <a:t>As said, we do not know in advance the protocol’s message types. </a:t>
            </a:r>
          </a:p>
          <a:p>
            <a:r>
              <a:rPr lang="en-US"/>
              <a:t>We update membership queries to discover it little by little.</a:t>
            </a:r>
            <a:endParaRPr lang="en-IL"/>
          </a:p>
        </p:txBody>
      </p:sp>
      <p:sp>
        <p:nvSpPr>
          <p:cNvPr id="13" name="Rectangle: Rounded Corners 12">
            <a:extLst>
              <a:ext uri="{FF2B5EF4-FFF2-40B4-BE49-F238E27FC236}">
                <a16:creationId xmlns:a16="http://schemas.microsoft.com/office/drawing/2014/main" id="{959FD59F-4CCD-B81E-B698-CCB77ACBC573}"/>
              </a:ext>
            </a:extLst>
          </p:cNvPr>
          <p:cNvSpPr/>
          <p:nvPr/>
        </p:nvSpPr>
        <p:spPr>
          <a:xfrm>
            <a:off x="3110524" y="3781183"/>
            <a:ext cx="1688123" cy="90819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L* algorithm</a:t>
            </a:r>
            <a:endParaRPr lang="en-IL" sz="2667">
              <a:solidFill>
                <a:srgbClr val="FFFFFF"/>
              </a:solidFill>
              <a:latin typeface="Helvetica Neue Medium"/>
              <a:ea typeface="Helvetica Neue Medium"/>
              <a:cs typeface="Helvetica Neue Medium"/>
              <a:sym typeface="Helvetica Neue Medium"/>
            </a:endParaRPr>
          </a:p>
        </p:txBody>
      </p:sp>
      <p:sp>
        <p:nvSpPr>
          <p:cNvPr id="14" name="Rectangle: Rounded Corners 13">
            <a:extLst>
              <a:ext uri="{FF2B5EF4-FFF2-40B4-BE49-F238E27FC236}">
                <a16:creationId xmlns:a16="http://schemas.microsoft.com/office/drawing/2014/main" id="{A32E0D8C-6B05-3E85-58E2-3DF406EFF372}"/>
              </a:ext>
            </a:extLst>
          </p:cNvPr>
          <p:cNvSpPr/>
          <p:nvPr/>
        </p:nvSpPr>
        <p:spPr>
          <a:xfrm>
            <a:off x="6275754" y="3785701"/>
            <a:ext cx="1688123" cy="90819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Symbolic Execution</a:t>
            </a:r>
            <a:endParaRPr lang="en-IL" sz="2667">
              <a:solidFill>
                <a:srgbClr val="FFFFFF"/>
              </a:solidFill>
              <a:latin typeface="Helvetica Neue Medium"/>
              <a:ea typeface="Helvetica Neue Medium"/>
              <a:cs typeface="Helvetica Neue Medium"/>
              <a:sym typeface="Helvetica Neue Medium"/>
            </a:endParaRPr>
          </a:p>
        </p:txBody>
      </p:sp>
      <p:pic>
        <p:nvPicPr>
          <p:cNvPr id="15" name="Picture 14">
            <a:extLst>
              <a:ext uri="{FF2B5EF4-FFF2-40B4-BE49-F238E27FC236}">
                <a16:creationId xmlns:a16="http://schemas.microsoft.com/office/drawing/2014/main" id="{6BB79E34-7411-416D-35C2-A065F6EDC1A5}"/>
              </a:ext>
            </a:extLst>
          </p:cNvPr>
          <p:cNvPicPr>
            <a:picLocks noChangeAspect="1"/>
          </p:cNvPicPr>
          <p:nvPr/>
        </p:nvPicPr>
        <p:blipFill rotWithShape="1">
          <a:blip r:embed="rId3"/>
          <a:srcRect b="3464"/>
          <a:stretch/>
        </p:blipFill>
        <p:spPr>
          <a:xfrm>
            <a:off x="9129391" y="2944740"/>
            <a:ext cx="2173609" cy="2702860"/>
          </a:xfrm>
          <a:prstGeom prst="rect">
            <a:avLst/>
          </a:prstGeom>
        </p:spPr>
      </p:pic>
      <p:cxnSp>
        <p:nvCxnSpPr>
          <p:cNvPr id="16" name="Straight Arrow Connector 15">
            <a:extLst>
              <a:ext uri="{FF2B5EF4-FFF2-40B4-BE49-F238E27FC236}">
                <a16:creationId xmlns:a16="http://schemas.microsoft.com/office/drawing/2014/main" id="{C3FB2B41-7A25-F77D-F246-63657609C6E9}"/>
              </a:ext>
            </a:extLst>
          </p:cNvPr>
          <p:cNvCxnSpPr/>
          <p:nvPr/>
        </p:nvCxnSpPr>
        <p:spPr>
          <a:xfrm>
            <a:off x="4798647" y="4077017"/>
            <a:ext cx="146343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0F54D7CB-D387-6CA8-9859-9E5B15E1D72D}"/>
              </a:ext>
            </a:extLst>
          </p:cNvPr>
          <p:cNvSpPr txBox="1"/>
          <p:nvPr/>
        </p:nvSpPr>
        <p:spPr>
          <a:xfrm>
            <a:off x="4414715" y="2801130"/>
            <a:ext cx="2387601" cy="1008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a:r>
              <a:rPr lang="en-US" sz="2000">
                <a:cs typeface="Courier New" panose="02070309020205020404" pitchFamily="49" charset="0"/>
              </a:rPr>
              <a:t>Is this sequence of message types valid for the protocol?</a:t>
            </a:r>
          </a:p>
        </p:txBody>
      </p:sp>
      <p:sp>
        <p:nvSpPr>
          <p:cNvPr id="18" name="Arrow: Left-Right 17">
            <a:extLst>
              <a:ext uri="{FF2B5EF4-FFF2-40B4-BE49-F238E27FC236}">
                <a16:creationId xmlns:a16="http://schemas.microsoft.com/office/drawing/2014/main" id="{5049DB85-95FD-D20F-AAD0-A9966157F7F1}"/>
              </a:ext>
            </a:extLst>
          </p:cNvPr>
          <p:cNvSpPr/>
          <p:nvPr/>
        </p:nvSpPr>
        <p:spPr>
          <a:xfrm>
            <a:off x="8028355" y="3798316"/>
            <a:ext cx="1036559" cy="815310"/>
          </a:xfrm>
          <a:prstGeom prst="lef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19" name="TextBox 18">
            <a:extLst>
              <a:ext uri="{FF2B5EF4-FFF2-40B4-BE49-F238E27FC236}">
                <a16:creationId xmlns:a16="http://schemas.microsoft.com/office/drawing/2014/main" id="{34F52CFC-50F4-BB82-6EF8-2A3293FABF7D}"/>
              </a:ext>
            </a:extLst>
          </p:cNvPr>
          <p:cNvSpPr txBox="1"/>
          <p:nvPr/>
        </p:nvSpPr>
        <p:spPr>
          <a:xfrm>
            <a:off x="4572001" y="4378608"/>
            <a:ext cx="1863969"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333">
                <a:latin typeface="Asap SemiBold"/>
                <a:ea typeface="Asap SemiBold"/>
                <a:cs typeface="Asap SemiBold"/>
                <a:sym typeface="Asap SemiBold"/>
              </a:rPr>
              <a:t>Yes/No</a:t>
            </a:r>
            <a:endParaRPr lang="en-IL" sz="2333">
              <a:latin typeface="Asap SemiBold"/>
              <a:ea typeface="Asap SemiBold"/>
              <a:cs typeface="Asap SemiBold"/>
              <a:sym typeface="Asap SemiBold"/>
            </a:endParaRPr>
          </a:p>
        </p:txBody>
      </p:sp>
      <p:cxnSp>
        <p:nvCxnSpPr>
          <p:cNvPr id="20" name="Straight Arrow Connector 19">
            <a:extLst>
              <a:ext uri="{FF2B5EF4-FFF2-40B4-BE49-F238E27FC236}">
                <a16:creationId xmlns:a16="http://schemas.microsoft.com/office/drawing/2014/main" id="{CE1116A4-C195-5AC3-83C6-8F4060252952}"/>
              </a:ext>
            </a:extLst>
          </p:cNvPr>
          <p:cNvCxnSpPr/>
          <p:nvPr/>
        </p:nvCxnSpPr>
        <p:spPr>
          <a:xfrm>
            <a:off x="4798646" y="4344694"/>
            <a:ext cx="1463431" cy="0"/>
          </a:xfrm>
          <a:prstGeom prst="straightConnector1">
            <a:avLst/>
          </a:prstGeom>
          <a:ln w="28575">
            <a:headEnd type="triangle"/>
            <a:tailEnd type="non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CE66BBE7-F7CE-4426-5647-5F30FFC36605}"/>
              </a:ext>
            </a:extLst>
          </p:cNvPr>
          <p:cNvSpPr txBox="1"/>
          <p:nvPr/>
        </p:nvSpPr>
        <p:spPr>
          <a:xfrm>
            <a:off x="4123593" y="4759526"/>
            <a:ext cx="3141786" cy="11625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333">
                <a:solidFill>
                  <a:srgbClr val="FF0000"/>
                </a:solidFill>
                <a:latin typeface="Asap SemiBold"/>
                <a:ea typeface="Asap SemiBold"/>
                <a:cs typeface="Asap SemiBold"/>
                <a:sym typeface="Asap SemiBold"/>
              </a:rPr>
              <a:t>If yes,</a:t>
            </a:r>
            <a:r>
              <a:rPr lang="en-US" sz="2333">
                <a:solidFill>
                  <a:srgbClr val="FF0000"/>
                </a:solidFill>
              </a:rPr>
              <a:t> here are message types that can follow the sequence.</a:t>
            </a:r>
            <a:endParaRPr lang="en-IL" sz="2333">
              <a:solidFill>
                <a:srgbClr val="FF0000"/>
              </a:solidFill>
              <a:latin typeface="Asap SemiBold"/>
              <a:ea typeface="Asap SemiBold"/>
              <a:cs typeface="Asap SemiBold"/>
              <a:sym typeface="Asap SemiBold"/>
            </a:endParaRPr>
          </a:p>
        </p:txBody>
      </p:sp>
      <p:sp>
        <p:nvSpPr>
          <p:cNvPr id="22" name="TextBox 21">
            <a:extLst>
              <a:ext uri="{FF2B5EF4-FFF2-40B4-BE49-F238E27FC236}">
                <a16:creationId xmlns:a16="http://schemas.microsoft.com/office/drawing/2014/main" id="{34B859E1-30E6-4397-0CC1-CE4A93C7034B}"/>
              </a:ext>
            </a:extLst>
          </p:cNvPr>
          <p:cNvSpPr txBox="1"/>
          <p:nvPr/>
        </p:nvSpPr>
        <p:spPr>
          <a:xfrm>
            <a:off x="924624" y="3753666"/>
            <a:ext cx="2111153" cy="11625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333">
                <a:solidFill>
                  <a:srgbClr val="FF0000"/>
                </a:solidFill>
                <a:latin typeface="Asap SemiBold"/>
                <a:ea typeface="Asap SemiBold"/>
                <a:cs typeface="Asap SemiBold"/>
                <a:sym typeface="Asap SemiBold"/>
              </a:rPr>
              <a:t>Extend L* to handle new message types</a:t>
            </a:r>
            <a:endParaRPr lang="en-IL" sz="2333">
              <a:solidFill>
                <a:srgbClr val="FF0000"/>
              </a:solidFill>
              <a:latin typeface="Asap SemiBold"/>
              <a:ea typeface="Asap SemiBold"/>
              <a:cs typeface="Asap SemiBold"/>
              <a:sym typeface="Asap SemiBold"/>
            </a:endParaRPr>
          </a:p>
        </p:txBody>
      </p:sp>
      <p:sp>
        <p:nvSpPr>
          <p:cNvPr id="23" name="Title 1">
            <a:extLst>
              <a:ext uri="{FF2B5EF4-FFF2-40B4-BE49-F238E27FC236}">
                <a16:creationId xmlns:a16="http://schemas.microsoft.com/office/drawing/2014/main" id="{DEEAADAD-D755-2076-E39C-DF8B8B0142FD}"/>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Tree>
    <p:extLst>
      <p:ext uri="{BB962C8B-B14F-4D97-AF65-F5344CB8AC3E}">
        <p14:creationId xmlns:p14="http://schemas.microsoft.com/office/powerpoint/2010/main" val="2453377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8EC113-CA65-BA67-6AE1-D2177CCD24D1}"/>
              </a:ext>
            </a:extLst>
          </p:cNvPr>
          <p:cNvSpPr>
            <a:spLocks noGrp="1"/>
          </p:cNvSpPr>
          <p:nvPr>
            <p:ph type="title"/>
          </p:nvPr>
        </p:nvSpPr>
        <p:spPr/>
        <p:txBody>
          <a:bodyPr/>
          <a:lstStyle/>
          <a:p>
            <a:r>
              <a:rPr lang="en-US"/>
              <a:t>Probing for following message types</a:t>
            </a:r>
            <a:endParaRPr lang="en-IL"/>
          </a:p>
        </p:txBody>
      </p:sp>
      <p:sp>
        <p:nvSpPr>
          <p:cNvPr id="8" name="Text Placeholder 7">
            <a:extLst>
              <a:ext uri="{FF2B5EF4-FFF2-40B4-BE49-F238E27FC236}">
                <a16:creationId xmlns:a16="http://schemas.microsoft.com/office/drawing/2014/main" id="{76E3ECDD-3957-1858-1965-743E459666F5}"/>
              </a:ext>
            </a:extLst>
          </p:cNvPr>
          <p:cNvSpPr>
            <a:spLocks noGrp="1"/>
          </p:cNvSpPr>
          <p:nvPr>
            <p:ph idx="1"/>
          </p:nvPr>
        </p:nvSpPr>
        <p:spPr/>
        <p:txBody>
          <a:bodyPr/>
          <a:lstStyle/>
          <a:p>
            <a:r>
              <a:rPr lang="en-US"/>
              <a:t>What message types can follow {R: Init}?</a:t>
            </a:r>
          </a:p>
        </p:txBody>
      </p:sp>
      <p:grpSp>
        <p:nvGrpSpPr>
          <p:cNvPr id="24" name="קבוצה 41">
            <a:extLst>
              <a:ext uri="{FF2B5EF4-FFF2-40B4-BE49-F238E27FC236}">
                <a16:creationId xmlns:a16="http://schemas.microsoft.com/office/drawing/2014/main" id="{8E505D6C-55DC-4832-2AAE-5E9424E0A7B6}"/>
              </a:ext>
            </a:extLst>
          </p:cNvPr>
          <p:cNvGrpSpPr/>
          <p:nvPr/>
        </p:nvGrpSpPr>
        <p:grpSpPr>
          <a:xfrm>
            <a:off x="4048674" y="2757287"/>
            <a:ext cx="4162595" cy="2860253"/>
            <a:chOff x="3812375" y="2038864"/>
            <a:chExt cx="2234707" cy="1535540"/>
          </a:xfrm>
        </p:grpSpPr>
        <p:cxnSp>
          <p:nvCxnSpPr>
            <p:cNvPr id="25" name="מחבר חץ ישר 15">
              <a:extLst>
                <a:ext uri="{FF2B5EF4-FFF2-40B4-BE49-F238E27FC236}">
                  <a16:creationId xmlns:a16="http://schemas.microsoft.com/office/drawing/2014/main" id="{0DFBA64F-305F-0008-E9CD-A8AFC90445B6}"/>
                </a:ext>
              </a:extLst>
            </p:cNvPr>
            <p:cNvCxnSpPr>
              <a:cxnSpLocks/>
            </p:cNvCxnSpPr>
            <p:nvPr/>
          </p:nvCxnSpPr>
          <p:spPr>
            <a:xfrm>
              <a:off x="4929728" y="2455972"/>
              <a:ext cx="314794" cy="40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17">
              <a:extLst>
                <a:ext uri="{FF2B5EF4-FFF2-40B4-BE49-F238E27FC236}">
                  <a16:creationId xmlns:a16="http://schemas.microsoft.com/office/drawing/2014/main" id="{2D502108-C33E-67B0-4A13-F936BA25E8A6}"/>
                </a:ext>
              </a:extLst>
            </p:cNvPr>
            <p:cNvCxnSpPr>
              <a:cxnSpLocks/>
            </p:cNvCxnSpPr>
            <p:nvPr/>
          </p:nvCxnSpPr>
          <p:spPr>
            <a:xfrm flipH="1">
              <a:off x="4480024" y="2471306"/>
              <a:ext cx="314793" cy="38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תיבת טקסט 22">
              <a:extLst>
                <a:ext uri="{FF2B5EF4-FFF2-40B4-BE49-F238E27FC236}">
                  <a16:creationId xmlns:a16="http://schemas.microsoft.com/office/drawing/2014/main" id="{36862914-D18D-738D-FFDE-189097949537}"/>
                </a:ext>
              </a:extLst>
            </p:cNvPr>
            <p:cNvSpPr txBox="1"/>
            <p:nvPr/>
          </p:nvSpPr>
          <p:spPr>
            <a:xfrm>
              <a:off x="3812375" y="2038864"/>
              <a:ext cx="2234707" cy="325024"/>
            </a:xfrm>
            <a:prstGeom prst="rect">
              <a:avLst/>
            </a:prstGeom>
            <a:noFill/>
          </p:spPr>
          <p:txBody>
            <a:bodyPr wrap="square" rtlCol="0">
              <a:spAutoFit/>
            </a:bodyPr>
            <a:lstStyle/>
            <a:p>
              <a:pPr algn="ctr"/>
              <a:r>
                <a:rPr lang="en-US" sz="1667"/>
                <a:t>msg </a:t>
              </a:r>
              <a:r>
                <a:rPr lang="en-US" sz="1667">
                  <a:sym typeface="Wingdings" panose="05000000000000000000" pitchFamily="2" charset="2"/>
                </a:rPr>
                <a:t> Receive()</a:t>
              </a:r>
              <a:endParaRPr lang="en-US" sz="1667"/>
            </a:p>
            <a:p>
              <a:pPr algn="ctr"/>
              <a:r>
                <a:rPr lang="en-US" sz="1667"/>
                <a:t>if (msg is Init)</a:t>
              </a:r>
              <a:endParaRPr lang="en-IL" sz="1667"/>
            </a:p>
          </p:txBody>
        </p:sp>
        <p:sp>
          <p:nvSpPr>
            <p:cNvPr id="28" name="תיבת טקסט 24">
              <a:extLst>
                <a:ext uri="{FF2B5EF4-FFF2-40B4-BE49-F238E27FC236}">
                  <a16:creationId xmlns:a16="http://schemas.microsoft.com/office/drawing/2014/main" id="{4667F323-2E72-1436-90BD-57F5E1D5ADC6}"/>
                </a:ext>
              </a:extLst>
            </p:cNvPr>
            <p:cNvSpPr txBox="1"/>
            <p:nvPr/>
          </p:nvSpPr>
          <p:spPr>
            <a:xfrm>
              <a:off x="5105087" y="2512399"/>
              <a:ext cx="764498" cy="159690"/>
            </a:xfrm>
            <a:prstGeom prst="rect">
              <a:avLst/>
            </a:prstGeom>
            <a:noFill/>
          </p:spPr>
          <p:txBody>
            <a:bodyPr wrap="square" rtlCol="0">
              <a:spAutoFit/>
            </a:bodyPr>
            <a:lstStyle/>
            <a:p>
              <a:r>
                <a:rPr lang="en-US" sz="1333"/>
                <a:t>true</a:t>
              </a:r>
              <a:endParaRPr lang="en-IL" sz="1333"/>
            </a:p>
          </p:txBody>
        </p:sp>
        <p:sp>
          <p:nvSpPr>
            <p:cNvPr id="29" name="תיבת טקסט 25">
              <a:extLst>
                <a:ext uri="{FF2B5EF4-FFF2-40B4-BE49-F238E27FC236}">
                  <a16:creationId xmlns:a16="http://schemas.microsoft.com/office/drawing/2014/main" id="{4B05B119-0B40-EC64-8ED1-1E125EB996C8}"/>
                </a:ext>
              </a:extLst>
            </p:cNvPr>
            <p:cNvSpPr txBox="1"/>
            <p:nvPr/>
          </p:nvSpPr>
          <p:spPr>
            <a:xfrm>
              <a:off x="4287492" y="2505054"/>
              <a:ext cx="764498" cy="159690"/>
            </a:xfrm>
            <a:prstGeom prst="rect">
              <a:avLst/>
            </a:prstGeom>
            <a:noFill/>
          </p:spPr>
          <p:txBody>
            <a:bodyPr wrap="square" rtlCol="0">
              <a:spAutoFit/>
            </a:bodyPr>
            <a:lstStyle/>
            <a:p>
              <a:r>
                <a:rPr lang="en-US" sz="1333"/>
                <a:t>false</a:t>
              </a:r>
              <a:endParaRPr lang="en-IL" sz="800"/>
            </a:p>
          </p:txBody>
        </p:sp>
        <p:sp>
          <p:nvSpPr>
            <p:cNvPr id="30" name="תיבת טקסט 26">
              <a:extLst>
                <a:ext uri="{FF2B5EF4-FFF2-40B4-BE49-F238E27FC236}">
                  <a16:creationId xmlns:a16="http://schemas.microsoft.com/office/drawing/2014/main" id="{7E43EF5D-79CF-A3EC-43C3-FAAD535DA199}"/>
                </a:ext>
              </a:extLst>
            </p:cNvPr>
            <p:cNvSpPr txBox="1"/>
            <p:nvPr/>
          </p:nvSpPr>
          <p:spPr>
            <a:xfrm>
              <a:off x="4820819" y="2830863"/>
              <a:ext cx="1117087" cy="743541"/>
            </a:xfrm>
            <a:prstGeom prst="rect">
              <a:avLst/>
            </a:prstGeom>
            <a:noFill/>
          </p:spPr>
          <p:txBody>
            <a:bodyPr wrap="square" rtlCol="0">
              <a:spAutoFit/>
            </a:bodyPr>
            <a:lstStyle/>
            <a:p>
              <a:pPr algn="ctr"/>
              <a:r>
                <a:rPr lang="en-US" sz="1400"/>
                <a:t>Send(Start)</a:t>
              </a:r>
            </a:p>
            <a:p>
              <a:pPr algn="ctr"/>
              <a:r>
                <a:rPr lang="en-US" sz="1400"/>
                <a:t>Msg ← Receive()</a:t>
              </a:r>
            </a:p>
            <a:p>
              <a:pPr algn="ctr"/>
              <a:r>
                <a:rPr lang="en-US" sz="1400"/>
                <a:t>If (msg is Data)</a:t>
              </a:r>
            </a:p>
            <a:p>
              <a:pPr algn="ctr"/>
              <a:r>
                <a:rPr lang="en-US" sz="1400"/>
                <a:t>.</a:t>
              </a:r>
            </a:p>
            <a:p>
              <a:pPr algn="ctr"/>
              <a:r>
                <a:rPr lang="en-US" sz="1400"/>
                <a:t>.</a:t>
              </a:r>
            </a:p>
            <a:p>
              <a:pPr algn="ctr"/>
              <a:r>
                <a:rPr lang="en-US" sz="1400"/>
                <a:t>.</a:t>
              </a:r>
            </a:p>
          </p:txBody>
        </p:sp>
        <p:sp>
          <p:nvSpPr>
            <p:cNvPr id="38" name="תיבת טקסט 39">
              <a:extLst>
                <a:ext uri="{FF2B5EF4-FFF2-40B4-BE49-F238E27FC236}">
                  <a16:creationId xmlns:a16="http://schemas.microsoft.com/office/drawing/2014/main" id="{51ED2E58-4701-6C4E-140F-295E96E8C816}"/>
                </a:ext>
              </a:extLst>
            </p:cNvPr>
            <p:cNvSpPr txBox="1"/>
            <p:nvPr/>
          </p:nvSpPr>
          <p:spPr>
            <a:xfrm>
              <a:off x="3933288" y="2853588"/>
              <a:ext cx="1117087" cy="165232"/>
            </a:xfrm>
            <a:prstGeom prst="rect">
              <a:avLst/>
            </a:prstGeom>
            <a:noFill/>
          </p:spPr>
          <p:txBody>
            <a:bodyPr wrap="square" rtlCol="0">
              <a:spAutoFit/>
            </a:bodyPr>
            <a:lstStyle/>
            <a:p>
              <a:pPr algn="ctr"/>
              <a:r>
                <a:rPr lang="en-US" sz="1400"/>
                <a:t>Error()</a:t>
              </a:r>
              <a:endParaRPr lang="en-IL" sz="1400"/>
            </a:p>
          </p:txBody>
        </p:sp>
      </p:grpSp>
      <p:sp>
        <p:nvSpPr>
          <p:cNvPr id="50" name="Multiplication Sign 49">
            <a:extLst>
              <a:ext uri="{FF2B5EF4-FFF2-40B4-BE49-F238E27FC236}">
                <a16:creationId xmlns:a16="http://schemas.microsoft.com/office/drawing/2014/main" id="{ACECA2DA-7289-2F38-673C-A734BDD521FC}"/>
              </a:ext>
            </a:extLst>
          </p:cNvPr>
          <p:cNvSpPr/>
          <p:nvPr/>
        </p:nvSpPr>
        <p:spPr>
          <a:xfrm>
            <a:off x="4994291" y="4082618"/>
            <a:ext cx="640019" cy="684320"/>
          </a:xfrm>
          <a:prstGeom prst="mathMultiply">
            <a:avLst>
              <a:gd name="adj1" fmla="val 11943"/>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66" name="Thought Bubble: Cloud 65">
            <a:extLst>
              <a:ext uri="{FF2B5EF4-FFF2-40B4-BE49-F238E27FC236}">
                <a16:creationId xmlns:a16="http://schemas.microsoft.com/office/drawing/2014/main" id="{CEA5A622-2235-BE52-F93E-D7A5E63897AB}"/>
              </a:ext>
            </a:extLst>
          </p:cNvPr>
          <p:cNvSpPr/>
          <p:nvPr/>
        </p:nvSpPr>
        <p:spPr>
          <a:xfrm>
            <a:off x="7485213" y="2604452"/>
            <a:ext cx="2056574" cy="624780"/>
          </a:xfrm>
          <a:prstGeom prst="cloudCallout">
            <a:avLst>
              <a:gd name="adj1" fmla="val -74182"/>
              <a:gd name="adj2" fmla="val -379"/>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R: Init </a:t>
            </a:r>
            <a:endParaRPr lang="en-IL" sz="2667">
              <a:solidFill>
                <a:srgbClr val="FFFFFF"/>
              </a:solidFill>
              <a:latin typeface="Helvetica Neue Medium"/>
              <a:ea typeface="Helvetica Neue Medium"/>
              <a:cs typeface="Helvetica Neue Medium"/>
              <a:sym typeface="Helvetica Neue Medium"/>
            </a:endParaRPr>
          </a:p>
        </p:txBody>
      </p:sp>
      <p:sp>
        <p:nvSpPr>
          <p:cNvPr id="70" name="Thought Bubble: Cloud 69">
            <a:extLst>
              <a:ext uri="{FF2B5EF4-FFF2-40B4-BE49-F238E27FC236}">
                <a16:creationId xmlns:a16="http://schemas.microsoft.com/office/drawing/2014/main" id="{FBFEA269-CBF9-E3A7-F1E8-606B430321A5}"/>
              </a:ext>
            </a:extLst>
          </p:cNvPr>
          <p:cNvSpPr/>
          <p:nvPr/>
        </p:nvSpPr>
        <p:spPr>
          <a:xfrm>
            <a:off x="8104959" y="3808710"/>
            <a:ext cx="2788368" cy="1249558"/>
          </a:xfrm>
          <a:prstGeom prst="cloudCallout">
            <a:avLst>
              <a:gd name="adj1" fmla="val -70524"/>
              <a:gd name="adj2" fmla="val -3720"/>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Get examples</a:t>
            </a:r>
            <a:endParaRPr lang="en-IL" sz="2667">
              <a:solidFill>
                <a:srgbClr val="FFFFFF"/>
              </a:solidFill>
              <a:latin typeface="Helvetica Neue Medium"/>
              <a:ea typeface="Helvetica Neue Medium"/>
              <a:cs typeface="Helvetica Neue Medium"/>
              <a:sym typeface="Helvetica Neue Medium"/>
            </a:endParaRPr>
          </a:p>
        </p:txBody>
      </p:sp>
      <p:sp>
        <p:nvSpPr>
          <p:cNvPr id="23" name="Title 1">
            <a:extLst>
              <a:ext uri="{FF2B5EF4-FFF2-40B4-BE49-F238E27FC236}">
                <a16:creationId xmlns:a16="http://schemas.microsoft.com/office/drawing/2014/main" id="{2DA938BE-CF81-5DDE-4D7F-9260026D90DF}"/>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grpSp>
        <p:nvGrpSpPr>
          <p:cNvPr id="2" name="Group 1">
            <a:extLst>
              <a:ext uri="{FF2B5EF4-FFF2-40B4-BE49-F238E27FC236}">
                <a16:creationId xmlns:a16="http://schemas.microsoft.com/office/drawing/2014/main" id="{7632449F-9C29-2627-FB0A-2CBB7E3E87A9}"/>
              </a:ext>
            </a:extLst>
          </p:cNvPr>
          <p:cNvGrpSpPr/>
          <p:nvPr/>
        </p:nvGrpSpPr>
        <p:grpSpPr>
          <a:xfrm>
            <a:off x="909386" y="3740209"/>
            <a:ext cx="2648499" cy="2181306"/>
            <a:chOff x="9796609" y="1987285"/>
            <a:chExt cx="3198815" cy="2296884"/>
          </a:xfrm>
        </p:grpSpPr>
        <p:grpSp>
          <p:nvGrpSpPr>
            <p:cNvPr id="3" name="Group 2">
              <a:extLst>
                <a:ext uri="{FF2B5EF4-FFF2-40B4-BE49-F238E27FC236}">
                  <a16:creationId xmlns:a16="http://schemas.microsoft.com/office/drawing/2014/main" id="{C5157130-DD09-327A-E8EC-2B6C733BD94E}"/>
                </a:ext>
              </a:extLst>
            </p:cNvPr>
            <p:cNvGrpSpPr/>
            <p:nvPr/>
          </p:nvGrpSpPr>
          <p:grpSpPr>
            <a:xfrm>
              <a:off x="10373380" y="2406951"/>
              <a:ext cx="2393186" cy="1877218"/>
              <a:chOff x="7378995" y="1769964"/>
              <a:chExt cx="1495741" cy="1173261"/>
            </a:xfrm>
          </p:grpSpPr>
          <p:cxnSp>
            <p:nvCxnSpPr>
              <p:cNvPr id="7" name="Straight Connector 6">
                <a:extLst>
                  <a:ext uri="{FF2B5EF4-FFF2-40B4-BE49-F238E27FC236}">
                    <a16:creationId xmlns:a16="http://schemas.microsoft.com/office/drawing/2014/main" id="{94096050-BA46-B4F4-B5F8-DBEE110A4DFB}"/>
                  </a:ext>
                </a:extLst>
              </p:cNvPr>
              <p:cNvCxnSpPr>
                <a:cxnSpLocks/>
              </p:cNvCxnSpPr>
              <p:nvPr/>
            </p:nvCxnSpPr>
            <p:spPr>
              <a:xfrm>
                <a:off x="7378995" y="1793358"/>
                <a:ext cx="0" cy="11498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966D5B72-F43D-ECC6-D418-E4E4B6D63592}"/>
                  </a:ext>
                </a:extLst>
              </p:cNvPr>
              <p:cNvCxnSpPr>
                <a:cxnSpLocks/>
              </p:cNvCxnSpPr>
              <p:nvPr/>
            </p:nvCxnSpPr>
            <p:spPr>
              <a:xfrm>
                <a:off x="8684398" y="1793358"/>
                <a:ext cx="0" cy="11498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945B3CE1-015E-A7F9-4341-6B28BFA8B4A5}"/>
                  </a:ext>
                </a:extLst>
              </p:cNvPr>
              <p:cNvCxnSpPr>
                <a:cxnSpLocks/>
              </p:cNvCxnSpPr>
              <p:nvPr/>
            </p:nvCxnSpPr>
            <p:spPr>
              <a:xfrm>
                <a:off x="7378995" y="194930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E34CF18-6770-A360-E4A2-4D0C0633B94A}"/>
                  </a:ext>
                </a:extLst>
              </p:cNvPr>
              <p:cNvCxnSpPr/>
              <p:nvPr/>
            </p:nvCxnSpPr>
            <p:spPr>
              <a:xfrm flipH="1">
                <a:off x="7378995" y="220813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B4F2F69-F331-0F41-E57D-B3B8E932F6F2}"/>
                  </a:ext>
                </a:extLst>
              </p:cNvPr>
              <p:cNvCxnSpPr/>
              <p:nvPr/>
            </p:nvCxnSpPr>
            <p:spPr>
              <a:xfrm>
                <a:off x="7378995" y="246696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6C822B6-78C3-EAE0-CDDD-D6FBC02518C3}"/>
                  </a:ext>
                </a:extLst>
              </p:cNvPr>
              <p:cNvCxnSpPr/>
              <p:nvPr/>
            </p:nvCxnSpPr>
            <p:spPr>
              <a:xfrm>
                <a:off x="7378995" y="272579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2DE00FA-A018-05EE-5E70-C83764B76E51}"/>
                  </a:ext>
                </a:extLst>
              </p:cNvPr>
              <p:cNvSpPr txBox="1"/>
              <p:nvPr/>
            </p:nvSpPr>
            <p:spPr>
              <a:xfrm>
                <a:off x="7471945" y="1769964"/>
                <a:ext cx="735477" cy="222808"/>
              </a:xfrm>
              <a:prstGeom prst="rect">
                <a:avLst/>
              </a:prstGeom>
              <a:noFill/>
            </p:spPr>
            <p:txBody>
              <a:bodyPr wrap="square" rtlCol="0">
                <a:spAutoFit/>
              </a:bodyPr>
              <a:lstStyle/>
              <a:p>
                <a:r>
                  <a:rPr lang="en-US" sz="1600" dirty="0" err="1">
                    <a:latin typeface="Courier New" panose="02070309020205020404" pitchFamily="49" charset="0"/>
                    <a:cs typeface="Courier New" panose="02070309020205020404" pitchFamily="49" charset="0"/>
                  </a:rPr>
                  <a:t>init</a:t>
                </a:r>
                <a:endParaRPr lang="en-IL" sz="1600" dirty="0">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320FCA23-3208-C12B-FD80-3906E9C18316}"/>
                  </a:ext>
                </a:extLst>
              </p:cNvPr>
              <p:cNvSpPr txBox="1"/>
              <p:nvPr/>
            </p:nvSpPr>
            <p:spPr>
              <a:xfrm>
                <a:off x="8139259" y="2035511"/>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start</a:t>
                </a:r>
                <a:endParaRPr lang="en-IL" sz="1600"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51CA483B-944B-314B-9788-A46EF92529B7}"/>
                  </a:ext>
                </a:extLst>
              </p:cNvPr>
              <p:cNvSpPr txBox="1"/>
              <p:nvPr/>
            </p:nvSpPr>
            <p:spPr>
              <a:xfrm>
                <a:off x="7391389" y="2271168"/>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data</a:t>
                </a:r>
                <a:endParaRPr lang="en-IL" sz="1600"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EDA7C3C9-72B0-2818-B924-A893FEF5F4C2}"/>
                  </a:ext>
                </a:extLst>
              </p:cNvPr>
              <p:cNvSpPr txBox="1"/>
              <p:nvPr/>
            </p:nvSpPr>
            <p:spPr>
              <a:xfrm>
                <a:off x="7403782" y="2520528"/>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finish</a:t>
                </a:r>
                <a:endParaRPr lang="en-IL" sz="1600" dirty="0">
                  <a:latin typeface="Courier New" panose="02070309020205020404" pitchFamily="49" charset="0"/>
                  <a:cs typeface="Courier New" panose="02070309020205020404" pitchFamily="49" charset="0"/>
                </a:endParaRPr>
              </a:p>
            </p:txBody>
          </p:sp>
        </p:grpSp>
        <p:sp>
          <p:nvSpPr>
            <p:cNvPr id="5" name="TextBox 4">
              <a:extLst>
                <a:ext uri="{FF2B5EF4-FFF2-40B4-BE49-F238E27FC236}">
                  <a16:creationId xmlns:a16="http://schemas.microsoft.com/office/drawing/2014/main" id="{988BE67B-3C45-F3DB-1E06-F58173DE3C80}"/>
                </a:ext>
              </a:extLst>
            </p:cNvPr>
            <p:cNvSpPr txBox="1"/>
            <p:nvPr/>
          </p:nvSpPr>
          <p:spPr>
            <a:xfrm>
              <a:off x="9796609" y="1995670"/>
              <a:ext cx="1066799" cy="41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000" dirty="0">
                  <a:latin typeface="Asap SemiBold"/>
                  <a:ea typeface="Asap SemiBold"/>
                  <a:cs typeface="Asap SemiBold"/>
                  <a:sym typeface="Asap SemiBold"/>
                </a:rPr>
                <a:t>Client</a:t>
              </a:r>
              <a:endParaRPr lang="en-IL" sz="2000" dirty="0">
                <a:latin typeface="Asap SemiBold"/>
                <a:ea typeface="Asap SemiBold"/>
                <a:cs typeface="Asap SemiBold"/>
                <a:sym typeface="Asap SemiBold"/>
              </a:endParaRPr>
            </a:p>
          </p:txBody>
        </p:sp>
        <p:sp>
          <p:nvSpPr>
            <p:cNvPr id="6" name="TextBox 5">
              <a:extLst>
                <a:ext uri="{FF2B5EF4-FFF2-40B4-BE49-F238E27FC236}">
                  <a16:creationId xmlns:a16="http://schemas.microsoft.com/office/drawing/2014/main" id="{26A40CCD-F3BD-4801-F746-6C186D8366C8}"/>
                </a:ext>
              </a:extLst>
            </p:cNvPr>
            <p:cNvSpPr txBox="1"/>
            <p:nvPr/>
          </p:nvSpPr>
          <p:spPr>
            <a:xfrm>
              <a:off x="11928625" y="1987285"/>
              <a:ext cx="1066799" cy="41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000" dirty="0">
                  <a:latin typeface="Asap SemiBold"/>
                  <a:ea typeface="Asap SemiBold"/>
                  <a:cs typeface="Asap SemiBold"/>
                  <a:sym typeface="Asap SemiBold"/>
                </a:rPr>
                <a:t>Server</a:t>
              </a:r>
              <a:endParaRPr lang="en-IL" sz="2000" dirty="0">
                <a:latin typeface="Asap SemiBold"/>
                <a:ea typeface="Asap SemiBold"/>
                <a:cs typeface="Asap SemiBold"/>
                <a:sym typeface="Asap SemiBold"/>
              </a:endParaRPr>
            </a:p>
          </p:txBody>
        </p:sp>
      </p:grpSp>
    </p:spTree>
    <p:extLst>
      <p:ext uri="{BB962C8B-B14F-4D97-AF65-F5344CB8AC3E}">
        <p14:creationId xmlns:p14="http://schemas.microsoft.com/office/powerpoint/2010/main" val="2242299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DBAC7A4-9C8D-6035-3D7C-BD47B0CD991F}"/>
              </a:ext>
            </a:extLst>
          </p:cNvPr>
          <p:cNvGrpSpPr/>
          <p:nvPr/>
        </p:nvGrpSpPr>
        <p:grpSpPr>
          <a:xfrm>
            <a:off x="512226" y="3909208"/>
            <a:ext cx="2648499" cy="2181306"/>
            <a:chOff x="9796609" y="1987285"/>
            <a:chExt cx="3198815" cy="2296884"/>
          </a:xfrm>
        </p:grpSpPr>
        <p:grpSp>
          <p:nvGrpSpPr>
            <p:cNvPr id="3" name="Group 2">
              <a:extLst>
                <a:ext uri="{FF2B5EF4-FFF2-40B4-BE49-F238E27FC236}">
                  <a16:creationId xmlns:a16="http://schemas.microsoft.com/office/drawing/2014/main" id="{6B05A384-0F87-D624-E5FD-24FAF708A2D8}"/>
                </a:ext>
              </a:extLst>
            </p:cNvPr>
            <p:cNvGrpSpPr/>
            <p:nvPr/>
          </p:nvGrpSpPr>
          <p:grpSpPr>
            <a:xfrm>
              <a:off x="10373380" y="2406951"/>
              <a:ext cx="2393186" cy="1877218"/>
              <a:chOff x="7378995" y="1769964"/>
              <a:chExt cx="1495741" cy="1173261"/>
            </a:xfrm>
          </p:grpSpPr>
          <p:cxnSp>
            <p:nvCxnSpPr>
              <p:cNvPr id="7" name="Straight Connector 6">
                <a:extLst>
                  <a:ext uri="{FF2B5EF4-FFF2-40B4-BE49-F238E27FC236}">
                    <a16:creationId xmlns:a16="http://schemas.microsoft.com/office/drawing/2014/main" id="{01C93678-A68E-F142-0800-053E53EAF25E}"/>
                  </a:ext>
                </a:extLst>
              </p:cNvPr>
              <p:cNvCxnSpPr>
                <a:cxnSpLocks/>
              </p:cNvCxnSpPr>
              <p:nvPr/>
            </p:nvCxnSpPr>
            <p:spPr>
              <a:xfrm>
                <a:off x="7378995" y="1793358"/>
                <a:ext cx="0" cy="11498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F0BA4D86-0BF5-5946-464B-DC72D5DDD60F}"/>
                  </a:ext>
                </a:extLst>
              </p:cNvPr>
              <p:cNvCxnSpPr>
                <a:cxnSpLocks/>
              </p:cNvCxnSpPr>
              <p:nvPr/>
            </p:nvCxnSpPr>
            <p:spPr>
              <a:xfrm>
                <a:off x="8684398" y="1793358"/>
                <a:ext cx="0" cy="11498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BA7DCED1-F1BC-917B-ED8C-51BB41C63838}"/>
                  </a:ext>
                </a:extLst>
              </p:cNvPr>
              <p:cNvCxnSpPr>
                <a:cxnSpLocks/>
              </p:cNvCxnSpPr>
              <p:nvPr/>
            </p:nvCxnSpPr>
            <p:spPr>
              <a:xfrm>
                <a:off x="7378995" y="194930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9F6EB9-701A-6DC0-C702-A3C339D342EA}"/>
                  </a:ext>
                </a:extLst>
              </p:cNvPr>
              <p:cNvCxnSpPr/>
              <p:nvPr/>
            </p:nvCxnSpPr>
            <p:spPr>
              <a:xfrm flipH="1">
                <a:off x="7378995" y="220813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6B185F-1C70-ED3B-80E2-D1ADC7C04F11}"/>
                  </a:ext>
                </a:extLst>
              </p:cNvPr>
              <p:cNvCxnSpPr/>
              <p:nvPr/>
            </p:nvCxnSpPr>
            <p:spPr>
              <a:xfrm>
                <a:off x="7378995" y="246696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8D7C527-1B73-6EF1-E347-28B09F6C09A9}"/>
                  </a:ext>
                </a:extLst>
              </p:cNvPr>
              <p:cNvCxnSpPr/>
              <p:nvPr/>
            </p:nvCxnSpPr>
            <p:spPr>
              <a:xfrm>
                <a:off x="7378995" y="272579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DDF987B-79DF-C37B-D820-A74579C1C96C}"/>
                  </a:ext>
                </a:extLst>
              </p:cNvPr>
              <p:cNvSpPr txBox="1"/>
              <p:nvPr/>
            </p:nvSpPr>
            <p:spPr>
              <a:xfrm>
                <a:off x="7471945" y="1769964"/>
                <a:ext cx="735477" cy="222808"/>
              </a:xfrm>
              <a:prstGeom prst="rect">
                <a:avLst/>
              </a:prstGeom>
              <a:noFill/>
            </p:spPr>
            <p:txBody>
              <a:bodyPr wrap="square" rtlCol="0">
                <a:spAutoFit/>
              </a:bodyPr>
              <a:lstStyle/>
              <a:p>
                <a:r>
                  <a:rPr lang="en-US" sz="1600" dirty="0" err="1">
                    <a:latin typeface="Courier New" panose="02070309020205020404" pitchFamily="49" charset="0"/>
                    <a:cs typeface="Courier New" panose="02070309020205020404" pitchFamily="49" charset="0"/>
                  </a:rPr>
                  <a:t>init</a:t>
                </a:r>
                <a:endParaRPr lang="en-IL" sz="1600" dirty="0">
                  <a:latin typeface="Courier New" panose="020703090202050204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8A5FBFE8-71AA-8567-7E20-554FC516426B}"/>
                  </a:ext>
                </a:extLst>
              </p:cNvPr>
              <p:cNvSpPr txBox="1"/>
              <p:nvPr/>
            </p:nvSpPr>
            <p:spPr>
              <a:xfrm>
                <a:off x="8139259" y="2035511"/>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start</a:t>
                </a:r>
                <a:endParaRPr lang="en-IL" sz="1600" dirty="0">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A583741B-CFB5-212D-4F94-64FF787B9122}"/>
                  </a:ext>
                </a:extLst>
              </p:cNvPr>
              <p:cNvSpPr txBox="1"/>
              <p:nvPr/>
            </p:nvSpPr>
            <p:spPr>
              <a:xfrm>
                <a:off x="7391389" y="2271168"/>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data</a:t>
                </a:r>
                <a:endParaRPr lang="en-IL" sz="1600"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38A8B5BC-2671-A38C-AB2B-8683674CC92A}"/>
                  </a:ext>
                </a:extLst>
              </p:cNvPr>
              <p:cNvSpPr txBox="1"/>
              <p:nvPr/>
            </p:nvSpPr>
            <p:spPr>
              <a:xfrm>
                <a:off x="7403782" y="2520528"/>
                <a:ext cx="735477" cy="222808"/>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finish</a:t>
                </a:r>
                <a:endParaRPr lang="en-IL" sz="1600" dirty="0">
                  <a:latin typeface="Courier New" panose="02070309020205020404" pitchFamily="49" charset="0"/>
                  <a:cs typeface="Courier New" panose="02070309020205020404" pitchFamily="49" charset="0"/>
                </a:endParaRPr>
              </a:p>
            </p:txBody>
          </p:sp>
        </p:grpSp>
        <p:sp>
          <p:nvSpPr>
            <p:cNvPr id="5" name="TextBox 4">
              <a:extLst>
                <a:ext uri="{FF2B5EF4-FFF2-40B4-BE49-F238E27FC236}">
                  <a16:creationId xmlns:a16="http://schemas.microsoft.com/office/drawing/2014/main" id="{69F65C76-26F9-CA47-D13F-0BDA5C9104AC}"/>
                </a:ext>
              </a:extLst>
            </p:cNvPr>
            <p:cNvSpPr txBox="1"/>
            <p:nvPr/>
          </p:nvSpPr>
          <p:spPr>
            <a:xfrm>
              <a:off x="9796609" y="1995670"/>
              <a:ext cx="1066799" cy="41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000" dirty="0">
                  <a:latin typeface="Asap SemiBold"/>
                  <a:ea typeface="Asap SemiBold"/>
                  <a:cs typeface="Asap SemiBold"/>
                  <a:sym typeface="Asap SemiBold"/>
                </a:rPr>
                <a:t>Client</a:t>
              </a:r>
              <a:endParaRPr lang="en-IL" sz="2000" dirty="0">
                <a:latin typeface="Asap SemiBold"/>
                <a:ea typeface="Asap SemiBold"/>
                <a:cs typeface="Asap SemiBold"/>
                <a:sym typeface="Asap SemiBold"/>
              </a:endParaRPr>
            </a:p>
          </p:txBody>
        </p:sp>
        <p:sp>
          <p:nvSpPr>
            <p:cNvPr id="6" name="TextBox 5">
              <a:extLst>
                <a:ext uri="{FF2B5EF4-FFF2-40B4-BE49-F238E27FC236}">
                  <a16:creationId xmlns:a16="http://schemas.microsoft.com/office/drawing/2014/main" id="{033C5BC3-ABE9-0F36-58ED-C057832BB71C}"/>
                </a:ext>
              </a:extLst>
            </p:cNvPr>
            <p:cNvSpPr txBox="1"/>
            <p:nvPr/>
          </p:nvSpPr>
          <p:spPr>
            <a:xfrm>
              <a:off x="11928625" y="1987285"/>
              <a:ext cx="1066799" cy="4141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000" dirty="0">
                  <a:latin typeface="Asap SemiBold"/>
                  <a:ea typeface="Asap SemiBold"/>
                  <a:cs typeface="Asap SemiBold"/>
                  <a:sym typeface="Asap SemiBold"/>
                </a:rPr>
                <a:t>Server</a:t>
              </a:r>
              <a:endParaRPr lang="en-IL" sz="2000" dirty="0">
                <a:latin typeface="Asap SemiBold"/>
                <a:ea typeface="Asap SemiBold"/>
                <a:cs typeface="Asap SemiBold"/>
                <a:sym typeface="Asap SemiBold"/>
              </a:endParaRPr>
            </a:p>
          </p:txBody>
        </p:sp>
      </p:grpSp>
      <p:sp>
        <p:nvSpPr>
          <p:cNvPr id="4" name="Title 3">
            <a:extLst>
              <a:ext uri="{FF2B5EF4-FFF2-40B4-BE49-F238E27FC236}">
                <a16:creationId xmlns:a16="http://schemas.microsoft.com/office/drawing/2014/main" id="{B3129121-F5E8-B578-53A2-E39834419F44}"/>
              </a:ext>
            </a:extLst>
          </p:cNvPr>
          <p:cNvSpPr>
            <a:spLocks noGrp="1"/>
          </p:cNvSpPr>
          <p:nvPr>
            <p:ph type="title"/>
          </p:nvPr>
        </p:nvSpPr>
        <p:spPr/>
        <p:txBody>
          <a:bodyPr/>
          <a:lstStyle/>
          <a:p>
            <a:r>
              <a:rPr lang="en-US"/>
              <a:t>Probing for following message types</a:t>
            </a:r>
            <a:endParaRPr lang="en-IL"/>
          </a:p>
        </p:txBody>
      </p:sp>
      <p:sp>
        <p:nvSpPr>
          <p:cNvPr id="8" name="Text Placeholder 7">
            <a:extLst>
              <a:ext uri="{FF2B5EF4-FFF2-40B4-BE49-F238E27FC236}">
                <a16:creationId xmlns:a16="http://schemas.microsoft.com/office/drawing/2014/main" id="{76E3ECDD-3957-1858-1965-743E459666F5}"/>
              </a:ext>
            </a:extLst>
          </p:cNvPr>
          <p:cNvSpPr>
            <a:spLocks noGrp="1"/>
          </p:cNvSpPr>
          <p:nvPr>
            <p:ph idx="1"/>
          </p:nvPr>
        </p:nvSpPr>
        <p:spPr>
          <a:xfrm>
            <a:off x="1143000" y="1830613"/>
            <a:ext cx="9872871" cy="4265387"/>
          </a:xfrm>
        </p:spPr>
        <p:txBody>
          <a:bodyPr/>
          <a:lstStyle/>
          <a:p>
            <a:r>
              <a:rPr lang="en-US"/>
              <a:t>What message types can follow {R: Init, S: Start}?</a:t>
            </a:r>
          </a:p>
        </p:txBody>
      </p:sp>
      <p:grpSp>
        <p:nvGrpSpPr>
          <p:cNvPr id="24" name="קבוצה 41">
            <a:extLst>
              <a:ext uri="{FF2B5EF4-FFF2-40B4-BE49-F238E27FC236}">
                <a16:creationId xmlns:a16="http://schemas.microsoft.com/office/drawing/2014/main" id="{8E505D6C-55DC-4832-2AAE-5E9424E0A7B6}"/>
              </a:ext>
            </a:extLst>
          </p:cNvPr>
          <p:cNvGrpSpPr/>
          <p:nvPr/>
        </p:nvGrpSpPr>
        <p:grpSpPr>
          <a:xfrm>
            <a:off x="4056258" y="2285394"/>
            <a:ext cx="4814835" cy="4145646"/>
            <a:chOff x="3812375" y="2038864"/>
            <a:chExt cx="2584865" cy="2225609"/>
          </a:xfrm>
        </p:grpSpPr>
        <p:cxnSp>
          <p:nvCxnSpPr>
            <p:cNvPr id="25" name="מחבר חץ ישר 15">
              <a:extLst>
                <a:ext uri="{FF2B5EF4-FFF2-40B4-BE49-F238E27FC236}">
                  <a16:creationId xmlns:a16="http://schemas.microsoft.com/office/drawing/2014/main" id="{0DFBA64F-305F-0008-E9CD-A8AFC90445B6}"/>
                </a:ext>
              </a:extLst>
            </p:cNvPr>
            <p:cNvCxnSpPr>
              <a:cxnSpLocks/>
            </p:cNvCxnSpPr>
            <p:nvPr/>
          </p:nvCxnSpPr>
          <p:spPr>
            <a:xfrm>
              <a:off x="4929728" y="2455972"/>
              <a:ext cx="314794" cy="40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מחבר חץ ישר 17">
              <a:extLst>
                <a:ext uri="{FF2B5EF4-FFF2-40B4-BE49-F238E27FC236}">
                  <a16:creationId xmlns:a16="http://schemas.microsoft.com/office/drawing/2014/main" id="{2D502108-C33E-67B0-4A13-F936BA25E8A6}"/>
                </a:ext>
              </a:extLst>
            </p:cNvPr>
            <p:cNvCxnSpPr>
              <a:cxnSpLocks/>
            </p:cNvCxnSpPr>
            <p:nvPr/>
          </p:nvCxnSpPr>
          <p:spPr>
            <a:xfrm flipH="1">
              <a:off x="4480024" y="2471306"/>
              <a:ext cx="314793" cy="38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תיבת טקסט 22">
              <a:extLst>
                <a:ext uri="{FF2B5EF4-FFF2-40B4-BE49-F238E27FC236}">
                  <a16:creationId xmlns:a16="http://schemas.microsoft.com/office/drawing/2014/main" id="{36862914-D18D-738D-FFDE-189097949537}"/>
                </a:ext>
              </a:extLst>
            </p:cNvPr>
            <p:cNvSpPr txBox="1"/>
            <p:nvPr/>
          </p:nvSpPr>
          <p:spPr>
            <a:xfrm>
              <a:off x="3812375" y="2038864"/>
              <a:ext cx="2234707" cy="325024"/>
            </a:xfrm>
            <a:prstGeom prst="rect">
              <a:avLst/>
            </a:prstGeom>
            <a:noFill/>
          </p:spPr>
          <p:txBody>
            <a:bodyPr wrap="square" rtlCol="0">
              <a:spAutoFit/>
            </a:bodyPr>
            <a:lstStyle/>
            <a:p>
              <a:pPr algn="ctr"/>
              <a:r>
                <a:rPr lang="en-US" sz="1667"/>
                <a:t>msg </a:t>
              </a:r>
              <a:r>
                <a:rPr lang="en-US" sz="1667">
                  <a:sym typeface="Wingdings" panose="05000000000000000000" pitchFamily="2" charset="2"/>
                </a:rPr>
                <a:t> Receive()</a:t>
              </a:r>
              <a:endParaRPr lang="en-US" sz="1667"/>
            </a:p>
            <a:p>
              <a:pPr algn="ctr"/>
              <a:r>
                <a:rPr lang="en-US" sz="1667"/>
                <a:t>if (msg is Init)</a:t>
              </a:r>
              <a:endParaRPr lang="en-IL" sz="1667"/>
            </a:p>
          </p:txBody>
        </p:sp>
        <p:sp>
          <p:nvSpPr>
            <p:cNvPr id="28" name="תיבת טקסט 24">
              <a:extLst>
                <a:ext uri="{FF2B5EF4-FFF2-40B4-BE49-F238E27FC236}">
                  <a16:creationId xmlns:a16="http://schemas.microsoft.com/office/drawing/2014/main" id="{4667F323-2E72-1436-90BD-57F5E1D5ADC6}"/>
                </a:ext>
              </a:extLst>
            </p:cNvPr>
            <p:cNvSpPr txBox="1"/>
            <p:nvPr/>
          </p:nvSpPr>
          <p:spPr>
            <a:xfrm>
              <a:off x="5105087" y="2512399"/>
              <a:ext cx="764498" cy="159690"/>
            </a:xfrm>
            <a:prstGeom prst="rect">
              <a:avLst/>
            </a:prstGeom>
            <a:noFill/>
          </p:spPr>
          <p:txBody>
            <a:bodyPr wrap="square" rtlCol="0">
              <a:spAutoFit/>
            </a:bodyPr>
            <a:lstStyle/>
            <a:p>
              <a:r>
                <a:rPr lang="en-US" sz="1333"/>
                <a:t>true</a:t>
              </a:r>
              <a:endParaRPr lang="en-IL" sz="1333"/>
            </a:p>
          </p:txBody>
        </p:sp>
        <p:sp>
          <p:nvSpPr>
            <p:cNvPr id="29" name="תיבת טקסט 25">
              <a:extLst>
                <a:ext uri="{FF2B5EF4-FFF2-40B4-BE49-F238E27FC236}">
                  <a16:creationId xmlns:a16="http://schemas.microsoft.com/office/drawing/2014/main" id="{4B05B119-0B40-EC64-8ED1-1E125EB996C8}"/>
                </a:ext>
              </a:extLst>
            </p:cNvPr>
            <p:cNvSpPr txBox="1"/>
            <p:nvPr/>
          </p:nvSpPr>
          <p:spPr>
            <a:xfrm>
              <a:off x="4287492" y="2505054"/>
              <a:ext cx="764498" cy="159690"/>
            </a:xfrm>
            <a:prstGeom prst="rect">
              <a:avLst/>
            </a:prstGeom>
            <a:noFill/>
          </p:spPr>
          <p:txBody>
            <a:bodyPr wrap="square" rtlCol="0">
              <a:spAutoFit/>
            </a:bodyPr>
            <a:lstStyle/>
            <a:p>
              <a:r>
                <a:rPr lang="en-US" sz="1333"/>
                <a:t>false</a:t>
              </a:r>
              <a:endParaRPr lang="en-IL" sz="800"/>
            </a:p>
          </p:txBody>
        </p:sp>
        <p:sp>
          <p:nvSpPr>
            <p:cNvPr id="30" name="תיבת טקסט 26">
              <a:extLst>
                <a:ext uri="{FF2B5EF4-FFF2-40B4-BE49-F238E27FC236}">
                  <a16:creationId xmlns:a16="http://schemas.microsoft.com/office/drawing/2014/main" id="{7E43EF5D-79CF-A3EC-43C3-FAAD535DA199}"/>
                </a:ext>
              </a:extLst>
            </p:cNvPr>
            <p:cNvSpPr txBox="1"/>
            <p:nvPr/>
          </p:nvSpPr>
          <p:spPr>
            <a:xfrm>
              <a:off x="4820819" y="2830863"/>
              <a:ext cx="1117087" cy="396555"/>
            </a:xfrm>
            <a:prstGeom prst="rect">
              <a:avLst/>
            </a:prstGeom>
            <a:noFill/>
          </p:spPr>
          <p:txBody>
            <a:bodyPr wrap="square" rtlCol="0">
              <a:spAutoFit/>
            </a:bodyPr>
            <a:lstStyle/>
            <a:p>
              <a:pPr algn="ctr"/>
              <a:r>
                <a:rPr lang="en-US" sz="1400"/>
                <a:t>Send(Start)</a:t>
              </a:r>
            </a:p>
            <a:p>
              <a:pPr algn="ctr"/>
              <a:r>
                <a:rPr lang="en-US" sz="1400"/>
                <a:t>Msg ← Receive()</a:t>
              </a:r>
            </a:p>
            <a:p>
              <a:pPr algn="ctr"/>
              <a:r>
                <a:rPr lang="en-US" sz="1400"/>
                <a:t>If (msg is Data)</a:t>
              </a:r>
              <a:endParaRPr lang="en-IL" sz="1400"/>
            </a:p>
          </p:txBody>
        </p:sp>
        <p:cxnSp>
          <p:nvCxnSpPr>
            <p:cNvPr id="32" name="מחבר חץ ישר 34">
              <a:extLst>
                <a:ext uri="{FF2B5EF4-FFF2-40B4-BE49-F238E27FC236}">
                  <a16:creationId xmlns:a16="http://schemas.microsoft.com/office/drawing/2014/main" id="{41189701-F4AE-3DDC-C889-972B41B2ED79}"/>
                </a:ext>
              </a:extLst>
            </p:cNvPr>
            <p:cNvCxnSpPr>
              <a:cxnSpLocks/>
            </p:cNvCxnSpPr>
            <p:nvPr/>
          </p:nvCxnSpPr>
          <p:spPr>
            <a:xfrm>
              <a:off x="5448796" y="3362771"/>
              <a:ext cx="314794" cy="40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מחבר חץ ישר 35">
              <a:extLst>
                <a:ext uri="{FF2B5EF4-FFF2-40B4-BE49-F238E27FC236}">
                  <a16:creationId xmlns:a16="http://schemas.microsoft.com/office/drawing/2014/main" id="{9019E2D4-6B5C-C231-87AD-BC56B72C365C}"/>
                </a:ext>
              </a:extLst>
            </p:cNvPr>
            <p:cNvCxnSpPr>
              <a:cxnSpLocks/>
            </p:cNvCxnSpPr>
            <p:nvPr/>
          </p:nvCxnSpPr>
          <p:spPr>
            <a:xfrm flipH="1">
              <a:off x="4999092" y="3378105"/>
              <a:ext cx="314793" cy="3889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תיבת טקסט 36">
              <a:extLst>
                <a:ext uri="{FF2B5EF4-FFF2-40B4-BE49-F238E27FC236}">
                  <a16:creationId xmlns:a16="http://schemas.microsoft.com/office/drawing/2014/main" id="{CAE6917C-57A5-4D4D-8403-18CE66245FB2}"/>
                </a:ext>
              </a:extLst>
            </p:cNvPr>
            <p:cNvSpPr txBox="1"/>
            <p:nvPr/>
          </p:nvSpPr>
          <p:spPr>
            <a:xfrm>
              <a:off x="5535125" y="3441690"/>
              <a:ext cx="764498" cy="115662"/>
            </a:xfrm>
            <a:prstGeom prst="rect">
              <a:avLst/>
            </a:prstGeom>
            <a:noFill/>
          </p:spPr>
          <p:txBody>
            <a:bodyPr wrap="square" rtlCol="0">
              <a:spAutoFit/>
            </a:bodyPr>
            <a:lstStyle/>
            <a:p>
              <a:r>
                <a:rPr lang="en-US" sz="800"/>
                <a:t>true</a:t>
              </a:r>
              <a:endParaRPr lang="en-IL" sz="800"/>
            </a:p>
          </p:txBody>
        </p:sp>
        <p:sp>
          <p:nvSpPr>
            <p:cNvPr id="35" name="תיבת טקסט 37">
              <a:extLst>
                <a:ext uri="{FF2B5EF4-FFF2-40B4-BE49-F238E27FC236}">
                  <a16:creationId xmlns:a16="http://schemas.microsoft.com/office/drawing/2014/main" id="{B5829A7F-305F-9617-9CCF-8352EC130A3A}"/>
                </a:ext>
              </a:extLst>
            </p:cNvPr>
            <p:cNvSpPr txBox="1"/>
            <p:nvPr/>
          </p:nvSpPr>
          <p:spPr>
            <a:xfrm>
              <a:off x="4920172" y="3438307"/>
              <a:ext cx="764498" cy="115662"/>
            </a:xfrm>
            <a:prstGeom prst="rect">
              <a:avLst/>
            </a:prstGeom>
            <a:noFill/>
          </p:spPr>
          <p:txBody>
            <a:bodyPr wrap="square" rtlCol="0">
              <a:spAutoFit/>
            </a:bodyPr>
            <a:lstStyle/>
            <a:p>
              <a:r>
                <a:rPr lang="en-US" sz="800"/>
                <a:t>false</a:t>
              </a:r>
              <a:endParaRPr lang="en-IL" sz="800"/>
            </a:p>
          </p:txBody>
        </p:sp>
        <p:sp>
          <p:nvSpPr>
            <p:cNvPr id="37" name="תיבת טקסט 39">
              <a:extLst>
                <a:ext uri="{FF2B5EF4-FFF2-40B4-BE49-F238E27FC236}">
                  <a16:creationId xmlns:a16="http://schemas.microsoft.com/office/drawing/2014/main" id="{DE6B92EB-4CB2-DA71-5A17-B4D95920DBFD}"/>
                </a:ext>
              </a:extLst>
            </p:cNvPr>
            <p:cNvSpPr txBox="1"/>
            <p:nvPr/>
          </p:nvSpPr>
          <p:spPr>
            <a:xfrm>
              <a:off x="5280153" y="3752256"/>
              <a:ext cx="1117087" cy="396555"/>
            </a:xfrm>
            <a:prstGeom prst="rect">
              <a:avLst/>
            </a:prstGeom>
            <a:noFill/>
          </p:spPr>
          <p:txBody>
            <a:bodyPr wrap="square" rtlCol="0">
              <a:spAutoFit/>
            </a:bodyPr>
            <a:lstStyle/>
            <a:p>
              <a:pPr algn="ctr"/>
              <a:r>
                <a:rPr lang="en-US" sz="1400"/>
                <a:t>.</a:t>
              </a:r>
            </a:p>
            <a:p>
              <a:pPr algn="ctr"/>
              <a:r>
                <a:rPr lang="en-US" sz="1400"/>
                <a:t>.</a:t>
              </a:r>
            </a:p>
            <a:p>
              <a:pPr algn="ctr"/>
              <a:r>
                <a:rPr lang="en-US" sz="1400"/>
                <a:t>.</a:t>
              </a:r>
              <a:endParaRPr lang="en-IL" sz="1400"/>
            </a:p>
          </p:txBody>
        </p:sp>
        <p:sp>
          <p:nvSpPr>
            <p:cNvPr id="53" name="תיבת טקסט 39">
              <a:extLst>
                <a:ext uri="{FF2B5EF4-FFF2-40B4-BE49-F238E27FC236}">
                  <a16:creationId xmlns:a16="http://schemas.microsoft.com/office/drawing/2014/main" id="{4AF95059-3DEF-0BCD-1E45-AA76EAC022FC}"/>
                </a:ext>
              </a:extLst>
            </p:cNvPr>
            <p:cNvSpPr txBox="1"/>
            <p:nvPr/>
          </p:nvSpPr>
          <p:spPr>
            <a:xfrm>
              <a:off x="4371185" y="3752256"/>
              <a:ext cx="1117087" cy="512217"/>
            </a:xfrm>
            <a:prstGeom prst="rect">
              <a:avLst/>
            </a:prstGeom>
            <a:noFill/>
          </p:spPr>
          <p:txBody>
            <a:bodyPr wrap="square" rtlCol="0">
              <a:spAutoFit/>
            </a:bodyPr>
            <a:lstStyle/>
            <a:p>
              <a:pPr algn="ctr"/>
              <a:r>
                <a:rPr lang="en-US" sz="1400"/>
                <a:t>Send(Error)</a:t>
              </a:r>
            </a:p>
            <a:p>
              <a:pPr algn="ctr"/>
              <a:r>
                <a:rPr lang="en-US" sz="1400"/>
                <a:t>.</a:t>
              </a:r>
            </a:p>
            <a:p>
              <a:pPr algn="ctr"/>
              <a:r>
                <a:rPr lang="en-US" sz="1400"/>
                <a:t>.</a:t>
              </a:r>
            </a:p>
            <a:p>
              <a:pPr algn="ctr"/>
              <a:r>
                <a:rPr lang="en-US" sz="1400"/>
                <a:t>.</a:t>
              </a:r>
              <a:endParaRPr lang="en-IL" sz="1400"/>
            </a:p>
          </p:txBody>
        </p:sp>
        <p:sp>
          <p:nvSpPr>
            <p:cNvPr id="38" name="תיבת טקסט 39">
              <a:extLst>
                <a:ext uri="{FF2B5EF4-FFF2-40B4-BE49-F238E27FC236}">
                  <a16:creationId xmlns:a16="http://schemas.microsoft.com/office/drawing/2014/main" id="{51ED2E58-4701-6C4E-140F-295E96E8C816}"/>
                </a:ext>
              </a:extLst>
            </p:cNvPr>
            <p:cNvSpPr txBox="1"/>
            <p:nvPr/>
          </p:nvSpPr>
          <p:spPr>
            <a:xfrm>
              <a:off x="3933288" y="2853588"/>
              <a:ext cx="1117087" cy="165231"/>
            </a:xfrm>
            <a:prstGeom prst="rect">
              <a:avLst/>
            </a:prstGeom>
            <a:noFill/>
          </p:spPr>
          <p:txBody>
            <a:bodyPr wrap="square" rtlCol="0">
              <a:spAutoFit/>
            </a:bodyPr>
            <a:lstStyle/>
            <a:p>
              <a:pPr algn="ctr"/>
              <a:r>
                <a:rPr lang="en-US" sz="1400"/>
                <a:t>Error()</a:t>
              </a:r>
              <a:endParaRPr lang="en-IL" sz="1400"/>
            </a:p>
          </p:txBody>
        </p:sp>
      </p:grpSp>
      <p:sp>
        <p:nvSpPr>
          <p:cNvPr id="50" name="Multiplication Sign 49">
            <a:extLst>
              <a:ext uri="{FF2B5EF4-FFF2-40B4-BE49-F238E27FC236}">
                <a16:creationId xmlns:a16="http://schemas.microsoft.com/office/drawing/2014/main" id="{ACECA2DA-7289-2F38-673C-A734BDD521FC}"/>
              </a:ext>
            </a:extLst>
          </p:cNvPr>
          <p:cNvSpPr/>
          <p:nvPr/>
        </p:nvSpPr>
        <p:spPr>
          <a:xfrm>
            <a:off x="5001875" y="3610725"/>
            <a:ext cx="640019" cy="684320"/>
          </a:xfrm>
          <a:prstGeom prst="mathMultiply">
            <a:avLst>
              <a:gd name="adj1" fmla="val 11943"/>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66" name="Thought Bubble: Cloud 65">
            <a:extLst>
              <a:ext uri="{FF2B5EF4-FFF2-40B4-BE49-F238E27FC236}">
                <a16:creationId xmlns:a16="http://schemas.microsoft.com/office/drawing/2014/main" id="{CEA5A622-2235-BE52-F93E-D7A5E63897AB}"/>
              </a:ext>
            </a:extLst>
          </p:cNvPr>
          <p:cNvSpPr/>
          <p:nvPr/>
        </p:nvSpPr>
        <p:spPr>
          <a:xfrm>
            <a:off x="7492797" y="2132558"/>
            <a:ext cx="2056574" cy="624780"/>
          </a:xfrm>
          <a:prstGeom prst="cloudCallout">
            <a:avLst>
              <a:gd name="adj1" fmla="val -74182"/>
              <a:gd name="adj2" fmla="val -379"/>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R: Init </a:t>
            </a:r>
            <a:endParaRPr lang="en-IL" sz="2667">
              <a:solidFill>
                <a:srgbClr val="FFFFFF"/>
              </a:solidFill>
              <a:latin typeface="Helvetica Neue Medium"/>
              <a:ea typeface="Helvetica Neue Medium"/>
              <a:cs typeface="Helvetica Neue Medium"/>
              <a:sym typeface="Helvetica Neue Medium"/>
            </a:endParaRPr>
          </a:p>
        </p:txBody>
      </p:sp>
      <p:sp>
        <p:nvSpPr>
          <p:cNvPr id="70" name="Thought Bubble: Cloud 69">
            <a:extLst>
              <a:ext uri="{FF2B5EF4-FFF2-40B4-BE49-F238E27FC236}">
                <a16:creationId xmlns:a16="http://schemas.microsoft.com/office/drawing/2014/main" id="{FBFEA269-CBF9-E3A7-F1E8-606B430321A5}"/>
              </a:ext>
            </a:extLst>
          </p:cNvPr>
          <p:cNvSpPr/>
          <p:nvPr/>
        </p:nvSpPr>
        <p:spPr>
          <a:xfrm>
            <a:off x="7888229" y="3618602"/>
            <a:ext cx="2056574" cy="624780"/>
          </a:xfrm>
          <a:prstGeom prst="cloudCallout">
            <a:avLst>
              <a:gd name="adj1" fmla="val -71647"/>
              <a:gd name="adj2" fmla="val -3720"/>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S: Start</a:t>
            </a:r>
            <a:endParaRPr lang="en-IL" sz="2667">
              <a:solidFill>
                <a:srgbClr val="FFFFFF"/>
              </a:solidFill>
              <a:latin typeface="Helvetica Neue Medium"/>
              <a:ea typeface="Helvetica Neue Medium"/>
              <a:cs typeface="Helvetica Neue Medium"/>
              <a:sym typeface="Helvetica Neue Medium"/>
            </a:endParaRPr>
          </a:p>
        </p:txBody>
      </p:sp>
      <p:sp>
        <p:nvSpPr>
          <p:cNvPr id="73" name="Thought Bubble: Cloud 72">
            <a:extLst>
              <a:ext uri="{FF2B5EF4-FFF2-40B4-BE49-F238E27FC236}">
                <a16:creationId xmlns:a16="http://schemas.microsoft.com/office/drawing/2014/main" id="{BA1FD960-A28D-60BB-396A-10311CCD0EE3}"/>
              </a:ext>
            </a:extLst>
          </p:cNvPr>
          <p:cNvSpPr/>
          <p:nvPr/>
        </p:nvSpPr>
        <p:spPr>
          <a:xfrm>
            <a:off x="2184182" y="3249033"/>
            <a:ext cx="3559868" cy="1874337"/>
          </a:xfrm>
          <a:prstGeom prst="cloudCallout">
            <a:avLst>
              <a:gd name="adj1" fmla="val 64504"/>
              <a:gd name="adj2" fmla="val -4533"/>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Unknown symbolic value</a:t>
            </a:r>
            <a:br>
              <a:rPr lang="en-US" sz="2667">
                <a:solidFill>
                  <a:srgbClr val="FFFFFF"/>
                </a:solidFill>
                <a:latin typeface="Helvetica Neue Medium"/>
                <a:ea typeface="Helvetica Neue Medium"/>
                <a:cs typeface="Helvetica Neue Medium"/>
                <a:sym typeface="Helvetica Neue Medium"/>
              </a:rPr>
            </a:br>
            <a:r>
              <a:rPr lang="en-US" sz="2667">
                <a:solidFill>
                  <a:schemeClr val="bg1"/>
                </a:solidFill>
                <a:latin typeface="Helvetica Neue Medium"/>
                <a:ea typeface="Helvetica Neue Medium"/>
                <a:cs typeface="Helvetica Neue Medium"/>
                <a:sym typeface="Helvetica Neue Medium"/>
              </a:rPr>
              <a:t>???</a:t>
            </a:r>
            <a:endParaRPr lang="en-IL" sz="2667">
              <a:solidFill>
                <a:schemeClr val="bg1"/>
              </a:solidFill>
              <a:latin typeface="Helvetica Neue Medium"/>
              <a:ea typeface="Helvetica Neue Medium"/>
              <a:cs typeface="Helvetica Neue Medium"/>
              <a:sym typeface="Helvetica Neue Medium"/>
            </a:endParaRPr>
          </a:p>
        </p:txBody>
      </p:sp>
      <p:sp>
        <p:nvSpPr>
          <p:cNvPr id="23" name="Title 1">
            <a:extLst>
              <a:ext uri="{FF2B5EF4-FFF2-40B4-BE49-F238E27FC236}">
                <a16:creationId xmlns:a16="http://schemas.microsoft.com/office/drawing/2014/main" id="{2DA938BE-CF81-5DDE-4D7F-9260026D90DF}"/>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Tree>
    <p:extLst>
      <p:ext uri="{BB962C8B-B14F-4D97-AF65-F5344CB8AC3E}">
        <p14:creationId xmlns:p14="http://schemas.microsoft.com/office/powerpoint/2010/main" val="3169484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2056F4-7DBE-A734-01CD-61E6E17190E9}"/>
              </a:ext>
            </a:extLst>
          </p:cNvPr>
          <p:cNvSpPr>
            <a:spLocks noGrp="1"/>
          </p:cNvSpPr>
          <p:nvPr>
            <p:ph type="title"/>
          </p:nvPr>
        </p:nvSpPr>
        <p:spPr/>
        <p:txBody>
          <a:bodyPr/>
          <a:lstStyle/>
          <a:p>
            <a:r>
              <a:rPr lang="en-US"/>
              <a:t>Probing for following message types</a:t>
            </a:r>
            <a:br>
              <a:rPr lang="en-US"/>
            </a:br>
            <a:endParaRPr lang="en-IL"/>
          </a:p>
        </p:txBody>
      </p:sp>
      <p:sp>
        <p:nvSpPr>
          <p:cNvPr id="3" name="Text Placeholder 2">
            <a:extLst>
              <a:ext uri="{FF2B5EF4-FFF2-40B4-BE49-F238E27FC236}">
                <a16:creationId xmlns:a16="http://schemas.microsoft.com/office/drawing/2014/main" id="{DC6F001D-2A61-D34A-D05D-CF459DA801CC}"/>
              </a:ext>
            </a:extLst>
          </p:cNvPr>
          <p:cNvSpPr>
            <a:spLocks noGrp="1"/>
          </p:cNvSpPr>
          <p:nvPr>
            <p:ph idx="1"/>
          </p:nvPr>
        </p:nvSpPr>
        <p:spPr>
          <a:xfrm>
            <a:off x="1143000" y="3226084"/>
            <a:ext cx="9872871" cy="2869915"/>
          </a:xfrm>
        </p:spPr>
        <p:txBody>
          <a:bodyPr>
            <a:normAutofit/>
          </a:bodyPr>
          <a:lstStyle/>
          <a:p>
            <a:pPr marL="45720" indent="0">
              <a:buNone/>
            </a:pPr>
            <a:r>
              <a:rPr lang="en-US">
                <a:latin typeface="Courier New" panose="02070309020205020404" pitchFamily="49" charset="0"/>
                <a:cs typeface="Courier New" panose="02070309020205020404" pitchFamily="49" charset="0"/>
              </a:rPr>
              <a:t>msg </a:t>
            </a:r>
            <a:r>
              <a:rPr lang="en-US">
                <a:latin typeface="Courier New" panose="02070309020205020404" pitchFamily="49" charset="0"/>
                <a:cs typeface="Courier New" panose="02070309020205020404" pitchFamily="49" charset="0"/>
                <a:sym typeface="Wingdings" panose="05000000000000000000" pitchFamily="2" charset="2"/>
              </a:rPr>
              <a:t> receive()</a:t>
            </a:r>
          </a:p>
          <a:p>
            <a:pPr marL="45720" indent="0">
              <a:buNone/>
            </a:pPr>
            <a:r>
              <a:rPr lang="en-US">
                <a:latin typeface="Courier New" panose="02070309020205020404" pitchFamily="49" charset="0"/>
                <a:cs typeface="Courier New" panose="02070309020205020404" pitchFamily="49" charset="0"/>
              </a:rPr>
              <a:t>if (msg begins with ‘data’) {</a:t>
            </a:r>
          </a:p>
          <a:p>
            <a:pPr marL="45720" indent="0">
              <a:buNone/>
            </a:pPr>
            <a:r>
              <a:rPr lang="en-US">
                <a:latin typeface="Courier New" panose="02070309020205020404" pitchFamily="49" charset="0"/>
                <a:cs typeface="Courier New" panose="02070309020205020404" pitchFamily="49" charset="0"/>
              </a:rPr>
              <a:t>	// Constraint: msg begins with ‘Data’</a:t>
            </a:r>
          </a:p>
          <a:p>
            <a:pPr marL="45720" indent="0">
              <a:buNone/>
            </a:pPr>
            <a:r>
              <a:rPr lang="en-US">
                <a:latin typeface="Courier New" panose="02070309020205020404" pitchFamily="49" charset="0"/>
                <a:cs typeface="Courier New" panose="02070309020205020404" pitchFamily="49" charset="0"/>
              </a:rPr>
              <a:t>} else {</a:t>
            </a:r>
          </a:p>
          <a:p>
            <a:pPr marL="45720" indent="0">
              <a:buNone/>
            </a:pPr>
            <a:r>
              <a:rPr lang="en-US">
                <a:latin typeface="Courier New" panose="02070309020205020404" pitchFamily="49" charset="0"/>
                <a:cs typeface="Courier New" panose="02070309020205020404" pitchFamily="49" charset="0"/>
              </a:rPr>
              <a:t>	// I can’t parse this message, error</a:t>
            </a:r>
          </a:p>
          <a:p>
            <a:pPr marL="45720" indent="0">
              <a:buNone/>
            </a:pPr>
            <a:r>
              <a:rPr lang="en-US">
                <a:latin typeface="Courier New" panose="02070309020205020404" pitchFamily="49" charset="0"/>
                <a:cs typeface="Courier New" panose="02070309020205020404" pitchFamily="49" charset="0"/>
              </a:rPr>
              <a:t>}</a:t>
            </a:r>
          </a:p>
        </p:txBody>
      </p:sp>
      <p:graphicFrame>
        <p:nvGraphicFramePr>
          <p:cNvPr id="11" name="דיאגרמה 10">
            <a:extLst>
              <a:ext uri="{FF2B5EF4-FFF2-40B4-BE49-F238E27FC236}">
                <a16:creationId xmlns:a16="http://schemas.microsoft.com/office/drawing/2014/main" id="{7E070A0A-F2AA-53DA-986E-81290D5A2454}"/>
              </a:ext>
            </a:extLst>
          </p:cNvPr>
          <p:cNvGraphicFramePr/>
          <p:nvPr/>
        </p:nvGraphicFramePr>
        <p:xfrm>
          <a:off x="1882588" y="1068512"/>
          <a:ext cx="8277412" cy="25266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Graphic 25" descr="Checkmark with solid fill">
            <a:extLst>
              <a:ext uri="{FF2B5EF4-FFF2-40B4-BE49-F238E27FC236}">
                <a16:creationId xmlns:a16="http://schemas.microsoft.com/office/drawing/2014/main" id="{B63B8CDF-93CC-DF5D-CF2C-693BC860419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405105" y="4064051"/>
            <a:ext cx="460114" cy="460114"/>
          </a:xfrm>
          <a:prstGeom prst="rect">
            <a:avLst/>
          </a:prstGeom>
        </p:spPr>
      </p:pic>
      <p:sp>
        <p:nvSpPr>
          <p:cNvPr id="6" name="Title 1">
            <a:extLst>
              <a:ext uri="{FF2B5EF4-FFF2-40B4-BE49-F238E27FC236}">
                <a16:creationId xmlns:a16="http://schemas.microsoft.com/office/drawing/2014/main" id="{1DB3E585-91C8-E7DC-5517-DA663206E100}"/>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Tree>
    <p:extLst>
      <p:ext uri="{BB962C8B-B14F-4D97-AF65-F5344CB8AC3E}">
        <p14:creationId xmlns:p14="http://schemas.microsoft.com/office/powerpoint/2010/main" val="403084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4978BDC-044D-D431-B7FD-BE1396E73FAA}"/>
              </a:ext>
            </a:extLst>
          </p:cNvPr>
          <p:cNvGraphicFramePr/>
          <p:nvPr/>
        </p:nvGraphicFramePr>
        <p:xfrm>
          <a:off x="647176" y="1553875"/>
          <a:ext cx="11135599" cy="25969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1">
            <a:extLst>
              <a:ext uri="{FF2B5EF4-FFF2-40B4-BE49-F238E27FC236}">
                <a16:creationId xmlns:a16="http://schemas.microsoft.com/office/drawing/2014/main" id="{C85F091F-EB12-5BB8-662C-ACBF12354019}"/>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
        <p:nvSpPr>
          <p:cNvPr id="12" name="Arrow: Right 11">
            <a:extLst>
              <a:ext uri="{FF2B5EF4-FFF2-40B4-BE49-F238E27FC236}">
                <a16:creationId xmlns:a16="http://schemas.microsoft.com/office/drawing/2014/main" id="{2C019941-0136-4D17-1908-FE9E3542A99B}"/>
              </a:ext>
            </a:extLst>
          </p:cNvPr>
          <p:cNvSpPr/>
          <p:nvPr/>
        </p:nvSpPr>
        <p:spPr>
          <a:xfrm>
            <a:off x="6281571" y="4639031"/>
            <a:ext cx="908137" cy="815310"/>
          </a:xfrm>
          <a:prstGeom prs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13" name="Rectangle: Rounded Corners 12">
            <a:extLst>
              <a:ext uri="{FF2B5EF4-FFF2-40B4-BE49-F238E27FC236}">
                <a16:creationId xmlns:a16="http://schemas.microsoft.com/office/drawing/2014/main" id="{D3C0E108-014E-02A3-F5D8-36161D843FC9}"/>
              </a:ext>
            </a:extLst>
          </p:cNvPr>
          <p:cNvSpPr/>
          <p:nvPr/>
        </p:nvSpPr>
        <p:spPr>
          <a:xfrm>
            <a:off x="7331398" y="4819637"/>
            <a:ext cx="4451377" cy="45409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chemeClr val="bg1"/>
                </a:solidFill>
                <a:latin typeface="Courier New" panose="02070309020205020404" pitchFamily="49" charset="0"/>
                <a:cs typeface="Courier New" panose="02070309020205020404" pitchFamily="49" charset="0"/>
                <a:sym typeface="Asap SemiBold"/>
              </a:rPr>
              <a:t>RCPT TO: ?????</a:t>
            </a:r>
            <a:endParaRPr lang="en-IL" sz="2667">
              <a:solidFill>
                <a:schemeClr val="bg1"/>
              </a:solidFill>
              <a:latin typeface="Courier New" panose="02070309020205020404" pitchFamily="49" charset="0"/>
              <a:cs typeface="Courier New" panose="02070309020205020404" pitchFamily="49" charset="0"/>
              <a:sym typeface="Asap SemiBold"/>
            </a:endParaRPr>
          </a:p>
        </p:txBody>
      </p:sp>
      <p:grpSp>
        <p:nvGrpSpPr>
          <p:cNvPr id="17" name="Group 16">
            <a:extLst>
              <a:ext uri="{FF2B5EF4-FFF2-40B4-BE49-F238E27FC236}">
                <a16:creationId xmlns:a16="http://schemas.microsoft.com/office/drawing/2014/main" id="{12D4E4C1-9748-FEB8-4985-BEDE179621E3}"/>
              </a:ext>
            </a:extLst>
          </p:cNvPr>
          <p:cNvGrpSpPr/>
          <p:nvPr/>
        </p:nvGrpSpPr>
        <p:grpSpPr>
          <a:xfrm>
            <a:off x="647177" y="4354372"/>
            <a:ext cx="5396630" cy="1630139"/>
            <a:chOff x="776612" y="5225244"/>
            <a:chExt cx="6475956" cy="1956166"/>
          </a:xfrm>
        </p:grpSpPr>
        <p:sp>
          <p:nvSpPr>
            <p:cNvPr id="8" name="Rectangle: Rounded Corners 7">
              <a:extLst>
                <a:ext uri="{FF2B5EF4-FFF2-40B4-BE49-F238E27FC236}">
                  <a16:creationId xmlns:a16="http://schemas.microsoft.com/office/drawing/2014/main" id="{5A7B7929-07FE-7DFA-79ED-79809AB08458}"/>
                </a:ext>
              </a:extLst>
            </p:cNvPr>
            <p:cNvSpPr/>
            <p:nvPr/>
          </p:nvSpPr>
          <p:spPr>
            <a:xfrm>
              <a:off x="776612" y="5225244"/>
              <a:ext cx="6475956" cy="544916"/>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dirty="0">
                  <a:solidFill>
                    <a:schemeClr val="bg1"/>
                  </a:solidFill>
                  <a:latin typeface="Helvetica Neue Medium"/>
                  <a:ea typeface="Helvetica Neue Medium"/>
                  <a:cs typeface="Helvetica Neue Medium"/>
                  <a:sym typeface="Helvetica Neue Medium"/>
                </a:rPr>
                <a:t>RCPT TO: </a:t>
              </a:r>
              <a:r>
                <a:rPr lang="en-US" sz="2667" dirty="0">
                  <a:solidFill>
                    <a:srgbClr val="FFFFFF"/>
                  </a:solidFill>
                  <a:latin typeface="Helvetica Neue Medium"/>
                  <a:ea typeface="Helvetica Neue Medium"/>
                  <a:cs typeface="Helvetica Neue Medium"/>
                  <a:sym typeface="Helvetica Neue Medium"/>
                </a:rPr>
                <a:t>email1@blabla.com</a:t>
              </a:r>
              <a:endParaRPr lang="en-IL" sz="2667" dirty="0">
                <a:solidFill>
                  <a:srgbClr val="FFFFFF"/>
                </a:solidFill>
                <a:latin typeface="Helvetica Neue Medium"/>
                <a:ea typeface="Helvetica Neue Medium"/>
                <a:cs typeface="Helvetica Neue Medium"/>
                <a:sym typeface="Helvetica Neue Medium"/>
              </a:endParaRPr>
            </a:p>
          </p:txBody>
        </p:sp>
        <p:sp>
          <p:nvSpPr>
            <p:cNvPr id="9" name="Rectangle: Rounded Corners 8">
              <a:extLst>
                <a:ext uri="{FF2B5EF4-FFF2-40B4-BE49-F238E27FC236}">
                  <a16:creationId xmlns:a16="http://schemas.microsoft.com/office/drawing/2014/main" id="{A4C3F318-F08D-C6D3-D14A-F068F9B9D13B}"/>
                </a:ext>
              </a:extLst>
            </p:cNvPr>
            <p:cNvSpPr/>
            <p:nvPr/>
          </p:nvSpPr>
          <p:spPr>
            <a:xfrm>
              <a:off x="776612" y="5945586"/>
              <a:ext cx="6475956" cy="544916"/>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dirty="0">
                  <a:solidFill>
                    <a:srgbClr val="FFFFFF"/>
                  </a:solidFill>
                  <a:latin typeface="Helvetica Neue Medium"/>
                  <a:ea typeface="Helvetica Neue Medium"/>
                  <a:cs typeface="Helvetica Neue Medium"/>
                  <a:sym typeface="Helvetica Neue Medium"/>
                </a:rPr>
                <a:t>RCPT TO: user2@lalala.bbb</a:t>
              </a:r>
              <a:endParaRPr lang="en-IL" sz="2667" dirty="0">
                <a:solidFill>
                  <a:srgbClr val="FFFFFF"/>
                </a:solidFill>
                <a:latin typeface="Helvetica Neue Medium"/>
                <a:ea typeface="Helvetica Neue Medium"/>
                <a:cs typeface="Helvetica Neue Medium"/>
                <a:sym typeface="Helvetica Neue Medium"/>
              </a:endParaRPr>
            </a:p>
          </p:txBody>
        </p:sp>
        <p:sp>
          <p:nvSpPr>
            <p:cNvPr id="14" name="Rectangle: Rounded Corners 13">
              <a:extLst>
                <a:ext uri="{FF2B5EF4-FFF2-40B4-BE49-F238E27FC236}">
                  <a16:creationId xmlns:a16="http://schemas.microsoft.com/office/drawing/2014/main" id="{152FCECA-6B64-94CC-CCD3-B3CE414D9034}"/>
                </a:ext>
              </a:extLst>
            </p:cNvPr>
            <p:cNvSpPr/>
            <p:nvPr/>
          </p:nvSpPr>
          <p:spPr>
            <a:xfrm>
              <a:off x="776612" y="6636494"/>
              <a:ext cx="6475956" cy="544916"/>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dirty="0">
                  <a:solidFill>
                    <a:srgbClr val="FFFFFF"/>
                  </a:solidFill>
                  <a:latin typeface="Helvetica Neue Medium"/>
                  <a:ea typeface="Helvetica Neue Medium"/>
                  <a:cs typeface="Helvetica Neue Medium"/>
                  <a:sym typeface="Helvetica Neue Medium"/>
                </a:rPr>
                <a:t>RCPT TO: person3@nana.ccc</a:t>
              </a:r>
              <a:endParaRPr lang="en-IL" sz="2667" dirty="0">
                <a:solidFill>
                  <a:srgbClr val="FFFFFF"/>
                </a:solidFill>
                <a:latin typeface="Helvetica Neue Medium"/>
                <a:ea typeface="Helvetica Neue Medium"/>
                <a:cs typeface="Helvetica Neue Medium"/>
                <a:sym typeface="Helvetica Neue Medium"/>
              </a:endParaRPr>
            </a:p>
          </p:txBody>
        </p:sp>
      </p:grpSp>
      <p:sp>
        <p:nvSpPr>
          <p:cNvPr id="6" name="Title 5">
            <a:extLst>
              <a:ext uri="{FF2B5EF4-FFF2-40B4-BE49-F238E27FC236}">
                <a16:creationId xmlns:a16="http://schemas.microsoft.com/office/drawing/2014/main" id="{B890E927-356F-0597-A16B-6674788EF6B9}"/>
              </a:ext>
            </a:extLst>
          </p:cNvPr>
          <p:cNvSpPr>
            <a:spLocks noGrp="1"/>
          </p:cNvSpPr>
          <p:nvPr>
            <p:ph type="title"/>
          </p:nvPr>
        </p:nvSpPr>
        <p:spPr/>
        <p:txBody>
          <a:bodyPr/>
          <a:lstStyle/>
          <a:p>
            <a:r>
              <a:rPr lang="en-US"/>
              <a:t>Concrete messages -&gt; Message type</a:t>
            </a:r>
            <a:endParaRPr lang="en-IL"/>
          </a:p>
        </p:txBody>
      </p:sp>
    </p:spTree>
    <p:extLst>
      <p:ext uri="{BB962C8B-B14F-4D97-AF65-F5344CB8AC3E}">
        <p14:creationId xmlns:p14="http://schemas.microsoft.com/office/powerpoint/2010/main" val="408057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itle 1">
            <a:extLst>
              <a:ext uri="{FF2B5EF4-FFF2-40B4-BE49-F238E27FC236}">
                <a16:creationId xmlns:a16="http://schemas.microsoft.com/office/drawing/2014/main" id="{EADD7B14-847D-E0C4-6974-DCA84AAC3255}"/>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
        <p:nvSpPr>
          <p:cNvPr id="61" name="Rectangle: Rounded Corners 12">
            <a:extLst>
              <a:ext uri="{FF2B5EF4-FFF2-40B4-BE49-F238E27FC236}">
                <a16:creationId xmlns:a16="http://schemas.microsoft.com/office/drawing/2014/main" id="{D12AB2DC-EE5D-7712-8D3F-4012067CB303}"/>
              </a:ext>
            </a:extLst>
          </p:cNvPr>
          <p:cNvSpPr/>
          <p:nvPr/>
        </p:nvSpPr>
        <p:spPr>
          <a:xfrm>
            <a:off x="2174300" y="3325750"/>
            <a:ext cx="1688123" cy="90819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L* algorithm</a:t>
            </a:r>
            <a:endParaRPr lang="en-IL" sz="2667">
              <a:solidFill>
                <a:srgbClr val="FFFFFF"/>
              </a:solidFill>
              <a:latin typeface="Helvetica Neue Medium"/>
              <a:ea typeface="Helvetica Neue Medium"/>
              <a:cs typeface="Helvetica Neue Medium"/>
              <a:sym typeface="Helvetica Neue Medium"/>
            </a:endParaRPr>
          </a:p>
        </p:txBody>
      </p:sp>
      <p:sp>
        <p:nvSpPr>
          <p:cNvPr id="62" name="Rectangle: Rounded Corners 13">
            <a:extLst>
              <a:ext uri="{FF2B5EF4-FFF2-40B4-BE49-F238E27FC236}">
                <a16:creationId xmlns:a16="http://schemas.microsoft.com/office/drawing/2014/main" id="{AD4365C0-4ACA-32A1-62F3-112C3B43D17C}"/>
              </a:ext>
            </a:extLst>
          </p:cNvPr>
          <p:cNvSpPr/>
          <p:nvPr/>
        </p:nvSpPr>
        <p:spPr>
          <a:xfrm>
            <a:off x="5339530" y="3330268"/>
            <a:ext cx="1688123" cy="90819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Symbolic Execution</a:t>
            </a:r>
            <a:endParaRPr lang="en-IL" sz="2667">
              <a:solidFill>
                <a:srgbClr val="FFFFFF"/>
              </a:solidFill>
              <a:latin typeface="Helvetica Neue Medium"/>
              <a:ea typeface="Helvetica Neue Medium"/>
              <a:cs typeface="Helvetica Neue Medium"/>
              <a:sym typeface="Helvetica Neue Medium"/>
            </a:endParaRPr>
          </a:p>
        </p:txBody>
      </p:sp>
      <p:pic>
        <p:nvPicPr>
          <p:cNvPr id="63" name="Picture 62">
            <a:extLst>
              <a:ext uri="{FF2B5EF4-FFF2-40B4-BE49-F238E27FC236}">
                <a16:creationId xmlns:a16="http://schemas.microsoft.com/office/drawing/2014/main" id="{5D47B44D-3BDD-FE3F-7BDD-F7DD9AC91CF6}"/>
              </a:ext>
            </a:extLst>
          </p:cNvPr>
          <p:cNvPicPr>
            <a:picLocks noChangeAspect="1"/>
          </p:cNvPicPr>
          <p:nvPr/>
        </p:nvPicPr>
        <p:blipFill rotWithShape="1">
          <a:blip r:embed="rId3"/>
          <a:srcRect b="3464"/>
          <a:stretch/>
        </p:blipFill>
        <p:spPr>
          <a:xfrm>
            <a:off x="8193167" y="2489307"/>
            <a:ext cx="2173609" cy="2702860"/>
          </a:xfrm>
          <a:prstGeom prst="rect">
            <a:avLst/>
          </a:prstGeom>
        </p:spPr>
      </p:pic>
      <p:cxnSp>
        <p:nvCxnSpPr>
          <p:cNvPr id="64" name="Straight Arrow Connector 63">
            <a:extLst>
              <a:ext uri="{FF2B5EF4-FFF2-40B4-BE49-F238E27FC236}">
                <a16:creationId xmlns:a16="http://schemas.microsoft.com/office/drawing/2014/main" id="{727A5524-5771-8DB3-FEBD-CAA48E406BE7}"/>
              </a:ext>
            </a:extLst>
          </p:cNvPr>
          <p:cNvCxnSpPr/>
          <p:nvPr/>
        </p:nvCxnSpPr>
        <p:spPr>
          <a:xfrm>
            <a:off x="3862423" y="3621583"/>
            <a:ext cx="146343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65" name="TextBox 64">
            <a:extLst>
              <a:ext uri="{FF2B5EF4-FFF2-40B4-BE49-F238E27FC236}">
                <a16:creationId xmlns:a16="http://schemas.microsoft.com/office/drawing/2014/main" id="{1F0E3A7E-87EA-5B17-85D5-A94FA69A94D1}"/>
              </a:ext>
            </a:extLst>
          </p:cNvPr>
          <p:cNvSpPr txBox="1"/>
          <p:nvPr/>
        </p:nvSpPr>
        <p:spPr>
          <a:xfrm>
            <a:off x="3478491" y="2345697"/>
            <a:ext cx="2387601" cy="1008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a:r>
              <a:rPr lang="en-US" sz="2000">
                <a:cs typeface="Courier New" panose="02070309020205020404" pitchFamily="49" charset="0"/>
              </a:rPr>
              <a:t>Is this sequence of message types valid for the protocol?</a:t>
            </a:r>
          </a:p>
        </p:txBody>
      </p:sp>
      <p:sp>
        <p:nvSpPr>
          <p:cNvPr id="66" name="Arrow: Left-Right 17">
            <a:extLst>
              <a:ext uri="{FF2B5EF4-FFF2-40B4-BE49-F238E27FC236}">
                <a16:creationId xmlns:a16="http://schemas.microsoft.com/office/drawing/2014/main" id="{FCDA2035-72E1-7192-505A-17B0AD4F2267}"/>
              </a:ext>
            </a:extLst>
          </p:cNvPr>
          <p:cNvSpPr/>
          <p:nvPr/>
        </p:nvSpPr>
        <p:spPr>
          <a:xfrm>
            <a:off x="7092131" y="3342883"/>
            <a:ext cx="1036559" cy="815310"/>
          </a:xfrm>
          <a:prstGeom prst="lef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67" name="TextBox 66">
            <a:extLst>
              <a:ext uri="{FF2B5EF4-FFF2-40B4-BE49-F238E27FC236}">
                <a16:creationId xmlns:a16="http://schemas.microsoft.com/office/drawing/2014/main" id="{C8F57C1E-11BE-8A21-D48D-9D990BA4F908}"/>
              </a:ext>
            </a:extLst>
          </p:cNvPr>
          <p:cNvSpPr txBox="1"/>
          <p:nvPr/>
        </p:nvSpPr>
        <p:spPr>
          <a:xfrm>
            <a:off x="3635776" y="3923175"/>
            <a:ext cx="1863969"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333">
                <a:latin typeface="Asap SemiBold"/>
                <a:ea typeface="Asap SemiBold"/>
                <a:cs typeface="Asap SemiBold"/>
                <a:sym typeface="Asap SemiBold"/>
              </a:rPr>
              <a:t>Yes/No</a:t>
            </a:r>
            <a:endParaRPr lang="en-IL" sz="2333">
              <a:latin typeface="Asap SemiBold"/>
              <a:ea typeface="Asap SemiBold"/>
              <a:cs typeface="Asap SemiBold"/>
              <a:sym typeface="Asap SemiBold"/>
            </a:endParaRPr>
          </a:p>
        </p:txBody>
      </p:sp>
      <p:cxnSp>
        <p:nvCxnSpPr>
          <p:cNvPr id="68" name="Straight Arrow Connector 67">
            <a:extLst>
              <a:ext uri="{FF2B5EF4-FFF2-40B4-BE49-F238E27FC236}">
                <a16:creationId xmlns:a16="http://schemas.microsoft.com/office/drawing/2014/main" id="{C55B22EC-C820-35A9-4A6A-F92FB83D6103}"/>
              </a:ext>
            </a:extLst>
          </p:cNvPr>
          <p:cNvCxnSpPr/>
          <p:nvPr/>
        </p:nvCxnSpPr>
        <p:spPr>
          <a:xfrm>
            <a:off x="3862422" y="3889261"/>
            <a:ext cx="1463431" cy="0"/>
          </a:xfrm>
          <a:prstGeom prst="straightConnector1">
            <a:avLst/>
          </a:prstGeom>
          <a:ln w="28575">
            <a:headEnd type="triangle"/>
            <a:tailEnd type="none"/>
          </a:ln>
        </p:spPr>
        <p:style>
          <a:lnRef idx="1">
            <a:schemeClr val="accent2"/>
          </a:lnRef>
          <a:fillRef idx="0">
            <a:schemeClr val="accent2"/>
          </a:fillRef>
          <a:effectRef idx="0">
            <a:schemeClr val="accent2"/>
          </a:effectRef>
          <a:fontRef idx="minor">
            <a:schemeClr val="tx1"/>
          </a:fontRef>
        </p:style>
      </p:cxnSp>
      <p:sp>
        <p:nvSpPr>
          <p:cNvPr id="69" name="TextBox 68">
            <a:extLst>
              <a:ext uri="{FF2B5EF4-FFF2-40B4-BE49-F238E27FC236}">
                <a16:creationId xmlns:a16="http://schemas.microsoft.com/office/drawing/2014/main" id="{58AA34A1-E392-1CBE-30FC-5BCA6BABA020}"/>
              </a:ext>
            </a:extLst>
          </p:cNvPr>
          <p:cNvSpPr txBox="1"/>
          <p:nvPr/>
        </p:nvSpPr>
        <p:spPr>
          <a:xfrm>
            <a:off x="3187369" y="4304092"/>
            <a:ext cx="3141786" cy="11625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333" i="1">
                <a:sym typeface="Asap SemiBold"/>
              </a:rPr>
              <a:t>If yes,</a:t>
            </a:r>
            <a:r>
              <a:rPr lang="en-US" sz="2333" i="1"/>
              <a:t> here are message types that can follow the sequence.</a:t>
            </a:r>
            <a:endParaRPr lang="en-IL" sz="2333" i="1">
              <a:sym typeface="Asap SemiBold"/>
            </a:endParaRPr>
          </a:p>
        </p:txBody>
      </p:sp>
      <p:sp>
        <p:nvSpPr>
          <p:cNvPr id="4" name="Title 3">
            <a:extLst>
              <a:ext uri="{FF2B5EF4-FFF2-40B4-BE49-F238E27FC236}">
                <a16:creationId xmlns:a16="http://schemas.microsoft.com/office/drawing/2014/main" id="{40599C68-D34F-0DB4-6CC6-CABD5B8E9D8D}"/>
              </a:ext>
            </a:extLst>
          </p:cNvPr>
          <p:cNvSpPr>
            <a:spLocks noGrp="1"/>
          </p:cNvSpPr>
          <p:nvPr>
            <p:ph type="title"/>
          </p:nvPr>
        </p:nvSpPr>
        <p:spPr/>
        <p:txBody>
          <a:bodyPr/>
          <a:lstStyle/>
          <a:p>
            <a:r>
              <a:rPr lang="en-US"/>
              <a:t>Tying it all together</a:t>
            </a:r>
            <a:endParaRPr lang="en-IL"/>
          </a:p>
        </p:txBody>
      </p:sp>
    </p:spTree>
    <p:extLst>
      <p:ext uri="{BB962C8B-B14F-4D97-AF65-F5344CB8AC3E}">
        <p14:creationId xmlns:p14="http://schemas.microsoft.com/office/powerpoint/2010/main" val="345703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7BB527A-6B7B-98D7-8D57-DA4F3507A9DA}"/>
              </a:ext>
            </a:extLst>
          </p:cNvPr>
          <p:cNvSpPr>
            <a:spLocks noGrp="1"/>
          </p:cNvSpPr>
          <p:nvPr>
            <p:ph type="title"/>
          </p:nvPr>
        </p:nvSpPr>
        <p:spPr/>
        <p:txBody>
          <a:bodyPr/>
          <a:lstStyle/>
          <a:p>
            <a:r>
              <a:rPr lang="en-US"/>
              <a:t>What is protocol inference?</a:t>
            </a:r>
            <a:endParaRPr lang="en-IL"/>
          </a:p>
        </p:txBody>
      </p:sp>
      <p:sp>
        <p:nvSpPr>
          <p:cNvPr id="51" name="TextBox 50">
            <a:extLst>
              <a:ext uri="{FF2B5EF4-FFF2-40B4-BE49-F238E27FC236}">
                <a16:creationId xmlns:a16="http://schemas.microsoft.com/office/drawing/2014/main" id="{53456851-AFF3-0513-7CED-ECBFBCD24699}"/>
              </a:ext>
            </a:extLst>
          </p:cNvPr>
          <p:cNvSpPr txBox="1"/>
          <p:nvPr/>
        </p:nvSpPr>
        <p:spPr>
          <a:xfrm>
            <a:off x="2019748" y="3642057"/>
            <a:ext cx="3140413" cy="444502"/>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Courier New" panose="02070309020205020404" pitchFamily="49" charset="0"/>
                <a:cs typeface="Courier New" panose="02070309020205020404" pitchFamily="49" charset="0"/>
                <a:sym typeface="Asap SemiBold"/>
              </a:rPr>
              <a:t>RCPT TO: ??????</a:t>
            </a:r>
            <a:endParaRPr lang="en-IL" sz="2333">
              <a:solidFill>
                <a:schemeClr val="tx1">
                  <a:lumMod val="95000"/>
                  <a:lumOff val="5000"/>
                </a:schemeClr>
              </a:solidFill>
              <a:latin typeface="Courier New" panose="02070309020205020404" pitchFamily="49" charset="0"/>
              <a:cs typeface="Courier New" panose="02070309020205020404" pitchFamily="49" charset="0"/>
              <a:sym typeface="Asap SemiBold"/>
            </a:endParaRPr>
          </a:p>
        </p:txBody>
      </p:sp>
      <p:cxnSp>
        <p:nvCxnSpPr>
          <p:cNvPr id="54" name="Straight Arrow Connector 53">
            <a:extLst>
              <a:ext uri="{FF2B5EF4-FFF2-40B4-BE49-F238E27FC236}">
                <a16:creationId xmlns:a16="http://schemas.microsoft.com/office/drawing/2014/main" id="{BF49A9E3-3095-1F50-55F6-9A397C01C8F6}"/>
              </a:ext>
            </a:extLst>
          </p:cNvPr>
          <p:cNvCxnSpPr/>
          <p:nvPr/>
        </p:nvCxnSpPr>
        <p:spPr>
          <a:xfrm flipV="1">
            <a:off x="3644033" y="4141996"/>
            <a:ext cx="0" cy="16914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38" name="Picture 37">
            <a:extLst>
              <a:ext uri="{FF2B5EF4-FFF2-40B4-BE49-F238E27FC236}">
                <a16:creationId xmlns:a16="http://schemas.microsoft.com/office/drawing/2014/main" id="{FA3F2F8B-A496-40AD-DF38-F6D8A662190B}"/>
              </a:ext>
            </a:extLst>
          </p:cNvPr>
          <p:cNvPicPr>
            <a:picLocks noChangeAspect="1"/>
          </p:cNvPicPr>
          <p:nvPr/>
        </p:nvPicPr>
        <p:blipFill rotWithShape="1">
          <a:blip r:embed="rId3"/>
          <a:srcRect b="3464"/>
          <a:stretch/>
        </p:blipFill>
        <p:spPr>
          <a:xfrm>
            <a:off x="8522145" y="2391437"/>
            <a:ext cx="2578334" cy="3206132"/>
          </a:xfrm>
          <a:prstGeom prst="rect">
            <a:avLst/>
          </a:prstGeom>
        </p:spPr>
      </p:pic>
      <p:grpSp>
        <p:nvGrpSpPr>
          <p:cNvPr id="6" name="קבוצה 5">
            <a:extLst>
              <a:ext uri="{FF2B5EF4-FFF2-40B4-BE49-F238E27FC236}">
                <a16:creationId xmlns:a16="http://schemas.microsoft.com/office/drawing/2014/main" id="{003DEDF5-85F3-DDFC-6F95-D5474FB9FF0B}"/>
              </a:ext>
            </a:extLst>
          </p:cNvPr>
          <p:cNvGrpSpPr/>
          <p:nvPr/>
        </p:nvGrpSpPr>
        <p:grpSpPr>
          <a:xfrm>
            <a:off x="884196" y="1955261"/>
            <a:ext cx="6240526" cy="4526758"/>
            <a:chOff x="884196" y="1955261"/>
            <a:chExt cx="6240526" cy="4526758"/>
          </a:xfrm>
        </p:grpSpPr>
        <p:sp>
          <p:nvSpPr>
            <p:cNvPr id="28" name="TextBox 27">
              <a:extLst>
                <a:ext uri="{FF2B5EF4-FFF2-40B4-BE49-F238E27FC236}">
                  <a16:creationId xmlns:a16="http://schemas.microsoft.com/office/drawing/2014/main" id="{3731C9D6-E072-60B5-312E-EAEE3C79DAE9}"/>
                </a:ext>
              </a:extLst>
            </p:cNvPr>
            <p:cNvSpPr txBox="1"/>
            <p:nvPr/>
          </p:nvSpPr>
          <p:spPr>
            <a:xfrm>
              <a:off x="5837552" y="3668013"/>
              <a:ext cx="1136958"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sym typeface="Asap SemiBold"/>
                </a:rPr>
                <a:t>250 OK</a:t>
              </a:r>
              <a:endParaRPr lang="en-IL" sz="2333">
                <a:solidFill>
                  <a:schemeClr val="tx1">
                    <a:lumMod val="95000"/>
                    <a:lumOff val="5000"/>
                  </a:schemeClr>
                </a:solidFill>
                <a:latin typeface="Agency FB" panose="020B0503020202020204" pitchFamily="34" charset="0"/>
                <a:sym typeface="Asap SemiBold"/>
              </a:endParaRPr>
            </a:p>
          </p:txBody>
        </p:sp>
        <p:sp>
          <p:nvSpPr>
            <p:cNvPr id="25" name="TextBox 24">
              <a:extLst>
                <a:ext uri="{FF2B5EF4-FFF2-40B4-BE49-F238E27FC236}">
                  <a16:creationId xmlns:a16="http://schemas.microsoft.com/office/drawing/2014/main" id="{280945E5-57FD-5BE1-C039-BD6C2FB67B6D}"/>
                </a:ext>
              </a:extLst>
            </p:cNvPr>
            <p:cNvSpPr txBox="1"/>
            <p:nvPr/>
          </p:nvSpPr>
          <p:spPr>
            <a:xfrm>
              <a:off x="5708524" y="2243155"/>
              <a:ext cx="1416198"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sym typeface="Asap SemiBold"/>
                </a:rPr>
                <a:t>MAIL FROM</a:t>
              </a:r>
              <a:endParaRPr lang="en-IL" sz="2333">
                <a:solidFill>
                  <a:schemeClr val="tx1">
                    <a:lumMod val="95000"/>
                    <a:lumOff val="5000"/>
                  </a:schemeClr>
                </a:solidFill>
                <a:latin typeface="Agency FB" panose="020B0503020202020204" pitchFamily="34" charset="0"/>
                <a:sym typeface="Asap SemiBold"/>
              </a:endParaRPr>
            </a:p>
          </p:txBody>
        </p:sp>
        <p:sp>
          <p:nvSpPr>
            <p:cNvPr id="31" name="TextBox 30">
              <a:extLst>
                <a:ext uri="{FF2B5EF4-FFF2-40B4-BE49-F238E27FC236}">
                  <a16:creationId xmlns:a16="http://schemas.microsoft.com/office/drawing/2014/main" id="{4229A519-AB6A-4C18-89B6-DB1DF2BADC11}"/>
                </a:ext>
              </a:extLst>
            </p:cNvPr>
            <p:cNvSpPr txBox="1"/>
            <p:nvPr/>
          </p:nvSpPr>
          <p:spPr>
            <a:xfrm>
              <a:off x="5436066" y="5112717"/>
              <a:ext cx="1416198"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sym typeface="Asap SemiBold"/>
                </a:rPr>
                <a:t>RCPT TO</a:t>
              </a:r>
              <a:endParaRPr lang="en-IL" sz="2333">
                <a:solidFill>
                  <a:schemeClr val="tx1">
                    <a:lumMod val="95000"/>
                    <a:lumOff val="5000"/>
                  </a:schemeClr>
                </a:solidFill>
                <a:latin typeface="Agency FB" panose="020B0503020202020204" pitchFamily="34" charset="0"/>
                <a:sym typeface="Asap SemiBold"/>
              </a:endParaRPr>
            </a:p>
          </p:txBody>
        </p:sp>
        <p:sp>
          <p:nvSpPr>
            <p:cNvPr id="12" name="Rectangle: Rounded Corners 11">
              <a:extLst>
                <a:ext uri="{FF2B5EF4-FFF2-40B4-BE49-F238E27FC236}">
                  <a16:creationId xmlns:a16="http://schemas.microsoft.com/office/drawing/2014/main" id="{F817AE02-806D-5929-2586-03E01387A2AD}"/>
                </a:ext>
              </a:extLst>
            </p:cNvPr>
            <p:cNvSpPr/>
            <p:nvPr/>
          </p:nvSpPr>
          <p:spPr>
            <a:xfrm>
              <a:off x="900239" y="2905880"/>
              <a:ext cx="903768" cy="45409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start</a:t>
              </a:r>
              <a:endParaRPr lang="en-IL" sz="2667">
                <a:solidFill>
                  <a:srgbClr val="FFFFFF"/>
                </a:solidFill>
                <a:latin typeface="Helvetica Neue Medium"/>
                <a:ea typeface="Helvetica Neue Medium"/>
                <a:cs typeface="Helvetica Neue Medium"/>
                <a:sym typeface="Helvetica Neue Medium"/>
              </a:endParaRPr>
            </a:p>
          </p:txBody>
        </p:sp>
        <p:sp>
          <p:nvSpPr>
            <p:cNvPr id="13" name="Rectangle: Rounded Corners 12">
              <a:extLst>
                <a:ext uri="{FF2B5EF4-FFF2-40B4-BE49-F238E27FC236}">
                  <a16:creationId xmlns:a16="http://schemas.microsoft.com/office/drawing/2014/main" id="{4422F059-C4FE-6225-41FF-8D1BE92204E0}"/>
                </a:ext>
              </a:extLst>
            </p:cNvPr>
            <p:cNvSpPr/>
            <p:nvPr/>
          </p:nvSpPr>
          <p:spPr>
            <a:xfrm>
              <a:off x="2242602" y="2257356"/>
              <a:ext cx="903768" cy="45409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15" name="Freeform: Shape 14">
              <a:extLst>
                <a:ext uri="{FF2B5EF4-FFF2-40B4-BE49-F238E27FC236}">
                  <a16:creationId xmlns:a16="http://schemas.microsoft.com/office/drawing/2014/main" id="{1E514935-FEB1-C9E6-2E91-CDEFEA2A876A}"/>
                </a:ext>
              </a:extLst>
            </p:cNvPr>
            <p:cNvSpPr/>
            <p:nvPr/>
          </p:nvSpPr>
          <p:spPr>
            <a:xfrm rot="21361998">
              <a:off x="1338181" y="2386480"/>
              <a:ext cx="903206" cy="504310"/>
            </a:xfrm>
            <a:custGeom>
              <a:avLst/>
              <a:gdLst>
                <a:gd name="connsiteX0" fmla="*/ 0 w 1562986"/>
                <a:gd name="connsiteY0" fmla="*/ 411603 h 411603"/>
                <a:gd name="connsiteX1" fmla="*/ 510363 w 1562986"/>
                <a:gd name="connsiteY1" fmla="*/ 39463 h 411603"/>
                <a:gd name="connsiteX2" fmla="*/ 1562986 w 1562986"/>
                <a:gd name="connsiteY2" fmla="*/ 28831 h 411603"/>
              </a:gdLst>
              <a:ahLst/>
              <a:cxnLst>
                <a:cxn ang="0">
                  <a:pos x="connsiteX0" y="connsiteY0"/>
                </a:cxn>
                <a:cxn ang="0">
                  <a:pos x="connsiteX1" y="connsiteY1"/>
                </a:cxn>
                <a:cxn ang="0">
                  <a:pos x="connsiteX2" y="connsiteY2"/>
                </a:cxn>
              </a:cxnLst>
              <a:rect l="l" t="t" r="r" b="b"/>
              <a:pathLst>
                <a:path w="1562986" h="411603">
                  <a:moveTo>
                    <a:pt x="0" y="411603"/>
                  </a:moveTo>
                  <a:cubicBezTo>
                    <a:pt x="124932" y="257430"/>
                    <a:pt x="249865" y="103258"/>
                    <a:pt x="510363" y="39463"/>
                  </a:cubicBezTo>
                  <a:cubicBezTo>
                    <a:pt x="770861" y="-24332"/>
                    <a:pt x="1166923" y="2249"/>
                    <a:pt x="1562986" y="28831"/>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76199" tIns="38099" rIns="76199" bIns="38099" numCol="1" spcCol="38100" rtlCol="0" anchor="t">
              <a:noAutofit/>
            </a:bodyPr>
            <a:lstStyle/>
            <a:p>
              <a:pPr defTabSz="761970" latinLnBrk="1" hangingPunct="0"/>
              <a:endParaRPr lang="en-IL" sz="1500">
                <a:solidFill>
                  <a:srgbClr val="000000"/>
                </a:solidFill>
              </a:endParaRPr>
            </a:p>
          </p:txBody>
        </p:sp>
        <p:sp>
          <p:nvSpPr>
            <p:cNvPr id="16" name="TextBox 15">
              <a:extLst>
                <a:ext uri="{FF2B5EF4-FFF2-40B4-BE49-F238E27FC236}">
                  <a16:creationId xmlns:a16="http://schemas.microsoft.com/office/drawing/2014/main" id="{18A32CE9-0153-3767-4F1D-EC06FCD8504D}"/>
                </a:ext>
              </a:extLst>
            </p:cNvPr>
            <p:cNvSpPr txBox="1"/>
            <p:nvPr/>
          </p:nvSpPr>
          <p:spPr>
            <a:xfrm>
              <a:off x="1224529" y="1984482"/>
              <a:ext cx="1302488"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sym typeface="Asap SemiBold"/>
                </a:rPr>
                <a:t>HELO</a:t>
              </a:r>
              <a:endParaRPr lang="en-IL" sz="2333">
                <a:solidFill>
                  <a:schemeClr val="tx1">
                    <a:lumMod val="95000"/>
                    <a:lumOff val="5000"/>
                  </a:schemeClr>
                </a:solidFill>
                <a:latin typeface="Agency FB" panose="020B0503020202020204" pitchFamily="34" charset="0"/>
                <a:sym typeface="Asap SemiBold"/>
              </a:endParaRPr>
            </a:p>
          </p:txBody>
        </p:sp>
        <p:sp>
          <p:nvSpPr>
            <p:cNvPr id="17" name="Rectangle: Rounded Corners 16">
              <a:extLst>
                <a:ext uri="{FF2B5EF4-FFF2-40B4-BE49-F238E27FC236}">
                  <a16:creationId xmlns:a16="http://schemas.microsoft.com/office/drawing/2014/main" id="{426B4D8F-F9D1-15D6-6344-C00DE601B044}"/>
                </a:ext>
              </a:extLst>
            </p:cNvPr>
            <p:cNvSpPr/>
            <p:nvPr/>
          </p:nvSpPr>
          <p:spPr>
            <a:xfrm>
              <a:off x="4157729" y="2214597"/>
              <a:ext cx="903768" cy="45409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21" name="TextBox 20">
              <a:extLst>
                <a:ext uri="{FF2B5EF4-FFF2-40B4-BE49-F238E27FC236}">
                  <a16:creationId xmlns:a16="http://schemas.microsoft.com/office/drawing/2014/main" id="{97E6B730-E76D-992F-E8AA-4513B27FD100}"/>
                </a:ext>
              </a:extLst>
            </p:cNvPr>
            <p:cNvSpPr txBox="1"/>
            <p:nvPr/>
          </p:nvSpPr>
          <p:spPr>
            <a:xfrm>
              <a:off x="3336151" y="1960897"/>
              <a:ext cx="1302488"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sym typeface="Asap SemiBold"/>
                </a:rPr>
                <a:t>250 OK</a:t>
              </a:r>
              <a:endParaRPr lang="en-IL" sz="2333">
                <a:solidFill>
                  <a:schemeClr val="tx1">
                    <a:lumMod val="95000"/>
                    <a:lumOff val="5000"/>
                  </a:schemeClr>
                </a:solidFill>
                <a:latin typeface="Agency FB" panose="020B0503020202020204" pitchFamily="34" charset="0"/>
                <a:sym typeface="Asap SemiBold"/>
              </a:endParaRPr>
            </a:p>
          </p:txBody>
        </p:sp>
        <p:sp>
          <p:nvSpPr>
            <p:cNvPr id="22" name="Freeform: Shape 21">
              <a:extLst>
                <a:ext uri="{FF2B5EF4-FFF2-40B4-BE49-F238E27FC236}">
                  <a16:creationId xmlns:a16="http://schemas.microsoft.com/office/drawing/2014/main" id="{2DE887C2-E80F-35EC-BD07-3E269ECB1E99}"/>
                </a:ext>
              </a:extLst>
            </p:cNvPr>
            <p:cNvSpPr/>
            <p:nvPr/>
          </p:nvSpPr>
          <p:spPr>
            <a:xfrm>
              <a:off x="3134556" y="2419427"/>
              <a:ext cx="1018953" cy="0"/>
            </a:xfrm>
            <a:custGeom>
              <a:avLst/>
              <a:gdLst>
                <a:gd name="connsiteX0" fmla="*/ 0 w 1222744"/>
                <a:gd name="connsiteY0" fmla="*/ 0 h 0"/>
                <a:gd name="connsiteX1" fmla="*/ 1222744 w 1222744"/>
                <a:gd name="connsiteY1" fmla="*/ 0 h 0"/>
              </a:gdLst>
              <a:ahLst/>
              <a:cxnLst>
                <a:cxn ang="0">
                  <a:pos x="connsiteX0" y="connsiteY0"/>
                </a:cxn>
                <a:cxn ang="0">
                  <a:pos x="connsiteX1" y="connsiteY1"/>
                </a:cxn>
              </a:cxnLst>
              <a:rect l="l" t="t" r="r" b="b"/>
              <a:pathLst>
                <a:path w="1222744">
                  <a:moveTo>
                    <a:pt x="0" y="0"/>
                  </a:moveTo>
                  <a:lnTo>
                    <a:pt x="1222744" y="0"/>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500"/>
            </a:p>
          </p:txBody>
        </p:sp>
        <p:sp>
          <p:nvSpPr>
            <p:cNvPr id="23" name="Rectangle: Rounded Corners 22">
              <a:extLst>
                <a:ext uri="{FF2B5EF4-FFF2-40B4-BE49-F238E27FC236}">
                  <a16:creationId xmlns:a16="http://schemas.microsoft.com/office/drawing/2014/main" id="{687143AB-C967-056D-5495-3C467AEEE554}"/>
                </a:ext>
              </a:extLst>
            </p:cNvPr>
            <p:cNvSpPr/>
            <p:nvPr/>
          </p:nvSpPr>
          <p:spPr>
            <a:xfrm>
              <a:off x="5204956" y="3122729"/>
              <a:ext cx="903768" cy="45409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24" name="Freeform: Shape 23">
              <a:extLst>
                <a:ext uri="{FF2B5EF4-FFF2-40B4-BE49-F238E27FC236}">
                  <a16:creationId xmlns:a16="http://schemas.microsoft.com/office/drawing/2014/main" id="{85CAE153-0530-4FB2-921B-6DAF113FF7BD}"/>
                </a:ext>
              </a:extLst>
            </p:cNvPr>
            <p:cNvSpPr/>
            <p:nvPr/>
          </p:nvSpPr>
          <p:spPr>
            <a:xfrm>
              <a:off x="5057282" y="2437570"/>
              <a:ext cx="575930" cy="602512"/>
            </a:xfrm>
            <a:custGeom>
              <a:avLst/>
              <a:gdLst>
                <a:gd name="connsiteX0" fmla="*/ 0 w 691116"/>
                <a:gd name="connsiteY0" fmla="*/ 0 h 1212112"/>
                <a:gd name="connsiteX1" fmla="*/ 531627 w 691116"/>
                <a:gd name="connsiteY1" fmla="*/ 265814 h 1212112"/>
                <a:gd name="connsiteX2" fmla="*/ 691116 w 691116"/>
                <a:gd name="connsiteY2" fmla="*/ 1212112 h 1212112"/>
              </a:gdLst>
              <a:ahLst/>
              <a:cxnLst>
                <a:cxn ang="0">
                  <a:pos x="connsiteX0" y="connsiteY0"/>
                </a:cxn>
                <a:cxn ang="0">
                  <a:pos x="connsiteX1" y="connsiteY1"/>
                </a:cxn>
                <a:cxn ang="0">
                  <a:pos x="connsiteX2" y="connsiteY2"/>
                </a:cxn>
              </a:cxnLst>
              <a:rect l="l" t="t" r="r" b="b"/>
              <a:pathLst>
                <a:path w="691116" h="1212112">
                  <a:moveTo>
                    <a:pt x="0" y="0"/>
                  </a:moveTo>
                  <a:cubicBezTo>
                    <a:pt x="208220" y="31897"/>
                    <a:pt x="416441" y="63795"/>
                    <a:pt x="531627" y="265814"/>
                  </a:cubicBezTo>
                  <a:cubicBezTo>
                    <a:pt x="646813" y="467833"/>
                    <a:pt x="668964" y="839972"/>
                    <a:pt x="691116" y="1212112"/>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500"/>
            </a:p>
          </p:txBody>
        </p:sp>
        <p:sp>
          <p:nvSpPr>
            <p:cNvPr id="26" name="Rectangle: Rounded Corners 25">
              <a:extLst>
                <a:ext uri="{FF2B5EF4-FFF2-40B4-BE49-F238E27FC236}">
                  <a16:creationId xmlns:a16="http://schemas.microsoft.com/office/drawing/2014/main" id="{6E112FD2-89E1-6B73-B158-FEE9D37C3863}"/>
                </a:ext>
              </a:extLst>
            </p:cNvPr>
            <p:cNvSpPr/>
            <p:nvPr/>
          </p:nvSpPr>
          <p:spPr>
            <a:xfrm>
              <a:off x="5213214" y="4225276"/>
              <a:ext cx="903768" cy="45409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27" name="Freeform: Shape 26">
              <a:extLst>
                <a:ext uri="{FF2B5EF4-FFF2-40B4-BE49-F238E27FC236}">
                  <a16:creationId xmlns:a16="http://schemas.microsoft.com/office/drawing/2014/main" id="{582691A7-922D-E3C9-50ED-63980E96AB2B}"/>
                </a:ext>
              </a:extLst>
            </p:cNvPr>
            <p:cNvSpPr/>
            <p:nvPr/>
          </p:nvSpPr>
          <p:spPr>
            <a:xfrm>
              <a:off x="5650933" y="3633311"/>
              <a:ext cx="8860" cy="513907"/>
            </a:xfrm>
            <a:custGeom>
              <a:avLst/>
              <a:gdLst>
                <a:gd name="connsiteX0" fmla="*/ 0 w 10632"/>
                <a:gd name="connsiteY0" fmla="*/ 0 h 616688"/>
                <a:gd name="connsiteX1" fmla="*/ 10632 w 10632"/>
                <a:gd name="connsiteY1" fmla="*/ 616688 h 616688"/>
                <a:gd name="connsiteX2" fmla="*/ 10632 w 10632"/>
                <a:gd name="connsiteY2" fmla="*/ 616688 h 616688"/>
              </a:gdLst>
              <a:ahLst/>
              <a:cxnLst>
                <a:cxn ang="0">
                  <a:pos x="connsiteX0" y="connsiteY0"/>
                </a:cxn>
                <a:cxn ang="0">
                  <a:pos x="connsiteX1" y="connsiteY1"/>
                </a:cxn>
                <a:cxn ang="0">
                  <a:pos x="connsiteX2" y="connsiteY2"/>
                </a:cxn>
              </a:cxnLst>
              <a:rect l="l" t="t" r="r" b="b"/>
              <a:pathLst>
                <a:path w="10632" h="616688">
                  <a:moveTo>
                    <a:pt x="0" y="0"/>
                  </a:moveTo>
                  <a:lnTo>
                    <a:pt x="10632" y="616688"/>
                  </a:lnTo>
                  <a:lnTo>
                    <a:pt x="10632" y="616688"/>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500"/>
            </a:p>
          </p:txBody>
        </p:sp>
        <p:sp>
          <p:nvSpPr>
            <p:cNvPr id="29" name="Rectangle: Rounded Corners 28">
              <a:extLst>
                <a:ext uri="{FF2B5EF4-FFF2-40B4-BE49-F238E27FC236}">
                  <a16:creationId xmlns:a16="http://schemas.microsoft.com/office/drawing/2014/main" id="{2FC06B0D-C950-1BD2-03F5-2E42D66E8C3A}"/>
                </a:ext>
              </a:extLst>
            </p:cNvPr>
            <p:cNvSpPr/>
            <p:nvPr/>
          </p:nvSpPr>
          <p:spPr>
            <a:xfrm>
              <a:off x="4153509" y="4992286"/>
              <a:ext cx="903768" cy="45409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30" name="Freeform: Shape 29">
              <a:extLst>
                <a:ext uri="{FF2B5EF4-FFF2-40B4-BE49-F238E27FC236}">
                  <a16:creationId xmlns:a16="http://schemas.microsoft.com/office/drawing/2014/main" id="{D460C02E-BFF7-3512-E20F-F8D52DD7BCEA}"/>
                </a:ext>
              </a:extLst>
            </p:cNvPr>
            <p:cNvSpPr/>
            <p:nvPr/>
          </p:nvSpPr>
          <p:spPr>
            <a:xfrm>
              <a:off x="5048421" y="4749730"/>
              <a:ext cx="606588" cy="469604"/>
            </a:xfrm>
            <a:custGeom>
              <a:avLst/>
              <a:gdLst>
                <a:gd name="connsiteX0" fmla="*/ 723014 w 727906"/>
                <a:gd name="connsiteY0" fmla="*/ 0 h 563525"/>
                <a:gd name="connsiteX1" fmla="*/ 701749 w 727906"/>
                <a:gd name="connsiteY1" fmla="*/ 393405 h 563525"/>
                <a:gd name="connsiteX2" fmla="*/ 520995 w 727906"/>
                <a:gd name="connsiteY2" fmla="*/ 520995 h 563525"/>
                <a:gd name="connsiteX3" fmla="*/ 0 w 727906"/>
                <a:gd name="connsiteY3" fmla="*/ 563525 h 563525"/>
              </a:gdLst>
              <a:ahLst/>
              <a:cxnLst>
                <a:cxn ang="0">
                  <a:pos x="connsiteX0" y="connsiteY0"/>
                </a:cxn>
                <a:cxn ang="0">
                  <a:pos x="connsiteX1" y="connsiteY1"/>
                </a:cxn>
                <a:cxn ang="0">
                  <a:pos x="connsiteX2" y="connsiteY2"/>
                </a:cxn>
                <a:cxn ang="0">
                  <a:pos x="connsiteX3" y="connsiteY3"/>
                </a:cxn>
              </a:cxnLst>
              <a:rect l="l" t="t" r="r" b="b"/>
              <a:pathLst>
                <a:path w="727906" h="563525">
                  <a:moveTo>
                    <a:pt x="723014" y="0"/>
                  </a:moveTo>
                  <a:cubicBezTo>
                    <a:pt x="729216" y="153286"/>
                    <a:pt x="735419" y="306573"/>
                    <a:pt x="701749" y="393405"/>
                  </a:cubicBezTo>
                  <a:cubicBezTo>
                    <a:pt x="668079" y="480237"/>
                    <a:pt x="637953" y="492642"/>
                    <a:pt x="520995" y="520995"/>
                  </a:cubicBezTo>
                  <a:cubicBezTo>
                    <a:pt x="404037" y="549348"/>
                    <a:pt x="202018" y="556436"/>
                    <a:pt x="0" y="563525"/>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500"/>
            </a:p>
          </p:txBody>
        </p:sp>
        <p:sp>
          <p:nvSpPr>
            <p:cNvPr id="32" name="Rectangle: Rounded Corners 31">
              <a:extLst>
                <a:ext uri="{FF2B5EF4-FFF2-40B4-BE49-F238E27FC236}">
                  <a16:creationId xmlns:a16="http://schemas.microsoft.com/office/drawing/2014/main" id="{A66C30C3-E0DC-9A46-C741-55DD00F5775C}"/>
                </a:ext>
              </a:extLst>
            </p:cNvPr>
            <p:cNvSpPr/>
            <p:nvPr/>
          </p:nvSpPr>
          <p:spPr>
            <a:xfrm>
              <a:off x="2279382" y="4973438"/>
              <a:ext cx="903768" cy="45409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33" name="TextBox 32">
              <a:extLst>
                <a:ext uri="{FF2B5EF4-FFF2-40B4-BE49-F238E27FC236}">
                  <a16:creationId xmlns:a16="http://schemas.microsoft.com/office/drawing/2014/main" id="{CB1E8CA9-DBB5-CA2D-38FC-71EA7BB9CD0B}"/>
                </a:ext>
              </a:extLst>
            </p:cNvPr>
            <p:cNvSpPr txBox="1"/>
            <p:nvPr/>
          </p:nvSpPr>
          <p:spPr>
            <a:xfrm>
              <a:off x="3374042" y="5695897"/>
              <a:ext cx="1416198"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sym typeface="Asap SemiBold"/>
                </a:rPr>
                <a:t>250 OK</a:t>
              </a:r>
              <a:endParaRPr lang="en-IL" sz="2333">
                <a:solidFill>
                  <a:schemeClr val="tx1">
                    <a:lumMod val="95000"/>
                    <a:lumOff val="5000"/>
                  </a:schemeClr>
                </a:solidFill>
                <a:latin typeface="Agency FB" panose="020B0503020202020204" pitchFamily="34" charset="0"/>
                <a:sym typeface="Asap SemiBold"/>
              </a:endParaRPr>
            </a:p>
          </p:txBody>
        </p:sp>
        <p:sp>
          <p:nvSpPr>
            <p:cNvPr id="35" name="Rectangle: Rounded Corners 34">
              <a:extLst>
                <a:ext uri="{FF2B5EF4-FFF2-40B4-BE49-F238E27FC236}">
                  <a16:creationId xmlns:a16="http://schemas.microsoft.com/office/drawing/2014/main" id="{9E1F6218-4498-CF49-3295-C3B2442A06E3}"/>
                </a:ext>
              </a:extLst>
            </p:cNvPr>
            <p:cNvSpPr/>
            <p:nvPr/>
          </p:nvSpPr>
          <p:spPr>
            <a:xfrm>
              <a:off x="884196" y="4394425"/>
              <a:ext cx="903768" cy="45409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36" name="Freeform: Shape 35">
              <a:extLst>
                <a:ext uri="{FF2B5EF4-FFF2-40B4-BE49-F238E27FC236}">
                  <a16:creationId xmlns:a16="http://schemas.microsoft.com/office/drawing/2014/main" id="{0867DDAF-67CE-A51D-DA62-513B28A7402F}"/>
                </a:ext>
              </a:extLst>
            </p:cNvPr>
            <p:cNvSpPr/>
            <p:nvPr/>
          </p:nvSpPr>
          <p:spPr>
            <a:xfrm>
              <a:off x="1336443" y="4941503"/>
              <a:ext cx="942939" cy="294317"/>
            </a:xfrm>
            <a:custGeom>
              <a:avLst/>
              <a:gdLst>
                <a:gd name="connsiteX0" fmla="*/ 1338942 w 1338942"/>
                <a:gd name="connsiteY0" fmla="*/ 348343 h 353180"/>
                <a:gd name="connsiteX1" fmla="*/ 413657 w 1338942"/>
                <a:gd name="connsiteY1" fmla="*/ 304800 h 353180"/>
                <a:gd name="connsiteX2" fmla="*/ 0 w 1338942"/>
                <a:gd name="connsiteY2" fmla="*/ 0 h 353180"/>
              </a:gdLst>
              <a:ahLst/>
              <a:cxnLst>
                <a:cxn ang="0">
                  <a:pos x="connsiteX0" y="connsiteY0"/>
                </a:cxn>
                <a:cxn ang="0">
                  <a:pos x="connsiteX1" y="connsiteY1"/>
                </a:cxn>
                <a:cxn ang="0">
                  <a:pos x="connsiteX2" y="connsiteY2"/>
                </a:cxn>
              </a:cxnLst>
              <a:rect l="l" t="t" r="r" b="b"/>
              <a:pathLst>
                <a:path w="1338942" h="353180">
                  <a:moveTo>
                    <a:pt x="1338942" y="348343"/>
                  </a:moveTo>
                  <a:cubicBezTo>
                    <a:pt x="987878" y="355600"/>
                    <a:pt x="636814" y="362857"/>
                    <a:pt x="413657" y="304800"/>
                  </a:cubicBezTo>
                  <a:cubicBezTo>
                    <a:pt x="190500" y="246743"/>
                    <a:pt x="95250" y="123371"/>
                    <a:pt x="0" y="0"/>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500"/>
            </a:p>
          </p:txBody>
        </p:sp>
        <p:sp>
          <p:nvSpPr>
            <p:cNvPr id="37" name="TextBox 36">
              <a:extLst>
                <a:ext uri="{FF2B5EF4-FFF2-40B4-BE49-F238E27FC236}">
                  <a16:creationId xmlns:a16="http://schemas.microsoft.com/office/drawing/2014/main" id="{071875DC-58E1-7CB2-B0FE-366AE2A46CF4}"/>
                </a:ext>
              </a:extLst>
            </p:cNvPr>
            <p:cNvSpPr txBox="1"/>
            <p:nvPr/>
          </p:nvSpPr>
          <p:spPr>
            <a:xfrm>
              <a:off x="1136447" y="5153036"/>
              <a:ext cx="1156923"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sym typeface="Asap SemiBold"/>
                </a:rPr>
                <a:t>DATA</a:t>
              </a:r>
              <a:endParaRPr lang="en-IL" sz="2333">
                <a:solidFill>
                  <a:schemeClr val="tx1">
                    <a:lumMod val="95000"/>
                    <a:lumOff val="5000"/>
                  </a:schemeClr>
                </a:solidFill>
                <a:latin typeface="Agency FB" panose="020B0503020202020204" pitchFamily="34" charset="0"/>
                <a:sym typeface="Asap SemiBold"/>
              </a:endParaRPr>
            </a:p>
          </p:txBody>
        </p:sp>
        <p:sp>
          <p:nvSpPr>
            <p:cNvPr id="41" name="TextBox 40">
              <a:extLst>
                <a:ext uri="{FF2B5EF4-FFF2-40B4-BE49-F238E27FC236}">
                  <a16:creationId xmlns:a16="http://schemas.microsoft.com/office/drawing/2014/main" id="{58A87DD4-BBA0-21E2-452F-D7D5F652BC92}"/>
                </a:ext>
              </a:extLst>
            </p:cNvPr>
            <p:cNvSpPr txBox="1"/>
            <p:nvPr/>
          </p:nvSpPr>
          <p:spPr>
            <a:xfrm>
              <a:off x="3395318" y="6037517"/>
              <a:ext cx="1416198"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sym typeface="Asap SemiBold"/>
                </a:rPr>
                <a:t>550</a:t>
              </a:r>
              <a:endParaRPr lang="en-IL" sz="2333">
                <a:solidFill>
                  <a:schemeClr val="tx1">
                    <a:lumMod val="95000"/>
                    <a:lumOff val="5000"/>
                  </a:schemeClr>
                </a:solidFill>
                <a:latin typeface="Agency FB" panose="020B0503020202020204" pitchFamily="34" charset="0"/>
                <a:sym typeface="Asap SemiBold"/>
              </a:endParaRPr>
            </a:p>
          </p:txBody>
        </p:sp>
        <p:sp>
          <p:nvSpPr>
            <p:cNvPr id="44" name="Freeform: Shape 43">
              <a:extLst>
                <a:ext uri="{FF2B5EF4-FFF2-40B4-BE49-F238E27FC236}">
                  <a16:creationId xmlns:a16="http://schemas.microsoft.com/office/drawing/2014/main" id="{F77CFEA3-2B63-C83F-DB72-66FB55F6484B}"/>
                </a:ext>
              </a:extLst>
            </p:cNvPr>
            <p:cNvSpPr/>
            <p:nvPr/>
          </p:nvSpPr>
          <p:spPr>
            <a:xfrm>
              <a:off x="3134556" y="4669503"/>
              <a:ext cx="1113681" cy="235917"/>
            </a:xfrm>
            <a:custGeom>
              <a:avLst/>
              <a:gdLst>
                <a:gd name="connsiteX0" fmla="*/ 1153886 w 1153886"/>
                <a:gd name="connsiteY0" fmla="*/ 283100 h 283100"/>
                <a:gd name="connsiteX1" fmla="*/ 642257 w 1153886"/>
                <a:gd name="connsiteY1" fmla="*/ 72 h 283100"/>
                <a:gd name="connsiteX2" fmla="*/ 0 w 1153886"/>
                <a:gd name="connsiteY2" fmla="*/ 261329 h 283100"/>
              </a:gdLst>
              <a:ahLst/>
              <a:cxnLst>
                <a:cxn ang="0">
                  <a:pos x="connsiteX0" y="connsiteY0"/>
                </a:cxn>
                <a:cxn ang="0">
                  <a:pos x="connsiteX1" y="connsiteY1"/>
                </a:cxn>
                <a:cxn ang="0">
                  <a:pos x="connsiteX2" y="connsiteY2"/>
                </a:cxn>
              </a:cxnLst>
              <a:rect l="l" t="t" r="r" b="b"/>
              <a:pathLst>
                <a:path w="1153886" h="283100">
                  <a:moveTo>
                    <a:pt x="1153886" y="283100"/>
                  </a:moveTo>
                  <a:cubicBezTo>
                    <a:pt x="994228" y="143400"/>
                    <a:pt x="834571" y="3700"/>
                    <a:pt x="642257" y="72"/>
                  </a:cubicBezTo>
                  <a:cubicBezTo>
                    <a:pt x="449943" y="-3556"/>
                    <a:pt x="224971" y="128886"/>
                    <a:pt x="0" y="261329"/>
                  </a:cubicBezTo>
                </a:path>
              </a:pathLst>
            </a:custGeom>
            <a:ln>
              <a:headEnd type="arrow"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500"/>
            </a:p>
          </p:txBody>
        </p:sp>
        <p:sp>
          <p:nvSpPr>
            <p:cNvPr id="45" name="Freeform: Shape 44">
              <a:extLst>
                <a:ext uri="{FF2B5EF4-FFF2-40B4-BE49-F238E27FC236}">
                  <a16:creationId xmlns:a16="http://schemas.microsoft.com/office/drawing/2014/main" id="{AB918B05-A3A3-BBD7-ABD3-106C81FEFB13}"/>
                </a:ext>
              </a:extLst>
            </p:cNvPr>
            <p:cNvSpPr/>
            <p:nvPr/>
          </p:nvSpPr>
          <p:spPr>
            <a:xfrm rot="10800000">
              <a:off x="3118483" y="5484651"/>
              <a:ext cx="1113681" cy="235917"/>
            </a:xfrm>
            <a:custGeom>
              <a:avLst/>
              <a:gdLst>
                <a:gd name="connsiteX0" fmla="*/ 1153886 w 1153886"/>
                <a:gd name="connsiteY0" fmla="*/ 283100 h 283100"/>
                <a:gd name="connsiteX1" fmla="*/ 642257 w 1153886"/>
                <a:gd name="connsiteY1" fmla="*/ 72 h 283100"/>
                <a:gd name="connsiteX2" fmla="*/ 0 w 1153886"/>
                <a:gd name="connsiteY2" fmla="*/ 261329 h 283100"/>
              </a:gdLst>
              <a:ahLst/>
              <a:cxnLst>
                <a:cxn ang="0">
                  <a:pos x="connsiteX0" y="connsiteY0"/>
                </a:cxn>
                <a:cxn ang="0">
                  <a:pos x="connsiteX1" y="connsiteY1"/>
                </a:cxn>
                <a:cxn ang="0">
                  <a:pos x="connsiteX2" y="connsiteY2"/>
                </a:cxn>
              </a:cxnLst>
              <a:rect l="l" t="t" r="r" b="b"/>
              <a:pathLst>
                <a:path w="1153886" h="283100">
                  <a:moveTo>
                    <a:pt x="1153886" y="283100"/>
                  </a:moveTo>
                  <a:cubicBezTo>
                    <a:pt x="994228" y="143400"/>
                    <a:pt x="834571" y="3700"/>
                    <a:pt x="642257" y="72"/>
                  </a:cubicBezTo>
                  <a:cubicBezTo>
                    <a:pt x="449943" y="-3556"/>
                    <a:pt x="224971" y="128886"/>
                    <a:pt x="0" y="261329"/>
                  </a:cubicBezTo>
                </a:path>
              </a:pathLst>
            </a:custGeom>
            <a:ln>
              <a:headEnd type="arrow"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500"/>
            </a:p>
          </p:txBody>
        </p:sp>
        <p:sp>
          <p:nvSpPr>
            <p:cNvPr id="46" name="TextBox 45">
              <a:extLst>
                <a:ext uri="{FF2B5EF4-FFF2-40B4-BE49-F238E27FC236}">
                  <a16:creationId xmlns:a16="http://schemas.microsoft.com/office/drawing/2014/main" id="{D985DCF1-26CF-885D-0E16-9B56C43DCE71}"/>
                </a:ext>
              </a:extLst>
            </p:cNvPr>
            <p:cNvSpPr txBox="1"/>
            <p:nvPr/>
          </p:nvSpPr>
          <p:spPr>
            <a:xfrm>
              <a:off x="3171588" y="4224420"/>
              <a:ext cx="1416198"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sym typeface="Asap SemiBold"/>
                </a:rPr>
                <a:t>RCPT TO</a:t>
              </a:r>
              <a:endParaRPr lang="en-IL" sz="2333">
                <a:solidFill>
                  <a:schemeClr val="tx1">
                    <a:lumMod val="95000"/>
                    <a:lumOff val="5000"/>
                  </a:schemeClr>
                </a:solidFill>
                <a:latin typeface="Agency FB" panose="020B0503020202020204" pitchFamily="34" charset="0"/>
                <a:sym typeface="Asap SemiBold"/>
              </a:endParaRPr>
            </a:p>
          </p:txBody>
        </p:sp>
        <p:sp>
          <p:nvSpPr>
            <p:cNvPr id="49" name="Freeform: Shape 48">
              <a:extLst>
                <a:ext uri="{FF2B5EF4-FFF2-40B4-BE49-F238E27FC236}">
                  <a16:creationId xmlns:a16="http://schemas.microsoft.com/office/drawing/2014/main" id="{3FCDF9ED-7F76-52D2-63BC-0BA140F334BB}"/>
                </a:ext>
              </a:extLst>
            </p:cNvPr>
            <p:cNvSpPr/>
            <p:nvPr/>
          </p:nvSpPr>
          <p:spPr>
            <a:xfrm rot="21384514">
              <a:off x="1769017" y="2764270"/>
              <a:ext cx="2429866" cy="309438"/>
            </a:xfrm>
            <a:custGeom>
              <a:avLst/>
              <a:gdLst>
                <a:gd name="connsiteX0" fmla="*/ 3309258 w 3309258"/>
                <a:gd name="connsiteY0" fmla="*/ 0 h 315686"/>
                <a:gd name="connsiteX1" fmla="*/ 0 w 3309258"/>
                <a:gd name="connsiteY1" fmla="*/ 315686 h 315686"/>
              </a:gdLst>
              <a:ahLst/>
              <a:cxnLst>
                <a:cxn ang="0">
                  <a:pos x="connsiteX0" y="connsiteY0"/>
                </a:cxn>
                <a:cxn ang="0">
                  <a:pos x="connsiteX1" y="connsiteY1"/>
                </a:cxn>
              </a:cxnLst>
              <a:rect l="l" t="t" r="r" b="b"/>
              <a:pathLst>
                <a:path w="3309258" h="315686">
                  <a:moveTo>
                    <a:pt x="3309258" y="0"/>
                  </a:moveTo>
                  <a:lnTo>
                    <a:pt x="0" y="315686"/>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500"/>
            </a:p>
          </p:txBody>
        </p:sp>
        <p:sp>
          <p:nvSpPr>
            <p:cNvPr id="50" name="TextBox 49">
              <a:extLst>
                <a:ext uri="{FF2B5EF4-FFF2-40B4-BE49-F238E27FC236}">
                  <a16:creationId xmlns:a16="http://schemas.microsoft.com/office/drawing/2014/main" id="{057FDE8E-392B-0B0B-55C8-A9A957671B10}"/>
                </a:ext>
              </a:extLst>
            </p:cNvPr>
            <p:cNvSpPr txBox="1"/>
            <p:nvPr/>
          </p:nvSpPr>
          <p:spPr>
            <a:xfrm>
              <a:off x="2849766" y="2911942"/>
              <a:ext cx="1416198"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sym typeface="Asap SemiBold"/>
                </a:rPr>
                <a:t>RSET</a:t>
              </a:r>
              <a:endParaRPr lang="en-IL" sz="2333">
                <a:solidFill>
                  <a:schemeClr val="tx1">
                    <a:lumMod val="95000"/>
                    <a:lumOff val="5000"/>
                  </a:schemeClr>
                </a:solidFill>
                <a:latin typeface="Agency FB" panose="020B0503020202020204" pitchFamily="34" charset="0"/>
                <a:sym typeface="Asap SemiBold"/>
              </a:endParaRPr>
            </a:p>
          </p:txBody>
        </p:sp>
        <p:sp>
          <p:nvSpPr>
            <p:cNvPr id="39" name="TextBox 38">
              <a:extLst>
                <a:ext uri="{FF2B5EF4-FFF2-40B4-BE49-F238E27FC236}">
                  <a16:creationId xmlns:a16="http://schemas.microsoft.com/office/drawing/2014/main" id="{C49391F9-F4EE-7B3D-8961-C21F76EBE51D}"/>
                </a:ext>
              </a:extLst>
            </p:cNvPr>
            <p:cNvSpPr txBox="1"/>
            <p:nvPr/>
          </p:nvSpPr>
          <p:spPr>
            <a:xfrm>
              <a:off x="1028831" y="1976068"/>
              <a:ext cx="282544"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rPr>
                <a:t>R:</a:t>
              </a:r>
              <a:endParaRPr lang="en-IL" sz="2333">
                <a:solidFill>
                  <a:schemeClr val="tx1">
                    <a:lumMod val="95000"/>
                    <a:lumOff val="5000"/>
                  </a:schemeClr>
                </a:solidFill>
                <a:latin typeface="Agency FB" panose="020B0503020202020204" pitchFamily="34" charset="0"/>
              </a:endParaRPr>
            </a:p>
          </p:txBody>
        </p:sp>
        <p:sp>
          <p:nvSpPr>
            <p:cNvPr id="40" name="TextBox 39">
              <a:extLst>
                <a:ext uri="{FF2B5EF4-FFF2-40B4-BE49-F238E27FC236}">
                  <a16:creationId xmlns:a16="http://schemas.microsoft.com/office/drawing/2014/main" id="{EF064B70-2C7C-8F28-19D1-DC75E0E24F55}"/>
                </a:ext>
              </a:extLst>
            </p:cNvPr>
            <p:cNvSpPr txBox="1"/>
            <p:nvPr/>
          </p:nvSpPr>
          <p:spPr>
            <a:xfrm>
              <a:off x="5510791" y="2244840"/>
              <a:ext cx="282544"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rPr>
                <a:t>R:</a:t>
              </a:r>
              <a:endParaRPr lang="en-IL" sz="2333">
                <a:solidFill>
                  <a:schemeClr val="tx1">
                    <a:lumMod val="95000"/>
                    <a:lumOff val="5000"/>
                  </a:schemeClr>
                </a:solidFill>
                <a:latin typeface="Agency FB" panose="020B0503020202020204" pitchFamily="34" charset="0"/>
              </a:endParaRPr>
            </a:p>
          </p:txBody>
        </p:sp>
        <p:sp>
          <p:nvSpPr>
            <p:cNvPr id="42" name="TextBox 41">
              <a:extLst>
                <a:ext uri="{FF2B5EF4-FFF2-40B4-BE49-F238E27FC236}">
                  <a16:creationId xmlns:a16="http://schemas.microsoft.com/office/drawing/2014/main" id="{911AFDD2-2B56-CDE6-6A14-A9412B87B7DB}"/>
                </a:ext>
              </a:extLst>
            </p:cNvPr>
            <p:cNvSpPr txBox="1"/>
            <p:nvPr/>
          </p:nvSpPr>
          <p:spPr>
            <a:xfrm>
              <a:off x="5246349" y="5117249"/>
              <a:ext cx="282544"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rPr>
                <a:t>R:</a:t>
              </a:r>
              <a:endParaRPr lang="en-IL" sz="2333">
                <a:solidFill>
                  <a:schemeClr val="tx1">
                    <a:lumMod val="95000"/>
                    <a:lumOff val="5000"/>
                  </a:schemeClr>
                </a:solidFill>
                <a:latin typeface="Agency FB" panose="020B0503020202020204" pitchFamily="34" charset="0"/>
              </a:endParaRPr>
            </a:p>
          </p:txBody>
        </p:sp>
        <p:sp>
          <p:nvSpPr>
            <p:cNvPr id="43" name="TextBox 42">
              <a:extLst>
                <a:ext uri="{FF2B5EF4-FFF2-40B4-BE49-F238E27FC236}">
                  <a16:creationId xmlns:a16="http://schemas.microsoft.com/office/drawing/2014/main" id="{A508C140-B41E-A954-004B-30ACC44CFE68}"/>
                </a:ext>
              </a:extLst>
            </p:cNvPr>
            <p:cNvSpPr txBox="1"/>
            <p:nvPr/>
          </p:nvSpPr>
          <p:spPr>
            <a:xfrm>
              <a:off x="2997026" y="4214727"/>
              <a:ext cx="282544"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rPr>
                <a:t>R:</a:t>
              </a:r>
              <a:endParaRPr lang="en-IL" sz="2333">
                <a:solidFill>
                  <a:schemeClr val="tx1">
                    <a:lumMod val="95000"/>
                    <a:lumOff val="5000"/>
                  </a:schemeClr>
                </a:solidFill>
                <a:latin typeface="Agency FB" panose="020B0503020202020204" pitchFamily="34" charset="0"/>
              </a:endParaRPr>
            </a:p>
          </p:txBody>
        </p:sp>
        <p:sp>
          <p:nvSpPr>
            <p:cNvPr id="47" name="TextBox 46">
              <a:extLst>
                <a:ext uri="{FF2B5EF4-FFF2-40B4-BE49-F238E27FC236}">
                  <a16:creationId xmlns:a16="http://schemas.microsoft.com/office/drawing/2014/main" id="{F1D7AB19-2765-0084-5D77-F3CF6EE5FFBF}"/>
                </a:ext>
              </a:extLst>
            </p:cNvPr>
            <p:cNvSpPr txBox="1"/>
            <p:nvPr/>
          </p:nvSpPr>
          <p:spPr>
            <a:xfrm>
              <a:off x="930291" y="5146842"/>
              <a:ext cx="282544"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rPr>
                <a:t>R:</a:t>
              </a:r>
              <a:endParaRPr lang="en-IL" sz="2333">
                <a:solidFill>
                  <a:schemeClr val="tx1">
                    <a:lumMod val="95000"/>
                    <a:lumOff val="5000"/>
                  </a:schemeClr>
                </a:solidFill>
                <a:latin typeface="Agency FB" panose="020B0503020202020204" pitchFamily="34" charset="0"/>
              </a:endParaRPr>
            </a:p>
          </p:txBody>
        </p:sp>
        <p:sp>
          <p:nvSpPr>
            <p:cNvPr id="48" name="TextBox 47">
              <a:extLst>
                <a:ext uri="{FF2B5EF4-FFF2-40B4-BE49-F238E27FC236}">
                  <a16:creationId xmlns:a16="http://schemas.microsoft.com/office/drawing/2014/main" id="{A294DD28-6579-5AE5-E3D3-664DF83AC940}"/>
                </a:ext>
              </a:extLst>
            </p:cNvPr>
            <p:cNvSpPr txBox="1"/>
            <p:nvPr/>
          </p:nvSpPr>
          <p:spPr>
            <a:xfrm>
              <a:off x="3161241" y="1955261"/>
              <a:ext cx="282544"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rPr>
                <a:t>S:</a:t>
              </a:r>
              <a:endParaRPr lang="en-IL" sz="2333">
                <a:solidFill>
                  <a:schemeClr val="tx1">
                    <a:lumMod val="95000"/>
                    <a:lumOff val="5000"/>
                  </a:schemeClr>
                </a:solidFill>
                <a:latin typeface="Agency FB" panose="020B0503020202020204" pitchFamily="34" charset="0"/>
              </a:endParaRPr>
            </a:p>
          </p:txBody>
        </p:sp>
        <p:sp>
          <p:nvSpPr>
            <p:cNvPr id="53" name="TextBox 52">
              <a:extLst>
                <a:ext uri="{FF2B5EF4-FFF2-40B4-BE49-F238E27FC236}">
                  <a16:creationId xmlns:a16="http://schemas.microsoft.com/office/drawing/2014/main" id="{04876DB7-ED3E-B09C-ADD8-41CA97F2A1F4}"/>
                </a:ext>
              </a:extLst>
            </p:cNvPr>
            <p:cNvSpPr txBox="1"/>
            <p:nvPr/>
          </p:nvSpPr>
          <p:spPr>
            <a:xfrm>
              <a:off x="5647120" y="3658182"/>
              <a:ext cx="282544"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rPr>
                <a:t>S:</a:t>
              </a:r>
              <a:endParaRPr lang="en-IL" sz="2333">
                <a:solidFill>
                  <a:schemeClr val="tx1">
                    <a:lumMod val="95000"/>
                    <a:lumOff val="5000"/>
                  </a:schemeClr>
                </a:solidFill>
                <a:latin typeface="Agency FB" panose="020B0503020202020204" pitchFamily="34" charset="0"/>
              </a:endParaRPr>
            </a:p>
          </p:txBody>
        </p:sp>
        <p:sp>
          <p:nvSpPr>
            <p:cNvPr id="55" name="TextBox 54">
              <a:extLst>
                <a:ext uri="{FF2B5EF4-FFF2-40B4-BE49-F238E27FC236}">
                  <a16:creationId xmlns:a16="http://schemas.microsoft.com/office/drawing/2014/main" id="{8B31D355-891B-7477-8485-9D33AFC127E7}"/>
                </a:ext>
              </a:extLst>
            </p:cNvPr>
            <p:cNvSpPr txBox="1"/>
            <p:nvPr/>
          </p:nvSpPr>
          <p:spPr>
            <a:xfrm>
              <a:off x="3178383" y="5704269"/>
              <a:ext cx="282544"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rPr>
                <a:t>S:</a:t>
              </a:r>
              <a:endParaRPr lang="en-IL" sz="2333">
                <a:solidFill>
                  <a:schemeClr val="tx1">
                    <a:lumMod val="95000"/>
                    <a:lumOff val="5000"/>
                  </a:schemeClr>
                </a:solidFill>
                <a:latin typeface="Agency FB" panose="020B0503020202020204" pitchFamily="34" charset="0"/>
              </a:endParaRPr>
            </a:p>
          </p:txBody>
        </p:sp>
        <p:sp>
          <p:nvSpPr>
            <p:cNvPr id="57" name="TextBox 56">
              <a:extLst>
                <a:ext uri="{FF2B5EF4-FFF2-40B4-BE49-F238E27FC236}">
                  <a16:creationId xmlns:a16="http://schemas.microsoft.com/office/drawing/2014/main" id="{5BAD72CC-0CFD-12C4-9108-3C3C6CEC182F}"/>
                </a:ext>
              </a:extLst>
            </p:cNvPr>
            <p:cNvSpPr txBox="1"/>
            <p:nvPr/>
          </p:nvSpPr>
          <p:spPr>
            <a:xfrm>
              <a:off x="3189869" y="6018911"/>
              <a:ext cx="282544"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rPr>
                <a:t>S:</a:t>
              </a:r>
              <a:endParaRPr lang="en-IL" sz="2333">
                <a:solidFill>
                  <a:schemeClr val="tx1">
                    <a:lumMod val="95000"/>
                    <a:lumOff val="5000"/>
                  </a:schemeClr>
                </a:solidFill>
                <a:latin typeface="Agency FB" panose="020B0503020202020204" pitchFamily="34" charset="0"/>
              </a:endParaRPr>
            </a:p>
          </p:txBody>
        </p:sp>
        <p:sp>
          <p:nvSpPr>
            <p:cNvPr id="58" name="TextBox 57">
              <a:extLst>
                <a:ext uri="{FF2B5EF4-FFF2-40B4-BE49-F238E27FC236}">
                  <a16:creationId xmlns:a16="http://schemas.microsoft.com/office/drawing/2014/main" id="{ACBAC2F0-583E-30FB-D505-F812C4A42956}"/>
                </a:ext>
              </a:extLst>
            </p:cNvPr>
            <p:cNvSpPr txBox="1"/>
            <p:nvPr/>
          </p:nvSpPr>
          <p:spPr>
            <a:xfrm>
              <a:off x="2652850" y="2901700"/>
              <a:ext cx="282544"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333">
                  <a:solidFill>
                    <a:schemeClr val="tx1">
                      <a:lumMod val="95000"/>
                      <a:lumOff val="5000"/>
                    </a:schemeClr>
                  </a:solidFill>
                  <a:latin typeface="Agency FB" panose="020B0503020202020204" pitchFamily="34" charset="0"/>
                </a:rPr>
                <a:t>R:</a:t>
              </a:r>
              <a:endParaRPr lang="en-IL" sz="2333">
                <a:solidFill>
                  <a:schemeClr val="tx1">
                    <a:lumMod val="95000"/>
                    <a:lumOff val="5000"/>
                  </a:schemeClr>
                </a:solidFill>
                <a:latin typeface="Agency FB" panose="020B0503020202020204" pitchFamily="34" charset="0"/>
              </a:endParaRPr>
            </a:p>
          </p:txBody>
        </p:sp>
      </p:grpSp>
      <p:sp>
        <p:nvSpPr>
          <p:cNvPr id="59" name="TextBox 58">
            <a:extLst>
              <a:ext uri="{FF2B5EF4-FFF2-40B4-BE49-F238E27FC236}">
                <a16:creationId xmlns:a16="http://schemas.microsoft.com/office/drawing/2014/main" id="{F76EF2A2-17C2-DACF-6F78-0CD18E7B55B1}"/>
              </a:ext>
            </a:extLst>
          </p:cNvPr>
          <p:cNvSpPr txBox="1"/>
          <p:nvPr/>
        </p:nvSpPr>
        <p:spPr>
          <a:xfrm>
            <a:off x="8781850" y="1946712"/>
            <a:ext cx="1976974"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333">
                <a:solidFill>
                  <a:srgbClr val="002060"/>
                </a:solidFill>
              </a:rPr>
              <a:t>Mail Server</a:t>
            </a:r>
            <a:endParaRPr lang="en-IL" sz="2333">
              <a:solidFill>
                <a:srgbClr val="002060"/>
              </a:solidFill>
              <a:sym typeface="Asap SemiBold"/>
            </a:endParaRPr>
          </a:p>
        </p:txBody>
      </p:sp>
      <p:sp>
        <p:nvSpPr>
          <p:cNvPr id="60" name="Title 1">
            <a:extLst>
              <a:ext uri="{FF2B5EF4-FFF2-40B4-BE49-F238E27FC236}">
                <a16:creationId xmlns:a16="http://schemas.microsoft.com/office/drawing/2014/main" id="{402B2AC1-9025-25AD-A5BB-C154F089E502}"/>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r>
              <a:rPr lang="en-US" sz="3833">
                <a:solidFill>
                  <a:schemeClr val="bg1"/>
                </a:solidFill>
              </a:rPr>
              <a:t>What is protocol reverse engineering?</a:t>
            </a:r>
            <a:endParaRPr lang="en-IL" sz="3833">
              <a:solidFill>
                <a:schemeClr val="bg1"/>
              </a:solidFill>
            </a:endParaRPr>
          </a:p>
        </p:txBody>
      </p:sp>
      <p:sp>
        <p:nvSpPr>
          <p:cNvPr id="2" name="חץ שמאלה 1">
            <a:extLst>
              <a:ext uri="{FF2B5EF4-FFF2-40B4-BE49-F238E27FC236}">
                <a16:creationId xmlns:a16="http://schemas.microsoft.com/office/drawing/2014/main" id="{7C075EB7-5C2C-102E-DE02-6AB1FB3A6CD9}"/>
              </a:ext>
            </a:extLst>
          </p:cNvPr>
          <p:cNvSpPr/>
          <p:nvPr/>
        </p:nvSpPr>
        <p:spPr>
          <a:xfrm>
            <a:off x="7044105" y="3752187"/>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תיבת טקסט 4">
            <a:extLst>
              <a:ext uri="{FF2B5EF4-FFF2-40B4-BE49-F238E27FC236}">
                <a16:creationId xmlns:a16="http://schemas.microsoft.com/office/drawing/2014/main" id="{B08CF06E-1BD2-D0F6-6765-480F797C53D9}"/>
              </a:ext>
            </a:extLst>
          </p:cNvPr>
          <p:cNvSpPr txBox="1"/>
          <p:nvPr/>
        </p:nvSpPr>
        <p:spPr>
          <a:xfrm>
            <a:off x="5615655" y="5838350"/>
            <a:ext cx="1509067" cy="646331"/>
          </a:xfrm>
          <a:prstGeom prst="rect">
            <a:avLst/>
          </a:prstGeom>
          <a:noFill/>
          <a:ln>
            <a:solidFill>
              <a:schemeClr val="tx1"/>
            </a:solidFill>
          </a:ln>
        </p:spPr>
        <p:txBody>
          <a:bodyPr wrap="none" rtlCol="1">
            <a:spAutoFit/>
          </a:bodyPr>
          <a:lstStyle/>
          <a:p>
            <a:r>
              <a:rPr lang="en-US" dirty="0"/>
              <a:t>“R:” – Receive</a:t>
            </a:r>
          </a:p>
          <a:p>
            <a:r>
              <a:rPr lang="en-US" dirty="0"/>
              <a:t>“S:” - Send</a:t>
            </a:r>
            <a:endParaRPr lang="he-IL" dirty="0"/>
          </a:p>
        </p:txBody>
      </p:sp>
    </p:spTree>
    <p:extLst>
      <p:ext uri="{BB962C8B-B14F-4D97-AF65-F5344CB8AC3E}">
        <p14:creationId xmlns:p14="http://schemas.microsoft.com/office/powerpoint/2010/main" val="686153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500"/>
                                        <p:tgtEl>
                                          <p:spTgt spid="54"/>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down)">
                                      <p:cBhvr>
                                        <p:cTn id="2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9" grpId="0"/>
      <p:bldP spid="2"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5463B68-8836-4C69-9CA1-7ED594E84FCD}"/>
              </a:ext>
            </a:extLst>
          </p:cNvPr>
          <p:cNvSpPr txBox="1"/>
          <p:nvPr/>
        </p:nvSpPr>
        <p:spPr>
          <a:xfrm>
            <a:off x="2892314" y="5645679"/>
            <a:ext cx="4658818" cy="420564"/>
          </a:xfrm>
          <a:prstGeom prst="rect">
            <a:avLst/>
          </a:prstGeom>
          <a:noFill/>
        </p:spPr>
        <p:txBody>
          <a:bodyPr wrap="square" rtlCol="0">
            <a:spAutoFit/>
          </a:bodyPr>
          <a:lstStyle/>
          <a:p>
            <a:r>
              <a:rPr lang="en-US" sz="2133">
                <a:latin typeface="Courier New" panose="02070309020205020404" pitchFamily="49" charset="0"/>
                <a:cs typeface="Courier New" panose="02070309020205020404" pitchFamily="49" charset="0"/>
              </a:rPr>
              <a:t>{</a:t>
            </a:r>
            <a:r>
              <a:rPr lang="en-US" sz="2133" err="1">
                <a:latin typeface="Courier New" panose="02070309020205020404" pitchFamily="49" charset="0"/>
                <a:cs typeface="Courier New" panose="02070309020205020404" pitchFamily="49" charset="0"/>
              </a:rPr>
              <a:t>S:start,R:data,R:finish</a:t>
            </a:r>
            <a:r>
              <a:rPr lang="en-US" sz="2133">
                <a:latin typeface="Courier New" panose="02070309020205020404" pitchFamily="49" charset="0"/>
                <a:cs typeface="Courier New" panose="02070309020205020404" pitchFamily="49" charset="0"/>
              </a:rPr>
              <a:t>}</a:t>
            </a:r>
            <a:endParaRPr lang="en-IL" sz="2133">
              <a:latin typeface="Courier New" panose="02070309020205020404" pitchFamily="49" charset="0"/>
              <a:cs typeface="Courier New" panose="02070309020205020404" pitchFamily="49" charset="0"/>
            </a:endParaRPr>
          </a:p>
        </p:txBody>
      </p:sp>
      <p:sp>
        <p:nvSpPr>
          <p:cNvPr id="16" name="TextBox 15">
            <a:extLst>
              <a:ext uri="{FF2B5EF4-FFF2-40B4-BE49-F238E27FC236}">
                <a16:creationId xmlns:a16="http://schemas.microsoft.com/office/drawing/2014/main" id="{21C051B2-92AF-4090-93EC-2263B7B44937}"/>
              </a:ext>
            </a:extLst>
          </p:cNvPr>
          <p:cNvSpPr txBox="1"/>
          <p:nvPr/>
        </p:nvSpPr>
        <p:spPr>
          <a:xfrm>
            <a:off x="2652197" y="4091631"/>
            <a:ext cx="868108" cy="400110"/>
          </a:xfrm>
          <a:prstGeom prst="rect">
            <a:avLst/>
          </a:prstGeom>
          <a:noFill/>
        </p:spPr>
        <p:txBody>
          <a:bodyPr wrap="square" rtlCol="0">
            <a:spAutoFit/>
          </a:bodyPr>
          <a:lstStyle/>
          <a:p>
            <a:r>
              <a:rPr lang="en-US" sz="2000">
                <a:latin typeface="Courier New" panose="02070309020205020404" pitchFamily="49" charset="0"/>
                <a:cs typeface="Courier New" panose="02070309020205020404" pitchFamily="49" charset="0"/>
              </a:rPr>
              <a:t>M={}</a:t>
            </a:r>
            <a:endParaRPr lang="en-IL" sz="2000">
              <a:latin typeface="Courier New" panose="02070309020205020404" pitchFamily="49" charset="0"/>
              <a:cs typeface="Courier New" panose="02070309020205020404" pitchFamily="49" charset="0"/>
            </a:endParaRPr>
          </a:p>
        </p:txBody>
      </p:sp>
      <p:sp>
        <p:nvSpPr>
          <p:cNvPr id="18" name="Oval 17">
            <a:extLst>
              <a:ext uri="{FF2B5EF4-FFF2-40B4-BE49-F238E27FC236}">
                <a16:creationId xmlns:a16="http://schemas.microsoft.com/office/drawing/2014/main" id="{07D821DC-10EB-410B-B3D6-4BFE31263FE4}"/>
              </a:ext>
            </a:extLst>
          </p:cNvPr>
          <p:cNvSpPr/>
          <p:nvPr/>
        </p:nvSpPr>
        <p:spPr>
          <a:xfrm>
            <a:off x="6935531" y="3829434"/>
            <a:ext cx="1428760" cy="13854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L" sz="2667" dirty="0">
              <a:solidFill>
                <a:schemeClr val="tx1"/>
              </a:solidFill>
            </a:endParaRPr>
          </a:p>
        </p:txBody>
      </p:sp>
      <p:sp>
        <p:nvSpPr>
          <p:cNvPr id="19" name="Oval 18">
            <a:extLst>
              <a:ext uri="{FF2B5EF4-FFF2-40B4-BE49-F238E27FC236}">
                <a16:creationId xmlns:a16="http://schemas.microsoft.com/office/drawing/2014/main" id="{42F037A7-CC28-432F-905B-52278142B0A4}"/>
              </a:ext>
            </a:extLst>
          </p:cNvPr>
          <p:cNvSpPr/>
          <p:nvPr/>
        </p:nvSpPr>
        <p:spPr>
          <a:xfrm>
            <a:off x="8937564" y="2863996"/>
            <a:ext cx="1428760" cy="13854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L" sz="1400" dirty="0">
              <a:solidFill>
                <a:schemeClr val="tx1"/>
              </a:solidFill>
            </a:endParaRPr>
          </a:p>
        </p:txBody>
      </p:sp>
      <p:sp>
        <p:nvSpPr>
          <p:cNvPr id="20" name="Oval 19">
            <a:extLst>
              <a:ext uri="{FF2B5EF4-FFF2-40B4-BE49-F238E27FC236}">
                <a16:creationId xmlns:a16="http://schemas.microsoft.com/office/drawing/2014/main" id="{69A6FBF4-A8D9-4AAF-9306-89AF5EC08291}"/>
              </a:ext>
            </a:extLst>
          </p:cNvPr>
          <p:cNvSpPr/>
          <p:nvPr/>
        </p:nvSpPr>
        <p:spPr>
          <a:xfrm>
            <a:off x="8930056" y="4522261"/>
            <a:ext cx="1428760" cy="138548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L" sz="1400" dirty="0">
              <a:solidFill>
                <a:schemeClr val="tx1"/>
              </a:solidFill>
            </a:endParaRPr>
          </a:p>
        </p:txBody>
      </p:sp>
      <p:sp>
        <p:nvSpPr>
          <p:cNvPr id="21" name="Freeform: Shape 20">
            <a:extLst>
              <a:ext uri="{FF2B5EF4-FFF2-40B4-BE49-F238E27FC236}">
                <a16:creationId xmlns:a16="http://schemas.microsoft.com/office/drawing/2014/main" id="{171D46B7-F9F0-4E27-8A11-2C11C314ABD6}"/>
              </a:ext>
            </a:extLst>
          </p:cNvPr>
          <p:cNvSpPr/>
          <p:nvPr/>
        </p:nvSpPr>
        <p:spPr>
          <a:xfrm>
            <a:off x="7707977" y="3042619"/>
            <a:ext cx="1480713" cy="831291"/>
          </a:xfrm>
          <a:custGeom>
            <a:avLst/>
            <a:gdLst>
              <a:gd name="connsiteX0" fmla="*/ 0 w 413657"/>
              <a:gd name="connsiteY0" fmla="*/ 239486 h 239486"/>
              <a:gd name="connsiteX1" fmla="*/ 101600 w 413657"/>
              <a:gd name="connsiteY1" fmla="*/ 50800 h 239486"/>
              <a:gd name="connsiteX2" fmla="*/ 413657 w 413657"/>
              <a:gd name="connsiteY2" fmla="*/ 0 h 239486"/>
            </a:gdLst>
            <a:ahLst/>
            <a:cxnLst>
              <a:cxn ang="0">
                <a:pos x="connsiteX0" y="connsiteY0"/>
              </a:cxn>
              <a:cxn ang="0">
                <a:pos x="connsiteX1" y="connsiteY1"/>
              </a:cxn>
              <a:cxn ang="0">
                <a:pos x="connsiteX2" y="connsiteY2"/>
              </a:cxn>
            </a:cxnLst>
            <a:rect l="l" t="t" r="r" b="b"/>
            <a:pathLst>
              <a:path w="413657" h="239486">
                <a:moveTo>
                  <a:pt x="0" y="239486"/>
                </a:moveTo>
                <a:cubicBezTo>
                  <a:pt x="16328" y="165100"/>
                  <a:pt x="32657" y="90714"/>
                  <a:pt x="101600" y="50800"/>
                </a:cubicBezTo>
                <a:cubicBezTo>
                  <a:pt x="170543" y="10886"/>
                  <a:pt x="292100" y="5443"/>
                  <a:pt x="413657"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560">
              <a:solidFill>
                <a:schemeClr val="tx1"/>
              </a:solidFill>
            </a:endParaRPr>
          </a:p>
        </p:txBody>
      </p:sp>
      <p:sp>
        <p:nvSpPr>
          <p:cNvPr id="22" name="Freeform: Shape 21">
            <a:extLst>
              <a:ext uri="{FF2B5EF4-FFF2-40B4-BE49-F238E27FC236}">
                <a16:creationId xmlns:a16="http://schemas.microsoft.com/office/drawing/2014/main" id="{811960FE-C17E-423C-994E-327B510665F0}"/>
              </a:ext>
            </a:extLst>
          </p:cNvPr>
          <p:cNvSpPr/>
          <p:nvPr/>
        </p:nvSpPr>
        <p:spPr>
          <a:xfrm>
            <a:off x="10081021" y="2576600"/>
            <a:ext cx="1195172" cy="988425"/>
          </a:xfrm>
          <a:custGeom>
            <a:avLst/>
            <a:gdLst>
              <a:gd name="connsiteX0" fmla="*/ 0 w 333887"/>
              <a:gd name="connsiteY0" fmla="*/ 132737 h 284755"/>
              <a:gd name="connsiteX1" fmla="*/ 116115 w 333887"/>
              <a:gd name="connsiteY1" fmla="*/ 2109 h 284755"/>
              <a:gd name="connsiteX2" fmla="*/ 326572 w 333887"/>
              <a:gd name="connsiteY2" fmla="*/ 67423 h 284755"/>
              <a:gd name="connsiteX3" fmla="*/ 268515 w 333887"/>
              <a:gd name="connsiteY3" fmla="*/ 263366 h 284755"/>
              <a:gd name="connsiteX4" fmla="*/ 101600 w 333887"/>
              <a:gd name="connsiteY4" fmla="*/ 270623 h 284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87" h="284755">
                <a:moveTo>
                  <a:pt x="0" y="132737"/>
                </a:moveTo>
                <a:cubicBezTo>
                  <a:pt x="30843" y="72866"/>
                  <a:pt x="61686" y="12995"/>
                  <a:pt x="116115" y="2109"/>
                </a:cubicBezTo>
                <a:cubicBezTo>
                  <a:pt x="170544" y="-8777"/>
                  <a:pt x="301172" y="23880"/>
                  <a:pt x="326572" y="67423"/>
                </a:cubicBezTo>
                <a:cubicBezTo>
                  <a:pt x="351972" y="110966"/>
                  <a:pt x="306010" y="229499"/>
                  <a:pt x="268515" y="263366"/>
                </a:cubicBezTo>
                <a:cubicBezTo>
                  <a:pt x="231020" y="297233"/>
                  <a:pt x="166310" y="283928"/>
                  <a:pt x="101600" y="270623"/>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560">
              <a:solidFill>
                <a:schemeClr val="tx1"/>
              </a:solidFill>
            </a:endParaRPr>
          </a:p>
        </p:txBody>
      </p:sp>
      <p:sp>
        <p:nvSpPr>
          <p:cNvPr id="23" name="Freeform: Shape 22">
            <a:extLst>
              <a:ext uri="{FF2B5EF4-FFF2-40B4-BE49-F238E27FC236}">
                <a16:creationId xmlns:a16="http://schemas.microsoft.com/office/drawing/2014/main" id="{79A5DA7B-AD3D-4845-9D46-B8D0198723BC}"/>
              </a:ext>
            </a:extLst>
          </p:cNvPr>
          <p:cNvSpPr/>
          <p:nvPr/>
        </p:nvSpPr>
        <p:spPr>
          <a:xfrm>
            <a:off x="10308558" y="3808881"/>
            <a:ext cx="415707" cy="1184620"/>
          </a:xfrm>
          <a:custGeom>
            <a:avLst/>
            <a:gdLst>
              <a:gd name="connsiteX0" fmla="*/ 0 w 116133"/>
              <a:gd name="connsiteY0" fmla="*/ 0 h 420914"/>
              <a:gd name="connsiteX1" fmla="*/ 116114 w 116133"/>
              <a:gd name="connsiteY1" fmla="*/ 239485 h 420914"/>
              <a:gd name="connsiteX2" fmla="*/ 7257 w 116133"/>
              <a:gd name="connsiteY2" fmla="*/ 420914 h 420914"/>
            </a:gdLst>
            <a:ahLst/>
            <a:cxnLst>
              <a:cxn ang="0">
                <a:pos x="connsiteX0" y="connsiteY0"/>
              </a:cxn>
              <a:cxn ang="0">
                <a:pos x="connsiteX1" y="connsiteY1"/>
              </a:cxn>
              <a:cxn ang="0">
                <a:pos x="connsiteX2" y="connsiteY2"/>
              </a:cxn>
            </a:cxnLst>
            <a:rect l="l" t="t" r="r" b="b"/>
            <a:pathLst>
              <a:path w="116133" h="420914">
                <a:moveTo>
                  <a:pt x="0" y="0"/>
                </a:moveTo>
                <a:cubicBezTo>
                  <a:pt x="57452" y="84666"/>
                  <a:pt x="114905" y="169333"/>
                  <a:pt x="116114" y="239485"/>
                </a:cubicBezTo>
                <a:cubicBezTo>
                  <a:pt x="117324" y="309637"/>
                  <a:pt x="62290" y="365275"/>
                  <a:pt x="7257" y="42091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560">
              <a:solidFill>
                <a:schemeClr val="tx1"/>
              </a:solidFill>
            </a:endParaRPr>
          </a:p>
        </p:txBody>
      </p:sp>
      <p:sp>
        <p:nvSpPr>
          <p:cNvPr id="24" name="TextBox 23">
            <a:extLst>
              <a:ext uri="{FF2B5EF4-FFF2-40B4-BE49-F238E27FC236}">
                <a16:creationId xmlns:a16="http://schemas.microsoft.com/office/drawing/2014/main" id="{84D655DB-0947-456B-AA44-40D7163E8D55}"/>
              </a:ext>
            </a:extLst>
          </p:cNvPr>
          <p:cNvSpPr txBox="1"/>
          <p:nvPr/>
        </p:nvSpPr>
        <p:spPr>
          <a:xfrm>
            <a:off x="7369698" y="2701122"/>
            <a:ext cx="2157271" cy="400110"/>
          </a:xfrm>
          <a:prstGeom prst="rect">
            <a:avLst/>
          </a:prstGeom>
          <a:noFill/>
        </p:spPr>
        <p:txBody>
          <a:bodyPr wrap="square" rtlCol="0">
            <a:spAutoFit/>
          </a:bodyPr>
          <a:lstStyle/>
          <a:p>
            <a:r>
              <a:rPr lang="en-US" sz="2000">
                <a:latin typeface="Courier New" panose="02070309020205020404" pitchFamily="49" charset="0"/>
                <a:cs typeface="Courier New" panose="02070309020205020404" pitchFamily="49" charset="0"/>
              </a:rPr>
              <a:t>R:init</a:t>
            </a:r>
            <a:endParaRPr lang="en-IL" sz="150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036FBBB6-AC0A-4D4E-9CD2-F631F5E6CE1F}"/>
              </a:ext>
            </a:extLst>
          </p:cNvPr>
          <p:cNvSpPr txBox="1"/>
          <p:nvPr/>
        </p:nvSpPr>
        <p:spPr>
          <a:xfrm>
            <a:off x="10258450" y="2253795"/>
            <a:ext cx="2157271" cy="400110"/>
          </a:xfrm>
          <a:prstGeom prst="rect">
            <a:avLst/>
          </a:prstGeom>
          <a:noFill/>
        </p:spPr>
        <p:txBody>
          <a:bodyPr wrap="square" rtlCol="0">
            <a:spAutoFit/>
          </a:bodyPr>
          <a:lstStyle/>
          <a:p>
            <a:r>
              <a:rPr lang="en-US" sz="2000">
                <a:latin typeface="Courier New" panose="02070309020205020404" pitchFamily="49" charset="0"/>
                <a:cs typeface="Courier New" panose="02070309020205020404" pitchFamily="49" charset="0"/>
              </a:rPr>
              <a:t>R:data</a:t>
            </a:r>
            <a:endParaRPr lang="en-IL" sz="1500">
              <a:latin typeface="Courier New" panose="02070309020205020404" pitchFamily="49" charset="0"/>
              <a:cs typeface="Courier New" panose="02070309020205020404" pitchFamily="49" charset="0"/>
            </a:endParaRPr>
          </a:p>
        </p:txBody>
      </p:sp>
      <p:sp>
        <p:nvSpPr>
          <p:cNvPr id="26" name="TextBox 25">
            <a:extLst>
              <a:ext uri="{FF2B5EF4-FFF2-40B4-BE49-F238E27FC236}">
                <a16:creationId xmlns:a16="http://schemas.microsoft.com/office/drawing/2014/main" id="{7F58C30B-0C10-4A9D-8B1D-552184CD43C5}"/>
              </a:ext>
            </a:extLst>
          </p:cNvPr>
          <p:cNvSpPr txBox="1"/>
          <p:nvPr/>
        </p:nvSpPr>
        <p:spPr>
          <a:xfrm>
            <a:off x="10574119" y="4572913"/>
            <a:ext cx="1841602" cy="400110"/>
          </a:xfrm>
          <a:prstGeom prst="rect">
            <a:avLst/>
          </a:prstGeom>
          <a:noFill/>
        </p:spPr>
        <p:txBody>
          <a:bodyPr wrap="square" rtlCol="0">
            <a:spAutoFit/>
          </a:bodyPr>
          <a:lstStyle/>
          <a:p>
            <a:r>
              <a:rPr lang="en-US" sz="2000">
                <a:latin typeface="Courier New" panose="02070309020205020404" pitchFamily="49" charset="0"/>
                <a:cs typeface="Courier New" panose="02070309020205020404" pitchFamily="49" charset="0"/>
              </a:rPr>
              <a:t>R:finish</a:t>
            </a:r>
            <a:endParaRPr lang="en-IL" sz="1500">
              <a:latin typeface="Courier New" panose="02070309020205020404" pitchFamily="49" charset="0"/>
              <a:cs typeface="Courier New" panose="02070309020205020404" pitchFamily="49" charset="0"/>
            </a:endParaRPr>
          </a:p>
        </p:txBody>
      </p:sp>
      <p:sp>
        <p:nvSpPr>
          <p:cNvPr id="27" name="TextBox 26">
            <a:extLst>
              <a:ext uri="{FF2B5EF4-FFF2-40B4-BE49-F238E27FC236}">
                <a16:creationId xmlns:a16="http://schemas.microsoft.com/office/drawing/2014/main" id="{1C4FF7CE-2690-43A7-B78C-F3EC794E1F4C}"/>
              </a:ext>
            </a:extLst>
          </p:cNvPr>
          <p:cNvSpPr txBox="1"/>
          <p:nvPr/>
        </p:nvSpPr>
        <p:spPr>
          <a:xfrm>
            <a:off x="2235758" y="4108218"/>
            <a:ext cx="1984544" cy="400110"/>
          </a:xfrm>
          <a:prstGeom prst="rect">
            <a:avLst/>
          </a:prstGeom>
          <a:noFill/>
        </p:spPr>
        <p:txBody>
          <a:bodyPr wrap="square" rtlCol="0">
            <a:spAutoFit/>
          </a:bodyPr>
          <a:lstStyle/>
          <a:p>
            <a:r>
              <a:rPr lang="en-US" sz="2000">
                <a:latin typeface="Courier New" panose="02070309020205020404" pitchFamily="49" charset="0"/>
                <a:cs typeface="Courier New" panose="02070309020205020404" pitchFamily="49" charset="0"/>
              </a:rPr>
              <a:t>M={</a:t>
            </a:r>
            <a:r>
              <a:rPr lang="en-US" sz="2000" err="1">
                <a:latin typeface="Courier New" panose="02070309020205020404" pitchFamily="49" charset="0"/>
                <a:cs typeface="Courier New" panose="02070309020205020404" pitchFamily="49" charset="0"/>
              </a:rPr>
              <a:t>R:init</a:t>
            </a:r>
            <a:r>
              <a:rPr lang="en-US" sz="2000">
                <a:latin typeface="Courier New" panose="02070309020205020404" pitchFamily="49" charset="0"/>
                <a:cs typeface="Courier New" panose="02070309020205020404" pitchFamily="49" charset="0"/>
              </a:rPr>
              <a:t>}</a:t>
            </a:r>
            <a:endParaRPr lang="en-IL" sz="2000">
              <a:latin typeface="Courier New" panose="02070309020205020404" pitchFamily="49" charset="0"/>
              <a:cs typeface="Courier New" panose="02070309020205020404" pitchFamily="49" charset="0"/>
            </a:endParaRPr>
          </a:p>
        </p:txBody>
      </p:sp>
      <p:sp>
        <p:nvSpPr>
          <p:cNvPr id="33" name="Freeform: Shape 32">
            <a:extLst>
              <a:ext uri="{FF2B5EF4-FFF2-40B4-BE49-F238E27FC236}">
                <a16:creationId xmlns:a16="http://schemas.microsoft.com/office/drawing/2014/main" id="{D65C5B4A-7F55-F618-B2AE-E3DC6954A9C8}"/>
              </a:ext>
            </a:extLst>
          </p:cNvPr>
          <p:cNvSpPr/>
          <p:nvPr/>
        </p:nvSpPr>
        <p:spPr>
          <a:xfrm rot="18641080">
            <a:off x="9128486" y="1933753"/>
            <a:ext cx="1195172" cy="988425"/>
          </a:xfrm>
          <a:custGeom>
            <a:avLst/>
            <a:gdLst>
              <a:gd name="connsiteX0" fmla="*/ 0 w 333887"/>
              <a:gd name="connsiteY0" fmla="*/ 132737 h 284755"/>
              <a:gd name="connsiteX1" fmla="*/ 116115 w 333887"/>
              <a:gd name="connsiteY1" fmla="*/ 2109 h 284755"/>
              <a:gd name="connsiteX2" fmla="*/ 326572 w 333887"/>
              <a:gd name="connsiteY2" fmla="*/ 67423 h 284755"/>
              <a:gd name="connsiteX3" fmla="*/ 268515 w 333887"/>
              <a:gd name="connsiteY3" fmla="*/ 263366 h 284755"/>
              <a:gd name="connsiteX4" fmla="*/ 101600 w 333887"/>
              <a:gd name="connsiteY4" fmla="*/ 270623 h 284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87" h="284755">
                <a:moveTo>
                  <a:pt x="0" y="132737"/>
                </a:moveTo>
                <a:cubicBezTo>
                  <a:pt x="30843" y="72866"/>
                  <a:pt x="61686" y="12995"/>
                  <a:pt x="116115" y="2109"/>
                </a:cubicBezTo>
                <a:cubicBezTo>
                  <a:pt x="170544" y="-8777"/>
                  <a:pt x="301172" y="23880"/>
                  <a:pt x="326572" y="67423"/>
                </a:cubicBezTo>
                <a:cubicBezTo>
                  <a:pt x="351972" y="110966"/>
                  <a:pt x="306010" y="229499"/>
                  <a:pt x="268515" y="263366"/>
                </a:cubicBezTo>
                <a:cubicBezTo>
                  <a:pt x="231020" y="297233"/>
                  <a:pt x="166310" y="283928"/>
                  <a:pt x="101600" y="270623"/>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560">
              <a:solidFill>
                <a:schemeClr val="tx1"/>
              </a:solidFill>
            </a:endParaRPr>
          </a:p>
        </p:txBody>
      </p:sp>
      <p:sp>
        <p:nvSpPr>
          <p:cNvPr id="34" name="TextBox 33">
            <a:extLst>
              <a:ext uri="{FF2B5EF4-FFF2-40B4-BE49-F238E27FC236}">
                <a16:creationId xmlns:a16="http://schemas.microsoft.com/office/drawing/2014/main" id="{44C687B3-0D30-49CA-291F-E11DF902B141}"/>
              </a:ext>
            </a:extLst>
          </p:cNvPr>
          <p:cNvSpPr txBox="1"/>
          <p:nvPr/>
        </p:nvSpPr>
        <p:spPr>
          <a:xfrm>
            <a:off x="9444518" y="1505258"/>
            <a:ext cx="2157271" cy="400110"/>
          </a:xfrm>
          <a:prstGeom prst="rect">
            <a:avLst/>
          </a:prstGeom>
          <a:noFill/>
        </p:spPr>
        <p:txBody>
          <a:bodyPr wrap="square" rtlCol="0">
            <a:spAutoFit/>
          </a:bodyPr>
          <a:lstStyle/>
          <a:p>
            <a:r>
              <a:rPr lang="en-US" sz="2000">
                <a:latin typeface="Courier New" panose="02070309020205020404" pitchFamily="49" charset="0"/>
                <a:cs typeface="Courier New" panose="02070309020205020404" pitchFamily="49" charset="0"/>
              </a:rPr>
              <a:t>S:start</a:t>
            </a:r>
            <a:endParaRPr lang="en-IL" sz="1500">
              <a:latin typeface="Courier New" panose="02070309020205020404" pitchFamily="49" charset="0"/>
              <a:cs typeface="Courier New" panose="02070309020205020404" pitchFamily="49" charset="0"/>
            </a:endParaRPr>
          </a:p>
        </p:txBody>
      </p:sp>
      <p:sp>
        <p:nvSpPr>
          <p:cNvPr id="39" name="Title 1">
            <a:extLst>
              <a:ext uri="{FF2B5EF4-FFF2-40B4-BE49-F238E27FC236}">
                <a16:creationId xmlns:a16="http://schemas.microsoft.com/office/drawing/2014/main" id="{5ED59671-FF02-27D6-17E2-08E2633FE15C}"/>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
        <p:nvSpPr>
          <p:cNvPr id="42" name="Rectangle: Rounded Corners 41">
            <a:extLst>
              <a:ext uri="{FF2B5EF4-FFF2-40B4-BE49-F238E27FC236}">
                <a16:creationId xmlns:a16="http://schemas.microsoft.com/office/drawing/2014/main" id="{3E6100AF-A9D2-1CD0-F10C-D11DC9BE8942}"/>
              </a:ext>
            </a:extLst>
          </p:cNvPr>
          <p:cNvSpPr/>
          <p:nvPr/>
        </p:nvSpPr>
        <p:spPr>
          <a:xfrm>
            <a:off x="615121" y="4677190"/>
            <a:ext cx="1662432" cy="90819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L* algorithm</a:t>
            </a:r>
            <a:endParaRPr lang="en-IL" sz="2667">
              <a:solidFill>
                <a:srgbClr val="FFFFFF"/>
              </a:solidFill>
              <a:latin typeface="Helvetica Neue Medium"/>
              <a:ea typeface="Helvetica Neue Medium"/>
              <a:cs typeface="Helvetica Neue Medium"/>
              <a:sym typeface="Helvetica Neue Medium"/>
            </a:endParaRPr>
          </a:p>
        </p:txBody>
      </p:sp>
      <p:sp>
        <p:nvSpPr>
          <p:cNvPr id="43" name="Rectangle: Rounded Corners 42">
            <a:extLst>
              <a:ext uri="{FF2B5EF4-FFF2-40B4-BE49-F238E27FC236}">
                <a16:creationId xmlns:a16="http://schemas.microsoft.com/office/drawing/2014/main" id="{D28710FD-6C51-67A8-A882-DC3CAF56D323}"/>
              </a:ext>
            </a:extLst>
          </p:cNvPr>
          <p:cNvSpPr/>
          <p:nvPr/>
        </p:nvSpPr>
        <p:spPr>
          <a:xfrm>
            <a:off x="3754659" y="4681708"/>
            <a:ext cx="1688123" cy="90819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Symbolic Execution</a:t>
            </a:r>
            <a:endParaRPr lang="en-IL" sz="2667">
              <a:solidFill>
                <a:srgbClr val="FFFFFF"/>
              </a:solidFill>
              <a:latin typeface="Helvetica Neue Medium"/>
              <a:ea typeface="Helvetica Neue Medium"/>
              <a:cs typeface="Helvetica Neue Medium"/>
              <a:sym typeface="Helvetica Neue Medium"/>
            </a:endParaRPr>
          </a:p>
        </p:txBody>
      </p:sp>
      <p:cxnSp>
        <p:nvCxnSpPr>
          <p:cNvPr id="45" name="Straight Arrow Connector 44">
            <a:extLst>
              <a:ext uri="{FF2B5EF4-FFF2-40B4-BE49-F238E27FC236}">
                <a16:creationId xmlns:a16="http://schemas.microsoft.com/office/drawing/2014/main" id="{9E742875-EB41-DDE8-8249-6F69C8D0C596}"/>
              </a:ext>
            </a:extLst>
          </p:cNvPr>
          <p:cNvCxnSpPr/>
          <p:nvPr/>
        </p:nvCxnSpPr>
        <p:spPr>
          <a:xfrm>
            <a:off x="2277552" y="4973023"/>
            <a:ext cx="146343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48" name="TextBox 47">
            <a:extLst>
              <a:ext uri="{FF2B5EF4-FFF2-40B4-BE49-F238E27FC236}">
                <a16:creationId xmlns:a16="http://schemas.microsoft.com/office/drawing/2014/main" id="{315F0E0B-F2EE-7FBF-F9E1-0B319C37F924}"/>
              </a:ext>
            </a:extLst>
          </p:cNvPr>
          <p:cNvSpPr txBox="1"/>
          <p:nvPr/>
        </p:nvSpPr>
        <p:spPr>
          <a:xfrm>
            <a:off x="2073238" y="5209308"/>
            <a:ext cx="1863969" cy="8035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333">
                <a:latin typeface="Asap SemiBold"/>
                <a:ea typeface="Asap SemiBold"/>
                <a:cs typeface="Asap SemiBold"/>
                <a:sym typeface="Asap SemiBold"/>
              </a:rPr>
              <a:t>Yes </a:t>
            </a:r>
            <a:r>
              <a:rPr lang="en-US" sz="2333">
                <a:latin typeface="Asap SemiBold"/>
                <a:ea typeface="Asap SemiBold"/>
                <a:cs typeface="Asap SemiBold"/>
                <a:sym typeface="Wingdings" panose="05000000000000000000" pitchFamily="2" charset="2"/>
              </a:rPr>
              <a:t></a:t>
            </a:r>
            <a:br>
              <a:rPr lang="en-US" sz="2333">
                <a:latin typeface="Asap SemiBold"/>
                <a:ea typeface="Asap SemiBold"/>
                <a:cs typeface="Asap SemiBold"/>
                <a:sym typeface="Asap SemiBold"/>
              </a:rPr>
            </a:br>
            <a:endParaRPr lang="en-IL" sz="2333">
              <a:latin typeface="Asap SemiBold"/>
              <a:ea typeface="Asap SemiBold"/>
              <a:cs typeface="Asap SemiBold"/>
              <a:sym typeface="Asap SemiBold"/>
            </a:endParaRPr>
          </a:p>
        </p:txBody>
      </p:sp>
      <p:sp>
        <p:nvSpPr>
          <p:cNvPr id="51" name="TextBox 50">
            <a:extLst>
              <a:ext uri="{FF2B5EF4-FFF2-40B4-BE49-F238E27FC236}">
                <a16:creationId xmlns:a16="http://schemas.microsoft.com/office/drawing/2014/main" id="{EB7F44DC-2D2A-6510-653A-DAE83775AA0E}"/>
              </a:ext>
            </a:extLst>
          </p:cNvPr>
          <p:cNvSpPr txBox="1"/>
          <p:nvPr/>
        </p:nvSpPr>
        <p:spPr>
          <a:xfrm>
            <a:off x="2891675" y="5634723"/>
            <a:ext cx="1756968" cy="420564"/>
          </a:xfrm>
          <a:prstGeom prst="rect">
            <a:avLst/>
          </a:prstGeom>
          <a:noFill/>
        </p:spPr>
        <p:txBody>
          <a:bodyPr wrap="square" rtlCol="0">
            <a:spAutoFit/>
          </a:bodyPr>
          <a:lstStyle/>
          <a:p>
            <a:r>
              <a:rPr lang="en-US" sz="2133">
                <a:latin typeface="Courier New" panose="02070309020205020404" pitchFamily="49" charset="0"/>
                <a:cs typeface="Courier New" panose="02070309020205020404" pitchFamily="49" charset="0"/>
              </a:rPr>
              <a:t>{</a:t>
            </a:r>
            <a:r>
              <a:rPr lang="en-US" sz="2133" err="1">
                <a:latin typeface="Courier New" panose="02070309020205020404" pitchFamily="49" charset="0"/>
                <a:cs typeface="Courier New" panose="02070309020205020404" pitchFamily="49" charset="0"/>
              </a:rPr>
              <a:t>R:init</a:t>
            </a:r>
            <a:r>
              <a:rPr lang="en-US" sz="2133">
                <a:latin typeface="Courier New" panose="02070309020205020404" pitchFamily="49" charset="0"/>
                <a:cs typeface="Courier New" panose="02070309020205020404" pitchFamily="49" charset="0"/>
              </a:rPr>
              <a:t>}</a:t>
            </a:r>
            <a:endParaRPr lang="en-IL" sz="2133">
              <a:latin typeface="Courier New" panose="02070309020205020404" pitchFamily="49" charset="0"/>
              <a:cs typeface="Courier New" panose="02070309020205020404" pitchFamily="49" charset="0"/>
            </a:endParaRPr>
          </a:p>
        </p:txBody>
      </p:sp>
      <p:sp>
        <p:nvSpPr>
          <p:cNvPr id="52" name="TextBox 51">
            <a:extLst>
              <a:ext uri="{FF2B5EF4-FFF2-40B4-BE49-F238E27FC236}">
                <a16:creationId xmlns:a16="http://schemas.microsoft.com/office/drawing/2014/main" id="{C29CE6C2-9F11-1C27-82FD-6D185ED0BC24}"/>
              </a:ext>
            </a:extLst>
          </p:cNvPr>
          <p:cNvSpPr txBox="1"/>
          <p:nvPr/>
        </p:nvSpPr>
        <p:spPr>
          <a:xfrm>
            <a:off x="2172523" y="5625218"/>
            <a:ext cx="1097618" cy="420564"/>
          </a:xfrm>
          <a:prstGeom prst="rect">
            <a:avLst/>
          </a:prstGeom>
          <a:noFill/>
        </p:spPr>
        <p:txBody>
          <a:bodyPr wrap="square" rtlCol="0">
            <a:spAutoFit/>
          </a:bodyPr>
          <a:lstStyle/>
          <a:p>
            <a:r>
              <a:rPr lang="en-US" sz="2133" err="1"/>
              <a:t>m</a:t>
            </a:r>
            <a:r>
              <a:rPr lang="en-US" sz="2133" baseline="-25000" err="1"/>
              <a:t>next</a:t>
            </a:r>
            <a:r>
              <a:rPr lang="en-US" sz="2133"/>
              <a:t>=</a:t>
            </a:r>
            <a:endParaRPr lang="en-IL" sz="2133"/>
          </a:p>
        </p:txBody>
      </p:sp>
      <p:cxnSp>
        <p:nvCxnSpPr>
          <p:cNvPr id="53" name="Straight Arrow Connector 52">
            <a:extLst>
              <a:ext uri="{FF2B5EF4-FFF2-40B4-BE49-F238E27FC236}">
                <a16:creationId xmlns:a16="http://schemas.microsoft.com/office/drawing/2014/main" id="{A6925B18-88FD-57F1-DB89-D6C435434762}"/>
              </a:ext>
            </a:extLst>
          </p:cNvPr>
          <p:cNvCxnSpPr>
            <a:cxnSpLocks/>
          </p:cNvCxnSpPr>
          <p:nvPr/>
        </p:nvCxnSpPr>
        <p:spPr>
          <a:xfrm flipH="1">
            <a:off x="2277552" y="5179601"/>
            <a:ext cx="1477108"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57" name="TextBox 56">
            <a:extLst>
              <a:ext uri="{FF2B5EF4-FFF2-40B4-BE49-F238E27FC236}">
                <a16:creationId xmlns:a16="http://schemas.microsoft.com/office/drawing/2014/main" id="{36E413FF-3B58-85C0-97F9-C41CF48BBB4A}"/>
              </a:ext>
            </a:extLst>
          </p:cNvPr>
          <p:cNvSpPr txBox="1"/>
          <p:nvPr/>
        </p:nvSpPr>
        <p:spPr>
          <a:xfrm>
            <a:off x="2577298" y="4422692"/>
            <a:ext cx="970159" cy="4959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2333" tIns="42333" rIns="42333" bIns="42333" numCol="1" spcCol="38100" rtlCol="0" anchor="ctr">
            <a:spAutoFit/>
          </a:bodyPr>
          <a:lstStyle/>
          <a:p>
            <a:pPr defTabSz="687889" hangingPunct="0"/>
            <a:r>
              <a:rPr lang="en-US" sz="2667">
                <a:latin typeface="Asap SemiBold"/>
                <a:ea typeface="Asap SemiBold"/>
                <a:cs typeface="Asap SemiBold"/>
                <a:sym typeface="Asap SemiBold"/>
              </a:rPr>
              <a:t>valid ?</a:t>
            </a:r>
            <a:endParaRPr lang="en-IL" sz="2667">
              <a:latin typeface="Asap SemiBold"/>
              <a:ea typeface="Asap SemiBold"/>
              <a:cs typeface="Asap SemiBold"/>
              <a:sym typeface="Asap SemiBold"/>
            </a:endParaRPr>
          </a:p>
        </p:txBody>
      </p:sp>
      <p:sp>
        <p:nvSpPr>
          <p:cNvPr id="59" name="TextBox 58">
            <a:extLst>
              <a:ext uri="{FF2B5EF4-FFF2-40B4-BE49-F238E27FC236}">
                <a16:creationId xmlns:a16="http://schemas.microsoft.com/office/drawing/2014/main" id="{FBA038B9-48BB-C0CD-2C82-2C62A6D511F3}"/>
              </a:ext>
            </a:extLst>
          </p:cNvPr>
          <p:cNvSpPr txBox="1"/>
          <p:nvPr/>
        </p:nvSpPr>
        <p:spPr>
          <a:xfrm>
            <a:off x="1659528" y="4092089"/>
            <a:ext cx="3068802" cy="400110"/>
          </a:xfrm>
          <a:prstGeom prst="rect">
            <a:avLst/>
          </a:prstGeom>
          <a:noFill/>
        </p:spPr>
        <p:txBody>
          <a:bodyPr wrap="square" rtlCol="0">
            <a:spAutoFit/>
          </a:bodyPr>
          <a:lstStyle/>
          <a:p>
            <a:r>
              <a:rPr lang="en-US" sz="2000">
                <a:latin typeface="Courier New" panose="02070309020205020404" pitchFamily="49" charset="0"/>
                <a:cs typeface="Courier New" panose="02070309020205020404" pitchFamily="49" charset="0"/>
              </a:rPr>
              <a:t>M={</a:t>
            </a:r>
            <a:r>
              <a:rPr lang="en-US" sz="2000" err="1">
                <a:latin typeface="Courier New" panose="02070309020205020404" pitchFamily="49" charset="0"/>
                <a:cs typeface="Courier New" panose="02070309020205020404" pitchFamily="49" charset="0"/>
              </a:rPr>
              <a:t>R:init,S:start</a:t>
            </a:r>
            <a:r>
              <a:rPr lang="en-US" sz="2000">
                <a:latin typeface="Courier New" panose="02070309020205020404" pitchFamily="49" charset="0"/>
                <a:cs typeface="Courier New" panose="02070309020205020404" pitchFamily="49" charset="0"/>
              </a:rPr>
              <a:t>}</a:t>
            </a:r>
            <a:endParaRPr lang="en-IL" sz="2000">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AD1207-65EC-FDEB-3B0E-92AFD276DD19}"/>
              </a:ext>
            </a:extLst>
          </p:cNvPr>
          <p:cNvSpPr txBox="1"/>
          <p:nvPr/>
        </p:nvSpPr>
        <p:spPr>
          <a:xfrm>
            <a:off x="2235757" y="4111193"/>
            <a:ext cx="3068802" cy="400110"/>
          </a:xfrm>
          <a:prstGeom prst="rect">
            <a:avLst/>
          </a:prstGeom>
          <a:noFill/>
        </p:spPr>
        <p:txBody>
          <a:bodyPr wrap="square" rtlCol="0">
            <a:spAutoFit/>
          </a:bodyPr>
          <a:lstStyle/>
          <a:p>
            <a:r>
              <a:rPr lang="en-US" sz="2000">
                <a:latin typeface="Courier New" panose="02070309020205020404" pitchFamily="49" charset="0"/>
                <a:cs typeface="Courier New" panose="02070309020205020404" pitchFamily="49" charset="0"/>
              </a:rPr>
              <a:t>M={</a:t>
            </a:r>
            <a:r>
              <a:rPr lang="en-US" sz="2000" err="1">
                <a:latin typeface="Courier New" panose="02070309020205020404" pitchFamily="49" charset="0"/>
                <a:cs typeface="Courier New" panose="02070309020205020404" pitchFamily="49" charset="0"/>
              </a:rPr>
              <a:t>R:data</a:t>
            </a:r>
            <a:r>
              <a:rPr lang="en-US" sz="2000">
                <a:latin typeface="Courier New" panose="02070309020205020404" pitchFamily="49" charset="0"/>
                <a:cs typeface="Courier New" panose="02070309020205020404" pitchFamily="49" charset="0"/>
              </a:rPr>
              <a:t>}</a:t>
            </a:r>
            <a:endParaRPr lang="en-IL" sz="2000">
              <a:latin typeface="Courier New" panose="02070309020205020404" pitchFamily="49" charset="0"/>
              <a:cs typeface="Courier New" panose="02070309020205020404" pitchFamily="49" charset="0"/>
            </a:endParaRPr>
          </a:p>
        </p:txBody>
      </p:sp>
      <p:sp>
        <p:nvSpPr>
          <p:cNvPr id="61" name="TextBox 60">
            <a:extLst>
              <a:ext uri="{FF2B5EF4-FFF2-40B4-BE49-F238E27FC236}">
                <a16:creationId xmlns:a16="http://schemas.microsoft.com/office/drawing/2014/main" id="{59C97231-32B8-A122-ECA9-24B1646D320F}"/>
              </a:ext>
            </a:extLst>
          </p:cNvPr>
          <p:cNvSpPr txBox="1"/>
          <p:nvPr/>
        </p:nvSpPr>
        <p:spPr>
          <a:xfrm>
            <a:off x="2096967" y="5215836"/>
            <a:ext cx="1863969" cy="8035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333">
                <a:latin typeface="Asap SemiBold"/>
                <a:ea typeface="Asap SemiBold"/>
                <a:cs typeface="Asap SemiBold"/>
                <a:sym typeface="Asap SemiBold"/>
              </a:rPr>
              <a:t>No </a:t>
            </a:r>
            <a:r>
              <a:rPr lang="en-US" sz="2333">
                <a:latin typeface="Asap SemiBold"/>
                <a:ea typeface="Asap SemiBold"/>
                <a:cs typeface="Asap SemiBold"/>
                <a:sym typeface="Wingdings" panose="05000000000000000000" pitchFamily="2" charset="2"/>
              </a:rPr>
              <a:t></a:t>
            </a:r>
            <a:br>
              <a:rPr lang="en-US" sz="2333">
                <a:latin typeface="Asap SemiBold"/>
                <a:ea typeface="Asap SemiBold"/>
                <a:cs typeface="Asap SemiBold"/>
                <a:sym typeface="Asap SemiBold"/>
              </a:rPr>
            </a:br>
            <a:endParaRPr lang="en-IL" sz="2333">
              <a:latin typeface="Asap SemiBold"/>
              <a:ea typeface="Asap SemiBold"/>
              <a:cs typeface="Asap SemiBold"/>
              <a:sym typeface="Asap SemiBold"/>
            </a:endParaRPr>
          </a:p>
        </p:txBody>
      </p:sp>
      <p:sp>
        <p:nvSpPr>
          <p:cNvPr id="62" name="TextBox 61">
            <a:extLst>
              <a:ext uri="{FF2B5EF4-FFF2-40B4-BE49-F238E27FC236}">
                <a16:creationId xmlns:a16="http://schemas.microsoft.com/office/drawing/2014/main" id="{D1484DDF-8C8A-B90C-33BA-343E890B3C71}"/>
              </a:ext>
            </a:extLst>
          </p:cNvPr>
          <p:cNvSpPr txBox="1"/>
          <p:nvPr/>
        </p:nvSpPr>
        <p:spPr>
          <a:xfrm>
            <a:off x="1811342" y="4102464"/>
            <a:ext cx="3068802" cy="400110"/>
          </a:xfrm>
          <a:prstGeom prst="rect">
            <a:avLst/>
          </a:prstGeom>
          <a:noFill/>
        </p:spPr>
        <p:txBody>
          <a:bodyPr wrap="square" rtlCol="0">
            <a:spAutoFit/>
          </a:bodyPr>
          <a:lstStyle/>
          <a:p>
            <a:r>
              <a:rPr lang="en-US" sz="2000">
                <a:latin typeface="Courier New" panose="02070309020205020404" pitchFamily="49" charset="0"/>
                <a:cs typeface="Courier New" panose="02070309020205020404" pitchFamily="49" charset="0"/>
              </a:rPr>
              <a:t>M={</a:t>
            </a:r>
            <a:r>
              <a:rPr lang="en-US" sz="2000" err="1">
                <a:latin typeface="Courier New" panose="02070309020205020404" pitchFamily="49" charset="0"/>
                <a:cs typeface="Courier New" panose="02070309020205020404" pitchFamily="49" charset="0"/>
              </a:rPr>
              <a:t>R:init,R:data</a:t>
            </a:r>
            <a:r>
              <a:rPr lang="en-US" sz="2000">
                <a:latin typeface="Courier New" panose="02070309020205020404" pitchFamily="49" charset="0"/>
                <a:cs typeface="Courier New" panose="02070309020205020404" pitchFamily="49" charset="0"/>
              </a:rPr>
              <a:t>}</a:t>
            </a:r>
            <a:endParaRPr lang="en-IL" sz="2000">
              <a:latin typeface="Courier New" panose="02070309020205020404" pitchFamily="49" charset="0"/>
              <a:cs typeface="Courier New" panose="02070309020205020404" pitchFamily="49" charset="0"/>
            </a:endParaRPr>
          </a:p>
        </p:txBody>
      </p:sp>
      <p:sp>
        <p:nvSpPr>
          <p:cNvPr id="64" name="TextBox 63">
            <a:extLst>
              <a:ext uri="{FF2B5EF4-FFF2-40B4-BE49-F238E27FC236}">
                <a16:creationId xmlns:a16="http://schemas.microsoft.com/office/drawing/2014/main" id="{834A8D7C-FCFC-6D97-2082-7F82C9ABE135}"/>
              </a:ext>
            </a:extLst>
          </p:cNvPr>
          <p:cNvSpPr txBox="1"/>
          <p:nvPr/>
        </p:nvSpPr>
        <p:spPr>
          <a:xfrm>
            <a:off x="1185333" y="4095995"/>
            <a:ext cx="4226270" cy="400110"/>
          </a:xfrm>
          <a:prstGeom prst="rect">
            <a:avLst/>
          </a:prstGeom>
          <a:noFill/>
        </p:spPr>
        <p:txBody>
          <a:bodyPr wrap="square" rtlCol="0">
            <a:spAutoFit/>
          </a:bodyPr>
          <a:lstStyle/>
          <a:p>
            <a:r>
              <a:rPr lang="en-US" sz="2000">
                <a:latin typeface="Courier New" panose="02070309020205020404" pitchFamily="49" charset="0"/>
                <a:cs typeface="Courier New" panose="02070309020205020404" pitchFamily="49" charset="0"/>
              </a:rPr>
              <a:t>M={</a:t>
            </a:r>
            <a:r>
              <a:rPr lang="en-US" sz="2000" err="1">
                <a:latin typeface="Courier New" panose="02070309020205020404" pitchFamily="49" charset="0"/>
                <a:cs typeface="Courier New" panose="02070309020205020404" pitchFamily="49" charset="0"/>
              </a:rPr>
              <a:t>R:init,R:data,R:finish</a:t>
            </a:r>
            <a:r>
              <a:rPr lang="en-US" sz="2000">
                <a:latin typeface="Courier New" panose="02070309020205020404" pitchFamily="49" charset="0"/>
                <a:cs typeface="Courier New" panose="02070309020205020404" pitchFamily="49" charset="0"/>
              </a:rPr>
              <a:t>}</a:t>
            </a:r>
            <a:endParaRPr lang="en-IL" sz="2000">
              <a:latin typeface="Courier New" panose="02070309020205020404" pitchFamily="49" charset="0"/>
              <a:cs typeface="Courier New" panose="02070309020205020404" pitchFamily="49" charset="0"/>
            </a:endParaRPr>
          </a:p>
        </p:txBody>
      </p:sp>
      <p:sp>
        <p:nvSpPr>
          <p:cNvPr id="65" name="TextBox 64">
            <a:extLst>
              <a:ext uri="{FF2B5EF4-FFF2-40B4-BE49-F238E27FC236}">
                <a16:creationId xmlns:a16="http://schemas.microsoft.com/office/drawing/2014/main" id="{833CD0C5-9F94-36F8-06E8-45516969FC33}"/>
              </a:ext>
            </a:extLst>
          </p:cNvPr>
          <p:cNvSpPr txBox="1"/>
          <p:nvPr/>
        </p:nvSpPr>
        <p:spPr>
          <a:xfrm>
            <a:off x="2906635" y="5656635"/>
            <a:ext cx="3729016" cy="420564"/>
          </a:xfrm>
          <a:prstGeom prst="rect">
            <a:avLst/>
          </a:prstGeom>
          <a:noFill/>
        </p:spPr>
        <p:txBody>
          <a:bodyPr wrap="square" rtlCol="0">
            <a:spAutoFit/>
          </a:bodyPr>
          <a:lstStyle/>
          <a:p>
            <a:r>
              <a:rPr lang="en-US" sz="2133">
                <a:latin typeface="Courier New" panose="02070309020205020404" pitchFamily="49" charset="0"/>
                <a:cs typeface="Courier New" panose="02070309020205020404" pitchFamily="49" charset="0"/>
              </a:rPr>
              <a:t>{}</a:t>
            </a:r>
            <a:endParaRPr lang="en-IL" sz="2133">
              <a:latin typeface="Courier New" panose="02070309020205020404" pitchFamily="49" charset="0"/>
              <a:cs typeface="Courier New" panose="02070309020205020404" pitchFamily="49" charset="0"/>
            </a:endParaRPr>
          </a:p>
        </p:txBody>
      </p:sp>
      <p:sp>
        <p:nvSpPr>
          <p:cNvPr id="66" name="Rectangle: Rounded Corners 65">
            <a:extLst>
              <a:ext uri="{FF2B5EF4-FFF2-40B4-BE49-F238E27FC236}">
                <a16:creationId xmlns:a16="http://schemas.microsoft.com/office/drawing/2014/main" id="{6086622D-0024-AF1C-B834-0F324D75FAF7}"/>
              </a:ext>
            </a:extLst>
          </p:cNvPr>
          <p:cNvSpPr/>
          <p:nvPr/>
        </p:nvSpPr>
        <p:spPr>
          <a:xfrm>
            <a:off x="1653236" y="1362528"/>
            <a:ext cx="3288353" cy="2234919"/>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b" anchorCtr="0">
            <a:no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Message Types</a:t>
            </a:r>
            <a:endParaRPr lang="en-IL" sz="2667">
              <a:solidFill>
                <a:srgbClr val="FFFFFF"/>
              </a:solidFill>
              <a:latin typeface="Helvetica Neue Medium"/>
              <a:ea typeface="Helvetica Neue Medium"/>
              <a:cs typeface="Helvetica Neue Medium"/>
              <a:sym typeface="Helvetica Neue Medium"/>
            </a:endParaRPr>
          </a:p>
        </p:txBody>
      </p:sp>
      <p:sp>
        <p:nvSpPr>
          <p:cNvPr id="67" name="Rectangle 66">
            <a:extLst>
              <a:ext uri="{FF2B5EF4-FFF2-40B4-BE49-F238E27FC236}">
                <a16:creationId xmlns:a16="http://schemas.microsoft.com/office/drawing/2014/main" id="{80F47722-E418-E116-B672-C9FBDD042EBD}"/>
              </a:ext>
            </a:extLst>
          </p:cNvPr>
          <p:cNvSpPr/>
          <p:nvPr/>
        </p:nvSpPr>
        <p:spPr>
          <a:xfrm>
            <a:off x="1774672" y="1747999"/>
            <a:ext cx="1383802" cy="410433"/>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latin typeface="Helvetica Neue Medium"/>
                <a:ea typeface="Helvetica Neue Medium"/>
                <a:cs typeface="Helvetica Neue Medium"/>
                <a:sym typeface="Helvetica Neue Medium"/>
              </a:rPr>
              <a:t>R:init</a:t>
            </a:r>
            <a:endParaRPr lang="en-IL" sz="2667">
              <a:latin typeface="Helvetica Neue Medium"/>
              <a:ea typeface="Helvetica Neue Medium"/>
              <a:cs typeface="Helvetica Neue Medium"/>
              <a:sym typeface="Helvetica Neue Medium"/>
            </a:endParaRPr>
          </a:p>
        </p:txBody>
      </p:sp>
      <p:sp>
        <p:nvSpPr>
          <p:cNvPr id="68" name="Rectangle 67">
            <a:extLst>
              <a:ext uri="{FF2B5EF4-FFF2-40B4-BE49-F238E27FC236}">
                <a16:creationId xmlns:a16="http://schemas.microsoft.com/office/drawing/2014/main" id="{FC305673-8A70-EC4D-2402-F2D3D815D3E8}"/>
              </a:ext>
            </a:extLst>
          </p:cNvPr>
          <p:cNvSpPr/>
          <p:nvPr/>
        </p:nvSpPr>
        <p:spPr>
          <a:xfrm>
            <a:off x="3316771" y="1747999"/>
            <a:ext cx="1365353" cy="410433"/>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latin typeface="Helvetica Neue Medium"/>
                <a:ea typeface="Helvetica Neue Medium"/>
                <a:cs typeface="Helvetica Neue Medium"/>
                <a:sym typeface="Helvetica Neue Medium"/>
              </a:rPr>
              <a:t>S:start</a:t>
            </a:r>
            <a:endParaRPr lang="en-IL" sz="2667">
              <a:latin typeface="Helvetica Neue Medium"/>
              <a:ea typeface="Helvetica Neue Medium"/>
              <a:cs typeface="Helvetica Neue Medium"/>
              <a:sym typeface="Helvetica Neue Medium"/>
            </a:endParaRPr>
          </a:p>
        </p:txBody>
      </p:sp>
      <p:sp>
        <p:nvSpPr>
          <p:cNvPr id="69" name="Rectangle 68">
            <a:extLst>
              <a:ext uri="{FF2B5EF4-FFF2-40B4-BE49-F238E27FC236}">
                <a16:creationId xmlns:a16="http://schemas.microsoft.com/office/drawing/2014/main" id="{3F88BFD9-B6F9-7D8E-2FCD-9FFCE6C26CE5}"/>
              </a:ext>
            </a:extLst>
          </p:cNvPr>
          <p:cNvSpPr/>
          <p:nvPr/>
        </p:nvSpPr>
        <p:spPr>
          <a:xfrm>
            <a:off x="1788651" y="2293356"/>
            <a:ext cx="1372957" cy="410433"/>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latin typeface="Helvetica Neue Medium"/>
                <a:ea typeface="Helvetica Neue Medium"/>
                <a:cs typeface="Helvetica Neue Medium"/>
                <a:sym typeface="Helvetica Neue Medium"/>
              </a:rPr>
              <a:t>R: data</a:t>
            </a:r>
            <a:endParaRPr lang="en-IL" sz="2667">
              <a:latin typeface="Helvetica Neue Medium"/>
              <a:ea typeface="Helvetica Neue Medium"/>
              <a:cs typeface="Helvetica Neue Medium"/>
              <a:sym typeface="Helvetica Neue Medium"/>
            </a:endParaRPr>
          </a:p>
        </p:txBody>
      </p:sp>
      <p:sp>
        <p:nvSpPr>
          <p:cNvPr id="70" name="Rectangle 69">
            <a:extLst>
              <a:ext uri="{FF2B5EF4-FFF2-40B4-BE49-F238E27FC236}">
                <a16:creationId xmlns:a16="http://schemas.microsoft.com/office/drawing/2014/main" id="{BE7B0BC5-00FA-3F0B-A557-0655C91BB940}"/>
              </a:ext>
            </a:extLst>
          </p:cNvPr>
          <p:cNvSpPr/>
          <p:nvPr/>
        </p:nvSpPr>
        <p:spPr>
          <a:xfrm>
            <a:off x="3332861" y="2293356"/>
            <a:ext cx="1349264" cy="410433"/>
          </a:xfrm>
          <a:prstGeom prst="rect">
            <a:avLst/>
          </a:prstGeom>
          <a:solidFill>
            <a:srgbClr val="FFC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latin typeface="Helvetica Neue Medium"/>
                <a:ea typeface="Helvetica Neue Medium"/>
                <a:cs typeface="Helvetica Neue Medium"/>
                <a:sym typeface="Helvetica Neue Medium"/>
              </a:rPr>
              <a:t>R: finish</a:t>
            </a:r>
            <a:endParaRPr lang="en-IL" sz="2667">
              <a:latin typeface="Helvetica Neue Medium"/>
              <a:ea typeface="Helvetica Neue Medium"/>
              <a:cs typeface="Helvetica Neue Medium"/>
              <a:sym typeface="Helvetica Neue Medium"/>
            </a:endParaRPr>
          </a:p>
        </p:txBody>
      </p:sp>
      <p:sp>
        <p:nvSpPr>
          <p:cNvPr id="2" name="Title 1">
            <a:extLst>
              <a:ext uri="{FF2B5EF4-FFF2-40B4-BE49-F238E27FC236}">
                <a16:creationId xmlns:a16="http://schemas.microsoft.com/office/drawing/2014/main" id="{D28727CF-C485-9579-535B-C12B0FD13407}"/>
              </a:ext>
            </a:extLst>
          </p:cNvPr>
          <p:cNvSpPr>
            <a:spLocks noGrp="1"/>
          </p:cNvSpPr>
          <p:nvPr>
            <p:ph type="title"/>
          </p:nvPr>
        </p:nvSpPr>
        <p:spPr>
          <a:xfrm>
            <a:off x="1131147" y="332433"/>
            <a:ext cx="9875520" cy="1356360"/>
          </a:xfrm>
        </p:spPr>
        <p:txBody>
          <a:bodyPr/>
          <a:lstStyle/>
          <a:p>
            <a:r>
              <a:rPr lang="en-US"/>
              <a:t>An illustrative example</a:t>
            </a:r>
            <a:endParaRPr lang="en-IL"/>
          </a:p>
        </p:txBody>
      </p:sp>
    </p:spTree>
    <p:extLst>
      <p:ext uri="{BB962C8B-B14F-4D97-AF65-F5344CB8AC3E}">
        <p14:creationId xmlns:p14="http://schemas.microsoft.com/office/powerpoint/2010/main" val="142739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1"/>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2"/>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5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2" nodeType="click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2"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3" nodeType="clickEffect">
                                  <p:stCondLst>
                                    <p:cond delay="0"/>
                                  </p:stCondLst>
                                  <p:childTnLst>
                                    <p:set>
                                      <p:cBhvr>
                                        <p:cTn id="62" dur="1" fill="hold">
                                          <p:stCondLst>
                                            <p:cond delay="0"/>
                                          </p:stCondLst>
                                        </p:cTn>
                                        <p:tgtEl>
                                          <p:spTgt spid="5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2"/>
                                        </p:tgtEl>
                                        <p:attrNameLst>
                                          <p:attrName>style.visibility</p:attrName>
                                        </p:attrNameLst>
                                      </p:cBhvr>
                                      <p:to>
                                        <p:strVal val="hidden"/>
                                      </p:to>
                                    </p:set>
                                  </p:childTnLst>
                                </p:cTn>
                              </p:par>
                              <p:par>
                                <p:cTn id="65" presetID="1" presetClass="exit" presetSubtype="0" fill="hold" grpId="3" nodeType="withEffect">
                                  <p:stCondLst>
                                    <p:cond delay="0"/>
                                  </p:stCondLst>
                                  <p:childTnLst>
                                    <p:set>
                                      <p:cBhvr>
                                        <p:cTn id="66" dur="1" fill="hold">
                                          <p:stCondLst>
                                            <p:cond delay="0"/>
                                          </p:stCondLst>
                                        </p:cTn>
                                        <p:tgtEl>
                                          <p:spTgt spid="5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7"/>
                                        </p:tgtEl>
                                        <p:attrNameLst>
                                          <p:attrName>style.visibility</p:attrName>
                                        </p:attrNameLst>
                                      </p:cBhvr>
                                      <p:to>
                                        <p:strVal val="hidden"/>
                                      </p:to>
                                    </p:set>
                                  </p:childTnLst>
                                </p:cTn>
                              </p:par>
                              <p:par>
                                <p:cTn id="69" presetID="1" presetClass="exit" presetSubtype="0" fill="hold" grpId="3" nodeType="withEffect">
                                  <p:stCondLst>
                                    <p:cond delay="0"/>
                                  </p:stCondLst>
                                  <p:childTnLst>
                                    <p:set>
                                      <p:cBhvr>
                                        <p:cTn id="70" dur="1" fill="hold">
                                          <p:stCondLst>
                                            <p:cond delay="0"/>
                                          </p:stCondLst>
                                        </p:cTn>
                                        <p:tgtEl>
                                          <p:spTgt spid="48"/>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9"/>
                                        </p:tgtEl>
                                        <p:attrNameLst>
                                          <p:attrName>style.visibility</p:attrName>
                                        </p:attrNameLst>
                                      </p:cBhvr>
                                      <p:to>
                                        <p:strVal val="visible"/>
                                      </p:to>
                                    </p:set>
                                  </p:childTnLst>
                                </p:cTn>
                              </p:par>
                              <p:par>
                                <p:cTn id="75" presetID="1" presetClass="entr" presetSubtype="0" fill="hold" grpId="4"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grpId="4"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grpId="2"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grpId="1" nodeType="clickEffect">
                                  <p:stCondLst>
                                    <p:cond delay="0"/>
                                  </p:stCondLst>
                                  <p:childTnLst>
                                    <p:set>
                                      <p:cBhvr>
                                        <p:cTn id="92" dur="1" fill="hold">
                                          <p:stCondLst>
                                            <p:cond delay="0"/>
                                          </p:stCondLst>
                                        </p:cTn>
                                        <p:tgtEl>
                                          <p:spTgt spid="59"/>
                                        </p:tgtEl>
                                        <p:attrNameLst>
                                          <p:attrName>style.visibility</p:attrName>
                                        </p:attrNameLst>
                                      </p:cBhvr>
                                      <p:to>
                                        <p:strVal val="hidden"/>
                                      </p:to>
                                    </p:set>
                                  </p:childTnLst>
                                </p:cTn>
                              </p:par>
                              <p:par>
                                <p:cTn id="93" presetID="1" presetClass="exit" presetSubtype="0" fill="hold" grpId="5" nodeType="withEffect">
                                  <p:stCondLst>
                                    <p:cond delay="0"/>
                                  </p:stCondLst>
                                  <p:childTnLst>
                                    <p:set>
                                      <p:cBhvr>
                                        <p:cTn id="94" dur="1" fill="hold">
                                          <p:stCondLst>
                                            <p:cond delay="0"/>
                                          </p:stCondLst>
                                        </p:cTn>
                                        <p:tgtEl>
                                          <p:spTgt spid="57"/>
                                        </p:tgtEl>
                                        <p:attrNameLst>
                                          <p:attrName>style.visibility</p:attrName>
                                        </p:attrNameLst>
                                      </p:cBhvr>
                                      <p:to>
                                        <p:strVal val="hidden"/>
                                      </p:to>
                                    </p:set>
                                  </p:childTnLst>
                                </p:cTn>
                              </p:par>
                              <p:par>
                                <p:cTn id="95" presetID="1" presetClass="exit" presetSubtype="0" fill="hold" grpId="3" nodeType="withEffect">
                                  <p:stCondLst>
                                    <p:cond delay="0"/>
                                  </p:stCondLst>
                                  <p:childTnLst>
                                    <p:set>
                                      <p:cBhvr>
                                        <p:cTn id="96" dur="1" fill="hold">
                                          <p:stCondLst>
                                            <p:cond delay="0"/>
                                          </p:stCondLst>
                                        </p:cTn>
                                        <p:tgtEl>
                                          <p:spTgt spid="12"/>
                                        </p:tgtEl>
                                        <p:attrNameLst>
                                          <p:attrName>style.visibility</p:attrName>
                                        </p:attrNameLst>
                                      </p:cBhvr>
                                      <p:to>
                                        <p:strVal val="hidden"/>
                                      </p:to>
                                    </p:set>
                                  </p:childTnLst>
                                </p:cTn>
                              </p:par>
                              <p:par>
                                <p:cTn id="97" presetID="1" presetClass="exit" presetSubtype="0" fill="hold" grpId="5" nodeType="withEffect">
                                  <p:stCondLst>
                                    <p:cond delay="0"/>
                                  </p:stCondLst>
                                  <p:childTnLst>
                                    <p:set>
                                      <p:cBhvr>
                                        <p:cTn id="98" dur="1" fill="hold">
                                          <p:stCondLst>
                                            <p:cond delay="0"/>
                                          </p:stCondLst>
                                        </p:cTn>
                                        <p:tgtEl>
                                          <p:spTgt spid="52"/>
                                        </p:tgtEl>
                                        <p:attrNameLst>
                                          <p:attrName>style.visibility</p:attrName>
                                        </p:attrNameLst>
                                      </p:cBhvr>
                                      <p:to>
                                        <p:strVal val="hidden"/>
                                      </p:to>
                                    </p:set>
                                  </p:childTnLst>
                                </p:cTn>
                              </p:par>
                              <p:par>
                                <p:cTn id="99" presetID="1" presetClass="exit" presetSubtype="0" fill="hold" grpId="5" nodeType="with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6" nodeType="clickEffect">
                                  <p:stCondLst>
                                    <p:cond delay="0"/>
                                  </p:stCondLst>
                                  <p:childTnLst>
                                    <p:set>
                                      <p:cBhvr>
                                        <p:cTn id="104" dur="1" fill="hold">
                                          <p:stCondLst>
                                            <p:cond delay="0"/>
                                          </p:stCondLst>
                                        </p:cTn>
                                        <p:tgtEl>
                                          <p:spTgt spid="5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1"/>
                                        </p:tgtEl>
                                        <p:attrNameLst>
                                          <p:attrName>style.visibility</p:attrName>
                                        </p:attrNameLst>
                                      </p:cBhvr>
                                      <p:to>
                                        <p:strVal val="hidden"/>
                                      </p:to>
                                    </p:set>
                                  </p:childTnLst>
                                </p:cTn>
                              </p:par>
                              <p:par>
                                <p:cTn id="115" presetID="1" presetClass="exit" presetSubtype="0" fill="hold" grpId="7" nodeType="withEffect">
                                  <p:stCondLst>
                                    <p:cond delay="0"/>
                                  </p:stCondLst>
                                  <p:childTnLst>
                                    <p:set>
                                      <p:cBhvr>
                                        <p:cTn id="116" dur="1" fill="hold">
                                          <p:stCondLst>
                                            <p:cond delay="0"/>
                                          </p:stCondLst>
                                        </p:cTn>
                                        <p:tgtEl>
                                          <p:spTgt spid="57"/>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60"/>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8" nodeType="click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6" nodeType="clickEffect">
                                  <p:stCondLst>
                                    <p:cond delay="0"/>
                                  </p:stCondLst>
                                  <p:childTnLst>
                                    <p:set>
                                      <p:cBhvr>
                                        <p:cTn id="128" dur="1" fill="hold">
                                          <p:stCondLst>
                                            <p:cond delay="0"/>
                                          </p:stCondLst>
                                        </p:cTn>
                                        <p:tgtEl>
                                          <p:spTgt spid="48"/>
                                        </p:tgtEl>
                                        <p:attrNameLst>
                                          <p:attrName>style.visibility</p:attrName>
                                        </p:attrNameLst>
                                      </p:cBhvr>
                                      <p:to>
                                        <p:strVal val="visible"/>
                                      </p:to>
                                    </p:set>
                                  </p:childTnLst>
                                </p:cTn>
                              </p:par>
                              <p:par>
                                <p:cTn id="129" presetID="1" presetClass="entr" presetSubtype="0" fill="hold" grpId="6" nodeType="with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par>
                                <p:cTn id="131" presetID="1" presetClass="entr" presetSubtype="0" fill="hold" grpId="7" nodeType="withEffect">
                                  <p:stCondLst>
                                    <p:cond delay="0"/>
                                  </p:stCondLst>
                                  <p:childTnLst>
                                    <p:set>
                                      <p:cBhvr>
                                        <p:cTn id="132" dur="1" fill="hold">
                                          <p:stCondLst>
                                            <p:cond delay="0"/>
                                          </p:stCondLst>
                                        </p:cTn>
                                        <p:tgtEl>
                                          <p:spTgt spid="52"/>
                                        </p:tgtEl>
                                        <p:attrNameLst>
                                          <p:attrName>style.visibility</p:attrName>
                                        </p:attrNameLst>
                                      </p:cBhvr>
                                      <p:to>
                                        <p:strVal val="visible"/>
                                      </p:to>
                                    </p:set>
                                  </p:childTnLst>
                                </p:cTn>
                              </p:par>
                              <p:par>
                                <p:cTn id="133" presetID="1" presetClass="entr" presetSubtype="0" fill="hold" grpId="4" nodeType="withEffect">
                                  <p:stCondLst>
                                    <p:cond delay="0"/>
                                  </p:stCondLst>
                                  <p:childTnLst>
                                    <p:set>
                                      <p:cBhvr>
                                        <p:cTn id="134" dur="1" fill="hold">
                                          <p:stCondLst>
                                            <p:cond delay="0"/>
                                          </p:stCondLst>
                                        </p:cTn>
                                        <p:tgtEl>
                                          <p:spTgt spid="1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2"/>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9" nodeType="clickEffect">
                                  <p:stCondLst>
                                    <p:cond delay="0"/>
                                  </p:stCondLst>
                                  <p:childTnLst>
                                    <p:set>
                                      <p:cBhvr>
                                        <p:cTn id="142" dur="1" fill="hold">
                                          <p:stCondLst>
                                            <p:cond delay="0"/>
                                          </p:stCondLst>
                                        </p:cTn>
                                        <p:tgtEl>
                                          <p:spTgt spid="57"/>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62"/>
                                        </p:tgtEl>
                                        <p:attrNameLst>
                                          <p:attrName>style.visibility</p:attrName>
                                        </p:attrNameLst>
                                      </p:cBhvr>
                                      <p:to>
                                        <p:strVal val="hidden"/>
                                      </p:to>
                                    </p:set>
                                  </p:childTnLst>
                                </p:cTn>
                              </p:par>
                              <p:par>
                                <p:cTn id="145" presetID="1" presetClass="exit" presetSubtype="0" fill="hold" grpId="7" nodeType="withEffect">
                                  <p:stCondLst>
                                    <p:cond delay="0"/>
                                  </p:stCondLst>
                                  <p:childTnLst>
                                    <p:set>
                                      <p:cBhvr>
                                        <p:cTn id="146" dur="1" fill="hold">
                                          <p:stCondLst>
                                            <p:cond delay="0"/>
                                          </p:stCondLst>
                                        </p:cTn>
                                        <p:tgtEl>
                                          <p:spTgt spid="48"/>
                                        </p:tgtEl>
                                        <p:attrNameLst>
                                          <p:attrName>style.visibility</p:attrName>
                                        </p:attrNameLst>
                                      </p:cBhvr>
                                      <p:to>
                                        <p:strVal val="hidden"/>
                                      </p:to>
                                    </p:set>
                                  </p:childTnLst>
                                </p:cTn>
                              </p:par>
                              <p:par>
                                <p:cTn id="147" presetID="1" presetClass="exit" presetSubtype="0" fill="hold" grpId="8" nodeType="withEffect">
                                  <p:stCondLst>
                                    <p:cond delay="0"/>
                                  </p:stCondLst>
                                  <p:childTnLst>
                                    <p:set>
                                      <p:cBhvr>
                                        <p:cTn id="148" dur="1" fill="hold">
                                          <p:stCondLst>
                                            <p:cond delay="0"/>
                                          </p:stCondLst>
                                        </p:cTn>
                                        <p:tgtEl>
                                          <p:spTgt spid="52"/>
                                        </p:tgtEl>
                                        <p:attrNameLst>
                                          <p:attrName>style.visibility</p:attrName>
                                        </p:attrNameLst>
                                      </p:cBhvr>
                                      <p:to>
                                        <p:strVal val="hidden"/>
                                      </p:to>
                                    </p:set>
                                  </p:childTnLst>
                                </p:cTn>
                              </p:par>
                              <p:par>
                                <p:cTn id="149" presetID="1" presetClass="exit" presetSubtype="0" fill="hold" grpId="5" nodeType="withEffect">
                                  <p:stCondLst>
                                    <p:cond delay="0"/>
                                  </p:stCondLst>
                                  <p:childTnLst>
                                    <p:set>
                                      <p:cBhvr>
                                        <p:cTn id="150" dur="1" fill="hold">
                                          <p:stCondLst>
                                            <p:cond delay="0"/>
                                          </p:stCondLst>
                                        </p:cTn>
                                        <p:tgtEl>
                                          <p:spTgt spid="12"/>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10" nodeType="click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64"/>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8" nodeType="clickEffect">
                                  <p:stCondLst>
                                    <p:cond delay="0"/>
                                  </p:stCondLst>
                                  <p:childTnLst>
                                    <p:set>
                                      <p:cBhvr>
                                        <p:cTn id="160" dur="1" fill="hold">
                                          <p:stCondLst>
                                            <p:cond delay="0"/>
                                          </p:stCondLst>
                                        </p:cTn>
                                        <p:tgtEl>
                                          <p:spTgt spid="48"/>
                                        </p:tgtEl>
                                        <p:attrNameLst>
                                          <p:attrName>style.visibility</p:attrName>
                                        </p:attrNameLst>
                                      </p:cBhvr>
                                      <p:to>
                                        <p:strVal val="visible"/>
                                      </p:to>
                                    </p:set>
                                  </p:childTnLst>
                                </p:cTn>
                              </p:par>
                              <p:par>
                                <p:cTn id="161" presetID="1" presetClass="entr" presetSubtype="0" fill="hold" grpId="9" nodeType="withEffect">
                                  <p:stCondLst>
                                    <p:cond delay="0"/>
                                  </p:stCondLst>
                                  <p:childTnLst>
                                    <p:set>
                                      <p:cBhvr>
                                        <p:cTn id="162" dur="1" fill="hold">
                                          <p:stCondLst>
                                            <p:cond delay="0"/>
                                          </p:stCondLst>
                                        </p:cTn>
                                        <p:tgtEl>
                                          <p:spTgt spid="52"/>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65"/>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0"/>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6"/>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1" nodeType="clickEffect">
                                  <p:stCondLst>
                                    <p:cond delay="0"/>
                                  </p:stCondLst>
                                  <p:childTnLst>
                                    <p:set>
                                      <p:cBhvr>
                                        <p:cTn id="174" dur="1" fill="hold">
                                          <p:stCondLst>
                                            <p:cond delay="0"/>
                                          </p:stCondLst>
                                        </p:cTn>
                                        <p:tgtEl>
                                          <p:spTgt spid="57"/>
                                        </p:tgtEl>
                                        <p:attrNameLst>
                                          <p:attrName>style.visibility</p:attrName>
                                        </p:attrNameLst>
                                      </p:cBhvr>
                                      <p:to>
                                        <p:strVal val="hidden"/>
                                      </p:to>
                                    </p:set>
                                  </p:childTnLst>
                                </p:cTn>
                              </p:par>
                              <p:par>
                                <p:cTn id="175" presetID="1" presetClass="exit" presetSubtype="0" fill="hold" grpId="1" nodeType="withEffect">
                                  <p:stCondLst>
                                    <p:cond delay="0"/>
                                  </p:stCondLst>
                                  <p:childTnLst>
                                    <p:set>
                                      <p:cBhvr>
                                        <p:cTn id="176" dur="1" fill="hold">
                                          <p:stCondLst>
                                            <p:cond delay="0"/>
                                          </p:stCondLst>
                                        </p:cTn>
                                        <p:tgtEl>
                                          <p:spTgt spid="64"/>
                                        </p:tgtEl>
                                        <p:attrNameLst>
                                          <p:attrName>style.visibility</p:attrName>
                                        </p:attrNameLst>
                                      </p:cBhvr>
                                      <p:to>
                                        <p:strVal val="hidden"/>
                                      </p:to>
                                    </p:set>
                                  </p:childTnLst>
                                </p:cTn>
                              </p:par>
                              <p:par>
                                <p:cTn id="177" presetID="1" presetClass="exit" presetSubtype="0" fill="hold" grpId="9" nodeType="withEffect">
                                  <p:stCondLst>
                                    <p:cond delay="0"/>
                                  </p:stCondLst>
                                  <p:childTnLst>
                                    <p:set>
                                      <p:cBhvr>
                                        <p:cTn id="178" dur="1" fill="hold">
                                          <p:stCondLst>
                                            <p:cond delay="0"/>
                                          </p:stCondLst>
                                        </p:cTn>
                                        <p:tgtEl>
                                          <p:spTgt spid="48"/>
                                        </p:tgtEl>
                                        <p:attrNameLst>
                                          <p:attrName>style.visibility</p:attrName>
                                        </p:attrNameLst>
                                      </p:cBhvr>
                                      <p:to>
                                        <p:strVal val="hidden"/>
                                      </p:to>
                                    </p:set>
                                  </p:childTnLst>
                                </p:cTn>
                              </p:par>
                              <p:par>
                                <p:cTn id="179" presetID="1" presetClass="exit" presetSubtype="0" fill="hold" grpId="10" nodeType="withEffect">
                                  <p:stCondLst>
                                    <p:cond delay="0"/>
                                  </p:stCondLst>
                                  <p:childTnLst>
                                    <p:set>
                                      <p:cBhvr>
                                        <p:cTn id="180" dur="1" fill="hold">
                                          <p:stCondLst>
                                            <p:cond delay="0"/>
                                          </p:stCondLst>
                                        </p:cTn>
                                        <p:tgtEl>
                                          <p:spTgt spid="52"/>
                                        </p:tgtEl>
                                        <p:attrNameLst>
                                          <p:attrName>style.visibility</p:attrName>
                                        </p:attrNameLst>
                                      </p:cBhvr>
                                      <p:to>
                                        <p:strVal val="hidden"/>
                                      </p:to>
                                    </p:set>
                                  </p:childTnLst>
                                </p:cTn>
                              </p:par>
                              <p:par>
                                <p:cTn id="181" presetID="1" presetClass="exit" presetSubtype="0" fill="hold" grpId="1" nodeType="withEffect">
                                  <p:stCondLst>
                                    <p:cond delay="0"/>
                                  </p:stCondLst>
                                  <p:childTnLst>
                                    <p:set>
                                      <p:cBhvr>
                                        <p:cTn id="182"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2" grpId="2"/>
      <p:bldP spid="12" grpId="3"/>
      <p:bldP spid="12" grpId="4"/>
      <p:bldP spid="12" grpId="5"/>
      <p:bldP spid="16" grpId="0"/>
      <p:bldP spid="16" grpId="1"/>
      <p:bldP spid="18" grpId="0" animBg="1"/>
      <p:bldP spid="19" grpId="0" animBg="1"/>
      <p:bldP spid="20" grpId="0" animBg="1"/>
      <p:bldP spid="21" grpId="0" animBg="1"/>
      <p:bldP spid="22" grpId="0" animBg="1"/>
      <p:bldP spid="23" grpId="0" animBg="1"/>
      <p:bldP spid="24" grpId="0"/>
      <p:bldP spid="25" grpId="0"/>
      <p:bldP spid="26" grpId="0"/>
      <p:bldP spid="27" grpId="0"/>
      <p:bldP spid="27" grpId="1"/>
      <p:bldP spid="33" grpId="0" animBg="1"/>
      <p:bldP spid="34" grpId="0"/>
      <p:bldP spid="48" grpId="0"/>
      <p:bldP spid="48" grpId="1"/>
      <p:bldP spid="48" grpId="2"/>
      <p:bldP spid="48" grpId="3"/>
      <p:bldP spid="48" grpId="4"/>
      <p:bldP spid="48" grpId="5"/>
      <p:bldP spid="48" grpId="6"/>
      <p:bldP spid="48" grpId="7"/>
      <p:bldP spid="48" grpId="8"/>
      <p:bldP spid="48" grpId="9"/>
      <p:bldP spid="51" grpId="0"/>
      <p:bldP spid="51" grpId="1"/>
      <p:bldP spid="52" grpId="0"/>
      <p:bldP spid="52" grpId="1"/>
      <p:bldP spid="52" grpId="2"/>
      <p:bldP spid="52" grpId="3"/>
      <p:bldP spid="52" grpId="4"/>
      <p:bldP spid="52" grpId="5"/>
      <p:bldP spid="52" grpId="6"/>
      <p:bldP spid="52" grpId="7"/>
      <p:bldP spid="52" grpId="8"/>
      <p:bldP spid="52" grpId="9"/>
      <p:bldP spid="52" grpId="10"/>
      <p:bldP spid="57" grpId="0"/>
      <p:bldP spid="57" grpId="1"/>
      <p:bldP spid="57" grpId="2"/>
      <p:bldP spid="57" grpId="3"/>
      <p:bldP spid="57" grpId="4"/>
      <p:bldP spid="57" grpId="5"/>
      <p:bldP spid="57" grpId="6"/>
      <p:bldP spid="57" grpId="7"/>
      <p:bldP spid="57" grpId="8"/>
      <p:bldP spid="57" grpId="9"/>
      <p:bldP spid="57" grpId="10"/>
      <p:bldP spid="57" grpId="11"/>
      <p:bldP spid="59" grpId="0"/>
      <p:bldP spid="59" grpId="1"/>
      <p:bldP spid="60" grpId="0"/>
      <p:bldP spid="60" grpId="1"/>
      <p:bldP spid="61" grpId="0"/>
      <p:bldP spid="61" grpId="1"/>
      <p:bldP spid="62" grpId="0"/>
      <p:bldP spid="62" grpId="1"/>
      <p:bldP spid="64" grpId="0"/>
      <p:bldP spid="64" grpId="1"/>
      <p:bldP spid="65" grpId="0"/>
      <p:bldP spid="65" grpId="1"/>
      <p:bldP spid="67" grpId="0" animBg="1"/>
      <p:bldP spid="68" grpId="0" animBg="1"/>
      <p:bldP spid="69" grpId="0" animBg="1"/>
      <p:bldP spid="7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A8DAC-BAA6-DB7E-5154-33FCB9C0CE78}"/>
              </a:ext>
            </a:extLst>
          </p:cNvPr>
          <p:cNvSpPr>
            <a:spLocks noGrp="1"/>
          </p:cNvSpPr>
          <p:nvPr>
            <p:ph type="title"/>
          </p:nvPr>
        </p:nvSpPr>
        <p:spPr/>
        <p:txBody>
          <a:bodyPr/>
          <a:lstStyle/>
          <a:p>
            <a:r>
              <a:rPr lang="en-US" dirty="0"/>
              <a:t>Equivalence Query</a:t>
            </a:r>
            <a:endParaRPr lang="en-IL" dirty="0"/>
          </a:p>
        </p:txBody>
      </p:sp>
      <p:sp>
        <p:nvSpPr>
          <p:cNvPr id="3" name="Content Placeholder 2">
            <a:extLst>
              <a:ext uri="{FF2B5EF4-FFF2-40B4-BE49-F238E27FC236}">
                <a16:creationId xmlns:a16="http://schemas.microsoft.com/office/drawing/2014/main" id="{E0FE6951-8F19-F45E-E3C8-19D6E81D1272}"/>
              </a:ext>
            </a:extLst>
          </p:cNvPr>
          <p:cNvSpPr>
            <a:spLocks noGrp="1"/>
          </p:cNvSpPr>
          <p:nvPr>
            <p:ph idx="1"/>
          </p:nvPr>
        </p:nvSpPr>
        <p:spPr/>
        <p:txBody>
          <a:bodyPr/>
          <a:lstStyle/>
          <a:p>
            <a:r>
              <a:rPr lang="en-US" dirty="0"/>
              <a:t>Approximated as in the original L* work, with a test suite</a:t>
            </a:r>
          </a:p>
          <a:p>
            <a:r>
              <a:rPr lang="en-US" dirty="0"/>
              <a:t>Probing is also in use for the test suite</a:t>
            </a:r>
          </a:p>
          <a:p>
            <a:pPr lvl="1"/>
            <a:r>
              <a:rPr lang="en-US" dirty="0"/>
              <a:t>To discover missing message types</a:t>
            </a:r>
          </a:p>
        </p:txBody>
      </p:sp>
    </p:spTree>
    <p:extLst>
      <p:ext uri="{BB962C8B-B14F-4D97-AF65-F5344CB8AC3E}">
        <p14:creationId xmlns:p14="http://schemas.microsoft.com/office/powerpoint/2010/main" val="226545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BAB8-1772-B779-9238-198D51178B1A}"/>
              </a:ext>
            </a:extLst>
          </p:cNvPr>
          <p:cNvSpPr>
            <a:spLocks noGrp="1"/>
          </p:cNvSpPr>
          <p:nvPr>
            <p:ph type="title"/>
          </p:nvPr>
        </p:nvSpPr>
        <p:spPr/>
        <p:txBody>
          <a:bodyPr/>
          <a:lstStyle/>
          <a:p>
            <a:r>
              <a:rPr lang="en-US"/>
              <a:t>Example - method’s output</a:t>
            </a:r>
            <a:endParaRPr lang="en-IL"/>
          </a:p>
        </p:txBody>
      </p:sp>
      <p:sp>
        <p:nvSpPr>
          <p:cNvPr id="11" name="Content Placeholder 10">
            <a:extLst>
              <a:ext uri="{FF2B5EF4-FFF2-40B4-BE49-F238E27FC236}">
                <a16:creationId xmlns:a16="http://schemas.microsoft.com/office/drawing/2014/main" id="{1E76AFC7-0902-FDE9-C7EE-8AB51E89A3A1}"/>
              </a:ext>
            </a:extLst>
          </p:cNvPr>
          <p:cNvSpPr>
            <a:spLocks noGrp="1"/>
          </p:cNvSpPr>
          <p:nvPr>
            <p:ph idx="1"/>
          </p:nvPr>
        </p:nvSpPr>
        <p:spPr/>
        <p:txBody>
          <a:bodyPr/>
          <a:lstStyle/>
          <a:p>
            <a:endParaRPr lang="en-IL"/>
          </a:p>
        </p:txBody>
      </p:sp>
      <p:pic>
        <p:nvPicPr>
          <p:cNvPr id="4" name="Picture 3">
            <a:extLst>
              <a:ext uri="{FF2B5EF4-FFF2-40B4-BE49-F238E27FC236}">
                <a16:creationId xmlns:a16="http://schemas.microsoft.com/office/drawing/2014/main" id="{5AE211F3-8256-9455-EE77-AF9A7B429FF0}"/>
              </a:ext>
            </a:extLst>
          </p:cNvPr>
          <p:cNvPicPr>
            <a:picLocks noChangeAspect="1"/>
          </p:cNvPicPr>
          <p:nvPr/>
        </p:nvPicPr>
        <p:blipFill rotWithShape="1">
          <a:blip r:embed="rId2"/>
          <a:srcRect l="3204" r="3125"/>
          <a:stretch/>
        </p:blipFill>
        <p:spPr>
          <a:xfrm>
            <a:off x="442704" y="2133353"/>
            <a:ext cx="5567571" cy="3343329"/>
          </a:xfrm>
          <a:prstGeom prst="rect">
            <a:avLst/>
          </a:prstGeom>
        </p:spPr>
      </p:pic>
      <p:pic>
        <p:nvPicPr>
          <p:cNvPr id="5" name="Picture 4">
            <a:extLst>
              <a:ext uri="{FF2B5EF4-FFF2-40B4-BE49-F238E27FC236}">
                <a16:creationId xmlns:a16="http://schemas.microsoft.com/office/drawing/2014/main" id="{EE5919CA-DED5-BC31-1844-E07A332B9185}"/>
              </a:ext>
            </a:extLst>
          </p:cNvPr>
          <p:cNvPicPr>
            <a:picLocks noChangeAspect="1"/>
          </p:cNvPicPr>
          <p:nvPr/>
        </p:nvPicPr>
        <p:blipFill>
          <a:blip r:embed="rId3"/>
          <a:stretch>
            <a:fillRect/>
          </a:stretch>
        </p:blipFill>
        <p:spPr>
          <a:xfrm>
            <a:off x="6096000" y="2133353"/>
            <a:ext cx="5774230" cy="3451871"/>
          </a:xfrm>
          <a:prstGeom prst="rect">
            <a:avLst/>
          </a:prstGeom>
        </p:spPr>
      </p:pic>
    </p:spTree>
    <p:extLst>
      <p:ext uri="{BB962C8B-B14F-4D97-AF65-F5344CB8AC3E}">
        <p14:creationId xmlns:p14="http://schemas.microsoft.com/office/powerpoint/2010/main" val="28390586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B7EABA8-E4D4-1D96-D7BE-C8EEAC0E59A3}"/>
              </a:ext>
            </a:extLst>
          </p:cNvPr>
          <p:cNvSpPr>
            <a:spLocks noGrp="1"/>
          </p:cNvSpPr>
          <p:nvPr>
            <p:ph type="title"/>
          </p:nvPr>
        </p:nvSpPr>
        <p:spPr/>
        <p:txBody>
          <a:bodyPr/>
          <a:lstStyle/>
          <a:p>
            <a:r>
              <a:rPr lang="en-US" dirty="0"/>
              <a:t>Caveats</a:t>
            </a:r>
            <a:endParaRPr lang="en-IL" dirty="0"/>
          </a:p>
        </p:txBody>
      </p:sp>
      <p:sp>
        <p:nvSpPr>
          <p:cNvPr id="3" name="Text Placeholder 2">
            <a:extLst>
              <a:ext uri="{FF2B5EF4-FFF2-40B4-BE49-F238E27FC236}">
                <a16:creationId xmlns:a16="http://schemas.microsoft.com/office/drawing/2014/main" id="{66AD558C-1D07-AD3D-F480-0131071C983C}"/>
              </a:ext>
            </a:extLst>
          </p:cNvPr>
          <p:cNvSpPr>
            <a:spLocks noGrp="1"/>
          </p:cNvSpPr>
          <p:nvPr>
            <p:ph idx="1"/>
          </p:nvPr>
        </p:nvSpPr>
        <p:spPr/>
        <p:txBody>
          <a:bodyPr>
            <a:normAutofit/>
          </a:bodyPr>
          <a:lstStyle/>
          <a:p>
            <a:r>
              <a:rPr lang="en-US" dirty="0"/>
              <a:t>PISE is as good or as bad as the symbolic tool it uses.</a:t>
            </a:r>
          </a:p>
          <a:p>
            <a:r>
              <a:rPr lang="en-US" dirty="0"/>
              <a:t>Currently, PISE uses </a:t>
            </a:r>
            <a:r>
              <a:rPr lang="en-US" dirty="0" err="1"/>
              <a:t>angr</a:t>
            </a:r>
            <a:r>
              <a:rPr lang="en-US" dirty="0"/>
              <a:t>.  </a:t>
            </a:r>
          </a:p>
          <a:p>
            <a:pPr marL="45720" indent="0">
              <a:buNone/>
            </a:pPr>
            <a:r>
              <a:rPr lang="en-US" dirty="0"/>
              <a:t>	- Trouble supporting multiple threads.</a:t>
            </a:r>
          </a:p>
          <a:p>
            <a:pPr marL="45720" indent="0">
              <a:buNone/>
            </a:pPr>
            <a:r>
              <a:rPr lang="en-US" dirty="0"/>
              <a:t>	- Does not fully support windows API</a:t>
            </a:r>
            <a:endParaRPr lang="en-IL" dirty="0"/>
          </a:p>
        </p:txBody>
      </p:sp>
      <p:sp>
        <p:nvSpPr>
          <p:cNvPr id="4" name="Rectangle: Rounded Corners 3">
            <a:extLst>
              <a:ext uri="{FF2B5EF4-FFF2-40B4-BE49-F238E27FC236}">
                <a16:creationId xmlns:a16="http://schemas.microsoft.com/office/drawing/2014/main" id="{A516047F-758A-6A01-8A51-9C41A392F994}"/>
              </a:ext>
            </a:extLst>
          </p:cNvPr>
          <p:cNvSpPr/>
          <p:nvPr/>
        </p:nvSpPr>
        <p:spPr>
          <a:xfrm>
            <a:off x="1688124" y="4663028"/>
            <a:ext cx="1688123" cy="90819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L* algorithm</a:t>
            </a:r>
            <a:endParaRPr lang="en-IL" sz="2667">
              <a:solidFill>
                <a:srgbClr val="FFFFFF"/>
              </a:solidFill>
              <a:latin typeface="Helvetica Neue Medium"/>
              <a:ea typeface="Helvetica Neue Medium"/>
              <a:cs typeface="Helvetica Neue Medium"/>
              <a:sym typeface="Helvetica Neue Medium"/>
            </a:endParaRPr>
          </a:p>
        </p:txBody>
      </p:sp>
      <p:sp>
        <p:nvSpPr>
          <p:cNvPr id="5" name="Rectangle: Rounded Corners 4">
            <a:extLst>
              <a:ext uri="{FF2B5EF4-FFF2-40B4-BE49-F238E27FC236}">
                <a16:creationId xmlns:a16="http://schemas.microsoft.com/office/drawing/2014/main" id="{09D7DF90-9EE6-F7A5-8EC7-9440D5175216}"/>
              </a:ext>
            </a:extLst>
          </p:cNvPr>
          <p:cNvSpPr/>
          <p:nvPr/>
        </p:nvSpPr>
        <p:spPr>
          <a:xfrm>
            <a:off x="4853354" y="4667546"/>
            <a:ext cx="1688123" cy="908192"/>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667">
                <a:solidFill>
                  <a:srgbClr val="FFFFFF"/>
                </a:solidFill>
                <a:latin typeface="Helvetica Neue Medium"/>
                <a:ea typeface="Helvetica Neue Medium"/>
                <a:cs typeface="Helvetica Neue Medium"/>
                <a:sym typeface="Helvetica Neue Medium"/>
              </a:rPr>
              <a:t>Symbolic Execution</a:t>
            </a:r>
            <a:endParaRPr lang="en-IL" sz="2667">
              <a:solidFill>
                <a:srgbClr val="FFFFFF"/>
              </a:solidFill>
              <a:latin typeface="Helvetica Neue Medium"/>
              <a:ea typeface="Helvetica Neue Medium"/>
              <a:cs typeface="Helvetica Neue Medium"/>
              <a:sym typeface="Helvetica Neue Medium"/>
            </a:endParaRPr>
          </a:p>
        </p:txBody>
      </p:sp>
      <p:pic>
        <p:nvPicPr>
          <p:cNvPr id="6" name="Picture 5">
            <a:extLst>
              <a:ext uri="{FF2B5EF4-FFF2-40B4-BE49-F238E27FC236}">
                <a16:creationId xmlns:a16="http://schemas.microsoft.com/office/drawing/2014/main" id="{92FB6158-8D07-9B16-ED23-10B7B1F4A894}"/>
              </a:ext>
            </a:extLst>
          </p:cNvPr>
          <p:cNvPicPr>
            <a:picLocks noChangeAspect="1"/>
          </p:cNvPicPr>
          <p:nvPr/>
        </p:nvPicPr>
        <p:blipFill rotWithShape="1">
          <a:blip r:embed="rId3"/>
          <a:srcRect b="3464"/>
          <a:stretch/>
        </p:blipFill>
        <p:spPr>
          <a:xfrm>
            <a:off x="7706991" y="3826585"/>
            <a:ext cx="2173609" cy="2702860"/>
          </a:xfrm>
          <a:prstGeom prst="rect">
            <a:avLst/>
          </a:prstGeom>
        </p:spPr>
      </p:pic>
      <p:cxnSp>
        <p:nvCxnSpPr>
          <p:cNvPr id="7" name="Straight Arrow Connector 6">
            <a:extLst>
              <a:ext uri="{FF2B5EF4-FFF2-40B4-BE49-F238E27FC236}">
                <a16:creationId xmlns:a16="http://schemas.microsoft.com/office/drawing/2014/main" id="{5CAB6F8E-4D17-6113-E719-EA87A2059228}"/>
              </a:ext>
            </a:extLst>
          </p:cNvPr>
          <p:cNvCxnSpPr/>
          <p:nvPr/>
        </p:nvCxnSpPr>
        <p:spPr>
          <a:xfrm>
            <a:off x="3376247" y="4958862"/>
            <a:ext cx="146343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9" name="Arrow: Left-Right 8">
            <a:extLst>
              <a:ext uri="{FF2B5EF4-FFF2-40B4-BE49-F238E27FC236}">
                <a16:creationId xmlns:a16="http://schemas.microsoft.com/office/drawing/2014/main" id="{DAFCB0D9-2773-EA65-F3A9-BABFE9D4CB24}"/>
              </a:ext>
            </a:extLst>
          </p:cNvPr>
          <p:cNvSpPr/>
          <p:nvPr/>
        </p:nvSpPr>
        <p:spPr>
          <a:xfrm>
            <a:off x="6605955" y="4680161"/>
            <a:ext cx="1036559" cy="815310"/>
          </a:xfrm>
          <a:prstGeom prst="leftRight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cxnSp>
        <p:nvCxnSpPr>
          <p:cNvPr id="11" name="Straight Arrow Connector 10">
            <a:extLst>
              <a:ext uri="{FF2B5EF4-FFF2-40B4-BE49-F238E27FC236}">
                <a16:creationId xmlns:a16="http://schemas.microsoft.com/office/drawing/2014/main" id="{79AFA2C0-A054-0B11-C09D-BA24E65A59BC}"/>
              </a:ext>
            </a:extLst>
          </p:cNvPr>
          <p:cNvCxnSpPr/>
          <p:nvPr/>
        </p:nvCxnSpPr>
        <p:spPr>
          <a:xfrm>
            <a:off x="3376246" y="5226539"/>
            <a:ext cx="1463431" cy="0"/>
          </a:xfrm>
          <a:prstGeom prst="straightConnector1">
            <a:avLst/>
          </a:prstGeom>
          <a:ln w="28575">
            <a:headEnd type="triangle"/>
            <a:tailEnd type="none"/>
          </a:ln>
        </p:spPr>
        <p:style>
          <a:lnRef idx="1">
            <a:schemeClr val="accent2"/>
          </a:lnRef>
          <a:fillRef idx="0">
            <a:schemeClr val="accent2"/>
          </a:fillRef>
          <a:effectRef idx="0">
            <a:schemeClr val="accent2"/>
          </a:effectRef>
          <a:fontRef idx="minor">
            <a:schemeClr val="tx1"/>
          </a:fontRef>
        </p:style>
      </p:cxnSp>
      <p:sp>
        <p:nvSpPr>
          <p:cNvPr id="10" name="Title 1">
            <a:extLst>
              <a:ext uri="{FF2B5EF4-FFF2-40B4-BE49-F238E27FC236}">
                <a16:creationId xmlns:a16="http://schemas.microsoft.com/office/drawing/2014/main" id="{DB1C68C7-2CC6-B31F-9BEB-4BCDF8D0490A}"/>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pic>
        <p:nvPicPr>
          <p:cNvPr id="1026" name="Picture 2">
            <a:extLst>
              <a:ext uri="{FF2B5EF4-FFF2-40B4-BE49-F238E27FC236}">
                <a16:creationId xmlns:a16="http://schemas.microsoft.com/office/drawing/2014/main" id="{D8E04DAE-33FD-47EA-7E9C-4D4CEBEDD5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315" y="2441731"/>
            <a:ext cx="516723" cy="516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729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FB6097-1E6D-7647-8893-F1DC308A0C9C}"/>
              </a:ext>
            </a:extLst>
          </p:cNvPr>
          <p:cNvSpPr>
            <a:spLocks noGrp="1"/>
          </p:cNvSpPr>
          <p:nvPr>
            <p:ph type="title"/>
          </p:nvPr>
        </p:nvSpPr>
        <p:spPr/>
        <p:txBody>
          <a:bodyPr/>
          <a:lstStyle/>
          <a:p>
            <a:r>
              <a:rPr lang="en-US"/>
              <a:t>Summary</a:t>
            </a:r>
            <a:endParaRPr lang="en-IL"/>
          </a:p>
        </p:txBody>
      </p:sp>
      <p:grpSp>
        <p:nvGrpSpPr>
          <p:cNvPr id="14" name="Group 13">
            <a:extLst>
              <a:ext uri="{FF2B5EF4-FFF2-40B4-BE49-F238E27FC236}">
                <a16:creationId xmlns:a16="http://schemas.microsoft.com/office/drawing/2014/main" id="{22942941-824A-A1D7-6FC2-47CB31BC9F32}"/>
              </a:ext>
            </a:extLst>
          </p:cNvPr>
          <p:cNvGrpSpPr/>
          <p:nvPr/>
        </p:nvGrpSpPr>
        <p:grpSpPr>
          <a:xfrm>
            <a:off x="4106338" y="1780739"/>
            <a:ext cx="3382254" cy="2375994"/>
            <a:chOff x="8021444" y="2685251"/>
            <a:chExt cx="7466485" cy="5573673"/>
          </a:xfrm>
        </p:grpSpPr>
        <p:sp>
          <p:nvSpPr>
            <p:cNvPr id="15" name="Rectangle: Rounded Corners 14">
              <a:extLst>
                <a:ext uri="{FF2B5EF4-FFF2-40B4-BE49-F238E27FC236}">
                  <a16:creationId xmlns:a16="http://schemas.microsoft.com/office/drawing/2014/main" id="{8928B8BA-959E-0CAA-603C-820DD3324D90}"/>
                </a:ext>
              </a:extLst>
            </p:cNvPr>
            <p:cNvSpPr/>
            <p:nvPr/>
          </p:nvSpPr>
          <p:spPr>
            <a:xfrm>
              <a:off x="8040696" y="3866302"/>
              <a:ext cx="1084522" cy="599099"/>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1500">
                  <a:solidFill>
                    <a:srgbClr val="FFFFFF"/>
                  </a:solidFill>
                  <a:latin typeface="Helvetica Neue Medium"/>
                  <a:ea typeface="Helvetica Neue Medium"/>
                  <a:cs typeface="Helvetica Neue Medium"/>
                  <a:sym typeface="Helvetica Neue Medium"/>
                </a:rPr>
                <a:t>start</a:t>
              </a:r>
              <a:endParaRPr lang="en-IL" sz="1500">
                <a:solidFill>
                  <a:srgbClr val="FFFFFF"/>
                </a:solidFill>
                <a:latin typeface="Helvetica Neue Medium"/>
                <a:ea typeface="Helvetica Neue Medium"/>
                <a:cs typeface="Helvetica Neue Medium"/>
                <a:sym typeface="Helvetica Neue Medium"/>
              </a:endParaRPr>
            </a:p>
          </p:txBody>
        </p:sp>
        <p:sp>
          <p:nvSpPr>
            <p:cNvPr id="16" name="Rectangle: Rounded Corners 15">
              <a:extLst>
                <a:ext uri="{FF2B5EF4-FFF2-40B4-BE49-F238E27FC236}">
                  <a16:creationId xmlns:a16="http://schemas.microsoft.com/office/drawing/2014/main" id="{C5FD3F81-A14C-86CB-4B40-83D56AB9AF41}"/>
                </a:ext>
              </a:extLst>
            </p:cNvPr>
            <p:cNvSpPr/>
            <p:nvPr/>
          </p:nvSpPr>
          <p:spPr>
            <a:xfrm>
              <a:off x="9651532" y="3088076"/>
              <a:ext cx="1084522" cy="599099"/>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1500">
                <a:solidFill>
                  <a:srgbClr val="FFFFFF"/>
                </a:solidFill>
                <a:latin typeface="Helvetica Neue Medium"/>
                <a:ea typeface="Helvetica Neue Medium"/>
                <a:cs typeface="Helvetica Neue Medium"/>
                <a:sym typeface="Helvetica Neue Medium"/>
              </a:endParaRPr>
            </a:p>
          </p:txBody>
        </p:sp>
        <p:sp>
          <p:nvSpPr>
            <p:cNvPr id="17" name="Freeform: Shape 16">
              <a:extLst>
                <a:ext uri="{FF2B5EF4-FFF2-40B4-BE49-F238E27FC236}">
                  <a16:creationId xmlns:a16="http://schemas.microsoft.com/office/drawing/2014/main" id="{EB7CBFBD-947A-6BDF-06CE-8DAFB93AD8B0}"/>
                </a:ext>
              </a:extLst>
            </p:cNvPr>
            <p:cNvSpPr/>
            <p:nvPr/>
          </p:nvSpPr>
          <p:spPr>
            <a:xfrm rot="21361998">
              <a:off x="8566226" y="3270113"/>
              <a:ext cx="1083847" cy="605172"/>
            </a:xfrm>
            <a:custGeom>
              <a:avLst/>
              <a:gdLst>
                <a:gd name="connsiteX0" fmla="*/ 0 w 1562986"/>
                <a:gd name="connsiteY0" fmla="*/ 411603 h 411603"/>
                <a:gd name="connsiteX1" fmla="*/ 510363 w 1562986"/>
                <a:gd name="connsiteY1" fmla="*/ 39463 h 411603"/>
                <a:gd name="connsiteX2" fmla="*/ 1562986 w 1562986"/>
                <a:gd name="connsiteY2" fmla="*/ 28831 h 411603"/>
              </a:gdLst>
              <a:ahLst/>
              <a:cxnLst>
                <a:cxn ang="0">
                  <a:pos x="connsiteX0" y="connsiteY0"/>
                </a:cxn>
                <a:cxn ang="0">
                  <a:pos x="connsiteX1" y="connsiteY1"/>
                </a:cxn>
                <a:cxn ang="0">
                  <a:pos x="connsiteX2" y="connsiteY2"/>
                </a:cxn>
              </a:cxnLst>
              <a:rect l="l" t="t" r="r" b="b"/>
              <a:pathLst>
                <a:path w="1562986" h="411603">
                  <a:moveTo>
                    <a:pt x="0" y="411603"/>
                  </a:moveTo>
                  <a:cubicBezTo>
                    <a:pt x="124932" y="257430"/>
                    <a:pt x="249865" y="103258"/>
                    <a:pt x="510363" y="39463"/>
                  </a:cubicBezTo>
                  <a:cubicBezTo>
                    <a:pt x="770861" y="-24332"/>
                    <a:pt x="1166923" y="2249"/>
                    <a:pt x="1562986" y="28831"/>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76199" tIns="38099" rIns="76199" bIns="38099" numCol="1" spcCol="38100" rtlCol="0" anchor="t">
              <a:noAutofit/>
            </a:bodyPr>
            <a:lstStyle/>
            <a:p>
              <a:pPr defTabSz="761970" latinLnBrk="1" hangingPunct="0"/>
              <a:endParaRPr lang="en-IL" sz="917">
                <a:solidFill>
                  <a:srgbClr val="000000"/>
                </a:solidFill>
              </a:endParaRPr>
            </a:p>
          </p:txBody>
        </p:sp>
        <p:sp>
          <p:nvSpPr>
            <p:cNvPr id="18" name="TextBox 17">
              <a:extLst>
                <a:ext uri="{FF2B5EF4-FFF2-40B4-BE49-F238E27FC236}">
                  <a16:creationId xmlns:a16="http://schemas.microsoft.com/office/drawing/2014/main" id="{01CD2977-F3F4-3A30-F175-CFDE165AC9D4}"/>
                </a:ext>
              </a:extLst>
            </p:cNvPr>
            <p:cNvSpPr txBox="1"/>
            <p:nvPr/>
          </p:nvSpPr>
          <p:spPr>
            <a:xfrm>
              <a:off x="8180694" y="2728710"/>
              <a:ext cx="1562985" cy="681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333">
                  <a:solidFill>
                    <a:schemeClr val="tx1">
                      <a:lumMod val="95000"/>
                      <a:lumOff val="5000"/>
                    </a:schemeClr>
                  </a:solidFill>
                  <a:latin typeface="Agency FB" panose="020B0503020202020204" pitchFamily="34" charset="0"/>
                  <a:sym typeface="Asap SemiBold"/>
                </a:rPr>
                <a:t>R: HELO</a:t>
              </a:r>
              <a:endParaRPr lang="en-IL" sz="1333">
                <a:solidFill>
                  <a:schemeClr val="tx1">
                    <a:lumMod val="95000"/>
                    <a:lumOff val="5000"/>
                  </a:schemeClr>
                </a:solidFill>
                <a:latin typeface="Agency FB" panose="020B0503020202020204" pitchFamily="34" charset="0"/>
                <a:sym typeface="Asap SemiBold"/>
              </a:endParaRPr>
            </a:p>
          </p:txBody>
        </p:sp>
        <p:sp>
          <p:nvSpPr>
            <p:cNvPr id="19" name="Rectangle: Rounded Corners 18">
              <a:extLst>
                <a:ext uri="{FF2B5EF4-FFF2-40B4-BE49-F238E27FC236}">
                  <a16:creationId xmlns:a16="http://schemas.microsoft.com/office/drawing/2014/main" id="{A345F11A-A202-00D1-8204-DE9964657D53}"/>
                </a:ext>
              </a:extLst>
            </p:cNvPr>
            <p:cNvSpPr/>
            <p:nvPr/>
          </p:nvSpPr>
          <p:spPr>
            <a:xfrm>
              <a:off x="11949684" y="3036766"/>
              <a:ext cx="1084522" cy="599099"/>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1500">
                <a:solidFill>
                  <a:srgbClr val="FFFFFF"/>
                </a:solidFill>
                <a:latin typeface="Helvetica Neue Medium"/>
                <a:ea typeface="Helvetica Neue Medium"/>
                <a:cs typeface="Helvetica Neue Medium"/>
                <a:sym typeface="Helvetica Neue Medium"/>
              </a:endParaRPr>
            </a:p>
          </p:txBody>
        </p:sp>
        <p:sp>
          <p:nvSpPr>
            <p:cNvPr id="20" name="TextBox 19">
              <a:extLst>
                <a:ext uri="{FF2B5EF4-FFF2-40B4-BE49-F238E27FC236}">
                  <a16:creationId xmlns:a16="http://schemas.microsoft.com/office/drawing/2014/main" id="{0E213A5E-C225-0B12-8501-5DC706B9419A}"/>
                </a:ext>
              </a:extLst>
            </p:cNvPr>
            <p:cNvSpPr txBox="1"/>
            <p:nvPr/>
          </p:nvSpPr>
          <p:spPr>
            <a:xfrm>
              <a:off x="10757319" y="2685251"/>
              <a:ext cx="1562985" cy="681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333">
                  <a:solidFill>
                    <a:schemeClr val="tx1">
                      <a:lumMod val="95000"/>
                      <a:lumOff val="5000"/>
                    </a:schemeClr>
                  </a:solidFill>
                  <a:latin typeface="Agency FB" panose="020B0503020202020204" pitchFamily="34" charset="0"/>
                  <a:sym typeface="Asap SemiBold"/>
                </a:rPr>
                <a:t>S: 250 OK</a:t>
              </a:r>
              <a:endParaRPr lang="en-IL" sz="1333">
                <a:solidFill>
                  <a:schemeClr val="tx1">
                    <a:lumMod val="95000"/>
                    <a:lumOff val="5000"/>
                  </a:schemeClr>
                </a:solidFill>
                <a:latin typeface="Agency FB" panose="020B0503020202020204" pitchFamily="34" charset="0"/>
                <a:sym typeface="Asap SemiBold"/>
              </a:endParaRPr>
            </a:p>
          </p:txBody>
        </p:sp>
        <p:sp>
          <p:nvSpPr>
            <p:cNvPr id="21" name="Freeform: Shape 20">
              <a:extLst>
                <a:ext uri="{FF2B5EF4-FFF2-40B4-BE49-F238E27FC236}">
                  <a16:creationId xmlns:a16="http://schemas.microsoft.com/office/drawing/2014/main" id="{CD025FC3-F493-5636-CEDE-2DF35E64747E}"/>
                </a:ext>
              </a:extLst>
            </p:cNvPr>
            <p:cNvSpPr/>
            <p:nvPr/>
          </p:nvSpPr>
          <p:spPr>
            <a:xfrm>
              <a:off x="10721876" y="3309649"/>
              <a:ext cx="1222744" cy="0"/>
            </a:xfrm>
            <a:custGeom>
              <a:avLst/>
              <a:gdLst>
                <a:gd name="connsiteX0" fmla="*/ 0 w 1222744"/>
                <a:gd name="connsiteY0" fmla="*/ 0 h 0"/>
                <a:gd name="connsiteX1" fmla="*/ 1222744 w 1222744"/>
                <a:gd name="connsiteY1" fmla="*/ 0 h 0"/>
              </a:gdLst>
              <a:ahLst/>
              <a:cxnLst>
                <a:cxn ang="0">
                  <a:pos x="connsiteX0" y="connsiteY0"/>
                </a:cxn>
                <a:cxn ang="0">
                  <a:pos x="connsiteX1" y="connsiteY1"/>
                </a:cxn>
              </a:cxnLst>
              <a:rect l="l" t="t" r="r" b="b"/>
              <a:pathLst>
                <a:path w="1222744">
                  <a:moveTo>
                    <a:pt x="0" y="0"/>
                  </a:moveTo>
                  <a:lnTo>
                    <a:pt x="1222744" y="0"/>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000"/>
            </a:p>
          </p:txBody>
        </p:sp>
        <p:sp>
          <p:nvSpPr>
            <p:cNvPr id="22" name="Rectangle: Rounded Corners 21">
              <a:extLst>
                <a:ext uri="{FF2B5EF4-FFF2-40B4-BE49-F238E27FC236}">
                  <a16:creationId xmlns:a16="http://schemas.microsoft.com/office/drawing/2014/main" id="{AAC45F4B-D27B-45AA-F664-0F41A8EF128A}"/>
                </a:ext>
              </a:extLst>
            </p:cNvPr>
            <p:cNvSpPr/>
            <p:nvPr/>
          </p:nvSpPr>
          <p:spPr>
            <a:xfrm>
              <a:off x="13206356" y="4126523"/>
              <a:ext cx="1084522" cy="599099"/>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1500">
                <a:solidFill>
                  <a:srgbClr val="FFFFFF"/>
                </a:solidFill>
                <a:latin typeface="Helvetica Neue Medium"/>
                <a:ea typeface="Helvetica Neue Medium"/>
                <a:cs typeface="Helvetica Neue Medium"/>
                <a:sym typeface="Helvetica Neue Medium"/>
              </a:endParaRPr>
            </a:p>
          </p:txBody>
        </p:sp>
        <p:sp>
          <p:nvSpPr>
            <p:cNvPr id="23" name="Freeform: Shape 22">
              <a:extLst>
                <a:ext uri="{FF2B5EF4-FFF2-40B4-BE49-F238E27FC236}">
                  <a16:creationId xmlns:a16="http://schemas.microsoft.com/office/drawing/2014/main" id="{AD077CD6-AD3E-37E4-2635-32B5336F25E7}"/>
                </a:ext>
              </a:extLst>
            </p:cNvPr>
            <p:cNvSpPr/>
            <p:nvPr/>
          </p:nvSpPr>
          <p:spPr>
            <a:xfrm>
              <a:off x="13029147" y="3331421"/>
              <a:ext cx="691116" cy="723014"/>
            </a:xfrm>
            <a:custGeom>
              <a:avLst/>
              <a:gdLst>
                <a:gd name="connsiteX0" fmla="*/ 0 w 691116"/>
                <a:gd name="connsiteY0" fmla="*/ 0 h 1212112"/>
                <a:gd name="connsiteX1" fmla="*/ 531627 w 691116"/>
                <a:gd name="connsiteY1" fmla="*/ 265814 h 1212112"/>
                <a:gd name="connsiteX2" fmla="*/ 691116 w 691116"/>
                <a:gd name="connsiteY2" fmla="*/ 1212112 h 1212112"/>
              </a:gdLst>
              <a:ahLst/>
              <a:cxnLst>
                <a:cxn ang="0">
                  <a:pos x="connsiteX0" y="connsiteY0"/>
                </a:cxn>
                <a:cxn ang="0">
                  <a:pos x="connsiteX1" y="connsiteY1"/>
                </a:cxn>
                <a:cxn ang="0">
                  <a:pos x="connsiteX2" y="connsiteY2"/>
                </a:cxn>
              </a:cxnLst>
              <a:rect l="l" t="t" r="r" b="b"/>
              <a:pathLst>
                <a:path w="691116" h="1212112">
                  <a:moveTo>
                    <a:pt x="0" y="0"/>
                  </a:moveTo>
                  <a:cubicBezTo>
                    <a:pt x="208220" y="31897"/>
                    <a:pt x="416441" y="63795"/>
                    <a:pt x="531627" y="265814"/>
                  </a:cubicBezTo>
                  <a:cubicBezTo>
                    <a:pt x="646813" y="467833"/>
                    <a:pt x="668964" y="839972"/>
                    <a:pt x="691116" y="1212112"/>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000"/>
            </a:p>
          </p:txBody>
        </p:sp>
        <p:sp>
          <p:nvSpPr>
            <p:cNvPr id="24" name="TextBox 23">
              <a:extLst>
                <a:ext uri="{FF2B5EF4-FFF2-40B4-BE49-F238E27FC236}">
                  <a16:creationId xmlns:a16="http://schemas.microsoft.com/office/drawing/2014/main" id="{923072E5-4658-FECC-ED08-11940174A5F7}"/>
                </a:ext>
              </a:extLst>
            </p:cNvPr>
            <p:cNvSpPr txBox="1"/>
            <p:nvPr/>
          </p:nvSpPr>
          <p:spPr>
            <a:xfrm>
              <a:off x="13574666" y="2783370"/>
              <a:ext cx="1699438" cy="11629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333">
                  <a:solidFill>
                    <a:schemeClr val="tx1">
                      <a:lumMod val="95000"/>
                      <a:lumOff val="5000"/>
                    </a:schemeClr>
                  </a:solidFill>
                  <a:latin typeface="Agency FB" panose="020B0503020202020204" pitchFamily="34" charset="0"/>
                  <a:sym typeface="Asap SemiBold"/>
                </a:rPr>
                <a:t>R: MAIL FROM</a:t>
              </a:r>
              <a:endParaRPr lang="en-IL" sz="1333">
                <a:solidFill>
                  <a:schemeClr val="tx1">
                    <a:lumMod val="95000"/>
                    <a:lumOff val="5000"/>
                  </a:schemeClr>
                </a:solidFill>
                <a:latin typeface="Agency FB" panose="020B0503020202020204" pitchFamily="34" charset="0"/>
                <a:sym typeface="Asap SemiBold"/>
              </a:endParaRPr>
            </a:p>
          </p:txBody>
        </p:sp>
        <p:sp>
          <p:nvSpPr>
            <p:cNvPr id="25" name="Rectangle: Rounded Corners 24">
              <a:extLst>
                <a:ext uri="{FF2B5EF4-FFF2-40B4-BE49-F238E27FC236}">
                  <a16:creationId xmlns:a16="http://schemas.microsoft.com/office/drawing/2014/main" id="{4D16F8EB-8000-192B-AA88-8679E45A6F37}"/>
                </a:ext>
              </a:extLst>
            </p:cNvPr>
            <p:cNvSpPr/>
            <p:nvPr/>
          </p:nvSpPr>
          <p:spPr>
            <a:xfrm>
              <a:off x="13216266" y="5449579"/>
              <a:ext cx="1084522" cy="599099"/>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1500">
                <a:solidFill>
                  <a:srgbClr val="FFFFFF"/>
                </a:solidFill>
                <a:latin typeface="Helvetica Neue Medium"/>
                <a:ea typeface="Helvetica Neue Medium"/>
                <a:cs typeface="Helvetica Neue Medium"/>
                <a:sym typeface="Helvetica Neue Medium"/>
              </a:endParaRPr>
            </a:p>
          </p:txBody>
        </p:sp>
        <p:sp>
          <p:nvSpPr>
            <p:cNvPr id="26" name="Freeform: Shape 25">
              <a:extLst>
                <a:ext uri="{FF2B5EF4-FFF2-40B4-BE49-F238E27FC236}">
                  <a16:creationId xmlns:a16="http://schemas.microsoft.com/office/drawing/2014/main" id="{96079211-6CE2-DC2B-B6B7-C6EC96B27975}"/>
                </a:ext>
              </a:extLst>
            </p:cNvPr>
            <p:cNvSpPr/>
            <p:nvPr/>
          </p:nvSpPr>
          <p:spPr>
            <a:xfrm>
              <a:off x="13741528" y="4766310"/>
              <a:ext cx="10632" cy="616688"/>
            </a:xfrm>
            <a:custGeom>
              <a:avLst/>
              <a:gdLst>
                <a:gd name="connsiteX0" fmla="*/ 0 w 10632"/>
                <a:gd name="connsiteY0" fmla="*/ 0 h 616688"/>
                <a:gd name="connsiteX1" fmla="*/ 10632 w 10632"/>
                <a:gd name="connsiteY1" fmla="*/ 616688 h 616688"/>
                <a:gd name="connsiteX2" fmla="*/ 10632 w 10632"/>
                <a:gd name="connsiteY2" fmla="*/ 616688 h 616688"/>
              </a:gdLst>
              <a:ahLst/>
              <a:cxnLst>
                <a:cxn ang="0">
                  <a:pos x="connsiteX0" y="connsiteY0"/>
                </a:cxn>
                <a:cxn ang="0">
                  <a:pos x="connsiteX1" y="connsiteY1"/>
                </a:cxn>
                <a:cxn ang="0">
                  <a:pos x="connsiteX2" y="connsiteY2"/>
                </a:cxn>
              </a:cxnLst>
              <a:rect l="l" t="t" r="r" b="b"/>
              <a:pathLst>
                <a:path w="10632" h="616688">
                  <a:moveTo>
                    <a:pt x="0" y="0"/>
                  </a:moveTo>
                  <a:lnTo>
                    <a:pt x="10632" y="616688"/>
                  </a:lnTo>
                  <a:lnTo>
                    <a:pt x="10632" y="616688"/>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000"/>
            </a:p>
          </p:txBody>
        </p:sp>
        <p:sp>
          <p:nvSpPr>
            <p:cNvPr id="27" name="TextBox 26">
              <a:extLst>
                <a:ext uri="{FF2B5EF4-FFF2-40B4-BE49-F238E27FC236}">
                  <a16:creationId xmlns:a16="http://schemas.microsoft.com/office/drawing/2014/main" id="{C5C7DC06-F319-D1D6-B88E-DDB128F59314}"/>
                </a:ext>
              </a:extLst>
            </p:cNvPr>
            <p:cNvSpPr txBox="1"/>
            <p:nvPr/>
          </p:nvSpPr>
          <p:spPr>
            <a:xfrm>
              <a:off x="13788491" y="4733790"/>
              <a:ext cx="1699438" cy="681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333">
                  <a:solidFill>
                    <a:schemeClr val="tx1">
                      <a:lumMod val="95000"/>
                      <a:lumOff val="5000"/>
                    </a:schemeClr>
                  </a:solidFill>
                  <a:latin typeface="Agency FB" panose="020B0503020202020204" pitchFamily="34" charset="0"/>
                  <a:sym typeface="Asap SemiBold"/>
                </a:rPr>
                <a:t>S: 250 OK</a:t>
              </a:r>
              <a:endParaRPr lang="en-IL" sz="1333">
                <a:solidFill>
                  <a:schemeClr val="tx1">
                    <a:lumMod val="95000"/>
                    <a:lumOff val="5000"/>
                  </a:schemeClr>
                </a:solidFill>
                <a:latin typeface="Agency FB" panose="020B0503020202020204" pitchFamily="34" charset="0"/>
                <a:sym typeface="Asap SemiBold"/>
              </a:endParaRPr>
            </a:p>
          </p:txBody>
        </p:sp>
        <p:sp>
          <p:nvSpPr>
            <p:cNvPr id="28" name="Rectangle: Rounded Corners 27">
              <a:extLst>
                <a:ext uri="{FF2B5EF4-FFF2-40B4-BE49-F238E27FC236}">
                  <a16:creationId xmlns:a16="http://schemas.microsoft.com/office/drawing/2014/main" id="{88E32356-E5EF-E7B1-4CD0-EBC95AA7648A}"/>
                </a:ext>
              </a:extLst>
            </p:cNvPr>
            <p:cNvSpPr/>
            <p:nvPr/>
          </p:nvSpPr>
          <p:spPr>
            <a:xfrm>
              <a:off x="11944619" y="6369996"/>
              <a:ext cx="1084522" cy="599099"/>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1500">
                <a:solidFill>
                  <a:srgbClr val="FFFFFF"/>
                </a:solidFill>
                <a:latin typeface="Helvetica Neue Medium"/>
                <a:ea typeface="Helvetica Neue Medium"/>
                <a:cs typeface="Helvetica Neue Medium"/>
                <a:sym typeface="Helvetica Neue Medium"/>
              </a:endParaRPr>
            </a:p>
          </p:txBody>
        </p:sp>
        <p:sp>
          <p:nvSpPr>
            <p:cNvPr id="29" name="Freeform: Shape 28">
              <a:extLst>
                <a:ext uri="{FF2B5EF4-FFF2-40B4-BE49-F238E27FC236}">
                  <a16:creationId xmlns:a16="http://schemas.microsoft.com/office/drawing/2014/main" id="{B583D196-2A89-12DE-E18E-3F41B31CCA19}"/>
                </a:ext>
              </a:extLst>
            </p:cNvPr>
            <p:cNvSpPr/>
            <p:nvPr/>
          </p:nvSpPr>
          <p:spPr>
            <a:xfrm>
              <a:off x="13018514" y="6106012"/>
              <a:ext cx="727906" cy="563525"/>
            </a:xfrm>
            <a:custGeom>
              <a:avLst/>
              <a:gdLst>
                <a:gd name="connsiteX0" fmla="*/ 723014 w 727906"/>
                <a:gd name="connsiteY0" fmla="*/ 0 h 563525"/>
                <a:gd name="connsiteX1" fmla="*/ 701749 w 727906"/>
                <a:gd name="connsiteY1" fmla="*/ 393405 h 563525"/>
                <a:gd name="connsiteX2" fmla="*/ 520995 w 727906"/>
                <a:gd name="connsiteY2" fmla="*/ 520995 h 563525"/>
                <a:gd name="connsiteX3" fmla="*/ 0 w 727906"/>
                <a:gd name="connsiteY3" fmla="*/ 563525 h 563525"/>
              </a:gdLst>
              <a:ahLst/>
              <a:cxnLst>
                <a:cxn ang="0">
                  <a:pos x="connsiteX0" y="connsiteY0"/>
                </a:cxn>
                <a:cxn ang="0">
                  <a:pos x="connsiteX1" y="connsiteY1"/>
                </a:cxn>
                <a:cxn ang="0">
                  <a:pos x="connsiteX2" y="connsiteY2"/>
                </a:cxn>
                <a:cxn ang="0">
                  <a:pos x="connsiteX3" y="connsiteY3"/>
                </a:cxn>
              </a:cxnLst>
              <a:rect l="l" t="t" r="r" b="b"/>
              <a:pathLst>
                <a:path w="727906" h="563525">
                  <a:moveTo>
                    <a:pt x="723014" y="0"/>
                  </a:moveTo>
                  <a:cubicBezTo>
                    <a:pt x="729216" y="153286"/>
                    <a:pt x="735419" y="306573"/>
                    <a:pt x="701749" y="393405"/>
                  </a:cubicBezTo>
                  <a:cubicBezTo>
                    <a:pt x="668079" y="480237"/>
                    <a:pt x="637953" y="492642"/>
                    <a:pt x="520995" y="520995"/>
                  </a:cubicBezTo>
                  <a:cubicBezTo>
                    <a:pt x="404037" y="549348"/>
                    <a:pt x="202018" y="556436"/>
                    <a:pt x="0" y="563525"/>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000"/>
            </a:p>
          </p:txBody>
        </p:sp>
        <p:sp>
          <p:nvSpPr>
            <p:cNvPr id="30" name="TextBox 29">
              <a:extLst>
                <a:ext uri="{FF2B5EF4-FFF2-40B4-BE49-F238E27FC236}">
                  <a16:creationId xmlns:a16="http://schemas.microsoft.com/office/drawing/2014/main" id="{D438AB00-CE38-81B5-4838-BC59DF1C1651}"/>
                </a:ext>
              </a:extLst>
            </p:cNvPr>
            <p:cNvSpPr txBox="1"/>
            <p:nvPr/>
          </p:nvSpPr>
          <p:spPr>
            <a:xfrm>
              <a:off x="13483688" y="6467434"/>
              <a:ext cx="1699438" cy="681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333">
                  <a:solidFill>
                    <a:schemeClr val="tx1">
                      <a:lumMod val="95000"/>
                      <a:lumOff val="5000"/>
                    </a:schemeClr>
                  </a:solidFill>
                  <a:latin typeface="Agency FB" panose="020B0503020202020204" pitchFamily="34" charset="0"/>
                  <a:sym typeface="Asap SemiBold"/>
                </a:rPr>
                <a:t>R: RCPT TO</a:t>
              </a:r>
              <a:endParaRPr lang="en-IL" sz="1333">
                <a:solidFill>
                  <a:schemeClr val="tx1">
                    <a:lumMod val="95000"/>
                    <a:lumOff val="5000"/>
                  </a:schemeClr>
                </a:solidFill>
                <a:latin typeface="Agency FB" panose="020B0503020202020204" pitchFamily="34" charset="0"/>
                <a:sym typeface="Asap SemiBold"/>
              </a:endParaRPr>
            </a:p>
          </p:txBody>
        </p:sp>
        <p:sp>
          <p:nvSpPr>
            <p:cNvPr id="31" name="Rectangle: Rounded Corners 30">
              <a:extLst>
                <a:ext uri="{FF2B5EF4-FFF2-40B4-BE49-F238E27FC236}">
                  <a16:creationId xmlns:a16="http://schemas.microsoft.com/office/drawing/2014/main" id="{8DA99EFC-6C87-5517-2932-803BF8E4880D}"/>
                </a:ext>
              </a:extLst>
            </p:cNvPr>
            <p:cNvSpPr/>
            <p:nvPr/>
          </p:nvSpPr>
          <p:spPr>
            <a:xfrm>
              <a:off x="9695668" y="6347372"/>
              <a:ext cx="1084522" cy="599099"/>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1500">
                <a:solidFill>
                  <a:srgbClr val="FFFFFF"/>
                </a:solidFill>
                <a:latin typeface="Helvetica Neue Medium"/>
                <a:ea typeface="Helvetica Neue Medium"/>
                <a:cs typeface="Helvetica Neue Medium"/>
                <a:sym typeface="Helvetica Neue Medium"/>
              </a:endParaRPr>
            </a:p>
          </p:txBody>
        </p:sp>
        <p:sp>
          <p:nvSpPr>
            <p:cNvPr id="32" name="TextBox 31">
              <a:extLst>
                <a:ext uri="{FF2B5EF4-FFF2-40B4-BE49-F238E27FC236}">
                  <a16:creationId xmlns:a16="http://schemas.microsoft.com/office/drawing/2014/main" id="{A4220981-F62D-BCC0-6EB0-260A2085F895}"/>
                </a:ext>
              </a:extLst>
            </p:cNvPr>
            <p:cNvSpPr txBox="1"/>
            <p:nvPr/>
          </p:nvSpPr>
          <p:spPr>
            <a:xfrm>
              <a:off x="11009260" y="7167249"/>
              <a:ext cx="1699438" cy="681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333">
                  <a:solidFill>
                    <a:schemeClr val="tx1">
                      <a:lumMod val="95000"/>
                      <a:lumOff val="5000"/>
                    </a:schemeClr>
                  </a:solidFill>
                  <a:latin typeface="Agency FB" panose="020B0503020202020204" pitchFamily="34" charset="0"/>
                  <a:sym typeface="Asap SemiBold"/>
                </a:rPr>
                <a:t>S: 250 OK</a:t>
              </a:r>
              <a:endParaRPr lang="en-IL" sz="1333">
                <a:solidFill>
                  <a:schemeClr val="tx1">
                    <a:lumMod val="95000"/>
                    <a:lumOff val="5000"/>
                  </a:schemeClr>
                </a:solidFill>
                <a:latin typeface="Agency FB" panose="020B0503020202020204" pitchFamily="34" charset="0"/>
                <a:sym typeface="Asap SemiBold"/>
              </a:endParaRPr>
            </a:p>
          </p:txBody>
        </p:sp>
        <p:sp>
          <p:nvSpPr>
            <p:cNvPr id="33" name="Rectangle: Rounded Corners 32">
              <a:extLst>
                <a:ext uri="{FF2B5EF4-FFF2-40B4-BE49-F238E27FC236}">
                  <a16:creationId xmlns:a16="http://schemas.microsoft.com/office/drawing/2014/main" id="{98C307E3-1E6D-5F54-FBBB-09A3AE42F64C}"/>
                </a:ext>
              </a:extLst>
            </p:cNvPr>
            <p:cNvSpPr/>
            <p:nvPr/>
          </p:nvSpPr>
          <p:spPr>
            <a:xfrm>
              <a:off x="8021444" y="5652559"/>
              <a:ext cx="1084522" cy="599099"/>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1500">
                <a:solidFill>
                  <a:srgbClr val="FFFFFF"/>
                </a:solidFill>
                <a:latin typeface="Helvetica Neue Medium"/>
                <a:ea typeface="Helvetica Neue Medium"/>
                <a:cs typeface="Helvetica Neue Medium"/>
                <a:sym typeface="Helvetica Neue Medium"/>
              </a:endParaRPr>
            </a:p>
          </p:txBody>
        </p:sp>
        <p:sp>
          <p:nvSpPr>
            <p:cNvPr id="34" name="Freeform: Shape 33">
              <a:extLst>
                <a:ext uri="{FF2B5EF4-FFF2-40B4-BE49-F238E27FC236}">
                  <a16:creationId xmlns:a16="http://schemas.microsoft.com/office/drawing/2014/main" id="{DC0EB3BC-6255-21B9-5668-6C997D62AD9E}"/>
                </a:ext>
              </a:extLst>
            </p:cNvPr>
            <p:cNvSpPr/>
            <p:nvPr/>
          </p:nvSpPr>
          <p:spPr>
            <a:xfrm>
              <a:off x="8564140" y="6336141"/>
              <a:ext cx="1131527" cy="353180"/>
            </a:xfrm>
            <a:custGeom>
              <a:avLst/>
              <a:gdLst>
                <a:gd name="connsiteX0" fmla="*/ 1338942 w 1338942"/>
                <a:gd name="connsiteY0" fmla="*/ 348343 h 353180"/>
                <a:gd name="connsiteX1" fmla="*/ 413657 w 1338942"/>
                <a:gd name="connsiteY1" fmla="*/ 304800 h 353180"/>
                <a:gd name="connsiteX2" fmla="*/ 0 w 1338942"/>
                <a:gd name="connsiteY2" fmla="*/ 0 h 353180"/>
              </a:gdLst>
              <a:ahLst/>
              <a:cxnLst>
                <a:cxn ang="0">
                  <a:pos x="connsiteX0" y="connsiteY0"/>
                </a:cxn>
                <a:cxn ang="0">
                  <a:pos x="connsiteX1" y="connsiteY1"/>
                </a:cxn>
                <a:cxn ang="0">
                  <a:pos x="connsiteX2" y="connsiteY2"/>
                </a:cxn>
              </a:cxnLst>
              <a:rect l="l" t="t" r="r" b="b"/>
              <a:pathLst>
                <a:path w="1338942" h="353180">
                  <a:moveTo>
                    <a:pt x="1338942" y="348343"/>
                  </a:moveTo>
                  <a:cubicBezTo>
                    <a:pt x="987878" y="355600"/>
                    <a:pt x="636814" y="362857"/>
                    <a:pt x="413657" y="304800"/>
                  </a:cubicBezTo>
                  <a:cubicBezTo>
                    <a:pt x="190500" y="246743"/>
                    <a:pt x="95250" y="123371"/>
                    <a:pt x="0" y="0"/>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000"/>
            </a:p>
          </p:txBody>
        </p:sp>
        <p:sp>
          <p:nvSpPr>
            <p:cNvPr id="35" name="TextBox 34">
              <a:extLst>
                <a:ext uri="{FF2B5EF4-FFF2-40B4-BE49-F238E27FC236}">
                  <a16:creationId xmlns:a16="http://schemas.microsoft.com/office/drawing/2014/main" id="{922DE2C8-FBA4-1BF3-2D5E-DCEEA714FAC8}"/>
                </a:ext>
              </a:extLst>
            </p:cNvPr>
            <p:cNvSpPr txBox="1"/>
            <p:nvPr/>
          </p:nvSpPr>
          <p:spPr>
            <a:xfrm>
              <a:off x="8324147" y="6515815"/>
              <a:ext cx="1388311" cy="681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333">
                  <a:solidFill>
                    <a:schemeClr val="tx1">
                      <a:lumMod val="95000"/>
                      <a:lumOff val="5000"/>
                    </a:schemeClr>
                  </a:solidFill>
                  <a:latin typeface="Agency FB" panose="020B0503020202020204" pitchFamily="34" charset="0"/>
                  <a:sym typeface="Asap SemiBold"/>
                </a:rPr>
                <a:t>R: DATA</a:t>
              </a:r>
              <a:endParaRPr lang="en-IL" sz="1333">
                <a:solidFill>
                  <a:schemeClr val="tx1">
                    <a:lumMod val="95000"/>
                    <a:lumOff val="5000"/>
                  </a:schemeClr>
                </a:solidFill>
                <a:latin typeface="Agency FB" panose="020B0503020202020204" pitchFamily="34" charset="0"/>
                <a:sym typeface="Asap SemiBold"/>
              </a:endParaRPr>
            </a:p>
          </p:txBody>
        </p:sp>
        <p:sp>
          <p:nvSpPr>
            <p:cNvPr id="36" name="TextBox 35">
              <a:extLst>
                <a:ext uri="{FF2B5EF4-FFF2-40B4-BE49-F238E27FC236}">
                  <a16:creationId xmlns:a16="http://schemas.microsoft.com/office/drawing/2014/main" id="{BC0694D3-1C51-C993-EC88-2D2010A5771C}"/>
                </a:ext>
              </a:extLst>
            </p:cNvPr>
            <p:cNvSpPr txBox="1"/>
            <p:nvPr/>
          </p:nvSpPr>
          <p:spPr>
            <a:xfrm>
              <a:off x="11034790" y="7577194"/>
              <a:ext cx="1699438" cy="681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333">
                  <a:solidFill>
                    <a:schemeClr val="tx1">
                      <a:lumMod val="95000"/>
                      <a:lumOff val="5000"/>
                    </a:schemeClr>
                  </a:solidFill>
                  <a:latin typeface="Agency FB" panose="020B0503020202020204" pitchFamily="34" charset="0"/>
                  <a:sym typeface="Asap SemiBold"/>
                </a:rPr>
                <a:t>S: 550</a:t>
              </a:r>
              <a:endParaRPr lang="en-IL" sz="1333">
                <a:solidFill>
                  <a:schemeClr val="tx1">
                    <a:lumMod val="95000"/>
                    <a:lumOff val="5000"/>
                  </a:schemeClr>
                </a:solidFill>
                <a:latin typeface="Agency FB" panose="020B0503020202020204" pitchFamily="34" charset="0"/>
                <a:sym typeface="Asap SemiBold"/>
              </a:endParaRPr>
            </a:p>
          </p:txBody>
        </p:sp>
        <p:sp>
          <p:nvSpPr>
            <p:cNvPr id="37" name="Freeform: Shape 36">
              <a:extLst>
                <a:ext uri="{FF2B5EF4-FFF2-40B4-BE49-F238E27FC236}">
                  <a16:creationId xmlns:a16="http://schemas.microsoft.com/office/drawing/2014/main" id="{C82524A3-B7CD-CB45-1252-E2EAD98025FA}"/>
                </a:ext>
              </a:extLst>
            </p:cNvPr>
            <p:cNvSpPr/>
            <p:nvPr/>
          </p:nvSpPr>
          <p:spPr>
            <a:xfrm>
              <a:off x="10721876" y="6009741"/>
              <a:ext cx="1336417" cy="283100"/>
            </a:xfrm>
            <a:custGeom>
              <a:avLst/>
              <a:gdLst>
                <a:gd name="connsiteX0" fmla="*/ 1153886 w 1153886"/>
                <a:gd name="connsiteY0" fmla="*/ 283100 h 283100"/>
                <a:gd name="connsiteX1" fmla="*/ 642257 w 1153886"/>
                <a:gd name="connsiteY1" fmla="*/ 72 h 283100"/>
                <a:gd name="connsiteX2" fmla="*/ 0 w 1153886"/>
                <a:gd name="connsiteY2" fmla="*/ 261329 h 283100"/>
              </a:gdLst>
              <a:ahLst/>
              <a:cxnLst>
                <a:cxn ang="0">
                  <a:pos x="connsiteX0" y="connsiteY0"/>
                </a:cxn>
                <a:cxn ang="0">
                  <a:pos x="connsiteX1" y="connsiteY1"/>
                </a:cxn>
                <a:cxn ang="0">
                  <a:pos x="connsiteX2" y="connsiteY2"/>
                </a:cxn>
              </a:cxnLst>
              <a:rect l="l" t="t" r="r" b="b"/>
              <a:pathLst>
                <a:path w="1153886" h="283100">
                  <a:moveTo>
                    <a:pt x="1153886" y="283100"/>
                  </a:moveTo>
                  <a:cubicBezTo>
                    <a:pt x="994228" y="143400"/>
                    <a:pt x="834571" y="3700"/>
                    <a:pt x="642257" y="72"/>
                  </a:cubicBezTo>
                  <a:cubicBezTo>
                    <a:pt x="449943" y="-3556"/>
                    <a:pt x="224971" y="128886"/>
                    <a:pt x="0" y="261329"/>
                  </a:cubicBezTo>
                </a:path>
              </a:pathLst>
            </a:custGeom>
            <a:ln>
              <a:headEnd type="arrow"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000"/>
            </a:p>
          </p:txBody>
        </p:sp>
        <p:sp>
          <p:nvSpPr>
            <p:cNvPr id="38" name="Freeform: Shape 37">
              <a:extLst>
                <a:ext uri="{FF2B5EF4-FFF2-40B4-BE49-F238E27FC236}">
                  <a16:creationId xmlns:a16="http://schemas.microsoft.com/office/drawing/2014/main" id="{53D0B442-8856-6430-6B16-0FF82BA033D2}"/>
                </a:ext>
              </a:extLst>
            </p:cNvPr>
            <p:cNvSpPr/>
            <p:nvPr/>
          </p:nvSpPr>
          <p:spPr>
            <a:xfrm rot="10800000">
              <a:off x="10702588" y="6987918"/>
              <a:ext cx="1336417" cy="283100"/>
            </a:xfrm>
            <a:custGeom>
              <a:avLst/>
              <a:gdLst>
                <a:gd name="connsiteX0" fmla="*/ 1153886 w 1153886"/>
                <a:gd name="connsiteY0" fmla="*/ 283100 h 283100"/>
                <a:gd name="connsiteX1" fmla="*/ 642257 w 1153886"/>
                <a:gd name="connsiteY1" fmla="*/ 72 h 283100"/>
                <a:gd name="connsiteX2" fmla="*/ 0 w 1153886"/>
                <a:gd name="connsiteY2" fmla="*/ 261329 h 283100"/>
              </a:gdLst>
              <a:ahLst/>
              <a:cxnLst>
                <a:cxn ang="0">
                  <a:pos x="connsiteX0" y="connsiteY0"/>
                </a:cxn>
                <a:cxn ang="0">
                  <a:pos x="connsiteX1" y="connsiteY1"/>
                </a:cxn>
                <a:cxn ang="0">
                  <a:pos x="connsiteX2" y="connsiteY2"/>
                </a:cxn>
              </a:cxnLst>
              <a:rect l="l" t="t" r="r" b="b"/>
              <a:pathLst>
                <a:path w="1153886" h="283100">
                  <a:moveTo>
                    <a:pt x="1153886" y="283100"/>
                  </a:moveTo>
                  <a:cubicBezTo>
                    <a:pt x="994228" y="143400"/>
                    <a:pt x="834571" y="3700"/>
                    <a:pt x="642257" y="72"/>
                  </a:cubicBezTo>
                  <a:cubicBezTo>
                    <a:pt x="449943" y="-3556"/>
                    <a:pt x="224971" y="128886"/>
                    <a:pt x="0" y="261329"/>
                  </a:cubicBezTo>
                </a:path>
              </a:pathLst>
            </a:custGeom>
            <a:ln>
              <a:headEnd type="arrow"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000"/>
            </a:p>
          </p:txBody>
        </p:sp>
        <p:sp>
          <p:nvSpPr>
            <p:cNvPr id="39" name="TextBox 38">
              <a:extLst>
                <a:ext uri="{FF2B5EF4-FFF2-40B4-BE49-F238E27FC236}">
                  <a16:creationId xmlns:a16="http://schemas.microsoft.com/office/drawing/2014/main" id="{F51ACEBB-AB15-2115-D437-1FECF8384A1F}"/>
                </a:ext>
              </a:extLst>
            </p:cNvPr>
            <p:cNvSpPr txBox="1"/>
            <p:nvPr/>
          </p:nvSpPr>
          <p:spPr>
            <a:xfrm>
              <a:off x="10766315" y="5401478"/>
              <a:ext cx="1699438" cy="681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333">
                  <a:solidFill>
                    <a:schemeClr val="tx1">
                      <a:lumMod val="95000"/>
                      <a:lumOff val="5000"/>
                    </a:schemeClr>
                  </a:solidFill>
                  <a:latin typeface="Agency FB" panose="020B0503020202020204" pitchFamily="34" charset="0"/>
                  <a:sym typeface="Asap SemiBold"/>
                </a:rPr>
                <a:t>R: RCPT TO</a:t>
              </a:r>
              <a:endParaRPr lang="en-IL" sz="1333">
                <a:solidFill>
                  <a:schemeClr val="tx1">
                    <a:lumMod val="95000"/>
                    <a:lumOff val="5000"/>
                  </a:schemeClr>
                </a:solidFill>
                <a:latin typeface="Agency FB" panose="020B0503020202020204" pitchFamily="34" charset="0"/>
                <a:sym typeface="Asap SemiBold"/>
              </a:endParaRPr>
            </a:p>
          </p:txBody>
        </p:sp>
        <p:sp>
          <p:nvSpPr>
            <p:cNvPr id="40" name="Freeform: Shape 39">
              <a:extLst>
                <a:ext uri="{FF2B5EF4-FFF2-40B4-BE49-F238E27FC236}">
                  <a16:creationId xmlns:a16="http://schemas.microsoft.com/office/drawing/2014/main" id="{A546F9C0-6616-6CD4-72D7-F6D02D1323D0}"/>
                </a:ext>
              </a:extLst>
            </p:cNvPr>
            <p:cNvSpPr/>
            <p:nvPr/>
          </p:nvSpPr>
          <p:spPr>
            <a:xfrm rot="21384514">
              <a:off x="9083229" y="3723461"/>
              <a:ext cx="2915839" cy="371325"/>
            </a:xfrm>
            <a:custGeom>
              <a:avLst/>
              <a:gdLst>
                <a:gd name="connsiteX0" fmla="*/ 3309258 w 3309258"/>
                <a:gd name="connsiteY0" fmla="*/ 0 h 315686"/>
                <a:gd name="connsiteX1" fmla="*/ 0 w 3309258"/>
                <a:gd name="connsiteY1" fmla="*/ 315686 h 315686"/>
              </a:gdLst>
              <a:ahLst/>
              <a:cxnLst>
                <a:cxn ang="0">
                  <a:pos x="connsiteX0" y="connsiteY0"/>
                </a:cxn>
                <a:cxn ang="0">
                  <a:pos x="connsiteX1" y="connsiteY1"/>
                </a:cxn>
              </a:cxnLst>
              <a:rect l="l" t="t" r="r" b="b"/>
              <a:pathLst>
                <a:path w="3309258" h="315686">
                  <a:moveTo>
                    <a:pt x="3309258" y="0"/>
                  </a:moveTo>
                  <a:lnTo>
                    <a:pt x="0" y="315686"/>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000"/>
            </a:p>
          </p:txBody>
        </p:sp>
        <p:sp>
          <p:nvSpPr>
            <p:cNvPr id="41" name="TextBox 40">
              <a:extLst>
                <a:ext uri="{FF2B5EF4-FFF2-40B4-BE49-F238E27FC236}">
                  <a16:creationId xmlns:a16="http://schemas.microsoft.com/office/drawing/2014/main" id="{0453D7C1-8CFD-C08D-66C9-B0CE70365A99}"/>
                </a:ext>
              </a:extLst>
            </p:cNvPr>
            <p:cNvSpPr txBox="1"/>
            <p:nvPr/>
          </p:nvSpPr>
          <p:spPr>
            <a:xfrm>
              <a:off x="10380129" y="3826503"/>
              <a:ext cx="1699438" cy="6817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333">
                  <a:solidFill>
                    <a:schemeClr val="tx1">
                      <a:lumMod val="95000"/>
                      <a:lumOff val="5000"/>
                    </a:schemeClr>
                  </a:solidFill>
                  <a:latin typeface="Agency FB" panose="020B0503020202020204" pitchFamily="34" charset="0"/>
                  <a:sym typeface="Asap SemiBold"/>
                </a:rPr>
                <a:t>R: RSET</a:t>
              </a:r>
              <a:endParaRPr lang="en-IL" sz="1333">
                <a:solidFill>
                  <a:schemeClr val="tx1">
                    <a:lumMod val="95000"/>
                    <a:lumOff val="5000"/>
                  </a:schemeClr>
                </a:solidFill>
                <a:latin typeface="Agency FB" panose="020B0503020202020204" pitchFamily="34" charset="0"/>
                <a:sym typeface="Asap SemiBold"/>
              </a:endParaRPr>
            </a:p>
          </p:txBody>
        </p:sp>
      </p:grpSp>
      <p:pic>
        <p:nvPicPr>
          <p:cNvPr id="42" name="Picture 41">
            <a:extLst>
              <a:ext uri="{FF2B5EF4-FFF2-40B4-BE49-F238E27FC236}">
                <a16:creationId xmlns:a16="http://schemas.microsoft.com/office/drawing/2014/main" id="{48460369-D6BE-9C80-7E2E-D164C34EB6C5}"/>
              </a:ext>
            </a:extLst>
          </p:cNvPr>
          <p:cNvPicPr>
            <a:picLocks noChangeAspect="1"/>
          </p:cNvPicPr>
          <p:nvPr/>
        </p:nvPicPr>
        <p:blipFill rotWithShape="1">
          <a:blip r:embed="rId3"/>
          <a:srcRect b="3464"/>
          <a:stretch/>
        </p:blipFill>
        <p:spPr>
          <a:xfrm>
            <a:off x="1605682" y="2021381"/>
            <a:ext cx="1565632" cy="1946847"/>
          </a:xfrm>
          <a:prstGeom prst="rect">
            <a:avLst/>
          </a:prstGeom>
        </p:spPr>
      </p:pic>
      <p:sp>
        <p:nvSpPr>
          <p:cNvPr id="43" name="Arrow: Notched Right 42">
            <a:extLst>
              <a:ext uri="{FF2B5EF4-FFF2-40B4-BE49-F238E27FC236}">
                <a16:creationId xmlns:a16="http://schemas.microsoft.com/office/drawing/2014/main" id="{D8D4ECA5-38E4-7AC0-D6E7-A79E51B01ADA}"/>
              </a:ext>
            </a:extLst>
          </p:cNvPr>
          <p:cNvSpPr/>
          <p:nvPr/>
        </p:nvSpPr>
        <p:spPr>
          <a:xfrm>
            <a:off x="3250078" y="2431239"/>
            <a:ext cx="720000" cy="611386"/>
          </a:xfrm>
          <a:prstGeom prst="notchedRightArrow">
            <a:avLst/>
          </a:prstGeom>
          <a:solidFill>
            <a:schemeClr val="accent2">
              <a:lumMod val="7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000">
              <a:solidFill>
                <a:srgbClr val="FFFFFF"/>
              </a:solidFill>
              <a:latin typeface="Helvetica Neue Medium"/>
              <a:ea typeface="Helvetica Neue Medium"/>
              <a:cs typeface="Helvetica Neue Medium"/>
              <a:sym typeface="Helvetica Neue Medium"/>
            </a:endParaRPr>
          </a:p>
        </p:txBody>
      </p:sp>
      <p:sp>
        <p:nvSpPr>
          <p:cNvPr id="44" name="Title 1">
            <a:extLst>
              <a:ext uri="{FF2B5EF4-FFF2-40B4-BE49-F238E27FC236}">
                <a16:creationId xmlns:a16="http://schemas.microsoft.com/office/drawing/2014/main" id="{C88CD2CB-2B10-86DF-EAE6-4F5CD08F1404}"/>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pic>
        <p:nvPicPr>
          <p:cNvPr id="6" name="Picture 5">
            <a:extLst>
              <a:ext uri="{FF2B5EF4-FFF2-40B4-BE49-F238E27FC236}">
                <a16:creationId xmlns:a16="http://schemas.microsoft.com/office/drawing/2014/main" id="{456E7609-80EA-2411-5B0E-E40007266E5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9380" y="4129533"/>
            <a:ext cx="2433654" cy="2433654"/>
          </a:xfrm>
          <a:prstGeom prst="rect">
            <a:avLst/>
          </a:prstGeom>
        </p:spPr>
      </p:pic>
      <p:pic>
        <p:nvPicPr>
          <p:cNvPr id="1026" name="Picture 2" descr="That We Provide Immediate Responsiveness - Time Reduction Icon Png,  Transparent Png - kindpng">
            <a:extLst>
              <a:ext uri="{FF2B5EF4-FFF2-40B4-BE49-F238E27FC236}">
                <a16:creationId xmlns:a16="http://schemas.microsoft.com/office/drawing/2014/main" id="{52239572-AE4B-24AD-BD18-9BCA485F8BD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102930" y="1466587"/>
            <a:ext cx="2288393" cy="240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372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D4CB-BDB0-D265-835F-84D54A0CE733}"/>
              </a:ext>
            </a:extLst>
          </p:cNvPr>
          <p:cNvSpPr>
            <a:spLocks noGrp="1"/>
          </p:cNvSpPr>
          <p:nvPr>
            <p:ph type="title"/>
          </p:nvPr>
        </p:nvSpPr>
        <p:spPr>
          <a:xfrm>
            <a:off x="1109980" y="4206240"/>
            <a:ext cx="9966960" cy="1325880"/>
          </a:xfrm>
        </p:spPr>
        <p:txBody>
          <a:bodyPr vert="horz" lIns="91440" tIns="45720" rIns="91440" bIns="45720" rtlCol="0" anchor="b">
            <a:normAutofit/>
          </a:bodyPr>
          <a:lstStyle/>
          <a:p>
            <a:pPr algn="ctr">
              <a:lnSpc>
                <a:spcPct val="85000"/>
              </a:lnSpc>
            </a:pPr>
            <a:r>
              <a:rPr lang="en-US" sz="6600" b="1" cap="all"/>
              <a:t>Questions</a:t>
            </a:r>
          </a:p>
        </p:txBody>
      </p:sp>
      <p:pic>
        <p:nvPicPr>
          <p:cNvPr id="7" name="Graphic 6" descr="Help">
            <a:extLst>
              <a:ext uri="{FF2B5EF4-FFF2-40B4-BE49-F238E27FC236}">
                <a16:creationId xmlns:a16="http://schemas.microsoft.com/office/drawing/2014/main" id="{5DDDB42E-9122-089C-3903-41763CDE59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56178" y="741172"/>
            <a:ext cx="3279644" cy="3279644"/>
          </a:xfrm>
          <a:prstGeom prst="rect">
            <a:avLst/>
          </a:prstGeom>
        </p:spPr>
      </p:pic>
    </p:spTree>
    <p:extLst>
      <p:ext uri="{BB962C8B-B14F-4D97-AF65-F5344CB8AC3E}">
        <p14:creationId xmlns:p14="http://schemas.microsoft.com/office/powerpoint/2010/main" val="1838496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165DAA1F-B436-07A9-CB5E-B3CEB5C0F41A}"/>
              </a:ext>
            </a:extLst>
          </p:cNvPr>
          <p:cNvGrpSpPr/>
          <p:nvPr/>
        </p:nvGrpSpPr>
        <p:grpSpPr>
          <a:xfrm>
            <a:off x="9080409" y="4210828"/>
            <a:ext cx="870000" cy="470109"/>
            <a:chOff x="9118600" y="4213816"/>
            <a:chExt cx="2633422" cy="1341012"/>
          </a:xfrm>
          <a:noFill/>
        </p:grpSpPr>
        <p:sp>
          <p:nvSpPr>
            <p:cNvPr id="54" name="Rectangle 53">
              <a:extLst>
                <a:ext uri="{FF2B5EF4-FFF2-40B4-BE49-F238E27FC236}">
                  <a16:creationId xmlns:a16="http://schemas.microsoft.com/office/drawing/2014/main" id="{3C5BE576-FC12-0827-CD5A-667A6CE2748D}"/>
                </a:ext>
              </a:extLst>
            </p:cNvPr>
            <p:cNvSpPr/>
            <p:nvPr/>
          </p:nvSpPr>
          <p:spPr>
            <a:xfrm>
              <a:off x="9118600" y="4384045"/>
              <a:ext cx="2527301" cy="1170783"/>
            </a:xfrm>
            <a:prstGeom prst="rect">
              <a:avLst/>
            </a:prstGeom>
            <a:grp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pic>
          <p:nvPicPr>
            <p:cNvPr id="46" name="Picture 45">
              <a:extLst>
                <a:ext uri="{FF2B5EF4-FFF2-40B4-BE49-F238E27FC236}">
                  <a16:creationId xmlns:a16="http://schemas.microsoft.com/office/drawing/2014/main" id="{34B3EC53-7215-A69F-199E-8066B89D3175}"/>
                </a:ext>
              </a:extLst>
            </p:cNvPr>
            <p:cNvPicPr>
              <a:picLocks noChangeAspect="1"/>
            </p:cNvPicPr>
            <p:nvPr/>
          </p:nvPicPr>
          <p:blipFill>
            <a:blip r:embed="rId3"/>
            <a:stretch>
              <a:fillRect/>
            </a:stretch>
          </p:blipFill>
          <p:spPr>
            <a:xfrm>
              <a:off x="10294698" y="4213816"/>
              <a:ext cx="1457324" cy="819150"/>
            </a:xfrm>
            <a:prstGeom prst="rect">
              <a:avLst/>
            </a:prstGeom>
            <a:grpFill/>
            <a:ln>
              <a:noFill/>
            </a:ln>
          </p:spPr>
        </p:pic>
      </p:grpSp>
      <p:sp>
        <p:nvSpPr>
          <p:cNvPr id="34" name="Rectangle: Rounded Corners 33">
            <a:extLst>
              <a:ext uri="{FF2B5EF4-FFF2-40B4-BE49-F238E27FC236}">
                <a16:creationId xmlns:a16="http://schemas.microsoft.com/office/drawing/2014/main" id="{1EADC2B0-C58D-61C5-0328-118FC2D79AB3}"/>
              </a:ext>
            </a:extLst>
          </p:cNvPr>
          <p:cNvSpPr/>
          <p:nvPr/>
        </p:nvSpPr>
        <p:spPr>
          <a:xfrm>
            <a:off x="1093556" y="2279796"/>
            <a:ext cx="2768735" cy="81724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noAutofit/>
          </a:bodyPr>
          <a:lstStyle/>
          <a:p>
            <a:pPr algn="ctr" defTabSz="687889"/>
            <a:r>
              <a:rPr lang="en-US" sz="2400"/>
              <a:t>No past traffic captures</a:t>
            </a:r>
          </a:p>
        </p:txBody>
      </p:sp>
      <p:sp>
        <p:nvSpPr>
          <p:cNvPr id="35" name="Rectangle: Rounded Corners 34">
            <a:extLst>
              <a:ext uri="{FF2B5EF4-FFF2-40B4-BE49-F238E27FC236}">
                <a16:creationId xmlns:a16="http://schemas.microsoft.com/office/drawing/2014/main" id="{15077329-683D-F998-2A04-66C47F240612}"/>
              </a:ext>
            </a:extLst>
          </p:cNvPr>
          <p:cNvSpPr/>
          <p:nvPr/>
        </p:nvSpPr>
        <p:spPr>
          <a:xfrm>
            <a:off x="4780935" y="2269897"/>
            <a:ext cx="2630129" cy="81724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noAutofit/>
          </a:bodyPr>
          <a:lstStyle/>
          <a:p>
            <a:pPr algn="ctr"/>
            <a:r>
              <a:rPr lang="en-US" sz="2400"/>
              <a:t>No active protocol peer</a:t>
            </a:r>
          </a:p>
        </p:txBody>
      </p:sp>
      <p:sp>
        <p:nvSpPr>
          <p:cNvPr id="36" name="Rectangle: Rounded Corners 35">
            <a:extLst>
              <a:ext uri="{FF2B5EF4-FFF2-40B4-BE49-F238E27FC236}">
                <a16:creationId xmlns:a16="http://schemas.microsoft.com/office/drawing/2014/main" id="{39BFD3DC-AD03-2719-D28C-F8A000CF44FE}"/>
              </a:ext>
            </a:extLst>
          </p:cNvPr>
          <p:cNvSpPr/>
          <p:nvPr/>
        </p:nvSpPr>
        <p:spPr>
          <a:xfrm>
            <a:off x="8329708" y="2246877"/>
            <a:ext cx="2842849" cy="81724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noAutofit/>
          </a:bodyPr>
          <a:lstStyle/>
          <a:p>
            <a:pPr algn="ctr"/>
            <a:r>
              <a:rPr lang="en-US" sz="2400"/>
              <a:t>No source code</a:t>
            </a:r>
          </a:p>
        </p:txBody>
      </p:sp>
      <p:pic>
        <p:nvPicPr>
          <p:cNvPr id="39" name="Picture 38">
            <a:extLst>
              <a:ext uri="{FF2B5EF4-FFF2-40B4-BE49-F238E27FC236}">
                <a16:creationId xmlns:a16="http://schemas.microsoft.com/office/drawing/2014/main" id="{9134333A-4ED4-726E-0072-20341DC361CC}"/>
              </a:ext>
            </a:extLst>
          </p:cNvPr>
          <p:cNvPicPr>
            <a:picLocks noChangeAspect="1"/>
          </p:cNvPicPr>
          <p:nvPr/>
        </p:nvPicPr>
        <p:blipFill>
          <a:blip r:embed="rId4"/>
          <a:stretch>
            <a:fillRect/>
          </a:stretch>
        </p:blipFill>
        <p:spPr>
          <a:xfrm>
            <a:off x="1045533" y="4162285"/>
            <a:ext cx="2864780" cy="1141281"/>
          </a:xfrm>
          <a:prstGeom prst="rect">
            <a:avLst/>
          </a:prstGeom>
        </p:spPr>
      </p:pic>
      <p:pic>
        <p:nvPicPr>
          <p:cNvPr id="40" name="Picture 39">
            <a:extLst>
              <a:ext uri="{FF2B5EF4-FFF2-40B4-BE49-F238E27FC236}">
                <a16:creationId xmlns:a16="http://schemas.microsoft.com/office/drawing/2014/main" id="{59B12EAC-8A37-3149-A13B-3993699F61BE}"/>
              </a:ext>
            </a:extLst>
          </p:cNvPr>
          <p:cNvPicPr>
            <a:picLocks noChangeAspect="1"/>
          </p:cNvPicPr>
          <p:nvPr/>
        </p:nvPicPr>
        <p:blipFill>
          <a:blip r:embed="rId5"/>
          <a:stretch>
            <a:fillRect/>
          </a:stretch>
        </p:blipFill>
        <p:spPr>
          <a:xfrm>
            <a:off x="1394105" y="3404861"/>
            <a:ext cx="2167636" cy="712198"/>
          </a:xfrm>
          <a:prstGeom prst="rect">
            <a:avLst/>
          </a:prstGeom>
        </p:spPr>
      </p:pic>
      <p:pic>
        <p:nvPicPr>
          <p:cNvPr id="41" name="Picture 40">
            <a:extLst>
              <a:ext uri="{FF2B5EF4-FFF2-40B4-BE49-F238E27FC236}">
                <a16:creationId xmlns:a16="http://schemas.microsoft.com/office/drawing/2014/main" id="{66E32299-3A88-365E-07F9-F414EB1F4BC8}"/>
              </a:ext>
            </a:extLst>
          </p:cNvPr>
          <p:cNvPicPr>
            <a:picLocks noChangeAspect="1"/>
          </p:cNvPicPr>
          <p:nvPr/>
        </p:nvPicPr>
        <p:blipFill>
          <a:blip r:embed="rId4"/>
          <a:stretch>
            <a:fillRect/>
          </a:stretch>
        </p:blipFill>
        <p:spPr>
          <a:xfrm>
            <a:off x="4663609" y="4162285"/>
            <a:ext cx="2864780" cy="1141281"/>
          </a:xfrm>
          <a:prstGeom prst="rect">
            <a:avLst/>
          </a:prstGeom>
        </p:spPr>
      </p:pic>
      <p:pic>
        <p:nvPicPr>
          <p:cNvPr id="50" name="Picture 49">
            <a:extLst>
              <a:ext uri="{FF2B5EF4-FFF2-40B4-BE49-F238E27FC236}">
                <a16:creationId xmlns:a16="http://schemas.microsoft.com/office/drawing/2014/main" id="{D8FF712F-654C-F9CB-46D4-E262B9174D0B}"/>
              </a:ext>
            </a:extLst>
          </p:cNvPr>
          <p:cNvPicPr>
            <a:picLocks noChangeAspect="1"/>
          </p:cNvPicPr>
          <p:nvPr/>
        </p:nvPicPr>
        <p:blipFill>
          <a:blip r:embed="rId6"/>
          <a:stretch>
            <a:fillRect/>
          </a:stretch>
        </p:blipFill>
        <p:spPr>
          <a:xfrm>
            <a:off x="9429093" y="4483620"/>
            <a:ext cx="574272" cy="799538"/>
          </a:xfrm>
          <a:prstGeom prst="rect">
            <a:avLst/>
          </a:prstGeom>
        </p:spPr>
      </p:pic>
      <p:sp>
        <p:nvSpPr>
          <p:cNvPr id="51" name="Rectangle 50">
            <a:extLst>
              <a:ext uri="{FF2B5EF4-FFF2-40B4-BE49-F238E27FC236}">
                <a16:creationId xmlns:a16="http://schemas.microsoft.com/office/drawing/2014/main" id="{F3569297-C5C2-901B-49A0-721CA5EE28B5}"/>
              </a:ext>
            </a:extLst>
          </p:cNvPr>
          <p:cNvSpPr/>
          <p:nvPr/>
        </p:nvSpPr>
        <p:spPr>
          <a:xfrm>
            <a:off x="8094266" y="4278404"/>
            <a:ext cx="966058" cy="4104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pic>
        <p:nvPicPr>
          <p:cNvPr id="57" name="Picture 56" descr="Icon&#10;&#10;Description automatically generated">
            <a:extLst>
              <a:ext uri="{FF2B5EF4-FFF2-40B4-BE49-F238E27FC236}">
                <a16:creationId xmlns:a16="http://schemas.microsoft.com/office/drawing/2014/main" id="{7EF74263-D203-3C81-5C3E-5F7BD81D0274}"/>
              </a:ext>
            </a:extLst>
          </p:cNvPr>
          <p:cNvPicPr>
            <a:picLocks noChangeAspect="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32218" y="4069205"/>
            <a:ext cx="542294" cy="542294"/>
          </a:xfrm>
          <a:prstGeom prst="rect">
            <a:avLst/>
          </a:prstGeom>
        </p:spPr>
      </p:pic>
      <p:sp>
        <p:nvSpPr>
          <p:cNvPr id="58" name="Title 1">
            <a:extLst>
              <a:ext uri="{FF2B5EF4-FFF2-40B4-BE49-F238E27FC236}">
                <a16:creationId xmlns:a16="http://schemas.microsoft.com/office/drawing/2014/main" id="{5195B0DD-9FE1-CD8D-908A-D3F0509F85D6}"/>
              </a:ext>
            </a:extLst>
          </p:cNvPr>
          <p:cNvSpPr txBox="1">
            <a:spLocks/>
          </p:cNvSpPr>
          <p:nvPr/>
        </p:nvSpPr>
        <p:spPr>
          <a:xfrm>
            <a:off x="-246096" y="203672"/>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
        <p:nvSpPr>
          <p:cNvPr id="4" name="Title 3">
            <a:extLst>
              <a:ext uri="{FF2B5EF4-FFF2-40B4-BE49-F238E27FC236}">
                <a16:creationId xmlns:a16="http://schemas.microsoft.com/office/drawing/2014/main" id="{3F6991D6-EFB6-150E-5638-9F93A37DF8A4}"/>
              </a:ext>
            </a:extLst>
          </p:cNvPr>
          <p:cNvSpPr>
            <a:spLocks noGrp="1"/>
          </p:cNvSpPr>
          <p:nvPr>
            <p:ph type="title"/>
          </p:nvPr>
        </p:nvSpPr>
        <p:spPr/>
        <p:txBody>
          <a:bodyPr/>
          <a:lstStyle/>
          <a:p>
            <a:r>
              <a:rPr lang="en-US"/>
              <a:t>We do not assume</a:t>
            </a:r>
            <a:endParaRPr lang="en-IL"/>
          </a:p>
        </p:txBody>
      </p:sp>
    </p:spTree>
    <p:extLst>
      <p:ext uri="{BB962C8B-B14F-4D97-AF65-F5344CB8AC3E}">
        <p14:creationId xmlns:p14="http://schemas.microsoft.com/office/powerpoint/2010/main" val="90645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xit" presetSubtype="10" fill="hold" nodeType="clickEffect">
                                  <p:stCondLst>
                                    <p:cond delay="0"/>
                                  </p:stCondLst>
                                  <p:childTnLst>
                                    <p:animEffect transition="out" filter="randombar(horizontal)">
                                      <p:cBhvr>
                                        <p:cTn id="14" dur="500"/>
                                        <p:tgtEl>
                                          <p:spTgt spid="40"/>
                                        </p:tgtEl>
                                      </p:cBhvr>
                                    </p:animEffect>
                                    <p:set>
                                      <p:cBhvr>
                                        <p:cTn id="15" dur="1" fill="hold">
                                          <p:stCondLst>
                                            <p:cond delay="499"/>
                                          </p:stCondLst>
                                        </p:cTn>
                                        <p:tgtEl>
                                          <p:spTgt spid="4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8" presetClass="emph" presetSubtype="0" fill="hold" nodeType="clickEffect">
                                  <p:stCondLst>
                                    <p:cond delay="0"/>
                                  </p:stCondLst>
                                  <p:childTnLst>
                                    <p:animRot by="-5400000">
                                      <p:cBhvr>
                                        <p:cTn id="33" dur="2000" fill="hold"/>
                                        <p:tgtEl>
                                          <p:spTgt spid="55"/>
                                        </p:tgtEl>
                                        <p:attrNameLst>
                                          <p:attrName>r</p:attrName>
                                        </p:attrNameLst>
                                      </p:cBhvr>
                                    </p:animRot>
                                  </p:childTnLst>
                                </p:cTn>
                              </p:par>
                            </p:childTnLst>
                          </p:cTn>
                        </p:par>
                        <p:par>
                          <p:cTn id="34" fill="hold">
                            <p:stCondLst>
                              <p:cond delay="2000"/>
                            </p:stCondLst>
                            <p:childTnLst>
                              <p:par>
                                <p:cTn id="35" presetID="1" presetClass="entr" presetSubtype="0"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060" name="Picture 12" descr="302,686 Magic Illustrations &amp; Clip Art - iStock">
            <a:extLst>
              <a:ext uri="{FF2B5EF4-FFF2-40B4-BE49-F238E27FC236}">
                <a16:creationId xmlns:a16="http://schemas.microsoft.com/office/drawing/2014/main" id="{B3CB0343-8B6B-AED5-CEE5-5D0DF42A40FE}"/>
              </a:ext>
            </a:extLst>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905957" y="3044928"/>
            <a:ext cx="1934521" cy="193452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D2E883E-3495-41F6-8BCD-E1091C31AF8C}"/>
              </a:ext>
            </a:extLst>
          </p:cNvPr>
          <p:cNvSpPr>
            <a:spLocks noGrp="1"/>
          </p:cNvSpPr>
          <p:nvPr>
            <p:ph type="title"/>
          </p:nvPr>
        </p:nvSpPr>
        <p:spPr/>
        <p:txBody>
          <a:bodyPr/>
          <a:lstStyle/>
          <a:p>
            <a:r>
              <a:rPr lang="en-US"/>
              <a:t>Agenda</a:t>
            </a:r>
            <a:endParaRPr lang="en-IL"/>
          </a:p>
        </p:txBody>
      </p:sp>
      <p:sp>
        <p:nvSpPr>
          <p:cNvPr id="4" name="Rectangle: Rounded Corners 3">
            <a:extLst>
              <a:ext uri="{FF2B5EF4-FFF2-40B4-BE49-F238E27FC236}">
                <a16:creationId xmlns:a16="http://schemas.microsoft.com/office/drawing/2014/main" id="{CD8186F5-3BAC-48C4-F043-A1B8F27B88B9}"/>
              </a:ext>
            </a:extLst>
          </p:cNvPr>
          <p:cNvSpPr/>
          <p:nvPr/>
        </p:nvSpPr>
        <p:spPr>
          <a:xfrm>
            <a:off x="828630" y="2242524"/>
            <a:ext cx="3073035" cy="908192"/>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algn="ctr" defTabSz="687889"/>
            <a:r>
              <a:rPr lang="en-US" sz="2667"/>
              <a:t>What is protocol inference?</a:t>
            </a:r>
          </a:p>
        </p:txBody>
      </p:sp>
      <p:sp>
        <p:nvSpPr>
          <p:cNvPr id="5" name="Rectangle: Rounded Corners 4">
            <a:extLst>
              <a:ext uri="{FF2B5EF4-FFF2-40B4-BE49-F238E27FC236}">
                <a16:creationId xmlns:a16="http://schemas.microsoft.com/office/drawing/2014/main" id="{77022EB3-5FCA-025B-BB64-6BF419FC53FD}"/>
              </a:ext>
            </a:extLst>
          </p:cNvPr>
          <p:cNvSpPr/>
          <p:nvPr/>
        </p:nvSpPr>
        <p:spPr>
          <a:xfrm>
            <a:off x="4765695" y="2240283"/>
            <a:ext cx="2630129" cy="908192"/>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spAutoFit/>
          </a:bodyPr>
          <a:lstStyle/>
          <a:p>
            <a:pPr algn="ctr"/>
            <a:r>
              <a:rPr lang="en-US" sz="2667"/>
              <a:t>What is PISE all about?</a:t>
            </a:r>
          </a:p>
        </p:txBody>
      </p:sp>
      <p:sp>
        <p:nvSpPr>
          <p:cNvPr id="6" name="Rectangle: Rounded Corners 5">
            <a:extLst>
              <a:ext uri="{FF2B5EF4-FFF2-40B4-BE49-F238E27FC236}">
                <a16:creationId xmlns:a16="http://schemas.microsoft.com/office/drawing/2014/main" id="{4BE46398-C27B-3CAE-0A6B-70F30DC4D740}"/>
              </a:ext>
            </a:extLst>
          </p:cNvPr>
          <p:cNvSpPr/>
          <p:nvPr/>
        </p:nvSpPr>
        <p:spPr>
          <a:xfrm>
            <a:off x="8468032" y="2240283"/>
            <a:ext cx="2842849" cy="908192"/>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noAutofit/>
          </a:bodyPr>
          <a:lstStyle/>
          <a:p>
            <a:pPr algn="ctr"/>
            <a:r>
              <a:rPr lang="en-US" sz="2667"/>
              <a:t>How PISE does it</a:t>
            </a:r>
          </a:p>
        </p:txBody>
      </p:sp>
      <p:pic>
        <p:nvPicPr>
          <p:cNvPr id="2050" name="Picture 2" descr="Network Protocol Vector Illustration 452445 Vector Art at Vecteezy">
            <a:extLst>
              <a:ext uri="{FF2B5EF4-FFF2-40B4-BE49-F238E27FC236}">
                <a16:creationId xmlns:a16="http://schemas.microsoft.com/office/drawing/2014/main" id="{14374602-67A7-831C-AE50-AC355EF8F6A8}"/>
              </a:ext>
            </a:extLst>
          </p:cNvPr>
          <p:cNvPicPr>
            <a:picLocks noChangeAspect="1" noChangeArrowheads="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8630" y="3608291"/>
            <a:ext cx="2808851" cy="9290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con Magnifying Glass clipart transparent - Clipart World">
            <a:extLst>
              <a:ext uri="{FF2B5EF4-FFF2-40B4-BE49-F238E27FC236}">
                <a16:creationId xmlns:a16="http://schemas.microsoft.com/office/drawing/2014/main" id="{88AE3964-822E-8567-6276-0ADF3911241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1181" y="3617805"/>
            <a:ext cx="1257075" cy="133721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8B45375-D880-89FB-7CA9-B0D306AA5808}"/>
              </a:ext>
            </a:extLst>
          </p:cNvPr>
          <p:cNvGrpSpPr/>
          <p:nvPr/>
        </p:nvGrpSpPr>
        <p:grpSpPr>
          <a:xfrm>
            <a:off x="4471517" y="3391544"/>
            <a:ext cx="3211724" cy="1445610"/>
            <a:chOff x="1260284" y="2572144"/>
            <a:chExt cx="12939207" cy="5623911"/>
          </a:xfrm>
        </p:grpSpPr>
        <p:pic>
          <p:nvPicPr>
            <p:cNvPr id="11" name="Picture 10">
              <a:extLst>
                <a:ext uri="{FF2B5EF4-FFF2-40B4-BE49-F238E27FC236}">
                  <a16:creationId xmlns:a16="http://schemas.microsoft.com/office/drawing/2014/main" id="{64219A7C-744E-642F-2EE5-69F7C19FC059}"/>
                </a:ext>
              </a:extLst>
            </p:cNvPr>
            <p:cNvPicPr>
              <a:picLocks noChangeAspect="1"/>
            </p:cNvPicPr>
            <p:nvPr/>
          </p:nvPicPr>
          <p:blipFill rotWithShape="1">
            <a:blip r:embed="rId6"/>
            <a:srcRect b="3464"/>
            <a:stretch/>
          </p:blipFill>
          <p:spPr>
            <a:xfrm>
              <a:off x="1260284" y="3219113"/>
              <a:ext cx="3094001" cy="3847358"/>
            </a:xfrm>
            <a:prstGeom prst="rect">
              <a:avLst/>
            </a:prstGeom>
          </p:spPr>
        </p:pic>
        <p:grpSp>
          <p:nvGrpSpPr>
            <p:cNvPr id="12" name="Group 11">
              <a:extLst>
                <a:ext uri="{FF2B5EF4-FFF2-40B4-BE49-F238E27FC236}">
                  <a16:creationId xmlns:a16="http://schemas.microsoft.com/office/drawing/2014/main" id="{2D086364-4ACC-84C7-8499-2C50E68FF66D}"/>
                </a:ext>
              </a:extLst>
            </p:cNvPr>
            <p:cNvGrpSpPr/>
            <p:nvPr/>
          </p:nvGrpSpPr>
          <p:grpSpPr>
            <a:xfrm>
              <a:off x="6946833" y="2572144"/>
              <a:ext cx="7252658" cy="5623911"/>
              <a:chOff x="6946833" y="2572144"/>
              <a:chExt cx="7252658" cy="5623911"/>
            </a:xfrm>
          </p:grpSpPr>
          <p:sp>
            <p:nvSpPr>
              <p:cNvPr id="13" name="TextBox 12">
                <a:extLst>
                  <a:ext uri="{FF2B5EF4-FFF2-40B4-BE49-F238E27FC236}">
                    <a16:creationId xmlns:a16="http://schemas.microsoft.com/office/drawing/2014/main" id="{ADB74B46-A35D-A235-0136-664A8D634A3D}"/>
                  </a:ext>
                </a:extLst>
              </p:cNvPr>
              <p:cNvSpPr txBox="1"/>
              <p:nvPr/>
            </p:nvSpPr>
            <p:spPr>
              <a:xfrm>
                <a:off x="12713880" y="4421000"/>
                <a:ext cx="1364350" cy="1131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667">
                    <a:solidFill>
                      <a:schemeClr val="tx1">
                        <a:lumMod val="95000"/>
                        <a:lumOff val="5000"/>
                      </a:schemeClr>
                    </a:solidFill>
                    <a:latin typeface="Agency FB" panose="020B0503020202020204" pitchFamily="34" charset="0"/>
                    <a:sym typeface="Asap SemiBold"/>
                  </a:rPr>
                  <a:t>S: 250 OK</a:t>
                </a:r>
                <a:endParaRPr lang="en-IL" sz="667">
                  <a:solidFill>
                    <a:schemeClr val="tx1">
                      <a:lumMod val="95000"/>
                      <a:lumOff val="5000"/>
                    </a:schemeClr>
                  </a:solidFill>
                  <a:latin typeface="Agency FB" panose="020B0503020202020204" pitchFamily="34" charset="0"/>
                  <a:sym typeface="Asap SemiBold"/>
                </a:endParaRPr>
              </a:p>
            </p:txBody>
          </p:sp>
          <p:sp>
            <p:nvSpPr>
              <p:cNvPr id="14" name="Rectangle: Rounded Corners 13">
                <a:extLst>
                  <a:ext uri="{FF2B5EF4-FFF2-40B4-BE49-F238E27FC236}">
                    <a16:creationId xmlns:a16="http://schemas.microsoft.com/office/drawing/2014/main" id="{C8157506-58BE-353E-7F21-9F9A7EA2F23D}"/>
                  </a:ext>
                </a:extLst>
              </p:cNvPr>
              <p:cNvSpPr/>
              <p:nvPr/>
            </p:nvSpPr>
            <p:spPr>
              <a:xfrm>
                <a:off x="6966082" y="3829474"/>
                <a:ext cx="1084521" cy="49677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750">
                    <a:solidFill>
                      <a:srgbClr val="FFFFFF"/>
                    </a:solidFill>
                    <a:latin typeface="Helvetica Neue Medium"/>
                    <a:ea typeface="Helvetica Neue Medium"/>
                    <a:cs typeface="Helvetica Neue Medium"/>
                    <a:sym typeface="Helvetica Neue Medium"/>
                  </a:rPr>
                  <a:t>start</a:t>
                </a:r>
                <a:endParaRPr lang="en-IL" sz="750">
                  <a:solidFill>
                    <a:srgbClr val="FFFFFF"/>
                  </a:solidFill>
                  <a:latin typeface="Helvetica Neue Medium"/>
                  <a:ea typeface="Helvetica Neue Medium"/>
                  <a:cs typeface="Helvetica Neue Medium"/>
                  <a:sym typeface="Helvetica Neue Medium"/>
                </a:endParaRPr>
              </a:p>
            </p:txBody>
          </p:sp>
          <p:sp>
            <p:nvSpPr>
              <p:cNvPr id="15" name="Rectangle: Rounded Corners 14">
                <a:extLst>
                  <a:ext uri="{FF2B5EF4-FFF2-40B4-BE49-F238E27FC236}">
                    <a16:creationId xmlns:a16="http://schemas.microsoft.com/office/drawing/2014/main" id="{A0C40ECA-47F3-89FC-1773-5655189C8901}"/>
                  </a:ext>
                </a:extLst>
              </p:cNvPr>
              <p:cNvSpPr/>
              <p:nvPr/>
            </p:nvSpPr>
            <p:spPr>
              <a:xfrm>
                <a:off x="8576918" y="3051247"/>
                <a:ext cx="1084521" cy="49677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750">
                  <a:solidFill>
                    <a:srgbClr val="FFFFFF"/>
                  </a:solidFill>
                  <a:latin typeface="Helvetica Neue Medium"/>
                  <a:ea typeface="Helvetica Neue Medium"/>
                  <a:cs typeface="Helvetica Neue Medium"/>
                  <a:sym typeface="Helvetica Neue Medium"/>
                </a:endParaRPr>
              </a:p>
            </p:txBody>
          </p:sp>
          <p:sp>
            <p:nvSpPr>
              <p:cNvPr id="16" name="Freeform: Shape 15">
                <a:extLst>
                  <a:ext uri="{FF2B5EF4-FFF2-40B4-BE49-F238E27FC236}">
                    <a16:creationId xmlns:a16="http://schemas.microsoft.com/office/drawing/2014/main" id="{A203449D-1E4D-F138-63EA-ABBA551517B9}"/>
                  </a:ext>
                </a:extLst>
              </p:cNvPr>
              <p:cNvSpPr/>
              <p:nvPr/>
            </p:nvSpPr>
            <p:spPr>
              <a:xfrm rot="21361998">
                <a:off x="7491615" y="3182129"/>
                <a:ext cx="1083847" cy="605172"/>
              </a:xfrm>
              <a:custGeom>
                <a:avLst/>
                <a:gdLst>
                  <a:gd name="connsiteX0" fmla="*/ 0 w 1562986"/>
                  <a:gd name="connsiteY0" fmla="*/ 411603 h 411603"/>
                  <a:gd name="connsiteX1" fmla="*/ 510363 w 1562986"/>
                  <a:gd name="connsiteY1" fmla="*/ 39463 h 411603"/>
                  <a:gd name="connsiteX2" fmla="*/ 1562986 w 1562986"/>
                  <a:gd name="connsiteY2" fmla="*/ 28831 h 411603"/>
                </a:gdLst>
                <a:ahLst/>
                <a:cxnLst>
                  <a:cxn ang="0">
                    <a:pos x="connsiteX0" y="connsiteY0"/>
                  </a:cxn>
                  <a:cxn ang="0">
                    <a:pos x="connsiteX1" y="connsiteY1"/>
                  </a:cxn>
                  <a:cxn ang="0">
                    <a:pos x="connsiteX2" y="connsiteY2"/>
                  </a:cxn>
                </a:cxnLst>
                <a:rect l="l" t="t" r="r" b="b"/>
                <a:pathLst>
                  <a:path w="1562986" h="411603">
                    <a:moveTo>
                      <a:pt x="0" y="411603"/>
                    </a:moveTo>
                    <a:cubicBezTo>
                      <a:pt x="124932" y="257430"/>
                      <a:pt x="249865" y="103258"/>
                      <a:pt x="510363" y="39463"/>
                    </a:cubicBezTo>
                    <a:cubicBezTo>
                      <a:pt x="770861" y="-24332"/>
                      <a:pt x="1166923" y="2249"/>
                      <a:pt x="1562986" y="28831"/>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76199" tIns="38099" rIns="76199" bIns="38099" numCol="1" spcCol="38100" rtlCol="0" anchor="t">
                <a:noAutofit/>
              </a:bodyPr>
              <a:lstStyle/>
              <a:p>
                <a:pPr defTabSz="761970" latinLnBrk="1" hangingPunct="0"/>
                <a:endParaRPr lang="en-IL" sz="417">
                  <a:solidFill>
                    <a:srgbClr val="000000"/>
                  </a:solidFill>
                </a:endParaRPr>
              </a:p>
            </p:txBody>
          </p:sp>
          <p:sp>
            <p:nvSpPr>
              <p:cNvPr id="17" name="TextBox 16">
                <a:extLst>
                  <a:ext uri="{FF2B5EF4-FFF2-40B4-BE49-F238E27FC236}">
                    <a16:creationId xmlns:a16="http://schemas.microsoft.com/office/drawing/2014/main" id="{AEA9D996-15DE-5314-70F5-A2E0B40C98AA}"/>
                  </a:ext>
                </a:extLst>
              </p:cNvPr>
              <p:cNvSpPr txBox="1"/>
              <p:nvPr/>
            </p:nvSpPr>
            <p:spPr>
              <a:xfrm>
                <a:off x="7106081" y="2615599"/>
                <a:ext cx="1562987" cy="7319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667">
                    <a:solidFill>
                      <a:schemeClr val="tx1">
                        <a:lumMod val="95000"/>
                        <a:lumOff val="5000"/>
                      </a:schemeClr>
                    </a:solidFill>
                    <a:latin typeface="Agency FB" panose="020B0503020202020204" pitchFamily="34" charset="0"/>
                    <a:sym typeface="Asap SemiBold"/>
                  </a:rPr>
                  <a:t>R: HELO</a:t>
                </a:r>
                <a:endParaRPr lang="en-IL" sz="667">
                  <a:solidFill>
                    <a:schemeClr val="tx1">
                      <a:lumMod val="95000"/>
                      <a:lumOff val="5000"/>
                    </a:schemeClr>
                  </a:solidFill>
                  <a:latin typeface="Agency FB" panose="020B0503020202020204" pitchFamily="34" charset="0"/>
                  <a:sym typeface="Asap SemiBold"/>
                </a:endParaRPr>
              </a:p>
            </p:txBody>
          </p:sp>
          <p:sp>
            <p:nvSpPr>
              <p:cNvPr id="18" name="Rectangle: Rounded Corners 17">
                <a:extLst>
                  <a:ext uri="{FF2B5EF4-FFF2-40B4-BE49-F238E27FC236}">
                    <a16:creationId xmlns:a16="http://schemas.microsoft.com/office/drawing/2014/main" id="{197E6C70-FD06-549E-78CB-6F26B16AD0B3}"/>
                  </a:ext>
                </a:extLst>
              </p:cNvPr>
              <p:cNvSpPr/>
              <p:nvPr/>
            </p:nvSpPr>
            <p:spPr>
              <a:xfrm>
                <a:off x="10875070" y="2999937"/>
                <a:ext cx="1084521" cy="49677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750">
                  <a:solidFill>
                    <a:srgbClr val="FFFFFF"/>
                  </a:solidFill>
                  <a:latin typeface="Helvetica Neue Medium"/>
                  <a:ea typeface="Helvetica Neue Medium"/>
                  <a:cs typeface="Helvetica Neue Medium"/>
                  <a:sym typeface="Helvetica Neue Medium"/>
                </a:endParaRPr>
              </a:p>
            </p:txBody>
          </p:sp>
          <p:sp>
            <p:nvSpPr>
              <p:cNvPr id="19" name="TextBox 18">
                <a:extLst>
                  <a:ext uri="{FF2B5EF4-FFF2-40B4-BE49-F238E27FC236}">
                    <a16:creationId xmlns:a16="http://schemas.microsoft.com/office/drawing/2014/main" id="{0B10D965-ED6A-90E2-088F-53AB59635D64}"/>
                  </a:ext>
                </a:extLst>
              </p:cNvPr>
              <p:cNvSpPr txBox="1"/>
              <p:nvPr/>
            </p:nvSpPr>
            <p:spPr>
              <a:xfrm>
                <a:off x="9682703" y="2572144"/>
                <a:ext cx="1562987" cy="7319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667">
                    <a:solidFill>
                      <a:schemeClr val="tx1">
                        <a:lumMod val="95000"/>
                        <a:lumOff val="5000"/>
                      </a:schemeClr>
                    </a:solidFill>
                    <a:latin typeface="Agency FB" panose="020B0503020202020204" pitchFamily="34" charset="0"/>
                    <a:sym typeface="Asap SemiBold"/>
                  </a:rPr>
                  <a:t>S: 250 OK</a:t>
                </a:r>
                <a:endParaRPr lang="en-IL" sz="667">
                  <a:solidFill>
                    <a:schemeClr val="tx1">
                      <a:lumMod val="95000"/>
                      <a:lumOff val="5000"/>
                    </a:schemeClr>
                  </a:solidFill>
                  <a:latin typeface="Agency FB" panose="020B0503020202020204" pitchFamily="34" charset="0"/>
                  <a:sym typeface="Asap SemiBold"/>
                </a:endParaRPr>
              </a:p>
            </p:txBody>
          </p:sp>
          <p:sp>
            <p:nvSpPr>
              <p:cNvPr id="20" name="Freeform: Shape 19">
                <a:extLst>
                  <a:ext uri="{FF2B5EF4-FFF2-40B4-BE49-F238E27FC236}">
                    <a16:creationId xmlns:a16="http://schemas.microsoft.com/office/drawing/2014/main" id="{B0C460BE-EC79-CF34-0F23-2F2F754C979A}"/>
                  </a:ext>
                </a:extLst>
              </p:cNvPr>
              <p:cNvSpPr/>
              <p:nvPr/>
            </p:nvSpPr>
            <p:spPr>
              <a:xfrm>
                <a:off x="9647265" y="3221665"/>
                <a:ext cx="1222744" cy="0"/>
              </a:xfrm>
              <a:custGeom>
                <a:avLst/>
                <a:gdLst>
                  <a:gd name="connsiteX0" fmla="*/ 0 w 1222744"/>
                  <a:gd name="connsiteY0" fmla="*/ 0 h 0"/>
                  <a:gd name="connsiteX1" fmla="*/ 1222744 w 1222744"/>
                  <a:gd name="connsiteY1" fmla="*/ 0 h 0"/>
                </a:gdLst>
                <a:ahLst/>
                <a:cxnLst>
                  <a:cxn ang="0">
                    <a:pos x="connsiteX0" y="connsiteY0"/>
                  </a:cxn>
                  <a:cxn ang="0">
                    <a:pos x="connsiteX1" y="connsiteY1"/>
                  </a:cxn>
                </a:cxnLst>
                <a:rect l="l" t="t" r="r" b="b"/>
                <a:pathLst>
                  <a:path w="1222744">
                    <a:moveTo>
                      <a:pt x="0" y="0"/>
                    </a:moveTo>
                    <a:lnTo>
                      <a:pt x="1222744" y="0"/>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500"/>
              </a:p>
            </p:txBody>
          </p:sp>
          <p:sp>
            <p:nvSpPr>
              <p:cNvPr id="21" name="Rectangle: Rounded Corners 20">
                <a:extLst>
                  <a:ext uri="{FF2B5EF4-FFF2-40B4-BE49-F238E27FC236}">
                    <a16:creationId xmlns:a16="http://schemas.microsoft.com/office/drawing/2014/main" id="{C5A4DBB5-2F74-0405-8CFB-67B710F22FB7}"/>
                  </a:ext>
                </a:extLst>
              </p:cNvPr>
              <p:cNvSpPr/>
              <p:nvPr/>
            </p:nvSpPr>
            <p:spPr>
              <a:xfrm>
                <a:off x="12131747" y="4089695"/>
                <a:ext cx="1084521" cy="49677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750">
                  <a:solidFill>
                    <a:srgbClr val="FFFFFF"/>
                  </a:solidFill>
                  <a:latin typeface="Helvetica Neue Medium"/>
                  <a:ea typeface="Helvetica Neue Medium"/>
                  <a:cs typeface="Helvetica Neue Medium"/>
                  <a:sym typeface="Helvetica Neue Medium"/>
                </a:endParaRPr>
              </a:p>
            </p:txBody>
          </p:sp>
          <p:sp>
            <p:nvSpPr>
              <p:cNvPr id="22" name="Freeform: Shape 21">
                <a:extLst>
                  <a:ext uri="{FF2B5EF4-FFF2-40B4-BE49-F238E27FC236}">
                    <a16:creationId xmlns:a16="http://schemas.microsoft.com/office/drawing/2014/main" id="{AB98660E-BA4C-BEE7-B3E7-42A08D790F6D}"/>
                  </a:ext>
                </a:extLst>
              </p:cNvPr>
              <p:cNvSpPr/>
              <p:nvPr/>
            </p:nvSpPr>
            <p:spPr>
              <a:xfrm>
                <a:off x="11954536" y="3243437"/>
                <a:ext cx="691116" cy="723014"/>
              </a:xfrm>
              <a:custGeom>
                <a:avLst/>
                <a:gdLst>
                  <a:gd name="connsiteX0" fmla="*/ 0 w 691116"/>
                  <a:gd name="connsiteY0" fmla="*/ 0 h 1212112"/>
                  <a:gd name="connsiteX1" fmla="*/ 531627 w 691116"/>
                  <a:gd name="connsiteY1" fmla="*/ 265814 h 1212112"/>
                  <a:gd name="connsiteX2" fmla="*/ 691116 w 691116"/>
                  <a:gd name="connsiteY2" fmla="*/ 1212112 h 1212112"/>
                </a:gdLst>
                <a:ahLst/>
                <a:cxnLst>
                  <a:cxn ang="0">
                    <a:pos x="connsiteX0" y="connsiteY0"/>
                  </a:cxn>
                  <a:cxn ang="0">
                    <a:pos x="connsiteX1" y="connsiteY1"/>
                  </a:cxn>
                  <a:cxn ang="0">
                    <a:pos x="connsiteX2" y="connsiteY2"/>
                  </a:cxn>
                </a:cxnLst>
                <a:rect l="l" t="t" r="r" b="b"/>
                <a:pathLst>
                  <a:path w="691116" h="1212112">
                    <a:moveTo>
                      <a:pt x="0" y="0"/>
                    </a:moveTo>
                    <a:cubicBezTo>
                      <a:pt x="208220" y="31897"/>
                      <a:pt x="416441" y="63795"/>
                      <a:pt x="531627" y="265814"/>
                    </a:cubicBezTo>
                    <a:cubicBezTo>
                      <a:pt x="646813" y="467833"/>
                      <a:pt x="668964" y="839972"/>
                      <a:pt x="691116" y="1212112"/>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500"/>
              </a:p>
            </p:txBody>
          </p:sp>
          <p:sp>
            <p:nvSpPr>
              <p:cNvPr id="23" name="TextBox 22">
                <a:extLst>
                  <a:ext uri="{FF2B5EF4-FFF2-40B4-BE49-F238E27FC236}">
                    <a16:creationId xmlns:a16="http://schemas.microsoft.com/office/drawing/2014/main" id="{F551351A-795E-8750-9AB7-86C30A55AC30}"/>
                  </a:ext>
                </a:extLst>
              </p:cNvPr>
              <p:cNvSpPr txBox="1"/>
              <p:nvPr/>
            </p:nvSpPr>
            <p:spPr>
              <a:xfrm>
                <a:off x="12500055" y="2711173"/>
                <a:ext cx="1699436" cy="1131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667">
                    <a:solidFill>
                      <a:schemeClr val="tx1">
                        <a:lumMod val="95000"/>
                        <a:lumOff val="5000"/>
                      </a:schemeClr>
                    </a:solidFill>
                    <a:latin typeface="Agency FB" panose="020B0503020202020204" pitchFamily="34" charset="0"/>
                    <a:sym typeface="Asap SemiBold"/>
                  </a:rPr>
                  <a:t>R: MAIL FROM</a:t>
                </a:r>
                <a:endParaRPr lang="en-IL" sz="667">
                  <a:solidFill>
                    <a:schemeClr val="tx1">
                      <a:lumMod val="95000"/>
                      <a:lumOff val="5000"/>
                    </a:schemeClr>
                  </a:solidFill>
                  <a:latin typeface="Agency FB" panose="020B0503020202020204" pitchFamily="34" charset="0"/>
                  <a:sym typeface="Asap SemiBold"/>
                </a:endParaRPr>
              </a:p>
            </p:txBody>
          </p:sp>
          <p:sp>
            <p:nvSpPr>
              <p:cNvPr id="24" name="Rectangle: Rounded Corners 23">
                <a:extLst>
                  <a:ext uri="{FF2B5EF4-FFF2-40B4-BE49-F238E27FC236}">
                    <a16:creationId xmlns:a16="http://schemas.microsoft.com/office/drawing/2014/main" id="{EC1A1059-6BEB-E82A-1468-34D7A94C80C7}"/>
                  </a:ext>
                </a:extLst>
              </p:cNvPr>
              <p:cNvSpPr/>
              <p:nvPr/>
            </p:nvSpPr>
            <p:spPr>
              <a:xfrm>
                <a:off x="12141654" y="5412756"/>
                <a:ext cx="1084521" cy="49677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750">
                  <a:solidFill>
                    <a:srgbClr val="FFFFFF"/>
                  </a:solidFill>
                  <a:latin typeface="Helvetica Neue Medium"/>
                  <a:ea typeface="Helvetica Neue Medium"/>
                  <a:cs typeface="Helvetica Neue Medium"/>
                  <a:sym typeface="Helvetica Neue Medium"/>
                </a:endParaRPr>
              </a:p>
            </p:txBody>
          </p:sp>
          <p:sp>
            <p:nvSpPr>
              <p:cNvPr id="25" name="Freeform: Shape 24">
                <a:extLst>
                  <a:ext uri="{FF2B5EF4-FFF2-40B4-BE49-F238E27FC236}">
                    <a16:creationId xmlns:a16="http://schemas.microsoft.com/office/drawing/2014/main" id="{5DA4708D-8F99-E0C1-6AE5-9D901E45B26A}"/>
                  </a:ext>
                </a:extLst>
              </p:cNvPr>
              <p:cNvSpPr/>
              <p:nvPr/>
            </p:nvSpPr>
            <p:spPr>
              <a:xfrm>
                <a:off x="12666917" y="4678326"/>
                <a:ext cx="10632" cy="616688"/>
              </a:xfrm>
              <a:custGeom>
                <a:avLst/>
                <a:gdLst>
                  <a:gd name="connsiteX0" fmla="*/ 0 w 10632"/>
                  <a:gd name="connsiteY0" fmla="*/ 0 h 616688"/>
                  <a:gd name="connsiteX1" fmla="*/ 10632 w 10632"/>
                  <a:gd name="connsiteY1" fmla="*/ 616688 h 616688"/>
                  <a:gd name="connsiteX2" fmla="*/ 10632 w 10632"/>
                  <a:gd name="connsiteY2" fmla="*/ 616688 h 616688"/>
                </a:gdLst>
                <a:ahLst/>
                <a:cxnLst>
                  <a:cxn ang="0">
                    <a:pos x="connsiteX0" y="connsiteY0"/>
                  </a:cxn>
                  <a:cxn ang="0">
                    <a:pos x="connsiteX1" y="connsiteY1"/>
                  </a:cxn>
                  <a:cxn ang="0">
                    <a:pos x="connsiteX2" y="connsiteY2"/>
                  </a:cxn>
                </a:cxnLst>
                <a:rect l="l" t="t" r="r" b="b"/>
                <a:pathLst>
                  <a:path w="10632" h="616688">
                    <a:moveTo>
                      <a:pt x="0" y="0"/>
                    </a:moveTo>
                    <a:lnTo>
                      <a:pt x="10632" y="616688"/>
                    </a:lnTo>
                    <a:lnTo>
                      <a:pt x="10632" y="616688"/>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500"/>
              </a:p>
            </p:txBody>
          </p:sp>
          <p:sp>
            <p:nvSpPr>
              <p:cNvPr id="26" name="Rectangle: Rounded Corners 25">
                <a:extLst>
                  <a:ext uri="{FF2B5EF4-FFF2-40B4-BE49-F238E27FC236}">
                    <a16:creationId xmlns:a16="http://schemas.microsoft.com/office/drawing/2014/main" id="{0530D8F5-5975-439F-237E-DAD418FA2BB8}"/>
                  </a:ext>
                </a:extLst>
              </p:cNvPr>
              <p:cNvSpPr/>
              <p:nvPr/>
            </p:nvSpPr>
            <p:spPr>
              <a:xfrm>
                <a:off x="10870010" y="6333163"/>
                <a:ext cx="1084521" cy="49677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750">
                  <a:solidFill>
                    <a:srgbClr val="FFFFFF"/>
                  </a:solidFill>
                  <a:latin typeface="Helvetica Neue Medium"/>
                  <a:ea typeface="Helvetica Neue Medium"/>
                  <a:cs typeface="Helvetica Neue Medium"/>
                  <a:sym typeface="Helvetica Neue Medium"/>
                </a:endParaRPr>
              </a:p>
            </p:txBody>
          </p:sp>
          <p:sp>
            <p:nvSpPr>
              <p:cNvPr id="27" name="Freeform: Shape 26">
                <a:extLst>
                  <a:ext uri="{FF2B5EF4-FFF2-40B4-BE49-F238E27FC236}">
                    <a16:creationId xmlns:a16="http://schemas.microsoft.com/office/drawing/2014/main" id="{60C2E5F6-4427-5164-0E46-D2D1F54BD21E}"/>
                  </a:ext>
                </a:extLst>
              </p:cNvPr>
              <p:cNvSpPr/>
              <p:nvPr/>
            </p:nvSpPr>
            <p:spPr>
              <a:xfrm>
                <a:off x="11943903" y="6018028"/>
                <a:ext cx="727906" cy="563525"/>
              </a:xfrm>
              <a:custGeom>
                <a:avLst/>
                <a:gdLst>
                  <a:gd name="connsiteX0" fmla="*/ 723014 w 727906"/>
                  <a:gd name="connsiteY0" fmla="*/ 0 h 563525"/>
                  <a:gd name="connsiteX1" fmla="*/ 701749 w 727906"/>
                  <a:gd name="connsiteY1" fmla="*/ 393405 h 563525"/>
                  <a:gd name="connsiteX2" fmla="*/ 520995 w 727906"/>
                  <a:gd name="connsiteY2" fmla="*/ 520995 h 563525"/>
                  <a:gd name="connsiteX3" fmla="*/ 0 w 727906"/>
                  <a:gd name="connsiteY3" fmla="*/ 563525 h 563525"/>
                </a:gdLst>
                <a:ahLst/>
                <a:cxnLst>
                  <a:cxn ang="0">
                    <a:pos x="connsiteX0" y="connsiteY0"/>
                  </a:cxn>
                  <a:cxn ang="0">
                    <a:pos x="connsiteX1" y="connsiteY1"/>
                  </a:cxn>
                  <a:cxn ang="0">
                    <a:pos x="connsiteX2" y="connsiteY2"/>
                  </a:cxn>
                  <a:cxn ang="0">
                    <a:pos x="connsiteX3" y="connsiteY3"/>
                  </a:cxn>
                </a:cxnLst>
                <a:rect l="l" t="t" r="r" b="b"/>
                <a:pathLst>
                  <a:path w="727906" h="563525">
                    <a:moveTo>
                      <a:pt x="723014" y="0"/>
                    </a:moveTo>
                    <a:cubicBezTo>
                      <a:pt x="729216" y="153286"/>
                      <a:pt x="735419" y="306573"/>
                      <a:pt x="701749" y="393405"/>
                    </a:cubicBezTo>
                    <a:cubicBezTo>
                      <a:pt x="668079" y="480237"/>
                      <a:pt x="637953" y="492642"/>
                      <a:pt x="520995" y="520995"/>
                    </a:cubicBezTo>
                    <a:cubicBezTo>
                      <a:pt x="404037" y="549348"/>
                      <a:pt x="202018" y="556436"/>
                      <a:pt x="0" y="563525"/>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500"/>
              </a:p>
            </p:txBody>
          </p:sp>
          <p:sp>
            <p:nvSpPr>
              <p:cNvPr id="28" name="TextBox 27">
                <a:extLst>
                  <a:ext uri="{FF2B5EF4-FFF2-40B4-BE49-F238E27FC236}">
                    <a16:creationId xmlns:a16="http://schemas.microsoft.com/office/drawing/2014/main" id="{58B85B9E-DA35-1731-6AA0-3EB5A1AD48D4}"/>
                  </a:ext>
                </a:extLst>
              </p:cNvPr>
              <p:cNvSpPr txBox="1"/>
              <p:nvPr/>
            </p:nvSpPr>
            <p:spPr>
              <a:xfrm>
                <a:off x="12409074" y="6354326"/>
                <a:ext cx="1699436" cy="7319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667">
                    <a:solidFill>
                      <a:schemeClr val="tx1">
                        <a:lumMod val="95000"/>
                        <a:lumOff val="5000"/>
                      </a:schemeClr>
                    </a:solidFill>
                    <a:latin typeface="Agency FB" panose="020B0503020202020204" pitchFamily="34" charset="0"/>
                    <a:sym typeface="Asap SemiBold"/>
                  </a:rPr>
                  <a:t>R: RCPT TO</a:t>
                </a:r>
                <a:endParaRPr lang="en-IL" sz="667">
                  <a:solidFill>
                    <a:schemeClr val="tx1">
                      <a:lumMod val="95000"/>
                      <a:lumOff val="5000"/>
                    </a:schemeClr>
                  </a:solidFill>
                  <a:latin typeface="Agency FB" panose="020B0503020202020204" pitchFamily="34" charset="0"/>
                  <a:sym typeface="Asap SemiBold"/>
                </a:endParaRPr>
              </a:p>
            </p:txBody>
          </p:sp>
          <p:sp>
            <p:nvSpPr>
              <p:cNvPr id="29" name="Rectangle: Rounded Corners 28">
                <a:extLst>
                  <a:ext uri="{FF2B5EF4-FFF2-40B4-BE49-F238E27FC236}">
                    <a16:creationId xmlns:a16="http://schemas.microsoft.com/office/drawing/2014/main" id="{EE08D6A5-456D-3632-E711-33E2297FC143}"/>
                  </a:ext>
                </a:extLst>
              </p:cNvPr>
              <p:cNvSpPr/>
              <p:nvPr/>
            </p:nvSpPr>
            <p:spPr>
              <a:xfrm>
                <a:off x="8621057" y="6310548"/>
                <a:ext cx="1084521" cy="49677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750">
                  <a:solidFill>
                    <a:srgbClr val="FFFFFF"/>
                  </a:solidFill>
                  <a:latin typeface="Helvetica Neue Medium"/>
                  <a:ea typeface="Helvetica Neue Medium"/>
                  <a:cs typeface="Helvetica Neue Medium"/>
                  <a:sym typeface="Helvetica Neue Medium"/>
                </a:endParaRPr>
              </a:p>
            </p:txBody>
          </p:sp>
          <p:sp>
            <p:nvSpPr>
              <p:cNvPr id="30" name="TextBox 29">
                <a:extLst>
                  <a:ext uri="{FF2B5EF4-FFF2-40B4-BE49-F238E27FC236}">
                    <a16:creationId xmlns:a16="http://schemas.microsoft.com/office/drawing/2014/main" id="{810D27A7-11E5-A8FF-887B-63A97DFBD80A}"/>
                  </a:ext>
                </a:extLst>
              </p:cNvPr>
              <p:cNvSpPr txBox="1"/>
              <p:nvPr/>
            </p:nvSpPr>
            <p:spPr>
              <a:xfrm>
                <a:off x="9934649" y="7054140"/>
                <a:ext cx="1699436" cy="7319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667">
                    <a:solidFill>
                      <a:schemeClr val="tx1">
                        <a:lumMod val="95000"/>
                        <a:lumOff val="5000"/>
                      </a:schemeClr>
                    </a:solidFill>
                    <a:latin typeface="Agency FB" panose="020B0503020202020204" pitchFamily="34" charset="0"/>
                    <a:sym typeface="Asap SemiBold"/>
                  </a:rPr>
                  <a:t>S: 250 OK</a:t>
                </a:r>
                <a:endParaRPr lang="en-IL" sz="667">
                  <a:solidFill>
                    <a:schemeClr val="tx1">
                      <a:lumMod val="95000"/>
                      <a:lumOff val="5000"/>
                    </a:schemeClr>
                  </a:solidFill>
                  <a:latin typeface="Agency FB" panose="020B0503020202020204" pitchFamily="34" charset="0"/>
                  <a:sym typeface="Asap SemiBold"/>
                </a:endParaRPr>
              </a:p>
            </p:txBody>
          </p:sp>
          <p:sp>
            <p:nvSpPr>
              <p:cNvPr id="31" name="Rectangle: Rounded Corners 30">
                <a:extLst>
                  <a:ext uri="{FF2B5EF4-FFF2-40B4-BE49-F238E27FC236}">
                    <a16:creationId xmlns:a16="http://schemas.microsoft.com/office/drawing/2014/main" id="{8F26FE3F-75BC-54EB-613F-F9A2EB8F6A42}"/>
                  </a:ext>
                </a:extLst>
              </p:cNvPr>
              <p:cNvSpPr/>
              <p:nvPr/>
            </p:nvSpPr>
            <p:spPr>
              <a:xfrm>
                <a:off x="6946833" y="5615730"/>
                <a:ext cx="1084521" cy="49677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750">
                  <a:solidFill>
                    <a:srgbClr val="FFFFFF"/>
                  </a:solidFill>
                  <a:latin typeface="Helvetica Neue Medium"/>
                  <a:ea typeface="Helvetica Neue Medium"/>
                  <a:cs typeface="Helvetica Neue Medium"/>
                  <a:sym typeface="Helvetica Neue Medium"/>
                </a:endParaRPr>
              </a:p>
            </p:txBody>
          </p:sp>
          <p:sp>
            <p:nvSpPr>
              <p:cNvPr id="32" name="Freeform: Shape 31">
                <a:extLst>
                  <a:ext uri="{FF2B5EF4-FFF2-40B4-BE49-F238E27FC236}">
                    <a16:creationId xmlns:a16="http://schemas.microsoft.com/office/drawing/2014/main" id="{DB4440CB-418F-4EE1-201F-4F8543C4BC97}"/>
                  </a:ext>
                </a:extLst>
              </p:cNvPr>
              <p:cNvSpPr/>
              <p:nvPr/>
            </p:nvSpPr>
            <p:spPr>
              <a:xfrm>
                <a:off x="7489529" y="6248157"/>
                <a:ext cx="1131527" cy="353180"/>
              </a:xfrm>
              <a:custGeom>
                <a:avLst/>
                <a:gdLst>
                  <a:gd name="connsiteX0" fmla="*/ 1338942 w 1338942"/>
                  <a:gd name="connsiteY0" fmla="*/ 348343 h 353180"/>
                  <a:gd name="connsiteX1" fmla="*/ 413657 w 1338942"/>
                  <a:gd name="connsiteY1" fmla="*/ 304800 h 353180"/>
                  <a:gd name="connsiteX2" fmla="*/ 0 w 1338942"/>
                  <a:gd name="connsiteY2" fmla="*/ 0 h 353180"/>
                </a:gdLst>
                <a:ahLst/>
                <a:cxnLst>
                  <a:cxn ang="0">
                    <a:pos x="connsiteX0" y="connsiteY0"/>
                  </a:cxn>
                  <a:cxn ang="0">
                    <a:pos x="connsiteX1" y="connsiteY1"/>
                  </a:cxn>
                  <a:cxn ang="0">
                    <a:pos x="connsiteX2" y="connsiteY2"/>
                  </a:cxn>
                </a:cxnLst>
                <a:rect l="l" t="t" r="r" b="b"/>
                <a:pathLst>
                  <a:path w="1338942" h="353180">
                    <a:moveTo>
                      <a:pt x="1338942" y="348343"/>
                    </a:moveTo>
                    <a:cubicBezTo>
                      <a:pt x="987878" y="355600"/>
                      <a:pt x="636814" y="362857"/>
                      <a:pt x="413657" y="304800"/>
                    </a:cubicBezTo>
                    <a:cubicBezTo>
                      <a:pt x="190500" y="246743"/>
                      <a:pt x="95250" y="123371"/>
                      <a:pt x="0" y="0"/>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500"/>
              </a:p>
            </p:txBody>
          </p:sp>
          <p:sp>
            <p:nvSpPr>
              <p:cNvPr id="33" name="TextBox 32">
                <a:extLst>
                  <a:ext uri="{FF2B5EF4-FFF2-40B4-BE49-F238E27FC236}">
                    <a16:creationId xmlns:a16="http://schemas.microsoft.com/office/drawing/2014/main" id="{D2D42773-8DB8-04DE-5A2E-9B9D789246EE}"/>
                  </a:ext>
                </a:extLst>
              </p:cNvPr>
              <p:cNvSpPr txBox="1"/>
              <p:nvPr/>
            </p:nvSpPr>
            <p:spPr>
              <a:xfrm>
                <a:off x="7249533" y="6402706"/>
                <a:ext cx="1388308" cy="7319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667">
                    <a:solidFill>
                      <a:schemeClr val="tx1">
                        <a:lumMod val="95000"/>
                        <a:lumOff val="5000"/>
                      </a:schemeClr>
                    </a:solidFill>
                    <a:latin typeface="Agency FB" panose="020B0503020202020204" pitchFamily="34" charset="0"/>
                    <a:sym typeface="Asap SemiBold"/>
                  </a:rPr>
                  <a:t>R: DATA</a:t>
                </a:r>
                <a:endParaRPr lang="en-IL" sz="667">
                  <a:solidFill>
                    <a:schemeClr val="tx1">
                      <a:lumMod val="95000"/>
                      <a:lumOff val="5000"/>
                    </a:schemeClr>
                  </a:solidFill>
                  <a:latin typeface="Agency FB" panose="020B0503020202020204" pitchFamily="34" charset="0"/>
                  <a:sym typeface="Asap SemiBold"/>
                </a:endParaRPr>
              </a:p>
            </p:txBody>
          </p:sp>
          <p:sp>
            <p:nvSpPr>
              <p:cNvPr id="34" name="TextBox 33">
                <a:extLst>
                  <a:ext uri="{FF2B5EF4-FFF2-40B4-BE49-F238E27FC236}">
                    <a16:creationId xmlns:a16="http://schemas.microsoft.com/office/drawing/2014/main" id="{FA7BF69D-A07F-43C2-C178-D8473F0A4110}"/>
                  </a:ext>
                </a:extLst>
              </p:cNvPr>
              <p:cNvSpPr txBox="1"/>
              <p:nvPr/>
            </p:nvSpPr>
            <p:spPr>
              <a:xfrm>
                <a:off x="9960183" y="7464088"/>
                <a:ext cx="1699436" cy="7319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667">
                    <a:solidFill>
                      <a:schemeClr val="tx1">
                        <a:lumMod val="95000"/>
                        <a:lumOff val="5000"/>
                      </a:schemeClr>
                    </a:solidFill>
                    <a:latin typeface="Agency FB" panose="020B0503020202020204" pitchFamily="34" charset="0"/>
                    <a:sym typeface="Asap SemiBold"/>
                  </a:rPr>
                  <a:t>S: 550</a:t>
                </a:r>
                <a:endParaRPr lang="en-IL" sz="667">
                  <a:solidFill>
                    <a:schemeClr val="tx1">
                      <a:lumMod val="95000"/>
                      <a:lumOff val="5000"/>
                    </a:schemeClr>
                  </a:solidFill>
                  <a:latin typeface="Agency FB" panose="020B0503020202020204" pitchFamily="34" charset="0"/>
                  <a:sym typeface="Asap SemiBold"/>
                </a:endParaRPr>
              </a:p>
            </p:txBody>
          </p:sp>
          <p:sp>
            <p:nvSpPr>
              <p:cNvPr id="35" name="Freeform: Shape 34">
                <a:extLst>
                  <a:ext uri="{FF2B5EF4-FFF2-40B4-BE49-F238E27FC236}">
                    <a16:creationId xmlns:a16="http://schemas.microsoft.com/office/drawing/2014/main" id="{8F14CBEA-DA09-A127-DB36-6943DB8DD459}"/>
                  </a:ext>
                </a:extLst>
              </p:cNvPr>
              <p:cNvSpPr/>
              <p:nvPr/>
            </p:nvSpPr>
            <p:spPr>
              <a:xfrm>
                <a:off x="9647265" y="5921757"/>
                <a:ext cx="1336417" cy="283100"/>
              </a:xfrm>
              <a:custGeom>
                <a:avLst/>
                <a:gdLst>
                  <a:gd name="connsiteX0" fmla="*/ 1153886 w 1153886"/>
                  <a:gd name="connsiteY0" fmla="*/ 283100 h 283100"/>
                  <a:gd name="connsiteX1" fmla="*/ 642257 w 1153886"/>
                  <a:gd name="connsiteY1" fmla="*/ 72 h 283100"/>
                  <a:gd name="connsiteX2" fmla="*/ 0 w 1153886"/>
                  <a:gd name="connsiteY2" fmla="*/ 261329 h 283100"/>
                </a:gdLst>
                <a:ahLst/>
                <a:cxnLst>
                  <a:cxn ang="0">
                    <a:pos x="connsiteX0" y="connsiteY0"/>
                  </a:cxn>
                  <a:cxn ang="0">
                    <a:pos x="connsiteX1" y="connsiteY1"/>
                  </a:cxn>
                  <a:cxn ang="0">
                    <a:pos x="connsiteX2" y="connsiteY2"/>
                  </a:cxn>
                </a:cxnLst>
                <a:rect l="l" t="t" r="r" b="b"/>
                <a:pathLst>
                  <a:path w="1153886" h="283100">
                    <a:moveTo>
                      <a:pt x="1153886" y="283100"/>
                    </a:moveTo>
                    <a:cubicBezTo>
                      <a:pt x="994228" y="143400"/>
                      <a:pt x="834571" y="3700"/>
                      <a:pt x="642257" y="72"/>
                    </a:cubicBezTo>
                    <a:cubicBezTo>
                      <a:pt x="449943" y="-3556"/>
                      <a:pt x="224971" y="128886"/>
                      <a:pt x="0" y="261329"/>
                    </a:cubicBezTo>
                  </a:path>
                </a:pathLst>
              </a:custGeom>
              <a:ln>
                <a:headEnd type="arrow"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500"/>
              </a:p>
            </p:txBody>
          </p:sp>
          <p:sp>
            <p:nvSpPr>
              <p:cNvPr id="36" name="Freeform: Shape 35">
                <a:extLst>
                  <a:ext uri="{FF2B5EF4-FFF2-40B4-BE49-F238E27FC236}">
                    <a16:creationId xmlns:a16="http://schemas.microsoft.com/office/drawing/2014/main" id="{8E279612-3559-534F-9C05-1A839CBA7FB3}"/>
                  </a:ext>
                </a:extLst>
              </p:cNvPr>
              <p:cNvSpPr/>
              <p:nvPr/>
            </p:nvSpPr>
            <p:spPr>
              <a:xfrm rot="10800000">
                <a:off x="9627977" y="6899934"/>
                <a:ext cx="1336417" cy="283100"/>
              </a:xfrm>
              <a:custGeom>
                <a:avLst/>
                <a:gdLst>
                  <a:gd name="connsiteX0" fmla="*/ 1153886 w 1153886"/>
                  <a:gd name="connsiteY0" fmla="*/ 283100 h 283100"/>
                  <a:gd name="connsiteX1" fmla="*/ 642257 w 1153886"/>
                  <a:gd name="connsiteY1" fmla="*/ 72 h 283100"/>
                  <a:gd name="connsiteX2" fmla="*/ 0 w 1153886"/>
                  <a:gd name="connsiteY2" fmla="*/ 261329 h 283100"/>
                </a:gdLst>
                <a:ahLst/>
                <a:cxnLst>
                  <a:cxn ang="0">
                    <a:pos x="connsiteX0" y="connsiteY0"/>
                  </a:cxn>
                  <a:cxn ang="0">
                    <a:pos x="connsiteX1" y="connsiteY1"/>
                  </a:cxn>
                  <a:cxn ang="0">
                    <a:pos x="connsiteX2" y="connsiteY2"/>
                  </a:cxn>
                </a:cxnLst>
                <a:rect l="l" t="t" r="r" b="b"/>
                <a:pathLst>
                  <a:path w="1153886" h="283100">
                    <a:moveTo>
                      <a:pt x="1153886" y="283100"/>
                    </a:moveTo>
                    <a:cubicBezTo>
                      <a:pt x="994228" y="143400"/>
                      <a:pt x="834571" y="3700"/>
                      <a:pt x="642257" y="72"/>
                    </a:cubicBezTo>
                    <a:cubicBezTo>
                      <a:pt x="449943" y="-3556"/>
                      <a:pt x="224971" y="128886"/>
                      <a:pt x="0" y="261329"/>
                    </a:cubicBezTo>
                  </a:path>
                </a:pathLst>
              </a:custGeom>
              <a:ln>
                <a:headEnd type="arrow"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500"/>
              </a:p>
            </p:txBody>
          </p:sp>
          <p:sp>
            <p:nvSpPr>
              <p:cNvPr id="37" name="TextBox 36">
                <a:extLst>
                  <a:ext uri="{FF2B5EF4-FFF2-40B4-BE49-F238E27FC236}">
                    <a16:creationId xmlns:a16="http://schemas.microsoft.com/office/drawing/2014/main" id="{A89E7288-C621-A216-191D-59D0D5F3A695}"/>
                  </a:ext>
                </a:extLst>
              </p:cNvPr>
              <p:cNvSpPr txBox="1"/>
              <p:nvPr/>
            </p:nvSpPr>
            <p:spPr>
              <a:xfrm>
                <a:off x="9691703" y="5288370"/>
                <a:ext cx="1699436" cy="7319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667">
                    <a:solidFill>
                      <a:schemeClr val="tx1">
                        <a:lumMod val="95000"/>
                        <a:lumOff val="5000"/>
                      </a:schemeClr>
                    </a:solidFill>
                    <a:latin typeface="Agency FB" panose="020B0503020202020204" pitchFamily="34" charset="0"/>
                    <a:sym typeface="Asap SemiBold"/>
                  </a:rPr>
                  <a:t>R: RCPT TO</a:t>
                </a:r>
                <a:endParaRPr lang="en-IL" sz="667">
                  <a:solidFill>
                    <a:schemeClr val="tx1">
                      <a:lumMod val="95000"/>
                      <a:lumOff val="5000"/>
                    </a:schemeClr>
                  </a:solidFill>
                  <a:latin typeface="Agency FB" panose="020B0503020202020204" pitchFamily="34" charset="0"/>
                  <a:sym typeface="Asap SemiBold"/>
                </a:endParaRPr>
              </a:p>
            </p:txBody>
          </p:sp>
          <p:sp>
            <p:nvSpPr>
              <p:cNvPr id="38" name="Freeform: Shape 37">
                <a:extLst>
                  <a:ext uri="{FF2B5EF4-FFF2-40B4-BE49-F238E27FC236}">
                    <a16:creationId xmlns:a16="http://schemas.microsoft.com/office/drawing/2014/main" id="{00FB0420-E1BE-F286-BF4C-51142FA4978E}"/>
                  </a:ext>
                </a:extLst>
              </p:cNvPr>
              <p:cNvSpPr/>
              <p:nvPr/>
            </p:nvSpPr>
            <p:spPr>
              <a:xfrm rot="21384514">
                <a:off x="8008618" y="3635477"/>
                <a:ext cx="2915839" cy="371325"/>
              </a:xfrm>
              <a:custGeom>
                <a:avLst/>
                <a:gdLst>
                  <a:gd name="connsiteX0" fmla="*/ 3309258 w 3309258"/>
                  <a:gd name="connsiteY0" fmla="*/ 0 h 315686"/>
                  <a:gd name="connsiteX1" fmla="*/ 0 w 3309258"/>
                  <a:gd name="connsiteY1" fmla="*/ 315686 h 315686"/>
                </a:gdLst>
                <a:ahLst/>
                <a:cxnLst>
                  <a:cxn ang="0">
                    <a:pos x="connsiteX0" y="connsiteY0"/>
                  </a:cxn>
                  <a:cxn ang="0">
                    <a:pos x="connsiteX1" y="connsiteY1"/>
                  </a:cxn>
                </a:cxnLst>
                <a:rect l="l" t="t" r="r" b="b"/>
                <a:pathLst>
                  <a:path w="3309258" h="315686">
                    <a:moveTo>
                      <a:pt x="3309258" y="0"/>
                    </a:moveTo>
                    <a:lnTo>
                      <a:pt x="0" y="315686"/>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500"/>
              </a:p>
            </p:txBody>
          </p:sp>
          <p:sp>
            <p:nvSpPr>
              <p:cNvPr id="39" name="TextBox 38">
                <a:extLst>
                  <a:ext uri="{FF2B5EF4-FFF2-40B4-BE49-F238E27FC236}">
                    <a16:creationId xmlns:a16="http://schemas.microsoft.com/office/drawing/2014/main" id="{EEF42030-1DFB-B6DF-CDE6-C6E263A889A7}"/>
                  </a:ext>
                </a:extLst>
              </p:cNvPr>
              <p:cNvSpPr txBox="1"/>
              <p:nvPr/>
            </p:nvSpPr>
            <p:spPr>
              <a:xfrm>
                <a:off x="9305516" y="3713398"/>
                <a:ext cx="1699436" cy="7319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667">
                    <a:solidFill>
                      <a:schemeClr val="tx1">
                        <a:lumMod val="95000"/>
                        <a:lumOff val="5000"/>
                      </a:schemeClr>
                    </a:solidFill>
                    <a:latin typeface="Agency FB" panose="020B0503020202020204" pitchFamily="34" charset="0"/>
                    <a:sym typeface="Asap SemiBold"/>
                  </a:rPr>
                  <a:t>R: RSET</a:t>
                </a:r>
                <a:endParaRPr lang="en-IL" sz="667">
                  <a:solidFill>
                    <a:schemeClr val="tx1">
                      <a:lumMod val="95000"/>
                      <a:lumOff val="5000"/>
                    </a:schemeClr>
                  </a:solidFill>
                  <a:latin typeface="Agency FB" panose="020B0503020202020204" pitchFamily="34" charset="0"/>
                  <a:sym typeface="Asap SemiBold"/>
                </a:endParaRPr>
              </a:p>
            </p:txBody>
          </p:sp>
        </p:grpSp>
        <p:sp>
          <p:nvSpPr>
            <p:cNvPr id="40" name="Arrow: Right 39">
              <a:extLst>
                <a:ext uri="{FF2B5EF4-FFF2-40B4-BE49-F238E27FC236}">
                  <a16:creationId xmlns:a16="http://schemas.microsoft.com/office/drawing/2014/main" id="{4ED8E5D2-B2C6-B427-436C-587439E0006C}"/>
                </a:ext>
              </a:extLst>
            </p:cNvPr>
            <p:cNvSpPr/>
            <p:nvPr/>
          </p:nvSpPr>
          <p:spPr>
            <a:xfrm>
              <a:off x="4889459" y="4379941"/>
              <a:ext cx="1753615" cy="891938"/>
            </a:xfrm>
            <a:prstGeom prst="rightArrow">
              <a:avLst/>
            </a:prstGeom>
            <a:solidFill>
              <a:schemeClr val="accent1">
                <a:lumMod val="50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750">
                <a:solidFill>
                  <a:srgbClr val="FFFFFF"/>
                </a:solidFill>
                <a:latin typeface="Helvetica Neue Medium"/>
                <a:ea typeface="Helvetica Neue Medium"/>
                <a:cs typeface="Helvetica Neue Medium"/>
                <a:sym typeface="Helvetica Neue Medium"/>
              </a:endParaRPr>
            </a:p>
          </p:txBody>
        </p:sp>
      </p:grpSp>
    </p:spTree>
    <p:extLst>
      <p:ext uri="{BB962C8B-B14F-4D97-AF65-F5344CB8AC3E}">
        <p14:creationId xmlns:p14="http://schemas.microsoft.com/office/powerpoint/2010/main" val="4241204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nodeType="afterEffect">
                                  <p:stCondLst>
                                    <p:cond delay="0"/>
                                  </p:stCondLst>
                                  <p:childTnLst>
                                    <p:set>
                                      <p:cBhvr>
                                        <p:cTn id="11" dur="1" fill="hold">
                                          <p:stCondLst>
                                            <p:cond delay="0"/>
                                          </p:stCondLst>
                                        </p:cTn>
                                        <p:tgtEl>
                                          <p:spTgt spid="2056"/>
                                        </p:tgtEl>
                                        <p:attrNameLst>
                                          <p:attrName>style.visibility</p:attrName>
                                        </p:attrNameLst>
                                      </p:cBhvr>
                                      <p:to>
                                        <p:strVal val="visible"/>
                                      </p:to>
                                    </p:set>
                                    <p:animEffect transition="in" filter="fade">
                                      <p:cBhvr>
                                        <p:cTn id="12" dur="500"/>
                                        <p:tgtEl>
                                          <p:spTgt spid="205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36FDB-382D-6567-62A2-B3E5E5A99AED}"/>
              </a:ext>
            </a:extLst>
          </p:cNvPr>
          <p:cNvSpPr>
            <a:spLocks noGrp="1"/>
          </p:cNvSpPr>
          <p:nvPr>
            <p:ph type="title"/>
          </p:nvPr>
        </p:nvSpPr>
        <p:spPr>
          <a:xfrm>
            <a:off x="1131147" y="30515"/>
            <a:ext cx="9875520" cy="1356360"/>
          </a:xfrm>
        </p:spPr>
        <p:txBody>
          <a:bodyPr/>
          <a:lstStyle/>
          <a:p>
            <a:r>
              <a:rPr lang="en-US"/>
              <a:t>Answering Membership queries</a:t>
            </a:r>
            <a:endParaRPr lang="en-IL"/>
          </a:p>
        </p:txBody>
      </p:sp>
      <p:sp>
        <p:nvSpPr>
          <p:cNvPr id="3" name="Text Placeholder 2">
            <a:extLst>
              <a:ext uri="{FF2B5EF4-FFF2-40B4-BE49-F238E27FC236}">
                <a16:creationId xmlns:a16="http://schemas.microsoft.com/office/drawing/2014/main" id="{EB70D71D-4515-B103-83DE-7166259A7B1D}"/>
              </a:ext>
            </a:extLst>
          </p:cNvPr>
          <p:cNvSpPr>
            <a:spLocks noGrp="1"/>
          </p:cNvSpPr>
          <p:nvPr>
            <p:ph idx="1"/>
          </p:nvPr>
        </p:nvSpPr>
        <p:spPr>
          <a:xfrm>
            <a:off x="704315" y="1376225"/>
            <a:ext cx="9872871" cy="4038600"/>
          </a:xfrm>
        </p:spPr>
        <p:txBody>
          <a:bodyPr/>
          <a:lstStyle/>
          <a:p>
            <a:pPr marL="285739" indent="-285739">
              <a:buFont typeface="Arial" panose="020B0604020202020204" pitchFamily="34" charset="0"/>
              <a:buChar char="•"/>
            </a:pPr>
            <a:r>
              <a:rPr lang="en-US" dirty="0"/>
              <a:t>Let M = {M1, .., Mn}</a:t>
            </a:r>
          </a:p>
          <a:p>
            <a:endParaRPr lang="en-IL" dirty="0"/>
          </a:p>
        </p:txBody>
      </p:sp>
      <p:graphicFrame>
        <p:nvGraphicFramePr>
          <p:cNvPr id="4" name="Diagram 3">
            <a:extLst>
              <a:ext uri="{FF2B5EF4-FFF2-40B4-BE49-F238E27FC236}">
                <a16:creationId xmlns:a16="http://schemas.microsoft.com/office/drawing/2014/main" id="{A2397748-E02E-A4A5-1775-27325182BBAC}"/>
              </a:ext>
            </a:extLst>
          </p:cNvPr>
          <p:cNvGraphicFramePr/>
          <p:nvPr/>
        </p:nvGraphicFramePr>
        <p:xfrm>
          <a:off x="785647" y="2571086"/>
          <a:ext cx="5207000" cy="383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Picture 11" descr="Schematic&#10;&#10;Description automatically generated with low confidence">
            <a:extLst>
              <a:ext uri="{FF2B5EF4-FFF2-40B4-BE49-F238E27FC236}">
                <a16:creationId xmlns:a16="http://schemas.microsoft.com/office/drawing/2014/main" id="{8D9D01BE-0EA2-8684-1025-ADA057FB719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16557" y="3612328"/>
            <a:ext cx="3995576" cy="2948700"/>
          </a:xfrm>
          <a:prstGeom prst="rect">
            <a:avLst/>
          </a:prstGeom>
        </p:spPr>
      </p:pic>
      <p:sp>
        <p:nvSpPr>
          <p:cNvPr id="15" name="Down Arrow 14">
            <a:extLst>
              <a:ext uri="{FF2B5EF4-FFF2-40B4-BE49-F238E27FC236}">
                <a16:creationId xmlns:a16="http://schemas.microsoft.com/office/drawing/2014/main" id="{F0F1ECC9-4548-27A1-7A62-43482342078B}"/>
              </a:ext>
            </a:extLst>
          </p:cNvPr>
          <p:cNvSpPr/>
          <p:nvPr/>
        </p:nvSpPr>
        <p:spPr>
          <a:xfrm rot="2726231">
            <a:off x="10492038" y="4706471"/>
            <a:ext cx="685800" cy="545392"/>
          </a:xfrm>
          <a:prstGeom prst="downArrow">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8" name="Title 1">
            <a:extLst>
              <a:ext uri="{FF2B5EF4-FFF2-40B4-BE49-F238E27FC236}">
                <a16:creationId xmlns:a16="http://schemas.microsoft.com/office/drawing/2014/main" id="{1141B36E-70AB-FAC1-FC1A-34DD707A009B}"/>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
        <p:nvSpPr>
          <p:cNvPr id="5" name="TextBox 4">
            <a:extLst>
              <a:ext uri="{FF2B5EF4-FFF2-40B4-BE49-F238E27FC236}">
                <a16:creationId xmlns:a16="http://schemas.microsoft.com/office/drawing/2014/main" id="{6F8D85A0-D40D-9578-595C-39C2EE151836}"/>
              </a:ext>
            </a:extLst>
          </p:cNvPr>
          <p:cNvSpPr txBox="1"/>
          <p:nvPr/>
        </p:nvSpPr>
        <p:spPr>
          <a:xfrm>
            <a:off x="7377955" y="2962978"/>
            <a:ext cx="2791051" cy="777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500">
                <a:solidFill>
                  <a:srgbClr val="808080"/>
                </a:solidFill>
                <a:latin typeface="Asap SemiBold"/>
                <a:ea typeface="Asap SemiBold"/>
                <a:cs typeface="Asap SemiBold"/>
                <a:sym typeface="Asap SemiBold"/>
              </a:rPr>
              <a:t>Gray: valid state</a:t>
            </a:r>
          </a:p>
          <a:p>
            <a:pPr defTabSz="687889" hangingPunct="0"/>
            <a:r>
              <a:rPr lang="en-US" sz="1500">
                <a:solidFill>
                  <a:srgbClr val="FF0000"/>
                </a:solidFill>
              </a:rPr>
              <a:t>Red: invalid for the sequence</a:t>
            </a:r>
          </a:p>
          <a:p>
            <a:pPr defTabSz="687889" hangingPunct="0"/>
            <a:r>
              <a:rPr lang="en-US" sz="1500">
                <a:solidFill>
                  <a:srgbClr val="FB2F99"/>
                </a:solidFill>
                <a:latin typeface="Asap SemiBold"/>
                <a:ea typeface="Asap SemiBold"/>
                <a:cs typeface="Asap SemiBold"/>
                <a:sym typeface="Asap SemiBold"/>
              </a:rPr>
              <a:t>Magenta: valid for the sequence</a:t>
            </a:r>
            <a:endParaRPr lang="en-IL" sz="1500">
              <a:solidFill>
                <a:srgbClr val="FB2F99"/>
              </a:solidFill>
              <a:latin typeface="Asap SemiBold"/>
              <a:ea typeface="Asap SemiBold"/>
              <a:cs typeface="Asap SemiBold"/>
              <a:sym typeface="Asap SemiBold"/>
            </a:endParaRPr>
          </a:p>
        </p:txBody>
      </p:sp>
    </p:spTree>
    <p:extLst>
      <p:ext uri="{BB962C8B-B14F-4D97-AF65-F5344CB8AC3E}">
        <p14:creationId xmlns:p14="http://schemas.microsoft.com/office/powerpoint/2010/main" val="117793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50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par>
                          <p:cTn id="18" fill="hold">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5" grpId="0" animBg="1"/>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2403-242E-CB4B-3392-7BE31B939DAC}"/>
              </a:ext>
            </a:extLst>
          </p:cNvPr>
          <p:cNvSpPr>
            <a:spLocks noGrp="1"/>
          </p:cNvSpPr>
          <p:nvPr>
            <p:ph type="title"/>
          </p:nvPr>
        </p:nvSpPr>
        <p:spPr>
          <a:xfrm>
            <a:off x="1131147" y="391886"/>
            <a:ext cx="9875520" cy="1356360"/>
          </a:xfrm>
        </p:spPr>
        <p:txBody>
          <a:bodyPr/>
          <a:lstStyle/>
          <a:p>
            <a:r>
              <a:rPr lang="en-US"/>
              <a:t>How to identify a send or receive?</a:t>
            </a:r>
            <a:endParaRPr lang="en-IL"/>
          </a:p>
        </p:txBody>
      </p:sp>
      <p:sp>
        <p:nvSpPr>
          <p:cNvPr id="3" name="Text Placeholder 2">
            <a:extLst>
              <a:ext uri="{FF2B5EF4-FFF2-40B4-BE49-F238E27FC236}">
                <a16:creationId xmlns:a16="http://schemas.microsoft.com/office/drawing/2014/main" id="{EB70D71D-4515-B103-83DE-7166259A7B1D}"/>
              </a:ext>
            </a:extLst>
          </p:cNvPr>
          <p:cNvSpPr>
            <a:spLocks noGrp="1"/>
          </p:cNvSpPr>
          <p:nvPr>
            <p:ph idx="1"/>
          </p:nvPr>
        </p:nvSpPr>
        <p:spPr>
          <a:xfrm>
            <a:off x="1131147" y="1427769"/>
            <a:ext cx="9872871" cy="4565490"/>
          </a:xfrm>
        </p:spPr>
        <p:txBody>
          <a:bodyPr/>
          <a:lstStyle/>
          <a:p>
            <a:pPr marL="285739" indent="-285739">
              <a:buFont typeface="Arial" panose="020B0604020202020204" pitchFamily="34" charset="0"/>
              <a:buChar char="•"/>
            </a:pPr>
            <a:r>
              <a:rPr lang="en-US"/>
              <a:t>Intercept calls to send and receive procedures</a:t>
            </a:r>
          </a:p>
          <a:p>
            <a:endParaRPr lang="en-IL"/>
          </a:p>
        </p:txBody>
      </p:sp>
      <p:pic>
        <p:nvPicPr>
          <p:cNvPr id="9" name="Picture 8">
            <a:extLst>
              <a:ext uri="{FF2B5EF4-FFF2-40B4-BE49-F238E27FC236}">
                <a16:creationId xmlns:a16="http://schemas.microsoft.com/office/drawing/2014/main" id="{835A40DB-E099-ACD5-135A-C364A2C34022}"/>
              </a:ext>
            </a:extLst>
          </p:cNvPr>
          <p:cNvPicPr>
            <a:picLocks noChangeAspect="1"/>
          </p:cNvPicPr>
          <p:nvPr/>
        </p:nvPicPr>
        <p:blipFill rotWithShape="1">
          <a:blip r:embed="rId3"/>
          <a:srcRect l="22411" r="5030"/>
          <a:stretch/>
        </p:blipFill>
        <p:spPr>
          <a:xfrm>
            <a:off x="538529" y="1900624"/>
            <a:ext cx="4601667" cy="4565490"/>
          </a:xfrm>
          <a:prstGeom prst="rect">
            <a:avLst/>
          </a:prstGeom>
        </p:spPr>
      </p:pic>
      <p:pic>
        <p:nvPicPr>
          <p:cNvPr id="11" name="Picture 10">
            <a:extLst>
              <a:ext uri="{FF2B5EF4-FFF2-40B4-BE49-F238E27FC236}">
                <a16:creationId xmlns:a16="http://schemas.microsoft.com/office/drawing/2014/main" id="{144FD628-D963-9D6E-8C9D-287C626AC20B}"/>
              </a:ext>
            </a:extLst>
          </p:cNvPr>
          <p:cNvPicPr>
            <a:picLocks noChangeAspect="1"/>
          </p:cNvPicPr>
          <p:nvPr/>
        </p:nvPicPr>
        <p:blipFill rotWithShape="1">
          <a:blip r:embed="rId4"/>
          <a:srcRect l="20478"/>
          <a:stretch/>
        </p:blipFill>
        <p:spPr>
          <a:xfrm>
            <a:off x="5300167" y="1900625"/>
            <a:ext cx="6320175" cy="4565489"/>
          </a:xfrm>
          <a:prstGeom prst="rect">
            <a:avLst/>
          </a:prstGeom>
        </p:spPr>
      </p:pic>
      <p:sp>
        <p:nvSpPr>
          <p:cNvPr id="6" name="Title 1">
            <a:extLst>
              <a:ext uri="{FF2B5EF4-FFF2-40B4-BE49-F238E27FC236}">
                <a16:creationId xmlns:a16="http://schemas.microsoft.com/office/drawing/2014/main" id="{B0E23458-36BD-AFA3-8B3C-903AA05F967E}"/>
              </a:ext>
            </a:extLst>
          </p:cNvPr>
          <p:cNvSpPr txBox="1">
            <a:spLocks/>
          </p:cNvSpPr>
          <p:nvPr/>
        </p:nvSpPr>
        <p:spPr>
          <a:xfrm>
            <a:off x="1185333" y="13278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Tree>
    <p:extLst>
      <p:ext uri="{BB962C8B-B14F-4D97-AF65-F5344CB8AC3E}">
        <p14:creationId xmlns:p14="http://schemas.microsoft.com/office/powerpoint/2010/main" val="290048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4A446-5F25-0957-F801-6BFC2A10C007}"/>
              </a:ext>
            </a:extLst>
          </p:cNvPr>
          <p:cNvSpPr>
            <a:spLocks noGrp="1"/>
          </p:cNvSpPr>
          <p:nvPr>
            <p:ph type="title"/>
          </p:nvPr>
        </p:nvSpPr>
        <p:spPr/>
        <p:txBody>
          <a:bodyPr/>
          <a:lstStyle/>
          <a:p>
            <a:r>
              <a:rPr lang="en-US"/>
              <a:t>Motivations:</a:t>
            </a:r>
            <a:endParaRPr lang="en-IL"/>
          </a:p>
        </p:txBody>
      </p:sp>
      <p:sp>
        <p:nvSpPr>
          <p:cNvPr id="5" name="Rectangle: Rounded Corners 4">
            <a:extLst>
              <a:ext uri="{FF2B5EF4-FFF2-40B4-BE49-F238E27FC236}">
                <a16:creationId xmlns:a16="http://schemas.microsoft.com/office/drawing/2014/main" id="{6D39A61B-3C7C-C417-420A-D3B8D6739951}"/>
              </a:ext>
            </a:extLst>
          </p:cNvPr>
          <p:cNvSpPr/>
          <p:nvPr/>
        </p:nvSpPr>
        <p:spPr>
          <a:xfrm>
            <a:off x="1474839" y="3152468"/>
            <a:ext cx="2644877" cy="1848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Finding Bugs</a:t>
            </a:r>
            <a:endParaRPr lang="en-IL"/>
          </a:p>
        </p:txBody>
      </p:sp>
      <p:sp>
        <p:nvSpPr>
          <p:cNvPr id="6" name="Rectangle: Rounded Corners 5">
            <a:extLst>
              <a:ext uri="{FF2B5EF4-FFF2-40B4-BE49-F238E27FC236}">
                <a16:creationId xmlns:a16="http://schemas.microsoft.com/office/drawing/2014/main" id="{1C1A3AF1-9DC2-3B1F-1960-407FC9667EE4}"/>
              </a:ext>
            </a:extLst>
          </p:cNvPr>
          <p:cNvSpPr/>
          <p:nvPr/>
        </p:nvSpPr>
        <p:spPr>
          <a:xfrm>
            <a:off x="4611329" y="3152468"/>
            <a:ext cx="2644877" cy="1848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Finding Backdoors</a:t>
            </a:r>
            <a:endParaRPr lang="en-IL"/>
          </a:p>
        </p:txBody>
      </p:sp>
      <p:sp>
        <p:nvSpPr>
          <p:cNvPr id="7" name="Rectangle: Rounded Corners 6">
            <a:extLst>
              <a:ext uri="{FF2B5EF4-FFF2-40B4-BE49-F238E27FC236}">
                <a16:creationId xmlns:a16="http://schemas.microsoft.com/office/drawing/2014/main" id="{E5F7EF79-B0AD-4FB1-9EB9-2F8D0E8CF1F8}"/>
              </a:ext>
            </a:extLst>
          </p:cNvPr>
          <p:cNvSpPr/>
          <p:nvPr/>
        </p:nvSpPr>
        <p:spPr>
          <a:xfrm>
            <a:off x="7813600" y="3162628"/>
            <a:ext cx="2644877" cy="18484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Analyzing Malware</a:t>
            </a:r>
            <a:endParaRPr lang="en-IL"/>
          </a:p>
        </p:txBody>
      </p:sp>
      <p:pic>
        <p:nvPicPr>
          <p:cNvPr id="8" name="Picture 7" descr="Circle&#10;&#10;Description automatically generated with low confidence">
            <a:extLst>
              <a:ext uri="{FF2B5EF4-FFF2-40B4-BE49-F238E27FC236}">
                <a16:creationId xmlns:a16="http://schemas.microsoft.com/office/drawing/2014/main" id="{23ABE740-EAD5-DAAC-3A22-F560DD53692B}"/>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356699" y="3816127"/>
            <a:ext cx="881155" cy="881155"/>
          </a:xfrm>
          <a:prstGeom prst="rect">
            <a:avLst/>
          </a:prstGeom>
        </p:spPr>
      </p:pic>
      <p:pic>
        <p:nvPicPr>
          <p:cNvPr id="9" name="Picture 4" descr="Back Door Cliparts posted by John Peltier">
            <a:extLst>
              <a:ext uri="{FF2B5EF4-FFF2-40B4-BE49-F238E27FC236}">
                <a16:creationId xmlns:a16="http://schemas.microsoft.com/office/drawing/2014/main" id="{AFC397EC-F117-355E-6EE2-51E940DD13A6}"/>
              </a:ext>
            </a:extLst>
          </p:cNvPr>
          <p:cNvPicPr>
            <a:picLocks noChangeAspect="1" noChangeArrowheads="1"/>
          </p:cNvPicPr>
          <p:nvPr/>
        </p:nvPicPr>
        <p:blipFill>
          <a:blip r:embed="rId3" cstate="print">
            <a:clrChange>
              <a:clrFrom>
                <a:srgbClr val="F7F7F7"/>
              </a:clrFrom>
              <a:clrTo>
                <a:srgbClr val="F7F7F7">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97512" y="3759009"/>
            <a:ext cx="872509" cy="124192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plant&#10;&#10;Description automatically generated">
            <a:extLst>
              <a:ext uri="{FF2B5EF4-FFF2-40B4-BE49-F238E27FC236}">
                <a16:creationId xmlns:a16="http://schemas.microsoft.com/office/drawing/2014/main" id="{1964A03A-FDB7-E6D1-FAF5-50F3728E88B3}"/>
              </a:ext>
            </a:extLst>
          </p:cNvPr>
          <p:cNvPicPr>
            <a:picLocks noChangeAspect="1"/>
          </p:cNvPicPr>
          <p:nvPr/>
        </p:nvPicPr>
        <p:blipFill>
          <a:blip r:embed="rId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8681742" y="3632564"/>
            <a:ext cx="908592" cy="908592"/>
          </a:xfrm>
          <a:prstGeom prst="rect">
            <a:avLst/>
          </a:prstGeom>
        </p:spPr>
      </p:pic>
    </p:spTree>
    <p:extLst>
      <p:ext uri="{BB962C8B-B14F-4D97-AF65-F5344CB8AC3E}">
        <p14:creationId xmlns:p14="http://schemas.microsoft.com/office/powerpoint/2010/main" val="64858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839ED5-BD09-37D6-7086-07734656F931}"/>
              </a:ext>
            </a:extLst>
          </p:cNvPr>
          <p:cNvSpPr>
            <a:spLocks noGrp="1"/>
          </p:cNvSpPr>
          <p:nvPr>
            <p:ph type="ctrTitle"/>
          </p:nvPr>
        </p:nvSpPr>
        <p:spPr>
          <a:xfrm>
            <a:off x="889000" y="888945"/>
            <a:ext cx="10414000" cy="1764082"/>
          </a:xfrm>
        </p:spPr>
        <p:txBody>
          <a:bodyPr>
            <a:normAutofit/>
          </a:bodyPr>
          <a:lstStyle/>
          <a:p>
            <a:r>
              <a:rPr lang="en-US" sz="8000"/>
              <a:t>Questions</a:t>
            </a:r>
            <a:endParaRPr lang="en-IL" sz="8000"/>
          </a:p>
        </p:txBody>
      </p:sp>
      <p:sp>
        <p:nvSpPr>
          <p:cNvPr id="8" name="Text Placeholder 2">
            <a:extLst>
              <a:ext uri="{FF2B5EF4-FFF2-40B4-BE49-F238E27FC236}">
                <a16:creationId xmlns:a16="http://schemas.microsoft.com/office/drawing/2014/main" id="{7AEC3260-0D18-E24C-DFDF-96095164826C}"/>
              </a:ext>
            </a:extLst>
          </p:cNvPr>
          <p:cNvSpPr>
            <a:spLocks noGrp="1"/>
          </p:cNvSpPr>
          <p:nvPr>
            <p:ph type="subTitle" idx="1"/>
          </p:nvPr>
        </p:nvSpPr>
        <p:spPr>
          <a:xfrm>
            <a:off x="1536879" y="5558027"/>
            <a:ext cx="9118243" cy="720208"/>
          </a:xfrm>
        </p:spPr>
        <p:txBody>
          <a:bodyPr/>
          <a:lstStyle/>
          <a:p>
            <a:pPr algn="ctr"/>
            <a:r>
              <a:rPr lang="en-US" sz="4000">
                <a:hlinkClick r:id="rId2"/>
              </a:rPr>
              <a:t>https://github.com/ron4548/PISE</a:t>
            </a:r>
            <a:endParaRPr lang="he-IL" sz="4000"/>
          </a:p>
        </p:txBody>
      </p:sp>
      <p:sp>
        <p:nvSpPr>
          <p:cNvPr id="2" name="TextBox 1">
            <a:extLst>
              <a:ext uri="{FF2B5EF4-FFF2-40B4-BE49-F238E27FC236}">
                <a16:creationId xmlns:a16="http://schemas.microsoft.com/office/drawing/2014/main" id="{10E6B283-1AF5-A765-EBAF-5476FDFBBE91}"/>
              </a:ext>
            </a:extLst>
          </p:cNvPr>
          <p:cNvSpPr txBox="1"/>
          <p:nvPr/>
        </p:nvSpPr>
        <p:spPr>
          <a:xfrm>
            <a:off x="7663973" y="4539286"/>
            <a:ext cx="4528028" cy="3932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000">
                <a:latin typeface="+mj-lt"/>
                <a:ea typeface="Asap SemiBold"/>
                <a:cs typeface="Asap SemiBold"/>
                <a:sym typeface="Asap SemiBold"/>
              </a:rPr>
              <a:t>ron.mar@campus.technion.ac.il</a:t>
            </a:r>
            <a:endParaRPr lang="en-IL" sz="2000">
              <a:latin typeface="+mj-lt"/>
              <a:ea typeface="Asap SemiBold"/>
              <a:cs typeface="Asap SemiBold"/>
              <a:sym typeface="Asap SemiBold"/>
            </a:endParaRPr>
          </a:p>
        </p:txBody>
      </p:sp>
      <p:sp>
        <p:nvSpPr>
          <p:cNvPr id="6" name="TextBox 5">
            <a:extLst>
              <a:ext uri="{FF2B5EF4-FFF2-40B4-BE49-F238E27FC236}">
                <a16:creationId xmlns:a16="http://schemas.microsoft.com/office/drawing/2014/main" id="{AB86DC77-3273-7E87-CF2E-D6FDFB7C5916}"/>
              </a:ext>
            </a:extLst>
          </p:cNvPr>
          <p:cNvSpPr txBox="1"/>
          <p:nvPr/>
        </p:nvSpPr>
        <p:spPr>
          <a:xfrm>
            <a:off x="7663972" y="5021301"/>
            <a:ext cx="4528028" cy="3932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2000">
                <a:latin typeface="+mj-lt"/>
                <a:ea typeface="Asap SemiBold"/>
                <a:cs typeface="Asap SemiBold"/>
                <a:sym typeface="Asap SemiBold"/>
              </a:rPr>
              <a:t>gabin@radware.com</a:t>
            </a:r>
            <a:endParaRPr lang="en-IL" sz="2000">
              <a:latin typeface="+mj-lt"/>
              <a:ea typeface="Asap SemiBold"/>
              <a:cs typeface="Asap SemiBold"/>
              <a:sym typeface="Asap SemiBold"/>
            </a:endParaRPr>
          </a:p>
        </p:txBody>
      </p:sp>
    </p:spTree>
    <p:extLst>
      <p:ext uri="{BB962C8B-B14F-4D97-AF65-F5344CB8AC3E}">
        <p14:creationId xmlns:p14="http://schemas.microsoft.com/office/powerpoint/2010/main" val="27990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8EC09C-B327-928E-5DFD-C9CB1E75255C}"/>
              </a:ext>
            </a:extLst>
          </p:cNvPr>
          <p:cNvSpPr>
            <a:spLocks noGrp="1"/>
          </p:cNvSpPr>
          <p:nvPr>
            <p:ph type="title"/>
          </p:nvPr>
        </p:nvSpPr>
        <p:spPr/>
        <p:txBody>
          <a:bodyPr/>
          <a:lstStyle/>
          <a:p>
            <a:r>
              <a:rPr lang="en-US"/>
              <a:t>Manual Protocol Inference is Hard!</a:t>
            </a:r>
            <a:endParaRPr lang="en-IL"/>
          </a:p>
        </p:txBody>
      </p:sp>
      <p:sp>
        <p:nvSpPr>
          <p:cNvPr id="8" name="Content Placeholder 7">
            <a:extLst>
              <a:ext uri="{FF2B5EF4-FFF2-40B4-BE49-F238E27FC236}">
                <a16:creationId xmlns:a16="http://schemas.microsoft.com/office/drawing/2014/main" id="{3ECD6ADF-8495-89D5-8FE9-0CC5F8934CD7}"/>
              </a:ext>
            </a:extLst>
          </p:cNvPr>
          <p:cNvSpPr>
            <a:spLocks noGrp="1"/>
          </p:cNvSpPr>
          <p:nvPr>
            <p:ph idx="1"/>
          </p:nvPr>
        </p:nvSpPr>
        <p:spPr>
          <a:xfrm>
            <a:off x="1143000" y="1916411"/>
            <a:ext cx="9872871" cy="4179589"/>
          </a:xfrm>
        </p:spPr>
        <p:txBody>
          <a:bodyPr/>
          <a:lstStyle/>
          <a:p>
            <a:r>
              <a:rPr lang="en-US" sz="2400">
                <a:latin typeface="Asap SemiBold"/>
                <a:ea typeface="Asap SemiBold"/>
                <a:cs typeface="Asap SemiBold"/>
                <a:sym typeface="Asap SemiBold"/>
              </a:rPr>
              <a:t>It can take days or even weeks!</a:t>
            </a:r>
            <a:endParaRPr lang="en-IL" sz="2400">
              <a:latin typeface="Asap SemiBold"/>
              <a:ea typeface="Asap SemiBold"/>
              <a:cs typeface="Asap SemiBold"/>
              <a:sym typeface="Asap SemiBold"/>
            </a:endParaRPr>
          </a:p>
        </p:txBody>
      </p:sp>
      <p:pic>
        <p:nvPicPr>
          <p:cNvPr id="18" name="Picture 2" descr="https://lh3.googleusercontent.com/PRktk4wTHq5O4FUutrEAyAE1FEkdtfLNEbmqnEx7ZeASzl6Zt8rtAm5UsE6_aI0PqWFRHSyeFae08zQXWdYeA5RxaMuOCbgaRGt0cpOjKahH2_Gxwks_XaqYKZBKeawX1LoWGp8">
            <a:extLst>
              <a:ext uri="{FF2B5EF4-FFF2-40B4-BE49-F238E27FC236}">
                <a16:creationId xmlns:a16="http://schemas.microsoft.com/office/drawing/2014/main" id="{6C7FF3F5-ECEC-47D0-A2A1-530F73B8E3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2229264"/>
            <a:ext cx="4900247" cy="438011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Image result for long hours computer worker">
            <a:extLst>
              <a:ext uri="{FF2B5EF4-FFF2-40B4-BE49-F238E27FC236}">
                <a16:creationId xmlns:a16="http://schemas.microsoft.com/office/drawing/2014/main" id="{32B58846-2670-4447-9E3F-A4EC5B78FB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016" t="-2589" r="33133" b="3510"/>
          <a:stretch/>
        </p:blipFill>
        <p:spPr bwMode="auto">
          <a:xfrm>
            <a:off x="1004225" y="2577487"/>
            <a:ext cx="3743622" cy="3683663"/>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4DABC708-5956-7A32-83CC-6AB932455D48}"/>
              </a:ext>
            </a:extLst>
          </p:cNvPr>
          <p:cNvSpPr txBox="1">
            <a:spLocks/>
          </p:cNvSpPr>
          <p:nvPr/>
        </p:nvSpPr>
        <p:spPr>
          <a:xfrm>
            <a:off x="-241196" y="150510"/>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Tree>
    <p:extLst>
      <p:ext uri="{BB962C8B-B14F-4D97-AF65-F5344CB8AC3E}">
        <p14:creationId xmlns:p14="http://schemas.microsoft.com/office/powerpoint/2010/main" val="364099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21B26AF0-82D0-22AB-C3DB-D86CF6292556}"/>
              </a:ext>
            </a:extLst>
          </p:cNvPr>
          <p:cNvGrpSpPr/>
          <p:nvPr/>
        </p:nvGrpSpPr>
        <p:grpSpPr>
          <a:xfrm>
            <a:off x="6838441" y="2733842"/>
            <a:ext cx="4600721" cy="3362158"/>
            <a:chOff x="7874988" y="3717467"/>
            <a:chExt cx="5520865" cy="4034590"/>
          </a:xfrm>
        </p:grpSpPr>
        <p:grpSp>
          <p:nvGrpSpPr>
            <p:cNvPr id="3" name="Group 2">
              <a:extLst>
                <a:ext uri="{FF2B5EF4-FFF2-40B4-BE49-F238E27FC236}">
                  <a16:creationId xmlns:a16="http://schemas.microsoft.com/office/drawing/2014/main" id="{C1708DA3-196C-5476-08A4-89417289194A}"/>
                </a:ext>
              </a:extLst>
            </p:cNvPr>
            <p:cNvGrpSpPr/>
            <p:nvPr/>
          </p:nvGrpSpPr>
          <p:grpSpPr>
            <a:xfrm>
              <a:off x="7874988" y="3717467"/>
              <a:ext cx="5520865" cy="4034590"/>
              <a:chOff x="8021444" y="2749101"/>
              <a:chExt cx="7466485" cy="5445972"/>
            </a:xfrm>
          </p:grpSpPr>
          <p:sp>
            <p:nvSpPr>
              <p:cNvPr id="6" name="Rectangle: Rounded Corners 5">
                <a:extLst>
                  <a:ext uri="{FF2B5EF4-FFF2-40B4-BE49-F238E27FC236}">
                    <a16:creationId xmlns:a16="http://schemas.microsoft.com/office/drawing/2014/main" id="{6728F62E-55F8-7CC1-FA11-047C7A3F1807}"/>
                  </a:ext>
                </a:extLst>
              </p:cNvPr>
              <p:cNvSpPr/>
              <p:nvPr/>
            </p:nvSpPr>
            <p:spPr>
              <a:xfrm>
                <a:off x="8040696" y="3890069"/>
                <a:ext cx="1084520" cy="55156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2000">
                    <a:solidFill>
                      <a:srgbClr val="FFFFFF"/>
                    </a:solidFill>
                    <a:latin typeface="Helvetica Neue Medium"/>
                    <a:ea typeface="Helvetica Neue Medium"/>
                    <a:cs typeface="Helvetica Neue Medium"/>
                    <a:sym typeface="Helvetica Neue Medium"/>
                  </a:rPr>
                  <a:t>start</a:t>
                </a:r>
                <a:endParaRPr lang="en-IL" sz="2000">
                  <a:solidFill>
                    <a:srgbClr val="FFFFFF"/>
                  </a:solidFill>
                  <a:latin typeface="Helvetica Neue Medium"/>
                  <a:ea typeface="Helvetica Neue Medium"/>
                  <a:cs typeface="Helvetica Neue Medium"/>
                  <a:sym typeface="Helvetica Neue Medium"/>
                </a:endParaRPr>
              </a:p>
            </p:txBody>
          </p:sp>
          <p:sp>
            <p:nvSpPr>
              <p:cNvPr id="7" name="Rectangle: Rounded Corners 6">
                <a:extLst>
                  <a:ext uri="{FF2B5EF4-FFF2-40B4-BE49-F238E27FC236}">
                    <a16:creationId xmlns:a16="http://schemas.microsoft.com/office/drawing/2014/main" id="{09555B5C-0DDA-5FC0-0E07-D350C7966E0D}"/>
                  </a:ext>
                </a:extLst>
              </p:cNvPr>
              <p:cNvSpPr/>
              <p:nvPr/>
            </p:nvSpPr>
            <p:spPr>
              <a:xfrm>
                <a:off x="9651531" y="3111842"/>
                <a:ext cx="1084520" cy="55156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000">
                  <a:solidFill>
                    <a:srgbClr val="FFFFFF"/>
                  </a:solidFill>
                  <a:latin typeface="Helvetica Neue Medium"/>
                  <a:ea typeface="Helvetica Neue Medium"/>
                  <a:cs typeface="Helvetica Neue Medium"/>
                  <a:sym typeface="Helvetica Neue Medium"/>
                </a:endParaRPr>
              </a:p>
            </p:txBody>
          </p:sp>
          <p:sp>
            <p:nvSpPr>
              <p:cNvPr id="8" name="Freeform: Shape 7">
                <a:extLst>
                  <a:ext uri="{FF2B5EF4-FFF2-40B4-BE49-F238E27FC236}">
                    <a16:creationId xmlns:a16="http://schemas.microsoft.com/office/drawing/2014/main" id="{CB08E543-3323-2088-CBF9-1E9C34C16E5C}"/>
                  </a:ext>
                </a:extLst>
              </p:cNvPr>
              <p:cNvSpPr/>
              <p:nvPr/>
            </p:nvSpPr>
            <p:spPr>
              <a:xfrm rot="21361998">
                <a:off x="8566226" y="3270113"/>
                <a:ext cx="1083847" cy="605172"/>
              </a:xfrm>
              <a:custGeom>
                <a:avLst/>
                <a:gdLst>
                  <a:gd name="connsiteX0" fmla="*/ 0 w 1562986"/>
                  <a:gd name="connsiteY0" fmla="*/ 411603 h 411603"/>
                  <a:gd name="connsiteX1" fmla="*/ 510363 w 1562986"/>
                  <a:gd name="connsiteY1" fmla="*/ 39463 h 411603"/>
                  <a:gd name="connsiteX2" fmla="*/ 1562986 w 1562986"/>
                  <a:gd name="connsiteY2" fmla="*/ 28831 h 411603"/>
                </a:gdLst>
                <a:ahLst/>
                <a:cxnLst>
                  <a:cxn ang="0">
                    <a:pos x="connsiteX0" y="connsiteY0"/>
                  </a:cxn>
                  <a:cxn ang="0">
                    <a:pos x="connsiteX1" y="connsiteY1"/>
                  </a:cxn>
                  <a:cxn ang="0">
                    <a:pos x="connsiteX2" y="connsiteY2"/>
                  </a:cxn>
                </a:cxnLst>
                <a:rect l="l" t="t" r="r" b="b"/>
                <a:pathLst>
                  <a:path w="1562986" h="411603">
                    <a:moveTo>
                      <a:pt x="0" y="411603"/>
                    </a:moveTo>
                    <a:cubicBezTo>
                      <a:pt x="124932" y="257430"/>
                      <a:pt x="249865" y="103258"/>
                      <a:pt x="510363" y="39463"/>
                    </a:cubicBezTo>
                    <a:cubicBezTo>
                      <a:pt x="770861" y="-24332"/>
                      <a:pt x="1166923" y="2249"/>
                      <a:pt x="1562986" y="28831"/>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ot="0" spcFirstLastPara="1" vertOverflow="overflow" horzOverflow="overflow" vert="horz" wrap="square" lIns="76199" tIns="38099" rIns="76199" bIns="38099" numCol="1" spcCol="38100" rtlCol="0" anchor="t">
                <a:noAutofit/>
              </a:bodyPr>
              <a:lstStyle/>
              <a:p>
                <a:pPr defTabSz="761970" latinLnBrk="1" hangingPunct="0"/>
                <a:endParaRPr lang="en-IL" sz="1167">
                  <a:solidFill>
                    <a:srgbClr val="000000"/>
                  </a:solidFill>
                </a:endParaRPr>
              </a:p>
            </p:txBody>
          </p:sp>
          <p:sp>
            <p:nvSpPr>
              <p:cNvPr id="9" name="TextBox 8">
                <a:extLst>
                  <a:ext uri="{FF2B5EF4-FFF2-40B4-BE49-F238E27FC236}">
                    <a16:creationId xmlns:a16="http://schemas.microsoft.com/office/drawing/2014/main" id="{2742CF2C-4491-82AE-210C-10970044C1AE}"/>
                  </a:ext>
                </a:extLst>
              </p:cNvPr>
              <p:cNvSpPr txBox="1"/>
              <p:nvPr/>
            </p:nvSpPr>
            <p:spPr>
              <a:xfrm>
                <a:off x="8180695" y="2792558"/>
                <a:ext cx="1562985" cy="55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667">
                    <a:solidFill>
                      <a:schemeClr val="tx1">
                        <a:lumMod val="95000"/>
                        <a:lumOff val="5000"/>
                      </a:schemeClr>
                    </a:solidFill>
                    <a:latin typeface="Agency FB" panose="020B0503020202020204" pitchFamily="34" charset="0"/>
                    <a:sym typeface="Asap SemiBold"/>
                  </a:rPr>
                  <a:t>R: HELO</a:t>
                </a:r>
                <a:endParaRPr lang="en-IL" sz="1667">
                  <a:solidFill>
                    <a:schemeClr val="tx1">
                      <a:lumMod val="95000"/>
                      <a:lumOff val="5000"/>
                    </a:schemeClr>
                  </a:solidFill>
                  <a:latin typeface="Agency FB" panose="020B0503020202020204" pitchFamily="34" charset="0"/>
                  <a:sym typeface="Asap SemiBold"/>
                </a:endParaRPr>
              </a:p>
            </p:txBody>
          </p:sp>
          <p:sp>
            <p:nvSpPr>
              <p:cNvPr id="10" name="Rectangle: Rounded Corners 9">
                <a:extLst>
                  <a:ext uri="{FF2B5EF4-FFF2-40B4-BE49-F238E27FC236}">
                    <a16:creationId xmlns:a16="http://schemas.microsoft.com/office/drawing/2014/main" id="{28D792E6-0556-D697-A9E0-21A3D73487C7}"/>
                  </a:ext>
                </a:extLst>
              </p:cNvPr>
              <p:cNvSpPr/>
              <p:nvPr/>
            </p:nvSpPr>
            <p:spPr>
              <a:xfrm>
                <a:off x="11949683" y="3060531"/>
                <a:ext cx="1084520" cy="55156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000">
                  <a:solidFill>
                    <a:srgbClr val="FFFFFF"/>
                  </a:solidFill>
                  <a:latin typeface="Helvetica Neue Medium"/>
                  <a:ea typeface="Helvetica Neue Medium"/>
                  <a:cs typeface="Helvetica Neue Medium"/>
                  <a:sym typeface="Helvetica Neue Medium"/>
                </a:endParaRPr>
              </a:p>
            </p:txBody>
          </p:sp>
          <p:sp>
            <p:nvSpPr>
              <p:cNvPr id="11" name="TextBox 10">
                <a:extLst>
                  <a:ext uri="{FF2B5EF4-FFF2-40B4-BE49-F238E27FC236}">
                    <a16:creationId xmlns:a16="http://schemas.microsoft.com/office/drawing/2014/main" id="{38DCF3BE-143C-6C62-D920-8299C654BC07}"/>
                  </a:ext>
                </a:extLst>
              </p:cNvPr>
              <p:cNvSpPr txBox="1"/>
              <p:nvPr/>
            </p:nvSpPr>
            <p:spPr>
              <a:xfrm>
                <a:off x="10757316" y="2749101"/>
                <a:ext cx="1562985" cy="55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667">
                    <a:solidFill>
                      <a:schemeClr val="tx1">
                        <a:lumMod val="95000"/>
                        <a:lumOff val="5000"/>
                      </a:schemeClr>
                    </a:solidFill>
                    <a:latin typeface="Agency FB" panose="020B0503020202020204" pitchFamily="34" charset="0"/>
                    <a:sym typeface="Asap SemiBold"/>
                  </a:rPr>
                  <a:t>S: 250 OK</a:t>
                </a:r>
                <a:endParaRPr lang="en-IL" sz="1667">
                  <a:solidFill>
                    <a:schemeClr val="tx1">
                      <a:lumMod val="95000"/>
                      <a:lumOff val="5000"/>
                    </a:schemeClr>
                  </a:solidFill>
                  <a:latin typeface="Agency FB" panose="020B0503020202020204" pitchFamily="34" charset="0"/>
                  <a:sym typeface="Asap SemiBold"/>
                </a:endParaRPr>
              </a:p>
            </p:txBody>
          </p:sp>
          <p:sp>
            <p:nvSpPr>
              <p:cNvPr id="12" name="Freeform: Shape 11">
                <a:extLst>
                  <a:ext uri="{FF2B5EF4-FFF2-40B4-BE49-F238E27FC236}">
                    <a16:creationId xmlns:a16="http://schemas.microsoft.com/office/drawing/2014/main" id="{4EA462AD-BD6D-FD44-A000-0BA3D60B4300}"/>
                  </a:ext>
                </a:extLst>
              </p:cNvPr>
              <p:cNvSpPr/>
              <p:nvPr/>
            </p:nvSpPr>
            <p:spPr>
              <a:xfrm>
                <a:off x="10721876" y="3309649"/>
                <a:ext cx="1222744" cy="0"/>
              </a:xfrm>
              <a:custGeom>
                <a:avLst/>
                <a:gdLst>
                  <a:gd name="connsiteX0" fmla="*/ 0 w 1222744"/>
                  <a:gd name="connsiteY0" fmla="*/ 0 h 0"/>
                  <a:gd name="connsiteX1" fmla="*/ 1222744 w 1222744"/>
                  <a:gd name="connsiteY1" fmla="*/ 0 h 0"/>
                </a:gdLst>
                <a:ahLst/>
                <a:cxnLst>
                  <a:cxn ang="0">
                    <a:pos x="connsiteX0" y="connsiteY0"/>
                  </a:cxn>
                  <a:cxn ang="0">
                    <a:pos x="connsiteX1" y="connsiteY1"/>
                  </a:cxn>
                </a:cxnLst>
                <a:rect l="l" t="t" r="r" b="b"/>
                <a:pathLst>
                  <a:path w="1222744">
                    <a:moveTo>
                      <a:pt x="0" y="0"/>
                    </a:moveTo>
                    <a:lnTo>
                      <a:pt x="1222744" y="0"/>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333"/>
              </a:p>
            </p:txBody>
          </p:sp>
          <p:sp>
            <p:nvSpPr>
              <p:cNvPr id="13" name="Rectangle: Rounded Corners 12">
                <a:extLst>
                  <a:ext uri="{FF2B5EF4-FFF2-40B4-BE49-F238E27FC236}">
                    <a16:creationId xmlns:a16="http://schemas.microsoft.com/office/drawing/2014/main" id="{3EB445F4-2735-DA42-BE86-ED5DD2EFB3F5}"/>
                  </a:ext>
                </a:extLst>
              </p:cNvPr>
              <p:cNvSpPr/>
              <p:nvPr/>
            </p:nvSpPr>
            <p:spPr>
              <a:xfrm>
                <a:off x="13206357" y="4150289"/>
                <a:ext cx="1084520" cy="55156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000">
                  <a:solidFill>
                    <a:srgbClr val="FFFFFF"/>
                  </a:solidFill>
                  <a:latin typeface="Helvetica Neue Medium"/>
                  <a:ea typeface="Helvetica Neue Medium"/>
                  <a:cs typeface="Helvetica Neue Medium"/>
                  <a:sym typeface="Helvetica Neue Medium"/>
                </a:endParaRPr>
              </a:p>
            </p:txBody>
          </p:sp>
          <p:sp>
            <p:nvSpPr>
              <p:cNvPr id="14" name="Freeform: Shape 13">
                <a:extLst>
                  <a:ext uri="{FF2B5EF4-FFF2-40B4-BE49-F238E27FC236}">
                    <a16:creationId xmlns:a16="http://schemas.microsoft.com/office/drawing/2014/main" id="{9CBD2B7C-FE33-C42F-B609-11004DD316E3}"/>
                  </a:ext>
                </a:extLst>
              </p:cNvPr>
              <p:cNvSpPr/>
              <p:nvPr/>
            </p:nvSpPr>
            <p:spPr>
              <a:xfrm>
                <a:off x="13029147" y="3331421"/>
                <a:ext cx="691116" cy="723014"/>
              </a:xfrm>
              <a:custGeom>
                <a:avLst/>
                <a:gdLst>
                  <a:gd name="connsiteX0" fmla="*/ 0 w 691116"/>
                  <a:gd name="connsiteY0" fmla="*/ 0 h 1212112"/>
                  <a:gd name="connsiteX1" fmla="*/ 531627 w 691116"/>
                  <a:gd name="connsiteY1" fmla="*/ 265814 h 1212112"/>
                  <a:gd name="connsiteX2" fmla="*/ 691116 w 691116"/>
                  <a:gd name="connsiteY2" fmla="*/ 1212112 h 1212112"/>
                </a:gdLst>
                <a:ahLst/>
                <a:cxnLst>
                  <a:cxn ang="0">
                    <a:pos x="connsiteX0" y="connsiteY0"/>
                  </a:cxn>
                  <a:cxn ang="0">
                    <a:pos x="connsiteX1" y="connsiteY1"/>
                  </a:cxn>
                  <a:cxn ang="0">
                    <a:pos x="connsiteX2" y="connsiteY2"/>
                  </a:cxn>
                </a:cxnLst>
                <a:rect l="l" t="t" r="r" b="b"/>
                <a:pathLst>
                  <a:path w="691116" h="1212112">
                    <a:moveTo>
                      <a:pt x="0" y="0"/>
                    </a:moveTo>
                    <a:cubicBezTo>
                      <a:pt x="208220" y="31897"/>
                      <a:pt x="416441" y="63795"/>
                      <a:pt x="531627" y="265814"/>
                    </a:cubicBezTo>
                    <a:cubicBezTo>
                      <a:pt x="646813" y="467833"/>
                      <a:pt x="668964" y="839972"/>
                      <a:pt x="691116" y="1212112"/>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333"/>
              </a:p>
            </p:txBody>
          </p:sp>
          <p:sp>
            <p:nvSpPr>
              <p:cNvPr id="15" name="TextBox 14">
                <a:extLst>
                  <a:ext uri="{FF2B5EF4-FFF2-40B4-BE49-F238E27FC236}">
                    <a16:creationId xmlns:a16="http://schemas.microsoft.com/office/drawing/2014/main" id="{7859E280-07B9-41E0-D96B-82E29EDAAEB7}"/>
                  </a:ext>
                </a:extLst>
              </p:cNvPr>
              <p:cNvSpPr txBox="1"/>
              <p:nvPr/>
            </p:nvSpPr>
            <p:spPr>
              <a:xfrm>
                <a:off x="13574666" y="3087809"/>
                <a:ext cx="1699437" cy="55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667">
                    <a:solidFill>
                      <a:schemeClr val="tx1">
                        <a:lumMod val="95000"/>
                        <a:lumOff val="5000"/>
                      </a:schemeClr>
                    </a:solidFill>
                    <a:latin typeface="Agency FB" panose="020B0503020202020204" pitchFamily="34" charset="0"/>
                    <a:sym typeface="Asap SemiBold"/>
                  </a:rPr>
                  <a:t>R: MAIL FROM</a:t>
                </a:r>
                <a:endParaRPr lang="en-IL" sz="1667">
                  <a:solidFill>
                    <a:schemeClr val="tx1">
                      <a:lumMod val="95000"/>
                      <a:lumOff val="5000"/>
                    </a:schemeClr>
                  </a:solidFill>
                  <a:latin typeface="Agency FB" panose="020B0503020202020204" pitchFamily="34" charset="0"/>
                  <a:sym typeface="Asap SemiBold"/>
                </a:endParaRPr>
              </a:p>
            </p:txBody>
          </p:sp>
          <p:sp>
            <p:nvSpPr>
              <p:cNvPr id="16" name="Rectangle: Rounded Corners 15">
                <a:extLst>
                  <a:ext uri="{FF2B5EF4-FFF2-40B4-BE49-F238E27FC236}">
                    <a16:creationId xmlns:a16="http://schemas.microsoft.com/office/drawing/2014/main" id="{E0DE3335-EF88-E550-7063-FBF7C967A945}"/>
                  </a:ext>
                </a:extLst>
              </p:cNvPr>
              <p:cNvSpPr/>
              <p:nvPr/>
            </p:nvSpPr>
            <p:spPr>
              <a:xfrm>
                <a:off x="13216268" y="5473346"/>
                <a:ext cx="1084520" cy="55156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000">
                  <a:solidFill>
                    <a:srgbClr val="FFFFFF"/>
                  </a:solidFill>
                  <a:latin typeface="Helvetica Neue Medium"/>
                  <a:ea typeface="Helvetica Neue Medium"/>
                  <a:cs typeface="Helvetica Neue Medium"/>
                  <a:sym typeface="Helvetica Neue Medium"/>
                </a:endParaRPr>
              </a:p>
            </p:txBody>
          </p:sp>
          <p:sp>
            <p:nvSpPr>
              <p:cNvPr id="17" name="Freeform: Shape 16">
                <a:extLst>
                  <a:ext uri="{FF2B5EF4-FFF2-40B4-BE49-F238E27FC236}">
                    <a16:creationId xmlns:a16="http://schemas.microsoft.com/office/drawing/2014/main" id="{6FCE88FA-2A8E-33FB-1DC9-F7D81793DCA6}"/>
                  </a:ext>
                </a:extLst>
              </p:cNvPr>
              <p:cNvSpPr/>
              <p:nvPr/>
            </p:nvSpPr>
            <p:spPr>
              <a:xfrm>
                <a:off x="13741528" y="4766310"/>
                <a:ext cx="10632" cy="616688"/>
              </a:xfrm>
              <a:custGeom>
                <a:avLst/>
                <a:gdLst>
                  <a:gd name="connsiteX0" fmla="*/ 0 w 10632"/>
                  <a:gd name="connsiteY0" fmla="*/ 0 h 616688"/>
                  <a:gd name="connsiteX1" fmla="*/ 10632 w 10632"/>
                  <a:gd name="connsiteY1" fmla="*/ 616688 h 616688"/>
                  <a:gd name="connsiteX2" fmla="*/ 10632 w 10632"/>
                  <a:gd name="connsiteY2" fmla="*/ 616688 h 616688"/>
                </a:gdLst>
                <a:ahLst/>
                <a:cxnLst>
                  <a:cxn ang="0">
                    <a:pos x="connsiteX0" y="connsiteY0"/>
                  </a:cxn>
                  <a:cxn ang="0">
                    <a:pos x="connsiteX1" y="connsiteY1"/>
                  </a:cxn>
                  <a:cxn ang="0">
                    <a:pos x="connsiteX2" y="connsiteY2"/>
                  </a:cxn>
                </a:cxnLst>
                <a:rect l="l" t="t" r="r" b="b"/>
                <a:pathLst>
                  <a:path w="10632" h="616688">
                    <a:moveTo>
                      <a:pt x="0" y="0"/>
                    </a:moveTo>
                    <a:lnTo>
                      <a:pt x="10632" y="616688"/>
                    </a:lnTo>
                    <a:lnTo>
                      <a:pt x="10632" y="616688"/>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333"/>
              </a:p>
            </p:txBody>
          </p:sp>
          <p:sp>
            <p:nvSpPr>
              <p:cNvPr id="18" name="TextBox 17">
                <a:extLst>
                  <a:ext uri="{FF2B5EF4-FFF2-40B4-BE49-F238E27FC236}">
                    <a16:creationId xmlns:a16="http://schemas.microsoft.com/office/drawing/2014/main" id="{063ECB72-56A2-ACC0-A9DB-FCFD7FE44998}"/>
                  </a:ext>
                </a:extLst>
              </p:cNvPr>
              <p:cNvSpPr txBox="1"/>
              <p:nvPr/>
            </p:nvSpPr>
            <p:spPr>
              <a:xfrm>
                <a:off x="13788492" y="4797640"/>
                <a:ext cx="1699437" cy="55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667">
                    <a:solidFill>
                      <a:schemeClr val="tx1">
                        <a:lumMod val="95000"/>
                        <a:lumOff val="5000"/>
                      </a:schemeClr>
                    </a:solidFill>
                    <a:latin typeface="Agency FB" panose="020B0503020202020204" pitchFamily="34" charset="0"/>
                    <a:sym typeface="Asap SemiBold"/>
                  </a:rPr>
                  <a:t>S: 250 OK</a:t>
                </a:r>
                <a:endParaRPr lang="en-IL" sz="1667">
                  <a:solidFill>
                    <a:schemeClr val="tx1">
                      <a:lumMod val="95000"/>
                      <a:lumOff val="5000"/>
                    </a:schemeClr>
                  </a:solidFill>
                  <a:latin typeface="Agency FB" panose="020B0503020202020204" pitchFamily="34" charset="0"/>
                  <a:sym typeface="Asap SemiBold"/>
                </a:endParaRPr>
              </a:p>
            </p:txBody>
          </p:sp>
          <p:sp>
            <p:nvSpPr>
              <p:cNvPr id="19" name="Rectangle: Rounded Corners 18">
                <a:extLst>
                  <a:ext uri="{FF2B5EF4-FFF2-40B4-BE49-F238E27FC236}">
                    <a16:creationId xmlns:a16="http://schemas.microsoft.com/office/drawing/2014/main" id="{72A82609-7C9F-AEBD-A189-644863532A85}"/>
                  </a:ext>
                </a:extLst>
              </p:cNvPr>
              <p:cNvSpPr/>
              <p:nvPr/>
            </p:nvSpPr>
            <p:spPr>
              <a:xfrm>
                <a:off x="11944620" y="6393758"/>
                <a:ext cx="1084520" cy="55156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000">
                  <a:solidFill>
                    <a:srgbClr val="FFFFFF"/>
                  </a:solidFill>
                  <a:latin typeface="Helvetica Neue Medium"/>
                  <a:ea typeface="Helvetica Neue Medium"/>
                  <a:cs typeface="Helvetica Neue Medium"/>
                  <a:sym typeface="Helvetica Neue Medium"/>
                </a:endParaRPr>
              </a:p>
            </p:txBody>
          </p:sp>
          <p:sp>
            <p:nvSpPr>
              <p:cNvPr id="20" name="Freeform: Shape 19">
                <a:extLst>
                  <a:ext uri="{FF2B5EF4-FFF2-40B4-BE49-F238E27FC236}">
                    <a16:creationId xmlns:a16="http://schemas.microsoft.com/office/drawing/2014/main" id="{D73176E3-0083-A66E-7CB9-508F05EC0D81}"/>
                  </a:ext>
                </a:extLst>
              </p:cNvPr>
              <p:cNvSpPr/>
              <p:nvPr/>
            </p:nvSpPr>
            <p:spPr>
              <a:xfrm>
                <a:off x="13018514" y="6106012"/>
                <a:ext cx="727906" cy="563525"/>
              </a:xfrm>
              <a:custGeom>
                <a:avLst/>
                <a:gdLst>
                  <a:gd name="connsiteX0" fmla="*/ 723014 w 727906"/>
                  <a:gd name="connsiteY0" fmla="*/ 0 h 563525"/>
                  <a:gd name="connsiteX1" fmla="*/ 701749 w 727906"/>
                  <a:gd name="connsiteY1" fmla="*/ 393405 h 563525"/>
                  <a:gd name="connsiteX2" fmla="*/ 520995 w 727906"/>
                  <a:gd name="connsiteY2" fmla="*/ 520995 h 563525"/>
                  <a:gd name="connsiteX3" fmla="*/ 0 w 727906"/>
                  <a:gd name="connsiteY3" fmla="*/ 563525 h 563525"/>
                </a:gdLst>
                <a:ahLst/>
                <a:cxnLst>
                  <a:cxn ang="0">
                    <a:pos x="connsiteX0" y="connsiteY0"/>
                  </a:cxn>
                  <a:cxn ang="0">
                    <a:pos x="connsiteX1" y="connsiteY1"/>
                  </a:cxn>
                  <a:cxn ang="0">
                    <a:pos x="connsiteX2" y="connsiteY2"/>
                  </a:cxn>
                  <a:cxn ang="0">
                    <a:pos x="connsiteX3" y="connsiteY3"/>
                  </a:cxn>
                </a:cxnLst>
                <a:rect l="l" t="t" r="r" b="b"/>
                <a:pathLst>
                  <a:path w="727906" h="563525">
                    <a:moveTo>
                      <a:pt x="723014" y="0"/>
                    </a:moveTo>
                    <a:cubicBezTo>
                      <a:pt x="729216" y="153286"/>
                      <a:pt x="735419" y="306573"/>
                      <a:pt x="701749" y="393405"/>
                    </a:cubicBezTo>
                    <a:cubicBezTo>
                      <a:pt x="668079" y="480237"/>
                      <a:pt x="637953" y="492642"/>
                      <a:pt x="520995" y="520995"/>
                    </a:cubicBezTo>
                    <a:cubicBezTo>
                      <a:pt x="404037" y="549348"/>
                      <a:pt x="202018" y="556436"/>
                      <a:pt x="0" y="563525"/>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333"/>
              </a:p>
            </p:txBody>
          </p:sp>
          <p:sp>
            <p:nvSpPr>
              <p:cNvPr id="21" name="TextBox 20">
                <a:extLst>
                  <a:ext uri="{FF2B5EF4-FFF2-40B4-BE49-F238E27FC236}">
                    <a16:creationId xmlns:a16="http://schemas.microsoft.com/office/drawing/2014/main" id="{C8F96348-9465-7A01-9EBD-501A03AEF2FD}"/>
                  </a:ext>
                </a:extLst>
              </p:cNvPr>
              <p:cNvSpPr txBox="1"/>
              <p:nvPr/>
            </p:nvSpPr>
            <p:spPr>
              <a:xfrm>
                <a:off x="13483688" y="6531286"/>
                <a:ext cx="1699437" cy="55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667">
                    <a:solidFill>
                      <a:schemeClr val="tx1">
                        <a:lumMod val="95000"/>
                        <a:lumOff val="5000"/>
                      </a:schemeClr>
                    </a:solidFill>
                    <a:latin typeface="Agency FB" panose="020B0503020202020204" pitchFamily="34" charset="0"/>
                    <a:sym typeface="Asap SemiBold"/>
                  </a:rPr>
                  <a:t>R: RCPT TO</a:t>
                </a:r>
                <a:endParaRPr lang="en-IL" sz="1667">
                  <a:solidFill>
                    <a:schemeClr val="tx1">
                      <a:lumMod val="95000"/>
                      <a:lumOff val="5000"/>
                    </a:schemeClr>
                  </a:solidFill>
                  <a:latin typeface="Agency FB" panose="020B0503020202020204" pitchFamily="34" charset="0"/>
                  <a:sym typeface="Asap SemiBold"/>
                </a:endParaRPr>
              </a:p>
            </p:txBody>
          </p:sp>
          <p:sp>
            <p:nvSpPr>
              <p:cNvPr id="22" name="Rectangle: Rounded Corners 21">
                <a:extLst>
                  <a:ext uri="{FF2B5EF4-FFF2-40B4-BE49-F238E27FC236}">
                    <a16:creationId xmlns:a16="http://schemas.microsoft.com/office/drawing/2014/main" id="{58C7FD49-8F95-6E7D-AD21-825A2722841A}"/>
                  </a:ext>
                </a:extLst>
              </p:cNvPr>
              <p:cNvSpPr/>
              <p:nvPr/>
            </p:nvSpPr>
            <p:spPr>
              <a:xfrm>
                <a:off x="9695667" y="6371139"/>
                <a:ext cx="1084520" cy="55156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000">
                  <a:solidFill>
                    <a:srgbClr val="FFFFFF"/>
                  </a:solidFill>
                  <a:latin typeface="Helvetica Neue Medium"/>
                  <a:ea typeface="Helvetica Neue Medium"/>
                  <a:cs typeface="Helvetica Neue Medium"/>
                  <a:sym typeface="Helvetica Neue Medium"/>
                </a:endParaRPr>
              </a:p>
            </p:txBody>
          </p:sp>
          <p:sp>
            <p:nvSpPr>
              <p:cNvPr id="23" name="TextBox 22">
                <a:extLst>
                  <a:ext uri="{FF2B5EF4-FFF2-40B4-BE49-F238E27FC236}">
                    <a16:creationId xmlns:a16="http://schemas.microsoft.com/office/drawing/2014/main" id="{A73AB28C-69B9-EC00-5140-4605C5AB5CDA}"/>
                  </a:ext>
                </a:extLst>
              </p:cNvPr>
              <p:cNvSpPr txBox="1"/>
              <p:nvPr/>
            </p:nvSpPr>
            <p:spPr>
              <a:xfrm>
                <a:off x="11009259" y="7231101"/>
                <a:ext cx="1699437" cy="55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667">
                    <a:solidFill>
                      <a:schemeClr val="tx1">
                        <a:lumMod val="95000"/>
                        <a:lumOff val="5000"/>
                      </a:schemeClr>
                    </a:solidFill>
                    <a:latin typeface="Agency FB" panose="020B0503020202020204" pitchFamily="34" charset="0"/>
                    <a:sym typeface="Asap SemiBold"/>
                  </a:rPr>
                  <a:t>S: 250 OK</a:t>
                </a:r>
                <a:endParaRPr lang="en-IL" sz="1667">
                  <a:solidFill>
                    <a:schemeClr val="tx1">
                      <a:lumMod val="95000"/>
                      <a:lumOff val="5000"/>
                    </a:schemeClr>
                  </a:solidFill>
                  <a:latin typeface="Agency FB" panose="020B0503020202020204" pitchFamily="34" charset="0"/>
                  <a:sym typeface="Asap SemiBold"/>
                </a:endParaRPr>
              </a:p>
            </p:txBody>
          </p:sp>
          <p:sp>
            <p:nvSpPr>
              <p:cNvPr id="24" name="Rectangle: Rounded Corners 23">
                <a:extLst>
                  <a:ext uri="{FF2B5EF4-FFF2-40B4-BE49-F238E27FC236}">
                    <a16:creationId xmlns:a16="http://schemas.microsoft.com/office/drawing/2014/main" id="{2CB7F9D8-78A3-11D2-03FA-45D8602673FA}"/>
                  </a:ext>
                </a:extLst>
              </p:cNvPr>
              <p:cNvSpPr/>
              <p:nvPr/>
            </p:nvSpPr>
            <p:spPr>
              <a:xfrm>
                <a:off x="8021444" y="5676324"/>
                <a:ext cx="1084520" cy="551567"/>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000">
                  <a:solidFill>
                    <a:srgbClr val="FFFFFF"/>
                  </a:solidFill>
                  <a:latin typeface="Helvetica Neue Medium"/>
                  <a:ea typeface="Helvetica Neue Medium"/>
                  <a:cs typeface="Helvetica Neue Medium"/>
                  <a:sym typeface="Helvetica Neue Medium"/>
                </a:endParaRPr>
              </a:p>
            </p:txBody>
          </p:sp>
          <p:sp>
            <p:nvSpPr>
              <p:cNvPr id="25" name="Freeform: Shape 24">
                <a:extLst>
                  <a:ext uri="{FF2B5EF4-FFF2-40B4-BE49-F238E27FC236}">
                    <a16:creationId xmlns:a16="http://schemas.microsoft.com/office/drawing/2014/main" id="{014D5EA0-DAC4-716E-024F-4249ACB605B4}"/>
                  </a:ext>
                </a:extLst>
              </p:cNvPr>
              <p:cNvSpPr/>
              <p:nvPr/>
            </p:nvSpPr>
            <p:spPr>
              <a:xfrm>
                <a:off x="8564140" y="6336141"/>
                <a:ext cx="1131527" cy="353180"/>
              </a:xfrm>
              <a:custGeom>
                <a:avLst/>
                <a:gdLst>
                  <a:gd name="connsiteX0" fmla="*/ 1338942 w 1338942"/>
                  <a:gd name="connsiteY0" fmla="*/ 348343 h 353180"/>
                  <a:gd name="connsiteX1" fmla="*/ 413657 w 1338942"/>
                  <a:gd name="connsiteY1" fmla="*/ 304800 h 353180"/>
                  <a:gd name="connsiteX2" fmla="*/ 0 w 1338942"/>
                  <a:gd name="connsiteY2" fmla="*/ 0 h 353180"/>
                </a:gdLst>
                <a:ahLst/>
                <a:cxnLst>
                  <a:cxn ang="0">
                    <a:pos x="connsiteX0" y="connsiteY0"/>
                  </a:cxn>
                  <a:cxn ang="0">
                    <a:pos x="connsiteX1" y="connsiteY1"/>
                  </a:cxn>
                  <a:cxn ang="0">
                    <a:pos x="connsiteX2" y="connsiteY2"/>
                  </a:cxn>
                </a:cxnLst>
                <a:rect l="l" t="t" r="r" b="b"/>
                <a:pathLst>
                  <a:path w="1338942" h="353180">
                    <a:moveTo>
                      <a:pt x="1338942" y="348343"/>
                    </a:moveTo>
                    <a:cubicBezTo>
                      <a:pt x="987878" y="355600"/>
                      <a:pt x="636814" y="362857"/>
                      <a:pt x="413657" y="304800"/>
                    </a:cubicBezTo>
                    <a:cubicBezTo>
                      <a:pt x="190500" y="246743"/>
                      <a:pt x="95250" y="123371"/>
                      <a:pt x="0" y="0"/>
                    </a:cubicBez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333"/>
              </a:p>
            </p:txBody>
          </p:sp>
          <p:sp>
            <p:nvSpPr>
              <p:cNvPr id="26" name="TextBox 25">
                <a:extLst>
                  <a:ext uri="{FF2B5EF4-FFF2-40B4-BE49-F238E27FC236}">
                    <a16:creationId xmlns:a16="http://schemas.microsoft.com/office/drawing/2014/main" id="{792F2DBC-9829-BD77-69FA-23FEF504F4A8}"/>
                  </a:ext>
                </a:extLst>
              </p:cNvPr>
              <p:cNvSpPr txBox="1"/>
              <p:nvPr/>
            </p:nvSpPr>
            <p:spPr>
              <a:xfrm>
                <a:off x="8324146" y="6579667"/>
                <a:ext cx="1388308" cy="55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667">
                    <a:solidFill>
                      <a:schemeClr val="tx1">
                        <a:lumMod val="95000"/>
                        <a:lumOff val="5000"/>
                      </a:schemeClr>
                    </a:solidFill>
                    <a:latin typeface="Agency FB" panose="020B0503020202020204" pitchFamily="34" charset="0"/>
                    <a:sym typeface="Asap SemiBold"/>
                  </a:rPr>
                  <a:t>R: DATA</a:t>
                </a:r>
                <a:endParaRPr lang="en-IL" sz="1667">
                  <a:solidFill>
                    <a:schemeClr val="tx1">
                      <a:lumMod val="95000"/>
                      <a:lumOff val="5000"/>
                    </a:schemeClr>
                  </a:solidFill>
                  <a:latin typeface="Agency FB" panose="020B0503020202020204" pitchFamily="34" charset="0"/>
                  <a:sym typeface="Asap SemiBold"/>
                </a:endParaRPr>
              </a:p>
            </p:txBody>
          </p:sp>
          <p:sp>
            <p:nvSpPr>
              <p:cNvPr id="27" name="TextBox 26">
                <a:extLst>
                  <a:ext uri="{FF2B5EF4-FFF2-40B4-BE49-F238E27FC236}">
                    <a16:creationId xmlns:a16="http://schemas.microsoft.com/office/drawing/2014/main" id="{5100AF93-0D46-329F-7D66-D9141FECDAB5}"/>
                  </a:ext>
                </a:extLst>
              </p:cNvPr>
              <p:cNvSpPr txBox="1"/>
              <p:nvPr/>
            </p:nvSpPr>
            <p:spPr>
              <a:xfrm>
                <a:off x="11034791" y="7641045"/>
                <a:ext cx="1699437" cy="55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667">
                    <a:solidFill>
                      <a:schemeClr val="tx1">
                        <a:lumMod val="95000"/>
                        <a:lumOff val="5000"/>
                      </a:schemeClr>
                    </a:solidFill>
                    <a:latin typeface="Agency FB" panose="020B0503020202020204" pitchFamily="34" charset="0"/>
                    <a:sym typeface="Asap SemiBold"/>
                  </a:rPr>
                  <a:t>S: 550</a:t>
                </a:r>
                <a:endParaRPr lang="en-IL" sz="1667">
                  <a:solidFill>
                    <a:schemeClr val="tx1">
                      <a:lumMod val="95000"/>
                      <a:lumOff val="5000"/>
                    </a:schemeClr>
                  </a:solidFill>
                  <a:latin typeface="Agency FB" panose="020B0503020202020204" pitchFamily="34" charset="0"/>
                  <a:sym typeface="Asap SemiBold"/>
                </a:endParaRPr>
              </a:p>
            </p:txBody>
          </p:sp>
          <p:sp>
            <p:nvSpPr>
              <p:cNvPr id="28" name="Freeform: Shape 27">
                <a:extLst>
                  <a:ext uri="{FF2B5EF4-FFF2-40B4-BE49-F238E27FC236}">
                    <a16:creationId xmlns:a16="http://schemas.microsoft.com/office/drawing/2014/main" id="{2099B358-94C2-6169-1EE1-006A0AB8B43C}"/>
                  </a:ext>
                </a:extLst>
              </p:cNvPr>
              <p:cNvSpPr/>
              <p:nvPr/>
            </p:nvSpPr>
            <p:spPr>
              <a:xfrm>
                <a:off x="10721876" y="6009741"/>
                <a:ext cx="1336417" cy="283100"/>
              </a:xfrm>
              <a:custGeom>
                <a:avLst/>
                <a:gdLst>
                  <a:gd name="connsiteX0" fmla="*/ 1153886 w 1153886"/>
                  <a:gd name="connsiteY0" fmla="*/ 283100 h 283100"/>
                  <a:gd name="connsiteX1" fmla="*/ 642257 w 1153886"/>
                  <a:gd name="connsiteY1" fmla="*/ 72 h 283100"/>
                  <a:gd name="connsiteX2" fmla="*/ 0 w 1153886"/>
                  <a:gd name="connsiteY2" fmla="*/ 261329 h 283100"/>
                </a:gdLst>
                <a:ahLst/>
                <a:cxnLst>
                  <a:cxn ang="0">
                    <a:pos x="connsiteX0" y="connsiteY0"/>
                  </a:cxn>
                  <a:cxn ang="0">
                    <a:pos x="connsiteX1" y="connsiteY1"/>
                  </a:cxn>
                  <a:cxn ang="0">
                    <a:pos x="connsiteX2" y="connsiteY2"/>
                  </a:cxn>
                </a:cxnLst>
                <a:rect l="l" t="t" r="r" b="b"/>
                <a:pathLst>
                  <a:path w="1153886" h="283100">
                    <a:moveTo>
                      <a:pt x="1153886" y="283100"/>
                    </a:moveTo>
                    <a:cubicBezTo>
                      <a:pt x="994228" y="143400"/>
                      <a:pt x="834571" y="3700"/>
                      <a:pt x="642257" y="72"/>
                    </a:cubicBezTo>
                    <a:cubicBezTo>
                      <a:pt x="449943" y="-3556"/>
                      <a:pt x="224971" y="128886"/>
                      <a:pt x="0" y="261329"/>
                    </a:cubicBezTo>
                  </a:path>
                </a:pathLst>
              </a:custGeom>
              <a:ln>
                <a:headEnd type="arrow"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333"/>
              </a:p>
            </p:txBody>
          </p:sp>
          <p:sp>
            <p:nvSpPr>
              <p:cNvPr id="29" name="Freeform: Shape 28">
                <a:extLst>
                  <a:ext uri="{FF2B5EF4-FFF2-40B4-BE49-F238E27FC236}">
                    <a16:creationId xmlns:a16="http://schemas.microsoft.com/office/drawing/2014/main" id="{0A7CE5AD-172B-D36C-7F23-84FF5660C948}"/>
                  </a:ext>
                </a:extLst>
              </p:cNvPr>
              <p:cNvSpPr/>
              <p:nvPr/>
            </p:nvSpPr>
            <p:spPr>
              <a:xfrm rot="10800000">
                <a:off x="10702588" y="6987918"/>
                <a:ext cx="1336417" cy="283100"/>
              </a:xfrm>
              <a:custGeom>
                <a:avLst/>
                <a:gdLst>
                  <a:gd name="connsiteX0" fmla="*/ 1153886 w 1153886"/>
                  <a:gd name="connsiteY0" fmla="*/ 283100 h 283100"/>
                  <a:gd name="connsiteX1" fmla="*/ 642257 w 1153886"/>
                  <a:gd name="connsiteY1" fmla="*/ 72 h 283100"/>
                  <a:gd name="connsiteX2" fmla="*/ 0 w 1153886"/>
                  <a:gd name="connsiteY2" fmla="*/ 261329 h 283100"/>
                </a:gdLst>
                <a:ahLst/>
                <a:cxnLst>
                  <a:cxn ang="0">
                    <a:pos x="connsiteX0" y="connsiteY0"/>
                  </a:cxn>
                  <a:cxn ang="0">
                    <a:pos x="connsiteX1" y="connsiteY1"/>
                  </a:cxn>
                  <a:cxn ang="0">
                    <a:pos x="connsiteX2" y="connsiteY2"/>
                  </a:cxn>
                </a:cxnLst>
                <a:rect l="l" t="t" r="r" b="b"/>
                <a:pathLst>
                  <a:path w="1153886" h="283100">
                    <a:moveTo>
                      <a:pt x="1153886" y="283100"/>
                    </a:moveTo>
                    <a:cubicBezTo>
                      <a:pt x="994228" y="143400"/>
                      <a:pt x="834571" y="3700"/>
                      <a:pt x="642257" y="72"/>
                    </a:cubicBezTo>
                    <a:cubicBezTo>
                      <a:pt x="449943" y="-3556"/>
                      <a:pt x="224971" y="128886"/>
                      <a:pt x="0" y="261329"/>
                    </a:cubicBezTo>
                  </a:path>
                </a:pathLst>
              </a:custGeom>
              <a:ln>
                <a:headEnd type="arrow" w="med" len="med"/>
                <a:tailEnd type="none"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333"/>
              </a:p>
            </p:txBody>
          </p:sp>
          <p:sp>
            <p:nvSpPr>
              <p:cNvPr id="30" name="TextBox 29">
                <a:extLst>
                  <a:ext uri="{FF2B5EF4-FFF2-40B4-BE49-F238E27FC236}">
                    <a16:creationId xmlns:a16="http://schemas.microsoft.com/office/drawing/2014/main" id="{6A0BA4CE-1CC6-74B8-5629-DDF7E589787B}"/>
                  </a:ext>
                </a:extLst>
              </p:cNvPr>
              <p:cNvSpPr txBox="1"/>
              <p:nvPr/>
            </p:nvSpPr>
            <p:spPr>
              <a:xfrm>
                <a:off x="10766315" y="5465329"/>
                <a:ext cx="1699437" cy="55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667">
                    <a:solidFill>
                      <a:schemeClr val="tx1">
                        <a:lumMod val="95000"/>
                        <a:lumOff val="5000"/>
                      </a:schemeClr>
                    </a:solidFill>
                    <a:latin typeface="Agency FB" panose="020B0503020202020204" pitchFamily="34" charset="0"/>
                    <a:sym typeface="Asap SemiBold"/>
                  </a:rPr>
                  <a:t>R: RCPT TO</a:t>
                </a:r>
                <a:endParaRPr lang="en-IL" sz="1667">
                  <a:solidFill>
                    <a:schemeClr val="tx1">
                      <a:lumMod val="95000"/>
                      <a:lumOff val="5000"/>
                    </a:schemeClr>
                  </a:solidFill>
                  <a:latin typeface="Agency FB" panose="020B0503020202020204" pitchFamily="34" charset="0"/>
                  <a:sym typeface="Asap SemiBold"/>
                </a:endParaRPr>
              </a:p>
            </p:txBody>
          </p:sp>
          <p:sp>
            <p:nvSpPr>
              <p:cNvPr id="31" name="Freeform: Shape 30">
                <a:extLst>
                  <a:ext uri="{FF2B5EF4-FFF2-40B4-BE49-F238E27FC236}">
                    <a16:creationId xmlns:a16="http://schemas.microsoft.com/office/drawing/2014/main" id="{E6DB78A6-5CEB-C471-D45D-99F7B9F05748}"/>
                  </a:ext>
                </a:extLst>
              </p:cNvPr>
              <p:cNvSpPr/>
              <p:nvPr/>
            </p:nvSpPr>
            <p:spPr>
              <a:xfrm rot="21384514">
                <a:off x="9083229" y="3723461"/>
                <a:ext cx="2915839" cy="371325"/>
              </a:xfrm>
              <a:custGeom>
                <a:avLst/>
                <a:gdLst>
                  <a:gd name="connsiteX0" fmla="*/ 3309258 w 3309258"/>
                  <a:gd name="connsiteY0" fmla="*/ 0 h 315686"/>
                  <a:gd name="connsiteX1" fmla="*/ 0 w 3309258"/>
                  <a:gd name="connsiteY1" fmla="*/ 315686 h 315686"/>
                </a:gdLst>
                <a:ahLst/>
                <a:cxnLst>
                  <a:cxn ang="0">
                    <a:pos x="connsiteX0" y="connsiteY0"/>
                  </a:cxn>
                  <a:cxn ang="0">
                    <a:pos x="connsiteX1" y="connsiteY1"/>
                  </a:cxn>
                </a:cxnLst>
                <a:rect l="l" t="t" r="r" b="b"/>
                <a:pathLst>
                  <a:path w="3309258" h="315686">
                    <a:moveTo>
                      <a:pt x="3309258" y="0"/>
                    </a:moveTo>
                    <a:lnTo>
                      <a:pt x="0" y="315686"/>
                    </a:lnTo>
                  </a:path>
                </a:pathLst>
              </a:custGeom>
              <a:ln>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sz="1333"/>
              </a:p>
            </p:txBody>
          </p:sp>
          <p:sp>
            <p:nvSpPr>
              <p:cNvPr id="32" name="TextBox 31">
                <a:extLst>
                  <a:ext uri="{FF2B5EF4-FFF2-40B4-BE49-F238E27FC236}">
                    <a16:creationId xmlns:a16="http://schemas.microsoft.com/office/drawing/2014/main" id="{0CDC9AB7-B461-54CC-4934-D021AFAB2D42}"/>
                  </a:ext>
                </a:extLst>
              </p:cNvPr>
              <p:cNvSpPr txBox="1"/>
              <p:nvPr/>
            </p:nvSpPr>
            <p:spPr>
              <a:xfrm>
                <a:off x="10380130" y="3890354"/>
                <a:ext cx="1699437" cy="5540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667">
                    <a:solidFill>
                      <a:schemeClr val="tx1">
                        <a:lumMod val="95000"/>
                        <a:lumOff val="5000"/>
                      </a:schemeClr>
                    </a:solidFill>
                    <a:latin typeface="Agency FB" panose="020B0503020202020204" pitchFamily="34" charset="0"/>
                    <a:sym typeface="Asap SemiBold"/>
                  </a:rPr>
                  <a:t>R: RSET</a:t>
                </a:r>
                <a:endParaRPr lang="en-IL" sz="1667">
                  <a:solidFill>
                    <a:schemeClr val="tx1">
                      <a:lumMod val="95000"/>
                      <a:lumOff val="5000"/>
                    </a:schemeClr>
                  </a:solidFill>
                  <a:latin typeface="Agency FB" panose="020B0503020202020204" pitchFamily="34" charset="0"/>
                  <a:sym typeface="Asap SemiBold"/>
                </a:endParaRPr>
              </a:p>
            </p:txBody>
          </p:sp>
        </p:grpSp>
        <p:sp>
          <p:nvSpPr>
            <p:cNvPr id="33" name="TextBox 32">
              <a:extLst>
                <a:ext uri="{FF2B5EF4-FFF2-40B4-BE49-F238E27FC236}">
                  <a16:creationId xmlns:a16="http://schemas.microsoft.com/office/drawing/2014/main" id="{96553ABE-1495-3FF2-9CD7-ECFD09C69DA0}"/>
                </a:ext>
              </a:extLst>
            </p:cNvPr>
            <p:cNvSpPr txBox="1"/>
            <p:nvPr/>
          </p:nvSpPr>
          <p:spPr>
            <a:xfrm>
              <a:off x="8653594" y="5235106"/>
              <a:ext cx="2722564" cy="410446"/>
            </a:xfrm>
            <a:prstGeom prst="rect">
              <a:avLst/>
            </a:prstGeom>
            <a:noFill/>
            <a:ln w="12700" cap="flat">
              <a:solidFill>
                <a:schemeClr val="tx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defTabSz="687889" hangingPunct="0"/>
              <a:r>
                <a:rPr lang="en-US" sz="1667">
                  <a:solidFill>
                    <a:schemeClr val="tx1">
                      <a:lumMod val="95000"/>
                      <a:lumOff val="5000"/>
                    </a:schemeClr>
                  </a:solidFill>
                  <a:latin typeface="Courier New" panose="02070309020205020404" pitchFamily="49" charset="0"/>
                  <a:cs typeface="Courier New" panose="02070309020205020404" pitchFamily="49" charset="0"/>
                  <a:sym typeface="Asap SemiBold"/>
                </a:rPr>
                <a:t>RCPT TO: ????</a:t>
              </a:r>
              <a:endParaRPr lang="en-IL" sz="1667">
                <a:solidFill>
                  <a:schemeClr val="tx1">
                    <a:lumMod val="95000"/>
                    <a:lumOff val="5000"/>
                  </a:schemeClr>
                </a:solidFill>
                <a:latin typeface="Courier New" panose="02070309020205020404" pitchFamily="49" charset="0"/>
                <a:cs typeface="Courier New" panose="02070309020205020404" pitchFamily="49" charset="0"/>
                <a:sym typeface="Asap SemiBold"/>
              </a:endParaRPr>
            </a:p>
          </p:txBody>
        </p:sp>
      </p:grpSp>
      <p:pic>
        <p:nvPicPr>
          <p:cNvPr id="34" name="Picture 33">
            <a:extLst>
              <a:ext uri="{FF2B5EF4-FFF2-40B4-BE49-F238E27FC236}">
                <a16:creationId xmlns:a16="http://schemas.microsoft.com/office/drawing/2014/main" id="{6AC6B404-59F3-8B0A-1E25-AF871D3619C8}"/>
              </a:ext>
            </a:extLst>
          </p:cNvPr>
          <p:cNvPicPr>
            <a:picLocks noChangeAspect="1"/>
          </p:cNvPicPr>
          <p:nvPr/>
        </p:nvPicPr>
        <p:blipFill rotWithShape="1">
          <a:blip r:embed="rId3"/>
          <a:srcRect b="3464"/>
          <a:stretch/>
        </p:blipFill>
        <p:spPr>
          <a:xfrm>
            <a:off x="7585673" y="2733842"/>
            <a:ext cx="2578334" cy="3206132"/>
          </a:xfrm>
          <a:prstGeom prst="rect">
            <a:avLst/>
          </a:prstGeom>
        </p:spPr>
      </p:pic>
      <p:sp>
        <p:nvSpPr>
          <p:cNvPr id="35" name="Title 1">
            <a:extLst>
              <a:ext uri="{FF2B5EF4-FFF2-40B4-BE49-F238E27FC236}">
                <a16:creationId xmlns:a16="http://schemas.microsoft.com/office/drawing/2014/main" id="{3512953C-7DF3-CDBD-A95A-D2B4A64D6A35}"/>
              </a:ext>
            </a:extLst>
          </p:cNvPr>
          <p:cNvSpPr txBox="1">
            <a:spLocks/>
          </p:cNvSpPr>
          <p:nvPr/>
        </p:nvSpPr>
        <p:spPr>
          <a:xfrm>
            <a:off x="-260487" y="18356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pic>
        <p:nvPicPr>
          <p:cNvPr id="40" name="Picture 39">
            <a:extLst>
              <a:ext uri="{FF2B5EF4-FFF2-40B4-BE49-F238E27FC236}">
                <a16:creationId xmlns:a16="http://schemas.microsoft.com/office/drawing/2014/main" id="{FA475D74-2DC8-8FE8-A9F3-020FA7AB15FD}"/>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234564" y="683344"/>
            <a:ext cx="3937000" cy="2349500"/>
          </a:xfrm>
          <a:prstGeom prst="rect">
            <a:avLst/>
          </a:prstGeom>
        </p:spPr>
      </p:pic>
      <p:sp>
        <p:nvSpPr>
          <p:cNvPr id="5" name="Title 4">
            <a:extLst>
              <a:ext uri="{FF2B5EF4-FFF2-40B4-BE49-F238E27FC236}">
                <a16:creationId xmlns:a16="http://schemas.microsoft.com/office/drawing/2014/main" id="{87F4D4B4-8A5B-F060-8296-F95919C9BAC6}"/>
              </a:ext>
            </a:extLst>
          </p:cNvPr>
          <p:cNvSpPr>
            <a:spLocks noGrp="1"/>
          </p:cNvSpPr>
          <p:nvPr>
            <p:ph type="title"/>
          </p:nvPr>
        </p:nvSpPr>
        <p:spPr/>
        <p:txBody>
          <a:bodyPr/>
          <a:lstStyle/>
          <a:p>
            <a:r>
              <a:rPr lang="en-US"/>
              <a:t>Research Goal</a:t>
            </a:r>
            <a:endParaRPr lang="en-IL"/>
          </a:p>
        </p:txBody>
      </p:sp>
      <p:sp>
        <p:nvSpPr>
          <p:cNvPr id="4" name="Content Placeholder 3">
            <a:extLst>
              <a:ext uri="{FF2B5EF4-FFF2-40B4-BE49-F238E27FC236}">
                <a16:creationId xmlns:a16="http://schemas.microsoft.com/office/drawing/2014/main" id="{CDB58E78-F8C0-AB00-76A2-FE47C2E5AA27}"/>
              </a:ext>
            </a:extLst>
          </p:cNvPr>
          <p:cNvSpPr>
            <a:spLocks noGrp="1"/>
          </p:cNvSpPr>
          <p:nvPr>
            <p:ph idx="1"/>
          </p:nvPr>
        </p:nvSpPr>
        <p:spPr/>
        <p:txBody>
          <a:bodyPr/>
          <a:lstStyle/>
          <a:p>
            <a:r>
              <a:rPr lang="en-US" dirty="0"/>
              <a:t>Automatically infer the protocol</a:t>
            </a:r>
          </a:p>
          <a:p>
            <a:r>
              <a:rPr lang="en-US" dirty="0"/>
              <a:t>Our input:</a:t>
            </a:r>
          </a:p>
          <a:p>
            <a:pPr lvl="1"/>
            <a:r>
              <a:rPr lang="en-US" dirty="0"/>
              <a:t>Binary code of a program</a:t>
            </a:r>
          </a:p>
          <a:p>
            <a:r>
              <a:rPr lang="en-US" dirty="0"/>
              <a:t>Our output:</a:t>
            </a:r>
          </a:p>
          <a:p>
            <a:pPr lvl="1"/>
            <a:r>
              <a:rPr lang="en-US" dirty="0"/>
              <a:t>State machine of the protocol</a:t>
            </a:r>
          </a:p>
          <a:p>
            <a:pPr lvl="1"/>
            <a:r>
              <a:rPr lang="en-US" dirty="0"/>
              <a:t>Messages formats</a:t>
            </a:r>
          </a:p>
          <a:p>
            <a:endParaRPr lang="en-US" dirty="0"/>
          </a:p>
        </p:txBody>
      </p:sp>
    </p:spTree>
    <p:extLst>
      <p:ext uri="{BB962C8B-B14F-4D97-AF65-F5344CB8AC3E}">
        <p14:creationId xmlns:p14="http://schemas.microsoft.com/office/powerpoint/2010/main" val="69855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45" presetClass="exit" presetSubtype="0" fill="hold" nodeType="afterEffect">
                                  <p:stCondLst>
                                    <p:cond delay="0"/>
                                  </p:stCondLst>
                                  <p:childTnLst>
                                    <p:animEffect transition="out" filter="fade">
                                      <p:cBhvr>
                                        <p:cTn id="10" dur="2000"/>
                                        <p:tgtEl>
                                          <p:spTgt spid="34"/>
                                        </p:tgtEl>
                                      </p:cBhvr>
                                    </p:animEffect>
                                    <p:anim calcmode="lin" valueType="num">
                                      <p:cBhvr>
                                        <p:cTn id="11" dur="2000"/>
                                        <p:tgtEl>
                                          <p:spTgt spid="34"/>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2" dur="2000"/>
                                        <p:tgtEl>
                                          <p:spTgt spid="34"/>
                                        </p:tgtEl>
                                        <p:attrNameLst>
                                          <p:attrName>ppt_h</p:attrName>
                                        </p:attrNameLst>
                                      </p:cBhvr>
                                      <p:tavLst>
                                        <p:tav tm="0">
                                          <p:val>
                                            <p:strVal val="ppt_h"/>
                                          </p:val>
                                        </p:tav>
                                        <p:tav tm="100000">
                                          <p:val>
                                            <p:strVal val="ppt_h"/>
                                          </p:val>
                                        </p:tav>
                                      </p:tavLst>
                                    </p:anim>
                                    <p:set>
                                      <p:cBhvr>
                                        <p:cTn id="13" dur="1" fill="hold">
                                          <p:stCondLst>
                                            <p:cond delay="1999"/>
                                          </p:stCondLst>
                                        </p:cTn>
                                        <p:tgtEl>
                                          <p:spTgt spid="34"/>
                                        </p:tgtEl>
                                        <p:attrNameLst>
                                          <p:attrName>style.visibility</p:attrName>
                                        </p:attrNameLst>
                                      </p:cBhvr>
                                      <p:to>
                                        <p:strVal val="hidden"/>
                                      </p:to>
                                    </p:set>
                                  </p:childTnLst>
                                </p:cTn>
                              </p:par>
                              <p:par>
                                <p:cTn id="14" presetID="45" presetClass="entr" presetSubtype="0" fill="hold" nodeType="withEffect">
                                  <p:stCondLst>
                                    <p:cond delay="1000"/>
                                  </p:stCondLst>
                                  <p:childTnLst>
                                    <p:set>
                                      <p:cBhvr>
                                        <p:cTn id="15" dur="1" fill="hold">
                                          <p:stCondLst>
                                            <p:cond delay="0"/>
                                          </p:stCondLst>
                                        </p:cTn>
                                        <p:tgtEl>
                                          <p:spTgt spid="38"/>
                                        </p:tgtEl>
                                        <p:attrNameLst>
                                          <p:attrName>style.visibility</p:attrName>
                                        </p:attrNameLst>
                                      </p:cBhvr>
                                      <p:to>
                                        <p:strVal val="visible"/>
                                      </p:to>
                                    </p:set>
                                    <p:animEffect transition="in" filter="fade">
                                      <p:cBhvr>
                                        <p:cTn id="16" dur="2000"/>
                                        <p:tgtEl>
                                          <p:spTgt spid="38"/>
                                        </p:tgtEl>
                                      </p:cBhvr>
                                    </p:animEffect>
                                    <p:anim calcmode="lin" valueType="num">
                                      <p:cBhvr>
                                        <p:cTn id="17" dur="2000" fill="hold"/>
                                        <p:tgtEl>
                                          <p:spTgt spid="38"/>
                                        </p:tgtEl>
                                        <p:attrNameLst>
                                          <p:attrName>ppt_w</p:attrName>
                                        </p:attrNameLst>
                                      </p:cBhvr>
                                      <p:tavLst>
                                        <p:tav tm="0" fmla="#ppt_w*sin(2.5*pi*$)">
                                          <p:val>
                                            <p:fltVal val="0"/>
                                          </p:val>
                                        </p:tav>
                                        <p:tav tm="100000">
                                          <p:val>
                                            <p:fltVal val="1"/>
                                          </p:val>
                                        </p:tav>
                                      </p:tavLst>
                                    </p:anim>
                                    <p:anim calcmode="lin" valueType="num">
                                      <p:cBhvr>
                                        <p:cTn id="18" dur="2000" fill="hold"/>
                                        <p:tgtEl>
                                          <p:spTgt spid="38"/>
                                        </p:tgtEl>
                                        <p:attrNameLst>
                                          <p:attrName>ppt_h</p:attrName>
                                        </p:attrNameLst>
                                      </p:cBhvr>
                                      <p:tavLst>
                                        <p:tav tm="0">
                                          <p:val>
                                            <p:strVal val="#ppt_h"/>
                                          </p:val>
                                        </p:tav>
                                        <p:tav tm="100000">
                                          <p:val>
                                            <p:strVal val="#ppt_h"/>
                                          </p:val>
                                        </p:tav>
                                      </p:tavLst>
                                    </p:anim>
                                  </p:childTnLst>
                                </p:cTn>
                              </p:par>
                            </p:childTnLst>
                          </p:cTn>
                        </p:par>
                        <p:par>
                          <p:cTn id="19" fill="hold">
                            <p:stCondLst>
                              <p:cond delay="3500"/>
                            </p:stCondLst>
                            <p:childTnLst>
                              <p:par>
                                <p:cTn id="20" presetID="10" presetClass="exit" presetSubtype="0" fill="hold" nodeType="afterEffect">
                                  <p:stCondLst>
                                    <p:cond delay="0"/>
                                  </p:stCondLst>
                                  <p:childTnLst>
                                    <p:animEffect transition="out" filter="fade">
                                      <p:cBhvr>
                                        <p:cTn id="21" dur="500"/>
                                        <p:tgtEl>
                                          <p:spTgt spid="40"/>
                                        </p:tgtEl>
                                      </p:cBhvr>
                                    </p:animEffect>
                                    <p:set>
                                      <p:cBhvr>
                                        <p:cTn id="22" dur="1" fill="hold">
                                          <p:stCondLst>
                                            <p:cond delay="499"/>
                                          </p:stCondLst>
                                        </p:cTn>
                                        <p:tgtEl>
                                          <p:spTgt spid="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Rounded Corners 33">
            <a:extLst>
              <a:ext uri="{FF2B5EF4-FFF2-40B4-BE49-F238E27FC236}">
                <a16:creationId xmlns:a16="http://schemas.microsoft.com/office/drawing/2014/main" id="{1EADC2B0-C58D-61C5-0328-118FC2D79AB3}"/>
              </a:ext>
            </a:extLst>
          </p:cNvPr>
          <p:cNvSpPr/>
          <p:nvPr/>
        </p:nvSpPr>
        <p:spPr>
          <a:xfrm>
            <a:off x="6838953" y="2732158"/>
            <a:ext cx="3682814" cy="81724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noAutofit/>
          </a:bodyPr>
          <a:lstStyle/>
          <a:p>
            <a:pPr algn="ctr" defTabSz="687889"/>
            <a:r>
              <a:rPr lang="en-US" sz="2400"/>
              <a:t>Past traffic captures</a:t>
            </a:r>
          </a:p>
        </p:txBody>
      </p:sp>
      <p:sp>
        <p:nvSpPr>
          <p:cNvPr id="35" name="Rectangle: Rounded Corners 34">
            <a:extLst>
              <a:ext uri="{FF2B5EF4-FFF2-40B4-BE49-F238E27FC236}">
                <a16:creationId xmlns:a16="http://schemas.microsoft.com/office/drawing/2014/main" id="{15077329-683D-F998-2A04-66C47F240612}"/>
              </a:ext>
            </a:extLst>
          </p:cNvPr>
          <p:cNvSpPr/>
          <p:nvPr/>
        </p:nvSpPr>
        <p:spPr>
          <a:xfrm>
            <a:off x="6838952" y="3672925"/>
            <a:ext cx="3682814" cy="81724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noAutofit/>
          </a:bodyPr>
          <a:lstStyle/>
          <a:p>
            <a:pPr algn="ctr"/>
            <a:r>
              <a:rPr lang="en-US" sz="2400"/>
              <a:t>Active protocol peer</a:t>
            </a:r>
          </a:p>
        </p:txBody>
      </p:sp>
      <p:sp>
        <p:nvSpPr>
          <p:cNvPr id="36" name="Rectangle: Rounded Corners 35">
            <a:extLst>
              <a:ext uri="{FF2B5EF4-FFF2-40B4-BE49-F238E27FC236}">
                <a16:creationId xmlns:a16="http://schemas.microsoft.com/office/drawing/2014/main" id="{39BFD3DC-AD03-2719-D28C-F8A000CF44FE}"/>
              </a:ext>
            </a:extLst>
          </p:cNvPr>
          <p:cNvSpPr/>
          <p:nvPr/>
        </p:nvSpPr>
        <p:spPr>
          <a:xfrm>
            <a:off x="6838953" y="4613692"/>
            <a:ext cx="3682814" cy="81724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noAutofit/>
          </a:bodyPr>
          <a:lstStyle/>
          <a:p>
            <a:pPr algn="ctr"/>
            <a:r>
              <a:rPr lang="en-US" sz="2400"/>
              <a:t>Source code</a:t>
            </a:r>
          </a:p>
        </p:txBody>
      </p:sp>
      <p:sp>
        <p:nvSpPr>
          <p:cNvPr id="51" name="Rectangle 50">
            <a:extLst>
              <a:ext uri="{FF2B5EF4-FFF2-40B4-BE49-F238E27FC236}">
                <a16:creationId xmlns:a16="http://schemas.microsoft.com/office/drawing/2014/main" id="{F3569297-C5C2-901B-49A0-721CA5EE28B5}"/>
              </a:ext>
            </a:extLst>
          </p:cNvPr>
          <p:cNvSpPr/>
          <p:nvPr/>
        </p:nvSpPr>
        <p:spPr>
          <a:xfrm>
            <a:off x="8094266" y="4278404"/>
            <a:ext cx="966058" cy="41043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58" name="Title 1">
            <a:extLst>
              <a:ext uri="{FF2B5EF4-FFF2-40B4-BE49-F238E27FC236}">
                <a16:creationId xmlns:a16="http://schemas.microsoft.com/office/drawing/2014/main" id="{5195B0DD-9FE1-CD8D-908A-D3F0509F85D6}"/>
              </a:ext>
            </a:extLst>
          </p:cNvPr>
          <p:cNvSpPr txBox="1">
            <a:spLocks/>
          </p:cNvSpPr>
          <p:nvPr/>
        </p:nvSpPr>
        <p:spPr>
          <a:xfrm>
            <a:off x="-246096" y="203672"/>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
        <p:nvSpPr>
          <p:cNvPr id="4" name="Title 3">
            <a:extLst>
              <a:ext uri="{FF2B5EF4-FFF2-40B4-BE49-F238E27FC236}">
                <a16:creationId xmlns:a16="http://schemas.microsoft.com/office/drawing/2014/main" id="{3F6991D6-EFB6-150E-5638-9F93A37DF8A4}"/>
              </a:ext>
            </a:extLst>
          </p:cNvPr>
          <p:cNvSpPr>
            <a:spLocks noGrp="1"/>
          </p:cNvSpPr>
          <p:nvPr>
            <p:ph type="title"/>
          </p:nvPr>
        </p:nvSpPr>
        <p:spPr/>
        <p:txBody>
          <a:bodyPr/>
          <a:lstStyle/>
          <a:p>
            <a:r>
              <a:rPr lang="en-US"/>
              <a:t>Assumptions</a:t>
            </a:r>
            <a:endParaRPr lang="en-IL"/>
          </a:p>
        </p:txBody>
      </p:sp>
      <p:sp>
        <p:nvSpPr>
          <p:cNvPr id="2" name="Text Placeholder 1">
            <a:extLst>
              <a:ext uri="{FF2B5EF4-FFF2-40B4-BE49-F238E27FC236}">
                <a16:creationId xmlns:a16="http://schemas.microsoft.com/office/drawing/2014/main" id="{7574A1DA-AE25-AADB-A7C4-E591E10D1889}"/>
              </a:ext>
            </a:extLst>
          </p:cNvPr>
          <p:cNvSpPr>
            <a:spLocks noGrp="1"/>
          </p:cNvSpPr>
          <p:nvPr>
            <p:ph type="body" idx="1"/>
          </p:nvPr>
        </p:nvSpPr>
        <p:spPr/>
        <p:txBody>
          <a:bodyPr/>
          <a:lstStyle/>
          <a:p>
            <a:pPr algn="ctr"/>
            <a:r>
              <a:rPr lang="en-US" dirty="0"/>
              <a:t>We assume:</a:t>
            </a:r>
            <a:endParaRPr lang="en-IL"/>
          </a:p>
        </p:txBody>
      </p:sp>
      <p:sp>
        <p:nvSpPr>
          <p:cNvPr id="5" name="Text Placeholder 4">
            <a:extLst>
              <a:ext uri="{FF2B5EF4-FFF2-40B4-BE49-F238E27FC236}">
                <a16:creationId xmlns:a16="http://schemas.microsoft.com/office/drawing/2014/main" id="{7B44DF60-2BB7-46E9-A6D6-3E7B9A812951}"/>
              </a:ext>
            </a:extLst>
          </p:cNvPr>
          <p:cNvSpPr>
            <a:spLocks noGrp="1"/>
          </p:cNvSpPr>
          <p:nvPr>
            <p:ph type="body" sz="quarter" idx="3"/>
          </p:nvPr>
        </p:nvSpPr>
        <p:spPr/>
        <p:txBody>
          <a:bodyPr/>
          <a:lstStyle/>
          <a:p>
            <a:pPr algn="ctr"/>
            <a:r>
              <a:rPr lang="en-US"/>
              <a:t>We do not assume:</a:t>
            </a:r>
            <a:endParaRPr lang="en-IL"/>
          </a:p>
        </p:txBody>
      </p:sp>
      <p:sp>
        <p:nvSpPr>
          <p:cNvPr id="8" name="Rectangle: Rounded Corners 7">
            <a:extLst>
              <a:ext uri="{FF2B5EF4-FFF2-40B4-BE49-F238E27FC236}">
                <a16:creationId xmlns:a16="http://schemas.microsoft.com/office/drawing/2014/main" id="{D7E834B3-5B45-5501-F71B-3B424CDA67CF}"/>
              </a:ext>
            </a:extLst>
          </p:cNvPr>
          <p:cNvSpPr/>
          <p:nvPr/>
        </p:nvSpPr>
        <p:spPr>
          <a:xfrm>
            <a:off x="1679036" y="2736972"/>
            <a:ext cx="3682808" cy="81724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noAutofit/>
          </a:bodyPr>
          <a:lstStyle/>
          <a:p>
            <a:pPr algn="ctr"/>
            <a:r>
              <a:rPr lang="en-US" sz="2400" dirty="0"/>
              <a:t>Protocol Regularity</a:t>
            </a:r>
          </a:p>
        </p:txBody>
      </p:sp>
      <p:sp>
        <p:nvSpPr>
          <p:cNvPr id="9" name="Rectangle: Rounded Corners 8">
            <a:extLst>
              <a:ext uri="{FF2B5EF4-FFF2-40B4-BE49-F238E27FC236}">
                <a16:creationId xmlns:a16="http://schemas.microsoft.com/office/drawing/2014/main" id="{67A05854-AACC-BECE-2E6F-9C1B6913416A}"/>
              </a:ext>
            </a:extLst>
          </p:cNvPr>
          <p:cNvSpPr/>
          <p:nvPr/>
        </p:nvSpPr>
        <p:spPr>
          <a:xfrm>
            <a:off x="6838951" y="5554459"/>
            <a:ext cx="3682814" cy="817245"/>
          </a:xfrm>
          <a:prstGeom prst="roundRect">
            <a:avLst/>
          </a:prstGeom>
          <a:ln/>
        </p:spPr>
        <p:style>
          <a:lnRef idx="0">
            <a:schemeClr val="accent1"/>
          </a:lnRef>
          <a:fillRef idx="3">
            <a:schemeClr val="accent1"/>
          </a:fillRef>
          <a:effectRef idx="3">
            <a:schemeClr val="accent1"/>
          </a:effectRef>
          <a:fontRef idx="minor">
            <a:schemeClr val="lt1"/>
          </a:fontRef>
        </p:style>
        <p:txBody>
          <a:bodyPr rot="0" spcFirstLastPara="1" vertOverflow="overflow" horzOverflow="overflow" vert="horz" wrap="square" lIns="0" tIns="0" rIns="0" bIns="0" numCol="1" spcCol="38100" rtlCol="0" anchor="ctr">
            <a:noAutofit/>
          </a:bodyPr>
          <a:lstStyle/>
          <a:p>
            <a:pPr algn="ctr"/>
            <a:r>
              <a:rPr lang="en-US" sz="2400"/>
              <a:t>Messages’ formats</a:t>
            </a:r>
          </a:p>
        </p:txBody>
      </p:sp>
    </p:spTree>
    <p:extLst>
      <p:ext uri="{BB962C8B-B14F-4D97-AF65-F5344CB8AC3E}">
        <p14:creationId xmlns:p14="http://schemas.microsoft.com/office/powerpoint/2010/main" val="235138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0010E-6EAF-7821-6295-DB9986B8A837}"/>
              </a:ext>
            </a:extLst>
          </p:cNvPr>
          <p:cNvSpPr>
            <a:spLocks noGrp="1"/>
          </p:cNvSpPr>
          <p:nvPr>
            <p:ph type="title"/>
          </p:nvPr>
        </p:nvSpPr>
        <p:spPr>
          <a:xfrm>
            <a:off x="1771320" y="2945434"/>
            <a:ext cx="9074125" cy="967132"/>
          </a:xfrm>
        </p:spPr>
        <p:txBody>
          <a:bodyPr/>
          <a:lstStyle/>
          <a:p>
            <a:r>
              <a:rPr lang="en-US"/>
              <a:t>Under the Hood</a:t>
            </a:r>
            <a:endParaRPr lang="en-IL"/>
          </a:p>
        </p:txBody>
      </p:sp>
      <p:pic>
        <p:nvPicPr>
          <p:cNvPr id="3" name="Picture 12" descr="302,686 Magic Illustrations &amp; Clip Art - iStock">
            <a:extLst>
              <a:ext uri="{FF2B5EF4-FFF2-40B4-BE49-F238E27FC236}">
                <a16:creationId xmlns:a16="http://schemas.microsoft.com/office/drawing/2014/main" id="{0FFFFE7F-3BB9-21EB-6F74-8B18F6242774}"/>
              </a:ext>
            </a:extLst>
          </p:cNvPr>
          <p:cNvPicPr>
            <a:picLocks noChangeAspect="1" noChangeArrowheads="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82417" y="3132667"/>
            <a:ext cx="3093478" cy="309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4761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399004" y="2508944"/>
            <a:ext cx="3015336" cy="2037451"/>
            <a:chOff x="6007647" y="4248150"/>
            <a:chExt cx="3015336" cy="2037451"/>
          </a:xfrm>
        </p:grpSpPr>
        <p:sp>
          <p:nvSpPr>
            <p:cNvPr id="5" name="Oval 4"/>
            <p:cNvSpPr/>
            <p:nvPr/>
          </p:nvSpPr>
          <p:spPr>
            <a:xfrm>
              <a:off x="7991475" y="4248150"/>
              <a:ext cx="1031508"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77902" y="5429250"/>
              <a:ext cx="1031508"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007647" y="6009376"/>
              <a:ext cx="1031508"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Shape 9"/>
          <p:cNvSpPr/>
          <p:nvPr/>
        </p:nvSpPr>
        <p:spPr>
          <a:xfrm>
            <a:off x="12529707" y="2795287"/>
            <a:ext cx="1248545" cy="3305175"/>
          </a:xfrm>
          <a:custGeom>
            <a:avLst/>
            <a:gdLst>
              <a:gd name="connsiteX0" fmla="*/ 0 w 1248545"/>
              <a:gd name="connsiteY0" fmla="*/ 0 h 3305175"/>
              <a:gd name="connsiteX1" fmla="*/ 28575 w 1248545"/>
              <a:gd name="connsiteY1" fmla="*/ 733425 h 3305175"/>
              <a:gd name="connsiteX2" fmla="*/ 66675 w 1248545"/>
              <a:gd name="connsiteY2" fmla="*/ 1123950 h 3305175"/>
              <a:gd name="connsiteX3" fmla="*/ 704850 w 1248545"/>
              <a:gd name="connsiteY3" fmla="*/ 1447800 h 3305175"/>
              <a:gd name="connsiteX4" fmla="*/ 962025 w 1248545"/>
              <a:gd name="connsiteY4" fmla="*/ 1514475 h 3305175"/>
              <a:gd name="connsiteX5" fmla="*/ 1181100 w 1248545"/>
              <a:gd name="connsiteY5" fmla="*/ 1562100 h 3305175"/>
              <a:gd name="connsiteX6" fmla="*/ 1238250 w 1248545"/>
              <a:gd name="connsiteY6" fmla="*/ 2257425 h 3305175"/>
              <a:gd name="connsiteX7" fmla="*/ 1000125 w 1248545"/>
              <a:gd name="connsiteY7" fmla="*/ 2695575 h 3305175"/>
              <a:gd name="connsiteX8" fmla="*/ 323850 w 1248545"/>
              <a:gd name="connsiteY8" fmla="*/ 3305175 h 330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8545" h="3305175">
                <a:moveTo>
                  <a:pt x="0" y="0"/>
                </a:moveTo>
                <a:cubicBezTo>
                  <a:pt x="8731" y="273050"/>
                  <a:pt x="17463" y="546100"/>
                  <a:pt x="28575" y="733425"/>
                </a:cubicBezTo>
                <a:cubicBezTo>
                  <a:pt x="39687" y="920750"/>
                  <a:pt x="-46037" y="1004888"/>
                  <a:pt x="66675" y="1123950"/>
                </a:cubicBezTo>
                <a:cubicBezTo>
                  <a:pt x="179387" y="1243012"/>
                  <a:pt x="555625" y="1382713"/>
                  <a:pt x="704850" y="1447800"/>
                </a:cubicBezTo>
                <a:cubicBezTo>
                  <a:pt x="854075" y="1512887"/>
                  <a:pt x="882650" y="1495425"/>
                  <a:pt x="962025" y="1514475"/>
                </a:cubicBezTo>
                <a:cubicBezTo>
                  <a:pt x="1041400" y="1533525"/>
                  <a:pt x="1135063" y="1438275"/>
                  <a:pt x="1181100" y="1562100"/>
                </a:cubicBezTo>
                <a:cubicBezTo>
                  <a:pt x="1227137" y="1685925"/>
                  <a:pt x="1268413" y="2068513"/>
                  <a:pt x="1238250" y="2257425"/>
                </a:cubicBezTo>
                <a:cubicBezTo>
                  <a:pt x="1208088" y="2446338"/>
                  <a:pt x="1152525" y="2520950"/>
                  <a:pt x="1000125" y="2695575"/>
                </a:cubicBezTo>
                <a:cubicBezTo>
                  <a:pt x="847725" y="2870200"/>
                  <a:pt x="585787" y="3087687"/>
                  <a:pt x="323850" y="3305175"/>
                </a:cubicBezTo>
              </a:path>
            </a:pathLst>
          </a:custGeom>
          <a:noFill/>
          <a:ln w="34925">
            <a:solidFill>
              <a:srgbClr val="FF0000"/>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p:nvPr/>
        </p:nvGrpSpPr>
        <p:grpSpPr>
          <a:xfrm>
            <a:off x="12529707" y="4485091"/>
            <a:ext cx="2360202" cy="2050838"/>
            <a:chOff x="8877261" y="4242579"/>
            <a:chExt cx="2360201" cy="2050839"/>
          </a:xfrm>
        </p:grpSpPr>
        <p:sp>
          <p:nvSpPr>
            <p:cNvPr id="12" name="Oval 11"/>
            <p:cNvSpPr/>
            <p:nvPr/>
          </p:nvSpPr>
          <p:spPr>
            <a:xfrm>
              <a:off x="10065768" y="4242579"/>
              <a:ext cx="1171694"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9653764" y="5423883"/>
              <a:ext cx="1031508"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877261" y="6017193"/>
              <a:ext cx="1159932" cy="276225"/>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DFC68F0-EC4C-7721-8C83-398B2918C419}"/>
              </a:ext>
            </a:extLst>
          </p:cNvPr>
          <p:cNvSpPr>
            <a:spLocks noGrp="1"/>
          </p:cNvSpPr>
          <p:nvPr>
            <p:ph type="title"/>
          </p:nvPr>
        </p:nvSpPr>
        <p:spPr/>
        <p:txBody>
          <a:bodyPr/>
          <a:lstStyle/>
          <a:p>
            <a:r>
              <a:rPr lang="en-US" dirty="0"/>
              <a:t>Overview</a:t>
            </a:r>
            <a:endParaRPr lang="en-IL" dirty="0"/>
          </a:p>
        </p:txBody>
      </p:sp>
      <p:sp>
        <p:nvSpPr>
          <p:cNvPr id="19" name="Rectangle: Rounded Corners 18">
            <a:extLst>
              <a:ext uri="{FF2B5EF4-FFF2-40B4-BE49-F238E27FC236}">
                <a16:creationId xmlns:a16="http://schemas.microsoft.com/office/drawing/2014/main" id="{965E8829-520E-B3EB-8F34-A88E5614537B}"/>
              </a:ext>
            </a:extLst>
          </p:cNvPr>
          <p:cNvSpPr/>
          <p:nvPr/>
        </p:nvSpPr>
        <p:spPr>
          <a:xfrm>
            <a:off x="1303080" y="3130379"/>
            <a:ext cx="4087581" cy="1248498"/>
          </a:xfrm>
          <a:prstGeom prst="round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7333" b="1" dirty="0">
                <a:solidFill>
                  <a:srgbClr val="FFFFFF"/>
                </a:solidFill>
                <a:latin typeface="Helvetica Neue Medium"/>
                <a:ea typeface="Helvetica Neue Medium"/>
                <a:cs typeface="Helvetica Neue Medium"/>
                <a:sym typeface="Helvetica Neue Medium"/>
              </a:rPr>
              <a:t>Learner</a:t>
            </a:r>
            <a:endParaRPr lang="en-IL" sz="5500" b="1">
              <a:solidFill>
                <a:srgbClr val="FFFFFF"/>
              </a:solidFill>
              <a:latin typeface="Helvetica Neue Medium"/>
              <a:ea typeface="Helvetica Neue Medium"/>
              <a:cs typeface="Helvetica Neue Medium"/>
              <a:sym typeface="Helvetica Neue Medium"/>
            </a:endParaRPr>
          </a:p>
        </p:txBody>
      </p:sp>
      <p:sp>
        <p:nvSpPr>
          <p:cNvPr id="22" name="TextBox 21">
            <a:extLst>
              <a:ext uri="{FF2B5EF4-FFF2-40B4-BE49-F238E27FC236}">
                <a16:creationId xmlns:a16="http://schemas.microsoft.com/office/drawing/2014/main" id="{3FF27621-FD23-893F-641C-281761290D2F}"/>
              </a:ext>
            </a:extLst>
          </p:cNvPr>
          <p:cNvSpPr txBox="1"/>
          <p:nvPr/>
        </p:nvSpPr>
        <p:spPr>
          <a:xfrm>
            <a:off x="1913584" y="5225711"/>
            <a:ext cx="2866572" cy="5983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3333" dirty="0">
                <a:solidFill>
                  <a:srgbClr val="002060"/>
                </a:solidFill>
                <a:latin typeface="Asap SemiBold"/>
                <a:ea typeface="Asap SemiBold"/>
                <a:cs typeface="Asap SemiBold"/>
                <a:sym typeface="Asap SemiBold"/>
              </a:rPr>
              <a:t>L* Algorithm</a:t>
            </a:r>
            <a:endParaRPr lang="en-IL" sz="3333">
              <a:solidFill>
                <a:srgbClr val="002060"/>
              </a:solidFill>
              <a:latin typeface="Asap SemiBold"/>
              <a:ea typeface="Asap SemiBold"/>
              <a:cs typeface="Asap SemiBold"/>
              <a:sym typeface="Asap SemiBold"/>
            </a:endParaRPr>
          </a:p>
        </p:txBody>
      </p:sp>
      <p:sp>
        <p:nvSpPr>
          <p:cNvPr id="26" name="Title 1">
            <a:extLst>
              <a:ext uri="{FF2B5EF4-FFF2-40B4-BE49-F238E27FC236}">
                <a16:creationId xmlns:a16="http://schemas.microsoft.com/office/drawing/2014/main" id="{82C59FE7-185E-1D82-F1D1-D2E83ECD2531}"/>
              </a:ext>
            </a:extLst>
          </p:cNvPr>
          <p:cNvSpPr txBox="1">
            <a:spLocks/>
          </p:cNvSpPr>
          <p:nvPr/>
        </p:nvSpPr>
        <p:spPr>
          <a:xfrm>
            <a:off x="-238125" y="175429"/>
            <a:ext cx="11768667" cy="720208"/>
          </a:xfrm>
          <a:prstGeom prst="rect">
            <a:avLst/>
          </a:prstGeom>
        </p:spPr>
        <p:txBody>
          <a:bodyPr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endParaRPr>
          </a:p>
        </p:txBody>
      </p:sp>
      <p:sp>
        <p:nvSpPr>
          <p:cNvPr id="3" name="תיבת טקסט 2">
            <a:extLst>
              <a:ext uri="{FF2B5EF4-FFF2-40B4-BE49-F238E27FC236}">
                <a16:creationId xmlns:a16="http://schemas.microsoft.com/office/drawing/2014/main" id="{E5F04033-FCA2-FEEB-0E1C-62D64B4412C2}"/>
              </a:ext>
            </a:extLst>
          </p:cNvPr>
          <p:cNvSpPr txBox="1"/>
          <p:nvPr/>
        </p:nvSpPr>
        <p:spPr>
          <a:xfrm>
            <a:off x="1996980" y="5667553"/>
            <a:ext cx="2699778" cy="369332"/>
          </a:xfrm>
          <a:prstGeom prst="rect">
            <a:avLst/>
          </a:prstGeom>
          <a:noFill/>
        </p:spPr>
        <p:txBody>
          <a:bodyPr wrap="none" rtlCol="1">
            <a:spAutoFit/>
          </a:bodyPr>
          <a:lstStyle/>
          <a:p>
            <a:r>
              <a:rPr lang="en-US" dirty="0"/>
              <a:t>Alphabet = Message Types</a:t>
            </a:r>
            <a:endParaRPr lang="he-IL" dirty="0"/>
          </a:p>
        </p:txBody>
      </p:sp>
      <p:sp>
        <p:nvSpPr>
          <p:cNvPr id="4" name="תיבת טקסט 3">
            <a:extLst>
              <a:ext uri="{FF2B5EF4-FFF2-40B4-BE49-F238E27FC236}">
                <a16:creationId xmlns:a16="http://schemas.microsoft.com/office/drawing/2014/main" id="{D00E55B7-3022-E8DF-727E-ABB008A13F6E}"/>
              </a:ext>
            </a:extLst>
          </p:cNvPr>
          <p:cNvSpPr txBox="1"/>
          <p:nvPr/>
        </p:nvSpPr>
        <p:spPr>
          <a:xfrm>
            <a:off x="2564443" y="4806434"/>
            <a:ext cx="1564852" cy="369332"/>
          </a:xfrm>
          <a:prstGeom prst="rect">
            <a:avLst/>
          </a:prstGeom>
          <a:noFill/>
        </p:spPr>
        <p:txBody>
          <a:bodyPr wrap="none" rtlCol="1">
            <a:spAutoFit/>
          </a:bodyPr>
          <a:lstStyle/>
          <a:p>
            <a:r>
              <a:rPr lang="en-US" dirty="0"/>
              <a:t>State Machine</a:t>
            </a:r>
          </a:p>
        </p:txBody>
      </p:sp>
      <p:cxnSp>
        <p:nvCxnSpPr>
          <p:cNvPr id="9" name="Straight Arrow Connector 8">
            <a:extLst>
              <a:ext uri="{FF2B5EF4-FFF2-40B4-BE49-F238E27FC236}">
                <a16:creationId xmlns:a16="http://schemas.microsoft.com/office/drawing/2014/main" id="{5761F341-54C2-1728-5528-C5A6D0AE5FC8}"/>
              </a:ext>
            </a:extLst>
          </p:cNvPr>
          <p:cNvCxnSpPr>
            <a:cxnSpLocks/>
          </p:cNvCxnSpPr>
          <p:nvPr/>
        </p:nvCxnSpPr>
        <p:spPr>
          <a:xfrm>
            <a:off x="3346869" y="4354634"/>
            <a:ext cx="1" cy="36525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1" name="Rectangle: Rounded Corners 22">
            <a:extLst>
              <a:ext uri="{FF2B5EF4-FFF2-40B4-BE49-F238E27FC236}">
                <a16:creationId xmlns:a16="http://schemas.microsoft.com/office/drawing/2014/main" id="{B0B78292-1456-488E-2AEE-00B6E95FB513}"/>
              </a:ext>
            </a:extLst>
          </p:cNvPr>
          <p:cNvSpPr/>
          <p:nvPr/>
        </p:nvSpPr>
        <p:spPr>
          <a:xfrm>
            <a:off x="6995159" y="3065795"/>
            <a:ext cx="4023361" cy="1248498"/>
          </a:xfrm>
          <a:prstGeom prst="roundRect">
            <a:avLst/>
          </a:prstGeom>
          <a:solidFill>
            <a:schemeClr val="accent1"/>
          </a:solidFill>
          <a:ln w="38100" cap="flat">
            <a:solidFill>
              <a:schemeClr val="tx1"/>
            </a:solidFill>
            <a:prstDash val="lgDash"/>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r>
              <a:rPr lang="en-US" sz="7333" b="1" dirty="0">
                <a:solidFill>
                  <a:srgbClr val="FFFFFF"/>
                </a:solidFill>
                <a:latin typeface="Helvetica Neue Medium"/>
                <a:ea typeface="Helvetica Neue Medium"/>
                <a:cs typeface="Helvetica Neue Medium"/>
                <a:sym typeface="Helvetica Neue Medium"/>
              </a:rPr>
              <a:t>Teacher</a:t>
            </a:r>
            <a:endParaRPr lang="en-IL" sz="5500" b="1">
              <a:solidFill>
                <a:srgbClr val="FFFFFF"/>
              </a:solidFill>
              <a:latin typeface="Helvetica Neue Medium"/>
              <a:ea typeface="Helvetica Neue Medium"/>
              <a:cs typeface="Helvetica Neue Medium"/>
              <a:sym typeface="Helvetica Neue Medium"/>
            </a:endParaRPr>
          </a:p>
        </p:txBody>
      </p:sp>
      <p:cxnSp>
        <p:nvCxnSpPr>
          <p:cNvPr id="24" name="Straight Arrow Connector 8">
            <a:extLst>
              <a:ext uri="{FF2B5EF4-FFF2-40B4-BE49-F238E27FC236}">
                <a16:creationId xmlns:a16="http://schemas.microsoft.com/office/drawing/2014/main" id="{D01F4868-4799-45CC-39B5-CAA6D3152722}"/>
              </a:ext>
            </a:extLst>
          </p:cNvPr>
          <p:cNvCxnSpPr/>
          <p:nvPr/>
        </p:nvCxnSpPr>
        <p:spPr>
          <a:xfrm>
            <a:off x="5390662" y="3568199"/>
            <a:ext cx="146343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7" name="TextBox 11">
            <a:extLst>
              <a:ext uri="{FF2B5EF4-FFF2-40B4-BE49-F238E27FC236}">
                <a16:creationId xmlns:a16="http://schemas.microsoft.com/office/drawing/2014/main" id="{B1F6980E-CF76-48D3-641E-20813284320B}"/>
              </a:ext>
            </a:extLst>
          </p:cNvPr>
          <p:cNvSpPr txBox="1"/>
          <p:nvPr/>
        </p:nvSpPr>
        <p:spPr>
          <a:xfrm>
            <a:off x="5219909" y="3078271"/>
            <a:ext cx="1863969"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333" dirty="0">
                <a:latin typeface="Asap SemiBold"/>
                <a:ea typeface="Asap SemiBold"/>
                <a:cs typeface="Asap SemiBold"/>
                <a:sym typeface="Asap SemiBold"/>
              </a:rPr>
              <a:t>Queries</a:t>
            </a:r>
            <a:endParaRPr lang="en-IL" sz="2333">
              <a:latin typeface="Asap SemiBold"/>
              <a:ea typeface="Asap SemiBold"/>
              <a:cs typeface="Asap SemiBold"/>
              <a:sym typeface="Asap SemiBold"/>
            </a:endParaRPr>
          </a:p>
        </p:txBody>
      </p:sp>
      <p:cxnSp>
        <p:nvCxnSpPr>
          <p:cNvPr id="28" name="Straight Arrow Connector 12">
            <a:extLst>
              <a:ext uri="{FF2B5EF4-FFF2-40B4-BE49-F238E27FC236}">
                <a16:creationId xmlns:a16="http://schemas.microsoft.com/office/drawing/2014/main" id="{EC10C931-8B93-CB56-D27E-182AAE4788EE}"/>
              </a:ext>
            </a:extLst>
          </p:cNvPr>
          <p:cNvCxnSpPr/>
          <p:nvPr/>
        </p:nvCxnSpPr>
        <p:spPr>
          <a:xfrm>
            <a:off x="5390661" y="3835877"/>
            <a:ext cx="1463431" cy="0"/>
          </a:xfrm>
          <a:prstGeom prst="straightConnector1">
            <a:avLst/>
          </a:prstGeom>
          <a:ln w="28575">
            <a:headEnd type="triangle"/>
            <a:tailEnd type="none"/>
          </a:ln>
        </p:spPr>
        <p:style>
          <a:lnRef idx="1">
            <a:schemeClr val="accent2"/>
          </a:lnRef>
          <a:fillRef idx="0">
            <a:schemeClr val="accent2"/>
          </a:fillRef>
          <a:effectRef idx="0">
            <a:schemeClr val="accent2"/>
          </a:effectRef>
          <a:fontRef idx="minor">
            <a:schemeClr val="tx1"/>
          </a:fontRef>
        </p:style>
      </p:cxnSp>
      <p:sp>
        <p:nvSpPr>
          <p:cNvPr id="29" name="TextBox 11">
            <a:extLst>
              <a:ext uri="{FF2B5EF4-FFF2-40B4-BE49-F238E27FC236}">
                <a16:creationId xmlns:a16="http://schemas.microsoft.com/office/drawing/2014/main" id="{5552FF0C-9DF8-677E-57BC-BE6263979546}"/>
              </a:ext>
            </a:extLst>
          </p:cNvPr>
          <p:cNvSpPr txBox="1"/>
          <p:nvPr/>
        </p:nvSpPr>
        <p:spPr>
          <a:xfrm>
            <a:off x="5214861" y="4003630"/>
            <a:ext cx="1863969" cy="4445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333" dirty="0">
                <a:latin typeface="Asap SemiBold"/>
                <a:ea typeface="Asap SemiBold"/>
                <a:cs typeface="Asap SemiBold"/>
                <a:sym typeface="Asap SemiBold"/>
              </a:rPr>
              <a:t>Answers</a:t>
            </a:r>
            <a:endParaRPr lang="en-IL" sz="2333">
              <a:latin typeface="Asap SemiBold"/>
              <a:ea typeface="Asap SemiBold"/>
              <a:cs typeface="Asap SemiBold"/>
              <a:sym typeface="Asap SemiBold"/>
            </a:endParaRPr>
          </a:p>
        </p:txBody>
      </p:sp>
    </p:spTree>
    <p:extLst>
      <p:ext uri="{BB962C8B-B14F-4D97-AF65-F5344CB8AC3E}">
        <p14:creationId xmlns:p14="http://schemas.microsoft.com/office/powerpoint/2010/main" val="243105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 grpId="0"/>
      <p:bldP spid="21" grpId="0" animBg="1"/>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AA31C25F-49E1-AE30-D11D-2620A9ACBC7F}"/>
              </a:ext>
            </a:extLst>
          </p:cNvPr>
          <p:cNvSpPr>
            <a:spLocks noGrp="1"/>
          </p:cNvSpPr>
          <p:nvPr>
            <p:ph type="title"/>
          </p:nvPr>
        </p:nvSpPr>
        <p:spPr/>
        <p:txBody>
          <a:bodyPr/>
          <a:lstStyle/>
          <a:p>
            <a:r>
              <a:rPr lang="en-US" dirty="0"/>
              <a:t>L* Algorithm for protocols</a:t>
            </a:r>
            <a:endParaRPr lang="en-IL" dirty="0"/>
          </a:p>
        </p:txBody>
      </p:sp>
      <p:sp>
        <p:nvSpPr>
          <p:cNvPr id="3" name="Text Placeholder 2">
            <a:extLst>
              <a:ext uri="{FF2B5EF4-FFF2-40B4-BE49-F238E27FC236}">
                <a16:creationId xmlns:a16="http://schemas.microsoft.com/office/drawing/2014/main" id="{BC195CD4-E136-6E02-BBC8-117A2ACB75A8}"/>
              </a:ext>
            </a:extLst>
          </p:cNvPr>
          <p:cNvSpPr>
            <a:spLocks noGrp="1"/>
          </p:cNvSpPr>
          <p:nvPr>
            <p:ph idx="1"/>
          </p:nvPr>
        </p:nvSpPr>
        <p:spPr/>
        <p:txBody>
          <a:bodyPr/>
          <a:lstStyle/>
          <a:p>
            <a:pPr lvl="1"/>
            <a:r>
              <a:rPr lang="en-US" sz="2333" dirty="0">
                <a:latin typeface="Courier New" panose="02070309020205020404" pitchFamily="49" charset="0"/>
                <a:cs typeface="Courier New" panose="02070309020205020404" pitchFamily="49" charset="0"/>
              </a:rPr>
              <a:t>{</a:t>
            </a:r>
            <a:r>
              <a:rPr lang="en-US" sz="2333" dirty="0" err="1">
                <a:latin typeface="Courier New" panose="02070309020205020404" pitchFamily="49" charset="0"/>
                <a:cs typeface="Courier New" panose="02070309020205020404" pitchFamily="49" charset="0"/>
              </a:rPr>
              <a:t>R:init</a:t>
            </a:r>
            <a:r>
              <a:rPr lang="en-US" sz="2333" dirty="0">
                <a:latin typeface="Courier New" panose="02070309020205020404" pitchFamily="49" charset="0"/>
                <a:cs typeface="Courier New" panose="02070309020205020404" pitchFamily="49" charset="0"/>
              </a:rPr>
              <a:t>, S:start} </a:t>
            </a:r>
          </a:p>
          <a:p>
            <a:pPr lvl="1"/>
            <a:r>
              <a:rPr lang="en-US" sz="2333" dirty="0">
                <a:latin typeface="Courier New" panose="02070309020205020404" pitchFamily="49" charset="0"/>
                <a:cs typeface="Courier New" panose="02070309020205020404" pitchFamily="49" charset="0"/>
              </a:rPr>
              <a:t>{</a:t>
            </a:r>
            <a:r>
              <a:rPr lang="en-US" sz="2333" dirty="0" err="1">
                <a:latin typeface="Courier New" panose="02070309020205020404" pitchFamily="49" charset="0"/>
                <a:cs typeface="Courier New" panose="02070309020205020404" pitchFamily="49" charset="0"/>
              </a:rPr>
              <a:t>R:init</a:t>
            </a:r>
            <a:r>
              <a:rPr lang="en-US" sz="2333" dirty="0">
                <a:latin typeface="Courier New" panose="02070309020205020404" pitchFamily="49" charset="0"/>
                <a:cs typeface="Courier New" panose="02070309020205020404" pitchFamily="49" charset="0"/>
              </a:rPr>
              <a:t>, R:init}  </a:t>
            </a:r>
            <a:endParaRPr lang="en-US" dirty="0"/>
          </a:p>
          <a:p>
            <a:endParaRPr lang="en-US" dirty="0"/>
          </a:p>
          <a:p>
            <a:endParaRPr lang="en-IL" dirty="0"/>
          </a:p>
        </p:txBody>
      </p:sp>
      <p:pic>
        <p:nvPicPr>
          <p:cNvPr id="26" name="Graphic 25" descr="Checkmark with solid fill">
            <a:extLst>
              <a:ext uri="{FF2B5EF4-FFF2-40B4-BE49-F238E27FC236}">
                <a16:creationId xmlns:a16="http://schemas.microsoft.com/office/drawing/2014/main" id="{0FEBD3A7-825E-BA00-4052-3D37319B10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50092" y="1973586"/>
            <a:ext cx="460114" cy="460114"/>
          </a:xfrm>
          <a:prstGeom prst="rect">
            <a:avLst/>
          </a:prstGeom>
        </p:spPr>
      </p:pic>
      <p:sp>
        <p:nvSpPr>
          <p:cNvPr id="27" name="Multiplication Sign 26">
            <a:extLst>
              <a:ext uri="{FF2B5EF4-FFF2-40B4-BE49-F238E27FC236}">
                <a16:creationId xmlns:a16="http://schemas.microsoft.com/office/drawing/2014/main" id="{1D1BDDC5-CBD1-A444-015B-ECC02BA15279}"/>
              </a:ext>
            </a:extLst>
          </p:cNvPr>
          <p:cNvSpPr/>
          <p:nvPr/>
        </p:nvSpPr>
        <p:spPr>
          <a:xfrm>
            <a:off x="4584747" y="2289217"/>
            <a:ext cx="543283" cy="708137"/>
          </a:xfrm>
          <a:prstGeom prst="mathMultiply">
            <a:avLst>
              <a:gd name="adj1" fmla="val 11943"/>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687889" hangingPunct="0"/>
            <a:endParaRPr lang="en-IL" sz="2667">
              <a:solidFill>
                <a:srgbClr val="FFFFFF"/>
              </a:solidFill>
              <a:latin typeface="Helvetica Neue Medium"/>
              <a:ea typeface="Helvetica Neue Medium"/>
              <a:cs typeface="Helvetica Neue Medium"/>
              <a:sym typeface="Helvetica Neue Medium"/>
            </a:endParaRPr>
          </a:p>
        </p:txBody>
      </p:sp>
      <p:sp>
        <p:nvSpPr>
          <p:cNvPr id="28" name="Title 1">
            <a:extLst>
              <a:ext uri="{FF2B5EF4-FFF2-40B4-BE49-F238E27FC236}">
                <a16:creationId xmlns:a16="http://schemas.microsoft.com/office/drawing/2014/main" id="{8D326EF7-254C-13F4-8D8F-8DF7779237FD}"/>
              </a:ext>
            </a:extLst>
          </p:cNvPr>
          <p:cNvSpPr txBox="1">
            <a:spLocks/>
          </p:cNvSpPr>
          <p:nvPr/>
        </p:nvSpPr>
        <p:spPr>
          <a:xfrm>
            <a:off x="768047" y="141860"/>
            <a:ext cx="11768667" cy="720208"/>
          </a:xfrm>
          <a:prstGeom prst="rect">
            <a:avLst/>
          </a:prstGeom>
        </p:spPr>
        <p:txBody>
          <a:bodyPr lIns="76200" tIns="38100" rIns="76200" bIns="38100" anchor="b">
            <a:normAutofit/>
          </a:bodyPr>
          <a:lstStyle>
            <a:lvl1pPr marL="0" marR="0" indent="0" algn="ctr" defTabSz="548640" rtl="0" eaLnBrk="1" latinLnBrk="0" hangingPunct="1">
              <a:lnSpc>
                <a:spcPct val="85000"/>
              </a:lnSpc>
              <a:spcBef>
                <a:spcPts val="0"/>
              </a:spcBef>
              <a:spcAft>
                <a:spcPts val="0"/>
              </a:spcAft>
              <a:buClrTx/>
              <a:buSzTx/>
              <a:buFontTx/>
              <a:buNone/>
              <a:tabLst/>
              <a:defRPr sz="4600" b="0" i="0" u="none" strike="noStrike" cap="none" spc="-79" baseline="0">
                <a:solidFill>
                  <a:schemeClr val="accent1"/>
                </a:solidFill>
                <a:uFillTx/>
                <a:latin typeface="Arial Black" panose="020B0604020202020204" pitchFamily="34" charset="0"/>
                <a:ea typeface="+mn-ea"/>
                <a:cs typeface="+mn-cs"/>
                <a:sym typeface="Spartan Bold"/>
              </a:defRPr>
            </a:lvl1pPr>
            <a:lvl2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2pPr>
            <a:lvl3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3pPr>
            <a:lvl4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4pPr>
            <a:lvl5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5pPr>
            <a:lvl6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6pPr>
            <a:lvl7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7pPr>
            <a:lvl8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8pPr>
            <a:lvl9pPr marL="0" marR="0" indent="0" algn="l" defTabSz="548640" rtl="0" eaLnBrk="1" latinLnBrk="0" hangingPunct="1">
              <a:lnSpc>
                <a:spcPct val="85000"/>
              </a:lnSpc>
              <a:spcBef>
                <a:spcPts val="0"/>
              </a:spcBef>
              <a:spcAft>
                <a:spcPts val="0"/>
              </a:spcAft>
              <a:buClrTx/>
              <a:buSzTx/>
              <a:buFontTx/>
              <a:buNone/>
              <a:tabLst/>
              <a:defRPr sz="4260" b="0" i="0" u="none" strike="noStrike" cap="none" spc="-79" baseline="0">
                <a:solidFill>
                  <a:srgbClr val="01CF89"/>
                </a:solidFill>
                <a:uFillTx/>
                <a:latin typeface="+mn-lt"/>
                <a:ea typeface="+mn-ea"/>
                <a:cs typeface="+mn-cs"/>
                <a:sym typeface="Spartan Bold"/>
              </a:defRPr>
            </a:lvl9pPr>
          </a:lstStyle>
          <a:p>
            <a:endParaRPr lang="en-IL" sz="3833">
              <a:solidFill>
                <a:schemeClr val="bg1"/>
              </a:solidFill>
              <a:latin typeface="Arial Black"/>
            </a:endParaRPr>
          </a:p>
        </p:txBody>
      </p:sp>
      <p:grpSp>
        <p:nvGrpSpPr>
          <p:cNvPr id="32" name="Group 31">
            <a:extLst>
              <a:ext uri="{FF2B5EF4-FFF2-40B4-BE49-F238E27FC236}">
                <a16:creationId xmlns:a16="http://schemas.microsoft.com/office/drawing/2014/main" id="{FCBCB094-40F1-FB19-A029-0410D4E73325}"/>
              </a:ext>
            </a:extLst>
          </p:cNvPr>
          <p:cNvGrpSpPr/>
          <p:nvPr/>
        </p:nvGrpSpPr>
        <p:grpSpPr>
          <a:xfrm>
            <a:off x="1515001" y="3160403"/>
            <a:ext cx="4318000" cy="3167414"/>
            <a:chOff x="2926043" y="4479928"/>
            <a:chExt cx="3719959" cy="2984989"/>
          </a:xfrm>
        </p:grpSpPr>
        <p:grpSp>
          <p:nvGrpSpPr>
            <p:cNvPr id="15" name="Group 14">
              <a:extLst>
                <a:ext uri="{FF2B5EF4-FFF2-40B4-BE49-F238E27FC236}">
                  <a16:creationId xmlns:a16="http://schemas.microsoft.com/office/drawing/2014/main" id="{EAB719A7-9330-3264-833D-8FD6FBB34B16}"/>
                </a:ext>
              </a:extLst>
            </p:cNvPr>
            <p:cNvGrpSpPr/>
            <p:nvPr/>
          </p:nvGrpSpPr>
          <p:grpSpPr>
            <a:xfrm>
              <a:off x="2926043" y="4681054"/>
              <a:ext cx="3719959" cy="2783863"/>
              <a:chOff x="10719318" y="5476493"/>
              <a:chExt cx="3280101" cy="2246388"/>
            </a:xfrm>
          </p:grpSpPr>
          <p:sp>
            <p:nvSpPr>
              <p:cNvPr id="16" name="Oval 15">
                <a:extLst>
                  <a:ext uri="{FF2B5EF4-FFF2-40B4-BE49-F238E27FC236}">
                    <a16:creationId xmlns:a16="http://schemas.microsoft.com/office/drawing/2014/main" id="{7DC5EF4F-E0B9-61CC-DA4E-84C001EF5EDA}"/>
                  </a:ext>
                </a:extLst>
              </p:cNvPr>
              <p:cNvSpPr/>
              <p:nvPr/>
            </p:nvSpPr>
            <p:spPr>
              <a:xfrm>
                <a:off x="10719318" y="6350836"/>
                <a:ext cx="638629" cy="6386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L" sz="2667" dirty="0">
                  <a:solidFill>
                    <a:schemeClr val="tx1"/>
                  </a:solidFill>
                </a:endParaRPr>
              </a:p>
            </p:txBody>
          </p:sp>
          <p:sp>
            <p:nvSpPr>
              <p:cNvPr id="17" name="Oval 16">
                <a:extLst>
                  <a:ext uri="{FF2B5EF4-FFF2-40B4-BE49-F238E27FC236}">
                    <a16:creationId xmlns:a16="http://schemas.microsoft.com/office/drawing/2014/main" id="{CE850619-C433-0ED2-69B1-E6CA040B1011}"/>
                  </a:ext>
                </a:extLst>
              </p:cNvPr>
              <p:cNvSpPr/>
              <p:nvPr/>
            </p:nvSpPr>
            <p:spPr>
              <a:xfrm>
                <a:off x="11764433" y="5854406"/>
                <a:ext cx="638629" cy="6386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L" sz="2000" dirty="0">
                  <a:solidFill>
                    <a:schemeClr val="tx1"/>
                  </a:solidFill>
                </a:endParaRPr>
              </a:p>
            </p:txBody>
          </p:sp>
          <p:sp>
            <p:nvSpPr>
              <p:cNvPr id="18" name="Oval 17">
                <a:extLst>
                  <a:ext uri="{FF2B5EF4-FFF2-40B4-BE49-F238E27FC236}">
                    <a16:creationId xmlns:a16="http://schemas.microsoft.com/office/drawing/2014/main" id="{EDC6E215-EF9C-08E8-DF6F-081D710D0BA3}"/>
                  </a:ext>
                </a:extLst>
              </p:cNvPr>
              <p:cNvSpPr/>
              <p:nvPr/>
            </p:nvSpPr>
            <p:spPr>
              <a:xfrm>
                <a:off x="11741958" y="7084252"/>
                <a:ext cx="638629" cy="63862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IL" sz="2000" dirty="0">
                  <a:solidFill>
                    <a:schemeClr val="tx1"/>
                  </a:solidFill>
                </a:endParaRPr>
              </a:p>
            </p:txBody>
          </p:sp>
          <p:sp>
            <p:nvSpPr>
              <p:cNvPr id="19" name="Freeform: Shape 18">
                <a:extLst>
                  <a:ext uri="{FF2B5EF4-FFF2-40B4-BE49-F238E27FC236}">
                    <a16:creationId xmlns:a16="http://schemas.microsoft.com/office/drawing/2014/main" id="{A3D933B0-6F7B-6119-FE90-034B547BBF7D}"/>
                  </a:ext>
                </a:extLst>
              </p:cNvPr>
              <p:cNvSpPr/>
              <p:nvPr/>
            </p:nvSpPr>
            <p:spPr>
              <a:xfrm>
                <a:off x="11113446" y="5990882"/>
                <a:ext cx="661851" cy="383178"/>
              </a:xfrm>
              <a:custGeom>
                <a:avLst/>
                <a:gdLst>
                  <a:gd name="connsiteX0" fmla="*/ 0 w 413657"/>
                  <a:gd name="connsiteY0" fmla="*/ 239486 h 239486"/>
                  <a:gd name="connsiteX1" fmla="*/ 101600 w 413657"/>
                  <a:gd name="connsiteY1" fmla="*/ 50800 h 239486"/>
                  <a:gd name="connsiteX2" fmla="*/ 413657 w 413657"/>
                  <a:gd name="connsiteY2" fmla="*/ 0 h 239486"/>
                </a:gdLst>
                <a:ahLst/>
                <a:cxnLst>
                  <a:cxn ang="0">
                    <a:pos x="connsiteX0" y="connsiteY0"/>
                  </a:cxn>
                  <a:cxn ang="0">
                    <a:pos x="connsiteX1" y="connsiteY1"/>
                  </a:cxn>
                  <a:cxn ang="0">
                    <a:pos x="connsiteX2" y="connsiteY2"/>
                  </a:cxn>
                </a:cxnLst>
                <a:rect l="l" t="t" r="r" b="b"/>
                <a:pathLst>
                  <a:path w="413657" h="239486">
                    <a:moveTo>
                      <a:pt x="0" y="239486"/>
                    </a:moveTo>
                    <a:cubicBezTo>
                      <a:pt x="16328" y="165100"/>
                      <a:pt x="32657" y="90714"/>
                      <a:pt x="101600" y="50800"/>
                    </a:cubicBezTo>
                    <a:cubicBezTo>
                      <a:pt x="170543" y="10886"/>
                      <a:pt x="292100" y="5443"/>
                      <a:pt x="413657" y="0"/>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333">
                  <a:solidFill>
                    <a:schemeClr val="tx1"/>
                  </a:solidFill>
                </a:endParaRPr>
              </a:p>
            </p:txBody>
          </p:sp>
          <p:sp>
            <p:nvSpPr>
              <p:cNvPr id="20" name="Freeform: Shape 19">
                <a:extLst>
                  <a:ext uri="{FF2B5EF4-FFF2-40B4-BE49-F238E27FC236}">
                    <a16:creationId xmlns:a16="http://schemas.microsoft.com/office/drawing/2014/main" id="{4CCC7D31-2EB5-22CE-249F-5C4463E5565C}"/>
                  </a:ext>
                </a:extLst>
              </p:cNvPr>
              <p:cNvSpPr/>
              <p:nvPr/>
            </p:nvSpPr>
            <p:spPr>
              <a:xfrm rot="18953596">
                <a:off x="11925854" y="5476493"/>
                <a:ext cx="534219" cy="455608"/>
              </a:xfrm>
              <a:custGeom>
                <a:avLst/>
                <a:gdLst>
                  <a:gd name="connsiteX0" fmla="*/ 0 w 333887"/>
                  <a:gd name="connsiteY0" fmla="*/ 132737 h 284755"/>
                  <a:gd name="connsiteX1" fmla="*/ 116115 w 333887"/>
                  <a:gd name="connsiteY1" fmla="*/ 2109 h 284755"/>
                  <a:gd name="connsiteX2" fmla="*/ 326572 w 333887"/>
                  <a:gd name="connsiteY2" fmla="*/ 67423 h 284755"/>
                  <a:gd name="connsiteX3" fmla="*/ 268515 w 333887"/>
                  <a:gd name="connsiteY3" fmla="*/ 263366 h 284755"/>
                  <a:gd name="connsiteX4" fmla="*/ 101600 w 333887"/>
                  <a:gd name="connsiteY4" fmla="*/ 270623 h 284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87" h="284755">
                    <a:moveTo>
                      <a:pt x="0" y="132737"/>
                    </a:moveTo>
                    <a:cubicBezTo>
                      <a:pt x="30843" y="72866"/>
                      <a:pt x="61686" y="12995"/>
                      <a:pt x="116115" y="2109"/>
                    </a:cubicBezTo>
                    <a:cubicBezTo>
                      <a:pt x="170544" y="-8777"/>
                      <a:pt x="301172" y="23880"/>
                      <a:pt x="326572" y="67423"/>
                    </a:cubicBezTo>
                    <a:cubicBezTo>
                      <a:pt x="351972" y="110966"/>
                      <a:pt x="306010" y="229499"/>
                      <a:pt x="268515" y="263366"/>
                    </a:cubicBezTo>
                    <a:cubicBezTo>
                      <a:pt x="231020" y="297233"/>
                      <a:pt x="166310" y="283928"/>
                      <a:pt x="101600" y="270623"/>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333">
                  <a:solidFill>
                    <a:schemeClr val="tx1"/>
                  </a:solidFill>
                </a:endParaRPr>
              </a:p>
            </p:txBody>
          </p:sp>
          <p:sp>
            <p:nvSpPr>
              <p:cNvPr id="21" name="Freeform: Shape 20">
                <a:extLst>
                  <a:ext uri="{FF2B5EF4-FFF2-40B4-BE49-F238E27FC236}">
                    <a16:creationId xmlns:a16="http://schemas.microsoft.com/office/drawing/2014/main" id="{FF23375C-8C64-BD05-1244-D0B0F0B5407D}"/>
                  </a:ext>
                </a:extLst>
              </p:cNvPr>
              <p:cNvSpPr/>
              <p:nvPr/>
            </p:nvSpPr>
            <p:spPr>
              <a:xfrm>
                <a:off x="12243577" y="6466951"/>
                <a:ext cx="185813" cy="673462"/>
              </a:xfrm>
              <a:custGeom>
                <a:avLst/>
                <a:gdLst>
                  <a:gd name="connsiteX0" fmla="*/ 0 w 116133"/>
                  <a:gd name="connsiteY0" fmla="*/ 0 h 420914"/>
                  <a:gd name="connsiteX1" fmla="*/ 116114 w 116133"/>
                  <a:gd name="connsiteY1" fmla="*/ 239485 h 420914"/>
                  <a:gd name="connsiteX2" fmla="*/ 7257 w 116133"/>
                  <a:gd name="connsiteY2" fmla="*/ 420914 h 420914"/>
                </a:gdLst>
                <a:ahLst/>
                <a:cxnLst>
                  <a:cxn ang="0">
                    <a:pos x="connsiteX0" y="connsiteY0"/>
                  </a:cxn>
                  <a:cxn ang="0">
                    <a:pos x="connsiteX1" y="connsiteY1"/>
                  </a:cxn>
                  <a:cxn ang="0">
                    <a:pos x="connsiteX2" y="connsiteY2"/>
                  </a:cxn>
                </a:cxnLst>
                <a:rect l="l" t="t" r="r" b="b"/>
                <a:pathLst>
                  <a:path w="116133" h="420914">
                    <a:moveTo>
                      <a:pt x="0" y="0"/>
                    </a:moveTo>
                    <a:cubicBezTo>
                      <a:pt x="57452" y="84666"/>
                      <a:pt x="114905" y="169333"/>
                      <a:pt x="116114" y="239485"/>
                    </a:cubicBezTo>
                    <a:cubicBezTo>
                      <a:pt x="117324" y="309637"/>
                      <a:pt x="62290" y="365275"/>
                      <a:pt x="7257" y="420914"/>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333">
                  <a:solidFill>
                    <a:schemeClr val="tx1"/>
                  </a:solidFill>
                </a:endParaRPr>
              </a:p>
            </p:txBody>
          </p:sp>
          <p:sp>
            <p:nvSpPr>
              <p:cNvPr id="22" name="TextBox 21">
                <a:extLst>
                  <a:ext uri="{FF2B5EF4-FFF2-40B4-BE49-F238E27FC236}">
                    <a16:creationId xmlns:a16="http://schemas.microsoft.com/office/drawing/2014/main" id="{324732F0-EB82-1D8F-845E-9B57618D93DC}"/>
                  </a:ext>
                </a:extLst>
              </p:cNvPr>
              <p:cNvSpPr txBox="1"/>
              <p:nvPr/>
            </p:nvSpPr>
            <p:spPr>
              <a:xfrm>
                <a:off x="10952289" y="5683940"/>
                <a:ext cx="964259" cy="303014"/>
              </a:xfrm>
              <a:prstGeom prst="rect">
                <a:avLst/>
              </a:prstGeom>
              <a:noFill/>
            </p:spPr>
            <p:txBody>
              <a:bodyPr wrap="square" rtlCol="0">
                <a:spAutoFit/>
              </a:bodyPr>
              <a:lstStyle/>
              <a:p>
                <a:r>
                  <a:rPr lang="en-US" sz="2333">
                    <a:latin typeface="Courier New" panose="02070309020205020404" pitchFamily="49" charset="0"/>
                    <a:cs typeface="Courier New" panose="02070309020205020404" pitchFamily="49" charset="0"/>
                  </a:rPr>
                  <a:t>R:init</a:t>
                </a:r>
                <a:endParaRPr lang="en-IL" sz="2333">
                  <a:latin typeface="Courier New" panose="02070309020205020404" pitchFamily="49" charset="0"/>
                  <a:cs typeface="Courier New" panose="02070309020205020404" pitchFamily="49" charset="0"/>
                </a:endParaRPr>
              </a:p>
            </p:txBody>
          </p:sp>
          <p:sp>
            <p:nvSpPr>
              <p:cNvPr id="23" name="TextBox 22">
                <a:extLst>
                  <a:ext uri="{FF2B5EF4-FFF2-40B4-BE49-F238E27FC236}">
                    <a16:creationId xmlns:a16="http://schemas.microsoft.com/office/drawing/2014/main" id="{11A149C2-045D-3EBA-A43E-A5885481370B}"/>
                  </a:ext>
                </a:extLst>
              </p:cNvPr>
              <p:cNvSpPr txBox="1"/>
              <p:nvPr/>
            </p:nvSpPr>
            <p:spPr>
              <a:xfrm>
                <a:off x="12733076" y="5677823"/>
                <a:ext cx="1266343" cy="303014"/>
              </a:xfrm>
              <a:prstGeom prst="rect">
                <a:avLst/>
              </a:prstGeom>
              <a:noFill/>
            </p:spPr>
            <p:txBody>
              <a:bodyPr wrap="square" rtlCol="0">
                <a:spAutoFit/>
              </a:bodyPr>
              <a:lstStyle/>
              <a:p>
                <a:r>
                  <a:rPr lang="en-US" sz="2333">
                    <a:latin typeface="Courier New" panose="02070309020205020404" pitchFamily="49" charset="0"/>
                    <a:cs typeface="Courier New" panose="02070309020205020404" pitchFamily="49" charset="0"/>
                  </a:rPr>
                  <a:t>S:start</a:t>
                </a:r>
                <a:endParaRPr lang="en-IL" sz="2333">
                  <a:latin typeface="Courier New" panose="02070309020205020404" pitchFamily="49" charset="0"/>
                  <a:cs typeface="Courier New" panose="02070309020205020404" pitchFamily="49" charset="0"/>
                </a:endParaRPr>
              </a:p>
            </p:txBody>
          </p:sp>
          <p:sp>
            <p:nvSpPr>
              <p:cNvPr id="24" name="TextBox 23">
                <a:extLst>
                  <a:ext uri="{FF2B5EF4-FFF2-40B4-BE49-F238E27FC236}">
                    <a16:creationId xmlns:a16="http://schemas.microsoft.com/office/drawing/2014/main" id="{68786A22-D831-1CDC-DEBD-CA9706EEE4AF}"/>
                  </a:ext>
                </a:extLst>
              </p:cNvPr>
              <p:cNvSpPr txBox="1"/>
              <p:nvPr/>
            </p:nvSpPr>
            <p:spPr>
              <a:xfrm>
                <a:off x="12367494" y="6476251"/>
                <a:ext cx="1424907" cy="303014"/>
              </a:xfrm>
              <a:prstGeom prst="rect">
                <a:avLst/>
              </a:prstGeom>
              <a:noFill/>
            </p:spPr>
            <p:txBody>
              <a:bodyPr wrap="square" rtlCol="0">
                <a:spAutoFit/>
              </a:bodyPr>
              <a:lstStyle/>
              <a:p>
                <a:r>
                  <a:rPr lang="en-US" sz="2333">
                    <a:latin typeface="Courier New" panose="02070309020205020404" pitchFamily="49" charset="0"/>
                    <a:cs typeface="Courier New" panose="02070309020205020404" pitchFamily="49" charset="0"/>
                  </a:rPr>
                  <a:t>R:finish</a:t>
                </a:r>
                <a:endParaRPr lang="en-IL" sz="2333">
                  <a:latin typeface="Courier New" panose="02070309020205020404" pitchFamily="49" charset="0"/>
                  <a:cs typeface="Courier New" panose="02070309020205020404" pitchFamily="49" charset="0"/>
                </a:endParaRPr>
              </a:p>
            </p:txBody>
          </p:sp>
        </p:grpSp>
        <p:sp>
          <p:nvSpPr>
            <p:cNvPr id="29" name="Freeform: Shape 28">
              <a:extLst>
                <a:ext uri="{FF2B5EF4-FFF2-40B4-BE49-F238E27FC236}">
                  <a16:creationId xmlns:a16="http://schemas.microsoft.com/office/drawing/2014/main" id="{FDEA131E-8EBD-3C38-EC40-55A5CFA51C10}"/>
                </a:ext>
              </a:extLst>
            </p:cNvPr>
            <p:cNvSpPr/>
            <p:nvPr/>
          </p:nvSpPr>
          <p:spPr>
            <a:xfrm rot="1663434">
              <a:off x="4751819" y="5198034"/>
              <a:ext cx="605857" cy="564618"/>
            </a:xfrm>
            <a:custGeom>
              <a:avLst/>
              <a:gdLst>
                <a:gd name="connsiteX0" fmla="*/ 0 w 333887"/>
                <a:gd name="connsiteY0" fmla="*/ 132737 h 284755"/>
                <a:gd name="connsiteX1" fmla="*/ 116115 w 333887"/>
                <a:gd name="connsiteY1" fmla="*/ 2109 h 284755"/>
                <a:gd name="connsiteX2" fmla="*/ 326572 w 333887"/>
                <a:gd name="connsiteY2" fmla="*/ 67423 h 284755"/>
                <a:gd name="connsiteX3" fmla="*/ 268515 w 333887"/>
                <a:gd name="connsiteY3" fmla="*/ 263366 h 284755"/>
                <a:gd name="connsiteX4" fmla="*/ 101600 w 333887"/>
                <a:gd name="connsiteY4" fmla="*/ 270623 h 2847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887" h="284755">
                  <a:moveTo>
                    <a:pt x="0" y="132737"/>
                  </a:moveTo>
                  <a:cubicBezTo>
                    <a:pt x="30843" y="72866"/>
                    <a:pt x="61686" y="12995"/>
                    <a:pt x="116115" y="2109"/>
                  </a:cubicBezTo>
                  <a:cubicBezTo>
                    <a:pt x="170544" y="-8777"/>
                    <a:pt x="301172" y="23880"/>
                    <a:pt x="326572" y="67423"/>
                  </a:cubicBezTo>
                  <a:cubicBezTo>
                    <a:pt x="351972" y="110966"/>
                    <a:pt x="306010" y="229499"/>
                    <a:pt x="268515" y="263366"/>
                  </a:cubicBezTo>
                  <a:cubicBezTo>
                    <a:pt x="231020" y="297233"/>
                    <a:pt x="166310" y="283928"/>
                    <a:pt x="101600" y="270623"/>
                  </a:cubicBezTo>
                </a:path>
              </a:pathLst>
            </a:cu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333">
                <a:solidFill>
                  <a:schemeClr val="tx1"/>
                </a:solidFill>
              </a:endParaRPr>
            </a:p>
          </p:txBody>
        </p:sp>
        <p:sp>
          <p:nvSpPr>
            <p:cNvPr id="30" name="TextBox 29">
              <a:extLst>
                <a:ext uri="{FF2B5EF4-FFF2-40B4-BE49-F238E27FC236}">
                  <a16:creationId xmlns:a16="http://schemas.microsoft.com/office/drawing/2014/main" id="{CF344900-3542-C450-1873-6C4A4BD09D6D}"/>
                </a:ext>
              </a:extLst>
            </p:cNvPr>
            <p:cNvSpPr txBox="1"/>
            <p:nvPr/>
          </p:nvSpPr>
          <p:spPr>
            <a:xfrm>
              <a:off x="4758181" y="4479928"/>
              <a:ext cx="1286899" cy="375514"/>
            </a:xfrm>
            <a:prstGeom prst="rect">
              <a:avLst/>
            </a:prstGeom>
            <a:noFill/>
          </p:spPr>
          <p:txBody>
            <a:bodyPr wrap="square" rtlCol="0">
              <a:spAutoFit/>
            </a:bodyPr>
            <a:lstStyle/>
            <a:p>
              <a:r>
                <a:rPr lang="en-US" sz="2333">
                  <a:latin typeface="Courier New" panose="02070309020205020404" pitchFamily="49" charset="0"/>
                  <a:cs typeface="Courier New" panose="02070309020205020404" pitchFamily="49" charset="0"/>
                </a:rPr>
                <a:t>R:data</a:t>
              </a:r>
              <a:endParaRPr lang="en-IL" sz="2333">
                <a:latin typeface="Courier New" panose="02070309020205020404" pitchFamily="49" charset="0"/>
                <a:cs typeface="Courier New" panose="02070309020205020404" pitchFamily="49" charset="0"/>
              </a:endParaRPr>
            </a:p>
          </p:txBody>
        </p:sp>
      </p:grpSp>
      <p:grpSp>
        <p:nvGrpSpPr>
          <p:cNvPr id="25" name="Group 24">
            <a:extLst>
              <a:ext uri="{FF2B5EF4-FFF2-40B4-BE49-F238E27FC236}">
                <a16:creationId xmlns:a16="http://schemas.microsoft.com/office/drawing/2014/main" id="{C854D214-6BF6-05AB-CE7A-7114EB89D42A}"/>
              </a:ext>
            </a:extLst>
          </p:cNvPr>
          <p:cNvGrpSpPr/>
          <p:nvPr/>
        </p:nvGrpSpPr>
        <p:grpSpPr>
          <a:xfrm>
            <a:off x="6849316" y="1720119"/>
            <a:ext cx="3980204" cy="3230559"/>
            <a:chOff x="9796609" y="2020596"/>
            <a:chExt cx="3198815" cy="2263573"/>
          </a:xfrm>
        </p:grpSpPr>
        <p:grpSp>
          <p:nvGrpSpPr>
            <p:cNvPr id="4" name="Group 3">
              <a:extLst>
                <a:ext uri="{FF2B5EF4-FFF2-40B4-BE49-F238E27FC236}">
                  <a16:creationId xmlns:a16="http://schemas.microsoft.com/office/drawing/2014/main" id="{78E9C1D8-6022-351A-9EAA-100F1513C4FA}"/>
                </a:ext>
              </a:extLst>
            </p:cNvPr>
            <p:cNvGrpSpPr/>
            <p:nvPr/>
          </p:nvGrpSpPr>
          <p:grpSpPr>
            <a:xfrm>
              <a:off x="10373380" y="2406951"/>
              <a:ext cx="2393186" cy="1877218"/>
              <a:chOff x="7378995" y="1769964"/>
              <a:chExt cx="1495741" cy="1173261"/>
            </a:xfrm>
          </p:grpSpPr>
          <p:cxnSp>
            <p:nvCxnSpPr>
              <p:cNvPr id="5" name="Straight Connector 4">
                <a:extLst>
                  <a:ext uri="{FF2B5EF4-FFF2-40B4-BE49-F238E27FC236}">
                    <a16:creationId xmlns:a16="http://schemas.microsoft.com/office/drawing/2014/main" id="{B5AD2F37-F9DB-4BE0-2F13-A690FDBD1D5A}"/>
                  </a:ext>
                </a:extLst>
              </p:cNvPr>
              <p:cNvCxnSpPr>
                <a:cxnSpLocks/>
              </p:cNvCxnSpPr>
              <p:nvPr/>
            </p:nvCxnSpPr>
            <p:spPr>
              <a:xfrm>
                <a:off x="7378995" y="1793358"/>
                <a:ext cx="0" cy="11498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8961EF01-1327-972A-4FAC-153E5DA437CC}"/>
                  </a:ext>
                </a:extLst>
              </p:cNvPr>
              <p:cNvCxnSpPr>
                <a:cxnSpLocks/>
              </p:cNvCxnSpPr>
              <p:nvPr/>
            </p:nvCxnSpPr>
            <p:spPr>
              <a:xfrm>
                <a:off x="8684398" y="1793358"/>
                <a:ext cx="0" cy="1149867"/>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 name="Straight Arrow Connector 6">
                <a:extLst>
                  <a:ext uri="{FF2B5EF4-FFF2-40B4-BE49-F238E27FC236}">
                    <a16:creationId xmlns:a16="http://schemas.microsoft.com/office/drawing/2014/main" id="{9152F69D-FC43-6855-BB07-77F6D50940DA}"/>
                  </a:ext>
                </a:extLst>
              </p:cNvPr>
              <p:cNvCxnSpPr>
                <a:cxnSpLocks/>
              </p:cNvCxnSpPr>
              <p:nvPr/>
            </p:nvCxnSpPr>
            <p:spPr>
              <a:xfrm>
                <a:off x="7378995" y="194930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09347B9-C0C5-9332-1CDB-DA4A972F3FFF}"/>
                  </a:ext>
                </a:extLst>
              </p:cNvPr>
              <p:cNvCxnSpPr/>
              <p:nvPr/>
            </p:nvCxnSpPr>
            <p:spPr>
              <a:xfrm flipH="1">
                <a:off x="7378995" y="220813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2252964-9203-2CF1-9AC5-413DE192DDF7}"/>
                  </a:ext>
                </a:extLst>
              </p:cNvPr>
              <p:cNvCxnSpPr/>
              <p:nvPr/>
            </p:nvCxnSpPr>
            <p:spPr>
              <a:xfrm>
                <a:off x="7378995" y="246696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2867863-3E4C-9A93-C938-2A59C9DBBD63}"/>
                  </a:ext>
                </a:extLst>
              </p:cNvPr>
              <p:cNvCxnSpPr/>
              <p:nvPr/>
            </p:nvCxnSpPr>
            <p:spPr>
              <a:xfrm>
                <a:off x="7378995" y="2725792"/>
                <a:ext cx="13054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1A92E8A-F338-E545-CE61-F0494DCED811}"/>
                  </a:ext>
                </a:extLst>
              </p:cNvPr>
              <p:cNvSpPr txBox="1"/>
              <p:nvPr/>
            </p:nvSpPr>
            <p:spPr>
              <a:xfrm>
                <a:off x="7471945" y="1769964"/>
                <a:ext cx="735477" cy="197653"/>
              </a:xfrm>
              <a:prstGeom prst="rect">
                <a:avLst/>
              </a:prstGeom>
              <a:noFill/>
            </p:spPr>
            <p:txBody>
              <a:bodyPr wrap="square" rtlCol="0">
                <a:spAutoFit/>
              </a:bodyPr>
              <a:lstStyle/>
              <a:p>
                <a:r>
                  <a:rPr lang="en-US" sz="2333" err="1">
                    <a:latin typeface="Courier New" panose="02070309020205020404" pitchFamily="49" charset="0"/>
                    <a:cs typeface="Courier New" panose="02070309020205020404" pitchFamily="49" charset="0"/>
                  </a:rPr>
                  <a:t>init</a:t>
                </a:r>
                <a:endParaRPr lang="en-IL" sz="2333">
                  <a:latin typeface="Courier New" panose="02070309020205020404" pitchFamily="49" charset="0"/>
                  <a:cs typeface="Courier New" panose="02070309020205020404" pitchFamily="49" charset="0"/>
                </a:endParaRPr>
              </a:p>
            </p:txBody>
          </p:sp>
          <p:sp>
            <p:nvSpPr>
              <p:cNvPr id="12" name="TextBox 11">
                <a:extLst>
                  <a:ext uri="{FF2B5EF4-FFF2-40B4-BE49-F238E27FC236}">
                    <a16:creationId xmlns:a16="http://schemas.microsoft.com/office/drawing/2014/main" id="{DC811725-E3B0-7A19-D0B8-B22EF1AC42A9}"/>
                  </a:ext>
                </a:extLst>
              </p:cNvPr>
              <p:cNvSpPr txBox="1"/>
              <p:nvPr/>
            </p:nvSpPr>
            <p:spPr>
              <a:xfrm>
                <a:off x="8139259" y="2035511"/>
                <a:ext cx="735477" cy="197653"/>
              </a:xfrm>
              <a:prstGeom prst="rect">
                <a:avLst/>
              </a:prstGeom>
              <a:noFill/>
            </p:spPr>
            <p:txBody>
              <a:bodyPr wrap="square" rtlCol="0">
                <a:spAutoFit/>
              </a:bodyPr>
              <a:lstStyle/>
              <a:p>
                <a:r>
                  <a:rPr lang="en-US" sz="2333">
                    <a:latin typeface="Courier New" panose="02070309020205020404" pitchFamily="49" charset="0"/>
                    <a:cs typeface="Courier New" panose="02070309020205020404" pitchFamily="49" charset="0"/>
                  </a:rPr>
                  <a:t>start</a:t>
                </a:r>
                <a:endParaRPr lang="en-IL" sz="2333">
                  <a:latin typeface="Courier New" panose="02070309020205020404" pitchFamily="49" charset="0"/>
                  <a:cs typeface="Courier New" panose="02070309020205020404" pitchFamily="49" charset="0"/>
                </a:endParaRPr>
              </a:p>
            </p:txBody>
          </p:sp>
          <p:sp>
            <p:nvSpPr>
              <p:cNvPr id="13" name="TextBox 12">
                <a:extLst>
                  <a:ext uri="{FF2B5EF4-FFF2-40B4-BE49-F238E27FC236}">
                    <a16:creationId xmlns:a16="http://schemas.microsoft.com/office/drawing/2014/main" id="{294CE38F-58DF-CDE1-8863-1BA902B14043}"/>
                  </a:ext>
                </a:extLst>
              </p:cNvPr>
              <p:cNvSpPr txBox="1"/>
              <p:nvPr/>
            </p:nvSpPr>
            <p:spPr>
              <a:xfrm>
                <a:off x="7391389" y="2271168"/>
                <a:ext cx="735477" cy="197653"/>
              </a:xfrm>
              <a:prstGeom prst="rect">
                <a:avLst/>
              </a:prstGeom>
              <a:noFill/>
            </p:spPr>
            <p:txBody>
              <a:bodyPr wrap="square" rtlCol="0">
                <a:spAutoFit/>
              </a:bodyPr>
              <a:lstStyle/>
              <a:p>
                <a:r>
                  <a:rPr lang="en-US" sz="2333">
                    <a:latin typeface="Courier New" panose="02070309020205020404" pitchFamily="49" charset="0"/>
                    <a:cs typeface="Courier New" panose="02070309020205020404" pitchFamily="49" charset="0"/>
                  </a:rPr>
                  <a:t>data</a:t>
                </a:r>
                <a:endParaRPr lang="en-IL" sz="2333">
                  <a:latin typeface="Courier New" panose="02070309020205020404" pitchFamily="49" charset="0"/>
                  <a:cs typeface="Courier New" panose="02070309020205020404" pitchFamily="49" charset="0"/>
                </a:endParaRPr>
              </a:p>
            </p:txBody>
          </p:sp>
          <p:sp>
            <p:nvSpPr>
              <p:cNvPr id="14" name="TextBox 13">
                <a:extLst>
                  <a:ext uri="{FF2B5EF4-FFF2-40B4-BE49-F238E27FC236}">
                    <a16:creationId xmlns:a16="http://schemas.microsoft.com/office/drawing/2014/main" id="{FEF3A650-D45E-80D8-102B-4601B4FD5742}"/>
                  </a:ext>
                </a:extLst>
              </p:cNvPr>
              <p:cNvSpPr txBox="1"/>
              <p:nvPr/>
            </p:nvSpPr>
            <p:spPr>
              <a:xfrm>
                <a:off x="7403782" y="2520528"/>
                <a:ext cx="735477" cy="197653"/>
              </a:xfrm>
              <a:prstGeom prst="rect">
                <a:avLst/>
              </a:prstGeom>
              <a:noFill/>
            </p:spPr>
            <p:txBody>
              <a:bodyPr wrap="square" rtlCol="0">
                <a:spAutoFit/>
              </a:bodyPr>
              <a:lstStyle/>
              <a:p>
                <a:r>
                  <a:rPr lang="en-US" sz="2333">
                    <a:latin typeface="Courier New" panose="02070309020205020404" pitchFamily="49" charset="0"/>
                    <a:cs typeface="Courier New" panose="02070309020205020404" pitchFamily="49" charset="0"/>
                  </a:rPr>
                  <a:t>finish</a:t>
                </a:r>
                <a:endParaRPr lang="en-IL" sz="2333">
                  <a:latin typeface="Courier New" panose="02070309020205020404" pitchFamily="49" charset="0"/>
                  <a:cs typeface="Courier New" panose="02070309020205020404" pitchFamily="49" charset="0"/>
                </a:endParaRPr>
              </a:p>
            </p:txBody>
          </p:sp>
        </p:grpSp>
        <p:sp>
          <p:nvSpPr>
            <p:cNvPr id="2" name="TextBox 1">
              <a:extLst>
                <a:ext uri="{FF2B5EF4-FFF2-40B4-BE49-F238E27FC236}">
                  <a16:creationId xmlns:a16="http://schemas.microsoft.com/office/drawing/2014/main" id="{82E870CA-7C35-E9A9-5CD8-BC5BF5C968D3}"/>
                </a:ext>
              </a:extLst>
            </p:cNvPr>
            <p:cNvSpPr txBox="1"/>
            <p:nvPr/>
          </p:nvSpPr>
          <p:spPr>
            <a:xfrm>
              <a:off x="9796609" y="2028981"/>
              <a:ext cx="1066799" cy="3474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667">
                  <a:latin typeface="Asap SemiBold"/>
                  <a:ea typeface="Asap SemiBold"/>
                  <a:cs typeface="Asap SemiBold"/>
                  <a:sym typeface="Asap SemiBold"/>
                </a:rPr>
                <a:t>Client</a:t>
              </a:r>
              <a:endParaRPr lang="en-IL" sz="2667">
                <a:latin typeface="Asap SemiBold"/>
                <a:ea typeface="Asap SemiBold"/>
                <a:cs typeface="Asap SemiBold"/>
                <a:sym typeface="Asap SemiBold"/>
              </a:endParaRPr>
            </a:p>
          </p:txBody>
        </p:sp>
        <p:sp>
          <p:nvSpPr>
            <p:cNvPr id="31" name="TextBox 30">
              <a:extLst>
                <a:ext uri="{FF2B5EF4-FFF2-40B4-BE49-F238E27FC236}">
                  <a16:creationId xmlns:a16="http://schemas.microsoft.com/office/drawing/2014/main" id="{80A8E35B-5586-68A8-EB64-70223DA9FA03}"/>
                </a:ext>
              </a:extLst>
            </p:cNvPr>
            <p:cNvSpPr txBox="1"/>
            <p:nvPr/>
          </p:nvSpPr>
          <p:spPr>
            <a:xfrm>
              <a:off x="11928625" y="2020596"/>
              <a:ext cx="1066799" cy="34748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2333" tIns="42333" rIns="42333" bIns="42333" numCol="1" spcCol="38100" rtlCol="0" anchor="ctr">
              <a:spAutoFit/>
            </a:bodyPr>
            <a:lstStyle/>
            <a:p>
              <a:pPr algn="ctr" defTabSz="687889" hangingPunct="0"/>
              <a:r>
                <a:rPr lang="en-US" sz="2667" dirty="0">
                  <a:latin typeface="Asap SemiBold"/>
                  <a:ea typeface="Asap SemiBold"/>
                  <a:cs typeface="Asap SemiBold"/>
                  <a:sym typeface="Asap SemiBold"/>
                </a:rPr>
                <a:t>Server</a:t>
              </a:r>
              <a:endParaRPr lang="en-IL" sz="2667" dirty="0">
                <a:latin typeface="Asap SemiBold"/>
                <a:ea typeface="Asap SemiBold"/>
                <a:cs typeface="Asap SemiBold"/>
                <a:sym typeface="Asap SemiBold"/>
              </a:endParaRPr>
            </a:p>
          </p:txBody>
        </p:sp>
      </p:grpSp>
      <p:sp>
        <p:nvSpPr>
          <p:cNvPr id="34" name="Arrow: Down 33">
            <a:extLst>
              <a:ext uri="{FF2B5EF4-FFF2-40B4-BE49-F238E27FC236}">
                <a16:creationId xmlns:a16="http://schemas.microsoft.com/office/drawing/2014/main" id="{23F56479-083A-B6EF-A636-650989B41C0C}"/>
              </a:ext>
            </a:extLst>
          </p:cNvPr>
          <p:cNvSpPr/>
          <p:nvPr/>
        </p:nvSpPr>
        <p:spPr>
          <a:xfrm>
            <a:off x="9932276" y="956441"/>
            <a:ext cx="536027" cy="8346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4903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 presetClass="entr" presetSubtype="0"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500"/>
                                        <p:tgtEl>
                                          <p:spTgt spid="2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4" grpId="0" animBg="1"/>
    </p:bldLst>
  </p:timing>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1444</TotalTime>
  <Words>1797</Words>
  <Application>Microsoft Macintosh PowerPoint</Application>
  <PresentationFormat>מסך רחב</PresentationFormat>
  <Paragraphs>356</Paragraphs>
  <Slides>30</Slides>
  <Notes>25</Notes>
  <HiddenSlides>5</HiddenSlides>
  <MMClips>0</MMClips>
  <ScaleCrop>false</ScaleCrop>
  <HeadingPairs>
    <vt:vector size="6" baseType="variant">
      <vt:variant>
        <vt:lpstr>גופנים בשימוש</vt:lpstr>
      </vt:variant>
      <vt:variant>
        <vt:i4>8</vt:i4>
      </vt:variant>
      <vt:variant>
        <vt:lpstr>ערכת נושא</vt:lpstr>
      </vt:variant>
      <vt:variant>
        <vt:i4>1</vt:i4>
      </vt:variant>
      <vt:variant>
        <vt:lpstr>כותרות שקופיות</vt:lpstr>
      </vt:variant>
      <vt:variant>
        <vt:i4>30</vt:i4>
      </vt:variant>
    </vt:vector>
  </HeadingPairs>
  <TitlesOfParts>
    <vt:vector size="39" baseType="lpstr">
      <vt:lpstr>Agency FB</vt:lpstr>
      <vt:lpstr>Arial</vt:lpstr>
      <vt:lpstr>Arial Black</vt:lpstr>
      <vt:lpstr>Asap SemiBold</vt:lpstr>
      <vt:lpstr>Calibri</vt:lpstr>
      <vt:lpstr>Corbel</vt:lpstr>
      <vt:lpstr>Courier New</vt:lpstr>
      <vt:lpstr>Helvetica Neue Medium</vt:lpstr>
      <vt:lpstr>Basis</vt:lpstr>
      <vt:lpstr>PISE Protocol Inference using symbolic execution and automata learning</vt:lpstr>
      <vt:lpstr>What is protocol inference?</vt:lpstr>
      <vt:lpstr>Motivations:</vt:lpstr>
      <vt:lpstr>Manual Protocol Inference is Hard!</vt:lpstr>
      <vt:lpstr>Research Goal</vt:lpstr>
      <vt:lpstr>Assumptions</vt:lpstr>
      <vt:lpstr>Under the Hood</vt:lpstr>
      <vt:lpstr>Overview</vt:lpstr>
      <vt:lpstr>L* Algorithm for protocols</vt:lpstr>
      <vt:lpstr>Answering Membership queries</vt:lpstr>
      <vt:lpstr>Symbolic Execution</vt:lpstr>
      <vt:lpstr>Answering Membership queries</vt:lpstr>
      <vt:lpstr>Answering Membership queries</vt:lpstr>
      <vt:lpstr>Discovering message types </vt:lpstr>
      <vt:lpstr>Probing for following message types</vt:lpstr>
      <vt:lpstr>Probing for following message types</vt:lpstr>
      <vt:lpstr>Probing for following message types </vt:lpstr>
      <vt:lpstr>Concrete messages -&gt; Message type</vt:lpstr>
      <vt:lpstr>Tying it all together</vt:lpstr>
      <vt:lpstr>An illustrative example</vt:lpstr>
      <vt:lpstr>Equivalence Query</vt:lpstr>
      <vt:lpstr>Example - method’s output</vt:lpstr>
      <vt:lpstr>Caveats</vt:lpstr>
      <vt:lpstr>Summary</vt:lpstr>
      <vt:lpstr>Questions</vt:lpstr>
      <vt:lpstr>We do not assume</vt:lpstr>
      <vt:lpstr>Agenda</vt:lpstr>
      <vt:lpstr>Answering Membership queries</vt:lpstr>
      <vt:lpstr>How to identify a send or receive?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PISE: Protocol Inference using Symbolic Execution</dc:title>
  <dc:creator>Ron Marcovich</dc:creator>
  <cp:lastModifiedBy>Ron Marcovich</cp:lastModifiedBy>
  <cp:revision>3</cp:revision>
  <dcterms:created xsi:type="dcterms:W3CDTF">2020-08-21T11:53:45Z</dcterms:created>
  <dcterms:modified xsi:type="dcterms:W3CDTF">2023-03-03T01:46:00Z</dcterms:modified>
</cp:coreProperties>
</file>