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EF63C4-7F31-408B-8861-8FD1947FF6A2}">
  <a:tblStyle styleId="{FCEF63C4-7F31-408B-8861-8FD1947FF6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ato-regular.fntdata"/><Relationship Id="rId21" Type="http://schemas.openxmlformats.org/officeDocument/2006/relationships/slide" Target="slides/slide15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5c6489d6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5c6489d6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5c6489d6a_0_23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f5c6489d6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Explain more of chart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Explain chart columns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5c6489d6a_0_30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f5c6489d6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Discuss more of the chart columns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5c6489d6a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5c6489d6a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5c6489d6a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5c6489d6a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135e3162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135e3162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135e3162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f135e3162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135e316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f135e316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135e3162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135e3162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135e3162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135e3162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5c6489d6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5c6489d6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5c6489d6a_0_29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f5c6489d6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5c6489d6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5c6489d6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5c6489d6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5c6489d6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83100" y="64025"/>
            <a:ext cx="87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83100" y="729975"/>
            <a:ext cx="8938200" cy="4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771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771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Copy">
  <p:cSld name="Content Slide - Copy">
    <p:bg>
      <p:bgPr>
        <a:solidFill>
          <a:schemeClr val="accent4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7" y="0"/>
            <a:ext cx="8636002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type="ctrTitle"/>
          </p:nvPr>
        </p:nvSpPr>
        <p:spPr>
          <a:xfrm>
            <a:off x="782665" y="332005"/>
            <a:ext cx="69258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Arial"/>
              <a:buNone/>
              <a:defRPr b="1" i="1" sz="27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subTitle"/>
          </p:nvPr>
        </p:nvSpPr>
        <p:spPr>
          <a:xfrm>
            <a:off x="782665" y="1008875"/>
            <a:ext cx="54915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b="1" i="0" sz="1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1463137" y="1471905"/>
            <a:ext cx="5524500" cy="25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6"/>
          <p:cNvSpPr/>
          <p:nvPr>
            <p:ph idx="12" type="sldNum"/>
          </p:nvPr>
        </p:nvSpPr>
        <p:spPr>
          <a:xfrm>
            <a:off x="8476488" y="4636008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34275" lIns="13700" spcFirstLastPara="1" rIns="13700" wrap="square" tIns="34275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 b="1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buNone/>
              <a:defRPr b="1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buNone/>
              <a:defRPr b="1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buNone/>
              <a:defRPr b="1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buNone/>
              <a:defRPr b="1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buNone/>
              <a:defRPr b="1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buNone/>
              <a:defRPr b="1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buNone/>
              <a:defRPr b="1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buNone/>
              <a:defRPr b="1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24">
          <p15:clr>
            <a:srgbClr val="FBAE40"/>
          </p15:clr>
        </p15:guide>
        <p15:guide id="7" pos="918">
          <p15:clr>
            <a:srgbClr val="FBAE40"/>
          </p15:clr>
        </p15:guide>
        <p15:guide id="8" pos="486">
          <p15:clr>
            <a:srgbClr val="FBAE40"/>
          </p15:clr>
        </p15:guide>
        <p15:guide id="9" pos="11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hyperlink" Target="https://github.com/HexHive/IOVFI" TargetMode="External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Accurate</a:t>
            </a:r>
            <a:r>
              <a:rPr lang="en"/>
              <a:t> Compiler and Optimization Independent Function Identification</a:t>
            </a:r>
            <a:endParaRPr/>
          </a:p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Derrick McKee</a:t>
            </a:r>
            <a:r>
              <a:rPr baseline="30000" lang="en"/>
              <a:t>1,2</a:t>
            </a:r>
            <a:r>
              <a:rPr lang="en"/>
              <a:t>, Nathan Burow</a:t>
            </a:r>
            <a:r>
              <a:rPr baseline="30000" lang="en"/>
              <a:t>2</a:t>
            </a:r>
            <a:r>
              <a:rPr lang="en"/>
              <a:t>, Mathias Payer</a:t>
            </a:r>
            <a:r>
              <a:rPr baseline="30000" lang="en"/>
              <a:t>3</a:t>
            </a:r>
            <a:endParaRPr baseline="30000"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-7749" l="2740" r="2750" t="13240"/>
          <a:stretch/>
        </p:blipFill>
        <p:spPr>
          <a:xfrm>
            <a:off x="3437450" y="4141275"/>
            <a:ext cx="1729455" cy="9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824" y="4005650"/>
            <a:ext cx="3346125" cy="8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/>
        </p:nvSpPr>
        <p:spPr>
          <a:xfrm>
            <a:off x="1580850" y="3380775"/>
            <a:ext cx="59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 Purdue University          2. MIT Lincoln Laboratory          3. EPFL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550" y="4348547"/>
            <a:ext cx="3238503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3100" y="64025"/>
            <a:ext cx="87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IOVFI Experimental Setup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3100" y="729975"/>
            <a:ext cx="8938200" cy="4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compile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coreutils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using Clang and GCC at -O{0,1,2,3}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generate a binary tree from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wc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realpath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uniq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identify functions in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du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dir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ls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ptx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sort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logname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whoami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uname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dirname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report F-Score, the harmonic mean of precision and recall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17"/>
          <p:cNvGraphicFramePr/>
          <p:nvPr/>
        </p:nvGraphicFramePr>
        <p:xfrm>
          <a:off x="1151988" y="75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{FCEF63C4-7F31-408B-8861-8FD1947FF6A2}</a:tableStyleId>
              </a:tblPr>
              <a:tblGrid>
                <a:gridCol w="1008800"/>
                <a:gridCol w="1008800"/>
                <a:gridCol w="1008800"/>
                <a:gridCol w="1008800"/>
                <a:gridCol w="1008800"/>
                <a:gridCol w="1008800"/>
              </a:tblGrid>
              <a:tr h="353025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O0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53025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Clang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GCC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3530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O0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Clang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.856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24%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.836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53%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3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GCC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.823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48%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.838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22%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0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O1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Clang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.735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87%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.734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99%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3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GCC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.695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67%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.690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68%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0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O2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Clang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.696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122%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.686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140%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3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GCC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.674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100%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.659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133%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0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O3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Clang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.692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132%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.689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140%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3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GCC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.755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139%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.748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201%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17"/>
          <p:cNvSpPr txBox="1"/>
          <p:nvPr/>
        </p:nvSpPr>
        <p:spPr>
          <a:xfrm>
            <a:off x="3172113" y="727084"/>
            <a:ext cx="91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IOVFI F-Score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155" name="Google Shape;155;p17"/>
          <p:cNvSpPr/>
          <p:nvPr>
            <p:ph idx="12" type="sldNum"/>
          </p:nvPr>
        </p:nvSpPr>
        <p:spPr>
          <a:xfrm>
            <a:off x="8472458" y="4663217"/>
            <a:ext cx="548700" cy="393600"/>
          </a:xfrm>
          <a:prstGeom prst="ellipse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-40850" y="-46150"/>
            <a:ext cx="87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BinDiff 6</a:t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 rot="5400000">
            <a:off x="6251763" y="2845425"/>
            <a:ext cx="2798400" cy="69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>
              <a:alpha val="494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Widening Accuracy Gap</a:t>
            </a:r>
            <a:endParaRPr/>
          </a:p>
        </p:txBody>
      </p:sp>
      <p:cxnSp>
        <p:nvCxnSpPr>
          <p:cNvPr id="158" name="Google Shape;158;p17"/>
          <p:cNvCxnSpPr/>
          <p:nvPr/>
        </p:nvCxnSpPr>
        <p:spPr>
          <a:xfrm>
            <a:off x="1150413" y="752725"/>
            <a:ext cx="20217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7"/>
          <p:cNvSpPr txBox="1"/>
          <p:nvPr/>
        </p:nvSpPr>
        <p:spPr>
          <a:xfrm>
            <a:off x="1150362" y="948626"/>
            <a:ext cx="91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Evaluation Compilation Environment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2320257" y="670843"/>
            <a:ext cx="91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Binary Tree Compilation Environment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6214285" y="713334"/>
            <a:ext cx="108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Improvement over BinDiff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5187200" y="4557925"/>
            <a:ext cx="1870500" cy="4989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Google Shape;167;p18"/>
          <p:cNvGraphicFramePr/>
          <p:nvPr/>
        </p:nvGraphicFramePr>
        <p:xfrm>
          <a:off x="1481000" y="139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{FCEF63C4-7F31-408B-8861-8FD1947FF6A2}</a:tableStyleId>
              </a:tblPr>
              <a:tblGrid>
                <a:gridCol w="1008800"/>
                <a:gridCol w="1008800"/>
                <a:gridCol w="1008800"/>
                <a:gridCol w="1008800"/>
                <a:gridCol w="1008800"/>
                <a:gridCol w="1008800"/>
              </a:tblGrid>
              <a:tr h="353025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O0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C4BF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53025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Clang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C4BF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GCC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C4BF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3530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O0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C4BF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Clang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4BF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2"/>
                          </a:solidFill>
                        </a:rPr>
                        <a:t>.952</a:t>
                      </a:r>
                      <a:endParaRPr b="1" sz="1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2"/>
                          </a:solidFill>
                        </a:rPr>
                        <a:t>.856</a:t>
                      </a:r>
                      <a:endParaRPr b="1" sz="1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</a:rPr>
                        <a:t>.224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</a:rPr>
                        <a:t>.836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GCC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4BF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</a:rPr>
                        <a:t>.296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</a:rPr>
                        <a:t>.823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2"/>
                          </a:solidFill>
                        </a:rPr>
                        <a:t>.951</a:t>
                      </a:r>
                      <a:endParaRPr b="1" sz="1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2"/>
                          </a:solidFill>
                        </a:rPr>
                        <a:t>.838</a:t>
                      </a:r>
                      <a:endParaRPr b="1" sz="1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0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O3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C4BF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Clang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4BF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</a:rPr>
                        <a:t>.0656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</a:rPr>
                        <a:t>.692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</a:rPr>
                        <a:t>.0370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</a:rPr>
                        <a:t>.689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3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GCC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4BF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</a:rPr>
                        <a:t>.0519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</a:rPr>
                        <a:t>.755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</a:rPr>
                        <a:t>.0108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</a:rPr>
                        <a:t>.748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p18"/>
          <p:cNvSpPr/>
          <p:nvPr>
            <p:ph idx="12" type="sldNum"/>
          </p:nvPr>
        </p:nvSpPr>
        <p:spPr>
          <a:xfrm>
            <a:off x="8472458" y="4663217"/>
            <a:ext cx="548700" cy="393600"/>
          </a:xfrm>
          <a:prstGeom prst="ellipse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 txBox="1"/>
          <p:nvPr>
            <p:ph type="title"/>
          </p:nvPr>
        </p:nvSpPr>
        <p:spPr>
          <a:xfrm>
            <a:off x="83100" y="64025"/>
            <a:ext cx="87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Asm2Vec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3429725" y="3566700"/>
            <a:ext cx="4034100" cy="7038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18"/>
          <p:cNvCxnSpPr/>
          <p:nvPr/>
        </p:nvCxnSpPr>
        <p:spPr>
          <a:xfrm>
            <a:off x="1479425" y="1388688"/>
            <a:ext cx="20217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8"/>
          <p:cNvSpPr txBox="1"/>
          <p:nvPr/>
        </p:nvSpPr>
        <p:spPr>
          <a:xfrm>
            <a:off x="1479375" y="1584588"/>
            <a:ext cx="91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Evaluation Compilation Environment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2656614" y="1306806"/>
            <a:ext cx="91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Binary Tree Compilation Environment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6745125" y="1348564"/>
            <a:ext cx="91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IOVFI F-Score</a:t>
            </a:r>
            <a:endParaRPr b="1" sz="1100"/>
          </a:p>
        </p:txBody>
      </p:sp>
      <p:sp>
        <p:nvSpPr>
          <p:cNvPr id="175" name="Google Shape;175;p18"/>
          <p:cNvSpPr txBox="1"/>
          <p:nvPr/>
        </p:nvSpPr>
        <p:spPr>
          <a:xfrm>
            <a:off x="3498600" y="1348564"/>
            <a:ext cx="91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Asm2Vec F-Score</a:t>
            </a:r>
            <a:endParaRPr b="1"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83100" y="64025"/>
            <a:ext cx="87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Binary Accuracy</a:t>
            </a:r>
            <a:endParaRPr/>
          </a:p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2" name="Google Shape;182;p19"/>
          <p:cNvGraphicFramePr/>
          <p:nvPr/>
        </p:nvGraphicFramePr>
        <p:xfrm>
          <a:off x="952500" y="14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{FCEF63C4-7F31-408B-8861-8FD1947FF6A2}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429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O1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O3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Clang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GCC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Clang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GCC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libz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.717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.850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.765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.772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libpng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.633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.695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.629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.639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libxml2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.699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.802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.700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.733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83100" y="64025"/>
            <a:ext cx="87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Architecture Accuracy</a:t>
            </a:r>
            <a:endParaRPr/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9" name="Google Shape;189;p20"/>
          <p:cNvGraphicFramePr/>
          <p:nvPr/>
        </p:nvGraphicFramePr>
        <p:xfrm>
          <a:off x="952500" y="14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{FCEF63C4-7F31-408B-8861-8FD1947FF6A2}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O0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O3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Clang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GCC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Clang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GCC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wc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.835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.805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.795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.860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realpath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.820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.803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.737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.842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uniq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.880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.866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.796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.877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83100" y="64025"/>
            <a:ext cx="87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 rotWithShape="1">
          <a:blip r:embed="rId3">
            <a:alphaModFix/>
          </a:blip>
          <a:srcRect b="-7749" l="2740" r="2750" t="13240"/>
          <a:stretch/>
        </p:blipFill>
        <p:spPr>
          <a:xfrm>
            <a:off x="4186250" y="4534850"/>
            <a:ext cx="1062450" cy="5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3432" y="4474550"/>
            <a:ext cx="2384916" cy="5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83100" y="729975"/>
            <a:ext cx="8938200" cy="27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IOVFI semantically identifies functions in binaries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Uses program state transformations as function fingerprints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Resilient to broad changes in compilation environments and architecture, a first-in-class feature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Source available at </a:t>
            </a:r>
            <a:r>
              <a:rPr b="1"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https://github.com/HexHive/IOVFI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220250" y="3553563"/>
            <a:ext cx="396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Email: </a:t>
            </a: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derrick@geth.systems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Twitter: </a:t>
            </a: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@unbound_brewer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5900" y="4646647"/>
            <a:ext cx="3238503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83100" y="64025"/>
            <a:ext cx="87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83100" y="729975"/>
            <a:ext cx="8938200" cy="4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Reverse engineering binaries is required for many purposes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Malware analysis and family identification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Library version and patch application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Copyright violation detection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en" sz="2000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new daily malware samples demands an automated solution</a:t>
            </a:r>
            <a:endParaRPr sz="2400"/>
          </a:p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83100" y="64025"/>
            <a:ext cx="87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reverse engineering binaries difficult?</a:t>
            </a:r>
            <a:endParaRPr/>
          </a:p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83100" y="729975"/>
            <a:ext cx="8938200" cy="4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No debug symbols or type information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Highly dependent on compilation environment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strlen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assembly can change by up to 70%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Similar binary code implies function similarity, but dissimilar code does not imply differences in function semantics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100" y="64025"/>
            <a:ext cx="87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Solutions</a:t>
            </a:r>
            <a:endParaRPr/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0"/>
          <p:cNvSpPr txBox="1"/>
          <p:nvPr/>
        </p:nvSpPr>
        <p:spPr>
          <a:xfrm>
            <a:off x="597075" y="757829"/>
            <a:ext cx="34434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34950" lvl="0" marL="203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Char char="●"/>
            </a:pPr>
            <a:r>
              <a:rPr b="1" lang="en" sz="1900">
                <a:solidFill>
                  <a:schemeClr val="dk2"/>
                </a:solidFill>
              </a:rPr>
              <a:t>Static</a:t>
            </a:r>
            <a:endParaRPr b="1" sz="1900">
              <a:solidFill>
                <a:schemeClr val="dk2"/>
              </a:solidFill>
            </a:endParaRPr>
          </a:p>
          <a:p>
            <a:pPr indent="-209550" lvl="1" marL="342900" rtl="0" algn="l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b="1" lang="en" sz="1700">
                <a:solidFill>
                  <a:schemeClr val="dk2"/>
                </a:solidFill>
              </a:rPr>
              <a:t>BinDiff</a:t>
            </a:r>
            <a:r>
              <a:rPr lang="en" sz="1700">
                <a:solidFill>
                  <a:schemeClr val="dk2"/>
                </a:solidFill>
              </a:rPr>
              <a:t> - Control-flow Graph Isomorphism</a:t>
            </a:r>
            <a:endParaRPr sz="1700">
              <a:solidFill>
                <a:schemeClr val="dk2"/>
              </a:solidFill>
            </a:endParaRPr>
          </a:p>
          <a:p>
            <a:pPr indent="-209550" lvl="1" marL="342900" rtl="0" algn="l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b="1" lang="en" sz="1700">
                <a:solidFill>
                  <a:schemeClr val="dk2"/>
                </a:solidFill>
              </a:rPr>
              <a:t>Asm2Vec</a:t>
            </a:r>
            <a:r>
              <a:rPr lang="en" sz="1700">
                <a:solidFill>
                  <a:schemeClr val="dk2"/>
                </a:solidFill>
              </a:rPr>
              <a:t> - NLP embedding</a:t>
            </a:r>
            <a:endParaRPr sz="1700">
              <a:solidFill>
                <a:schemeClr val="dk2"/>
              </a:solidFill>
            </a:endParaRPr>
          </a:p>
          <a:p>
            <a:pPr indent="-209550" lvl="1" marL="342900" rtl="0" algn="l"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900"/>
              <a:buChar char="○"/>
            </a:pPr>
            <a:r>
              <a:rPr b="1" lang="en" sz="1700">
                <a:solidFill>
                  <a:schemeClr val="dk2"/>
                </a:solidFill>
              </a:rPr>
              <a:t>IDA</a:t>
            </a:r>
            <a:r>
              <a:rPr lang="en" sz="1700">
                <a:solidFill>
                  <a:schemeClr val="dk2"/>
                </a:solidFill>
              </a:rPr>
              <a:t> - Proprietary function signatures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62" name="Google Shape;62;p10"/>
          <p:cNvSpPr txBox="1"/>
          <p:nvPr/>
        </p:nvSpPr>
        <p:spPr>
          <a:xfrm>
            <a:off x="4874900" y="757829"/>
            <a:ext cx="34434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34950" lvl="0" marL="203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Char char="●"/>
            </a:pPr>
            <a:r>
              <a:rPr b="1" lang="en" sz="1900">
                <a:solidFill>
                  <a:schemeClr val="dk2"/>
                </a:solidFill>
              </a:rPr>
              <a:t>Dynamic</a:t>
            </a:r>
            <a:endParaRPr sz="1900">
              <a:solidFill>
                <a:schemeClr val="dk2"/>
              </a:solidFill>
            </a:endParaRPr>
          </a:p>
          <a:p>
            <a:pPr indent="-209550" lvl="1" marL="342900" rtl="0" algn="l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b="1" lang="en" sz="1700">
                <a:solidFill>
                  <a:schemeClr val="dk2"/>
                </a:solidFill>
              </a:rPr>
              <a:t>BLEX</a:t>
            </a:r>
            <a:r>
              <a:rPr lang="en" sz="1700">
                <a:solidFill>
                  <a:schemeClr val="dk2"/>
                </a:solidFill>
              </a:rPr>
              <a:t> - Measured code   feature vector</a:t>
            </a:r>
            <a:endParaRPr sz="1700">
              <a:solidFill>
                <a:schemeClr val="dk2"/>
              </a:solidFill>
            </a:endParaRPr>
          </a:p>
          <a:p>
            <a:pPr indent="-209550" lvl="1" marL="342900" rtl="0" algn="l"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900"/>
              <a:buChar char="○"/>
            </a:pPr>
            <a:r>
              <a:rPr b="1" lang="en" sz="1700">
                <a:solidFill>
                  <a:schemeClr val="dk2"/>
                </a:solidFill>
              </a:rPr>
              <a:t>IMF-SIM</a:t>
            </a:r>
            <a:r>
              <a:rPr lang="en" sz="1700">
                <a:solidFill>
                  <a:schemeClr val="dk2"/>
                </a:solidFill>
              </a:rPr>
              <a:t> - Measured code feature vector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630936" y="4462272"/>
            <a:ext cx="7690200" cy="506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All existing solutions measure code properties, which are fragile and highly variable.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100" y="64025"/>
            <a:ext cx="87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IOVec Function Identification?</a:t>
            </a:r>
            <a:endParaRPr/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3100" y="729975"/>
            <a:ext cx="8938200" cy="4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Semantic binary function identifier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Requires no source code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Sets of program state changes is the unique function fingerprint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Highly resistant to changes in compilation environment, purposeful obfuscation, and architecture changes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630936" y="4462272"/>
            <a:ext cx="7690200" cy="506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IOVFI uses program state changes to identify functions in stripped binaries.</a:t>
            </a:r>
            <a:endParaRPr b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3100" y="64025"/>
            <a:ext cx="87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 Vectors (IOVecs)</a:t>
            </a:r>
            <a:endParaRPr/>
          </a:p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3100" y="729975"/>
            <a:ext cx="8938200" cy="4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Stores an initial program state, and an expected program state after function execution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 function “accepts” an IOVec if it executes to completion starting with the initial state, and the resulting program state matches the expected program state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The set of accepted IOVecs is the function signature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630936" y="4462272"/>
            <a:ext cx="7690200" cy="506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IOVecs store program state transformations largely preserved by all compilers.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483525" y="3252075"/>
            <a:ext cx="5879400" cy="1727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>
            <p:ph idx="12" type="sldNum"/>
          </p:nvPr>
        </p:nvSpPr>
        <p:spPr>
          <a:xfrm>
            <a:off x="8472458" y="4663217"/>
            <a:ext cx="548700" cy="39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83100" y="64025"/>
            <a:ext cx="87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IOVec Function Identification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894200" y="1105032"/>
            <a:ext cx="53556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my_func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a,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b,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* c)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*c = a / b;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0;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940888" y="3406475"/>
            <a:ext cx="2465700" cy="122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Arg 0</a:t>
            </a:r>
            <a:r>
              <a:rPr lang="en"/>
              <a:t>: 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Arg 1</a:t>
            </a:r>
            <a:r>
              <a:rPr lang="en"/>
              <a:t>: ℤ - {0}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Arg 2</a:t>
            </a:r>
            <a:r>
              <a:rPr lang="en"/>
              <a:t>: Any valid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Memory</a:t>
            </a:r>
            <a:r>
              <a:rPr lang="en"/>
              <a:t>: Any value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4737413" y="3406475"/>
            <a:ext cx="2465700" cy="122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Return</a:t>
            </a:r>
            <a:r>
              <a:rPr lang="en"/>
              <a:t>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Syscalls: </a:t>
            </a: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Memory</a:t>
            </a:r>
            <a:r>
              <a:rPr lang="en"/>
              <a:t>: Value at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/>
              <a:t> contains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/ 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063900" y="4573000"/>
            <a:ext cx="221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Input Program State</a:t>
            </a:r>
            <a:endParaRPr b="1" sz="1300"/>
          </a:p>
        </p:txBody>
      </p:sp>
      <p:sp>
        <p:nvSpPr>
          <p:cNvPr id="91" name="Google Shape;91;p13"/>
          <p:cNvSpPr txBox="1"/>
          <p:nvPr/>
        </p:nvSpPr>
        <p:spPr>
          <a:xfrm>
            <a:off x="4813775" y="4573000"/>
            <a:ext cx="231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Expected Program State</a:t>
            </a:r>
            <a:endParaRPr b="1" sz="1300"/>
          </a:p>
        </p:txBody>
      </p:sp>
      <p:sp>
        <p:nvSpPr>
          <p:cNvPr id="92" name="Google Shape;92;p13"/>
          <p:cNvSpPr txBox="1"/>
          <p:nvPr/>
        </p:nvSpPr>
        <p:spPr>
          <a:xfrm rot="-5400000">
            <a:off x="573775" y="3809575"/>
            <a:ext cx="22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IOVec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100" y="64025"/>
            <a:ext cx="87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IOVFI Training Phase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100" y="729975"/>
            <a:ext cx="8938200" cy="4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IOVFI utilizes a guided mutational fuzzer to discover IOVec sets for each function in a binary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Each function is given every generated IOVec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 binary tree is generated with functions on leaves, and IOVecs as internal nodes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Function identification involves traversing the binary tree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30936" y="4462272"/>
            <a:ext cx="7690200" cy="506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IOVFI classifies functions by creating a searchable binary tree of IOVecs.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4098725" y="1526975"/>
            <a:ext cx="723300" cy="60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2832947" y="2129675"/>
            <a:ext cx="723300" cy="602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2115109" y="2835379"/>
            <a:ext cx="723300" cy="60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455798" y="2816192"/>
            <a:ext cx="723300" cy="602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5414722" y="2129675"/>
            <a:ext cx="723300" cy="602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4741651" y="2816201"/>
            <a:ext cx="723300" cy="6027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6063068" y="2816201"/>
            <a:ext cx="723300" cy="602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1605750" y="3541092"/>
            <a:ext cx="723300" cy="602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1083386" y="4214127"/>
            <a:ext cx="7233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2137558" y="4214130"/>
            <a:ext cx="723300" cy="602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4244385" y="3601509"/>
            <a:ext cx="7233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5228871" y="3601509"/>
            <a:ext cx="723300" cy="602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5"/>
          <p:cNvCxnSpPr>
            <a:stCxn id="105" idx="2"/>
            <a:endCxn id="106" idx="7"/>
          </p:cNvCxnSpPr>
          <p:nvPr/>
        </p:nvCxnSpPr>
        <p:spPr>
          <a:xfrm flipH="1">
            <a:off x="3450425" y="1828325"/>
            <a:ext cx="648300" cy="389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5"/>
          <p:cNvCxnSpPr>
            <a:stCxn id="105" idx="6"/>
            <a:endCxn id="109" idx="1"/>
          </p:cNvCxnSpPr>
          <p:nvPr/>
        </p:nvCxnSpPr>
        <p:spPr>
          <a:xfrm>
            <a:off x="4822025" y="1828325"/>
            <a:ext cx="698700" cy="389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5"/>
          <p:cNvCxnSpPr>
            <a:stCxn id="106" idx="3"/>
            <a:endCxn id="107" idx="7"/>
          </p:cNvCxnSpPr>
          <p:nvPr/>
        </p:nvCxnSpPr>
        <p:spPr>
          <a:xfrm flipH="1">
            <a:off x="2732471" y="2644112"/>
            <a:ext cx="206400" cy="279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5"/>
          <p:cNvCxnSpPr>
            <a:stCxn id="106" idx="5"/>
            <a:endCxn id="108" idx="1"/>
          </p:cNvCxnSpPr>
          <p:nvPr/>
        </p:nvCxnSpPr>
        <p:spPr>
          <a:xfrm>
            <a:off x="3450322" y="2644112"/>
            <a:ext cx="111300" cy="260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5"/>
          <p:cNvCxnSpPr>
            <a:stCxn id="107" idx="3"/>
            <a:endCxn id="112" idx="0"/>
          </p:cNvCxnSpPr>
          <p:nvPr/>
        </p:nvCxnSpPr>
        <p:spPr>
          <a:xfrm flipH="1">
            <a:off x="1967534" y="3349816"/>
            <a:ext cx="253500" cy="191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5"/>
          <p:cNvCxnSpPr>
            <a:stCxn id="112" idx="3"/>
            <a:endCxn id="113" idx="0"/>
          </p:cNvCxnSpPr>
          <p:nvPr/>
        </p:nvCxnSpPr>
        <p:spPr>
          <a:xfrm flipH="1">
            <a:off x="1444975" y="4055529"/>
            <a:ext cx="266700" cy="158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5"/>
          <p:cNvCxnSpPr>
            <a:stCxn id="109" idx="3"/>
            <a:endCxn id="110" idx="7"/>
          </p:cNvCxnSpPr>
          <p:nvPr/>
        </p:nvCxnSpPr>
        <p:spPr>
          <a:xfrm flipH="1">
            <a:off x="5358946" y="2644112"/>
            <a:ext cx="161700" cy="260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5"/>
          <p:cNvCxnSpPr>
            <a:stCxn id="109" idx="5"/>
            <a:endCxn id="111" idx="1"/>
          </p:cNvCxnSpPr>
          <p:nvPr/>
        </p:nvCxnSpPr>
        <p:spPr>
          <a:xfrm>
            <a:off x="6032097" y="2644112"/>
            <a:ext cx="136800" cy="260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5"/>
          <p:cNvCxnSpPr>
            <a:stCxn id="110" idx="3"/>
            <a:endCxn id="115" idx="0"/>
          </p:cNvCxnSpPr>
          <p:nvPr/>
        </p:nvCxnSpPr>
        <p:spPr>
          <a:xfrm flipH="1">
            <a:off x="4606076" y="3330637"/>
            <a:ext cx="241500" cy="27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5"/>
          <p:cNvCxnSpPr>
            <a:stCxn id="112" idx="5"/>
            <a:endCxn id="114" idx="0"/>
          </p:cNvCxnSpPr>
          <p:nvPr/>
        </p:nvCxnSpPr>
        <p:spPr>
          <a:xfrm>
            <a:off x="2223125" y="4055529"/>
            <a:ext cx="276000" cy="158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5"/>
          <p:cNvSpPr/>
          <p:nvPr/>
        </p:nvSpPr>
        <p:spPr>
          <a:xfrm>
            <a:off x="2579489" y="3541067"/>
            <a:ext cx="723300" cy="602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5"/>
          <p:cNvCxnSpPr>
            <a:stCxn id="107" idx="5"/>
            <a:endCxn id="127" idx="0"/>
          </p:cNvCxnSpPr>
          <p:nvPr/>
        </p:nvCxnSpPr>
        <p:spPr>
          <a:xfrm>
            <a:off x="2732484" y="3349816"/>
            <a:ext cx="208800" cy="191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5"/>
          <p:cNvCxnSpPr>
            <a:stCxn id="110" idx="5"/>
            <a:endCxn id="116" idx="0"/>
          </p:cNvCxnSpPr>
          <p:nvPr/>
        </p:nvCxnSpPr>
        <p:spPr>
          <a:xfrm>
            <a:off x="5359026" y="3330637"/>
            <a:ext cx="231600" cy="27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5"/>
          <p:cNvSpPr/>
          <p:nvPr/>
        </p:nvSpPr>
        <p:spPr>
          <a:xfrm>
            <a:off x="3503021" y="3706925"/>
            <a:ext cx="723300" cy="723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3073575" y="4369950"/>
            <a:ext cx="1582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Unknown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5"/>
          <p:cNvSpPr/>
          <p:nvPr/>
        </p:nvSpPr>
        <p:spPr>
          <a:xfrm rot="10800000">
            <a:off x="6841189" y="2641969"/>
            <a:ext cx="648300" cy="602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6981850" y="2290475"/>
            <a:ext cx="954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Known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5"/>
          <p:cNvSpPr/>
          <p:nvPr/>
        </p:nvSpPr>
        <p:spPr>
          <a:xfrm rot="2581217">
            <a:off x="2050341" y="913011"/>
            <a:ext cx="350015" cy="307122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5" name="Google Shape;135;p15"/>
          <p:cNvSpPr txBox="1"/>
          <p:nvPr/>
        </p:nvSpPr>
        <p:spPr>
          <a:xfrm rot="-2875103">
            <a:off x="1019157" y="1928710"/>
            <a:ext cx="1637449" cy="389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IOVecs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5"/>
          <p:cNvSpPr/>
          <p:nvPr/>
        </p:nvSpPr>
        <p:spPr>
          <a:xfrm rot="1797325">
            <a:off x="4849704" y="1812408"/>
            <a:ext cx="698742" cy="18828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rot="3473891">
            <a:off x="6087788" y="2568531"/>
            <a:ext cx="321212" cy="18835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rot="7437435">
            <a:off x="5111147" y="2568524"/>
            <a:ext cx="321175" cy="1883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rot="7797785">
            <a:off x="4445357" y="3263482"/>
            <a:ext cx="321348" cy="1882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>
            <p:ph idx="12" type="sldNum"/>
          </p:nvPr>
        </p:nvSpPr>
        <p:spPr>
          <a:xfrm>
            <a:off x="8472458" y="4663217"/>
            <a:ext cx="548700" cy="393600"/>
          </a:xfrm>
          <a:prstGeom prst="ellipse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>
            <p:ph type="title"/>
          </p:nvPr>
        </p:nvSpPr>
        <p:spPr>
          <a:xfrm>
            <a:off x="83100" y="64025"/>
            <a:ext cx="87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IOVFI Binary Tree Example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