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36"/>
  </p:notesMasterIdLst>
  <p:sldIdLst>
    <p:sldId id="256" r:id="rId2"/>
    <p:sldId id="257" r:id="rId3"/>
    <p:sldId id="258" r:id="rId4"/>
    <p:sldId id="259" r:id="rId5"/>
    <p:sldId id="260" r:id="rId6"/>
    <p:sldId id="261" r:id="rId7"/>
    <p:sldId id="321" r:id="rId8"/>
    <p:sldId id="262" r:id="rId9"/>
    <p:sldId id="263" r:id="rId10"/>
    <p:sldId id="264" r:id="rId11"/>
    <p:sldId id="265" r:id="rId12"/>
    <p:sldId id="266" r:id="rId13"/>
    <p:sldId id="322"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1" r:id="rId28"/>
    <p:sldId id="283" r:id="rId29"/>
    <p:sldId id="284" r:id="rId30"/>
    <p:sldId id="285" r:id="rId31"/>
    <p:sldId id="286" r:id="rId32"/>
    <p:sldId id="287" r:id="rId33"/>
    <p:sldId id="290" r:id="rId34"/>
    <p:sldId id="291" r:id="rId35"/>
  </p:sldIdLst>
  <p:sldSz cx="9144000" cy="5143500" type="screen16x9"/>
  <p:notesSz cx="6858000" cy="9144000"/>
  <p:embeddedFontLst>
    <p:embeddedFont>
      <p:font typeface="Ubuntu Mono" panose="020B0509030602030204" pitchFamily="49"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71">
          <p15:clr>
            <a:srgbClr val="9AA0A6"/>
          </p15:clr>
        </p15:guide>
        <p15:guide id="2" pos="2880">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Yuichi Sugiyama" initials="" lastIdx="1" clrIdx="0"/>
  <p:cmAuthor id="1" name="Katsunori Aoki"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27" autoAdjust="0"/>
    <p:restoredTop sz="69340" autoAdjust="0"/>
  </p:normalViewPr>
  <p:slideViewPr>
    <p:cSldViewPr snapToGrid="0">
      <p:cViewPr varScale="1">
        <p:scale>
          <a:sx n="59" d="100"/>
          <a:sy n="59" d="100"/>
        </p:scale>
        <p:origin x="1352" y="26"/>
      </p:cViewPr>
      <p:guideLst>
        <p:guide orient="horz" pos="167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0c35f18db2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0c35f18db2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dirty="0"/>
              <a:t>Thank you for your introduction. I am keisuke </a:t>
            </a:r>
            <a:r>
              <a:rPr lang="en-US" altLang="ja" dirty="0"/>
              <a:t>N</a:t>
            </a:r>
            <a:r>
              <a:rPr lang="ja" dirty="0"/>
              <a:t>ishimura</a:t>
            </a:r>
            <a:r>
              <a:rPr lang="en-US" altLang="ja" dirty="0"/>
              <a:t> from </a:t>
            </a:r>
            <a:r>
              <a:rPr lang="en-US" altLang="ja" dirty="0" err="1"/>
              <a:t>ricerca</a:t>
            </a:r>
            <a:r>
              <a:rPr lang="en-US" altLang="ja" dirty="0"/>
              <a:t> security</a:t>
            </a:r>
            <a:r>
              <a:rPr lang="ja" dirty="0"/>
              <a:t>.</a:t>
            </a:r>
            <a:endParaRPr dirty="0"/>
          </a:p>
          <a:p>
            <a:pPr marL="0" lvl="0" indent="0" algn="l" rtl="0">
              <a:spcBef>
                <a:spcPts val="0"/>
              </a:spcBef>
              <a:spcAft>
                <a:spcPts val="0"/>
              </a:spcAft>
              <a:buNone/>
            </a:pPr>
            <a:r>
              <a:rPr lang="ja" dirty="0"/>
              <a:t>Today, I would like to talk about our project, RCABench Open Benchmarking Platform for Root Cause Analysis.</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b667e7fb52_6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b667e7fb52_6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 dirty="0">
                <a:solidFill>
                  <a:schemeClr val="dk1"/>
                </a:solidFill>
              </a:rPr>
              <a:t>(4:10-4:20)</a:t>
            </a:r>
          </a:p>
          <a:p>
            <a:pPr marL="0" lvl="0" indent="0" algn="l" rtl="0">
              <a:spcBef>
                <a:spcPts val="0"/>
              </a:spcBef>
              <a:spcAft>
                <a:spcPts val="0"/>
              </a:spcAft>
              <a:buNone/>
            </a:pPr>
            <a:r>
              <a:rPr lang="ja" dirty="0">
                <a:solidFill>
                  <a:schemeClr val="dk1"/>
                </a:solidFill>
              </a:rPr>
              <a:t>But, how about this locations? If the second RCA tool indicates this location, just after the loop and before tthe dereferencing.</a:t>
            </a:r>
            <a:endParaRPr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b667e7fb52_6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b667e7fb52_6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 dirty="0">
                <a:solidFill>
                  <a:schemeClr val="dk1"/>
                </a:solidFill>
              </a:rPr>
              <a:t>(4:20-4:50)</a:t>
            </a:r>
          </a:p>
          <a:p>
            <a:pPr marL="0" lvl="0" indent="0" algn="l" rtl="0">
              <a:spcBef>
                <a:spcPts val="0"/>
              </a:spcBef>
              <a:spcAft>
                <a:spcPts val="0"/>
              </a:spcAft>
              <a:buNone/>
            </a:pPr>
            <a:r>
              <a:rPr lang="ja" dirty="0">
                <a:solidFill>
                  <a:schemeClr val="dk1"/>
                </a:solidFill>
              </a:rPr>
              <a:t>The patch will  be like this.</a:t>
            </a:r>
            <a:endParaRPr dirty="0">
              <a:solidFill>
                <a:schemeClr val="dk1"/>
              </a:solidFill>
            </a:endParaRPr>
          </a:p>
          <a:p>
            <a:pPr marL="0" lvl="0" indent="0" algn="l" rtl="0">
              <a:spcBef>
                <a:spcPts val="0"/>
              </a:spcBef>
              <a:spcAft>
                <a:spcPts val="0"/>
              </a:spcAft>
              <a:buNone/>
            </a:pPr>
            <a:r>
              <a:rPr lang="ja" dirty="0">
                <a:solidFill>
                  <a:schemeClr val="dk1"/>
                </a:solidFill>
              </a:rPr>
              <a:t>When we try to fix the issue by adding checks, this patch also should be acceptable because it checks output_buf before dereferencing it.</a:t>
            </a:r>
            <a:endParaRPr dirty="0">
              <a:solidFill>
                <a:schemeClr val="dk1"/>
              </a:solidFill>
            </a:endParaRPr>
          </a:p>
          <a:p>
            <a:pPr marL="0" lvl="0" indent="0" algn="l" rtl="0">
              <a:spcBef>
                <a:spcPts val="0"/>
              </a:spcBef>
              <a:spcAft>
                <a:spcPts val="0"/>
              </a:spcAft>
              <a:buNone/>
            </a:pPr>
            <a:r>
              <a:rPr lang="ja" dirty="0">
                <a:solidFill>
                  <a:schemeClr val="dk1"/>
                </a:solidFill>
              </a:rPr>
              <a:t>Of course, the previous patch would be better when we consider performance or code quality,</a:t>
            </a:r>
            <a:endParaRPr dirty="0">
              <a:solidFill>
                <a:schemeClr val="dk1"/>
              </a:solidFill>
            </a:endParaRPr>
          </a:p>
          <a:p>
            <a:pPr marL="0" lvl="0" indent="0" algn="l" rtl="0">
              <a:spcBef>
                <a:spcPts val="0"/>
              </a:spcBef>
              <a:spcAft>
                <a:spcPts val="0"/>
              </a:spcAft>
              <a:buNone/>
            </a:pPr>
            <a:r>
              <a:rPr lang="ja" dirty="0">
                <a:solidFill>
                  <a:schemeClr val="dk1"/>
                </a:solidFill>
              </a:rPr>
              <a:t>But for just fixing this issue, we can say the two patches are acceptable.</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b667e7fb52_6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b667e7fb52_6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ltLang="ja" dirty="0">
                <a:solidFill>
                  <a:schemeClr val="dk1"/>
                </a:solidFill>
              </a:rPr>
              <a:t>(4:50-5:45)</a:t>
            </a:r>
          </a:p>
          <a:p>
            <a:pPr marL="0" lvl="0" indent="0" algn="l" rtl="0">
              <a:spcBef>
                <a:spcPts val="0"/>
              </a:spcBef>
              <a:spcAft>
                <a:spcPts val="0"/>
              </a:spcAft>
              <a:buClr>
                <a:schemeClr val="dk1"/>
              </a:buClr>
              <a:buSzPts val="1100"/>
              <a:buFont typeface="Arial"/>
              <a:buNone/>
            </a:pPr>
            <a:r>
              <a:rPr lang="ja" dirty="0">
                <a:solidFill>
                  <a:schemeClr val="dk1"/>
                </a:solidFill>
              </a:rPr>
              <a:t>To sum up, if we define the root cause location as  the source code lines that should be fixed, there can be multiple candidates for root cause locations. This means that,  in the evaluations of RCA tools, different </a:t>
            </a:r>
            <a:r>
              <a:rPr lang="en-US" altLang="ja" dirty="0">
                <a:solidFill>
                  <a:schemeClr val="dk1"/>
                </a:solidFill>
              </a:rPr>
              <a:t>sets of </a:t>
            </a:r>
            <a:r>
              <a:rPr lang="ja" dirty="0">
                <a:solidFill>
                  <a:schemeClr val="dk1"/>
                </a:solidFill>
              </a:rPr>
              <a:t>root cause locations may be used as the ground truth .</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r>
              <a:rPr lang="ja" dirty="0">
                <a:solidFill>
                  <a:schemeClr val="dk1"/>
                </a:solidFill>
              </a:rPr>
              <a:t>Such possibilities make fair evaluations difficult.</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0c396359fd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0c396359fd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 dirty="0"/>
              <a:t>(5:45-6:30)</a:t>
            </a:r>
          </a:p>
          <a:p>
            <a:pPr marL="0" lvl="0" indent="0" algn="l" rtl="0">
              <a:spcBef>
                <a:spcPts val="0"/>
              </a:spcBef>
              <a:spcAft>
                <a:spcPts val="0"/>
              </a:spcAft>
              <a:buNone/>
            </a:pPr>
            <a:r>
              <a:rPr lang="ja" dirty="0"/>
              <a:t>The next challenge is about the modularization in RCA techniques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ja" dirty="0"/>
              <a:t>As I mentioned before, existing methods consist of two separable and orthogonal steps: data augmentation and feature extraction.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ja" dirty="0"/>
              <a:t>Data augmentation generates  and collects new crashing and non-crashing inputs from one given input.</a:t>
            </a:r>
            <a:endParaRPr dirty="0">
              <a:solidFill>
                <a:schemeClr val="dk1"/>
              </a:solidFill>
            </a:endParaRPr>
          </a:p>
          <a:p>
            <a:pPr marL="0" lvl="0" indent="0" algn="l" rtl="0">
              <a:spcBef>
                <a:spcPts val="0"/>
              </a:spcBef>
              <a:spcAft>
                <a:spcPts val="0"/>
              </a:spcAft>
              <a:buNone/>
            </a:pPr>
            <a:r>
              <a:rPr lang="ja" dirty="0"/>
              <a:t>For example, </a:t>
            </a:r>
            <a:r>
              <a:rPr lang="ja" dirty="0">
                <a:solidFill>
                  <a:schemeClr val="dk1"/>
                </a:solidFill>
              </a:rPr>
              <a:t>Aurora uses AFL crash exploration mode, and VulnLoc utilizes Concfuzz,  concentrated fuzzing.</a:t>
            </a:r>
            <a:endParaRPr dirty="0">
              <a:solidFill>
                <a:schemeClr val="dk1"/>
              </a:solidFill>
            </a:endParaRPr>
          </a:p>
          <a:p>
            <a:pPr marL="0" lvl="0" indent="0" algn="l" rtl="0">
              <a:spcBef>
                <a:spcPts val="0"/>
              </a:spcBef>
              <a:spcAft>
                <a:spcPts val="0"/>
              </a:spcAft>
              <a:buNone/>
            </a:pPr>
            <a:r>
              <a:rPr lang="ja" dirty="0">
                <a:solidFill>
                  <a:schemeClr val="dk1"/>
                </a:solidFill>
              </a:rPr>
              <a:t>And they also design and implement  their own algorithms to find candidates of root causes as feature extraction.</a:t>
            </a:r>
            <a:endParaRPr dirty="0">
              <a:solidFill>
                <a:schemeClr val="dk1"/>
              </a:solidFill>
            </a:endParaRPr>
          </a:p>
          <a:p>
            <a:pPr marL="0" lvl="0" indent="0" algn="l" rtl="0">
              <a:spcBef>
                <a:spcPts val="0"/>
              </a:spcBef>
              <a:spcAft>
                <a:spcPts val="0"/>
              </a:spcAft>
              <a:buNone/>
            </a:pPr>
            <a:r>
              <a:rPr lang="ja" dirty="0">
                <a:solidFill>
                  <a:schemeClr val="dk1"/>
                </a:solidFill>
              </a:rPr>
              <a:t>We call them AuroraFE and  VulnLocFE respectively.</a:t>
            </a: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046004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0c396359fd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0c396359fd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 dirty="0"/>
              <a:t>(6:30-7:30)</a:t>
            </a:r>
            <a:endParaRPr dirty="0"/>
          </a:p>
          <a:p>
            <a:pPr marL="0" lvl="0" indent="0" algn="l" rtl="0">
              <a:spcBef>
                <a:spcPts val="0"/>
              </a:spcBef>
              <a:spcAft>
                <a:spcPts val="0"/>
              </a:spcAft>
              <a:buNone/>
            </a:pPr>
            <a:r>
              <a:rPr lang="ja" dirty="0"/>
              <a:t>However, in the evaluations of the existing studies, data augmentation and feature extraction methods were not fully modularized, which means, for example, VulnLocFE cannot use the results of AFL crash exploration mode directly.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ja" dirty="0"/>
              <a:t>Data augmentation and Feature extraction methods are designed in a orthogonal manner.</a:t>
            </a:r>
            <a:endParaRPr dirty="0"/>
          </a:p>
          <a:p>
            <a:pPr marL="0" lvl="0" indent="0" algn="l" rtl="0">
              <a:spcBef>
                <a:spcPts val="0"/>
              </a:spcBef>
              <a:spcAft>
                <a:spcPts val="0"/>
              </a:spcAft>
              <a:buNone/>
            </a:pPr>
            <a:r>
              <a:rPr lang="ja" dirty="0"/>
              <a:t>So, we suggest that the two components should be decoupled so that  each method can be used interchangeably.</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0c396359fd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0c396359fd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 dirty="0">
                <a:solidFill>
                  <a:schemeClr val="dk1"/>
                </a:solidFill>
              </a:rPr>
              <a:t>(7:30-9:00)</a:t>
            </a:r>
          </a:p>
          <a:p>
            <a:pPr marL="0" lvl="0" indent="0" algn="l" rtl="0">
              <a:spcBef>
                <a:spcPts val="0"/>
              </a:spcBef>
              <a:spcAft>
                <a:spcPts val="0"/>
              </a:spcAft>
              <a:buNone/>
            </a:pPr>
            <a:r>
              <a:rPr lang="ja" dirty="0">
                <a:solidFill>
                  <a:schemeClr val="dk1"/>
                </a:solidFill>
              </a:rPr>
              <a:t>The third challenge is the  variance of data augmentation.</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r>
              <a:rPr lang="ja" dirty="0"/>
              <a:t>In some existing studies, evaluations of RCA techniques did not consider the variable characteristics of data augmentation.</a:t>
            </a:r>
            <a:endParaRPr dirty="0"/>
          </a:p>
          <a:p>
            <a:pPr marL="0" lvl="0" indent="0" algn="l" rtl="0">
              <a:spcBef>
                <a:spcPts val="0"/>
              </a:spcBef>
              <a:spcAft>
                <a:spcPts val="0"/>
              </a:spcAft>
              <a:buNone/>
            </a:pPr>
            <a:r>
              <a:rPr lang="ja" dirty="0"/>
              <a:t>As explained before, some data augmentation uses fuzzing, which is a  highly random process.</a:t>
            </a:r>
            <a:endParaRPr dirty="0"/>
          </a:p>
          <a:p>
            <a:pPr marL="0" lvl="0" indent="0" algn="l" rtl="0">
              <a:spcBef>
                <a:spcPts val="0"/>
              </a:spcBef>
              <a:spcAft>
                <a:spcPts val="0"/>
              </a:spcAft>
              <a:buNone/>
            </a:pPr>
            <a:r>
              <a:rPr lang="ja" dirty="0"/>
              <a:t>Therefore, in order to precisely evaluate the data augmentation, </a:t>
            </a:r>
            <a:r>
              <a:rPr lang="ja" b="1" dirty="0"/>
              <a:t>at least these three factors </a:t>
            </a:r>
            <a:r>
              <a:rPr lang="ja" dirty="0"/>
              <a:t>need to be taken into account.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ja" dirty="0"/>
              <a:t>The first factor of variance is the time spent in data augmentation.</a:t>
            </a:r>
            <a:endParaRPr dirty="0"/>
          </a:p>
          <a:p>
            <a:pPr marL="0" lvl="0" indent="0" algn="l" rtl="0">
              <a:spcBef>
                <a:spcPts val="0"/>
              </a:spcBef>
              <a:spcAft>
                <a:spcPts val="0"/>
              </a:spcAft>
              <a:buNone/>
            </a:pPr>
            <a:r>
              <a:rPr lang="ja" dirty="0"/>
              <a:t>We can generate larger number of inputs by spending more and more time in fuzzing; </a:t>
            </a:r>
            <a:endParaRPr dirty="0"/>
          </a:p>
          <a:p>
            <a:pPr marL="0" lvl="0" indent="0" algn="l" rtl="0">
              <a:spcBef>
                <a:spcPts val="0"/>
              </a:spcBef>
              <a:spcAft>
                <a:spcPts val="0"/>
              </a:spcAft>
              <a:buNone/>
            </a:pPr>
            <a:r>
              <a:rPr lang="ja" dirty="0"/>
              <a:t>this may increase the diversity of the dataset. But how the larger datasets affect the accuracy of feature extraction is still unclear.</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ja" dirty="0"/>
              <a:t>The next factor of variance is initial seeds or initial crashinpt. </a:t>
            </a:r>
            <a:endParaRPr dirty="0"/>
          </a:p>
          <a:p>
            <a:pPr marL="0" lvl="0" indent="0" algn="l" rtl="0">
              <a:spcBef>
                <a:spcPts val="0"/>
              </a:spcBef>
              <a:spcAft>
                <a:spcPts val="0"/>
              </a:spcAft>
              <a:buNone/>
            </a:pPr>
            <a:r>
              <a:rPr lang="ja" dirty="0"/>
              <a:t>The existing studies sometimes prepared only one specific crashing input as an initial seed for fuzzing in data augmentation. </a:t>
            </a:r>
            <a:endParaRPr dirty="0"/>
          </a:p>
          <a:p>
            <a:pPr marL="0" lvl="0" indent="0" algn="l" rtl="0">
              <a:spcBef>
                <a:spcPts val="0"/>
              </a:spcBef>
              <a:spcAft>
                <a:spcPts val="0"/>
              </a:spcAft>
              <a:buNone/>
            </a:pPr>
            <a:r>
              <a:rPr lang="ja" dirty="0"/>
              <a:t>However, in the field of fuzzing, the difference in the initial seeds is known to affect performance..</a:t>
            </a:r>
            <a:endParaRPr dirty="0"/>
          </a:p>
          <a:p>
            <a:pPr marL="0" lvl="0" indent="0" algn="l" rtl="0">
              <a:spcBef>
                <a:spcPts val="0"/>
              </a:spcBef>
              <a:spcAft>
                <a:spcPts val="0"/>
              </a:spcAft>
              <a:buNone/>
            </a:pPr>
            <a:r>
              <a:rPr lang="ja" dirty="0"/>
              <a:t>This fact suggests that initial inputs may affect the accuracy of RCA techniques.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ja" dirty="0"/>
              <a:t>The third factor of variance is the randomness of fuzzing itself.</a:t>
            </a:r>
            <a:endParaRPr dirty="0"/>
          </a:p>
          <a:p>
            <a:pPr marL="0" lvl="0" indent="0" algn="l" rtl="0">
              <a:spcBef>
                <a:spcPts val="0"/>
              </a:spcBef>
              <a:spcAft>
                <a:spcPts val="0"/>
              </a:spcAft>
              <a:buNone/>
            </a:pPr>
            <a:r>
              <a:rPr lang="ja" dirty="0"/>
              <a:t>Fuzzing is a highly stochastic process, so the generated dataset changes with each fuzzing run. It can affect the results of RCA. </a:t>
            </a:r>
            <a:endParaRPr dirty="0"/>
          </a:p>
          <a:p>
            <a:pPr marL="0" lvl="0" indent="0" algn="l" rtl="0">
              <a:spcBef>
                <a:spcPts val="0"/>
              </a:spcBef>
              <a:spcAft>
                <a:spcPts val="0"/>
              </a:spcAft>
              <a:buNone/>
            </a:pPr>
            <a:r>
              <a:rPr lang="ja" dirty="0">
                <a:solidFill>
                  <a:schemeClr val="dk1"/>
                </a:solidFill>
              </a:rPr>
              <a:t>We would say the evaluation of existing studies was not enough to care about the randomness. for example., </a:t>
            </a:r>
            <a:endParaRPr dirty="0">
              <a:solidFill>
                <a:schemeClr val="dk1"/>
              </a:solidFill>
            </a:endParaRPr>
          </a:p>
          <a:p>
            <a:pPr marL="0" lvl="0" indent="0" algn="l" rtl="0">
              <a:spcBef>
                <a:spcPts val="0"/>
              </a:spcBef>
              <a:spcAft>
                <a:spcPts val="0"/>
              </a:spcAft>
              <a:buClr>
                <a:schemeClr val="dk1"/>
              </a:buClr>
              <a:buSzPts val="1100"/>
              <a:buFont typeface="Arial"/>
              <a:buNone/>
            </a:pPr>
            <a:r>
              <a:rPr lang="ja" dirty="0">
                <a:solidFill>
                  <a:schemeClr val="dk1"/>
                </a:solidFill>
              </a:rPr>
              <a:t>they sometimes use only one dataset from a single fuzzing run.</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0f65503a6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0f65503a6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 dirty="0">
                <a:solidFill>
                  <a:schemeClr val="dk1"/>
                </a:solidFill>
              </a:rPr>
              <a:t>(9:00-9:30)</a:t>
            </a:r>
          </a:p>
          <a:p>
            <a:pPr marL="0" lvl="0" indent="0" algn="l" rtl="0">
              <a:spcBef>
                <a:spcPts val="0"/>
              </a:spcBef>
              <a:spcAft>
                <a:spcPts val="0"/>
              </a:spcAft>
              <a:buNone/>
            </a:pPr>
            <a:r>
              <a:rPr lang="ja" dirty="0">
                <a:solidFill>
                  <a:schemeClr val="dk1"/>
                </a:solidFill>
              </a:rPr>
              <a:t>To tackle the aforementioned three challenges</a:t>
            </a:r>
            <a:r>
              <a:rPr lang="ja" dirty="0"/>
              <a:t>,</a:t>
            </a:r>
            <a:endParaRPr dirty="0"/>
          </a:p>
          <a:p>
            <a:pPr marL="0" lvl="0" indent="0" algn="l" rtl="0">
              <a:spcBef>
                <a:spcPts val="0"/>
              </a:spcBef>
              <a:spcAft>
                <a:spcPts val="0"/>
              </a:spcAft>
              <a:buNone/>
            </a:pPr>
            <a:r>
              <a:rPr lang="ja" dirty="0"/>
              <a:t>we present, an end-to-end benchmarking platform for RCA, RCABench.</a:t>
            </a:r>
            <a:endParaRPr dirty="0"/>
          </a:p>
          <a:p>
            <a:pPr marL="0" lvl="0" indent="0" algn="l" rtl="0">
              <a:spcBef>
                <a:spcPts val="0"/>
              </a:spcBef>
              <a:spcAft>
                <a:spcPts val="0"/>
              </a:spcAft>
              <a:buNone/>
            </a:pPr>
            <a:r>
              <a:rPr lang="ja" dirty="0"/>
              <a:t>RCABench has novel three feature</a:t>
            </a:r>
            <a:r>
              <a:rPr lang="en-US" altLang="ja" dirty="0"/>
              <a:t>.</a:t>
            </a:r>
            <a:endParaRPr dirty="0"/>
          </a:p>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0f65503a6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0f65503a6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 dirty="0"/>
              <a:t>(9:30-11:30)</a:t>
            </a:r>
          </a:p>
          <a:p>
            <a:pPr marL="0" lvl="0" indent="0" algn="l" rtl="0">
              <a:spcBef>
                <a:spcPts val="0"/>
              </a:spcBef>
              <a:spcAft>
                <a:spcPts val="0"/>
              </a:spcAft>
              <a:buNone/>
            </a:pPr>
            <a:r>
              <a:rPr lang="ja" dirty="0"/>
              <a:t>The current version of RCABench provides 7 real-world bugs and vulnerabilities for the evaluation.</a:t>
            </a:r>
            <a:endParaRPr dirty="0"/>
          </a:p>
          <a:p>
            <a:pPr marL="0" lvl="0" indent="0" algn="l" rtl="0">
              <a:spcBef>
                <a:spcPts val="0"/>
              </a:spcBef>
              <a:spcAft>
                <a:spcPts val="0"/>
              </a:spcAft>
              <a:buNone/>
            </a:pPr>
            <a:r>
              <a:rPr lang="ja" dirty="0"/>
              <a:t>We selected them carefully to include diverse root causes and crash causes, such as heap overflow and use after free.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ja" dirty="0"/>
              <a:t>In addition to this selection, we also pre-defined the locations of root causes based on the actual developer’ patches and their fixes  and made them public.</a:t>
            </a:r>
            <a:endParaRPr dirty="0"/>
          </a:p>
          <a:p>
            <a:pPr marL="0" lvl="0" indent="0" algn="l" rtl="0">
              <a:spcBef>
                <a:spcPts val="0"/>
              </a:spcBef>
              <a:spcAft>
                <a:spcPts val="0"/>
              </a:spcAft>
              <a:buClr>
                <a:schemeClr val="dk1"/>
              </a:buClr>
              <a:buSzPts val="1100"/>
              <a:buFont typeface="Arial"/>
              <a:buNone/>
            </a:pPr>
            <a:r>
              <a:rPr lang="ja" dirty="0">
                <a:solidFill>
                  <a:schemeClr val="dk1"/>
                </a:solidFill>
              </a:rPr>
              <a:t>This is the temporary countermeasure to the non-uniqueness of root cause.</a:t>
            </a:r>
            <a:endParaRPr dirty="0">
              <a:solidFill>
                <a:schemeClr val="dk1"/>
              </a:solidFill>
            </a:endParaRPr>
          </a:p>
          <a:p>
            <a:pPr marL="0" lvl="0" indent="0" algn="l" rtl="0">
              <a:spcBef>
                <a:spcPts val="0"/>
              </a:spcBef>
              <a:spcAft>
                <a:spcPts val="0"/>
              </a:spcAft>
              <a:buNone/>
            </a:pPr>
            <a:r>
              <a:rPr lang="ja" dirty="0">
                <a:solidFill>
                  <a:schemeClr val="dk1"/>
                </a:solidFill>
              </a:rPr>
              <a:t>Perhaps, the best way to tackle this non-uniqueness of root causes problem is to newly propose the reasonable definition of root causes.</a:t>
            </a:r>
            <a:endParaRPr dirty="0">
              <a:solidFill>
                <a:schemeClr val="dk1"/>
              </a:solidFill>
            </a:endParaRPr>
          </a:p>
          <a:p>
            <a:pPr marL="0" lvl="0" indent="0" algn="l" rtl="0">
              <a:spcBef>
                <a:spcPts val="0"/>
              </a:spcBef>
              <a:spcAft>
                <a:spcPts val="0"/>
              </a:spcAft>
              <a:buNone/>
            </a:pPr>
            <a:r>
              <a:rPr lang="ja" dirty="0">
                <a:solidFill>
                  <a:schemeClr val="dk1"/>
                </a:solidFill>
              </a:rPr>
              <a:t>It is difficult to propose an appropriate representation of root causes that can uniquely express any root cause. and,</a:t>
            </a:r>
            <a:endParaRPr dirty="0">
              <a:solidFill>
                <a:schemeClr val="dk1"/>
              </a:solidFill>
            </a:endParaRPr>
          </a:p>
          <a:p>
            <a:pPr marL="0" lvl="0" indent="0" algn="l" rtl="0">
              <a:spcBef>
                <a:spcPts val="0"/>
              </a:spcBef>
              <a:spcAft>
                <a:spcPts val="0"/>
              </a:spcAft>
              <a:buClr>
                <a:schemeClr val="dk1"/>
              </a:buClr>
              <a:buSzPts val="1100"/>
              <a:buFont typeface="Arial"/>
              <a:buNone/>
            </a:pPr>
            <a:r>
              <a:rPr lang="ja" dirty="0">
                <a:solidFill>
                  <a:schemeClr val="dk1"/>
                </a:solidFill>
              </a:rPr>
              <a:t>to the best our knowledge  such expression is still unknown.</a:t>
            </a:r>
            <a:endParaRPr dirty="0">
              <a:solidFill>
                <a:schemeClr val="dk1"/>
              </a:solidFill>
            </a:endParaRPr>
          </a:p>
          <a:p>
            <a:pPr marL="0" lvl="0" indent="0" algn="l" rtl="0">
              <a:spcBef>
                <a:spcPts val="0"/>
              </a:spcBef>
              <a:spcAft>
                <a:spcPts val="0"/>
              </a:spcAft>
              <a:buNone/>
            </a:pPr>
            <a:r>
              <a:rPr lang="ja" dirty="0">
                <a:solidFill>
                  <a:schemeClr val="dk1"/>
                </a:solidFill>
              </a:rPr>
              <a:t>So we adopted this temporary, but effective ways, just making them public,  for the easy reproduction of evaluations, </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0f65503a61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0f65503a61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 dirty="0"/>
              <a:t>(11:30-13:00)</a:t>
            </a:r>
          </a:p>
          <a:p>
            <a:pPr marL="0" lvl="0" indent="0" algn="l" rtl="0">
              <a:spcBef>
                <a:spcPts val="0"/>
              </a:spcBef>
              <a:spcAft>
                <a:spcPts val="0"/>
              </a:spcAft>
              <a:buNone/>
            </a:pPr>
            <a:r>
              <a:rPr lang="ja" dirty="0"/>
              <a:t>The next feature of RCABench is the modularization, decoupling of Data augmentation and feature extraction.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ja" dirty="0"/>
              <a:t>The current version of RCABench supports two data augmentation methods and two feature extraction methods that came from Aurora and VulnLoc.</a:t>
            </a:r>
            <a:endParaRPr dirty="0"/>
          </a:p>
          <a:p>
            <a:pPr marL="0" lvl="0" indent="0" algn="l" rtl="0">
              <a:spcBef>
                <a:spcPts val="0"/>
              </a:spcBef>
              <a:spcAft>
                <a:spcPts val="0"/>
              </a:spcAft>
              <a:buNone/>
            </a:pPr>
            <a:r>
              <a:rPr lang="ja" dirty="0"/>
              <a:t>And we implemented the abstraction layer between the data augmentation and feature extraction, which allows VulnLocFE to  use the output of AFLcem  and also allows AuroraFE to use the result of ConcFuzz.</a:t>
            </a:r>
            <a:endParaRPr dirty="0"/>
          </a:p>
          <a:p>
            <a:pPr marL="0" lvl="0" indent="0" algn="l" rtl="0">
              <a:spcBef>
                <a:spcPts val="0"/>
              </a:spcBef>
              <a:spcAft>
                <a:spcPts val="0"/>
              </a:spcAft>
              <a:buNone/>
            </a:pPr>
            <a:r>
              <a:rPr lang="ja" dirty="0"/>
              <a:t>This design enables to test new combinations and  provides more precise evaluations of two orthogonal steps .</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0f65503a61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20f65503a61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 dirty="0">
                <a:solidFill>
                  <a:schemeClr val="dk1"/>
                </a:solidFill>
              </a:rPr>
              <a:t>(13:00-14:00)</a:t>
            </a:r>
          </a:p>
          <a:p>
            <a:pPr marL="0" lvl="0" indent="0" algn="l" rtl="0">
              <a:spcBef>
                <a:spcPts val="0"/>
              </a:spcBef>
              <a:spcAft>
                <a:spcPts val="0"/>
              </a:spcAft>
              <a:buNone/>
            </a:pPr>
            <a:r>
              <a:rPr lang="ja" dirty="0">
                <a:solidFill>
                  <a:schemeClr val="dk1"/>
                </a:solidFill>
              </a:rPr>
              <a:t>The last feature of RCABench is the support of variance-aware evaluation.</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ja" dirty="0">
                <a:solidFill>
                  <a:schemeClr val="dk1"/>
                </a:solidFill>
              </a:rPr>
              <a:t>For some targets, we prepare multiple initial crash inputs to see the differences of initial inputs.</a:t>
            </a:r>
            <a:endParaRPr dirty="0">
              <a:solidFill>
                <a:schemeClr val="dk1"/>
              </a:solidFill>
            </a:endParaRPr>
          </a:p>
          <a:p>
            <a:pPr marL="0" lvl="0" indent="0" algn="l" rtl="0">
              <a:spcBef>
                <a:spcPts val="0"/>
              </a:spcBef>
              <a:spcAft>
                <a:spcPts val="0"/>
              </a:spcAft>
              <a:buNone/>
            </a:pPr>
            <a:r>
              <a:rPr lang="ja" dirty="0">
                <a:solidFill>
                  <a:schemeClr val="dk1"/>
                </a:solidFill>
              </a:rPr>
              <a:t>Also, this platform is designed to evaluate RCA techniques in different data augmentation times.</a:t>
            </a:r>
            <a:endParaRPr dirty="0">
              <a:solidFill>
                <a:schemeClr val="dk1"/>
              </a:solidFill>
            </a:endParaRPr>
          </a:p>
          <a:p>
            <a:pPr marL="0" lvl="0" indent="0" algn="l" rtl="0">
              <a:spcBef>
                <a:spcPts val="0"/>
              </a:spcBef>
              <a:spcAft>
                <a:spcPts val="0"/>
              </a:spcAft>
              <a:buNone/>
            </a:pPr>
            <a:r>
              <a:rPr lang="ja" dirty="0">
                <a:solidFill>
                  <a:schemeClr val="dk1"/>
                </a:solidFill>
              </a:rPr>
              <a:t>In addition, our configuration-based experiment platform allows to easily take multiple benchmarks.</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0c35f18db2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0c35f18db2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ltLang="ja" dirty="0"/>
              <a:t>(0:25-1:10)</a:t>
            </a:r>
          </a:p>
          <a:p>
            <a:pPr marL="0" lvl="0" indent="0" algn="l" rtl="0">
              <a:spcBef>
                <a:spcPts val="0"/>
              </a:spcBef>
              <a:spcAft>
                <a:spcPts val="0"/>
              </a:spcAft>
              <a:buClr>
                <a:schemeClr val="dk1"/>
              </a:buClr>
              <a:buSzPts val="1100"/>
              <a:buFont typeface="Arial"/>
              <a:buNone/>
            </a:pPr>
            <a:r>
              <a:rPr lang="ja" dirty="0"/>
              <a:t>To ensure softwares’ security, finding vulnerabilities is important. Recently fuzzing has successfully contributed to automatically bug finding.</a:t>
            </a:r>
            <a:endParaRPr dirty="0"/>
          </a:p>
          <a:p>
            <a:pPr marL="0" lvl="0" indent="0" algn="l" rtl="0">
              <a:spcBef>
                <a:spcPts val="0"/>
              </a:spcBef>
              <a:spcAft>
                <a:spcPts val="0"/>
              </a:spcAft>
              <a:buClr>
                <a:schemeClr val="dk1"/>
              </a:buClr>
              <a:buSzPts val="1100"/>
              <a:buFont typeface="Arial"/>
              <a:buNone/>
            </a:pPr>
            <a:r>
              <a:rPr lang="ja" dirty="0"/>
              <a:t>For example, OSS-Fuzz, a popular fuzzing infrastructure, has found more than 8,900 vulnerabilities and 28,000 bugs.</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ja" dirty="0"/>
              <a:t>Here, when we use fuzzing, sometime we get a lot of inputs that cause crashes</a:t>
            </a:r>
            <a:endParaRPr dirty="0"/>
          </a:p>
          <a:p>
            <a:pPr marL="0" lvl="0" indent="0" algn="l" rtl="0">
              <a:spcBef>
                <a:spcPts val="0"/>
              </a:spcBef>
              <a:spcAft>
                <a:spcPts val="0"/>
              </a:spcAft>
              <a:buClr>
                <a:schemeClr val="dk1"/>
              </a:buClr>
              <a:buSzPts val="1100"/>
              <a:buFont typeface="Arial"/>
              <a:buNone/>
            </a:pPr>
            <a:r>
              <a:rPr lang="ja" dirty="0"/>
              <a:t> In that case, next, how do we have to process them? Is manual analysis practical?</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0f65503a6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20f65503a6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 dirty="0"/>
              <a:t>(14:00-14:15)</a:t>
            </a:r>
          </a:p>
          <a:p>
            <a:pPr marL="0" lvl="0" indent="0" algn="l" rtl="0">
              <a:spcBef>
                <a:spcPts val="0"/>
              </a:spcBef>
              <a:spcAft>
                <a:spcPts val="0"/>
              </a:spcAft>
              <a:buNone/>
            </a:pPr>
            <a:r>
              <a:rPr lang="ja" dirty="0"/>
              <a:t>Thanks to these features of RCABench, we could set and answer the following questions.</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0c8ec1a4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0c8ec1a4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 dirty="0"/>
              <a:t>(14:15-15:15)</a:t>
            </a:r>
          </a:p>
          <a:p>
            <a:pPr marL="0" lvl="0" indent="0" algn="l" rtl="0">
              <a:spcBef>
                <a:spcPts val="0"/>
              </a:spcBef>
              <a:spcAft>
                <a:spcPts val="0"/>
              </a:spcAft>
              <a:buNone/>
            </a:pPr>
            <a:r>
              <a:rPr lang="ja" dirty="0"/>
              <a:t>First, we conducted end-to-end evaluations of  four RCA techniques, which are, two existing techniques, Aurora and VulnLoc and the newly tested combinations, AFLcem times VulnLocFE and ConcFuzz timesAuroraFE.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ja" dirty="0"/>
              <a:t>And it was found that  there was no obviously  universal technique that was most accurate for all targets.</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f34b4d4ba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f34b4d4ba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 dirty="0"/>
              <a:t>(15:15-16:30)</a:t>
            </a:r>
          </a:p>
          <a:p>
            <a:pPr marL="0" lvl="0" indent="0" algn="l" rtl="0">
              <a:spcBef>
                <a:spcPts val="0"/>
              </a:spcBef>
              <a:spcAft>
                <a:spcPts val="0"/>
              </a:spcAft>
              <a:buNone/>
            </a:pPr>
            <a:r>
              <a:rPr lang="ja" dirty="0"/>
              <a:t>The next experiment shows the relationship between Data Augmentation times and the accuracy.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ja" dirty="0"/>
              <a:t>For many targets we found that increasing Data Augmentation time improved or did not change the accuracy as shown in </a:t>
            </a:r>
            <a:r>
              <a:rPr lang="ja" dirty="0">
                <a:solidFill>
                  <a:schemeClr val="dk1"/>
                </a:solidFill>
              </a:rPr>
              <a:t>the left figure, </a:t>
            </a:r>
            <a:endParaRPr dirty="0">
              <a:solidFill>
                <a:schemeClr val="dk1"/>
              </a:solidFill>
            </a:endParaRPr>
          </a:p>
          <a:p>
            <a:pPr marL="0" lvl="0" indent="0" algn="l" rtl="0">
              <a:spcBef>
                <a:spcPts val="0"/>
              </a:spcBef>
              <a:spcAft>
                <a:spcPts val="0"/>
              </a:spcAft>
              <a:buNone/>
            </a:pPr>
            <a:r>
              <a:rPr lang="ja" dirty="0"/>
              <a:t>However, we found some exceptional cases where increase of Data Augmentation time worsened accuracy, which means the longer Data Augmentation time has a negative impact on accuracy.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ja" dirty="0"/>
              <a:t>Thus, data augmentation time affects the accuracy in various ways depending on target programs and RCA techniques.</a:t>
            </a:r>
            <a:endParaRPr dirty="0"/>
          </a:p>
          <a:p>
            <a:pPr marL="0" lvl="0" indent="0" algn="l" rtl="0">
              <a:spcBef>
                <a:spcPts val="0"/>
              </a:spcBef>
              <a:spcAft>
                <a:spcPts val="0"/>
              </a:spcAft>
              <a:buNone/>
            </a:pPr>
            <a:r>
              <a:rPr lang="ja" dirty="0"/>
              <a:t>More precise analysis and mitigation of the degradations are left for future works.</a:t>
            </a:r>
            <a:endParaRPr dirty="0"/>
          </a:p>
          <a:p>
            <a:pPr marL="0" lvl="0" indent="0" algn="l" rtl="0">
              <a:spcBef>
                <a:spcPts val="0"/>
              </a:spcBef>
              <a:spcAft>
                <a:spcPts val="0"/>
              </a:spcAft>
              <a:buNone/>
            </a:pPr>
            <a:r>
              <a:rPr lang="ja" dirty="0"/>
              <a:t>This suggests that it is important to evaluate techniques using a variety of Data Augmentation times.</a:t>
            </a:r>
            <a:endParaRPr dirty="0"/>
          </a:p>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20c8ec1a47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20c8ec1a47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ltLang="ja" dirty="0">
                <a:solidFill>
                  <a:schemeClr val="dk1"/>
                </a:solidFill>
              </a:rPr>
              <a:t>(16:30-17:00)</a:t>
            </a:r>
          </a:p>
          <a:p>
            <a:pPr marL="0" lvl="0" indent="0" algn="l" rtl="0">
              <a:spcBef>
                <a:spcPts val="0"/>
              </a:spcBef>
              <a:spcAft>
                <a:spcPts val="0"/>
              </a:spcAft>
              <a:buClr>
                <a:schemeClr val="dk1"/>
              </a:buClr>
              <a:buSzPts val="1100"/>
              <a:buFont typeface="Arial"/>
              <a:buNone/>
            </a:pPr>
            <a:r>
              <a:rPr lang="ja" dirty="0">
                <a:solidFill>
                  <a:schemeClr val="dk1"/>
                </a:solidFill>
              </a:rPr>
              <a:t>RCABench could also showed the initial seeds affected the results of RCA.</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ja" dirty="0">
                <a:solidFill>
                  <a:schemeClr val="dk1"/>
                </a:solidFill>
              </a:rPr>
              <a:t>The left-hand figure shows, the results are very different</a:t>
            </a:r>
            <a:r>
              <a:rPr lang="ja" b="1" dirty="0">
                <a:solidFill>
                  <a:schemeClr val="dk1"/>
                </a:solidFill>
              </a:rPr>
              <a:t> depending on </a:t>
            </a:r>
            <a:r>
              <a:rPr lang="ja" dirty="0">
                <a:solidFill>
                  <a:schemeClr val="dk1"/>
                </a:solidFill>
              </a:rPr>
              <a:t> initial seeds.</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ja" dirty="0">
                <a:solidFill>
                  <a:schemeClr val="dk1"/>
                </a:solidFill>
              </a:rPr>
              <a:t>So we can conclude that differences in initial seed may lead to significant performance differences.</a:t>
            </a:r>
            <a:endParaRPr dirty="0"/>
          </a:p>
          <a:p>
            <a:pPr marL="0" lvl="0" indent="0" algn="l" rtl="0">
              <a:spcBef>
                <a:spcPts val="0"/>
              </a:spcBef>
              <a:spcAft>
                <a:spcPts val="0"/>
              </a:spcAft>
              <a:buClr>
                <a:schemeClr val="dk1"/>
              </a:buClr>
              <a:buSzPts val="1100"/>
              <a:buFont typeface="Arial"/>
              <a:buNone/>
            </a:pPr>
            <a:r>
              <a:rPr lang="ja" dirty="0">
                <a:solidFill>
                  <a:schemeClr val="dk1"/>
                </a:solidFill>
              </a:rPr>
              <a:t>Evaluators should make the initial seeds public  for reproducibility.</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ja" dirty="0">
                <a:solidFill>
                  <a:schemeClr val="dk1"/>
                </a:solidFill>
              </a:rPr>
              <a:t>Further work is required to precisely analyze the mechanism of this effectt.</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f362bfc3ac_2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f362bfc3ac_2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ltLang="ja" dirty="0">
                <a:solidFill>
                  <a:schemeClr val="dk1"/>
                </a:solidFill>
              </a:rPr>
              <a:t>(17:00-18:00)</a:t>
            </a:r>
          </a:p>
          <a:p>
            <a:pPr marL="0" lvl="0" indent="0" algn="l" rtl="0">
              <a:spcBef>
                <a:spcPts val="0"/>
              </a:spcBef>
              <a:spcAft>
                <a:spcPts val="0"/>
              </a:spcAft>
              <a:buClr>
                <a:schemeClr val="dk1"/>
              </a:buClr>
              <a:buSzPts val="1100"/>
              <a:buFont typeface="Arial"/>
              <a:buNone/>
            </a:pPr>
            <a:r>
              <a:rPr lang="ja" dirty="0">
                <a:solidFill>
                  <a:schemeClr val="dk1"/>
                </a:solidFill>
              </a:rPr>
              <a:t>The final investigation is the impact of randomness in Data Augmentation.</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ja" dirty="0">
                <a:solidFill>
                  <a:schemeClr val="dk1"/>
                </a:solidFill>
              </a:rPr>
              <a:t>We conducted the same experiments  five times.</a:t>
            </a:r>
            <a:endParaRPr dirty="0">
              <a:solidFill>
                <a:schemeClr val="dk1"/>
              </a:solidFill>
            </a:endParaRPr>
          </a:p>
          <a:p>
            <a:pPr marL="0" lvl="0" indent="0" algn="l" rtl="0">
              <a:spcBef>
                <a:spcPts val="0"/>
              </a:spcBef>
              <a:spcAft>
                <a:spcPts val="0"/>
              </a:spcAft>
              <a:buNone/>
            </a:pPr>
            <a:r>
              <a:rPr lang="ja" dirty="0">
                <a:solidFill>
                  <a:schemeClr val="dk1"/>
                </a:solidFill>
              </a:rPr>
              <a:t>While the results in the left figure was constant,  the results in the right differ significantly due to the randomness of the Data Augmenataion.</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ja" dirty="0">
                <a:solidFill>
                  <a:schemeClr val="dk1"/>
                </a:solidFill>
              </a:rPr>
              <a:t>Such result suggests that experiments should be conducted multiple times to reduce the effect of randomness as much as possible.</a:t>
            </a:r>
            <a:endParaRPr dirty="0">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f362bfc3ac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f362bfc3ac_2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ltLang="ja" dirty="0">
                <a:solidFill>
                  <a:schemeClr val="dk1"/>
                </a:solidFill>
              </a:rPr>
              <a:t>(18:00-19:00)</a:t>
            </a:r>
          </a:p>
          <a:p>
            <a:pPr marL="0" lvl="0" indent="0" algn="l" rtl="0">
              <a:spcBef>
                <a:spcPts val="0"/>
              </a:spcBef>
              <a:spcAft>
                <a:spcPts val="0"/>
              </a:spcAft>
              <a:buClr>
                <a:schemeClr val="dk1"/>
              </a:buClr>
              <a:buSzPts val="1100"/>
              <a:buFont typeface="Arial"/>
              <a:buNone/>
            </a:pPr>
            <a:r>
              <a:rPr lang="ja" dirty="0">
                <a:solidFill>
                  <a:schemeClr val="dk1"/>
                </a:solidFill>
              </a:rPr>
              <a:t>Finally, we have to talk about the limitations and future works of this project.</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ja" dirty="0">
                <a:solidFill>
                  <a:schemeClr val="dk1"/>
                </a:solidFill>
              </a:rPr>
              <a:t>First of all, as we show in the previous page, the randomness of DA affects our results, which threatens the validity of even our evaluations.</a:t>
            </a:r>
            <a:endParaRPr dirty="0">
              <a:solidFill>
                <a:schemeClr val="dk1"/>
              </a:solidFill>
            </a:endParaRPr>
          </a:p>
          <a:p>
            <a:pPr marL="0" lvl="0" indent="0" algn="l" rtl="0">
              <a:spcBef>
                <a:spcPts val="0"/>
              </a:spcBef>
              <a:spcAft>
                <a:spcPts val="0"/>
              </a:spcAft>
              <a:buClr>
                <a:schemeClr val="dk1"/>
              </a:buClr>
              <a:buSzPts val="1100"/>
              <a:buFont typeface="Arial"/>
              <a:buNone/>
            </a:pPr>
            <a:r>
              <a:rPr lang="ja" dirty="0">
                <a:solidFill>
                  <a:schemeClr val="dk1"/>
                </a:solidFill>
              </a:rPr>
              <a:t>We have to do more robust statistical analysis in the future.</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ja" dirty="0">
                <a:solidFill>
                  <a:schemeClr val="dk1"/>
                </a:solidFill>
              </a:rPr>
              <a:t>We also have to admit that the seven targets is not enough to fully evaluate the performance of RCA techniques.</a:t>
            </a:r>
            <a:endParaRPr dirty="0">
              <a:solidFill>
                <a:schemeClr val="dk1"/>
              </a:solidFill>
            </a:endParaRPr>
          </a:p>
          <a:p>
            <a:pPr marL="0" lvl="0" indent="0" algn="l" rtl="0">
              <a:spcBef>
                <a:spcPts val="0"/>
              </a:spcBef>
              <a:spcAft>
                <a:spcPts val="0"/>
              </a:spcAft>
              <a:buClr>
                <a:schemeClr val="dk1"/>
              </a:buClr>
              <a:buSzPts val="1100"/>
              <a:buFont typeface="Arial"/>
              <a:buNone/>
            </a:pPr>
            <a:r>
              <a:rPr lang="ja" dirty="0">
                <a:solidFill>
                  <a:schemeClr val="dk1"/>
                </a:solidFill>
              </a:rPr>
              <a:t>We plan to add more diverse targets. And any contributions are welcome.</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0c396359fd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20c396359fd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 dirty="0">
                <a:solidFill>
                  <a:schemeClr val="dk1"/>
                </a:solidFill>
              </a:rPr>
              <a:t>(19:00-20:00)</a:t>
            </a:r>
          </a:p>
          <a:p>
            <a:pPr marL="0" lvl="0" indent="0" algn="l" rtl="0">
              <a:spcBef>
                <a:spcPts val="0"/>
              </a:spcBef>
              <a:spcAft>
                <a:spcPts val="0"/>
              </a:spcAft>
              <a:buNone/>
            </a:pPr>
            <a:r>
              <a:rPr lang="ja" dirty="0">
                <a:solidFill>
                  <a:schemeClr val="dk1"/>
                </a:solidFill>
              </a:rPr>
              <a:t>Let me summarize our study.</a:t>
            </a:r>
            <a:endParaRPr dirty="0">
              <a:solidFill>
                <a:schemeClr val="dk1"/>
              </a:solidFill>
            </a:endParaRPr>
          </a:p>
          <a:p>
            <a:pPr marL="0" lvl="0" indent="0" algn="l" rtl="0">
              <a:spcBef>
                <a:spcPts val="0"/>
              </a:spcBef>
              <a:spcAft>
                <a:spcPts val="0"/>
              </a:spcAft>
              <a:buNone/>
            </a:pPr>
            <a:r>
              <a:rPr lang="ja" dirty="0">
                <a:solidFill>
                  <a:schemeClr val="dk1"/>
                </a:solidFill>
              </a:rPr>
              <a:t>Our work aims at evaluating the existing and future RCA techniques in a fair and precise manner.</a:t>
            </a:r>
            <a:endParaRPr dirty="0">
              <a:solidFill>
                <a:schemeClr val="dk1"/>
              </a:solidFill>
            </a:endParaRPr>
          </a:p>
          <a:p>
            <a:pPr marL="0" lvl="0" indent="0" algn="l" rtl="0">
              <a:spcBef>
                <a:spcPts val="0"/>
              </a:spcBef>
              <a:spcAft>
                <a:spcPts val="0"/>
              </a:spcAft>
              <a:buNone/>
            </a:pPr>
            <a:r>
              <a:rPr lang="ja" dirty="0">
                <a:solidFill>
                  <a:schemeClr val="dk1"/>
                </a:solidFill>
              </a:rPr>
              <a:t>So we present RCABench, end-to-end benchmarking platform.</a:t>
            </a:r>
            <a:endParaRPr dirty="0">
              <a:solidFill>
                <a:schemeClr val="dk1"/>
              </a:solidFill>
            </a:endParaRPr>
          </a:p>
          <a:p>
            <a:pPr marL="0" lvl="0" indent="0" algn="l" rtl="0">
              <a:spcBef>
                <a:spcPts val="0"/>
              </a:spcBef>
              <a:spcAft>
                <a:spcPts val="0"/>
              </a:spcAft>
              <a:buNone/>
            </a:pPr>
            <a:r>
              <a:rPr lang="ja" dirty="0">
                <a:solidFill>
                  <a:schemeClr val="dk1"/>
                </a:solidFill>
              </a:rPr>
              <a:t>RCABench has the three features: </a:t>
            </a:r>
            <a:endParaRPr dirty="0">
              <a:solidFill>
                <a:schemeClr val="dk1"/>
              </a:solidFill>
            </a:endParaRPr>
          </a:p>
          <a:p>
            <a:pPr marL="0" lvl="0" indent="0" algn="l" rtl="0">
              <a:spcBef>
                <a:spcPts val="0"/>
              </a:spcBef>
              <a:spcAft>
                <a:spcPts val="0"/>
              </a:spcAft>
              <a:buNone/>
            </a:pPr>
            <a:r>
              <a:rPr lang="ja" dirty="0">
                <a:solidFill>
                  <a:schemeClr val="dk1"/>
                </a:solidFill>
              </a:rPr>
              <a:t>first, we selected 7 real world bugs and vulnerabilities and made their root cause locations public.</a:t>
            </a:r>
            <a:endParaRPr dirty="0">
              <a:solidFill>
                <a:schemeClr val="dk1"/>
              </a:solidFill>
            </a:endParaRPr>
          </a:p>
          <a:p>
            <a:pPr marL="0" lvl="0" indent="0" algn="l" rtl="0">
              <a:spcBef>
                <a:spcPts val="0"/>
              </a:spcBef>
              <a:spcAft>
                <a:spcPts val="0"/>
              </a:spcAft>
              <a:buNone/>
            </a:pPr>
            <a:r>
              <a:rPr lang="ja" dirty="0">
                <a:solidFill>
                  <a:schemeClr val="dk1"/>
                </a:solidFill>
              </a:rPr>
              <a:t>Then, RCABench decouples the steps of RCA techniques, data augmentation and feature extraction.</a:t>
            </a:r>
            <a:endParaRPr dirty="0">
              <a:solidFill>
                <a:schemeClr val="dk1"/>
              </a:solidFill>
            </a:endParaRPr>
          </a:p>
          <a:p>
            <a:pPr marL="0" lvl="0" indent="0" algn="l" rtl="0">
              <a:spcBef>
                <a:spcPts val="0"/>
              </a:spcBef>
              <a:spcAft>
                <a:spcPts val="0"/>
              </a:spcAft>
              <a:buNone/>
            </a:pPr>
            <a:r>
              <a:rPr lang="ja" dirty="0">
                <a:solidFill>
                  <a:schemeClr val="dk1"/>
                </a:solidFill>
              </a:rPr>
              <a:t>We suggest that RCA techniques should be more modularized to fairly evaluate their two orthogonal methods. </a:t>
            </a:r>
            <a:endParaRPr dirty="0">
              <a:solidFill>
                <a:schemeClr val="dk1"/>
              </a:solidFill>
            </a:endParaRPr>
          </a:p>
          <a:p>
            <a:pPr marL="0" lvl="0" indent="0" algn="l" rtl="0">
              <a:spcBef>
                <a:spcPts val="0"/>
              </a:spcBef>
              <a:spcAft>
                <a:spcPts val="0"/>
              </a:spcAft>
              <a:buNone/>
            </a:pPr>
            <a:r>
              <a:rPr lang="ja" dirty="0">
                <a:solidFill>
                  <a:schemeClr val="dk1"/>
                </a:solidFill>
              </a:rPr>
              <a:t>Finally,  RCABench supports the variance-aware evaluations for data augmentation which we demonstrated the need for.</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ja" dirty="0">
                <a:solidFill>
                  <a:schemeClr val="dk1"/>
                </a:solidFill>
              </a:rPr>
              <a:t>My presentation is finished here. Thank you for listening. I will take any questions.</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f3699353a4_4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f3699353a4_4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1f362bfc3ac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1f362bfc3ac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As future work, more modular framework or basic blocks to implement RCA techniques.</a:t>
            </a:r>
            <a:endParaRPr/>
          </a:p>
          <a:p>
            <a:pPr marL="0" lvl="0" indent="0" algn="l" rtl="0">
              <a:spcBef>
                <a:spcPts val="0"/>
              </a:spcBef>
              <a:spcAft>
                <a:spcPts val="0"/>
              </a:spcAft>
              <a:buNone/>
            </a:pPr>
            <a:r>
              <a:rPr lang="ja"/>
              <a:t>For example, the way to collect traces or languages to be written,  will affect the performance of data augmentation, which sometimes hurts the fair comparisons of algorithms. To mitigate such situation, in the fuzzing field, some basic blocks, such as LibAFL and fuzzuf are provided.</a:t>
            </a:r>
            <a:endParaRPr/>
          </a:p>
          <a:p>
            <a:pPr marL="0" lvl="0" indent="0" algn="l" rtl="0">
              <a:spcBef>
                <a:spcPts val="0"/>
              </a:spcBef>
              <a:spcAft>
                <a:spcPts val="0"/>
              </a:spcAft>
              <a:buNone/>
            </a:pPr>
            <a:r>
              <a:rPr lang="ja"/>
              <a:t>We believe those kinds of frameworks for RCA will help more fair and effective implementations and comparisons.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1f45c641764_53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1f45c641764_53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solidFill>
                  <a:schemeClr val="dk1"/>
                </a:solidFill>
              </a:rPr>
              <a:t>When increasing the DA time, what happened?</a:t>
            </a:r>
            <a:endParaRPr>
              <a:solidFill>
                <a:schemeClr val="dk1"/>
              </a:solidFill>
            </a:endParaRPr>
          </a:p>
          <a:p>
            <a:pPr marL="0" lvl="0" indent="0" algn="l" rtl="0">
              <a:spcBef>
                <a:spcPts val="0"/>
              </a:spcBef>
              <a:spcAft>
                <a:spcPts val="0"/>
              </a:spcAft>
              <a:buNone/>
            </a:pPr>
            <a:r>
              <a:rPr lang="ja">
                <a:solidFill>
                  <a:schemeClr val="dk1"/>
                </a:solidFill>
              </a:rPr>
              <a:t>W</a:t>
            </a:r>
            <a:r>
              <a:rPr lang="ja"/>
              <a:t>e briefly observed the results of data augmentation.</a:t>
            </a:r>
            <a:endParaRPr/>
          </a:p>
          <a:p>
            <a:pPr marL="0" lvl="0" indent="0" algn="l" rtl="0">
              <a:spcBef>
                <a:spcPts val="0"/>
              </a:spcBef>
              <a:spcAft>
                <a:spcPts val="0"/>
              </a:spcAft>
              <a:buNone/>
            </a:pPr>
            <a:endParaRPr/>
          </a:p>
          <a:p>
            <a:pPr marL="0" lvl="0" indent="0" algn="l" rtl="0">
              <a:spcBef>
                <a:spcPts val="0"/>
              </a:spcBef>
              <a:spcAft>
                <a:spcPts val="0"/>
              </a:spcAft>
              <a:buNone/>
            </a:pPr>
            <a:r>
              <a:rPr lang="ja"/>
              <a:t>Here is the two targets of crashing and non-crashing inputs that each data augmentation found.</a:t>
            </a:r>
            <a:endParaRPr/>
          </a:p>
          <a:p>
            <a:pPr marL="0" lvl="0" indent="0" algn="l" rtl="0">
              <a:spcBef>
                <a:spcPts val="0"/>
              </a:spcBef>
              <a:spcAft>
                <a:spcPts val="0"/>
              </a:spcAft>
              <a:buNone/>
            </a:pPr>
            <a:endParaRPr/>
          </a:p>
          <a:p>
            <a:pPr marL="0" lvl="0" indent="0" algn="l" rtl="0">
              <a:spcBef>
                <a:spcPts val="0"/>
              </a:spcBef>
              <a:spcAft>
                <a:spcPts val="0"/>
              </a:spcAft>
              <a:buNone/>
            </a:pPr>
            <a:r>
              <a:rPr lang="ja"/>
              <a:t>One possible factors that affects the accuracy is absolute number of samples.</a:t>
            </a:r>
            <a:endParaRPr/>
          </a:p>
          <a:p>
            <a:pPr marL="0" lvl="0" indent="0" algn="l" rtl="0">
              <a:spcBef>
                <a:spcPts val="0"/>
              </a:spcBef>
              <a:spcAft>
                <a:spcPts val="0"/>
              </a:spcAft>
              <a:buNone/>
            </a:pPr>
            <a:r>
              <a:rPr lang="ja"/>
              <a:t>As you can see, the numbers of inputs varies in the combination of targets and DA methods,</a:t>
            </a:r>
            <a:endParaRPr/>
          </a:p>
          <a:p>
            <a:pPr marL="0" lvl="0" indent="0" algn="l" rtl="0">
              <a:spcBef>
                <a:spcPts val="0"/>
              </a:spcBef>
              <a:spcAft>
                <a:spcPts val="0"/>
              </a:spcAft>
              <a:buNone/>
            </a:pPr>
            <a:endParaRPr/>
          </a:p>
          <a:p>
            <a:pPr marL="0" lvl="0" indent="0" algn="l" rtl="0">
              <a:spcBef>
                <a:spcPts val="0"/>
              </a:spcBef>
              <a:spcAft>
                <a:spcPts val="0"/>
              </a:spcAft>
              <a:buNone/>
            </a:pPr>
            <a:r>
              <a:rPr lang="ja"/>
              <a:t>Another factor is the ratio of crashing and non-crashing inputs.</a:t>
            </a:r>
            <a:endParaRPr/>
          </a:p>
          <a:p>
            <a:pPr marL="0" lvl="0" indent="0" algn="l" rtl="0">
              <a:spcBef>
                <a:spcPts val="0"/>
              </a:spcBef>
              <a:spcAft>
                <a:spcPts val="0"/>
              </a:spcAft>
              <a:buNone/>
            </a:pPr>
            <a:r>
              <a:rPr lang="ja"/>
              <a:t>The ratio actually  varies in the different data augmentation time.</a:t>
            </a:r>
            <a:endParaRPr/>
          </a:p>
          <a:p>
            <a:pPr marL="0" lvl="0" indent="0" algn="l" rtl="0">
              <a:spcBef>
                <a:spcPts val="0"/>
              </a:spcBef>
              <a:spcAft>
                <a:spcPts val="0"/>
              </a:spcAft>
              <a:buClr>
                <a:schemeClr val="dk1"/>
              </a:buClr>
              <a:buSzPts val="1100"/>
              <a:buFont typeface="Arial"/>
              <a:buNone/>
            </a:pPr>
            <a:r>
              <a:rPr lang="ja">
                <a:solidFill>
                  <a:schemeClr val="dk1"/>
                </a:solidFill>
              </a:rPr>
              <a:t>the numbers of inputs varies in the combination of targets and DA methods</a:t>
            </a:r>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ja">
                <a:solidFill>
                  <a:schemeClr val="dk1"/>
                </a:solidFill>
              </a:rPr>
              <a:t>This point may determine the quality of the data set.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b667e7fb52_6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b667e7fb52_6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 dirty="0">
                <a:solidFill>
                  <a:schemeClr val="dk1"/>
                </a:solidFill>
              </a:rPr>
              <a:t>(1:10-2:00)</a:t>
            </a:r>
          </a:p>
          <a:p>
            <a:pPr marL="0" lvl="0" indent="0" algn="l" rtl="0">
              <a:spcBef>
                <a:spcPts val="0"/>
              </a:spcBef>
              <a:spcAft>
                <a:spcPts val="0"/>
              </a:spcAft>
              <a:buNone/>
            </a:pPr>
            <a:r>
              <a:rPr lang="ja" dirty="0">
                <a:solidFill>
                  <a:schemeClr val="dk1"/>
                </a:solidFill>
              </a:rPr>
              <a:t>One possible solution to process a lot of crashing inputs is the automatic analysis of the bugs or faults.</a:t>
            </a:r>
            <a:endParaRPr dirty="0">
              <a:solidFill>
                <a:schemeClr val="dk1"/>
              </a:solidFill>
            </a:endParaRPr>
          </a:p>
          <a:p>
            <a:pPr marL="0" lvl="0" indent="0" algn="l" rtl="0">
              <a:spcBef>
                <a:spcPts val="0"/>
              </a:spcBef>
              <a:spcAft>
                <a:spcPts val="0"/>
              </a:spcAft>
              <a:buNone/>
            </a:pPr>
            <a:r>
              <a:rPr lang="ja" dirty="0">
                <a:solidFill>
                  <a:schemeClr val="dk1"/>
                </a:solidFill>
              </a:rPr>
              <a:t>This is called </a:t>
            </a:r>
            <a:r>
              <a:rPr lang="ja" dirty="0"/>
              <a:t> root cause analysis RCA a.k.a. Fault Localization, which tries to reduce the cost of analyzing crashing inputs by automatically finding the root cause of crashes.</a:t>
            </a:r>
            <a:endParaRPr dirty="0"/>
          </a:p>
          <a:p>
            <a:pPr marL="0" lvl="0" indent="0" algn="l" rtl="0">
              <a:spcBef>
                <a:spcPts val="0"/>
              </a:spcBef>
              <a:spcAft>
                <a:spcPts val="0"/>
              </a:spcAft>
              <a:buNone/>
            </a:pPr>
            <a:r>
              <a:rPr lang="ja" dirty="0"/>
              <a:t>Generally speaking, RCA tools take a targeted program and a crash input, and shows the candidates of root causes, </a:t>
            </a:r>
            <a:r>
              <a:rPr lang="ja" dirty="0">
                <a:solidFill>
                  <a:schemeClr val="dk1"/>
                </a:solidFill>
              </a:rPr>
              <a:t>such as buggy lines, basic blocks, or buggy conditions </a:t>
            </a:r>
            <a:r>
              <a:rPr lang="ja" b="1" dirty="0">
                <a:solidFill>
                  <a:schemeClr val="dk1"/>
                </a:solidFill>
              </a:rPr>
              <a:t>related to one crash input.</a:t>
            </a:r>
            <a:endParaRPr b="1" dirty="0"/>
          </a:p>
          <a:p>
            <a:pPr marL="0" lvl="0" indent="0" algn="l" rtl="0">
              <a:spcBef>
                <a:spcPts val="0"/>
              </a:spcBef>
              <a:spcAft>
                <a:spcPts val="0"/>
              </a:spcAft>
              <a:buNone/>
            </a:pPr>
            <a:r>
              <a:rPr lang="ja" dirty="0"/>
              <a:t>How do they work?</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f45162a51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1f45162a51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115800396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115800396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Some existing techniques focus on just the control flow, not the value of memory.</a:t>
            </a:r>
            <a:endParaRPr/>
          </a:p>
          <a:p>
            <a:pPr marL="0" lvl="0" indent="0" algn="l" rtl="0">
              <a:spcBef>
                <a:spcPts val="0"/>
              </a:spcBef>
              <a:spcAft>
                <a:spcPts val="0"/>
              </a:spcAft>
              <a:buNone/>
            </a:pPr>
            <a:r>
              <a:rPr lang="ja"/>
              <a:t>But like this example,  sometimes those techniques cannot detect the incomplete check about certain values.</a:t>
            </a:r>
            <a:endParaRPr/>
          </a:p>
          <a:p>
            <a:pPr marL="0" lvl="0" indent="0" algn="l" rtl="0">
              <a:spcBef>
                <a:spcPts val="0"/>
              </a:spcBef>
              <a:spcAft>
                <a:spcPts val="0"/>
              </a:spcAft>
              <a:buNone/>
            </a:pPr>
            <a:endParaRPr/>
          </a:p>
          <a:p>
            <a:pPr marL="0" lvl="0" indent="0" algn="l" rtl="0">
              <a:spcBef>
                <a:spcPts val="0"/>
              </a:spcBef>
              <a:spcAft>
                <a:spcPts val="0"/>
              </a:spcAft>
              <a:buNone/>
            </a:pPr>
            <a:r>
              <a:rPr lang="ja"/>
              <a:t>This suggests the possibility of further improvement of RCA techniques by considering features other than the control flow.</a:t>
            </a:r>
            <a:endParaRPr/>
          </a:p>
          <a:p>
            <a:pPr marL="0" lvl="0" indent="0" algn="l" rtl="0">
              <a:spcBef>
                <a:spcPts val="0"/>
              </a:spcBef>
              <a:spcAft>
                <a:spcPts val="0"/>
              </a:spcAft>
              <a:buNone/>
            </a:pPr>
            <a:r>
              <a:rPr lang="ja"/>
              <a:t>But of course, considering a lot of information is a trade-off with false positives.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1f45162a51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1f45162a51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1f45c641764_53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1f45c641764_53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20c396359fd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20c396359fd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ja"/>
              <a:t>The source code in the left hand side  contains a bug because the return value of malloc() is used  in the function crashable() without null-checking.</a:t>
            </a:r>
            <a:endParaRPr/>
          </a:p>
          <a:p>
            <a:pPr marL="0" lvl="0" indent="0" algn="l" rtl="0">
              <a:spcBef>
                <a:spcPts val="0"/>
              </a:spcBef>
              <a:spcAft>
                <a:spcPts val="0"/>
              </a:spcAft>
              <a:buNone/>
            </a:pPr>
            <a:r>
              <a:rPr lang="ja"/>
              <a:t>If the value is Null, the assignment in function crashable() may cause a crash.</a:t>
            </a:r>
            <a:endParaRPr/>
          </a:p>
          <a:p>
            <a:pPr marL="0" lvl="0" indent="0" algn="l" rtl="0">
              <a:spcBef>
                <a:spcPts val="0"/>
              </a:spcBef>
              <a:spcAft>
                <a:spcPts val="0"/>
              </a:spcAft>
              <a:buNone/>
            </a:pPr>
            <a:endParaRPr/>
          </a:p>
          <a:p>
            <a:pPr marL="0" lvl="0" indent="0" algn="l" rtl="0">
              <a:spcBef>
                <a:spcPts val="0"/>
              </a:spcBef>
              <a:spcAft>
                <a:spcPts val="0"/>
              </a:spcAft>
              <a:buNone/>
            </a:pPr>
            <a:r>
              <a:rPr lang="ja"/>
              <a:t>So where is the root cause locatoin? or </a:t>
            </a:r>
            <a:r>
              <a:rPr lang="ja">
                <a:solidFill>
                  <a:schemeClr val="dk1"/>
                </a:solidFill>
              </a:rPr>
              <a:t> where are the root cause locations?</a:t>
            </a:r>
            <a:endParaRPr/>
          </a:p>
          <a:p>
            <a:pPr marL="0" lvl="0" indent="0" algn="l" rtl="0">
              <a:spcBef>
                <a:spcPts val="0"/>
              </a:spcBef>
              <a:spcAft>
                <a:spcPts val="0"/>
              </a:spcAft>
              <a:buNone/>
            </a:pPr>
            <a:endParaRPr/>
          </a:p>
          <a:p>
            <a:pPr marL="0" lvl="0" indent="0" algn="l" rtl="0">
              <a:spcBef>
                <a:spcPts val="0"/>
              </a:spcBef>
              <a:spcAft>
                <a:spcPts val="0"/>
              </a:spcAft>
              <a:buNone/>
            </a:pPr>
            <a:r>
              <a:rPr lang="ja"/>
              <a:t>One possible fix is to check the return value of malloc() in the function buggy() directly, in other words, patch 1.</a:t>
            </a:r>
            <a:endParaRPr/>
          </a:p>
          <a:p>
            <a:pPr marL="0" lvl="0" indent="0" algn="l" rtl="0">
              <a:spcBef>
                <a:spcPts val="0"/>
              </a:spcBef>
              <a:spcAft>
                <a:spcPts val="0"/>
              </a:spcAft>
              <a:buNone/>
            </a:pPr>
            <a:r>
              <a:rPr lang="ja"/>
              <a:t>Here, we can say that the root cause location is here, just after the call of malloc().</a:t>
            </a:r>
            <a:endParaRPr/>
          </a:p>
          <a:p>
            <a:pPr marL="0" lvl="0" indent="0" algn="l" rtl="0">
              <a:spcBef>
                <a:spcPts val="0"/>
              </a:spcBef>
              <a:spcAft>
                <a:spcPts val="0"/>
              </a:spcAft>
              <a:buNone/>
            </a:pPr>
            <a:r>
              <a:rPr lang="ja"/>
              <a:t>However, another developer may say the fix of Patch 1  should not be applied  because it is ok that function buggy() can return Null. and the caller of buggy() should check the return value.</a:t>
            </a:r>
            <a:endParaRPr/>
          </a:p>
          <a:p>
            <a:pPr marL="0" lvl="0" indent="0" algn="l" rtl="0">
              <a:spcBef>
                <a:spcPts val="0"/>
              </a:spcBef>
              <a:spcAft>
                <a:spcPts val="0"/>
              </a:spcAft>
              <a:buNone/>
            </a:pPr>
            <a:r>
              <a:rPr lang="ja"/>
              <a:t>So, from this perspective, the fix  should be like patch 2, the return value of buggy() should be checked in the function crashable().</a:t>
            </a:r>
            <a:endParaRPr/>
          </a:p>
          <a:p>
            <a:pPr marL="0" lvl="0" indent="0" algn="l" rtl="0">
              <a:spcBef>
                <a:spcPts val="0"/>
              </a:spcBef>
              <a:spcAft>
                <a:spcPts val="0"/>
              </a:spcAft>
              <a:buNone/>
            </a:pPr>
            <a:r>
              <a:rPr lang="ja"/>
              <a:t>and someone</a:t>
            </a:r>
            <a:r>
              <a:rPr lang="ja">
                <a:solidFill>
                  <a:schemeClr val="dk1"/>
                </a:solidFill>
              </a:rPr>
              <a:t> can say that the root cause location is in function crashable().</a:t>
            </a:r>
            <a:endParaRPr/>
          </a:p>
          <a:p>
            <a:pPr marL="0" lvl="0" indent="0" algn="l" rtl="0">
              <a:spcBef>
                <a:spcPts val="0"/>
              </a:spcBef>
              <a:spcAft>
                <a:spcPts val="0"/>
              </a:spcAft>
              <a:buNone/>
            </a:pPr>
            <a:endParaRPr/>
          </a:p>
          <a:p>
            <a:pPr marL="0" lvl="0" indent="0" algn="l" rtl="0">
              <a:spcBef>
                <a:spcPts val="0"/>
              </a:spcBef>
              <a:spcAft>
                <a:spcPts val="0"/>
              </a:spcAft>
              <a:buNone/>
            </a:pPr>
            <a:r>
              <a:rPr lang="ja"/>
              <a:t>Or another developer may say that RCA techniques should show the both locations.</a:t>
            </a:r>
            <a:endParaRPr/>
          </a:p>
          <a:p>
            <a:pPr marL="0" lvl="0" indent="0" algn="l" rtl="0">
              <a:spcBef>
                <a:spcPts val="0"/>
              </a:spcBef>
              <a:spcAft>
                <a:spcPts val="0"/>
              </a:spcAft>
              <a:buNone/>
            </a:pPr>
            <a:endParaRPr/>
          </a:p>
          <a:p>
            <a:pPr marL="0" lvl="0" indent="0" algn="l" rtl="0">
              <a:spcBef>
                <a:spcPts val="0"/>
              </a:spcBef>
              <a:spcAft>
                <a:spcPts val="0"/>
              </a:spcAft>
              <a:buNone/>
            </a:pPr>
            <a:r>
              <a:rPr lang="ja"/>
              <a:t>This toy example shows the difficulty of determining where is or are  exactly buggy root cause locations.</a:t>
            </a:r>
            <a:endParaRPr/>
          </a:p>
          <a:p>
            <a:pPr marL="0" lvl="0" indent="0" algn="l" rtl="0">
              <a:spcBef>
                <a:spcPts val="0"/>
              </a:spcBef>
              <a:spcAft>
                <a:spcPts val="0"/>
              </a:spcAft>
              <a:buNone/>
            </a:pPr>
            <a:r>
              <a:rPr lang="ja"/>
              <a:t>They can be highly dependent on the situation and evaluators. So at least, making them public is important for fair and reproducible evaluation.</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b667e7fb52_6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b667e7fb52_6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ltLang="ja" dirty="0">
                <a:solidFill>
                  <a:schemeClr val="dk1"/>
                </a:solidFill>
              </a:rPr>
              <a:t>(2:00-2:50)</a:t>
            </a:r>
          </a:p>
          <a:p>
            <a:pPr marL="0" lvl="0" indent="0" algn="l" rtl="0">
              <a:spcBef>
                <a:spcPts val="0"/>
              </a:spcBef>
              <a:spcAft>
                <a:spcPts val="0"/>
              </a:spcAft>
              <a:buClr>
                <a:schemeClr val="dk1"/>
              </a:buClr>
              <a:buSzPts val="1100"/>
              <a:buFont typeface="Arial"/>
              <a:buNone/>
            </a:pPr>
            <a:r>
              <a:rPr lang="ja" dirty="0">
                <a:solidFill>
                  <a:schemeClr val="dk1"/>
                </a:solidFill>
              </a:rPr>
              <a:t>Based on our observation, Typical recent RCA tools consist of the two major components, Data Augmentation and Feature Extraction.</a:t>
            </a:r>
            <a:endParaRPr dirty="0">
              <a:solidFill>
                <a:schemeClr val="dk1"/>
              </a:solidFill>
            </a:endParaRPr>
          </a:p>
          <a:p>
            <a:pPr marL="0" lvl="0" indent="0" algn="l" rtl="0">
              <a:spcBef>
                <a:spcPts val="0"/>
              </a:spcBef>
              <a:spcAft>
                <a:spcPts val="0"/>
              </a:spcAft>
              <a:buNone/>
            </a:pPr>
            <a:r>
              <a:rPr lang="ja" dirty="0">
                <a:solidFill>
                  <a:schemeClr val="dk1"/>
                </a:solidFill>
              </a:rPr>
              <a:t>The former, data augmentation, generates more program inputs from one given crash input typically using fuzzing. </a:t>
            </a:r>
            <a:endParaRPr dirty="0">
              <a:solidFill>
                <a:schemeClr val="dk1"/>
              </a:solidFill>
            </a:endParaRPr>
          </a:p>
          <a:p>
            <a:pPr marL="0" lvl="0" indent="0" algn="l" rtl="0">
              <a:spcBef>
                <a:spcPts val="0"/>
              </a:spcBef>
              <a:spcAft>
                <a:spcPts val="0"/>
              </a:spcAft>
              <a:buClr>
                <a:schemeClr val="dk1"/>
              </a:buClr>
              <a:buSzPts val="1100"/>
              <a:buFont typeface="Arial"/>
              <a:buNone/>
            </a:pPr>
            <a:r>
              <a:rPr lang="ja" dirty="0">
                <a:solidFill>
                  <a:schemeClr val="dk1"/>
                </a:solidFill>
              </a:rPr>
              <a:t>The latter,  feature extraction component, takes the result of data augmentation as inputs, and statistically infers root causes </a:t>
            </a:r>
            <a:r>
              <a:rPr lang="ja" b="1" dirty="0">
                <a:solidFill>
                  <a:schemeClr val="dk1"/>
                </a:solidFill>
              </a:rPr>
              <a:t>using some heuristics or their own algorithms. </a:t>
            </a:r>
            <a:endParaRPr b="1" dirty="0">
              <a:solidFill>
                <a:schemeClr val="dk1"/>
              </a:solidFill>
            </a:endParaRPr>
          </a:p>
          <a:p>
            <a:pPr marL="0" lvl="0" indent="0" algn="l" rtl="0">
              <a:spcBef>
                <a:spcPts val="0"/>
              </a:spcBef>
              <a:spcAft>
                <a:spcPts val="0"/>
              </a:spcAft>
              <a:buClr>
                <a:schemeClr val="dk1"/>
              </a:buClr>
              <a:buSzPts val="1100"/>
              <a:buFont typeface="Arial"/>
              <a:buNone/>
            </a:pPr>
            <a:r>
              <a:rPr lang="ja" dirty="0">
                <a:solidFill>
                  <a:schemeClr val="dk1"/>
                </a:solidFill>
              </a:rPr>
              <a:t>Our research aims at evaluating those RCA tools precisely to provide benchmarking platform.</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f3699353a4_4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f3699353a4_4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 dirty="0"/>
              <a:t>(2:50-3:00)</a:t>
            </a:r>
          </a:p>
          <a:p>
            <a:pPr marL="0" lvl="0" indent="0" algn="l" rtl="0">
              <a:spcBef>
                <a:spcPts val="0"/>
              </a:spcBef>
              <a:spcAft>
                <a:spcPts val="0"/>
              </a:spcAft>
              <a:buNone/>
            </a:pPr>
            <a:r>
              <a:rPr lang="ja" dirty="0"/>
              <a:t>However, based on our observations, we would say the evaluation of RCA techniques is challenging due to the following three reasons.</a:t>
            </a:r>
            <a:endParaRPr dirty="0"/>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0fbb6e46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0fbb6e46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ltLang="ja" dirty="0">
                <a:solidFill>
                  <a:schemeClr val="dk1"/>
                </a:solidFill>
              </a:rPr>
              <a:t>(3:00-3:15)</a:t>
            </a:r>
          </a:p>
          <a:p>
            <a:pPr marL="0" lvl="0" indent="0" algn="l" rtl="0">
              <a:spcBef>
                <a:spcPts val="0"/>
              </a:spcBef>
              <a:spcAft>
                <a:spcPts val="0"/>
              </a:spcAft>
              <a:buClr>
                <a:schemeClr val="dk1"/>
              </a:buClr>
              <a:buSzPts val="1100"/>
              <a:buFont typeface="Arial"/>
              <a:buNone/>
            </a:pPr>
            <a:r>
              <a:rPr lang="ja" dirty="0">
                <a:solidFill>
                  <a:schemeClr val="dk1"/>
                </a:solidFill>
              </a:rPr>
              <a:t>The first challenge of the evaluation  is the non-uniqueness of root cause location.</a:t>
            </a:r>
            <a:endParaRPr dirty="0">
              <a:solidFill>
                <a:schemeClr val="dk1"/>
              </a:solidFill>
            </a:endParaRPr>
          </a:p>
          <a:p>
            <a:pPr marL="0" lvl="0" indent="0" algn="l" rtl="0">
              <a:spcBef>
                <a:spcPts val="0"/>
              </a:spcBef>
              <a:spcAft>
                <a:spcPts val="0"/>
              </a:spcAft>
              <a:buNone/>
            </a:pPr>
            <a:r>
              <a:rPr lang="ja" dirty="0">
                <a:solidFill>
                  <a:schemeClr val="dk1"/>
                </a:solidFill>
              </a:rPr>
              <a:t>Let me show you an example, </a:t>
            </a:r>
            <a:r>
              <a:rPr lang="ja" dirty="0"/>
              <a:t>the actual vulnerabilty CVE-</a:t>
            </a:r>
            <a:r>
              <a:rPr lang="ja" dirty="0">
                <a:solidFill>
                  <a:schemeClr val="dk1"/>
                </a:solidFill>
              </a:rPr>
              <a:t>2017-15232</a:t>
            </a:r>
            <a:endParaRPr dirty="0"/>
          </a:p>
          <a:p>
            <a:pPr marL="0" lvl="0" indent="0" algn="l" rtl="0">
              <a:spcBef>
                <a:spcPts val="0"/>
              </a:spcBef>
              <a:spcAft>
                <a:spcPts val="0"/>
              </a:spcAft>
              <a:buNone/>
            </a:pPr>
            <a:r>
              <a:rPr lang="ja" dirty="0">
                <a:solidFill>
                  <a:schemeClr val="dk1"/>
                </a:solidFill>
              </a:rPr>
              <a:t>In the original source code, the output_buf can be null, so this code may cause a crash.</a:t>
            </a:r>
            <a:endParaRPr dirty="0">
              <a:solidFill>
                <a:schemeClr val="dk1"/>
              </a:solidFill>
            </a:endParaRPr>
          </a:p>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0fbb6e46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0fbb6e46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 dirty="0">
                <a:solidFill>
                  <a:schemeClr val="dk1"/>
                </a:solidFill>
              </a:rPr>
              <a:t>(3:15-3:30)</a:t>
            </a:r>
          </a:p>
          <a:p>
            <a:pPr marL="0" lvl="0" indent="0" algn="l" rtl="0">
              <a:spcBef>
                <a:spcPts val="0"/>
              </a:spcBef>
              <a:spcAft>
                <a:spcPts val="0"/>
              </a:spcAft>
              <a:buNone/>
            </a:pPr>
            <a:r>
              <a:rPr lang="ja" dirty="0">
                <a:solidFill>
                  <a:schemeClr val="dk1"/>
                </a:solidFill>
              </a:rPr>
              <a:t>Now, Let’s assume you are a user of two RCA tools.  and where do you think RCA tools indicate as root cause locations?</a:t>
            </a:r>
            <a:endParaRPr dirty="0">
              <a:solidFill>
                <a:schemeClr val="dk1"/>
              </a:solidFill>
            </a:endParaRPr>
          </a:p>
        </p:txBody>
      </p:sp>
    </p:spTree>
    <p:extLst>
      <p:ext uri="{BB962C8B-B14F-4D97-AF65-F5344CB8AC3E}">
        <p14:creationId xmlns:p14="http://schemas.microsoft.com/office/powerpoint/2010/main" val="1664127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b667e7fb52_6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b667e7fb52_6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ltLang="ja" dirty="0">
                <a:solidFill>
                  <a:schemeClr val="dk1"/>
                </a:solidFill>
              </a:rPr>
              <a:t>(3:30-3:45)</a:t>
            </a:r>
          </a:p>
          <a:p>
            <a:pPr marL="0" lvl="0" indent="0" algn="l" rtl="0">
              <a:spcBef>
                <a:spcPts val="0"/>
              </a:spcBef>
              <a:spcAft>
                <a:spcPts val="0"/>
              </a:spcAft>
              <a:buClr>
                <a:schemeClr val="dk1"/>
              </a:buClr>
              <a:buSzPts val="1100"/>
              <a:buFont typeface="Arial"/>
              <a:buNone/>
            </a:pPr>
            <a:r>
              <a:rPr lang="ja" dirty="0">
                <a:solidFill>
                  <a:schemeClr val="dk1"/>
                </a:solidFill>
              </a:rPr>
              <a:t>Your first RCA tool  may say that the location of root causes is here, just before the loop.</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b667e7fb52_6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b667e7fb52_6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 dirty="0">
                <a:solidFill>
                  <a:schemeClr val="dk1"/>
                </a:solidFill>
              </a:rPr>
              <a:t>(3:45-4:10)</a:t>
            </a:r>
          </a:p>
          <a:p>
            <a:pPr marL="0" lvl="0" indent="0" algn="l" rtl="0">
              <a:spcBef>
                <a:spcPts val="0"/>
              </a:spcBef>
              <a:spcAft>
                <a:spcPts val="0"/>
              </a:spcAft>
              <a:buNone/>
            </a:pPr>
            <a:r>
              <a:rPr lang="ja" dirty="0">
                <a:solidFill>
                  <a:schemeClr val="dk1"/>
                </a:solidFill>
              </a:rPr>
              <a:t>Based on this suggestion,the developer’s patch can be like this. Before the loop, we can check if the output_buf is not null.</a:t>
            </a:r>
            <a:br>
              <a:rPr lang="ja" dirty="0">
                <a:solidFill>
                  <a:schemeClr val="dk1"/>
                </a:solidFill>
              </a:rPr>
            </a:br>
            <a:r>
              <a:rPr lang="ja" dirty="0">
                <a:solidFill>
                  <a:schemeClr val="dk1"/>
                </a:solidFill>
              </a:rPr>
              <a:t>As you can see, the patch works well.</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タイトル スライド 1">
  <p:cSld name="TITLE_1">
    <p:bg>
      <p:bgPr>
        <a:solidFill>
          <a:schemeClr val="accent2"/>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ctrTitle"/>
          </p:nvPr>
        </p:nvSpPr>
        <p:spPr>
          <a:xfrm>
            <a:off x="645900" y="1220675"/>
            <a:ext cx="7852200" cy="14853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FFFFFF"/>
              </a:buClr>
              <a:buSzPts val="3600"/>
              <a:buNone/>
              <a:defRPr sz="3600" b="0">
                <a:solidFill>
                  <a:srgbClr val="FFFFFF"/>
                </a:solidFill>
              </a:defRPr>
            </a:lvl1pPr>
            <a:lvl2pPr lvl="1" algn="ctr" rtl="0">
              <a:spcBef>
                <a:spcPts val="0"/>
              </a:spcBef>
              <a:spcAft>
                <a:spcPts val="0"/>
              </a:spcAft>
              <a:buClr>
                <a:srgbClr val="FFFFFF"/>
              </a:buClr>
              <a:buSzPts val="4200"/>
              <a:buNone/>
              <a:defRPr sz="4200" b="0">
                <a:solidFill>
                  <a:srgbClr val="FFFFFF"/>
                </a:solidFill>
              </a:defRPr>
            </a:lvl2pPr>
            <a:lvl3pPr lvl="2" algn="ctr" rtl="0">
              <a:spcBef>
                <a:spcPts val="0"/>
              </a:spcBef>
              <a:spcAft>
                <a:spcPts val="0"/>
              </a:spcAft>
              <a:buClr>
                <a:srgbClr val="FFFFFF"/>
              </a:buClr>
              <a:buSzPts val="4200"/>
              <a:buNone/>
              <a:defRPr sz="4200" b="0">
                <a:solidFill>
                  <a:srgbClr val="FFFFFF"/>
                </a:solidFill>
              </a:defRPr>
            </a:lvl3pPr>
            <a:lvl4pPr lvl="3" algn="ctr" rtl="0">
              <a:spcBef>
                <a:spcPts val="0"/>
              </a:spcBef>
              <a:spcAft>
                <a:spcPts val="0"/>
              </a:spcAft>
              <a:buClr>
                <a:srgbClr val="FFFFFF"/>
              </a:buClr>
              <a:buSzPts val="4200"/>
              <a:buNone/>
              <a:defRPr sz="4200" b="0">
                <a:solidFill>
                  <a:srgbClr val="FFFFFF"/>
                </a:solidFill>
              </a:defRPr>
            </a:lvl4pPr>
            <a:lvl5pPr lvl="4" algn="ctr" rtl="0">
              <a:spcBef>
                <a:spcPts val="0"/>
              </a:spcBef>
              <a:spcAft>
                <a:spcPts val="0"/>
              </a:spcAft>
              <a:buClr>
                <a:srgbClr val="FFFFFF"/>
              </a:buClr>
              <a:buSzPts val="4200"/>
              <a:buNone/>
              <a:defRPr sz="4200" b="0">
                <a:solidFill>
                  <a:srgbClr val="FFFFFF"/>
                </a:solidFill>
              </a:defRPr>
            </a:lvl5pPr>
            <a:lvl6pPr lvl="5" algn="ctr" rtl="0">
              <a:spcBef>
                <a:spcPts val="0"/>
              </a:spcBef>
              <a:spcAft>
                <a:spcPts val="0"/>
              </a:spcAft>
              <a:buClr>
                <a:srgbClr val="FFFFFF"/>
              </a:buClr>
              <a:buSzPts val="4200"/>
              <a:buNone/>
              <a:defRPr sz="4200" b="0">
                <a:solidFill>
                  <a:srgbClr val="FFFFFF"/>
                </a:solidFill>
              </a:defRPr>
            </a:lvl6pPr>
            <a:lvl7pPr lvl="6" algn="ctr" rtl="0">
              <a:spcBef>
                <a:spcPts val="0"/>
              </a:spcBef>
              <a:spcAft>
                <a:spcPts val="0"/>
              </a:spcAft>
              <a:buClr>
                <a:srgbClr val="FFFFFF"/>
              </a:buClr>
              <a:buSzPts val="4200"/>
              <a:buNone/>
              <a:defRPr sz="4200" b="0">
                <a:solidFill>
                  <a:srgbClr val="FFFFFF"/>
                </a:solidFill>
              </a:defRPr>
            </a:lvl7pPr>
            <a:lvl8pPr lvl="7" algn="ctr" rtl="0">
              <a:spcBef>
                <a:spcPts val="0"/>
              </a:spcBef>
              <a:spcAft>
                <a:spcPts val="0"/>
              </a:spcAft>
              <a:buClr>
                <a:srgbClr val="FFFFFF"/>
              </a:buClr>
              <a:buSzPts val="4200"/>
              <a:buNone/>
              <a:defRPr sz="4200" b="0">
                <a:solidFill>
                  <a:srgbClr val="FFFFFF"/>
                </a:solidFill>
              </a:defRPr>
            </a:lvl8pPr>
            <a:lvl9pPr lvl="8" algn="ctr" rtl="0">
              <a:spcBef>
                <a:spcPts val="0"/>
              </a:spcBef>
              <a:spcAft>
                <a:spcPts val="0"/>
              </a:spcAft>
              <a:buClr>
                <a:srgbClr val="FFFFFF"/>
              </a:buClr>
              <a:buSzPts val="4200"/>
              <a:buNone/>
              <a:defRPr sz="4200" b="0">
                <a:solidFill>
                  <a:srgbClr val="FFFFFF"/>
                </a:solidFill>
              </a:defRPr>
            </a:lvl9pPr>
          </a:lstStyle>
          <a:p>
            <a:endParaRPr/>
          </a:p>
        </p:txBody>
      </p:sp>
      <p:sp>
        <p:nvSpPr>
          <p:cNvPr id="52" name="Google Shape;52;p1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ja"/>
              <a:t>‹#›</a:t>
            </a:fld>
            <a:endParaRPr/>
          </a:p>
        </p:txBody>
      </p:sp>
      <p:pic>
        <p:nvPicPr>
          <p:cNvPr id="53" name="Google Shape;53;p13"/>
          <p:cNvPicPr preferRelativeResize="0"/>
          <p:nvPr/>
        </p:nvPicPr>
        <p:blipFill>
          <a:blip r:embed="rId2">
            <a:alphaModFix/>
          </a:blip>
          <a:stretch>
            <a:fillRect/>
          </a:stretch>
        </p:blipFill>
        <p:spPr>
          <a:xfrm>
            <a:off x="130875" y="3748175"/>
            <a:ext cx="2524749" cy="1264900"/>
          </a:xfrm>
          <a:prstGeom prst="rect">
            <a:avLst/>
          </a:prstGeom>
          <a:noFill/>
          <a:ln>
            <a:noFill/>
          </a:ln>
        </p:spPr>
      </p:pic>
      <p:sp>
        <p:nvSpPr>
          <p:cNvPr id="54" name="Google Shape;54;p13"/>
          <p:cNvSpPr txBox="1">
            <a:spLocks noGrp="1"/>
          </p:cNvSpPr>
          <p:nvPr>
            <p:ph type="subTitle" idx="1"/>
          </p:nvPr>
        </p:nvSpPr>
        <p:spPr>
          <a:xfrm>
            <a:off x="4715550" y="3748175"/>
            <a:ext cx="4213200" cy="11169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Clr>
                <a:srgbClr val="EFEFEF"/>
              </a:buClr>
              <a:buSzPts val="2400"/>
              <a:buNone/>
              <a:defRPr sz="2400">
                <a:solidFill>
                  <a:srgbClr val="EFEFEF"/>
                </a:solidFill>
              </a:defRPr>
            </a:lvl1pPr>
            <a:lvl2pPr lvl="1" algn="r" rtl="0">
              <a:lnSpc>
                <a:spcPct val="100000"/>
              </a:lnSpc>
              <a:spcBef>
                <a:spcPts val="0"/>
              </a:spcBef>
              <a:spcAft>
                <a:spcPts val="0"/>
              </a:spcAft>
              <a:buClr>
                <a:srgbClr val="EFEFEF"/>
              </a:buClr>
              <a:buSzPts val="2400"/>
              <a:buNone/>
              <a:defRPr sz="2400">
                <a:solidFill>
                  <a:srgbClr val="EFEFEF"/>
                </a:solidFill>
              </a:defRPr>
            </a:lvl2pPr>
            <a:lvl3pPr lvl="2" algn="r" rtl="0">
              <a:lnSpc>
                <a:spcPct val="100000"/>
              </a:lnSpc>
              <a:spcBef>
                <a:spcPts val="0"/>
              </a:spcBef>
              <a:spcAft>
                <a:spcPts val="0"/>
              </a:spcAft>
              <a:buClr>
                <a:srgbClr val="EFEFEF"/>
              </a:buClr>
              <a:buSzPts val="2400"/>
              <a:buNone/>
              <a:defRPr sz="2400">
                <a:solidFill>
                  <a:srgbClr val="EFEFEF"/>
                </a:solidFill>
              </a:defRPr>
            </a:lvl3pPr>
            <a:lvl4pPr lvl="3" algn="r" rtl="0">
              <a:lnSpc>
                <a:spcPct val="100000"/>
              </a:lnSpc>
              <a:spcBef>
                <a:spcPts val="0"/>
              </a:spcBef>
              <a:spcAft>
                <a:spcPts val="0"/>
              </a:spcAft>
              <a:buClr>
                <a:srgbClr val="EFEFEF"/>
              </a:buClr>
              <a:buSzPts val="2400"/>
              <a:buNone/>
              <a:defRPr sz="2400">
                <a:solidFill>
                  <a:srgbClr val="EFEFEF"/>
                </a:solidFill>
              </a:defRPr>
            </a:lvl4pPr>
            <a:lvl5pPr lvl="4" algn="r" rtl="0">
              <a:lnSpc>
                <a:spcPct val="100000"/>
              </a:lnSpc>
              <a:spcBef>
                <a:spcPts val="0"/>
              </a:spcBef>
              <a:spcAft>
                <a:spcPts val="0"/>
              </a:spcAft>
              <a:buClr>
                <a:srgbClr val="EFEFEF"/>
              </a:buClr>
              <a:buSzPts val="2400"/>
              <a:buNone/>
              <a:defRPr sz="2400">
                <a:solidFill>
                  <a:srgbClr val="EFEFEF"/>
                </a:solidFill>
              </a:defRPr>
            </a:lvl5pPr>
            <a:lvl6pPr lvl="5" algn="r" rtl="0">
              <a:lnSpc>
                <a:spcPct val="100000"/>
              </a:lnSpc>
              <a:spcBef>
                <a:spcPts val="0"/>
              </a:spcBef>
              <a:spcAft>
                <a:spcPts val="0"/>
              </a:spcAft>
              <a:buClr>
                <a:srgbClr val="EFEFEF"/>
              </a:buClr>
              <a:buSzPts val="2400"/>
              <a:buNone/>
              <a:defRPr sz="2400">
                <a:solidFill>
                  <a:srgbClr val="EFEFEF"/>
                </a:solidFill>
              </a:defRPr>
            </a:lvl6pPr>
            <a:lvl7pPr lvl="6" algn="r" rtl="0">
              <a:lnSpc>
                <a:spcPct val="100000"/>
              </a:lnSpc>
              <a:spcBef>
                <a:spcPts val="0"/>
              </a:spcBef>
              <a:spcAft>
                <a:spcPts val="0"/>
              </a:spcAft>
              <a:buClr>
                <a:srgbClr val="EFEFEF"/>
              </a:buClr>
              <a:buSzPts val="2400"/>
              <a:buNone/>
              <a:defRPr sz="2400">
                <a:solidFill>
                  <a:srgbClr val="EFEFEF"/>
                </a:solidFill>
              </a:defRPr>
            </a:lvl7pPr>
            <a:lvl8pPr lvl="7" algn="r" rtl="0">
              <a:lnSpc>
                <a:spcPct val="100000"/>
              </a:lnSpc>
              <a:spcBef>
                <a:spcPts val="0"/>
              </a:spcBef>
              <a:spcAft>
                <a:spcPts val="0"/>
              </a:spcAft>
              <a:buClr>
                <a:srgbClr val="EFEFEF"/>
              </a:buClr>
              <a:buSzPts val="2400"/>
              <a:buNone/>
              <a:defRPr sz="2400">
                <a:solidFill>
                  <a:srgbClr val="EFEFEF"/>
                </a:solidFill>
              </a:defRPr>
            </a:lvl8pPr>
            <a:lvl9pPr lvl="8" algn="r" rtl="0">
              <a:lnSpc>
                <a:spcPct val="100000"/>
              </a:lnSpc>
              <a:spcBef>
                <a:spcPts val="0"/>
              </a:spcBef>
              <a:spcAft>
                <a:spcPts val="0"/>
              </a:spcAft>
              <a:buClr>
                <a:srgbClr val="EFEFEF"/>
              </a:buClr>
              <a:buSzPts val="2400"/>
              <a:buNone/>
              <a:defRPr sz="2400">
                <a:solidFill>
                  <a:srgbClr val="EFEFEF"/>
                </a:solidFill>
              </a:defRPr>
            </a:lvl9pPr>
          </a:lstStyle>
          <a:p>
            <a:endParaRPr/>
          </a:p>
        </p:txBody>
      </p:sp>
      <p:sp>
        <p:nvSpPr>
          <p:cNvPr id="55" name="Google Shape;55;p13"/>
          <p:cNvSpPr txBox="1">
            <a:spLocks noGrp="1"/>
          </p:cNvSpPr>
          <p:nvPr>
            <p:ph type="ctrTitle" idx="2"/>
          </p:nvPr>
        </p:nvSpPr>
        <p:spPr>
          <a:xfrm>
            <a:off x="317425" y="338275"/>
            <a:ext cx="7852200" cy="5661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FFFFF"/>
              </a:buClr>
              <a:buSzPts val="2900"/>
              <a:buNone/>
              <a:defRPr sz="2900" b="0">
                <a:solidFill>
                  <a:srgbClr val="FFFFFF"/>
                </a:solidFill>
              </a:defRPr>
            </a:lvl1pPr>
            <a:lvl2pPr lvl="1" rtl="0">
              <a:spcBef>
                <a:spcPts val="0"/>
              </a:spcBef>
              <a:spcAft>
                <a:spcPts val="0"/>
              </a:spcAft>
              <a:buClr>
                <a:srgbClr val="FFFFFF"/>
              </a:buClr>
              <a:buSzPts val="3500"/>
              <a:buNone/>
              <a:defRPr sz="3500" b="0">
                <a:solidFill>
                  <a:srgbClr val="FFFFFF"/>
                </a:solidFill>
              </a:defRPr>
            </a:lvl2pPr>
            <a:lvl3pPr lvl="2" rtl="0">
              <a:spcBef>
                <a:spcPts val="0"/>
              </a:spcBef>
              <a:spcAft>
                <a:spcPts val="0"/>
              </a:spcAft>
              <a:buClr>
                <a:srgbClr val="FFFFFF"/>
              </a:buClr>
              <a:buSzPts val="3500"/>
              <a:buNone/>
              <a:defRPr sz="3500" b="0">
                <a:solidFill>
                  <a:srgbClr val="FFFFFF"/>
                </a:solidFill>
              </a:defRPr>
            </a:lvl3pPr>
            <a:lvl4pPr lvl="3" rtl="0">
              <a:spcBef>
                <a:spcPts val="0"/>
              </a:spcBef>
              <a:spcAft>
                <a:spcPts val="0"/>
              </a:spcAft>
              <a:buClr>
                <a:srgbClr val="FFFFFF"/>
              </a:buClr>
              <a:buSzPts val="3500"/>
              <a:buNone/>
              <a:defRPr sz="3500" b="0">
                <a:solidFill>
                  <a:srgbClr val="FFFFFF"/>
                </a:solidFill>
              </a:defRPr>
            </a:lvl4pPr>
            <a:lvl5pPr lvl="4" rtl="0">
              <a:spcBef>
                <a:spcPts val="0"/>
              </a:spcBef>
              <a:spcAft>
                <a:spcPts val="0"/>
              </a:spcAft>
              <a:buClr>
                <a:srgbClr val="FFFFFF"/>
              </a:buClr>
              <a:buSzPts val="3500"/>
              <a:buNone/>
              <a:defRPr sz="3500" b="0">
                <a:solidFill>
                  <a:srgbClr val="FFFFFF"/>
                </a:solidFill>
              </a:defRPr>
            </a:lvl5pPr>
            <a:lvl6pPr lvl="5" rtl="0">
              <a:spcBef>
                <a:spcPts val="0"/>
              </a:spcBef>
              <a:spcAft>
                <a:spcPts val="0"/>
              </a:spcAft>
              <a:buClr>
                <a:srgbClr val="FFFFFF"/>
              </a:buClr>
              <a:buSzPts val="3500"/>
              <a:buNone/>
              <a:defRPr sz="3500" b="0">
                <a:solidFill>
                  <a:srgbClr val="FFFFFF"/>
                </a:solidFill>
              </a:defRPr>
            </a:lvl6pPr>
            <a:lvl7pPr lvl="6" rtl="0">
              <a:spcBef>
                <a:spcPts val="0"/>
              </a:spcBef>
              <a:spcAft>
                <a:spcPts val="0"/>
              </a:spcAft>
              <a:buClr>
                <a:srgbClr val="FFFFFF"/>
              </a:buClr>
              <a:buSzPts val="3500"/>
              <a:buNone/>
              <a:defRPr sz="3500" b="0">
                <a:solidFill>
                  <a:srgbClr val="FFFFFF"/>
                </a:solidFill>
              </a:defRPr>
            </a:lvl7pPr>
            <a:lvl8pPr lvl="7" rtl="0">
              <a:spcBef>
                <a:spcPts val="0"/>
              </a:spcBef>
              <a:spcAft>
                <a:spcPts val="0"/>
              </a:spcAft>
              <a:buClr>
                <a:srgbClr val="FFFFFF"/>
              </a:buClr>
              <a:buSzPts val="3500"/>
              <a:buNone/>
              <a:defRPr sz="3500" b="0">
                <a:solidFill>
                  <a:srgbClr val="FFFFFF"/>
                </a:solidFill>
              </a:defRPr>
            </a:lvl8pPr>
            <a:lvl9pPr lvl="8" rtl="0">
              <a:spcBef>
                <a:spcPts val="0"/>
              </a:spcBef>
              <a:spcAft>
                <a:spcPts val="0"/>
              </a:spcAft>
              <a:buClr>
                <a:srgbClr val="FFFFFF"/>
              </a:buClr>
              <a:buSzPts val="3500"/>
              <a:buNone/>
              <a:defRPr sz="3500" b="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15733" y="108142"/>
            <a:ext cx="548700" cy="393600"/>
          </a:xfrm>
          <a:prstGeom prst="rect">
            <a:avLst/>
          </a:prstGeom>
          <a:noFill/>
          <a:ln>
            <a:noFill/>
          </a:ln>
        </p:spPr>
        <p:txBody>
          <a:bodyPr spcFirstLastPara="1" wrap="square" lIns="91425" tIns="91425" rIns="91425" bIns="91425" anchor="ctr" anchorCtr="0">
            <a:noAutofit/>
          </a:bodyPr>
          <a:lstStyle>
            <a:lvl1pPr lvl="0" algn="r">
              <a:buNone/>
              <a:defRPr sz="2000">
                <a:solidFill>
                  <a:schemeClr val="dk2"/>
                </a:solidFill>
              </a:defRPr>
            </a:lvl1pPr>
            <a:lvl2pPr lvl="1" algn="r">
              <a:buNone/>
              <a:defRPr sz="2000">
                <a:solidFill>
                  <a:schemeClr val="dk2"/>
                </a:solidFill>
              </a:defRPr>
            </a:lvl2pPr>
            <a:lvl3pPr lvl="2" algn="r">
              <a:buNone/>
              <a:defRPr sz="2000">
                <a:solidFill>
                  <a:schemeClr val="dk2"/>
                </a:solidFill>
              </a:defRPr>
            </a:lvl3pPr>
            <a:lvl4pPr lvl="3" algn="r">
              <a:buNone/>
              <a:defRPr sz="2000">
                <a:solidFill>
                  <a:schemeClr val="dk2"/>
                </a:solidFill>
              </a:defRPr>
            </a:lvl4pPr>
            <a:lvl5pPr lvl="4" algn="r">
              <a:buNone/>
              <a:defRPr sz="2000">
                <a:solidFill>
                  <a:schemeClr val="dk2"/>
                </a:solidFill>
              </a:defRPr>
            </a:lvl5pPr>
            <a:lvl6pPr lvl="5" algn="r">
              <a:buNone/>
              <a:defRPr sz="2000">
                <a:solidFill>
                  <a:schemeClr val="dk2"/>
                </a:solidFill>
              </a:defRPr>
            </a:lvl6pPr>
            <a:lvl7pPr lvl="6" algn="r">
              <a:buNone/>
              <a:defRPr sz="2000">
                <a:solidFill>
                  <a:schemeClr val="dk2"/>
                </a:solidFill>
              </a:defRPr>
            </a:lvl7pPr>
            <a:lvl8pPr lvl="7" algn="r">
              <a:buNone/>
              <a:defRPr sz="2000">
                <a:solidFill>
                  <a:schemeClr val="dk2"/>
                </a:solidFill>
              </a:defRPr>
            </a:lvl8pPr>
            <a:lvl9pPr lvl="8" algn="r">
              <a:buNone/>
              <a:defRPr sz="2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RICSecLab/RCABench"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AFLplusplus/LibAFL"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hyperlink" Target="https://github.com/fuzzuf/fuzzuf"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0" y="515975"/>
            <a:ext cx="8520600" cy="123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ja" sz="3000" b="1" dirty="0"/>
              <a:t>RCABench: Open Benchmarking Platform</a:t>
            </a:r>
            <a:br>
              <a:rPr lang="ja" sz="3000" b="1" dirty="0"/>
            </a:br>
            <a:r>
              <a:rPr lang="ja" sz="3000" b="1" dirty="0"/>
              <a:t>for Root Cause Analysis</a:t>
            </a:r>
            <a:endParaRPr sz="3000" b="1" dirty="0"/>
          </a:p>
        </p:txBody>
      </p:sp>
      <p:sp>
        <p:nvSpPr>
          <p:cNvPr id="61" name="Google Shape;61;p14"/>
          <p:cNvSpPr txBox="1">
            <a:spLocks noGrp="1"/>
          </p:cNvSpPr>
          <p:nvPr>
            <p:ph type="subTitle" idx="1"/>
          </p:nvPr>
        </p:nvSpPr>
        <p:spPr>
          <a:xfrm>
            <a:off x="311700" y="2072125"/>
            <a:ext cx="8520600" cy="239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ja" sz="2000" u="sng"/>
              <a:t>Keisuke Nishimura</a:t>
            </a:r>
            <a:r>
              <a:rPr lang="ja" sz="2000"/>
              <a:t>, Yuichi Sugiyama, Yuki Koike, Masaya Motoda, Tomoya Kitagawa, Toshiki Takatera, Yuma Kurogome</a:t>
            </a:r>
            <a:endParaRPr sz="2000"/>
          </a:p>
          <a:p>
            <a:pPr marL="0" lvl="0" indent="0" algn="ctr" rtl="0">
              <a:spcBef>
                <a:spcPts val="0"/>
              </a:spcBef>
              <a:spcAft>
                <a:spcPts val="0"/>
              </a:spcAft>
              <a:buNone/>
            </a:pPr>
            <a:endParaRPr sz="1800"/>
          </a:p>
          <a:p>
            <a:pPr marL="0" lvl="0" indent="0" algn="ctr" rtl="0">
              <a:spcBef>
                <a:spcPts val="0"/>
              </a:spcBef>
              <a:spcAft>
                <a:spcPts val="0"/>
              </a:spcAft>
              <a:buNone/>
            </a:pPr>
            <a:r>
              <a:rPr lang="ja" sz="1800"/>
              <a:t>{keisuken, yuichis, yukik, masayam, tomoyak, toshikit, yumak}</a:t>
            </a:r>
            <a:endParaRPr sz="1800"/>
          </a:p>
          <a:p>
            <a:pPr marL="0" lvl="0" indent="0" algn="ctr" rtl="0">
              <a:spcBef>
                <a:spcPts val="0"/>
              </a:spcBef>
              <a:spcAft>
                <a:spcPts val="0"/>
              </a:spcAft>
              <a:buNone/>
            </a:pPr>
            <a:r>
              <a:rPr lang="ja" sz="1800"/>
              <a:t>@ricsec.co.jp</a:t>
            </a:r>
            <a:endParaRPr sz="1800"/>
          </a:p>
          <a:p>
            <a:pPr marL="0" lvl="0" indent="0" algn="ctr" rtl="0">
              <a:spcBef>
                <a:spcPts val="0"/>
              </a:spcBef>
              <a:spcAft>
                <a:spcPts val="0"/>
              </a:spcAft>
              <a:buNone/>
            </a:pPr>
            <a:endParaRPr sz="1800"/>
          </a:p>
          <a:p>
            <a:pPr marL="0" lvl="0" indent="0" algn="ctr" rtl="0">
              <a:spcBef>
                <a:spcPts val="0"/>
              </a:spcBef>
              <a:spcAft>
                <a:spcPts val="0"/>
              </a:spcAft>
              <a:buNone/>
            </a:pPr>
            <a:r>
              <a:rPr lang="ja" sz="1800"/>
              <a:t>Ricerca Security, Inc., Tokyo, Japan</a:t>
            </a:r>
            <a:endParaRPr sz="1800"/>
          </a:p>
          <a:p>
            <a:pPr marL="0" lvl="0" indent="0" algn="ctr" rtl="0">
              <a:spcBef>
                <a:spcPts val="0"/>
              </a:spcBef>
              <a:spcAft>
                <a:spcPts val="0"/>
              </a:spcAft>
              <a:buNone/>
            </a:pPr>
            <a:endParaRPr sz="2000"/>
          </a:p>
        </p:txBody>
      </p:sp>
      <p:pic>
        <p:nvPicPr>
          <p:cNvPr id="62" name="Google Shape;62;p14"/>
          <p:cNvPicPr preferRelativeResize="0"/>
          <p:nvPr/>
        </p:nvPicPr>
        <p:blipFill rotWithShape="1">
          <a:blip r:embed="rId3">
            <a:alphaModFix/>
          </a:blip>
          <a:srcRect t="19249" b="15254"/>
          <a:stretch/>
        </p:blipFill>
        <p:spPr>
          <a:xfrm>
            <a:off x="6928700" y="3672925"/>
            <a:ext cx="2047100" cy="1340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2"/>
          <p:cNvSpPr txBox="1">
            <a:spLocks noGrp="1"/>
          </p:cNvSpPr>
          <p:nvPr>
            <p:ph type="title"/>
          </p:nvPr>
        </p:nvSpPr>
        <p:spPr>
          <a:xfrm>
            <a:off x="311700" y="445025"/>
            <a:ext cx="870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a:t>Challenge #1: Non-uniqueness of root cause location</a:t>
            </a:r>
            <a:endParaRPr/>
          </a:p>
        </p:txBody>
      </p:sp>
      <p:sp>
        <p:nvSpPr>
          <p:cNvPr id="175" name="Google Shape;175;p22"/>
          <p:cNvSpPr txBox="1">
            <a:spLocks noGrp="1"/>
          </p:cNvSpPr>
          <p:nvPr>
            <p:ph type="body" idx="1"/>
          </p:nvPr>
        </p:nvSpPr>
        <p:spPr>
          <a:xfrm>
            <a:off x="311700" y="1152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sz="2200" b="1">
                <a:solidFill>
                  <a:schemeClr val="dk1"/>
                </a:solidFill>
              </a:rPr>
              <a:t>Multiple possible patches for CVE-2017-15232</a:t>
            </a:r>
            <a:endParaRPr b="1">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1200"/>
              </a:spcAft>
              <a:buNone/>
            </a:pPr>
            <a:endParaRPr>
              <a:solidFill>
                <a:schemeClr val="dk1"/>
              </a:solidFill>
            </a:endParaRPr>
          </a:p>
        </p:txBody>
      </p:sp>
      <p:sp>
        <p:nvSpPr>
          <p:cNvPr id="176" name="Google Shape;176;p22"/>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10</a:t>
            </a:fld>
            <a:endParaRPr/>
          </a:p>
        </p:txBody>
      </p:sp>
      <p:sp>
        <p:nvSpPr>
          <p:cNvPr id="177" name="Google Shape;177;p22"/>
          <p:cNvSpPr txBox="1"/>
          <p:nvPr/>
        </p:nvSpPr>
        <p:spPr>
          <a:xfrm>
            <a:off x="311700" y="1725175"/>
            <a:ext cx="5803800" cy="2787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sz="2100">
                <a:solidFill>
                  <a:schemeClr val="dk2"/>
                </a:solidFill>
                <a:latin typeface="Ubuntu Mono"/>
                <a:ea typeface="Ubuntu Mono"/>
                <a:cs typeface="Ubuntu Mono"/>
                <a:sym typeface="Ubuntu Mono"/>
              </a:rPr>
              <a:t>for (row = 0; row &lt; num_rows; row++) {</a:t>
            </a:r>
            <a:endParaRPr sz="2100">
              <a:solidFill>
                <a:srgbClr val="FF0000"/>
              </a:solidFill>
              <a:latin typeface="Ubuntu Mono"/>
              <a:ea typeface="Ubuntu Mono"/>
              <a:cs typeface="Ubuntu Mono"/>
              <a:sym typeface="Ubuntu Mono"/>
            </a:endParaRPr>
          </a:p>
          <a:p>
            <a:pPr marL="0" lvl="0" indent="0" algn="l" rtl="0">
              <a:spcBef>
                <a:spcPts val="0"/>
              </a:spcBef>
              <a:spcAft>
                <a:spcPts val="0"/>
              </a:spcAft>
              <a:buNone/>
            </a:pPr>
            <a:endParaRPr sz="2100">
              <a:solidFill>
                <a:srgbClr val="FF0000"/>
              </a:solidFill>
              <a:latin typeface="Ubuntu Mono"/>
              <a:ea typeface="Ubuntu Mono"/>
              <a:cs typeface="Ubuntu Mono"/>
              <a:sym typeface="Ubuntu Mono"/>
            </a:endParaRPr>
          </a:p>
          <a:p>
            <a:pPr marL="0" lvl="0" indent="0" algn="l" rtl="0">
              <a:spcBef>
                <a:spcPts val="0"/>
              </a:spcBef>
              <a:spcAft>
                <a:spcPts val="0"/>
              </a:spcAft>
              <a:buNone/>
            </a:pPr>
            <a:endParaRPr sz="2100">
              <a:solidFill>
                <a:srgbClr val="FF0000"/>
              </a:solidFill>
              <a:latin typeface="Ubuntu Mono"/>
              <a:ea typeface="Ubuntu Mono"/>
              <a:cs typeface="Ubuntu Mono"/>
              <a:sym typeface="Ubuntu Mono"/>
            </a:endParaRPr>
          </a:p>
          <a:p>
            <a:pPr marL="0" lvl="0" indent="0" algn="l" rtl="0">
              <a:spcBef>
                <a:spcPts val="0"/>
              </a:spcBef>
              <a:spcAft>
                <a:spcPts val="0"/>
              </a:spcAft>
              <a:buNone/>
            </a:pPr>
            <a:endParaRPr sz="2100">
              <a:solidFill>
                <a:srgbClr val="FF0000"/>
              </a:solidFill>
              <a:latin typeface="Ubuntu Mono"/>
              <a:ea typeface="Ubuntu Mono"/>
              <a:cs typeface="Ubuntu Mono"/>
              <a:sym typeface="Ubuntu Mono"/>
            </a:endParaRPr>
          </a:p>
          <a:p>
            <a:pPr marL="0" lvl="0" indent="0" algn="l" rtl="0">
              <a:spcBef>
                <a:spcPts val="0"/>
              </a:spcBef>
              <a:spcAft>
                <a:spcPts val="0"/>
              </a:spcAft>
              <a:buNone/>
            </a:pPr>
            <a:endParaRPr sz="2100">
              <a:solidFill>
                <a:srgbClr val="FF0000"/>
              </a:solidFill>
              <a:latin typeface="Ubuntu Mono"/>
              <a:ea typeface="Ubuntu Mono"/>
              <a:cs typeface="Ubuntu Mono"/>
              <a:sym typeface="Ubuntu Mono"/>
            </a:endParaRPr>
          </a:p>
          <a:p>
            <a:pPr marL="0" lvl="0" indent="0" algn="l" rtl="0">
              <a:spcBef>
                <a:spcPts val="0"/>
              </a:spcBef>
              <a:spcAft>
                <a:spcPts val="0"/>
              </a:spcAft>
              <a:buNone/>
            </a:pPr>
            <a:r>
              <a:rPr lang="ja" sz="2100">
                <a:solidFill>
                  <a:schemeClr val="dk2"/>
                </a:solidFill>
                <a:latin typeface="Ubuntu Mono"/>
                <a:ea typeface="Ubuntu Mono"/>
                <a:cs typeface="Ubuntu Mono"/>
                <a:sym typeface="Ubuntu Mono"/>
              </a:rPr>
              <a:t> </a:t>
            </a:r>
            <a:endParaRPr sz="2100">
              <a:solidFill>
                <a:schemeClr val="dk2"/>
              </a:solidFill>
              <a:latin typeface="Ubuntu Mono"/>
              <a:ea typeface="Ubuntu Mono"/>
              <a:cs typeface="Ubuntu Mono"/>
              <a:sym typeface="Ubuntu Mono"/>
            </a:endParaRPr>
          </a:p>
          <a:p>
            <a:pPr marL="0" lvl="0" indent="0" algn="l" rtl="0">
              <a:spcBef>
                <a:spcPts val="0"/>
              </a:spcBef>
              <a:spcAft>
                <a:spcPts val="0"/>
              </a:spcAft>
              <a:buNone/>
            </a:pPr>
            <a:r>
              <a:rPr lang="ja" sz="2100">
                <a:solidFill>
                  <a:schemeClr val="dk2"/>
                </a:solidFill>
                <a:latin typeface="Ubuntu Mono"/>
                <a:ea typeface="Ubuntu Mono"/>
                <a:cs typeface="Ubuntu Mono"/>
                <a:sym typeface="Ubuntu Mono"/>
              </a:rPr>
              <a:t>    jzero_far((void *) </a:t>
            </a:r>
            <a:r>
              <a:rPr lang="ja" sz="2100" b="1">
                <a:solidFill>
                  <a:schemeClr val="dk1"/>
                </a:solidFill>
                <a:latin typeface="Ubuntu Mono"/>
                <a:ea typeface="Ubuntu Mono"/>
                <a:cs typeface="Ubuntu Mono"/>
                <a:sym typeface="Ubuntu Mono"/>
              </a:rPr>
              <a:t>output_buf[row]</a:t>
            </a:r>
            <a:r>
              <a:rPr lang="ja" sz="2100">
                <a:solidFill>
                  <a:schemeClr val="dk2"/>
                </a:solidFill>
                <a:latin typeface="Ubuntu Mono"/>
                <a:ea typeface="Ubuntu Mono"/>
                <a:cs typeface="Ubuntu Mono"/>
                <a:sym typeface="Ubuntu Mono"/>
              </a:rPr>
              <a:t>,</a:t>
            </a:r>
            <a:endParaRPr sz="2100">
              <a:solidFill>
                <a:schemeClr val="dk2"/>
              </a:solidFill>
              <a:latin typeface="Ubuntu Mono"/>
              <a:ea typeface="Ubuntu Mono"/>
              <a:cs typeface="Ubuntu Mono"/>
              <a:sym typeface="Ubuntu Mono"/>
            </a:endParaRPr>
          </a:p>
          <a:p>
            <a:pPr marL="0" lvl="0" indent="0" algn="l" rtl="0">
              <a:lnSpc>
                <a:spcPct val="150000"/>
              </a:lnSpc>
              <a:spcBef>
                <a:spcPts val="0"/>
              </a:spcBef>
              <a:spcAft>
                <a:spcPts val="0"/>
              </a:spcAft>
              <a:buNone/>
            </a:pPr>
            <a:r>
              <a:rPr lang="ja" sz="2100">
                <a:solidFill>
                  <a:schemeClr val="dk2"/>
                </a:solidFill>
                <a:latin typeface="Ubuntu Mono"/>
                <a:ea typeface="Ubuntu Mono"/>
                <a:cs typeface="Ubuntu Mono"/>
                <a:sym typeface="Ubuntu Mono"/>
              </a:rPr>
              <a:t>     (size_t) (width * sizeof(JSAMPLE)));</a:t>
            </a:r>
            <a:endParaRPr sz="2100">
              <a:solidFill>
                <a:schemeClr val="dk2"/>
              </a:solidFill>
              <a:latin typeface="Ubuntu Mono"/>
              <a:ea typeface="Ubuntu Mono"/>
              <a:cs typeface="Ubuntu Mono"/>
              <a:sym typeface="Ubuntu Mono"/>
            </a:endParaRPr>
          </a:p>
        </p:txBody>
      </p:sp>
      <p:sp>
        <p:nvSpPr>
          <p:cNvPr id="178" name="Google Shape;178;p22"/>
          <p:cNvSpPr txBox="1"/>
          <p:nvPr/>
        </p:nvSpPr>
        <p:spPr>
          <a:xfrm>
            <a:off x="1649850" y="4567525"/>
            <a:ext cx="32061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600"/>
              <a:t>Original souce code</a:t>
            </a:r>
            <a:endParaRPr sz="2600"/>
          </a:p>
        </p:txBody>
      </p:sp>
      <p:cxnSp>
        <p:nvCxnSpPr>
          <p:cNvPr id="179" name="Google Shape;179;p22"/>
          <p:cNvCxnSpPr/>
          <p:nvPr/>
        </p:nvCxnSpPr>
        <p:spPr>
          <a:xfrm rot="10800000">
            <a:off x="3638925" y="3246600"/>
            <a:ext cx="2688300" cy="0"/>
          </a:xfrm>
          <a:prstGeom prst="straightConnector1">
            <a:avLst/>
          </a:prstGeom>
          <a:noFill/>
          <a:ln w="19050" cap="flat" cmpd="sng">
            <a:solidFill>
              <a:schemeClr val="dk2"/>
            </a:solidFill>
            <a:prstDash val="solid"/>
            <a:round/>
            <a:headEnd type="none" w="med" len="med"/>
            <a:tailEnd type="triangle" w="med" len="med"/>
          </a:ln>
        </p:spPr>
      </p:cxnSp>
      <p:sp>
        <p:nvSpPr>
          <p:cNvPr id="180" name="Google Shape;180;p22"/>
          <p:cNvSpPr/>
          <p:nvPr/>
        </p:nvSpPr>
        <p:spPr>
          <a:xfrm>
            <a:off x="6750850" y="2446950"/>
            <a:ext cx="968100" cy="968100"/>
          </a:xfrm>
          <a:prstGeom prst="smileyFace">
            <a:avLst>
              <a:gd name="adj" fmla="val 4653"/>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txBox="1"/>
          <p:nvPr/>
        </p:nvSpPr>
        <p:spPr>
          <a:xfrm>
            <a:off x="6720600" y="3521025"/>
            <a:ext cx="193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82" name="Google Shape;182;p22"/>
          <p:cNvSpPr txBox="1"/>
          <p:nvPr/>
        </p:nvSpPr>
        <p:spPr>
          <a:xfrm>
            <a:off x="6448275" y="3459525"/>
            <a:ext cx="2257462"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200" dirty="0"/>
              <a:t>RCA Tool #2 </a:t>
            </a:r>
            <a:endParaRPr sz="2200" dirty="0"/>
          </a:p>
        </p:txBody>
      </p:sp>
      <p:sp>
        <p:nvSpPr>
          <p:cNvPr id="183" name="Google Shape;183;p22"/>
          <p:cNvSpPr txBox="1"/>
          <p:nvPr/>
        </p:nvSpPr>
        <p:spPr>
          <a:xfrm>
            <a:off x="2136825" y="2931000"/>
            <a:ext cx="15021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900">
                <a:solidFill>
                  <a:srgbClr val="FF0000"/>
                </a:solidFill>
              </a:rPr>
              <a:t>HERE</a:t>
            </a:r>
            <a:endParaRPr sz="2900">
              <a:solidFill>
                <a:srgbClr val="FF0000"/>
              </a:solidFill>
            </a:endParaRPr>
          </a:p>
        </p:txBody>
      </p:sp>
      <p:sp>
        <p:nvSpPr>
          <p:cNvPr id="184" name="Google Shape;184;p22"/>
          <p:cNvSpPr/>
          <p:nvPr/>
        </p:nvSpPr>
        <p:spPr>
          <a:xfrm>
            <a:off x="6750850" y="1630025"/>
            <a:ext cx="2393400" cy="711000"/>
          </a:xfrm>
          <a:prstGeom prst="cloudCallout">
            <a:avLst>
              <a:gd name="adj1" fmla="val -22416"/>
              <a:gd name="adj2" fmla="val 90984"/>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sz="1500"/>
              <a:t>RC location is…</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xfrm>
            <a:off x="311700" y="445025"/>
            <a:ext cx="870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a:t>Challenge #1: Non-uniqueness of root cause location</a:t>
            </a:r>
            <a:endParaRPr/>
          </a:p>
        </p:txBody>
      </p:sp>
      <p:sp>
        <p:nvSpPr>
          <p:cNvPr id="190" name="Google Shape;190;p23"/>
          <p:cNvSpPr txBox="1">
            <a:spLocks noGrp="1"/>
          </p:cNvSpPr>
          <p:nvPr>
            <p:ph type="body" idx="1"/>
          </p:nvPr>
        </p:nvSpPr>
        <p:spPr>
          <a:xfrm>
            <a:off x="311700" y="1152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sz="2200" b="1">
                <a:solidFill>
                  <a:schemeClr val="dk1"/>
                </a:solidFill>
              </a:rPr>
              <a:t>Multiple possible patches for CVE-2017-15232</a:t>
            </a:r>
            <a:endParaRPr b="1">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1200"/>
              </a:spcAft>
              <a:buNone/>
            </a:pPr>
            <a:endParaRPr>
              <a:solidFill>
                <a:schemeClr val="dk1"/>
              </a:solidFill>
            </a:endParaRPr>
          </a:p>
        </p:txBody>
      </p:sp>
      <p:sp>
        <p:nvSpPr>
          <p:cNvPr id="191" name="Google Shape;191;p23"/>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11</a:t>
            </a:fld>
            <a:endParaRPr/>
          </a:p>
        </p:txBody>
      </p:sp>
      <p:sp>
        <p:nvSpPr>
          <p:cNvPr id="192" name="Google Shape;192;p23"/>
          <p:cNvSpPr txBox="1"/>
          <p:nvPr/>
        </p:nvSpPr>
        <p:spPr>
          <a:xfrm>
            <a:off x="311700" y="1725175"/>
            <a:ext cx="5803800" cy="2787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ja" sz="2100">
                <a:solidFill>
                  <a:schemeClr val="dk2"/>
                </a:solidFill>
                <a:latin typeface="Ubuntu Mono"/>
                <a:ea typeface="Ubuntu Mono"/>
                <a:cs typeface="Ubuntu Mono"/>
                <a:sym typeface="Ubuntu Mono"/>
              </a:rPr>
              <a:t>for (row = 0; row &lt; num_rows; row++) {</a:t>
            </a:r>
            <a:endParaRPr sz="2100">
              <a:solidFill>
                <a:srgbClr val="FF0000"/>
              </a:solidFill>
              <a:latin typeface="Ubuntu Mono"/>
              <a:ea typeface="Ubuntu Mono"/>
              <a:cs typeface="Ubuntu Mono"/>
              <a:sym typeface="Ubuntu Mono"/>
            </a:endParaRPr>
          </a:p>
          <a:p>
            <a:pPr marL="0" lvl="0" indent="0" algn="l" rtl="0">
              <a:spcBef>
                <a:spcPts val="0"/>
              </a:spcBef>
              <a:spcAft>
                <a:spcPts val="0"/>
              </a:spcAft>
              <a:buNone/>
            </a:pPr>
            <a:endParaRPr sz="2100">
              <a:solidFill>
                <a:srgbClr val="FF0000"/>
              </a:solidFill>
              <a:latin typeface="Ubuntu Mono"/>
              <a:ea typeface="Ubuntu Mono"/>
              <a:cs typeface="Ubuntu Mono"/>
              <a:sym typeface="Ubuntu Mono"/>
            </a:endParaRPr>
          </a:p>
          <a:p>
            <a:pPr marL="0" lvl="0" indent="0" algn="l" rtl="0">
              <a:spcBef>
                <a:spcPts val="0"/>
              </a:spcBef>
              <a:spcAft>
                <a:spcPts val="0"/>
              </a:spcAft>
              <a:buClr>
                <a:schemeClr val="dk1"/>
              </a:buClr>
              <a:buSzPts val="1100"/>
              <a:buFont typeface="Arial"/>
              <a:buNone/>
            </a:pPr>
            <a:r>
              <a:rPr lang="ja" sz="2100">
                <a:solidFill>
                  <a:srgbClr val="FF0000"/>
                </a:solidFill>
                <a:latin typeface="Ubuntu Mono"/>
                <a:ea typeface="Ubuntu Mono"/>
                <a:cs typeface="Ubuntu Mono"/>
                <a:sym typeface="Ubuntu Mono"/>
              </a:rPr>
              <a:t>+  if (output_buf == NULL) {</a:t>
            </a:r>
            <a:endParaRPr sz="2100">
              <a:solidFill>
                <a:srgbClr val="FF0000"/>
              </a:solidFill>
              <a:latin typeface="Ubuntu Mono"/>
              <a:ea typeface="Ubuntu Mono"/>
              <a:cs typeface="Ubuntu Mono"/>
              <a:sym typeface="Ubuntu Mono"/>
            </a:endParaRPr>
          </a:p>
          <a:p>
            <a:pPr marL="0" lvl="0" indent="0" algn="l" rtl="0">
              <a:spcBef>
                <a:spcPts val="0"/>
              </a:spcBef>
              <a:spcAft>
                <a:spcPts val="0"/>
              </a:spcAft>
              <a:buClr>
                <a:schemeClr val="dk1"/>
              </a:buClr>
              <a:buSzPts val="1100"/>
              <a:buFont typeface="Arial"/>
              <a:buNone/>
            </a:pPr>
            <a:r>
              <a:rPr lang="ja" sz="2100">
                <a:solidFill>
                  <a:srgbClr val="FF0000"/>
                </a:solidFill>
                <a:latin typeface="Ubuntu Mono"/>
                <a:ea typeface="Ubuntu Mono"/>
                <a:cs typeface="Ubuntu Mono"/>
                <a:sym typeface="Ubuntu Mono"/>
              </a:rPr>
              <a:t>+    ERREXIT();</a:t>
            </a:r>
            <a:endParaRPr sz="2100">
              <a:solidFill>
                <a:srgbClr val="FF0000"/>
              </a:solidFill>
              <a:latin typeface="Ubuntu Mono"/>
              <a:ea typeface="Ubuntu Mono"/>
              <a:cs typeface="Ubuntu Mono"/>
              <a:sym typeface="Ubuntu Mono"/>
            </a:endParaRPr>
          </a:p>
          <a:p>
            <a:pPr marL="0" lvl="0" indent="0" algn="l" rtl="0">
              <a:spcBef>
                <a:spcPts val="0"/>
              </a:spcBef>
              <a:spcAft>
                <a:spcPts val="0"/>
              </a:spcAft>
              <a:buNone/>
            </a:pPr>
            <a:r>
              <a:rPr lang="ja" sz="2100">
                <a:solidFill>
                  <a:srgbClr val="FF0000"/>
                </a:solidFill>
                <a:latin typeface="Ubuntu Mono"/>
                <a:ea typeface="Ubuntu Mono"/>
                <a:cs typeface="Ubuntu Mono"/>
                <a:sym typeface="Ubuntu Mono"/>
              </a:rPr>
              <a:t>+  }</a:t>
            </a:r>
            <a:endParaRPr sz="2100">
              <a:solidFill>
                <a:srgbClr val="FF0000"/>
              </a:solidFill>
              <a:latin typeface="Ubuntu Mono"/>
              <a:ea typeface="Ubuntu Mono"/>
              <a:cs typeface="Ubuntu Mono"/>
              <a:sym typeface="Ubuntu Mono"/>
            </a:endParaRPr>
          </a:p>
          <a:p>
            <a:pPr marL="0" lvl="0" indent="0" algn="l" rtl="0">
              <a:spcBef>
                <a:spcPts val="0"/>
              </a:spcBef>
              <a:spcAft>
                <a:spcPts val="0"/>
              </a:spcAft>
              <a:buNone/>
            </a:pPr>
            <a:r>
              <a:rPr lang="ja" sz="2100">
                <a:solidFill>
                  <a:schemeClr val="dk2"/>
                </a:solidFill>
                <a:latin typeface="Ubuntu Mono"/>
                <a:ea typeface="Ubuntu Mono"/>
                <a:cs typeface="Ubuntu Mono"/>
                <a:sym typeface="Ubuntu Mono"/>
              </a:rPr>
              <a:t> </a:t>
            </a:r>
            <a:endParaRPr sz="2100">
              <a:solidFill>
                <a:schemeClr val="dk2"/>
              </a:solidFill>
              <a:latin typeface="Ubuntu Mono"/>
              <a:ea typeface="Ubuntu Mono"/>
              <a:cs typeface="Ubuntu Mono"/>
              <a:sym typeface="Ubuntu Mono"/>
            </a:endParaRPr>
          </a:p>
          <a:p>
            <a:pPr marL="0" lvl="0" indent="0" algn="l" rtl="0">
              <a:spcBef>
                <a:spcPts val="0"/>
              </a:spcBef>
              <a:spcAft>
                <a:spcPts val="0"/>
              </a:spcAft>
              <a:buNone/>
            </a:pPr>
            <a:r>
              <a:rPr lang="ja" sz="2100">
                <a:solidFill>
                  <a:schemeClr val="dk2"/>
                </a:solidFill>
                <a:latin typeface="Ubuntu Mono"/>
                <a:ea typeface="Ubuntu Mono"/>
                <a:cs typeface="Ubuntu Mono"/>
                <a:sym typeface="Ubuntu Mono"/>
              </a:rPr>
              <a:t>    jzero_far((void *) </a:t>
            </a:r>
            <a:r>
              <a:rPr lang="ja" sz="2100" b="1">
                <a:solidFill>
                  <a:schemeClr val="dk1"/>
                </a:solidFill>
                <a:latin typeface="Ubuntu Mono"/>
                <a:ea typeface="Ubuntu Mono"/>
                <a:cs typeface="Ubuntu Mono"/>
                <a:sym typeface="Ubuntu Mono"/>
              </a:rPr>
              <a:t>output_buf[row]</a:t>
            </a:r>
            <a:r>
              <a:rPr lang="ja" sz="2100">
                <a:solidFill>
                  <a:schemeClr val="dk2"/>
                </a:solidFill>
                <a:latin typeface="Ubuntu Mono"/>
                <a:ea typeface="Ubuntu Mono"/>
                <a:cs typeface="Ubuntu Mono"/>
                <a:sym typeface="Ubuntu Mono"/>
              </a:rPr>
              <a:t>,</a:t>
            </a:r>
            <a:endParaRPr sz="2100">
              <a:solidFill>
                <a:schemeClr val="dk2"/>
              </a:solidFill>
              <a:latin typeface="Ubuntu Mono"/>
              <a:ea typeface="Ubuntu Mono"/>
              <a:cs typeface="Ubuntu Mono"/>
              <a:sym typeface="Ubuntu Mono"/>
            </a:endParaRPr>
          </a:p>
          <a:p>
            <a:pPr marL="0" lvl="0" indent="0" algn="l" rtl="0">
              <a:lnSpc>
                <a:spcPct val="150000"/>
              </a:lnSpc>
              <a:spcBef>
                <a:spcPts val="0"/>
              </a:spcBef>
              <a:spcAft>
                <a:spcPts val="0"/>
              </a:spcAft>
              <a:buNone/>
            </a:pPr>
            <a:r>
              <a:rPr lang="ja" sz="2100">
                <a:solidFill>
                  <a:schemeClr val="dk2"/>
                </a:solidFill>
                <a:latin typeface="Ubuntu Mono"/>
                <a:ea typeface="Ubuntu Mono"/>
                <a:cs typeface="Ubuntu Mono"/>
                <a:sym typeface="Ubuntu Mono"/>
              </a:rPr>
              <a:t>     (size_t) (width * sizeof(JSAMPLE)));</a:t>
            </a:r>
            <a:endParaRPr sz="2100">
              <a:solidFill>
                <a:schemeClr val="dk2"/>
              </a:solidFill>
              <a:latin typeface="Ubuntu Mono"/>
              <a:ea typeface="Ubuntu Mono"/>
              <a:cs typeface="Ubuntu Mono"/>
              <a:sym typeface="Ubuntu Mono"/>
            </a:endParaRPr>
          </a:p>
        </p:txBody>
      </p:sp>
      <p:sp>
        <p:nvSpPr>
          <p:cNvPr id="193" name="Google Shape;193;p23"/>
          <p:cNvSpPr txBox="1"/>
          <p:nvPr/>
        </p:nvSpPr>
        <p:spPr>
          <a:xfrm>
            <a:off x="1649850" y="4567525"/>
            <a:ext cx="32061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600"/>
              <a:t>Possible Patch #2</a:t>
            </a:r>
            <a:endParaRPr sz="2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311700" y="445025"/>
            <a:ext cx="870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a:t>Challenge #1: Non-uniqueness of root cause location</a:t>
            </a:r>
            <a:endParaRPr/>
          </a:p>
        </p:txBody>
      </p:sp>
      <p:sp>
        <p:nvSpPr>
          <p:cNvPr id="199" name="Google Shape;199;p24"/>
          <p:cNvSpPr txBox="1">
            <a:spLocks noGrp="1"/>
          </p:cNvSpPr>
          <p:nvPr>
            <p:ph type="body" idx="1"/>
          </p:nvPr>
        </p:nvSpPr>
        <p:spPr>
          <a:xfrm>
            <a:off x="311700" y="1152475"/>
            <a:ext cx="8520600" cy="1499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ja" sz="2700" b="1">
                <a:solidFill>
                  <a:schemeClr val="dk1"/>
                </a:solidFill>
              </a:rPr>
              <a:t>Many possible candidates for root cause locations</a:t>
            </a:r>
            <a:endParaRPr sz="2700" b="1">
              <a:solidFill>
                <a:schemeClr val="dk1"/>
              </a:solidFill>
            </a:endParaRPr>
          </a:p>
        </p:txBody>
      </p:sp>
      <p:sp>
        <p:nvSpPr>
          <p:cNvPr id="200" name="Google Shape;200;p24"/>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12</a:t>
            </a:fld>
            <a:endParaRPr/>
          </a:p>
        </p:txBody>
      </p:sp>
      <p:sp>
        <p:nvSpPr>
          <p:cNvPr id="201" name="Google Shape;201;p24"/>
          <p:cNvSpPr/>
          <p:nvPr/>
        </p:nvSpPr>
        <p:spPr>
          <a:xfrm>
            <a:off x="507775" y="2605123"/>
            <a:ext cx="2460300" cy="572700"/>
          </a:xfrm>
          <a:prstGeom prst="wedgeRectCallout">
            <a:avLst>
              <a:gd name="adj1" fmla="val -20833"/>
              <a:gd name="adj2" fmla="val 625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sz="1800"/>
              <a:t>Line 10 in function A</a:t>
            </a:r>
            <a:endParaRPr sz="1800"/>
          </a:p>
        </p:txBody>
      </p:sp>
      <p:sp>
        <p:nvSpPr>
          <p:cNvPr id="202" name="Google Shape;202;p24"/>
          <p:cNvSpPr/>
          <p:nvPr/>
        </p:nvSpPr>
        <p:spPr>
          <a:xfrm>
            <a:off x="3388625" y="2461713"/>
            <a:ext cx="2566500" cy="716100"/>
          </a:xfrm>
          <a:prstGeom prst="wedgeRectCallout">
            <a:avLst>
              <a:gd name="adj1" fmla="val -20833"/>
              <a:gd name="adj2" fmla="val 625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sz="1800"/>
              <a:t>Line 50 in function A</a:t>
            </a:r>
            <a:endParaRPr sz="1800"/>
          </a:p>
          <a:p>
            <a:pPr marL="0" lvl="0" indent="0" algn="l" rtl="0">
              <a:spcBef>
                <a:spcPts val="0"/>
              </a:spcBef>
              <a:spcAft>
                <a:spcPts val="0"/>
              </a:spcAft>
              <a:buNone/>
            </a:pPr>
            <a:r>
              <a:rPr lang="ja" sz="1800"/>
              <a:t>Line 10 in function B</a:t>
            </a:r>
            <a:endParaRPr sz="1800"/>
          </a:p>
        </p:txBody>
      </p:sp>
      <p:sp>
        <p:nvSpPr>
          <p:cNvPr id="203" name="Google Shape;203;p24"/>
          <p:cNvSpPr/>
          <p:nvPr/>
        </p:nvSpPr>
        <p:spPr>
          <a:xfrm>
            <a:off x="6258700" y="1965688"/>
            <a:ext cx="2566500" cy="1212000"/>
          </a:xfrm>
          <a:prstGeom prst="wedgeRectCallout">
            <a:avLst>
              <a:gd name="adj1" fmla="val -20833"/>
              <a:gd name="adj2" fmla="val 625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ja" sz="1800">
                <a:solidFill>
                  <a:schemeClr val="dk1"/>
                </a:solidFill>
              </a:rPr>
              <a:t>Line 80 in function A</a:t>
            </a:r>
            <a:endParaRPr sz="1800"/>
          </a:p>
          <a:p>
            <a:pPr marL="0" lvl="0" indent="0" algn="l" rtl="0">
              <a:spcBef>
                <a:spcPts val="0"/>
              </a:spcBef>
              <a:spcAft>
                <a:spcPts val="0"/>
              </a:spcAft>
              <a:buNone/>
            </a:pPr>
            <a:r>
              <a:rPr lang="ja" sz="1800"/>
              <a:t>Line 50 in function A</a:t>
            </a:r>
            <a:endParaRPr sz="1800"/>
          </a:p>
          <a:p>
            <a:pPr marL="0" lvl="0" indent="0" algn="l" rtl="0">
              <a:spcBef>
                <a:spcPts val="0"/>
              </a:spcBef>
              <a:spcAft>
                <a:spcPts val="0"/>
              </a:spcAft>
              <a:buNone/>
            </a:pPr>
            <a:r>
              <a:rPr lang="ja" sz="1800"/>
              <a:t>Line 10 in function B</a:t>
            </a:r>
            <a:endParaRPr sz="1800"/>
          </a:p>
        </p:txBody>
      </p:sp>
      <p:pic>
        <p:nvPicPr>
          <p:cNvPr id="204" name="Google Shape;204;p24"/>
          <p:cNvPicPr preferRelativeResize="0"/>
          <p:nvPr/>
        </p:nvPicPr>
        <p:blipFill>
          <a:blip r:embed="rId3">
            <a:alphaModFix/>
          </a:blip>
          <a:stretch>
            <a:fillRect/>
          </a:stretch>
        </p:blipFill>
        <p:spPr>
          <a:xfrm>
            <a:off x="817550" y="3406125"/>
            <a:ext cx="1138700" cy="1138700"/>
          </a:xfrm>
          <a:prstGeom prst="rect">
            <a:avLst/>
          </a:prstGeom>
          <a:noFill/>
          <a:ln>
            <a:noFill/>
          </a:ln>
        </p:spPr>
      </p:pic>
      <p:pic>
        <p:nvPicPr>
          <p:cNvPr id="205" name="Google Shape;205;p24"/>
          <p:cNvPicPr preferRelativeResize="0"/>
          <p:nvPr/>
        </p:nvPicPr>
        <p:blipFill>
          <a:blip r:embed="rId3">
            <a:alphaModFix/>
          </a:blip>
          <a:stretch>
            <a:fillRect/>
          </a:stretch>
        </p:blipFill>
        <p:spPr>
          <a:xfrm>
            <a:off x="3596400" y="3406125"/>
            <a:ext cx="1138700" cy="1138700"/>
          </a:xfrm>
          <a:prstGeom prst="rect">
            <a:avLst/>
          </a:prstGeom>
          <a:noFill/>
          <a:ln>
            <a:noFill/>
          </a:ln>
        </p:spPr>
      </p:pic>
      <p:pic>
        <p:nvPicPr>
          <p:cNvPr id="206" name="Google Shape;206;p24"/>
          <p:cNvPicPr preferRelativeResize="0"/>
          <p:nvPr/>
        </p:nvPicPr>
        <p:blipFill>
          <a:blip r:embed="rId3">
            <a:alphaModFix/>
          </a:blip>
          <a:stretch>
            <a:fillRect/>
          </a:stretch>
        </p:blipFill>
        <p:spPr>
          <a:xfrm>
            <a:off x="6521175" y="3406125"/>
            <a:ext cx="1138700" cy="1138700"/>
          </a:xfrm>
          <a:prstGeom prst="rect">
            <a:avLst/>
          </a:prstGeom>
          <a:noFill/>
          <a:ln>
            <a:noFill/>
          </a:ln>
        </p:spPr>
      </p:pic>
      <p:sp>
        <p:nvSpPr>
          <p:cNvPr id="207" name="Google Shape;207;p24"/>
          <p:cNvSpPr txBox="1"/>
          <p:nvPr/>
        </p:nvSpPr>
        <p:spPr>
          <a:xfrm>
            <a:off x="588250" y="4621825"/>
            <a:ext cx="1951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000"/>
              <a:t>Evaluator 1</a:t>
            </a:r>
            <a:endParaRPr sz="2000"/>
          </a:p>
        </p:txBody>
      </p:sp>
      <p:sp>
        <p:nvSpPr>
          <p:cNvPr id="208" name="Google Shape;208;p24"/>
          <p:cNvSpPr txBox="1"/>
          <p:nvPr/>
        </p:nvSpPr>
        <p:spPr>
          <a:xfrm>
            <a:off x="3388625" y="4621825"/>
            <a:ext cx="1951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000"/>
              <a:t>Evaluator 2</a:t>
            </a:r>
            <a:endParaRPr sz="2000"/>
          </a:p>
        </p:txBody>
      </p:sp>
      <p:sp>
        <p:nvSpPr>
          <p:cNvPr id="209" name="Google Shape;209;p24"/>
          <p:cNvSpPr txBox="1"/>
          <p:nvPr/>
        </p:nvSpPr>
        <p:spPr>
          <a:xfrm>
            <a:off x="6258700" y="4621825"/>
            <a:ext cx="1951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000"/>
              <a:t>Evaluator 3</a:t>
            </a:r>
            <a:endParaRPr sz="2000"/>
          </a:p>
        </p:txBody>
      </p:sp>
      <p:sp>
        <p:nvSpPr>
          <p:cNvPr id="210" name="Google Shape;210;p24"/>
          <p:cNvSpPr txBox="1"/>
          <p:nvPr/>
        </p:nvSpPr>
        <p:spPr>
          <a:xfrm>
            <a:off x="311700" y="1927225"/>
            <a:ext cx="3648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500"/>
              <a:t>The ground truth is …</a:t>
            </a:r>
            <a:endParaRPr sz="25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Challenge #2: Tightly coupled RCA steps</a:t>
            </a:r>
            <a:endParaRPr/>
          </a:p>
        </p:txBody>
      </p:sp>
      <p:sp>
        <p:nvSpPr>
          <p:cNvPr id="216" name="Google Shape;216;p25"/>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13</a:t>
            </a:fld>
            <a:endParaRPr/>
          </a:p>
        </p:txBody>
      </p:sp>
      <p:cxnSp>
        <p:nvCxnSpPr>
          <p:cNvPr id="217" name="Google Shape;217;p25"/>
          <p:cNvCxnSpPr>
            <a:stCxn id="218" idx="3"/>
            <a:endCxn id="219" idx="1"/>
          </p:cNvCxnSpPr>
          <p:nvPr/>
        </p:nvCxnSpPr>
        <p:spPr>
          <a:xfrm rot="10800000" flipH="1">
            <a:off x="959990" y="1787136"/>
            <a:ext cx="794100" cy="612900"/>
          </a:xfrm>
          <a:prstGeom prst="straightConnector1">
            <a:avLst/>
          </a:prstGeom>
          <a:noFill/>
          <a:ln w="9525" cap="flat" cmpd="sng">
            <a:solidFill>
              <a:schemeClr val="dk1"/>
            </a:solidFill>
            <a:prstDash val="solid"/>
            <a:round/>
            <a:headEnd type="none" w="med" len="med"/>
            <a:tailEnd type="triangle" w="med" len="med"/>
          </a:ln>
        </p:spPr>
      </p:cxnSp>
      <p:sp>
        <p:nvSpPr>
          <p:cNvPr id="220" name="Google Shape;220;p25"/>
          <p:cNvSpPr/>
          <p:nvPr/>
        </p:nvSpPr>
        <p:spPr>
          <a:xfrm>
            <a:off x="1569650" y="2669200"/>
            <a:ext cx="6902700" cy="10329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5"/>
          <p:cNvSpPr/>
          <p:nvPr/>
        </p:nvSpPr>
        <p:spPr>
          <a:xfrm>
            <a:off x="1869515" y="3017089"/>
            <a:ext cx="1397213" cy="468600"/>
          </a:xfrm>
          <a:prstGeom prst="rect">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900"/>
              <a:t>ConcFuzz</a:t>
            </a:r>
            <a:endParaRPr sz="1300"/>
          </a:p>
        </p:txBody>
      </p:sp>
      <p:cxnSp>
        <p:nvCxnSpPr>
          <p:cNvPr id="222" name="Google Shape;222;p25"/>
          <p:cNvCxnSpPr>
            <a:stCxn id="218" idx="3"/>
            <a:endCxn id="221" idx="1"/>
          </p:cNvCxnSpPr>
          <p:nvPr/>
        </p:nvCxnSpPr>
        <p:spPr>
          <a:xfrm>
            <a:off x="934115" y="2399989"/>
            <a:ext cx="935400" cy="851400"/>
          </a:xfrm>
          <a:prstGeom prst="straightConnector1">
            <a:avLst/>
          </a:prstGeom>
          <a:noFill/>
          <a:ln w="9525" cap="flat" cmpd="sng">
            <a:solidFill>
              <a:schemeClr val="dk1"/>
            </a:solidFill>
            <a:prstDash val="solid"/>
            <a:round/>
            <a:headEnd type="none" w="med" len="med"/>
            <a:tailEnd type="triangle" w="med" len="med"/>
          </a:ln>
        </p:spPr>
      </p:cxnSp>
      <p:cxnSp>
        <p:nvCxnSpPr>
          <p:cNvPr id="223" name="Google Shape;223;p25"/>
          <p:cNvCxnSpPr>
            <a:stCxn id="221" idx="3"/>
            <a:endCxn id="224" idx="1"/>
          </p:cNvCxnSpPr>
          <p:nvPr/>
        </p:nvCxnSpPr>
        <p:spPr>
          <a:xfrm>
            <a:off x="3266728" y="3251389"/>
            <a:ext cx="3234300" cy="0"/>
          </a:xfrm>
          <a:prstGeom prst="straightConnector1">
            <a:avLst/>
          </a:prstGeom>
          <a:noFill/>
          <a:ln w="9525" cap="flat" cmpd="sng">
            <a:solidFill>
              <a:schemeClr val="dk1"/>
            </a:solidFill>
            <a:prstDash val="solid"/>
            <a:round/>
            <a:headEnd type="none" w="med" len="med"/>
            <a:tailEnd type="triangle" w="med" len="med"/>
          </a:ln>
        </p:spPr>
      </p:cxnSp>
      <p:sp>
        <p:nvSpPr>
          <p:cNvPr id="224" name="Google Shape;224;p25"/>
          <p:cNvSpPr/>
          <p:nvPr/>
        </p:nvSpPr>
        <p:spPr>
          <a:xfrm>
            <a:off x="6501073" y="3017089"/>
            <a:ext cx="1487645" cy="4686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2000"/>
              <a:t>VulnLocFE</a:t>
            </a:r>
            <a:endParaRPr sz="2000"/>
          </a:p>
        </p:txBody>
      </p:sp>
      <p:sp>
        <p:nvSpPr>
          <p:cNvPr id="225" name="Google Shape;225;p25"/>
          <p:cNvSpPr txBox="1"/>
          <p:nvPr/>
        </p:nvSpPr>
        <p:spPr>
          <a:xfrm>
            <a:off x="233899" y="3078050"/>
            <a:ext cx="1397213"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100">
                <a:solidFill>
                  <a:schemeClr val="dk1"/>
                </a:solidFill>
              </a:rPr>
              <a:t>VulnLoc</a:t>
            </a:r>
            <a:endParaRPr sz="2100">
              <a:solidFill>
                <a:schemeClr val="dk1"/>
              </a:solidFill>
            </a:endParaRPr>
          </a:p>
          <a:p>
            <a:pPr marL="0" lvl="0" indent="0" algn="l" rtl="0">
              <a:spcBef>
                <a:spcPts val="0"/>
              </a:spcBef>
              <a:spcAft>
                <a:spcPts val="0"/>
              </a:spcAft>
              <a:buNone/>
            </a:pPr>
            <a:r>
              <a:rPr lang="ja" sz="1500">
                <a:solidFill>
                  <a:schemeClr val="dk1"/>
                </a:solidFill>
              </a:rPr>
              <a:t>[AsiaCCS ‘21]</a:t>
            </a:r>
            <a:endParaRPr sz="1500">
              <a:solidFill>
                <a:schemeClr val="dk1"/>
              </a:solidFill>
            </a:endParaRPr>
          </a:p>
        </p:txBody>
      </p:sp>
      <p:sp>
        <p:nvSpPr>
          <p:cNvPr id="226" name="Google Shape;226;p25"/>
          <p:cNvSpPr/>
          <p:nvPr/>
        </p:nvSpPr>
        <p:spPr>
          <a:xfrm>
            <a:off x="1569625" y="1210975"/>
            <a:ext cx="6902700" cy="10329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5"/>
          <p:cNvSpPr/>
          <p:nvPr/>
        </p:nvSpPr>
        <p:spPr>
          <a:xfrm>
            <a:off x="1754090" y="1519284"/>
            <a:ext cx="1420437" cy="535704"/>
          </a:xfrm>
          <a:prstGeom prst="rect">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800"/>
              <a:t>AFLcem</a:t>
            </a:r>
            <a:endParaRPr sz="1200"/>
          </a:p>
        </p:txBody>
      </p:sp>
      <p:cxnSp>
        <p:nvCxnSpPr>
          <p:cNvPr id="227" name="Google Shape;227;p25"/>
          <p:cNvCxnSpPr>
            <a:stCxn id="219" idx="3"/>
            <a:endCxn id="228" idx="1"/>
          </p:cNvCxnSpPr>
          <p:nvPr/>
        </p:nvCxnSpPr>
        <p:spPr>
          <a:xfrm>
            <a:off x="3174527" y="1787136"/>
            <a:ext cx="3311700" cy="0"/>
          </a:xfrm>
          <a:prstGeom prst="straightConnector1">
            <a:avLst/>
          </a:prstGeom>
          <a:noFill/>
          <a:ln w="9525" cap="flat" cmpd="sng">
            <a:solidFill>
              <a:schemeClr val="dk1"/>
            </a:solidFill>
            <a:prstDash val="solid"/>
            <a:round/>
            <a:headEnd type="none" w="med" len="med"/>
            <a:tailEnd type="triangle" w="med" len="med"/>
          </a:ln>
        </p:spPr>
      </p:cxnSp>
      <p:sp>
        <p:nvSpPr>
          <p:cNvPr id="228" name="Google Shape;228;p25"/>
          <p:cNvSpPr/>
          <p:nvPr/>
        </p:nvSpPr>
        <p:spPr>
          <a:xfrm>
            <a:off x="6486299" y="1519284"/>
            <a:ext cx="1420437" cy="535704"/>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2000"/>
              <a:t>AuroraFE</a:t>
            </a:r>
            <a:endParaRPr sz="2000"/>
          </a:p>
        </p:txBody>
      </p:sp>
      <p:sp>
        <p:nvSpPr>
          <p:cNvPr id="229" name="Google Shape;229;p25"/>
          <p:cNvSpPr txBox="1"/>
          <p:nvPr/>
        </p:nvSpPr>
        <p:spPr>
          <a:xfrm>
            <a:off x="170750" y="1225737"/>
            <a:ext cx="13425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100">
                <a:solidFill>
                  <a:schemeClr val="dk1"/>
                </a:solidFill>
              </a:rPr>
              <a:t>Aurora</a:t>
            </a:r>
            <a:endParaRPr sz="2100">
              <a:solidFill>
                <a:schemeClr val="dk1"/>
              </a:solidFill>
            </a:endParaRPr>
          </a:p>
          <a:p>
            <a:pPr marL="0" lvl="0" indent="0" algn="l" rtl="0">
              <a:spcBef>
                <a:spcPts val="0"/>
              </a:spcBef>
              <a:spcAft>
                <a:spcPts val="0"/>
              </a:spcAft>
              <a:buNone/>
            </a:pPr>
            <a:r>
              <a:rPr lang="ja" sz="1500">
                <a:solidFill>
                  <a:schemeClr val="dk1"/>
                </a:solidFill>
              </a:rPr>
              <a:t>[Security ‘20]</a:t>
            </a:r>
            <a:endParaRPr sz="1500">
              <a:solidFill>
                <a:schemeClr val="dk1"/>
              </a:solidFill>
            </a:endParaRPr>
          </a:p>
        </p:txBody>
      </p:sp>
      <p:sp>
        <p:nvSpPr>
          <p:cNvPr id="230" name="Google Shape;230;p25"/>
          <p:cNvSpPr/>
          <p:nvPr/>
        </p:nvSpPr>
        <p:spPr>
          <a:xfrm>
            <a:off x="311700" y="4024975"/>
            <a:ext cx="1746900" cy="600600"/>
          </a:xfrm>
          <a:prstGeom prst="rect">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800"/>
              <a:t>Data</a:t>
            </a:r>
            <a:br>
              <a:rPr lang="ja" sz="1800"/>
            </a:br>
            <a:r>
              <a:rPr lang="ja" sz="1800"/>
              <a:t>Augmentation</a:t>
            </a:r>
            <a:endParaRPr sz="1800"/>
          </a:p>
        </p:txBody>
      </p:sp>
      <p:sp>
        <p:nvSpPr>
          <p:cNvPr id="231" name="Google Shape;231;p25"/>
          <p:cNvSpPr/>
          <p:nvPr/>
        </p:nvSpPr>
        <p:spPr>
          <a:xfrm>
            <a:off x="3247884" y="4037574"/>
            <a:ext cx="1596600" cy="6006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2000"/>
              <a:t>Feature</a:t>
            </a:r>
            <a:endParaRPr sz="2000"/>
          </a:p>
          <a:p>
            <a:pPr marL="0" lvl="0" indent="0" algn="ctr" rtl="0">
              <a:spcBef>
                <a:spcPts val="0"/>
              </a:spcBef>
              <a:spcAft>
                <a:spcPts val="0"/>
              </a:spcAft>
              <a:buNone/>
            </a:pPr>
            <a:r>
              <a:rPr lang="ja" sz="2000"/>
              <a:t>Extraction</a:t>
            </a:r>
            <a:endParaRPr sz="2000"/>
          </a:p>
        </p:txBody>
      </p:sp>
      <p:sp>
        <p:nvSpPr>
          <p:cNvPr id="232" name="Google Shape;232;p25"/>
          <p:cNvSpPr txBox="1"/>
          <p:nvPr/>
        </p:nvSpPr>
        <p:spPr>
          <a:xfrm>
            <a:off x="-57775" y="2699925"/>
            <a:ext cx="15966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700"/>
              <a:t>Crashing input</a:t>
            </a:r>
            <a:endParaRPr sz="1700"/>
          </a:p>
        </p:txBody>
      </p:sp>
      <p:sp>
        <p:nvSpPr>
          <p:cNvPr id="235" name="Google Shape;235;p25"/>
          <p:cNvSpPr/>
          <p:nvPr/>
        </p:nvSpPr>
        <p:spPr>
          <a:xfrm>
            <a:off x="4413941" y="1399350"/>
            <a:ext cx="365400" cy="374100"/>
          </a:xfrm>
          <a:prstGeom prst="rect">
            <a:avLst/>
          </a:prstGeom>
          <a:solidFill>
            <a:srgbClr val="FF99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a:off x="4661174" y="1488957"/>
            <a:ext cx="365400" cy="374100"/>
          </a:xfrm>
          <a:prstGeom prst="rect">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a:off x="4413932" y="1764192"/>
            <a:ext cx="365400" cy="374100"/>
          </a:xfrm>
          <a:prstGeom prst="rect">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a:off x="4117425" y="1450470"/>
            <a:ext cx="365400" cy="374100"/>
          </a:xfrm>
          <a:prstGeom prst="rect">
            <a:avLst/>
          </a:prstGeom>
          <a:solidFill>
            <a:srgbClr val="FF99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a:off x="4536066" y="2855125"/>
            <a:ext cx="365400" cy="374100"/>
          </a:xfrm>
          <a:prstGeom prst="rect">
            <a:avLst/>
          </a:prstGeom>
          <a:solidFill>
            <a:srgbClr val="FF99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5"/>
          <p:cNvSpPr/>
          <p:nvPr/>
        </p:nvSpPr>
        <p:spPr>
          <a:xfrm>
            <a:off x="4783299" y="2944732"/>
            <a:ext cx="365400" cy="374100"/>
          </a:xfrm>
          <a:prstGeom prst="rect">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5"/>
          <p:cNvSpPr/>
          <p:nvPr/>
        </p:nvSpPr>
        <p:spPr>
          <a:xfrm>
            <a:off x="4536057" y="3219967"/>
            <a:ext cx="365400" cy="374100"/>
          </a:xfrm>
          <a:prstGeom prst="rect">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5"/>
          <p:cNvSpPr/>
          <p:nvPr/>
        </p:nvSpPr>
        <p:spPr>
          <a:xfrm>
            <a:off x="4239550" y="2906245"/>
            <a:ext cx="365400" cy="374100"/>
          </a:xfrm>
          <a:prstGeom prst="rect">
            <a:avLst/>
          </a:prstGeom>
          <a:solidFill>
            <a:srgbClr val="FF99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5"/>
          <p:cNvSpPr/>
          <p:nvPr/>
        </p:nvSpPr>
        <p:spPr>
          <a:xfrm>
            <a:off x="4413950" y="3116083"/>
            <a:ext cx="365400" cy="374100"/>
          </a:xfrm>
          <a:prstGeom prst="rect">
            <a:avLst/>
          </a:prstGeom>
          <a:solidFill>
            <a:srgbClr val="FF99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5"/>
          <p:cNvSpPr/>
          <p:nvPr/>
        </p:nvSpPr>
        <p:spPr>
          <a:xfrm>
            <a:off x="4536075" y="1600083"/>
            <a:ext cx="365400" cy="374100"/>
          </a:xfrm>
          <a:prstGeom prst="rect">
            <a:avLst/>
          </a:prstGeom>
          <a:solidFill>
            <a:srgbClr val="FF99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5"/>
          <p:cNvSpPr/>
          <p:nvPr/>
        </p:nvSpPr>
        <p:spPr>
          <a:xfrm>
            <a:off x="4239557" y="1774930"/>
            <a:ext cx="365400" cy="374100"/>
          </a:xfrm>
          <a:prstGeom prst="rect">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5"/>
          <p:cNvSpPr/>
          <p:nvPr/>
        </p:nvSpPr>
        <p:spPr>
          <a:xfrm>
            <a:off x="442500" y="2298138"/>
            <a:ext cx="436200" cy="446400"/>
          </a:xfrm>
          <a:prstGeom prst="rect">
            <a:avLst/>
          </a:prstGeom>
          <a:solidFill>
            <a:srgbClr val="FF99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5"/>
          <p:cNvSpPr/>
          <p:nvPr/>
        </p:nvSpPr>
        <p:spPr>
          <a:xfrm>
            <a:off x="6033775" y="4150833"/>
            <a:ext cx="365400" cy="374100"/>
          </a:xfrm>
          <a:prstGeom prst="rect">
            <a:avLst/>
          </a:prstGeom>
          <a:solidFill>
            <a:srgbClr val="FF99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5"/>
          <p:cNvSpPr/>
          <p:nvPr/>
        </p:nvSpPr>
        <p:spPr>
          <a:xfrm>
            <a:off x="6033774" y="4713482"/>
            <a:ext cx="365400" cy="374100"/>
          </a:xfrm>
          <a:prstGeom prst="rect">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5"/>
          <p:cNvSpPr txBox="1"/>
          <p:nvPr/>
        </p:nvSpPr>
        <p:spPr>
          <a:xfrm>
            <a:off x="6501050" y="4125175"/>
            <a:ext cx="1487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600"/>
              <a:t>Crasing input</a:t>
            </a:r>
            <a:endParaRPr sz="1600"/>
          </a:p>
        </p:txBody>
      </p:sp>
      <p:sp>
        <p:nvSpPr>
          <p:cNvPr id="250" name="Google Shape;250;p25"/>
          <p:cNvSpPr txBox="1"/>
          <p:nvPr/>
        </p:nvSpPr>
        <p:spPr>
          <a:xfrm>
            <a:off x="6501075" y="4649025"/>
            <a:ext cx="1971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600"/>
              <a:t>Non-Crasing input</a:t>
            </a:r>
            <a:endParaRPr sz="1600"/>
          </a:p>
        </p:txBody>
      </p:sp>
      <p:sp>
        <p:nvSpPr>
          <p:cNvPr id="251" name="Google Shape;251;p25"/>
          <p:cNvSpPr txBox="1"/>
          <p:nvPr/>
        </p:nvSpPr>
        <p:spPr>
          <a:xfrm>
            <a:off x="386850" y="4651025"/>
            <a:ext cx="1696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600"/>
              <a:t>Collecting inputs</a:t>
            </a:r>
            <a:endParaRPr sz="1600"/>
          </a:p>
        </p:txBody>
      </p:sp>
      <p:sp>
        <p:nvSpPr>
          <p:cNvPr id="252" name="Google Shape;252;p25"/>
          <p:cNvSpPr txBox="1"/>
          <p:nvPr/>
        </p:nvSpPr>
        <p:spPr>
          <a:xfrm>
            <a:off x="3053810" y="4637550"/>
            <a:ext cx="2094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600"/>
              <a:t>Inferring root causes</a:t>
            </a:r>
            <a:endParaRPr sz="1600"/>
          </a:p>
        </p:txBody>
      </p:sp>
    </p:spTree>
    <p:extLst>
      <p:ext uri="{BB962C8B-B14F-4D97-AF65-F5344CB8AC3E}">
        <p14:creationId xmlns:p14="http://schemas.microsoft.com/office/powerpoint/2010/main" val="3657350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Challenge #2: Tightly coupled RCA steps</a:t>
            </a:r>
            <a:endParaRPr/>
          </a:p>
        </p:txBody>
      </p:sp>
      <p:sp>
        <p:nvSpPr>
          <p:cNvPr id="216" name="Google Shape;216;p25"/>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14</a:t>
            </a:fld>
            <a:endParaRPr/>
          </a:p>
        </p:txBody>
      </p:sp>
      <p:cxnSp>
        <p:nvCxnSpPr>
          <p:cNvPr id="217" name="Google Shape;217;p25"/>
          <p:cNvCxnSpPr>
            <a:stCxn id="218" idx="3"/>
            <a:endCxn id="219" idx="1"/>
          </p:cNvCxnSpPr>
          <p:nvPr/>
        </p:nvCxnSpPr>
        <p:spPr>
          <a:xfrm rot="10800000" flipH="1">
            <a:off x="959990" y="1787136"/>
            <a:ext cx="794100" cy="612900"/>
          </a:xfrm>
          <a:prstGeom prst="straightConnector1">
            <a:avLst/>
          </a:prstGeom>
          <a:noFill/>
          <a:ln w="9525" cap="flat" cmpd="sng">
            <a:solidFill>
              <a:schemeClr val="dk1"/>
            </a:solidFill>
            <a:prstDash val="solid"/>
            <a:round/>
            <a:headEnd type="none" w="med" len="med"/>
            <a:tailEnd type="triangle" w="med" len="med"/>
          </a:ln>
        </p:spPr>
      </p:cxnSp>
      <p:sp>
        <p:nvSpPr>
          <p:cNvPr id="220" name="Google Shape;220;p25"/>
          <p:cNvSpPr/>
          <p:nvPr/>
        </p:nvSpPr>
        <p:spPr>
          <a:xfrm>
            <a:off x="1569650" y="2669200"/>
            <a:ext cx="6902700" cy="10329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5"/>
          <p:cNvSpPr/>
          <p:nvPr/>
        </p:nvSpPr>
        <p:spPr>
          <a:xfrm>
            <a:off x="1869515" y="3017089"/>
            <a:ext cx="1397213" cy="468600"/>
          </a:xfrm>
          <a:prstGeom prst="rect">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900"/>
              <a:t>ConcFuzz</a:t>
            </a:r>
            <a:endParaRPr sz="1300"/>
          </a:p>
        </p:txBody>
      </p:sp>
      <p:cxnSp>
        <p:nvCxnSpPr>
          <p:cNvPr id="222" name="Google Shape;222;p25"/>
          <p:cNvCxnSpPr>
            <a:stCxn id="218" idx="3"/>
            <a:endCxn id="221" idx="1"/>
          </p:cNvCxnSpPr>
          <p:nvPr/>
        </p:nvCxnSpPr>
        <p:spPr>
          <a:xfrm>
            <a:off x="934115" y="2399989"/>
            <a:ext cx="935400" cy="851400"/>
          </a:xfrm>
          <a:prstGeom prst="straightConnector1">
            <a:avLst/>
          </a:prstGeom>
          <a:noFill/>
          <a:ln w="9525" cap="flat" cmpd="sng">
            <a:solidFill>
              <a:schemeClr val="dk1"/>
            </a:solidFill>
            <a:prstDash val="solid"/>
            <a:round/>
            <a:headEnd type="none" w="med" len="med"/>
            <a:tailEnd type="triangle" w="med" len="med"/>
          </a:ln>
        </p:spPr>
      </p:cxnSp>
      <p:cxnSp>
        <p:nvCxnSpPr>
          <p:cNvPr id="223" name="Google Shape;223;p25"/>
          <p:cNvCxnSpPr>
            <a:stCxn id="221" idx="3"/>
            <a:endCxn id="224" idx="1"/>
          </p:cNvCxnSpPr>
          <p:nvPr/>
        </p:nvCxnSpPr>
        <p:spPr>
          <a:xfrm>
            <a:off x="3266728" y="3251389"/>
            <a:ext cx="3234300" cy="0"/>
          </a:xfrm>
          <a:prstGeom prst="straightConnector1">
            <a:avLst/>
          </a:prstGeom>
          <a:noFill/>
          <a:ln w="9525" cap="flat" cmpd="sng">
            <a:solidFill>
              <a:schemeClr val="dk1"/>
            </a:solidFill>
            <a:prstDash val="solid"/>
            <a:round/>
            <a:headEnd type="none" w="med" len="med"/>
            <a:tailEnd type="triangle" w="med" len="med"/>
          </a:ln>
        </p:spPr>
      </p:cxnSp>
      <p:sp>
        <p:nvSpPr>
          <p:cNvPr id="224" name="Google Shape;224;p25"/>
          <p:cNvSpPr/>
          <p:nvPr/>
        </p:nvSpPr>
        <p:spPr>
          <a:xfrm>
            <a:off x="6501073" y="3017089"/>
            <a:ext cx="1487645" cy="4686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2000"/>
              <a:t>VulnLocFE</a:t>
            </a:r>
            <a:endParaRPr sz="2000"/>
          </a:p>
        </p:txBody>
      </p:sp>
      <p:sp>
        <p:nvSpPr>
          <p:cNvPr id="225" name="Google Shape;225;p25"/>
          <p:cNvSpPr txBox="1"/>
          <p:nvPr/>
        </p:nvSpPr>
        <p:spPr>
          <a:xfrm>
            <a:off x="233899" y="3078050"/>
            <a:ext cx="1397213"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100">
                <a:solidFill>
                  <a:schemeClr val="dk1"/>
                </a:solidFill>
              </a:rPr>
              <a:t>VulnLoc</a:t>
            </a:r>
            <a:endParaRPr sz="2100">
              <a:solidFill>
                <a:schemeClr val="dk1"/>
              </a:solidFill>
            </a:endParaRPr>
          </a:p>
          <a:p>
            <a:pPr marL="0" lvl="0" indent="0" algn="l" rtl="0">
              <a:spcBef>
                <a:spcPts val="0"/>
              </a:spcBef>
              <a:spcAft>
                <a:spcPts val="0"/>
              </a:spcAft>
              <a:buNone/>
            </a:pPr>
            <a:r>
              <a:rPr lang="ja" sz="1500">
                <a:solidFill>
                  <a:schemeClr val="dk1"/>
                </a:solidFill>
              </a:rPr>
              <a:t>[AsiaCCS ‘21]</a:t>
            </a:r>
            <a:endParaRPr sz="1500">
              <a:solidFill>
                <a:schemeClr val="dk1"/>
              </a:solidFill>
            </a:endParaRPr>
          </a:p>
        </p:txBody>
      </p:sp>
      <p:sp>
        <p:nvSpPr>
          <p:cNvPr id="226" name="Google Shape;226;p25"/>
          <p:cNvSpPr/>
          <p:nvPr/>
        </p:nvSpPr>
        <p:spPr>
          <a:xfrm>
            <a:off x="1569625" y="1210975"/>
            <a:ext cx="6902700" cy="10329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5"/>
          <p:cNvSpPr/>
          <p:nvPr/>
        </p:nvSpPr>
        <p:spPr>
          <a:xfrm>
            <a:off x="1754090" y="1519284"/>
            <a:ext cx="1420437" cy="535704"/>
          </a:xfrm>
          <a:prstGeom prst="rect">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800"/>
              <a:t>AFLcem</a:t>
            </a:r>
            <a:endParaRPr sz="1200"/>
          </a:p>
        </p:txBody>
      </p:sp>
      <p:cxnSp>
        <p:nvCxnSpPr>
          <p:cNvPr id="227" name="Google Shape;227;p25"/>
          <p:cNvCxnSpPr>
            <a:stCxn id="219" idx="3"/>
            <a:endCxn id="228" idx="1"/>
          </p:cNvCxnSpPr>
          <p:nvPr/>
        </p:nvCxnSpPr>
        <p:spPr>
          <a:xfrm>
            <a:off x="3174527" y="1787136"/>
            <a:ext cx="3311700" cy="0"/>
          </a:xfrm>
          <a:prstGeom prst="straightConnector1">
            <a:avLst/>
          </a:prstGeom>
          <a:noFill/>
          <a:ln w="9525" cap="flat" cmpd="sng">
            <a:solidFill>
              <a:schemeClr val="dk1"/>
            </a:solidFill>
            <a:prstDash val="solid"/>
            <a:round/>
            <a:headEnd type="none" w="med" len="med"/>
            <a:tailEnd type="triangle" w="med" len="med"/>
          </a:ln>
        </p:spPr>
      </p:cxnSp>
      <p:sp>
        <p:nvSpPr>
          <p:cNvPr id="228" name="Google Shape;228;p25"/>
          <p:cNvSpPr/>
          <p:nvPr/>
        </p:nvSpPr>
        <p:spPr>
          <a:xfrm>
            <a:off x="6486299" y="1519284"/>
            <a:ext cx="1420437" cy="535704"/>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2000"/>
              <a:t>AuroraFE</a:t>
            </a:r>
            <a:endParaRPr sz="2000"/>
          </a:p>
        </p:txBody>
      </p:sp>
      <p:sp>
        <p:nvSpPr>
          <p:cNvPr id="229" name="Google Shape;229;p25"/>
          <p:cNvSpPr txBox="1"/>
          <p:nvPr/>
        </p:nvSpPr>
        <p:spPr>
          <a:xfrm>
            <a:off x="170750" y="1225737"/>
            <a:ext cx="13425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100">
                <a:solidFill>
                  <a:schemeClr val="dk1"/>
                </a:solidFill>
              </a:rPr>
              <a:t>Aurora</a:t>
            </a:r>
            <a:endParaRPr sz="2100">
              <a:solidFill>
                <a:schemeClr val="dk1"/>
              </a:solidFill>
            </a:endParaRPr>
          </a:p>
          <a:p>
            <a:pPr marL="0" lvl="0" indent="0" algn="l" rtl="0">
              <a:spcBef>
                <a:spcPts val="0"/>
              </a:spcBef>
              <a:spcAft>
                <a:spcPts val="0"/>
              </a:spcAft>
              <a:buNone/>
            </a:pPr>
            <a:r>
              <a:rPr lang="ja" sz="1500">
                <a:solidFill>
                  <a:schemeClr val="dk1"/>
                </a:solidFill>
              </a:rPr>
              <a:t>[Security ‘20]</a:t>
            </a:r>
            <a:endParaRPr sz="1500">
              <a:solidFill>
                <a:schemeClr val="dk1"/>
              </a:solidFill>
            </a:endParaRPr>
          </a:p>
        </p:txBody>
      </p:sp>
      <p:sp>
        <p:nvSpPr>
          <p:cNvPr id="230" name="Google Shape;230;p25"/>
          <p:cNvSpPr/>
          <p:nvPr/>
        </p:nvSpPr>
        <p:spPr>
          <a:xfrm>
            <a:off x="311700" y="4024975"/>
            <a:ext cx="1746900" cy="600600"/>
          </a:xfrm>
          <a:prstGeom prst="rect">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800"/>
              <a:t>Data</a:t>
            </a:r>
            <a:br>
              <a:rPr lang="ja" sz="1800"/>
            </a:br>
            <a:r>
              <a:rPr lang="ja" sz="1800"/>
              <a:t>Augmentation</a:t>
            </a:r>
            <a:endParaRPr sz="1800"/>
          </a:p>
        </p:txBody>
      </p:sp>
      <p:sp>
        <p:nvSpPr>
          <p:cNvPr id="231" name="Google Shape;231;p25"/>
          <p:cNvSpPr/>
          <p:nvPr/>
        </p:nvSpPr>
        <p:spPr>
          <a:xfrm>
            <a:off x="3247884" y="4037574"/>
            <a:ext cx="1596600" cy="6006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2000"/>
              <a:t>Feature</a:t>
            </a:r>
            <a:endParaRPr sz="2000"/>
          </a:p>
          <a:p>
            <a:pPr marL="0" lvl="0" indent="0" algn="ctr" rtl="0">
              <a:spcBef>
                <a:spcPts val="0"/>
              </a:spcBef>
              <a:spcAft>
                <a:spcPts val="0"/>
              </a:spcAft>
              <a:buNone/>
            </a:pPr>
            <a:r>
              <a:rPr lang="ja" sz="2000"/>
              <a:t>Extraction</a:t>
            </a:r>
            <a:endParaRPr sz="2000"/>
          </a:p>
        </p:txBody>
      </p:sp>
      <p:sp>
        <p:nvSpPr>
          <p:cNvPr id="232" name="Google Shape;232;p25"/>
          <p:cNvSpPr txBox="1"/>
          <p:nvPr/>
        </p:nvSpPr>
        <p:spPr>
          <a:xfrm>
            <a:off x="-57775" y="2699925"/>
            <a:ext cx="15966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700"/>
              <a:t>Crashing input</a:t>
            </a:r>
            <a:endParaRPr sz="1700"/>
          </a:p>
        </p:txBody>
      </p:sp>
      <p:cxnSp>
        <p:nvCxnSpPr>
          <p:cNvPr id="233" name="Google Shape;233;p25"/>
          <p:cNvCxnSpPr>
            <a:endCxn id="224" idx="1"/>
          </p:cNvCxnSpPr>
          <p:nvPr/>
        </p:nvCxnSpPr>
        <p:spPr>
          <a:xfrm>
            <a:off x="4999573" y="2095489"/>
            <a:ext cx="1501500" cy="1155900"/>
          </a:xfrm>
          <a:prstGeom prst="straightConnector1">
            <a:avLst/>
          </a:prstGeom>
          <a:noFill/>
          <a:ln w="38100" cap="flat" cmpd="sng">
            <a:solidFill>
              <a:srgbClr val="FF0000"/>
            </a:solidFill>
            <a:prstDash val="dash"/>
            <a:round/>
            <a:headEnd type="none" w="med" len="med"/>
            <a:tailEnd type="triangle" w="med" len="med"/>
          </a:ln>
        </p:spPr>
      </p:cxnSp>
      <p:sp>
        <p:nvSpPr>
          <p:cNvPr id="234" name="Google Shape;234;p25"/>
          <p:cNvSpPr/>
          <p:nvPr/>
        </p:nvSpPr>
        <p:spPr>
          <a:xfrm>
            <a:off x="5327038" y="2191725"/>
            <a:ext cx="785100" cy="785100"/>
          </a:xfrm>
          <a:prstGeom prst="mathMultiply">
            <a:avLst>
              <a:gd name="adj1" fmla="val 12539"/>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a:off x="4413941" y="1399350"/>
            <a:ext cx="365400" cy="374100"/>
          </a:xfrm>
          <a:prstGeom prst="rect">
            <a:avLst/>
          </a:prstGeom>
          <a:solidFill>
            <a:srgbClr val="FF99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a:off x="4661174" y="1488957"/>
            <a:ext cx="365400" cy="374100"/>
          </a:xfrm>
          <a:prstGeom prst="rect">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a:off x="4413932" y="1764192"/>
            <a:ext cx="365400" cy="374100"/>
          </a:xfrm>
          <a:prstGeom prst="rect">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a:off x="4117425" y="1450470"/>
            <a:ext cx="365400" cy="374100"/>
          </a:xfrm>
          <a:prstGeom prst="rect">
            <a:avLst/>
          </a:prstGeom>
          <a:solidFill>
            <a:srgbClr val="FF99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a:off x="4536066" y="2855125"/>
            <a:ext cx="365400" cy="374100"/>
          </a:xfrm>
          <a:prstGeom prst="rect">
            <a:avLst/>
          </a:prstGeom>
          <a:solidFill>
            <a:srgbClr val="FF99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5"/>
          <p:cNvSpPr/>
          <p:nvPr/>
        </p:nvSpPr>
        <p:spPr>
          <a:xfrm>
            <a:off x="4783299" y="2944732"/>
            <a:ext cx="365400" cy="374100"/>
          </a:xfrm>
          <a:prstGeom prst="rect">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5"/>
          <p:cNvSpPr/>
          <p:nvPr/>
        </p:nvSpPr>
        <p:spPr>
          <a:xfrm>
            <a:off x="4536057" y="3219967"/>
            <a:ext cx="365400" cy="374100"/>
          </a:xfrm>
          <a:prstGeom prst="rect">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5"/>
          <p:cNvSpPr/>
          <p:nvPr/>
        </p:nvSpPr>
        <p:spPr>
          <a:xfrm>
            <a:off x="4239550" y="2906245"/>
            <a:ext cx="365400" cy="374100"/>
          </a:xfrm>
          <a:prstGeom prst="rect">
            <a:avLst/>
          </a:prstGeom>
          <a:solidFill>
            <a:srgbClr val="FF99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5"/>
          <p:cNvSpPr/>
          <p:nvPr/>
        </p:nvSpPr>
        <p:spPr>
          <a:xfrm>
            <a:off x="4413950" y="3116083"/>
            <a:ext cx="365400" cy="374100"/>
          </a:xfrm>
          <a:prstGeom prst="rect">
            <a:avLst/>
          </a:prstGeom>
          <a:solidFill>
            <a:srgbClr val="FF99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5"/>
          <p:cNvSpPr/>
          <p:nvPr/>
        </p:nvSpPr>
        <p:spPr>
          <a:xfrm>
            <a:off x="4536075" y="1600083"/>
            <a:ext cx="365400" cy="374100"/>
          </a:xfrm>
          <a:prstGeom prst="rect">
            <a:avLst/>
          </a:prstGeom>
          <a:solidFill>
            <a:srgbClr val="FF99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5"/>
          <p:cNvSpPr/>
          <p:nvPr/>
        </p:nvSpPr>
        <p:spPr>
          <a:xfrm>
            <a:off x="4239557" y="1774930"/>
            <a:ext cx="365400" cy="374100"/>
          </a:xfrm>
          <a:prstGeom prst="rect">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5"/>
          <p:cNvSpPr/>
          <p:nvPr/>
        </p:nvSpPr>
        <p:spPr>
          <a:xfrm>
            <a:off x="442500" y="2298138"/>
            <a:ext cx="436200" cy="446400"/>
          </a:xfrm>
          <a:prstGeom prst="rect">
            <a:avLst/>
          </a:prstGeom>
          <a:solidFill>
            <a:srgbClr val="FF99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5"/>
          <p:cNvSpPr/>
          <p:nvPr/>
        </p:nvSpPr>
        <p:spPr>
          <a:xfrm>
            <a:off x="6033775" y="4150833"/>
            <a:ext cx="365400" cy="374100"/>
          </a:xfrm>
          <a:prstGeom prst="rect">
            <a:avLst/>
          </a:prstGeom>
          <a:solidFill>
            <a:srgbClr val="FF99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5"/>
          <p:cNvSpPr/>
          <p:nvPr/>
        </p:nvSpPr>
        <p:spPr>
          <a:xfrm>
            <a:off x="6033774" y="4713482"/>
            <a:ext cx="365400" cy="374100"/>
          </a:xfrm>
          <a:prstGeom prst="rect">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5"/>
          <p:cNvSpPr txBox="1"/>
          <p:nvPr/>
        </p:nvSpPr>
        <p:spPr>
          <a:xfrm>
            <a:off x="6501050" y="4125175"/>
            <a:ext cx="1487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600"/>
              <a:t>Crasing input</a:t>
            </a:r>
            <a:endParaRPr sz="1600"/>
          </a:p>
        </p:txBody>
      </p:sp>
      <p:sp>
        <p:nvSpPr>
          <p:cNvPr id="250" name="Google Shape;250;p25"/>
          <p:cNvSpPr txBox="1"/>
          <p:nvPr/>
        </p:nvSpPr>
        <p:spPr>
          <a:xfrm>
            <a:off x="6501075" y="4649025"/>
            <a:ext cx="1971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600"/>
              <a:t>Non-Crasing input</a:t>
            </a:r>
            <a:endParaRPr sz="1600"/>
          </a:p>
        </p:txBody>
      </p:sp>
      <p:sp>
        <p:nvSpPr>
          <p:cNvPr id="251" name="Google Shape;251;p25"/>
          <p:cNvSpPr txBox="1"/>
          <p:nvPr/>
        </p:nvSpPr>
        <p:spPr>
          <a:xfrm>
            <a:off x="386850" y="4651025"/>
            <a:ext cx="1696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600"/>
              <a:t>Collecting inputs</a:t>
            </a:r>
            <a:endParaRPr sz="1600"/>
          </a:p>
        </p:txBody>
      </p:sp>
      <p:sp>
        <p:nvSpPr>
          <p:cNvPr id="252" name="Google Shape;252;p25"/>
          <p:cNvSpPr txBox="1"/>
          <p:nvPr/>
        </p:nvSpPr>
        <p:spPr>
          <a:xfrm>
            <a:off x="3053810" y="4637550"/>
            <a:ext cx="2094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600"/>
              <a:t>Inferring root causes</a:t>
            </a:r>
            <a:endParaRPr sz="1600"/>
          </a:p>
        </p:txBody>
      </p:sp>
      <p:sp>
        <p:nvSpPr>
          <p:cNvPr id="2" name="テキスト ボックス 1">
            <a:extLst>
              <a:ext uri="{FF2B5EF4-FFF2-40B4-BE49-F238E27FC236}">
                <a16:creationId xmlns:a16="http://schemas.microsoft.com/office/drawing/2014/main" id="{11C0B598-C63D-85F6-AE7D-399A17B2F2C4}"/>
              </a:ext>
            </a:extLst>
          </p:cNvPr>
          <p:cNvSpPr txBox="1"/>
          <p:nvPr/>
        </p:nvSpPr>
        <p:spPr>
          <a:xfrm>
            <a:off x="5994440" y="2255761"/>
            <a:ext cx="3159820" cy="461665"/>
          </a:xfrm>
          <a:prstGeom prst="rect">
            <a:avLst/>
          </a:prstGeom>
          <a:noFill/>
        </p:spPr>
        <p:txBody>
          <a:bodyPr wrap="square" rtlCol="0">
            <a:spAutoFit/>
          </a:bodyPr>
          <a:lstStyle/>
          <a:p>
            <a:r>
              <a:rPr kumimoji="1" lang="en-US" altLang="ja-JP" sz="2400" dirty="0">
                <a:solidFill>
                  <a:srgbClr val="FF0000"/>
                </a:solidFill>
              </a:rPr>
              <a:t>Not Fully Modularized</a:t>
            </a:r>
            <a:endParaRPr kumimoji="1" lang="ja-JP" altLang="en-US" sz="2400"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Challenge #3: Variance of Data Augmentation</a:t>
            </a:r>
            <a:endParaRPr/>
          </a:p>
        </p:txBody>
      </p:sp>
      <p:sp>
        <p:nvSpPr>
          <p:cNvPr id="258" name="Google Shape;258;p26"/>
          <p:cNvSpPr txBox="1">
            <a:spLocks noGrp="1"/>
          </p:cNvSpPr>
          <p:nvPr>
            <p:ph type="body" idx="1"/>
          </p:nvPr>
        </p:nvSpPr>
        <p:spPr>
          <a:xfrm>
            <a:off x="311700" y="1152475"/>
            <a:ext cx="8663400" cy="3904500"/>
          </a:xfrm>
          <a:prstGeom prst="rect">
            <a:avLst/>
          </a:prstGeom>
        </p:spPr>
        <p:txBody>
          <a:bodyPr spcFirstLastPara="1" wrap="square" lIns="91425" tIns="91425" rIns="91425" bIns="91425" anchor="t" anchorCtr="0">
            <a:noAutofit/>
          </a:bodyPr>
          <a:lstStyle/>
          <a:p>
            <a:pPr marL="457200" lvl="0" indent="-387350" algn="l" rtl="0">
              <a:spcBef>
                <a:spcPts val="0"/>
              </a:spcBef>
              <a:spcAft>
                <a:spcPts val="0"/>
              </a:spcAft>
              <a:buClr>
                <a:schemeClr val="dk1"/>
              </a:buClr>
              <a:buSzPts val="2500"/>
              <a:buChar char="●"/>
            </a:pPr>
            <a:r>
              <a:rPr lang="ja" sz="2500" b="1">
                <a:solidFill>
                  <a:schemeClr val="dk1"/>
                </a:solidFill>
              </a:rPr>
              <a:t>Data Augmentation (internal fuzzing) Time</a:t>
            </a:r>
            <a:endParaRPr sz="2500">
              <a:solidFill>
                <a:schemeClr val="dk1"/>
              </a:solidFill>
            </a:endParaRPr>
          </a:p>
          <a:p>
            <a:pPr marL="914400" lvl="0" indent="0" algn="l" rtl="0">
              <a:spcBef>
                <a:spcPts val="0"/>
              </a:spcBef>
              <a:spcAft>
                <a:spcPts val="0"/>
              </a:spcAft>
              <a:buNone/>
            </a:pPr>
            <a:r>
              <a:rPr lang="ja" sz="2200">
                <a:solidFill>
                  <a:schemeClr val="dk1"/>
                </a:solidFill>
              </a:rPr>
              <a:t>Longer time = More inputs = More accurate ??</a:t>
            </a:r>
            <a:endParaRPr sz="2200">
              <a:solidFill>
                <a:schemeClr val="dk1"/>
              </a:solidFill>
            </a:endParaRPr>
          </a:p>
          <a:p>
            <a:pPr marL="914400" lvl="0" indent="0" algn="l" rtl="0">
              <a:spcBef>
                <a:spcPts val="1200"/>
              </a:spcBef>
              <a:spcAft>
                <a:spcPts val="0"/>
              </a:spcAft>
              <a:buNone/>
            </a:pPr>
            <a:endParaRPr sz="400">
              <a:solidFill>
                <a:schemeClr val="dk1"/>
              </a:solidFill>
            </a:endParaRPr>
          </a:p>
          <a:p>
            <a:pPr marL="457200" lvl="0" indent="-387350" algn="l" rtl="0">
              <a:spcBef>
                <a:spcPts val="1200"/>
              </a:spcBef>
              <a:spcAft>
                <a:spcPts val="0"/>
              </a:spcAft>
              <a:buClr>
                <a:schemeClr val="dk1"/>
              </a:buClr>
              <a:buSzPts val="2500"/>
              <a:buChar char="●"/>
            </a:pPr>
            <a:r>
              <a:rPr lang="ja" sz="2500" b="1">
                <a:solidFill>
                  <a:schemeClr val="dk1"/>
                </a:solidFill>
              </a:rPr>
              <a:t>Initial seeds (crashing inputs) of Data Augmentation</a:t>
            </a:r>
            <a:endParaRPr sz="2500" b="1">
              <a:solidFill>
                <a:schemeClr val="dk1"/>
              </a:solidFill>
            </a:endParaRPr>
          </a:p>
          <a:p>
            <a:pPr marL="914400" lvl="0" indent="0" algn="l" rtl="0">
              <a:spcBef>
                <a:spcPts val="0"/>
              </a:spcBef>
              <a:spcAft>
                <a:spcPts val="0"/>
              </a:spcAft>
              <a:buNone/>
            </a:pPr>
            <a:r>
              <a:rPr lang="ja" sz="2200">
                <a:solidFill>
                  <a:schemeClr val="dk1"/>
                </a:solidFill>
              </a:rPr>
              <a:t>Do seeds affect accuracy, like fuzzing</a:t>
            </a:r>
            <a:r>
              <a:rPr lang="ja" sz="1700">
                <a:solidFill>
                  <a:schemeClr val="dk1"/>
                </a:solidFill>
              </a:rPr>
              <a:t> *</a:t>
            </a:r>
            <a:r>
              <a:rPr lang="ja" sz="2200">
                <a:solidFill>
                  <a:schemeClr val="dk1"/>
                </a:solidFill>
              </a:rPr>
              <a:t>?</a:t>
            </a:r>
            <a:endParaRPr sz="2200">
              <a:solidFill>
                <a:schemeClr val="dk1"/>
              </a:solidFill>
            </a:endParaRPr>
          </a:p>
          <a:p>
            <a:pPr marL="457200" lvl="0" indent="0" algn="l" rtl="0">
              <a:spcBef>
                <a:spcPts val="0"/>
              </a:spcBef>
              <a:spcAft>
                <a:spcPts val="0"/>
              </a:spcAft>
              <a:buNone/>
            </a:pPr>
            <a:endParaRPr sz="1700">
              <a:solidFill>
                <a:schemeClr val="dk1"/>
              </a:solidFill>
            </a:endParaRPr>
          </a:p>
          <a:p>
            <a:pPr marL="457200" lvl="0" indent="-387350" algn="l" rtl="0">
              <a:spcBef>
                <a:spcPts val="1200"/>
              </a:spcBef>
              <a:spcAft>
                <a:spcPts val="0"/>
              </a:spcAft>
              <a:buClr>
                <a:schemeClr val="dk1"/>
              </a:buClr>
              <a:buSzPts val="2500"/>
              <a:buChar char="●"/>
            </a:pPr>
            <a:r>
              <a:rPr lang="ja" sz="2500" b="1">
                <a:solidFill>
                  <a:schemeClr val="dk1"/>
                </a:solidFill>
              </a:rPr>
              <a:t>Randomness of Data Augmentation</a:t>
            </a:r>
            <a:endParaRPr sz="2500">
              <a:solidFill>
                <a:schemeClr val="dk1"/>
              </a:solidFill>
            </a:endParaRPr>
          </a:p>
          <a:p>
            <a:pPr marL="914400" lvl="0" indent="0" algn="l" rtl="0">
              <a:spcBef>
                <a:spcPts val="0"/>
              </a:spcBef>
              <a:spcAft>
                <a:spcPts val="1200"/>
              </a:spcAft>
              <a:buNone/>
            </a:pPr>
            <a:r>
              <a:rPr lang="ja" sz="2200">
                <a:solidFill>
                  <a:schemeClr val="dk1"/>
                </a:solidFill>
              </a:rPr>
              <a:t>Quality of generated dataset may change?</a:t>
            </a:r>
            <a:endParaRPr sz="2200">
              <a:solidFill>
                <a:schemeClr val="dk1"/>
              </a:solidFill>
            </a:endParaRPr>
          </a:p>
        </p:txBody>
      </p:sp>
      <p:sp>
        <p:nvSpPr>
          <p:cNvPr id="259" name="Google Shape;259;p26"/>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15</a:t>
            </a:fld>
            <a:endParaRPr/>
          </a:p>
        </p:txBody>
      </p:sp>
      <p:sp>
        <p:nvSpPr>
          <p:cNvPr id="260" name="Google Shape;260;p26"/>
          <p:cNvSpPr txBox="1"/>
          <p:nvPr/>
        </p:nvSpPr>
        <p:spPr>
          <a:xfrm>
            <a:off x="2243850" y="4644475"/>
            <a:ext cx="6777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600"/>
              <a:t>* A. Herrera, et al.  “Seed selection for successful fuzzing,”  ISSTA ’21</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RCABench: Open Benchmarking Platform for RCA</a:t>
            </a:r>
            <a:endParaRPr/>
          </a:p>
        </p:txBody>
      </p:sp>
      <p:sp>
        <p:nvSpPr>
          <p:cNvPr id="266" name="Google Shape;266;p27"/>
          <p:cNvSpPr txBox="1">
            <a:spLocks noGrp="1"/>
          </p:cNvSpPr>
          <p:nvPr>
            <p:ph type="body" idx="1"/>
          </p:nvPr>
        </p:nvSpPr>
        <p:spPr>
          <a:xfrm>
            <a:off x="311700" y="1152475"/>
            <a:ext cx="4881000" cy="351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2700">
                <a:solidFill>
                  <a:srgbClr val="666666"/>
                </a:solidFill>
              </a:rPr>
              <a:t>Existing challenges</a:t>
            </a:r>
            <a:endParaRPr sz="2700">
              <a:solidFill>
                <a:srgbClr val="666666"/>
              </a:solidFill>
            </a:endParaRPr>
          </a:p>
          <a:p>
            <a:pPr marL="457200" lvl="0" indent="-387350" algn="l" rtl="0">
              <a:spcBef>
                <a:spcPts val="1200"/>
              </a:spcBef>
              <a:spcAft>
                <a:spcPts val="0"/>
              </a:spcAft>
              <a:buClr>
                <a:srgbClr val="666666"/>
              </a:buClr>
              <a:buSzPts val="2500"/>
              <a:buAutoNum type="arabicPeriod"/>
            </a:pPr>
            <a:r>
              <a:rPr lang="ja" sz="2500">
                <a:solidFill>
                  <a:srgbClr val="666666"/>
                </a:solidFill>
              </a:rPr>
              <a:t>Non-uniqueness RC </a:t>
            </a:r>
            <a:br>
              <a:rPr lang="ja" sz="2500">
                <a:solidFill>
                  <a:srgbClr val="666666"/>
                </a:solidFill>
              </a:rPr>
            </a:br>
            <a:endParaRPr sz="2100">
              <a:solidFill>
                <a:srgbClr val="666666"/>
              </a:solidFill>
            </a:endParaRPr>
          </a:p>
          <a:p>
            <a:pPr marL="457200" lvl="0" indent="-387350" algn="l" rtl="0">
              <a:spcBef>
                <a:spcPts val="0"/>
              </a:spcBef>
              <a:spcAft>
                <a:spcPts val="0"/>
              </a:spcAft>
              <a:buClr>
                <a:srgbClr val="666666"/>
              </a:buClr>
              <a:buSzPts val="2500"/>
              <a:buAutoNum type="arabicPeriod"/>
            </a:pPr>
            <a:r>
              <a:rPr lang="ja" sz="2500">
                <a:solidFill>
                  <a:srgbClr val="666666"/>
                </a:solidFill>
              </a:rPr>
              <a:t>Tightly coupled RCA steps</a:t>
            </a:r>
            <a:br>
              <a:rPr lang="ja" sz="2500">
                <a:solidFill>
                  <a:srgbClr val="666666"/>
                </a:solidFill>
              </a:rPr>
            </a:br>
            <a:endParaRPr>
              <a:solidFill>
                <a:srgbClr val="666666"/>
              </a:solidFill>
            </a:endParaRPr>
          </a:p>
          <a:p>
            <a:pPr marL="457200" lvl="0" indent="-387350" algn="l" rtl="0">
              <a:spcBef>
                <a:spcPts val="0"/>
              </a:spcBef>
              <a:spcAft>
                <a:spcPts val="0"/>
              </a:spcAft>
              <a:buClr>
                <a:srgbClr val="666666"/>
              </a:buClr>
              <a:buSzPts val="2500"/>
              <a:buAutoNum type="arabicPeriod"/>
            </a:pPr>
            <a:r>
              <a:rPr lang="ja" sz="2500">
                <a:solidFill>
                  <a:srgbClr val="666666"/>
                </a:solidFill>
              </a:rPr>
              <a:t>Variance of D.A.</a:t>
            </a:r>
            <a:endParaRPr sz="2500">
              <a:solidFill>
                <a:srgbClr val="666666"/>
              </a:solidFill>
            </a:endParaRPr>
          </a:p>
          <a:p>
            <a:pPr marL="0" lvl="0" indent="0" algn="l" rtl="0">
              <a:spcBef>
                <a:spcPts val="1200"/>
              </a:spcBef>
              <a:spcAft>
                <a:spcPts val="1200"/>
              </a:spcAft>
              <a:buNone/>
            </a:pPr>
            <a:endParaRPr sz="1700">
              <a:solidFill>
                <a:schemeClr val="dk1"/>
              </a:solidFill>
            </a:endParaRPr>
          </a:p>
        </p:txBody>
      </p:sp>
      <p:sp>
        <p:nvSpPr>
          <p:cNvPr id="267" name="Google Shape;267;p27"/>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16</a:t>
            </a:fld>
            <a:endParaRPr/>
          </a:p>
        </p:txBody>
      </p:sp>
      <p:sp>
        <p:nvSpPr>
          <p:cNvPr id="268" name="Google Shape;268;p27"/>
          <p:cNvSpPr txBox="1">
            <a:spLocks noGrp="1"/>
          </p:cNvSpPr>
          <p:nvPr>
            <p:ph type="body" idx="1"/>
          </p:nvPr>
        </p:nvSpPr>
        <p:spPr>
          <a:xfrm>
            <a:off x="4199625" y="1705675"/>
            <a:ext cx="5035500" cy="5727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1200"/>
              </a:spcAft>
              <a:buNone/>
            </a:pPr>
            <a:r>
              <a:rPr lang="ja" sz="2500" b="1">
                <a:solidFill>
                  <a:srgbClr val="000000"/>
                </a:solidFill>
              </a:rPr>
              <a:t>Predefined public RC locations</a:t>
            </a:r>
            <a:endParaRPr sz="2500" b="1">
              <a:solidFill>
                <a:srgbClr val="000000"/>
              </a:solidFill>
            </a:endParaRPr>
          </a:p>
        </p:txBody>
      </p:sp>
      <p:cxnSp>
        <p:nvCxnSpPr>
          <p:cNvPr id="269" name="Google Shape;269;p27"/>
          <p:cNvCxnSpPr/>
          <p:nvPr/>
        </p:nvCxnSpPr>
        <p:spPr>
          <a:xfrm>
            <a:off x="1032475" y="1705675"/>
            <a:ext cx="2692800" cy="786600"/>
          </a:xfrm>
          <a:prstGeom prst="straightConnector1">
            <a:avLst/>
          </a:prstGeom>
          <a:noFill/>
          <a:ln w="28575" cap="flat" cmpd="sng">
            <a:solidFill>
              <a:srgbClr val="FF0000"/>
            </a:solidFill>
            <a:prstDash val="dash"/>
            <a:round/>
            <a:headEnd type="none" w="med" len="med"/>
            <a:tailEnd type="none" w="med" len="med"/>
          </a:ln>
        </p:spPr>
      </p:cxnSp>
      <p:cxnSp>
        <p:nvCxnSpPr>
          <p:cNvPr id="270" name="Google Shape;270;p27"/>
          <p:cNvCxnSpPr/>
          <p:nvPr/>
        </p:nvCxnSpPr>
        <p:spPr>
          <a:xfrm>
            <a:off x="852050" y="2514625"/>
            <a:ext cx="2832300" cy="759000"/>
          </a:xfrm>
          <a:prstGeom prst="straightConnector1">
            <a:avLst/>
          </a:prstGeom>
          <a:noFill/>
          <a:ln w="28575" cap="flat" cmpd="sng">
            <a:solidFill>
              <a:srgbClr val="FF0000"/>
            </a:solidFill>
            <a:prstDash val="solid"/>
            <a:round/>
            <a:headEnd type="none" w="med" len="med"/>
            <a:tailEnd type="none" w="med" len="med"/>
          </a:ln>
        </p:spPr>
      </p:cxnSp>
      <p:cxnSp>
        <p:nvCxnSpPr>
          <p:cNvPr id="271" name="Google Shape;271;p27"/>
          <p:cNvCxnSpPr/>
          <p:nvPr/>
        </p:nvCxnSpPr>
        <p:spPr>
          <a:xfrm>
            <a:off x="701900" y="3301225"/>
            <a:ext cx="2692800" cy="786600"/>
          </a:xfrm>
          <a:prstGeom prst="straightConnector1">
            <a:avLst/>
          </a:prstGeom>
          <a:noFill/>
          <a:ln w="28575" cap="flat" cmpd="sng">
            <a:solidFill>
              <a:srgbClr val="FF0000"/>
            </a:solidFill>
            <a:prstDash val="solid"/>
            <a:round/>
            <a:headEnd type="none" w="med" len="med"/>
            <a:tailEnd type="none" w="med" len="med"/>
          </a:ln>
        </p:spPr>
      </p:cxnSp>
      <p:sp>
        <p:nvSpPr>
          <p:cNvPr id="272" name="Google Shape;272;p27"/>
          <p:cNvSpPr txBox="1">
            <a:spLocks noGrp="1"/>
          </p:cNvSpPr>
          <p:nvPr>
            <p:ph type="body" idx="1"/>
          </p:nvPr>
        </p:nvSpPr>
        <p:spPr>
          <a:xfrm>
            <a:off x="5065500" y="2514625"/>
            <a:ext cx="3766800" cy="7866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1200"/>
              </a:spcAft>
              <a:buNone/>
            </a:pPr>
            <a:r>
              <a:rPr lang="ja" sz="2500" b="1">
                <a:solidFill>
                  <a:srgbClr val="000000"/>
                </a:solidFill>
              </a:rPr>
              <a:t>Decoupled RCA steps</a:t>
            </a:r>
            <a:endParaRPr sz="2500" b="1">
              <a:solidFill>
                <a:srgbClr val="000000"/>
              </a:solidFill>
            </a:endParaRPr>
          </a:p>
        </p:txBody>
      </p:sp>
      <p:sp>
        <p:nvSpPr>
          <p:cNvPr id="273" name="Google Shape;273;p27"/>
          <p:cNvSpPr txBox="1">
            <a:spLocks noGrp="1"/>
          </p:cNvSpPr>
          <p:nvPr>
            <p:ph type="body" idx="1"/>
          </p:nvPr>
        </p:nvSpPr>
        <p:spPr>
          <a:xfrm>
            <a:off x="4873933" y="3423750"/>
            <a:ext cx="4817400" cy="7866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1200"/>
              </a:spcAft>
              <a:buNone/>
            </a:pPr>
            <a:r>
              <a:rPr lang="ja" sz="2500" b="1">
                <a:solidFill>
                  <a:srgbClr val="000000"/>
                </a:solidFill>
              </a:rPr>
              <a:t>Variance-aware evaluation</a:t>
            </a:r>
            <a:endParaRPr sz="2500" b="1">
              <a:solidFill>
                <a:srgbClr val="000000"/>
              </a:solidFill>
            </a:endParaRPr>
          </a:p>
        </p:txBody>
      </p:sp>
      <p:sp>
        <p:nvSpPr>
          <p:cNvPr id="274" name="Google Shape;274;p27"/>
          <p:cNvSpPr txBox="1"/>
          <p:nvPr/>
        </p:nvSpPr>
        <p:spPr>
          <a:xfrm>
            <a:off x="4964700" y="1152475"/>
            <a:ext cx="3602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500"/>
              <a:t>RCABench supports:</a:t>
            </a:r>
            <a:endParaRPr sz="25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RCABench: Open Benchmarking Platform for RCA</a:t>
            </a:r>
            <a:br>
              <a:rPr lang="ja"/>
            </a:br>
            <a:endParaRPr/>
          </a:p>
        </p:txBody>
      </p:sp>
      <p:sp>
        <p:nvSpPr>
          <p:cNvPr id="280" name="Google Shape;280;p28"/>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17</a:t>
            </a:fld>
            <a:endParaRPr/>
          </a:p>
        </p:txBody>
      </p:sp>
      <p:pic>
        <p:nvPicPr>
          <p:cNvPr id="281" name="Google Shape;281;p28"/>
          <p:cNvPicPr preferRelativeResize="0"/>
          <p:nvPr/>
        </p:nvPicPr>
        <p:blipFill>
          <a:blip r:embed="rId3">
            <a:alphaModFix/>
          </a:blip>
          <a:stretch>
            <a:fillRect/>
          </a:stretch>
        </p:blipFill>
        <p:spPr>
          <a:xfrm>
            <a:off x="2718625" y="1760900"/>
            <a:ext cx="6005825" cy="2956875"/>
          </a:xfrm>
          <a:prstGeom prst="rect">
            <a:avLst/>
          </a:prstGeom>
          <a:noFill/>
          <a:ln>
            <a:noFill/>
          </a:ln>
        </p:spPr>
      </p:pic>
      <p:sp>
        <p:nvSpPr>
          <p:cNvPr id="282" name="Google Shape;282;p28"/>
          <p:cNvSpPr txBox="1">
            <a:spLocks noGrp="1"/>
          </p:cNvSpPr>
          <p:nvPr>
            <p:ph type="body" idx="1"/>
          </p:nvPr>
        </p:nvSpPr>
        <p:spPr>
          <a:xfrm>
            <a:off x="4010500" y="4609825"/>
            <a:ext cx="4513800" cy="5004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ja" sz="2400">
                <a:solidFill>
                  <a:schemeClr val="dk1"/>
                </a:solidFill>
              </a:rPr>
              <a:t>We plan to add more targets….</a:t>
            </a:r>
            <a:endParaRPr sz="2400">
              <a:solidFill>
                <a:schemeClr val="dk1"/>
              </a:solidFill>
            </a:endParaRPr>
          </a:p>
        </p:txBody>
      </p:sp>
      <p:sp>
        <p:nvSpPr>
          <p:cNvPr id="283" name="Google Shape;283;p28"/>
          <p:cNvSpPr txBox="1">
            <a:spLocks noGrp="1"/>
          </p:cNvSpPr>
          <p:nvPr>
            <p:ph type="body" idx="1"/>
          </p:nvPr>
        </p:nvSpPr>
        <p:spPr>
          <a:xfrm>
            <a:off x="311700" y="1152475"/>
            <a:ext cx="8520600" cy="875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ja" sz="2200" b="1">
                <a:solidFill>
                  <a:schemeClr val="dk1"/>
                </a:solidFill>
              </a:rPr>
              <a:t>7 real-world bugs/vulnerabilities </a:t>
            </a:r>
            <a:r>
              <a:rPr lang="ja" sz="2200" b="1">
                <a:solidFill>
                  <a:srgbClr val="FF0000"/>
                </a:solidFill>
              </a:rPr>
              <a:t>with predefined public RC</a:t>
            </a:r>
            <a:br>
              <a:rPr lang="ja" sz="2100" b="1">
                <a:solidFill>
                  <a:schemeClr val="dk1"/>
                </a:solidFill>
              </a:rPr>
            </a:br>
            <a:endParaRPr sz="2100" b="1">
              <a:solidFill>
                <a:schemeClr val="dk1"/>
              </a:solidFill>
            </a:endParaRPr>
          </a:p>
        </p:txBody>
      </p:sp>
      <p:sp>
        <p:nvSpPr>
          <p:cNvPr id="284" name="Google Shape;284;p28"/>
          <p:cNvSpPr/>
          <p:nvPr/>
        </p:nvSpPr>
        <p:spPr>
          <a:xfrm>
            <a:off x="209375" y="1871575"/>
            <a:ext cx="2509200" cy="1225800"/>
          </a:xfrm>
          <a:prstGeom prst="wedgeRectCallout">
            <a:avLst>
              <a:gd name="adj1" fmla="val -15012"/>
              <a:gd name="adj2" fmla="val -68239"/>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sz="1800"/>
              <a:t>from VulnLoc/Aurora’s</a:t>
            </a:r>
            <a:endParaRPr sz="1800"/>
          </a:p>
          <a:p>
            <a:pPr marL="0" lvl="0" indent="0" algn="l" rtl="0">
              <a:spcBef>
                <a:spcPts val="0"/>
              </a:spcBef>
              <a:spcAft>
                <a:spcPts val="0"/>
              </a:spcAft>
              <a:buNone/>
            </a:pPr>
            <a:r>
              <a:rPr lang="ja" sz="1800"/>
              <a:t>evaluations</a:t>
            </a:r>
            <a:endParaRPr sz="1800"/>
          </a:p>
          <a:p>
            <a:pPr marL="0" lvl="0" indent="0" algn="l" rtl="0">
              <a:spcBef>
                <a:spcPts val="0"/>
              </a:spcBef>
              <a:spcAft>
                <a:spcPts val="0"/>
              </a:spcAft>
              <a:buNone/>
            </a:pPr>
            <a:r>
              <a:rPr lang="ja" sz="1800"/>
              <a:t>But no public RC…</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RCABench: Open Benchmarking Platform for RCA</a:t>
            </a:r>
            <a:br>
              <a:rPr lang="ja"/>
            </a:br>
            <a:endParaRPr/>
          </a:p>
        </p:txBody>
      </p:sp>
      <p:sp>
        <p:nvSpPr>
          <p:cNvPr id="290" name="Google Shape;290;p29"/>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18</a:t>
            </a:fld>
            <a:endParaRPr/>
          </a:p>
        </p:txBody>
      </p:sp>
      <p:sp>
        <p:nvSpPr>
          <p:cNvPr id="291" name="Google Shape;291;p29"/>
          <p:cNvSpPr txBox="1">
            <a:spLocks noGrp="1"/>
          </p:cNvSpPr>
          <p:nvPr>
            <p:ph type="body" idx="1"/>
          </p:nvPr>
        </p:nvSpPr>
        <p:spPr>
          <a:xfrm>
            <a:off x="311700" y="1152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ja" sz="2200">
                <a:solidFill>
                  <a:schemeClr val="dk1"/>
                </a:solidFill>
              </a:rPr>
              <a:t>Decoupling and modularization of D.A and F.E.</a:t>
            </a:r>
            <a:br>
              <a:rPr lang="ja" sz="2100">
                <a:solidFill>
                  <a:schemeClr val="dk1"/>
                </a:solidFill>
              </a:rPr>
            </a:br>
            <a:endParaRPr sz="2100">
              <a:solidFill>
                <a:schemeClr val="dk1"/>
              </a:solidFill>
            </a:endParaRPr>
          </a:p>
        </p:txBody>
      </p:sp>
      <p:cxnSp>
        <p:nvCxnSpPr>
          <p:cNvPr id="292" name="Google Shape;292;p29"/>
          <p:cNvCxnSpPr>
            <a:stCxn id="293" idx="3"/>
            <a:endCxn id="294" idx="1"/>
          </p:cNvCxnSpPr>
          <p:nvPr/>
        </p:nvCxnSpPr>
        <p:spPr>
          <a:xfrm rot="10800000" flipH="1">
            <a:off x="838391" y="2834919"/>
            <a:ext cx="672900" cy="509100"/>
          </a:xfrm>
          <a:prstGeom prst="straightConnector1">
            <a:avLst/>
          </a:prstGeom>
          <a:noFill/>
          <a:ln w="9525" cap="flat" cmpd="sng">
            <a:solidFill>
              <a:schemeClr val="dk2"/>
            </a:solidFill>
            <a:prstDash val="solid"/>
            <a:round/>
            <a:headEnd type="none" w="med" len="med"/>
            <a:tailEnd type="triangle" w="med" len="med"/>
          </a:ln>
        </p:spPr>
      </p:cxnSp>
      <p:sp>
        <p:nvSpPr>
          <p:cNvPr id="295" name="Google Shape;295;p29"/>
          <p:cNvSpPr/>
          <p:nvPr/>
        </p:nvSpPr>
        <p:spPr>
          <a:xfrm>
            <a:off x="1242450" y="3647000"/>
            <a:ext cx="5201400" cy="8583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9"/>
          <p:cNvSpPr/>
          <p:nvPr/>
        </p:nvSpPr>
        <p:spPr>
          <a:xfrm>
            <a:off x="1633938" y="3856640"/>
            <a:ext cx="1244563" cy="389313"/>
          </a:xfrm>
          <a:prstGeom prst="rect">
            <a:avLst/>
          </a:prstGeom>
          <a:solidFill>
            <a:srgbClr val="EA99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700"/>
              <a:t>ConcFuzz</a:t>
            </a:r>
            <a:endParaRPr sz="1100"/>
          </a:p>
        </p:txBody>
      </p:sp>
      <p:cxnSp>
        <p:nvCxnSpPr>
          <p:cNvPr id="297" name="Google Shape;297;p29"/>
          <p:cNvCxnSpPr>
            <a:stCxn id="293" idx="3"/>
            <a:endCxn id="296" idx="1"/>
          </p:cNvCxnSpPr>
          <p:nvPr/>
        </p:nvCxnSpPr>
        <p:spPr>
          <a:xfrm>
            <a:off x="838338" y="3343897"/>
            <a:ext cx="795600" cy="707400"/>
          </a:xfrm>
          <a:prstGeom prst="straightConnector1">
            <a:avLst/>
          </a:prstGeom>
          <a:noFill/>
          <a:ln w="9525" cap="flat" cmpd="sng">
            <a:solidFill>
              <a:schemeClr val="dk2"/>
            </a:solidFill>
            <a:prstDash val="solid"/>
            <a:round/>
            <a:headEnd type="none" w="med" len="med"/>
            <a:tailEnd type="triangle" w="med" len="med"/>
          </a:ln>
        </p:spPr>
      </p:cxnSp>
      <p:cxnSp>
        <p:nvCxnSpPr>
          <p:cNvPr id="298" name="Google Shape;298;p29"/>
          <p:cNvCxnSpPr>
            <a:endCxn id="299" idx="1"/>
          </p:cNvCxnSpPr>
          <p:nvPr/>
        </p:nvCxnSpPr>
        <p:spPr>
          <a:xfrm>
            <a:off x="2878358" y="4051297"/>
            <a:ext cx="2059500" cy="0"/>
          </a:xfrm>
          <a:prstGeom prst="straightConnector1">
            <a:avLst/>
          </a:prstGeom>
          <a:noFill/>
          <a:ln w="9525" cap="flat" cmpd="sng">
            <a:solidFill>
              <a:schemeClr val="dk1"/>
            </a:solidFill>
            <a:prstDash val="solid"/>
            <a:round/>
            <a:headEnd type="none" w="med" len="med"/>
            <a:tailEnd type="triangle" w="med" len="med"/>
          </a:ln>
        </p:spPr>
      </p:cxnSp>
      <p:sp>
        <p:nvSpPr>
          <p:cNvPr id="299" name="Google Shape;299;p29"/>
          <p:cNvSpPr/>
          <p:nvPr/>
        </p:nvSpPr>
        <p:spPr>
          <a:xfrm>
            <a:off x="4937858" y="3856640"/>
            <a:ext cx="1325114" cy="389313"/>
          </a:xfrm>
          <a:prstGeom prst="rect">
            <a:avLst/>
          </a:prstGeom>
          <a:solidFill>
            <a:srgbClr val="A4C2F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800"/>
              <a:t>VulnLocFE</a:t>
            </a:r>
            <a:endParaRPr sz="1800"/>
          </a:p>
        </p:txBody>
      </p:sp>
      <p:sp>
        <p:nvSpPr>
          <p:cNvPr id="300" name="Google Shape;300;p29"/>
          <p:cNvSpPr/>
          <p:nvPr/>
        </p:nvSpPr>
        <p:spPr>
          <a:xfrm>
            <a:off x="1244177" y="2356212"/>
            <a:ext cx="5201486" cy="85823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9"/>
          <p:cNvSpPr/>
          <p:nvPr/>
        </p:nvSpPr>
        <p:spPr>
          <a:xfrm>
            <a:off x="1511291" y="2612381"/>
            <a:ext cx="1244563" cy="445076"/>
          </a:xfrm>
          <a:prstGeom prst="rect">
            <a:avLst/>
          </a:prstGeom>
          <a:solidFill>
            <a:srgbClr val="EA99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700"/>
              <a:t>AFLcem</a:t>
            </a:r>
            <a:endParaRPr sz="1100"/>
          </a:p>
        </p:txBody>
      </p:sp>
      <p:cxnSp>
        <p:nvCxnSpPr>
          <p:cNvPr id="301" name="Google Shape;301;p29"/>
          <p:cNvCxnSpPr>
            <a:stCxn id="294" idx="3"/>
            <a:endCxn id="302" idx="1"/>
          </p:cNvCxnSpPr>
          <p:nvPr/>
        </p:nvCxnSpPr>
        <p:spPr>
          <a:xfrm>
            <a:off x="2755854" y="2834919"/>
            <a:ext cx="2059500" cy="0"/>
          </a:xfrm>
          <a:prstGeom prst="straightConnector1">
            <a:avLst/>
          </a:prstGeom>
          <a:noFill/>
          <a:ln w="9525" cap="flat" cmpd="sng">
            <a:solidFill>
              <a:schemeClr val="dk1"/>
            </a:solidFill>
            <a:prstDash val="solid"/>
            <a:round/>
            <a:headEnd type="none" w="med" len="med"/>
            <a:tailEnd type="triangle" w="med" len="med"/>
          </a:ln>
        </p:spPr>
      </p:cxnSp>
      <p:sp>
        <p:nvSpPr>
          <p:cNvPr id="302" name="Google Shape;302;p29"/>
          <p:cNvSpPr/>
          <p:nvPr/>
        </p:nvSpPr>
        <p:spPr>
          <a:xfrm>
            <a:off x="4815211" y="2612381"/>
            <a:ext cx="1244563" cy="445076"/>
          </a:xfrm>
          <a:prstGeom prst="rect">
            <a:avLst/>
          </a:prstGeom>
          <a:solidFill>
            <a:srgbClr val="A4C2F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800"/>
              <a:t>AuroraFE</a:t>
            </a:r>
            <a:endParaRPr sz="1800"/>
          </a:p>
        </p:txBody>
      </p:sp>
      <p:sp>
        <p:nvSpPr>
          <p:cNvPr id="303" name="Google Shape;303;p29"/>
          <p:cNvSpPr txBox="1"/>
          <p:nvPr/>
        </p:nvSpPr>
        <p:spPr>
          <a:xfrm>
            <a:off x="120150" y="3575423"/>
            <a:ext cx="115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Crash Input</a:t>
            </a:r>
            <a:endParaRPr/>
          </a:p>
        </p:txBody>
      </p:sp>
      <p:sp>
        <p:nvSpPr>
          <p:cNvPr id="304" name="Google Shape;304;p29"/>
          <p:cNvSpPr txBox="1"/>
          <p:nvPr/>
        </p:nvSpPr>
        <p:spPr>
          <a:xfrm>
            <a:off x="1626800" y="1932413"/>
            <a:ext cx="1428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800"/>
              <a:t>Aurora</a:t>
            </a:r>
            <a:endParaRPr sz="1800"/>
          </a:p>
        </p:txBody>
      </p:sp>
      <p:sp>
        <p:nvSpPr>
          <p:cNvPr id="305" name="Google Shape;305;p29"/>
          <p:cNvSpPr txBox="1"/>
          <p:nvPr/>
        </p:nvSpPr>
        <p:spPr>
          <a:xfrm>
            <a:off x="1626800" y="3214463"/>
            <a:ext cx="1428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800"/>
              <a:t>VulnLoc</a:t>
            </a:r>
            <a:endParaRPr sz="1800"/>
          </a:p>
        </p:txBody>
      </p:sp>
      <p:sp>
        <p:nvSpPr>
          <p:cNvPr id="306" name="Google Shape;306;p29"/>
          <p:cNvSpPr txBox="1"/>
          <p:nvPr/>
        </p:nvSpPr>
        <p:spPr>
          <a:xfrm>
            <a:off x="6599500" y="2271450"/>
            <a:ext cx="23313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700"/>
              <a:t>AFLcem ✕ AuroraFE</a:t>
            </a:r>
            <a:endParaRPr sz="1700"/>
          </a:p>
        </p:txBody>
      </p:sp>
      <p:sp>
        <p:nvSpPr>
          <p:cNvPr id="307" name="Google Shape;307;p29"/>
          <p:cNvSpPr txBox="1"/>
          <p:nvPr/>
        </p:nvSpPr>
        <p:spPr>
          <a:xfrm>
            <a:off x="6575450" y="2729165"/>
            <a:ext cx="25560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700" b="1">
                <a:solidFill>
                  <a:srgbClr val="FF0000"/>
                </a:solidFill>
              </a:rPr>
              <a:t>ConcFuzz ✕ AuroraFE</a:t>
            </a:r>
            <a:endParaRPr sz="1700" b="1">
              <a:solidFill>
                <a:srgbClr val="FF0000"/>
              </a:solidFill>
            </a:endParaRPr>
          </a:p>
        </p:txBody>
      </p:sp>
      <p:sp>
        <p:nvSpPr>
          <p:cNvPr id="308" name="Google Shape;308;p29"/>
          <p:cNvSpPr txBox="1"/>
          <p:nvPr/>
        </p:nvSpPr>
        <p:spPr>
          <a:xfrm>
            <a:off x="6599496" y="3552332"/>
            <a:ext cx="2819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700" b="1">
                <a:solidFill>
                  <a:srgbClr val="FF0000"/>
                </a:solidFill>
              </a:rPr>
              <a:t>AFLcem ✕ VulnLocFE</a:t>
            </a:r>
            <a:endParaRPr sz="1700" b="1">
              <a:solidFill>
                <a:srgbClr val="FF0000"/>
              </a:solidFill>
            </a:endParaRPr>
          </a:p>
        </p:txBody>
      </p:sp>
      <p:sp>
        <p:nvSpPr>
          <p:cNvPr id="309" name="Google Shape;309;p29"/>
          <p:cNvSpPr txBox="1"/>
          <p:nvPr/>
        </p:nvSpPr>
        <p:spPr>
          <a:xfrm>
            <a:off x="6599219" y="3971572"/>
            <a:ext cx="2819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700"/>
              <a:t>ConcFuzz ✕ VulnLocFE</a:t>
            </a:r>
            <a:endParaRPr sz="1700"/>
          </a:p>
        </p:txBody>
      </p:sp>
      <p:cxnSp>
        <p:nvCxnSpPr>
          <p:cNvPr id="310" name="Google Shape;310;p29"/>
          <p:cNvCxnSpPr>
            <a:stCxn id="311" idx="3"/>
          </p:cNvCxnSpPr>
          <p:nvPr/>
        </p:nvCxnSpPr>
        <p:spPr>
          <a:xfrm>
            <a:off x="4237563" y="2851600"/>
            <a:ext cx="532800" cy="1105500"/>
          </a:xfrm>
          <a:prstGeom prst="straightConnector1">
            <a:avLst/>
          </a:prstGeom>
          <a:noFill/>
          <a:ln w="28575" cap="flat" cmpd="sng">
            <a:solidFill>
              <a:srgbClr val="FF0000"/>
            </a:solidFill>
            <a:prstDash val="solid"/>
            <a:round/>
            <a:headEnd type="none" w="med" len="med"/>
            <a:tailEnd type="triangle" w="med" len="med"/>
          </a:ln>
        </p:spPr>
      </p:cxnSp>
      <p:sp>
        <p:nvSpPr>
          <p:cNvPr id="311" name="Google Shape;311;p29"/>
          <p:cNvSpPr/>
          <p:nvPr/>
        </p:nvSpPr>
        <p:spPr>
          <a:xfrm>
            <a:off x="4074063" y="2565250"/>
            <a:ext cx="1635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9"/>
          <p:cNvSpPr/>
          <p:nvPr/>
        </p:nvSpPr>
        <p:spPr>
          <a:xfrm>
            <a:off x="4034900" y="3764950"/>
            <a:ext cx="1635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txBox="1"/>
          <p:nvPr/>
        </p:nvSpPr>
        <p:spPr>
          <a:xfrm>
            <a:off x="4321575" y="1807100"/>
            <a:ext cx="1809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600"/>
              <a:t>Abstraction Layer</a:t>
            </a:r>
            <a:endParaRPr sz="1600"/>
          </a:p>
        </p:txBody>
      </p:sp>
      <p:cxnSp>
        <p:nvCxnSpPr>
          <p:cNvPr id="314" name="Google Shape;314;p29"/>
          <p:cNvCxnSpPr>
            <a:stCxn id="313" idx="1"/>
            <a:endCxn id="311" idx="0"/>
          </p:cNvCxnSpPr>
          <p:nvPr/>
        </p:nvCxnSpPr>
        <p:spPr>
          <a:xfrm flipH="1">
            <a:off x="4155675" y="2022650"/>
            <a:ext cx="165900" cy="542700"/>
          </a:xfrm>
          <a:prstGeom prst="straightConnector1">
            <a:avLst/>
          </a:prstGeom>
          <a:noFill/>
          <a:ln w="9525" cap="flat" cmpd="sng">
            <a:solidFill>
              <a:schemeClr val="dk1"/>
            </a:solidFill>
            <a:prstDash val="solid"/>
            <a:round/>
            <a:headEnd type="none" w="med" len="med"/>
            <a:tailEnd type="triangle" w="med" len="med"/>
          </a:ln>
        </p:spPr>
      </p:cxnSp>
      <p:cxnSp>
        <p:nvCxnSpPr>
          <p:cNvPr id="315" name="Google Shape;315;p29"/>
          <p:cNvCxnSpPr>
            <a:stCxn id="312" idx="3"/>
          </p:cNvCxnSpPr>
          <p:nvPr/>
        </p:nvCxnSpPr>
        <p:spPr>
          <a:xfrm rot="10800000" flipH="1">
            <a:off x="4198400" y="2884600"/>
            <a:ext cx="596400" cy="1166700"/>
          </a:xfrm>
          <a:prstGeom prst="straightConnector1">
            <a:avLst/>
          </a:prstGeom>
          <a:noFill/>
          <a:ln w="28575" cap="flat" cmpd="sng">
            <a:solidFill>
              <a:srgbClr val="FF0000"/>
            </a:solidFill>
            <a:prstDash val="solid"/>
            <a:round/>
            <a:headEnd type="none" w="med" len="med"/>
            <a:tailEnd type="triangle" w="med" len="med"/>
          </a:ln>
        </p:spPr>
      </p:cxnSp>
      <p:sp>
        <p:nvSpPr>
          <p:cNvPr id="316" name="Google Shape;316;p29"/>
          <p:cNvSpPr/>
          <p:nvPr/>
        </p:nvSpPr>
        <p:spPr>
          <a:xfrm>
            <a:off x="286850" y="3181138"/>
            <a:ext cx="436200" cy="446400"/>
          </a:xfrm>
          <a:prstGeom prst="rect">
            <a:avLst/>
          </a:prstGeom>
          <a:solidFill>
            <a:srgbClr val="FF99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9"/>
          <p:cNvSpPr/>
          <p:nvPr/>
        </p:nvSpPr>
        <p:spPr>
          <a:xfrm>
            <a:off x="3339789" y="3779923"/>
            <a:ext cx="270300" cy="274800"/>
          </a:xfrm>
          <a:prstGeom prst="rect">
            <a:avLst/>
          </a:prstGeom>
          <a:solidFill>
            <a:srgbClr val="FF99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9"/>
          <p:cNvSpPr/>
          <p:nvPr/>
        </p:nvSpPr>
        <p:spPr>
          <a:xfrm>
            <a:off x="3522777" y="3845732"/>
            <a:ext cx="270300" cy="274800"/>
          </a:xfrm>
          <a:prstGeom prst="rect">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9"/>
          <p:cNvSpPr/>
          <p:nvPr/>
        </p:nvSpPr>
        <p:spPr>
          <a:xfrm>
            <a:off x="3339782" y="4047873"/>
            <a:ext cx="270300" cy="274800"/>
          </a:xfrm>
          <a:prstGeom prst="rect">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9"/>
          <p:cNvSpPr/>
          <p:nvPr/>
        </p:nvSpPr>
        <p:spPr>
          <a:xfrm>
            <a:off x="3120325" y="3817467"/>
            <a:ext cx="270300" cy="274800"/>
          </a:xfrm>
          <a:prstGeom prst="rect">
            <a:avLst/>
          </a:prstGeom>
          <a:solidFill>
            <a:srgbClr val="FF99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9"/>
          <p:cNvSpPr/>
          <p:nvPr/>
        </p:nvSpPr>
        <p:spPr>
          <a:xfrm>
            <a:off x="3249406" y="3971578"/>
            <a:ext cx="270300" cy="274800"/>
          </a:xfrm>
          <a:prstGeom prst="rect">
            <a:avLst/>
          </a:prstGeom>
          <a:solidFill>
            <a:srgbClr val="FF99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9"/>
          <p:cNvSpPr/>
          <p:nvPr/>
        </p:nvSpPr>
        <p:spPr>
          <a:xfrm>
            <a:off x="3447977" y="2616860"/>
            <a:ext cx="270300" cy="274800"/>
          </a:xfrm>
          <a:prstGeom prst="rect">
            <a:avLst/>
          </a:prstGeom>
          <a:solidFill>
            <a:srgbClr val="FF99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9"/>
          <p:cNvSpPr/>
          <p:nvPr/>
        </p:nvSpPr>
        <p:spPr>
          <a:xfrm>
            <a:off x="3630964" y="2682670"/>
            <a:ext cx="270300" cy="274800"/>
          </a:xfrm>
          <a:prstGeom prst="rect">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a:off x="3341970" y="2710986"/>
            <a:ext cx="270300" cy="274800"/>
          </a:xfrm>
          <a:prstGeom prst="rect">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a:off x="3447975" y="2834930"/>
            <a:ext cx="270300" cy="274800"/>
          </a:xfrm>
          <a:prstGeom prst="rect">
            <a:avLst/>
          </a:prstGeom>
          <a:solidFill>
            <a:srgbClr val="FF99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a:off x="3279802" y="2834920"/>
            <a:ext cx="270300" cy="274800"/>
          </a:xfrm>
          <a:prstGeom prst="rect">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9"/>
          <p:cNvSpPr/>
          <p:nvPr/>
        </p:nvSpPr>
        <p:spPr>
          <a:xfrm>
            <a:off x="838475" y="4713483"/>
            <a:ext cx="365400" cy="374100"/>
          </a:xfrm>
          <a:prstGeom prst="rect">
            <a:avLst/>
          </a:prstGeom>
          <a:solidFill>
            <a:srgbClr val="FF99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p:nvPr/>
        </p:nvSpPr>
        <p:spPr>
          <a:xfrm>
            <a:off x="3072774" y="4695307"/>
            <a:ext cx="365400" cy="374100"/>
          </a:xfrm>
          <a:prstGeom prst="rect">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9"/>
          <p:cNvSpPr txBox="1"/>
          <p:nvPr/>
        </p:nvSpPr>
        <p:spPr>
          <a:xfrm>
            <a:off x="1274850" y="4652100"/>
            <a:ext cx="1487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600"/>
              <a:t>Crasing input</a:t>
            </a:r>
            <a:endParaRPr sz="1600"/>
          </a:p>
        </p:txBody>
      </p:sp>
      <p:sp>
        <p:nvSpPr>
          <p:cNvPr id="330" name="Google Shape;330;p29"/>
          <p:cNvSpPr txBox="1"/>
          <p:nvPr/>
        </p:nvSpPr>
        <p:spPr>
          <a:xfrm>
            <a:off x="3586350" y="4620200"/>
            <a:ext cx="1971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600"/>
              <a:t>Non-Crasing input</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RCABench: Open Benchmarking Platform for RCA</a:t>
            </a:r>
            <a:br>
              <a:rPr lang="ja"/>
            </a:br>
            <a:endParaRPr/>
          </a:p>
        </p:txBody>
      </p:sp>
      <p:sp>
        <p:nvSpPr>
          <p:cNvPr id="336" name="Google Shape;336;p30"/>
          <p:cNvSpPr txBox="1">
            <a:spLocks noGrp="1"/>
          </p:cNvSpPr>
          <p:nvPr>
            <p:ph type="body" idx="1"/>
          </p:nvPr>
        </p:nvSpPr>
        <p:spPr>
          <a:xfrm>
            <a:off x="311700" y="1152475"/>
            <a:ext cx="8520600" cy="339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2700">
                <a:solidFill>
                  <a:schemeClr val="dk1"/>
                </a:solidFill>
              </a:rPr>
              <a:t>Supporting variance-aware evaluation</a:t>
            </a:r>
            <a:endParaRPr sz="2700">
              <a:solidFill>
                <a:schemeClr val="dk1"/>
              </a:solidFill>
            </a:endParaRPr>
          </a:p>
          <a:p>
            <a:pPr marL="457200" lvl="0" indent="-406400" algn="l" rtl="0">
              <a:spcBef>
                <a:spcPts val="1200"/>
              </a:spcBef>
              <a:spcAft>
                <a:spcPts val="0"/>
              </a:spcAft>
              <a:buClr>
                <a:schemeClr val="dk1"/>
              </a:buClr>
              <a:buSzPts val="2800"/>
              <a:buChar char="-"/>
            </a:pPr>
            <a:r>
              <a:rPr lang="ja" sz="2800">
                <a:solidFill>
                  <a:schemeClr val="dk1"/>
                </a:solidFill>
              </a:rPr>
              <a:t>Multiple initial crashing inputs for some targets</a:t>
            </a:r>
            <a:endParaRPr sz="2800">
              <a:solidFill>
                <a:schemeClr val="dk1"/>
              </a:solidFill>
            </a:endParaRPr>
          </a:p>
          <a:p>
            <a:pPr marL="457200" lvl="0" indent="0" algn="l" rtl="0">
              <a:spcBef>
                <a:spcPts val="1200"/>
              </a:spcBef>
              <a:spcAft>
                <a:spcPts val="0"/>
              </a:spcAft>
              <a:buNone/>
            </a:pPr>
            <a:endParaRPr sz="1500">
              <a:solidFill>
                <a:schemeClr val="dk1"/>
              </a:solidFill>
            </a:endParaRPr>
          </a:p>
          <a:p>
            <a:pPr marL="457200" lvl="0" indent="-406400" algn="l" rtl="0">
              <a:spcBef>
                <a:spcPts val="1200"/>
              </a:spcBef>
              <a:spcAft>
                <a:spcPts val="0"/>
              </a:spcAft>
              <a:buClr>
                <a:schemeClr val="dk1"/>
              </a:buClr>
              <a:buSzPts val="2800"/>
              <a:buChar char="-"/>
            </a:pPr>
            <a:r>
              <a:rPr lang="ja" sz="2800">
                <a:solidFill>
                  <a:schemeClr val="dk1"/>
                </a:solidFill>
              </a:rPr>
              <a:t>Multiple Data Augmentation times</a:t>
            </a:r>
            <a:endParaRPr sz="2800">
              <a:solidFill>
                <a:schemeClr val="dk1"/>
              </a:solidFill>
            </a:endParaRPr>
          </a:p>
          <a:p>
            <a:pPr marL="457200" lvl="0" indent="0" algn="l" rtl="0">
              <a:spcBef>
                <a:spcPts val="1200"/>
              </a:spcBef>
              <a:spcAft>
                <a:spcPts val="0"/>
              </a:spcAft>
              <a:buNone/>
            </a:pPr>
            <a:endParaRPr sz="1500">
              <a:solidFill>
                <a:schemeClr val="dk1"/>
              </a:solidFill>
            </a:endParaRPr>
          </a:p>
          <a:p>
            <a:pPr marL="457200" lvl="0" indent="-406400" algn="l" rtl="0">
              <a:spcBef>
                <a:spcPts val="1200"/>
              </a:spcBef>
              <a:spcAft>
                <a:spcPts val="0"/>
              </a:spcAft>
              <a:buClr>
                <a:schemeClr val="dk1"/>
              </a:buClr>
              <a:buSzPts val="2800"/>
              <a:buChar char="-"/>
            </a:pPr>
            <a:r>
              <a:rPr lang="ja" sz="2800">
                <a:solidFill>
                  <a:schemeClr val="dk1"/>
                </a:solidFill>
              </a:rPr>
              <a:t>Configuration based easy multiple benchmarking</a:t>
            </a:r>
            <a:endParaRPr sz="2800">
              <a:solidFill>
                <a:schemeClr val="dk1"/>
              </a:solidFill>
            </a:endParaRPr>
          </a:p>
        </p:txBody>
      </p:sp>
      <p:sp>
        <p:nvSpPr>
          <p:cNvPr id="337" name="Google Shape;337;p30"/>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ja" sz="3100"/>
              <a:t>Fuzzers find a lot of bugs automatically</a:t>
            </a:r>
            <a:endParaRPr/>
          </a:p>
        </p:txBody>
      </p:sp>
      <p:sp>
        <p:nvSpPr>
          <p:cNvPr id="68" name="Google Shape;68;p15"/>
          <p:cNvSpPr txBox="1">
            <a:spLocks noGrp="1"/>
          </p:cNvSpPr>
          <p:nvPr>
            <p:ph type="body" idx="1"/>
          </p:nvPr>
        </p:nvSpPr>
        <p:spPr>
          <a:xfrm>
            <a:off x="311700" y="1152475"/>
            <a:ext cx="8520600" cy="19356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2600">
              <a:solidFill>
                <a:schemeClr val="dk1"/>
              </a:solidFill>
            </a:endParaRPr>
          </a:p>
          <a:p>
            <a:pPr marL="457200" lvl="0" indent="-393700" algn="l" rtl="0">
              <a:spcBef>
                <a:spcPts val="1200"/>
              </a:spcBef>
              <a:spcAft>
                <a:spcPts val="0"/>
              </a:spcAft>
              <a:buClr>
                <a:schemeClr val="dk1"/>
              </a:buClr>
              <a:buSzPts val="2600"/>
              <a:buChar char="●"/>
            </a:pPr>
            <a:r>
              <a:rPr lang="ja" sz="2600">
                <a:solidFill>
                  <a:schemeClr val="dk1"/>
                </a:solidFill>
              </a:rPr>
              <a:t>OSS-Fuzz: 8,900+ vulnerabilities and 28,000+ bugs</a:t>
            </a:r>
            <a:endParaRPr sz="2600">
              <a:solidFill>
                <a:schemeClr val="dk1"/>
              </a:solidFill>
            </a:endParaRPr>
          </a:p>
          <a:p>
            <a:pPr marL="457200" lvl="0" indent="-393700" algn="l" rtl="0">
              <a:spcBef>
                <a:spcPts val="0"/>
              </a:spcBef>
              <a:spcAft>
                <a:spcPts val="0"/>
              </a:spcAft>
              <a:buClr>
                <a:schemeClr val="dk1"/>
              </a:buClr>
              <a:buSzPts val="2600"/>
              <a:buChar char="●"/>
            </a:pPr>
            <a:r>
              <a:rPr lang="ja" sz="2600">
                <a:solidFill>
                  <a:schemeClr val="dk1"/>
                </a:solidFill>
              </a:rPr>
              <a:t>ClusterFuzz: ~27,000 bugs in Google</a:t>
            </a:r>
            <a:endParaRPr sz="2600">
              <a:solidFill>
                <a:schemeClr val="dk1"/>
              </a:solidFill>
            </a:endParaRPr>
          </a:p>
          <a:p>
            <a:pPr marL="914400" lvl="0" indent="0" algn="l" rtl="0">
              <a:spcBef>
                <a:spcPts val="1200"/>
              </a:spcBef>
              <a:spcAft>
                <a:spcPts val="0"/>
              </a:spcAft>
              <a:buNone/>
            </a:pPr>
            <a:endParaRPr sz="2300">
              <a:solidFill>
                <a:schemeClr val="dk1"/>
              </a:solidFill>
            </a:endParaRPr>
          </a:p>
          <a:p>
            <a:pPr marL="0" lvl="0" indent="0" algn="l" rtl="0">
              <a:spcBef>
                <a:spcPts val="1200"/>
              </a:spcBef>
              <a:spcAft>
                <a:spcPts val="1200"/>
              </a:spcAft>
              <a:buNone/>
            </a:pPr>
            <a:endParaRPr>
              <a:solidFill>
                <a:schemeClr val="dk1"/>
              </a:solidFill>
            </a:endParaRPr>
          </a:p>
        </p:txBody>
      </p:sp>
      <p:sp>
        <p:nvSpPr>
          <p:cNvPr id="69" name="Google Shape;69;p15"/>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2</a:t>
            </a:fld>
            <a:endParaRPr sz="1100"/>
          </a:p>
        </p:txBody>
      </p:sp>
      <p:sp>
        <p:nvSpPr>
          <p:cNvPr id="70" name="Google Shape;70;p15"/>
          <p:cNvSpPr txBox="1"/>
          <p:nvPr/>
        </p:nvSpPr>
        <p:spPr>
          <a:xfrm>
            <a:off x="311700" y="3555025"/>
            <a:ext cx="88941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3000"/>
              <a:t>“We got inputs that cause crashes automatically.”</a:t>
            </a:r>
            <a:br>
              <a:rPr lang="ja" sz="3000"/>
            </a:br>
            <a:r>
              <a:rPr lang="ja" sz="3000">
                <a:solidFill>
                  <a:srgbClr val="FF0000"/>
                </a:solidFill>
              </a:rPr>
              <a:t>“How do we process them? Manual analysis?”</a:t>
            </a:r>
            <a:endParaRPr sz="300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ja" sz="2820"/>
              <a:t>Results of RCABench</a:t>
            </a:r>
            <a:endParaRPr sz="2820"/>
          </a:p>
        </p:txBody>
      </p:sp>
      <p:sp>
        <p:nvSpPr>
          <p:cNvPr id="343" name="Google Shape;343;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457200" algn="l" rtl="0">
              <a:lnSpc>
                <a:spcPct val="80000"/>
              </a:lnSpc>
              <a:spcBef>
                <a:spcPts val="0"/>
              </a:spcBef>
              <a:spcAft>
                <a:spcPts val="0"/>
              </a:spcAft>
              <a:buClr>
                <a:schemeClr val="dk1"/>
              </a:buClr>
              <a:buSzPts val="1100"/>
              <a:buFont typeface="Arial"/>
              <a:buNone/>
            </a:pPr>
            <a:endParaRPr sz="2600">
              <a:solidFill>
                <a:schemeClr val="dk1"/>
              </a:solidFill>
            </a:endParaRPr>
          </a:p>
          <a:p>
            <a:pPr marL="0" lvl="0" indent="457200" algn="l" rtl="0">
              <a:lnSpc>
                <a:spcPct val="80000"/>
              </a:lnSpc>
              <a:spcBef>
                <a:spcPts val="0"/>
              </a:spcBef>
              <a:spcAft>
                <a:spcPts val="0"/>
              </a:spcAft>
              <a:buClr>
                <a:schemeClr val="dk1"/>
              </a:buClr>
              <a:buSzPts val="1100"/>
              <a:buFont typeface="Arial"/>
              <a:buNone/>
            </a:pPr>
            <a:r>
              <a:rPr lang="ja" sz="2600">
                <a:solidFill>
                  <a:schemeClr val="dk1"/>
                </a:solidFill>
              </a:rPr>
              <a:t>RQ1: Which RCA technique is most accurate?</a:t>
            </a:r>
            <a:endParaRPr sz="2600">
              <a:solidFill>
                <a:schemeClr val="dk1"/>
              </a:solidFill>
            </a:endParaRPr>
          </a:p>
          <a:p>
            <a:pPr marL="0" lvl="0" indent="0" algn="l" rtl="0">
              <a:lnSpc>
                <a:spcPct val="95000"/>
              </a:lnSpc>
              <a:spcBef>
                <a:spcPts val="0"/>
              </a:spcBef>
              <a:spcAft>
                <a:spcPts val="0"/>
              </a:spcAft>
              <a:buNone/>
            </a:pPr>
            <a:endParaRPr sz="1600"/>
          </a:p>
          <a:p>
            <a:pPr marL="0" lvl="0" indent="457200" algn="l" rtl="0">
              <a:lnSpc>
                <a:spcPct val="80000"/>
              </a:lnSpc>
              <a:spcBef>
                <a:spcPts val="1200"/>
              </a:spcBef>
              <a:spcAft>
                <a:spcPts val="0"/>
              </a:spcAft>
              <a:buClr>
                <a:schemeClr val="dk1"/>
              </a:buClr>
              <a:buSzPts val="1100"/>
              <a:buFont typeface="Arial"/>
              <a:buNone/>
            </a:pPr>
            <a:r>
              <a:rPr lang="ja" sz="2600">
                <a:solidFill>
                  <a:schemeClr val="dk1"/>
                </a:solidFill>
              </a:rPr>
              <a:t>RQ2: Does D.A. time length affect accuracy?</a:t>
            </a:r>
            <a:endParaRPr sz="2600">
              <a:solidFill>
                <a:schemeClr val="dk1"/>
              </a:solidFill>
            </a:endParaRPr>
          </a:p>
          <a:p>
            <a:pPr marL="0" lvl="0" indent="0" algn="l" rtl="0">
              <a:lnSpc>
                <a:spcPct val="95000"/>
              </a:lnSpc>
              <a:spcBef>
                <a:spcPts val="0"/>
              </a:spcBef>
              <a:spcAft>
                <a:spcPts val="0"/>
              </a:spcAft>
              <a:buNone/>
            </a:pPr>
            <a:endParaRPr sz="1600"/>
          </a:p>
          <a:p>
            <a:pPr marL="0" lvl="0" indent="457200" algn="l" rtl="0">
              <a:lnSpc>
                <a:spcPct val="80000"/>
              </a:lnSpc>
              <a:spcBef>
                <a:spcPts val="1200"/>
              </a:spcBef>
              <a:spcAft>
                <a:spcPts val="0"/>
              </a:spcAft>
              <a:buClr>
                <a:schemeClr val="dk1"/>
              </a:buClr>
              <a:buSzPts val="1100"/>
              <a:buFont typeface="Arial"/>
              <a:buNone/>
            </a:pPr>
            <a:r>
              <a:rPr lang="ja" sz="2600">
                <a:solidFill>
                  <a:schemeClr val="dk1"/>
                </a:solidFill>
              </a:rPr>
              <a:t>RQ3: Do initial seeds affect accuracy?</a:t>
            </a:r>
            <a:endParaRPr sz="2600">
              <a:solidFill>
                <a:schemeClr val="dk1"/>
              </a:solidFill>
            </a:endParaRPr>
          </a:p>
          <a:p>
            <a:pPr marL="0" lvl="0" indent="0" algn="l" rtl="0">
              <a:lnSpc>
                <a:spcPct val="95000"/>
              </a:lnSpc>
              <a:spcBef>
                <a:spcPts val="0"/>
              </a:spcBef>
              <a:spcAft>
                <a:spcPts val="0"/>
              </a:spcAft>
              <a:buNone/>
            </a:pPr>
            <a:endParaRPr sz="1600"/>
          </a:p>
          <a:p>
            <a:pPr marL="0" lvl="0" indent="457200" algn="l" rtl="0">
              <a:lnSpc>
                <a:spcPct val="80000"/>
              </a:lnSpc>
              <a:spcBef>
                <a:spcPts val="1200"/>
              </a:spcBef>
              <a:spcAft>
                <a:spcPts val="0"/>
              </a:spcAft>
              <a:buNone/>
            </a:pPr>
            <a:r>
              <a:rPr lang="ja" sz="2600">
                <a:solidFill>
                  <a:schemeClr val="dk1"/>
                </a:solidFill>
              </a:rPr>
              <a:t>RQ4: Does the randomness of D.A. affect accuracy?</a:t>
            </a:r>
            <a:endParaRPr sz="1600"/>
          </a:p>
        </p:txBody>
      </p:sp>
      <p:sp>
        <p:nvSpPr>
          <p:cNvPr id="344" name="Google Shape;344;p31"/>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20</a:t>
            </a:fld>
            <a:endParaRPr/>
          </a:p>
        </p:txBody>
      </p:sp>
      <p:sp>
        <p:nvSpPr>
          <p:cNvPr id="345" name="Google Shape;345;p31"/>
          <p:cNvSpPr txBox="1"/>
          <p:nvPr/>
        </p:nvSpPr>
        <p:spPr>
          <a:xfrm>
            <a:off x="2463575" y="4413400"/>
            <a:ext cx="6368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500"/>
              <a:t>Please see the paper for the detail 😀</a:t>
            </a:r>
            <a:endParaRPr sz="25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RQ1: Which RCA technique is most accurate?</a:t>
            </a:r>
            <a:endParaRPr/>
          </a:p>
        </p:txBody>
      </p:sp>
      <p:sp>
        <p:nvSpPr>
          <p:cNvPr id="351" name="Google Shape;351;p32"/>
          <p:cNvSpPr txBox="1">
            <a:spLocks noGrp="1"/>
          </p:cNvSpPr>
          <p:nvPr>
            <p:ph type="body" idx="1"/>
          </p:nvPr>
        </p:nvSpPr>
        <p:spPr>
          <a:xfrm>
            <a:off x="155050" y="1152475"/>
            <a:ext cx="8799900" cy="378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2200" dirty="0">
                <a:solidFill>
                  <a:schemeClr val="dk1"/>
                </a:solidFill>
              </a:rPr>
              <a:t>RCA techniques:</a:t>
            </a:r>
            <a:endParaRPr sz="2200" dirty="0">
              <a:solidFill>
                <a:schemeClr val="dk1"/>
              </a:solidFill>
            </a:endParaRPr>
          </a:p>
          <a:p>
            <a:pPr marL="457200" lvl="0" indent="-355600" algn="l" rtl="0">
              <a:spcBef>
                <a:spcPts val="1200"/>
              </a:spcBef>
              <a:spcAft>
                <a:spcPts val="0"/>
              </a:spcAft>
              <a:buClr>
                <a:schemeClr val="dk1"/>
              </a:buClr>
              <a:buSzPts val="2000"/>
              <a:buChar char="●"/>
            </a:pPr>
            <a:r>
              <a:rPr lang="ja" sz="2000" dirty="0">
                <a:solidFill>
                  <a:schemeClr val="dk1"/>
                </a:solidFill>
              </a:rPr>
              <a:t>AFLcem x AuroraFE </a:t>
            </a:r>
            <a:r>
              <a:rPr lang="ja-JP" altLang="en-US" sz="2000" dirty="0">
                <a:solidFill>
                  <a:schemeClr val="dk1"/>
                </a:solidFill>
              </a:rPr>
              <a:t> </a:t>
            </a:r>
            <a:r>
              <a:rPr lang="ja" sz="2000" dirty="0">
                <a:solidFill>
                  <a:schemeClr val="dk1"/>
                </a:solidFill>
              </a:rPr>
              <a:t>= Aurora</a:t>
            </a:r>
            <a:r>
              <a:rPr lang="ja" sz="1400" dirty="0">
                <a:solidFill>
                  <a:schemeClr val="dk1"/>
                </a:solidFill>
              </a:rPr>
              <a:t>[</a:t>
            </a:r>
            <a:r>
              <a:rPr lang="ja" sz="1300" dirty="0">
                <a:solidFill>
                  <a:schemeClr val="dk1"/>
                </a:solidFill>
              </a:rPr>
              <a:t>Security ‘20]</a:t>
            </a:r>
            <a:endParaRPr sz="1300" dirty="0">
              <a:solidFill>
                <a:schemeClr val="dk1"/>
              </a:solidFill>
            </a:endParaRPr>
          </a:p>
          <a:p>
            <a:pPr marL="457200" lvl="0" indent="-355600" algn="l" rtl="0">
              <a:spcBef>
                <a:spcPts val="0"/>
              </a:spcBef>
              <a:spcAft>
                <a:spcPts val="0"/>
              </a:spcAft>
              <a:buClr>
                <a:schemeClr val="dk1"/>
              </a:buClr>
              <a:buSzPts val="2000"/>
              <a:buChar char="●"/>
            </a:pPr>
            <a:r>
              <a:rPr lang="ja" sz="2000" dirty="0">
                <a:solidFill>
                  <a:schemeClr val="dk1"/>
                </a:solidFill>
              </a:rPr>
              <a:t>ConcFuzz x VulnLocFE = VulnLoc</a:t>
            </a:r>
            <a:r>
              <a:rPr lang="ja" sz="1400" dirty="0">
                <a:solidFill>
                  <a:schemeClr val="dk1"/>
                </a:solidFill>
              </a:rPr>
              <a:t>[</a:t>
            </a:r>
            <a:r>
              <a:rPr lang="ja" sz="1300" dirty="0">
                <a:solidFill>
                  <a:schemeClr val="dk1"/>
                </a:solidFill>
              </a:rPr>
              <a:t>AsiaCCS ‘21</a:t>
            </a:r>
            <a:r>
              <a:rPr lang="ja" sz="1400" dirty="0">
                <a:solidFill>
                  <a:schemeClr val="dk1"/>
                </a:solidFill>
              </a:rPr>
              <a:t>]</a:t>
            </a:r>
            <a:endParaRPr sz="1400" dirty="0">
              <a:solidFill>
                <a:schemeClr val="dk1"/>
              </a:solidFill>
            </a:endParaRPr>
          </a:p>
          <a:p>
            <a:pPr marL="457200" lvl="0" indent="-355600" algn="l" rtl="0">
              <a:spcBef>
                <a:spcPts val="0"/>
              </a:spcBef>
              <a:spcAft>
                <a:spcPts val="0"/>
              </a:spcAft>
              <a:buClr>
                <a:schemeClr val="dk1"/>
              </a:buClr>
              <a:buSzPts val="2000"/>
              <a:buChar char="●"/>
            </a:pPr>
            <a:r>
              <a:rPr lang="ja" sz="2000" dirty="0">
                <a:solidFill>
                  <a:schemeClr val="dk1"/>
                </a:solidFill>
              </a:rPr>
              <a:t>AFLcem x VulnLocFE</a:t>
            </a:r>
            <a:endParaRPr sz="2000" dirty="0">
              <a:solidFill>
                <a:schemeClr val="dk1"/>
              </a:solidFill>
            </a:endParaRPr>
          </a:p>
          <a:p>
            <a:pPr marL="457200" lvl="0" indent="-355600" algn="l" rtl="0">
              <a:spcBef>
                <a:spcPts val="0"/>
              </a:spcBef>
              <a:spcAft>
                <a:spcPts val="0"/>
              </a:spcAft>
              <a:buClr>
                <a:schemeClr val="dk1"/>
              </a:buClr>
              <a:buSzPts val="2000"/>
              <a:buChar char="●"/>
            </a:pPr>
            <a:r>
              <a:rPr lang="ja" sz="2000" dirty="0">
                <a:solidFill>
                  <a:schemeClr val="dk1"/>
                </a:solidFill>
              </a:rPr>
              <a:t>ConcFuzz x AuroraFE</a:t>
            </a:r>
            <a:endParaRPr sz="2000" dirty="0">
              <a:solidFill>
                <a:schemeClr val="dk1"/>
              </a:solidFill>
            </a:endParaRPr>
          </a:p>
          <a:p>
            <a:pPr marL="0" lvl="0" indent="0" algn="l" rtl="0">
              <a:spcBef>
                <a:spcPts val="1200"/>
              </a:spcBef>
              <a:spcAft>
                <a:spcPts val="0"/>
              </a:spcAft>
              <a:buNone/>
            </a:pPr>
            <a:endParaRPr sz="1800" dirty="0">
              <a:solidFill>
                <a:schemeClr val="dk1"/>
              </a:solidFill>
            </a:endParaRPr>
          </a:p>
          <a:p>
            <a:pPr marL="0" lvl="0" indent="0" algn="l" rtl="0">
              <a:spcBef>
                <a:spcPts val="1200"/>
              </a:spcBef>
              <a:spcAft>
                <a:spcPts val="1200"/>
              </a:spcAft>
              <a:buNone/>
            </a:pPr>
            <a:r>
              <a:rPr lang="ja" sz="2200" b="1" dirty="0">
                <a:solidFill>
                  <a:schemeClr val="dk1"/>
                </a:solidFill>
              </a:rPr>
              <a:t>Answer:</a:t>
            </a:r>
            <a:br>
              <a:rPr lang="ja" sz="2200" b="1" dirty="0">
                <a:solidFill>
                  <a:schemeClr val="dk1"/>
                </a:solidFill>
              </a:rPr>
            </a:br>
            <a:r>
              <a:rPr lang="ja" sz="2200" b="1" dirty="0">
                <a:solidFill>
                  <a:schemeClr val="dk1"/>
                </a:solidFill>
              </a:rPr>
              <a:t>There was no obviously universal</a:t>
            </a:r>
            <a:br>
              <a:rPr lang="ja" sz="2200" b="1" dirty="0">
                <a:solidFill>
                  <a:schemeClr val="dk1"/>
                </a:solidFill>
              </a:rPr>
            </a:br>
            <a:r>
              <a:rPr lang="ja" sz="2200" b="1" dirty="0">
                <a:solidFill>
                  <a:schemeClr val="dk1"/>
                </a:solidFill>
              </a:rPr>
              <a:t>technique that was most accurate for all targets.</a:t>
            </a:r>
            <a:endParaRPr sz="2100" dirty="0">
              <a:solidFill>
                <a:schemeClr val="dk1"/>
              </a:solidFill>
            </a:endParaRPr>
          </a:p>
        </p:txBody>
      </p:sp>
      <p:sp>
        <p:nvSpPr>
          <p:cNvPr id="352" name="Google Shape;352;p32"/>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21</a:t>
            </a:fld>
            <a:endParaRPr/>
          </a:p>
        </p:txBody>
      </p:sp>
      <p:sp>
        <p:nvSpPr>
          <p:cNvPr id="354" name="Google Shape;354;p32"/>
          <p:cNvSpPr/>
          <p:nvPr/>
        </p:nvSpPr>
        <p:spPr>
          <a:xfrm>
            <a:off x="3390075" y="2457250"/>
            <a:ext cx="194700" cy="656700"/>
          </a:xfrm>
          <a:prstGeom prst="rightBrace">
            <a:avLst>
              <a:gd name="adj1" fmla="val 50000"/>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txBox="1"/>
          <p:nvPr/>
        </p:nvSpPr>
        <p:spPr>
          <a:xfrm>
            <a:off x="3683825" y="2554750"/>
            <a:ext cx="15831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900">
                <a:solidFill>
                  <a:srgbClr val="FF0000"/>
                </a:solidFill>
              </a:rPr>
              <a:t>Newly tested</a:t>
            </a:r>
            <a:endParaRPr sz="1900">
              <a:solidFill>
                <a:srgbClr val="FF0000"/>
              </a:solidFill>
            </a:endParaRPr>
          </a:p>
        </p:txBody>
      </p:sp>
      <p:grpSp>
        <p:nvGrpSpPr>
          <p:cNvPr id="6" name="グループ化 5">
            <a:extLst>
              <a:ext uri="{FF2B5EF4-FFF2-40B4-BE49-F238E27FC236}">
                <a16:creationId xmlns:a16="http://schemas.microsoft.com/office/drawing/2014/main" id="{2B5A97AC-8BBD-EBF9-1FCB-E3C66906A8E4}"/>
              </a:ext>
            </a:extLst>
          </p:cNvPr>
          <p:cNvGrpSpPr/>
          <p:nvPr/>
        </p:nvGrpSpPr>
        <p:grpSpPr>
          <a:xfrm>
            <a:off x="5688499" y="1292118"/>
            <a:ext cx="3455501" cy="3279825"/>
            <a:chOff x="5688499" y="1292118"/>
            <a:chExt cx="3455501" cy="3279825"/>
          </a:xfrm>
        </p:grpSpPr>
        <p:pic>
          <p:nvPicPr>
            <p:cNvPr id="353" name="Google Shape;353;p32"/>
            <p:cNvPicPr preferRelativeResize="0"/>
            <p:nvPr/>
          </p:nvPicPr>
          <p:blipFill rotWithShape="1">
            <a:blip r:embed="rId3">
              <a:alphaModFix/>
            </a:blip>
            <a:srcRect b="11987"/>
            <a:stretch/>
          </p:blipFill>
          <p:spPr>
            <a:xfrm>
              <a:off x="5688499" y="1292118"/>
              <a:ext cx="3455501" cy="3279825"/>
            </a:xfrm>
            <a:prstGeom prst="rect">
              <a:avLst/>
            </a:prstGeom>
            <a:noFill/>
            <a:ln>
              <a:noFill/>
            </a:ln>
          </p:spPr>
        </p:pic>
        <p:sp>
          <p:nvSpPr>
            <p:cNvPr id="356" name="Google Shape;356;p32"/>
            <p:cNvSpPr/>
            <p:nvPr/>
          </p:nvSpPr>
          <p:spPr>
            <a:xfrm flipH="1">
              <a:off x="7636925" y="1292118"/>
              <a:ext cx="941700" cy="21579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正方形/長方形 1">
              <a:extLst>
                <a:ext uri="{FF2B5EF4-FFF2-40B4-BE49-F238E27FC236}">
                  <a16:creationId xmlns:a16="http://schemas.microsoft.com/office/drawing/2014/main" id="{3810C696-EFE2-C559-790E-EFC10527662B}"/>
                </a:ext>
              </a:extLst>
            </p:cNvPr>
            <p:cNvSpPr/>
            <p:nvPr/>
          </p:nvSpPr>
          <p:spPr>
            <a:xfrm>
              <a:off x="8310760" y="4139148"/>
              <a:ext cx="162319" cy="313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37C8EB73-4E87-1ECB-F2ED-B328F354C1B2}"/>
                </a:ext>
              </a:extLst>
            </p:cNvPr>
            <p:cNvSpPr/>
            <p:nvPr/>
          </p:nvSpPr>
          <p:spPr>
            <a:xfrm>
              <a:off x="8267475" y="3273233"/>
              <a:ext cx="229417" cy="375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Google Shape;353;p32">
              <a:extLst>
                <a:ext uri="{FF2B5EF4-FFF2-40B4-BE49-F238E27FC236}">
                  <a16:creationId xmlns:a16="http://schemas.microsoft.com/office/drawing/2014/main" id="{739FE242-8EEF-3238-FDD5-A84E1668A171}"/>
                </a:ext>
              </a:extLst>
            </p:cNvPr>
            <p:cNvPicPr preferRelativeResize="0"/>
            <p:nvPr/>
          </p:nvPicPr>
          <p:blipFill rotWithShape="1">
            <a:blip r:embed="rId3">
              <a:alphaModFix/>
            </a:blip>
            <a:srcRect l="61247" t="29456" r="33585" b="60861"/>
            <a:stretch/>
          </p:blipFill>
          <p:spPr>
            <a:xfrm>
              <a:off x="8326457" y="3249730"/>
              <a:ext cx="178552" cy="360824"/>
            </a:xfrm>
            <a:prstGeom prst="rect">
              <a:avLst/>
            </a:prstGeom>
            <a:noFill/>
            <a:ln>
              <a:noFill/>
            </a:ln>
          </p:spPr>
        </p:pic>
        <p:pic>
          <p:nvPicPr>
            <p:cNvPr id="5" name="Google Shape;353;p32">
              <a:extLst>
                <a:ext uri="{FF2B5EF4-FFF2-40B4-BE49-F238E27FC236}">
                  <a16:creationId xmlns:a16="http://schemas.microsoft.com/office/drawing/2014/main" id="{E2DF1361-6BC4-277B-850F-DA7210E9FA52}"/>
                </a:ext>
              </a:extLst>
            </p:cNvPr>
            <p:cNvPicPr preferRelativeResize="0"/>
            <p:nvPr/>
          </p:nvPicPr>
          <p:blipFill rotWithShape="1">
            <a:blip r:embed="rId3">
              <a:alphaModFix/>
            </a:blip>
            <a:srcRect l="61247" t="29456" r="33585" b="60861"/>
            <a:stretch/>
          </p:blipFill>
          <p:spPr>
            <a:xfrm>
              <a:off x="8289117" y="4115645"/>
              <a:ext cx="178552" cy="360824"/>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RQ2: Does D.A. time length affect accuracy?</a:t>
            </a:r>
            <a:endParaRPr/>
          </a:p>
        </p:txBody>
      </p:sp>
      <p:sp>
        <p:nvSpPr>
          <p:cNvPr id="362" name="Google Shape;362;p33"/>
          <p:cNvSpPr txBox="1">
            <a:spLocks noGrp="1"/>
          </p:cNvSpPr>
          <p:nvPr>
            <p:ph type="body" idx="1"/>
          </p:nvPr>
        </p:nvSpPr>
        <p:spPr>
          <a:xfrm>
            <a:off x="311700" y="1152475"/>
            <a:ext cx="8832300" cy="137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2200" b="1">
                <a:solidFill>
                  <a:schemeClr val="dk1"/>
                </a:solidFill>
              </a:rPr>
              <a:t>Answer: </a:t>
            </a:r>
            <a:endParaRPr sz="2200" b="1">
              <a:solidFill>
                <a:schemeClr val="dk1"/>
              </a:solidFill>
            </a:endParaRPr>
          </a:p>
          <a:p>
            <a:pPr marL="457200" lvl="0" indent="-355600" algn="l" rtl="0">
              <a:spcBef>
                <a:spcPts val="0"/>
              </a:spcBef>
              <a:spcAft>
                <a:spcPts val="0"/>
              </a:spcAft>
              <a:buClr>
                <a:schemeClr val="dk1"/>
              </a:buClr>
              <a:buSzPts val="2000"/>
              <a:buChar char="●"/>
            </a:pPr>
            <a:r>
              <a:rPr lang="ja" sz="2000" b="1">
                <a:solidFill>
                  <a:schemeClr val="dk1"/>
                </a:solidFill>
              </a:rPr>
              <a:t>Accuracy improved or did not change over time </a:t>
            </a:r>
            <a:r>
              <a:rPr lang="ja" sz="2000" b="1">
                <a:solidFill>
                  <a:srgbClr val="FF0000"/>
                </a:solidFill>
              </a:rPr>
              <a:t>in many cases.</a:t>
            </a:r>
            <a:endParaRPr sz="2000" b="1">
              <a:solidFill>
                <a:schemeClr val="dk1"/>
              </a:solidFill>
            </a:endParaRPr>
          </a:p>
          <a:p>
            <a:pPr marL="457200" lvl="0" indent="-368300" algn="l" rtl="0">
              <a:spcBef>
                <a:spcPts val="0"/>
              </a:spcBef>
              <a:spcAft>
                <a:spcPts val="0"/>
              </a:spcAft>
              <a:buClr>
                <a:schemeClr val="dk1"/>
              </a:buClr>
              <a:buSzPts val="2200"/>
              <a:buChar char="●"/>
            </a:pPr>
            <a:r>
              <a:rPr lang="ja" sz="2000" b="1">
                <a:solidFill>
                  <a:schemeClr val="dk1"/>
                </a:solidFill>
              </a:rPr>
              <a:t>There were </a:t>
            </a:r>
            <a:r>
              <a:rPr lang="ja" sz="2000" b="1">
                <a:solidFill>
                  <a:srgbClr val="0000FF"/>
                </a:solidFill>
              </a:rPr>
              <a:t>a few cases</a:t>
            </a:r>
            <a:r>
              <a:rPr lang="ja" sz="2000" b="1">
                <a:solidFill>
                  <a:schemeClr val="dk1"/>
                </a:solidFill>
              </a:rPr>
              <a:t> in which the accuracy was degraded.</a:t>
            </a:r>
            <a:r>
              <a:rPr lang="ja" sz="2200" b="1">
                <a:solidFill>
                  <a:schemeClr val="dk1"/>
                </a:solidFill>
              </a:rPr>
              <a:t> </a:t>
            </a:r>
            <a:endParaRPr sz="2200" b="1">
              <a:solidFill>
                <a:schemeClr val="dk1"/>
              </a:solidFill>
            </a:endParaRPr>
          </a:p>
        </p:txBody>
      </p:sp>
      <p:sp>
        <p:nvSpPr>
          <p:cNvPr id="363" name="Google Shape;363;p33"/>
          <p:cNvSpPr txBox="1"/>
          <p:nvPr/>
        </p:nvSpPr>
        <p:spPr>
          <a:xfrm rot="-5400000">
            <a:off x="1032088" y="3294779"/>
            <a:ext cx="1989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800"/>
              <a:t>More accurate</a:t>
            </a:r>
            <a:endParaRPr sz="1800"/>
          </a:p>
        </p:txBody>
      </p:sp>
      <p:sp>
        <p:nvSpPr>
          <p:cNvPr id="364" name="Google Shape;364;p33"/>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22</a:t>
            </a:fld>
            <a:endParaRPr/>
          </a:p>
        </p:txBody>
      </p:sp>
      <p:pic>
        <p:nvPicPr>
          <p:cNvPr id="365" name="Google Shape;365;p33"/>
          <p:cNvPicPr preferRelativeResize="0"/>
          <p:nvPr/>
        </p:nvPicPr>
        <p:blipFill>
          <a:blip r:embed="rId3">
            <a:alphaModFix/>
          </a:blip>
          <a:stretch>
            <a:fillRect/>
          </a:stretch>
        </p:blipFill>
        <p:spPr>
          <a:xfrm>
            <a:off x="2517584" y="2816435"/>
            <a:ext cx="5018645" cy="2341716"/>
          </a:xfrm>
          <a:prstGeom prst="rect">
            <a:avLst/>
          </a:prstGeom>
          <a:noFill/>
          <a:ln>
            <a:noFill/>
          </a:ln>
        </p:spPr>
      </p:pic>
      <p:cxnSp>
        <p:nvCxnSpPr>
          <p:cNvPr id="366" name="Google Shape;366;p33"/>
          <p:cNvCxnSpPr/>
          <p:nvPr/>
        </p:nvCxnSpPr>
        <p:spPr>
          <a:xfrm rot="10800000" flipH="1">
            <a:off x="2939814" y="3291196"/>
            <a:ext cx="1754700" cy="1111200"/>
          </a:xfrm>
          <a:prstGeom prst="straightConnector1">
            <a:avLst/>
          </a:prstGeom>
          <a:noFill/>
          <a:ln w="28575" cap="flat" cmpd="sng">
            <a:solidFill>
              <a:srgbClr val="FF0000"/>
            </a:solidFill>
            <a:prstDash val="solid"/>
            <a:round/>
            <a:headEnd type="none" w="med" len="med"/>
            <a:tailEnd type="triangle" w="med" len="med"/>
          </a:ln>
        </p:spPr>
      </p:cxnSp>
      <p:cxnSp>
        <p:nvCxnSpPr>
          <p:cNvPr id="367" name="Google Shape;367;p33"/>
          <p:cNvCxnSpPr/>
          <p:nvPr/>
        </p:nvCxnSpPr>
        <p:spPr>
          <a:xfrm>
            <a:off x="5680479" y="3220503"/>
            <a:ext cx="1635600" cy="1222200"/>
          </a:xfrm>
          <a:prstGeom prst="straightConnector1">
            <a:avLst/>
          </a:prstGeom>
          <a:noFill/>
          <a:ln w="28575" cap="flat" cmpd="sng">
            <a:solidFill>
              <a:srgbClr val="0000FF"/>
            </a:solidFill>
            <a:prstDash val="solid"/>
            <a:round/>
            <a:headEnd type="none" w="med" len="med"/>
            <a:tailEnd type="triangle" w="med" len="med"/>
          </a:ln>
        </p:spPr>
      </p:cxnSp>
      <p:cxnSp>
        <p:nvCxnSpPr>
          <p:cNvPr id="368" name="Google Shape;368;p33"/>
          <p:cNvCxnSpPr/>
          <p:nvPr/>
        </p:nvCxnSpPr>
        <p:spPr>
          <a:xfrm rot="10800000">
            <a:off x="2333180" y="2876830"/>
            <a:ext cx="0" cy="1566300"/>
          </a:xfrm>
          <a:prstGeom prst="straightConnector1">
            <a:avLst/>
          </a:prstGeom>
          <a:noFill/>
          <a:ln w="19050" cap="flat" cmpd="sng">
            <a:solidFill>
              <a:schemeClr val="dk1"/>
            </a:solidFill>
            <a:prstDash val="solid"/>
            <a:round/>
            <a:headEnd type="none" w="med" len="med"/>
            <a:tailEnd type="triangle" w="med" len="med"/>
          </a:ln>
        </p:spPr>
      </p:cxnSp>
      <p:sp>
        <p:nvSpPr>
          <p:cNvPr id="369" name="Google Shape;369;p33"/>
          <p:cNvSpPr txBox="1"/>
          <p:nvPr/>
        </p:nvSpPr>
        <p:spPr>
          <a:xfrm>
            <a:off x="3535602" y="3917500"/>
            <a:ext cx="986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600" b="1"/>
              <a:t>improve</a:t>
            </a:r>
            <a:endParaRPr sz="1600" b="1"/>
          </a:p>
        </p:txBody>
      </p:sp>
      <p:sp>
        <p:nvSpPr>
          <p:cNvPr id="370" name="Google Shape;370;p33"/>
          <p:cNvSpPr txBox="1"/>
          <p:nvPr/>
        </p:nvSpPr>
        <p:spPr>
          <a:xfrm>
            <a:off x="6492220" y="3494863"/>
            <a:ext cx="1167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600" b="1"/>
              <a:t>worsen</a:t>
            </a:r>
            <a:endParaRPr sz="1600"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a:t>RQ3: Do initial seeds affect accuracy?</a:t>
            </a:r>
            <a:endParaRPr/>
          </a:p>
        </p:txBody>
      </p:sp>
      <p:sp>
        <p:nvSpPr>
          <p:cNvPr id="376" name="Google Shape;376;p34"/>
          <p:cNvSpPr txBox="1">
            <a:spLocks noGrp="1"/>
          </p:cNvSpPr>
          <p:nvPr>
            <p:ph type="body" idx="1"/>
          </p:nvPr>
        </p:nvSpPr>
        <p:spPr>
          <a:xfrm>
            <a:off x="311700" y="1152475"/>
            <a:ext cx="8580300" cy="628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ja" sz="2200" b="1">
                <a:solidFill>
                  <a:schemeClr val="dk1"/>
                </a:solidFill>
              </a:rPr>
              <a:t>Answer: Initial seeds sometimes affect accuracy.</a:t>
            </a:r>
            <a:endParaRPr>
              <a:solidFill>
                <a:schemeClr val="dk1"/>
              </a:solidFill>
            </a:endParaRPr>
          </a:p>
        </p:txBody>
      </p:sp>
      <p:pic>
        <p:nvPicPr>
          <p:cNvPr id="377" name="Google Shape;377;p34"/>
          <p:cNvPicPr preferRelativeResize="0"/>
          <p:nvPr/>
        </p:nvPicPr>
        <p:blipFill rotWithShape="1">
          <a:blip r:embed="rId3">
            <a:alphaModFix/>
          </a:blip>
          <a:srcRect l="50556"/>
          <a:stretch/>
        </p:blipFill>
        <p:spPr>
          <a:xfrm>
            <a:off x="4718876" y="1915725"/>
            <a:ext cx="2707125" cy="2663650"/>
          </a:xfrm>
          <a:prstGeom prst="rect">
            <a:avLst/>
          </a:prstGeom>
          <a:noFill/>
          <a:ln>
            <a:noFill/>
          </a:ln>
        </p:spPr>
      </p:pic>
      <p:pic>
        <p:nvPicPr>
          <p:cNvPr id="378" name="Google Shape;378;p34"/>
          <p:cNvPicPr preferRelativeResize="0"/>
          <p:nvPr/>
        </p:nvPicPr>
        <p:blipFill rotWithShape="1">
          <a:blip r:embed="rId3">
            <a:alphaModFix/>
          </a:blip>
          <a:srcRect r="48794"/>
          <a:stretch/>
        </p:blipFill>
        <p:spPr>
          <a:xfrm>
            <a:off x="1511550" y="1935225"/>
            <a:ext cx="2803517" cy="2663650"/>
          </a:xfrm>
          <a:prstGeom prst="rect">
            <a:avLst/>
          </a:prstGeom>
          <a:noFill/>
          <a:ln>
            <a:noFill/>
          </a:ln>
        </p:spPr>
      </p:pic>
      <p:cxnSp>
        <p:nvCxnSpPr>
          <p:cNvPr id="379" name="Google Shape;379;p34"/>
          <p:cNvCxnSpPr/>
          <p:nvPr/>
        </p:nvCxnSpPr>
        <p:spPr>
          <a:xfrm>
            <a:off x="2245505" y="2191391"/>
            <a:ext cx="4500" cy="1761000"/>
          </a:xfrm>
          <a:prstGeom prst="straightConnector1">
            <a:avLst/>
          </a:prstGeom>
          <a:noFill/>
          <a:ln w="28575" cap="flat" cmpd="sng">
            <a:solidFill>
              <a:schemeClr val="dk1"/>
            </a:solidFill>
            <a:prstDash val="solid"/>
            <a:round/>
            <a:headEnd type="triangle" w="med" len="med"/>
            <a:tailEnd type="triangle" w="med" len="med"/>
          </a:ln>
        </p:spPr>
      </p:cxnSp>
      <p:sp>
        <p:nvSpPr>
          <p:cNvPr id="380" name="Google Shape;380;p34"/>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pic>
        <p:nvPicPr>
          <p:cNvPr id="385" name="Google Shape;385;p35"/>
          <p:cNvPicPr preferRelativeResize="0"/>
          <p:nvPr/>
        </p:nvPicPr>
        <p:blipFill>
          <a:blip r:embed="rId3">
            <a:alphaModFix/>
          </a:blip>
          <a:stretch>
            <a:fillRect/>
          </a:stretch>
        </p:blipFill>
        <p:spPr>
          <a:xfrm>
            <a:off x="5228263" y="2205222"/>
            <a:ext cx="2677026" cy="2412680"/>
          </a:xfrm>
          <a:prstGeom prst="rect">
            <a:avLst/>
          </a:prstGeom>
          <a:noFill/>
          <a:ln>
            <a:noFill/>
          </a:ln>
        </p:spPr>
      </p:pic>
      <p:sp>
        <p:nvSpPr>
          <p:cNvPr id="386" name="Google Shape;386;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RQ4: Does the randomness of D.A. affect accuracy?</a:t>
            </a:r>
            <a:endParaRPr/>
          </a:p>
        </p:txBody>
      </p:sp>
      <p:sp>
        <p:nvSpPr>
          <p:cNvPr id="387" name="Google Shape;387;p35"/>
          <p:cNvSpPr txBox="1">
            <a:spLocks noGrp="1"/>
          </p:cNvSpPr>
          <p:nvPr>
            <p:ph type="body" idx="1"/>
          </p:nvPr>
        </p:nvSpPr>
        <p:spPr>
          <a:xfrm>
            <a:off x="311700" y="1152475"/>
            <a:ext cx="8520600" cy="98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2200" b="1">
                <a:solidFill>
                  <a:schemeClr val="dk1"/>
                </a:solidFill>
              </a:rPr>
              <a:t>Answer: Randomness in DA can lead to non-negligible variances in accuracy.</a:t>
            </a:r>
            <a:endParaRPr sz="2200" b="1">
              <a:solidFill>
                <a:schemeClr val="dk1"/>
              </a:solidFill>
            </a:endParaRPr>
          </a:p>
          <a:p>
            <a:pPr marL="0" lvl="0" indent="0" algn="l" rtl="0">
              <a:spcBef>
                <a:spcPts val="1200"/>
              </a:spcBef>
              <a:spcAft>
                <a:spcPts val="1200"/>
              </a:spcAft>
              <a:buNone/>
            </a:pPr>
            <a:endParaRPr>
              <a:solidFill>
                <a:schemeClr val="dk1"/>
              </a:solidFill>
            </a:endParaRPr>
          </a:p>
        </p:txBody>
      </p:sp>
      <p:cxnSp>
        <p:nvCxnSpPr>
          <p:cNvPr id="388" name="Google Shape;388;p35"/>
          <p:cNvCxnSpPr/>
          <p:nvPr/>
        </p:nvCxnSpPr>
        <p:spPr>
          <a:xfrm>
            <a:off x="2937370" y="2543463"/>
            <a:ext cx="0" cy="910200"/>
          </a:xfrm>
          <a:prstGeom prst="straightConnector1">
            <a:avLst/>
          </a:prstGeom>
          <a:noFill/>
          <a:ln w="28575" cap="flat" cmpd="sng">
            <a:solidFill>
              <a:schemeClr val="dk1"/>
            </a:solidFill>
            <a:prstDash val="solid"/>
            <a:round/>
            <a:headEnd type="triangle" w="med" len="med"/>
            <a:tailEnd type="triangle" w="med" len="med"/>
          </a:ln>
        </p:spPr>
      </p:cxnSp>
      <p:sp>
        <p:nvSpPr>
          <p:cNvPr id="389" name="Google Shape;389;p35"/>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24</a:t>
            </a:fld>
            <a:endParaRPr/>
          </a:p>
        </p:txBody>
      </p:sp>
      <p:pic>
        <p:nvPicPr>
          <p:cNvPr id="390" name="Google Shape;390;p35"/>
          <p:cNvPicPr preferRelativeResize="0"/>
          <p:nvPr/>
        </p:nvPicPr>
        <p:blipFill>
          <a:blip r:embed="rId4">
            <a:alphaModFix/>
          </a:blip>
          <a:stretch>
            <a:fillRect/>
          </a:stretch>
        </p:blipFill>
        <p:spPr>
          <a:xfrm>
            <a:off x="1193975" y="2205222"/>
            <a:ext cx="2677026" cy="2412680"/>
          </a:xfrm>
          <a:prstGeom prst="rect">
            <a:avLst/>
          </a:prstGeom>
          <a:noFill/>
          <a:ln>
            <a:noFill/>
          </a:ln>
        </p:spPr>
      </p:pic>
      <p:sp>
        <p:nvSpPr>
          <p:cNvPr id="391" name="Google Shape;391;p35"/>
          <p:cNvSpPr txBox="1"/>
          <p:nvPr/>
        </p:nvSpPr>
        <p:spPr>
          <a:xfrm>
            <a:off x="5974100" y="4523000"/>
            <a:ext cx="1840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200"/>
              <a:t>Target #1</a:t>
            </a:r>
            <a:endParaRPr sz="2200"/>
          </a:p>
        </p:txBody>
      </p:sp>
      <p:sp>
        <p:nvSpPr>
          <p:cNvPr id="392" name="Google Shape;392;p35"/>
          <p:cNvSpPr txBox="1"/>
          <p:nvPr/>
        </p:nvSpPr>
        <p:spPr>
          <a:xfrm>
            <a:off x="2189550" y="4533625"/>
            <a:ext cx="1840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200"/>
              <a:t>Target #6</a:t>
            </a:r>
            <a:endParaRPr sz="2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Limitations and future work</a:t>
            </a:r>
            <a:endParaRPr/>
          </a:p>
        </p:txBody>
      </p:sp>
      <p:sp>
        <p:nvSpPr>
          <p:cNvPr id="398" name="Google Shape;398;p36"/>
          <p:cNvSpPr txBox="1">
            <a:spLocks noGrp="1"/>
          </p:cNvSpPr>
          <p:nvPr>
            <p:ph type="body" idx="1"/>
          </p:nvPr>
        </p:nvSpPr>
        <p:spPr>
          <a:xfrm>
            <a:off x="311700" y="1152475"/>
            <a:ext cx="8643900" cy="37212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Char char="●"/>
            </a:pPr>
            <a:r>
              <a:rPr lang="ja" sz="2400" b="1">
                <a:solidFill>
                  <a:schemeClr val="dk1"/>
                </a:solidFill>
              </a:rPr>
              <a:t>Mores statistical evaluation considering randomness</a:t>
            </a:r>
            <a:endParaRPr sz="2400" b="1">
              <a:solidFill>
                <a:schemeClr val="dk1"/>
              </a:solidFill>
            </a:endParaRPr>
          </a:p>
          <a:p>
            <a:pPr marL="914400" lvl="1" indent="-400050" algn="l" rtl="0">
              <a:spcBef>
                <a:spcPts val="0"/>
              </a:spcBef>
              <a:spcAft>
                <a:spcPts val="0"/>
              </a:spcAft>
              <a:buClr>
                <a:schemeClr val="dk1"/>
              </a:buClr>
              <a:buSzPts val="2700"/>
              <a:buChar char="○"/>
            </a:pPr>
            <a:r>
              <a:rPr lang="ja" sz="2200">
                <a:solidFill>
                  <a:schemeClr val="dk1"/>
                </a:solidFill>
              </a:rPr>
              <a:t>D.A. randomness affected the RCA results (RQ4).</a:t>
            </a:r>
            <a:endParaRPr sz="2200">
              <a:solidFill>
                <a:schemeClr val="dk1"/>
              </a:solidFill>
            </a:endParaRPr>
          </a:p>
          <a:p>
            <a:pPr marL="914400" lvl="1" indent="-368300" algn="l" rtl="0">
              <a:spcBef>
                <a:spcPts val="0"/>
              </a:spcBef>
              <a:spcAft>
                <a:spcPts val="0"/>
              </a:spcAft>
              <a:buClr>
                <a:schemeClr val="dk1"/>
              </a:buClr>
              <a:buSzPts val="2200"/>
              <a:buChar char="○"/>
            </a:pPr>
            <a:r>
              <a:rPr lang="ja" sz="2200">
                <a:solidFill>
                  <a:schemeClr val="dk1"/>
                </a:solidFill>
              </a:rPr>
              <a:t>This threatens the validity of previous RCA evaluations.</a:t>
            </a:r>
            <a:endParaRPr sz="2200">
              <a:solidFill>
                <a:schemeClr val="dk1"/>
              </a:solidFill>
            </a:endParaRPr>
          </a:p>
          <a:p>
            <a:pPr marL="914400" lvl="0" indent="0" algn="l" rtl="0">
              <a:spcBef>
                <a:spcPts val="1200"/>
              </a:spcBef>
              <a:spcAft>
                <a:spcPts val="0"/>
              </a:spcAft>
              <a:buNone/>
            </a:pPr>
            <a:endParaRPr>
              <a:solidFill>
                <a:schemeClr val="dk1"/>
              </a:solidFill>
            </a:endParaRPr>
          </a:p>
          <a:p>
            <a:pPr marL="457200" lvl="0" indent="-381000" algn="l" rtl="0">
              <a:spcBef>
                <a:spcPts val="1200"/>
              </a:spcBef>
              <a:spcAft>
                <a:spcPts val="0"/>
              </a:spcAft>
              <a:buClr>
                <a:schemeClr val="dk1"/>
              </a:buClr>
              <a:buSzPts val="2400"/>
              <a:buChar char="●"/>
            </a:pPr>
            <a:r>
              <a:rPr lang="ja" sz="2400" b="1">
                <a:solidFill>
                  <a:schemeClr val="dk1"/>
                </a:solidFill>
              </a:rPr>
              <a:t>More abundant targets with diverse root causes</a:t>
            </a:r>
            <a:endParaRPr sz="2400" b="1">
              <a:solidFill>
                <a:schemeClr val="dk1"/>
              </a:solidFill>
            </a:endParaRPr>
          </a:p>
          <a:p>
            <a:pPr marL="914400" lvl="1" indent="-342900" algn="l" rtl="0">
              <a:spcBef>
                <a:spcPts val="0"/>
              </a:spcBef>
              <a:spcAft>
                <a:spcPts val="0"/>
              </a:spcAft>
              <a:buClr>
                <a:schemeClr val="dk1"/>
              </a:buClr>
              <a:buSzPts val="1800"/>
              <a:buChar char="○"/>
            </a:pPr>
            <a:r>
              <a:rPr lang="ja" sz="2200">
                <a:solidFill>
                  <a:schemeClr val="dk1"/>
                </a:solidFill>
              </a:rPr>
              <a:t>We plan to add more diverse targets</a:t>
            </a:r>
            <a:endParaRPr sz="2200">
              <a:solidFill>
                <a:schemeClr val="dk1"/>
              </a:solidFill>
            </a:endParaRPr>
          </a:p>
          <a:p>
            <a:pPr marL="1371600" lvl="2" indent="-368300" algn="l" rtl="0">
              <a:spcBef>
                <a:spcPts val="0"/>
              </a:spcBef>
              <a:spcAft>
                <a:spcPts val="0"/>
              </a:spcAft>
              <a:buClr>
                <a:schemeClr val="dk1"/>
              </a:buClr>
              <a:buSzPts val="2200"/>
              <a:buChar char="■"/>
            </a:pPr>
            <a:r>
              <a:rPr lang="ja" sz="2200">
                <a:solidFill>
                  <a:schemeClr val="dk1"/>
                </a:solidFill>
              </a:rPr>
              <a:t>Fuzzing benchmark (Magma, FuzzBench…)</a:t>
            </a:r>
            <a:endParaRPr sz="2200">
              <a:solidFill>
                <a:schemeClr val="dk1"/>
              </a:solidFill>
            </a:endParaRPr>
          </a:p>
          <a:p>
            <a:pPr marL="1371600" lvl="2" indent="-368300" algn="l" rtl="0">
              <a:spcBef>
                <a:spcPts val="0"/>
              </a:spcBef>
              <a:spcAft>
                <a:spcPts val="0"/>
              </a:spcAft>
              <a:buClr>
                <a:schemeClr val="dk1"/>
              </a:buClr>
              <a:buSzPts val="2200"/>
              <a:buChar char="■"/>
            </a:pPr>
            <a:r>
              <a:rPr lang="ja" sz="2200">
                <a:solidFill>
                  <a:schemeClr val="dk1"/>
                </a:solidFill>
              </a:rPr>
              <a:t>Real-world vulnerabilities</a:t>
            </a:r>
            <a:endParaRPr sz="2200">
              <a:solidFill>
                <a:schemeClr val="dk1"/>
              </a:solidFill>
            </a:endParaRPr>
          </a:p>
        </p:txBody>
      </p:sp>
      <p:sp>
        <p:nvSpPr>
          <p:cNvPr id="399" name="Google Shape;399;p36"/>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Conclusion</a:t>
            </a:r>
            <a:endParaRPr/>
          </a:p>
        </p:txBody>
      </p:sp>
      <p:sp>
        <p:nvSpPr>
          <p:cNvPr id="405" name="Google Shape;405;p37"/>
          <p:cNvSpPr txBox="1">
            <a:spLocks noGrp="1"/>
          </p:cNvSpPr>
          <p:nvPr>
            <p:ph type="body" idx="1"/>
          </p:nvPr>
        </p:nvSpPr>
        <p:spPr>
          <a:xfrm>
            <a:off x="311700" y="1152475"/>
            <a:ext cx="8520600" cy="2659200"/>
          </a:xfrm>
          <a:prstGeom prst="rect">
            <a:avLst/>
          </a:prstGeom>
        </p:spPr>
        <p:txBody>
          <a:bodyPr spcFirstLastPara="1" wrap="square" lIns="91425" tIns="91425" rIns="91425" bIns="91425" anchor="t" anchorCtr="0">
            <a:noAutofit/>
          </a:bodyPr>
          <a:lstStyle/>
          <a:p>
            <a:pPr marL="457200" lvl="0" indent="-361950" algn="l" rtl="0">
              <a:lnSpc>
                <a:spcPct val="115000"/>
              </a:lnSpc>
              <a:spcBef>
                <a:spcPts val="0"/>
              </a:spcBef>
              <a:spcAft>
                <a:spcPts val="0"/>
              </a:spcAft>
              <a:buClr>
                <a:schemeClr val="dk1"/>
              </a:buClr>
              <a:buSzPts val="2100"/>
              <a:buChar char="●"/>
            </a:pPr>
            <a:r>
              <a:rPr lang="ja" sz="2100">
                <a:solidFill>
                  <a:schemeClr val="dk1"/>
                </a:solidFill>
              </a:rPr>
              <a:t>Motivation: Evaluation of RCA techniques are challenging</a:t>
            </a:r>
            <a:endParaRPr sz="2100">
              <a:solidFill>
                <a:schemeClr val="dk1"/>
              </a:solidFill>
            </a:endParaRPr>
          </a:p>
          <a:p>
            <a:pPr marL="457200" lvl="0" indent="-361950" algn="l" rtl="0">
              <a:spcBef>
                <a:spcPts val="1000"/>
              </a:spcBef>
              <a:spcAft>
                <a:spcPts val="0"/>
              </a:spcAft>
              <a:buClr>
                <a:schemeClr val="dk1"/>
              </a:buClr>
              <a:buSzPts val="2100"/>
              <a:buChar char="●"/>
            </a:pPr>
            <a:r>
              <a:rPr lang="ja" sz="2100" b="1">
                <a:solidFill>
                  <a:schemeClr val="dk1"/>
                </a:solidFill>
              </a:rPr>
              <a:t>RCABench (end-to-end benchmarking platform)</a:t>
            </a:r>
            <a:endParaRPr sz="2100" b="1">
              <a:solidFill>
                <a:schemeClr val="dk1"/>
              </a:solidFill>
            </a:endParaRPr>
          </a:p>
          <a:p>
            <a:pPr marL="914400" lvl="1" indent="-361950" algn="l" rtl="0">
              <a:spcBef>
                <a:spcPts val="0"/>
              </a:spcBef>
              <a:spcAft>
                <a:spcPts val="0"/>
              </a:spcAft>
              <a:buClr>
                <a:schemeClr val="dk1"/>
              </a:buClr>
              <a:buSzPts val="2100"/>
              <a:buChar char="○"/>
            </a:pPr>
            <a:r>
              <a:rPr lang="ja" sz="2100">
                <a:solidFill>
                  <a:schemeClr val="dk1"/>
                </a:solidFill>
              </a:rPr>
              <a:t>Predefined and public root cause locations for seven targets</a:t>
            </a:r>
            <a:endParaRPr sz="2100">
              <a:solidFill>
                <a:schemeClr val="dk1"/>
              </a:solidFill>
            </a:endParaRPr>
          </a:p>
          <a:p>
            <a:pPr marL="914400" lvl="1" indent="-361950" algn="l" rtl="0">
              <a:spcBef>
                <a:spcPts val="0"/>
              </a:spcBef>
              <a:spcAft>
                <a:spcPts val="0"/>
              </a:spcAft>
              <a:buClr>
                <a:schemeClr val="dk1"/>
              </a:buClr>
              <a:buSzPts val="2100"/>
              <a:buChar char="○"/>
            </a:pPr>
            <a:r>
              <a:rPr lang="ja" sz="2100">
                <a:solidFill>
                  <a:schemeClr val="dk1"/>
                </a:solidFill>
              </a:rPr>
              <a:t>Decoupling RCA steps (D.A. and F.E)</a:t>
            </a:r>
            <a:endParaRPr sz="2100">
              <a:solidFill>
                <a:schemeClr val="dk1"/>
              </a:solidFill>
            </a:endParaRPr>
          </a:p>
          <a:p>
            <a:pPr marL="914400" lvl="1" indent="-361950" algn="l" rtl="0">
              <a:spcBef>
                <a:spcPts val="0"/>
              </a:spcBef>
              <a:spcAft>
                <a:spcPts val="0"/>
              </a:spcAft>
              <a:buClr>
                <a:schemeClr val="dk1"/>
              </a:buClr>
              <a:buSzPts val="2100"/>
              <a:buChar char="○"/>
            </a:pPr>
            <a:r>
              <a:rPr lang="ja" sz="2100">
                <a:solidFill>
                  <a:schemeClr val="dk1"/>
                </a:solidFill>
              </a:rPr>
              <a:t>Variance-aware evaluation for Data Augmentation</a:t>
            </a:r>
            <a:br>
              <a:rPr lang="ja" sz="2100">
                <a:solidFill>
                  <a:schemeClr val="dk1"/>
                </a:solidFill>
              </a:rPr>
            </a:br>
            <a:r>
              <a:rPr lang="ja" sz="2100">
                <a:solidFill>
                  <a:schemeClr val="dk1"/>
                </a:solidFill>
              </a:rPr>
              <a:t>(DA time/initial seed/fuzzing randomness)</a:t>
            </a:r>
            <a:endParaRPr sz="2100">
              <a:solidFill>
                <a:schemeClr val="dk1"/>
              </a:solidFill>
            </a:endParaRPr>
          </a:p>
          <a:p>
            <a:pPr marL="0" lvl="0" indent="0" algn="l" rtl="0">
              <a:spcBef>
                <a:spcPts val="1000"/>
              </a:spcBef>
              <a:spcAft>
                <a:spcPts val="0"/>
              </a:spcAft>
              <a:buNone/>
            </a:pPr>
            <a:endParaRPr>
              <a:solidFill>
                <a:schemeClr val="dk1"/>
              </a:solidFill>
            </a:endParaRPr>
          </a:p>
        </p:txBody>
      </p:sp>
      <p:sp>
        <p:nvSpPr>
          <p:cNvPr id="406" name="Google Shape;406;p37"/>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26</a:t>
            </a:fld>
            <a:endParaRPr/>
          </a:p>
        </p:txBody>
      </p:sp>
      <p:sp>
        <p:nvSpPr>
          <p:cNvPr id="407" name="Google Shape;407;p37"/>
          <p:cNvSpPr txBox="1"/>
          <p:nvPr/>
        </p:nvSpPr>
        <p:spPr>
          <a:xfrm>
            <a:off x="1305950" y="3723000"/>
            <a:ext cx="5375400" cy="507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ja" sz="2100" u="sng">
                <a:solidFill>
                  <a:schemeClr val="accent5"/>
                </a:solidFill>
                <a:hlinkClick r:id="rId3">
                  <a:extLst>
                    <a:ext uri="{A12FA001-AC4F-418D-AE19-62706E023703}">
                      <ahyp:hlinkClr xmlns:ahyp="http://schemas.microsoft.com/office/drawing/2018/hyperlinkcolor" val="tx"/>
                    </a:ext>
                  </a:extLst>
                </a:hlinkClick>
              </a:rPr>
              <a:t>https://github.com/RICSecLab/RCABench</a:t>
            </a:r>
            <a:endParaRPr sz="17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420" name="Google Shape;420;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421" name="Google Shape;421;p39"/>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Limitations and future work</a:t>
            </a:r>
            <a:endParaRPr/>
          </a:p>
        </p:txBody>
      </p:sp>
      <p:sp>
        <p:nvSpPr>
          <p:cNvPr id="434" name="Google Shape;434;p41"/>
          <p:cNvSpPr txBox="1">
            <a:spLocks noGrp="1"/>
          </p:cNvSpPr>
          <p:nvPr>
            <p:ph type="body" idx="1"/>
          </p:nvPr>
        </p:nvSpPr>
        <p:spPr>
          <a:xfrm>
            <a:off x="311700" y="1152475"/>
            <a:ext cx="8643900" cy="3845700"/>
          </a:xfrm>
          <a:prstGeom prst="rect">
            <a:avLst/>
          </a:prstGeom>
        </p:spPr>
        <p:txBody>
          <a:bodyPr spcFirstLastPara="1" wrap="square" lIns="91425" tIns="91425" rIns="91425" bIns="91425" anchor="t" anchorCtr="0">
            <a:noAutofit/>
          </a:bodyPr>
          <a:lstStyle/>
          <a:p>
            <a:pPr marL="457200" lvl="0" indent="-374650" algn="l" rtl="0">
              <a:spcBef>
                <a:spcPts val="0"/>
              </a:spcBef>
              <a:spcAft>
                <a:spcPts val="0"/>
              </a:spcAft>
              <a:buClr>
                <a:schemeClr val="dk1"/>
              </a:buClr>
              <a:buSzPts val="2300"/>
              <a:buChar char="●"/>
            </a:pPr>
            <a:r>
              <a:rPr lang="ja" sz="2300" b="1">
                <a:solidFill>
                  <a:schemeClr val="dk1"/>
                </a:solidFill>
              </a:rPr>
              <a:t>Modular framework for fair and objective RCA evaluation</a:t>
            </a:r>
            <a:endParaRPr>
              <a:solidFill>
                <a:schemeClr val="dk1"/>
              </a:solidFill>
            </a:endParaRPr>
          </a:p>
          <a:p>
            <a:pPr marL="914400" lvl="1" indent="-387350" algn="l" rtl="0">
              <a:spcBef>
                <a:spcPts val="0"/>
              </a:spcBef>
              <a:spcAft>
                <a:spcPts val="0"/>
              </a:spcAft>
              <a:buClr>
                <a:schemeClr val="dk1"/>
              </a:buClr>
              <a:buSzPts val="2500"/>
              <a:buChar char="○"/>
            </a:pPr>
            <a:r>
              <a:rPr lang="ja" sz="2400">
                <a:solidFill>
                  <a:schemeClr val="dk1"/>
                </a:solidFill>
              </a:rPr>
              <a:t>Implementation differences can spoil fair comparisons.</a:t>
            </a:r>
            <a:endParaRPr sz="2400">
              <a:solidFill>
                <a:schemeClr val="dk1"/>
              </a:solidFill>
            </a:endParaRPr>
          </a:p>
          <a:p>
            <a:pPr marL="1371600" lvl="2" indent="-349250" algn="l" rtl="0">
              <a:spcBef>
                <a:spcPts val="0"/>
              </a:spcBef>
              <a:spcAft>
                <a:spcPts val="0"/>
              </a:spcAft>
              <a:buClr>
                <a:schemeClr val="dk1"/>
              </a:buClr>
              <a:buSzPts val="1900"/>
              <a:buChar char="■"/>
            </a:pPr>
            <a:r>
              <a:rPr lang="ja" sz="1900">
                <a:solidFill>
                  <a:schemeClr val="dk1"/>
                </a:solidFill>
              </a:rPr>
              <a:t>Tracing: Intel PIN, DynamoRIO…</a:t>
            </a:r>
            <a:endParaRPr sz="1900">
              <a:solidFill>
                <a:schemeClr val="dk1"/>
              </a:solidFill>
            </a:endParaRPr>
          </a:p>
          <a:p>
            <a:pPr marL="1371600" lvl="2" indent="-349250" algn="l" rtl="0">
              <a:spcBef>
                <a:spcPts val="0"/>
              </a:spcBef>
              <a:spcAft>
                <a:spcPts val="0"/>
              </a:spcAft>
              <a:buClr>
                <a:schemeClr val="dk1"/>
              </a:buClr>
              <a:buSzPts val="1900"/>
              <a:buChar char="■"/>
            </a:pPr>
            <a:r>
              <a:rPr lang="ja" sz="1900">
                <a:solidFill>
                  <a:schemeClr val="dk1"/>
                </a:solidFill>
              </a:rPr>
              <a:t>Language: Python, C++</a:t>
            </a:r>
            <a:endParaRPr sz="1900">
              <a:solidFill>
                <a:schemeClr val="dk1"/>
              </a:solidFill>
            </a:endParaRPr>
          </a:p>
          <a:p>
            <a:pPr marL="1371600" lvl="2" indent="-349250" algn="l" rtl="0">
              <a:spcBef>
                <a:spcPts val="0"/>
              </a:spcBef>
              <a:spcAft>
                <a:spcPts val="0"/>
              </a:spcAft>
              <a:buClr>
                <a:schemeClr val="dk1"/>
              </a:buClr>
              <a:buSzPts val="1900"/>
              <a:buChar char="■"/>
            </a:pPr>
            <a:r>
              <a:rPr lang="ja" sz="1900">
                <a:solidFill>
                  <a:schemeClr val="dk1"/>
                </a:solidFill>
              </a:rPr>
              <a:t>Misc: parallelization, file I/O, log… </a:t>
            </a:r>
            <a:endParaRPr sz="1900">
              <a:solidFill>
                <a:schemeClr val="dk1"/>
              </a:solidFill>
            </a:endParaRPr>
          </a:p>
          <a:p>
            <a:pPr marL="1371600" lvl="0" indent="0" algn="l" rtl="0">
              <a:spcBef>
                <a:spcPts val="1200"/>
              </a:spcBef>
              <a:spcAft>
                <a:spcPts val="0"/>
              </a:spcAft>
              <a:buNone/>
            </a:pPr>
            <a:endParaRPr sz="100">
              <a:solidFill>
                <a:schemeClr val="dk1"/>
              </a:solidFill>
            </a:endParaRPr>
          </a:p>
          <a:p>
            <a:pPr marL="914400" lvl="1" indent="-387350" algn="l" rtl="0">
              <a:spcBef>
                <a:spcPts val="1200"/>
              </a:spcBef>
              <a:spcAft>
                <a:spcPts val="0"/>
              </a:spcAft>
              <a:buClr>
                <a:schemeClr val="dk1"/>
              </a:buClr>
              <a:buSzPts val="2500"/>
              <a:buChar char="○"/>
            </a:pPr>
            <a:r>
              <a:rPr lang="ja" sz="2400">
                <a:solidFill>
                  <a:schemeClr val="dk1"/>
                </a:solidFill>
              </a:rPr>
              <a:t>Basic Blocks for implementation is needed.	</a:t>
            </a:r>
            <a:br>
              <a:rPr lang="ja" sz="2100">
                <a:solidFill>
                  <a:schemeClr val="dk1"/>
                </a:solidFill>
              </a:rPr>
            </a:br>
            <a:r>
              <a:rPr lang="ja" sz="2100">
                <a:solidFill>
                  <a:schemeClr val="dk1"/>
                </a:solidFill>
              </a:rPr>
              <a:t>c.f. modular framework for fuzzing [LibAFL, fuzzuf]</a:t>
            </a:r>
            <a:endParaRPr sz="2100">
              <a:solidFill>
                <a:schemeClr val="dk1"/>
              </a:solidFill>
            </a:endParaRPr>
          </a:p>
          <a:p>
            <a:pPr marL="914400" lvl="0" indent="0" algn="l" rtl="0">
              <a:spcBef>
                <a:spcPts val="1200"/>
              </a:spcBef>
              <a:spcAft>
                <a:spcPts val="0"/>
              </a:spcAft>
              <a:buNone/>
            </a:pPr>
            <a:endParaRPr>
              <a:solidFill>
                <a:schemeClr val="dk1"/>
              </a:solidFill>
            </a:endParaRPr>
          </a:p>
          <a:p>
            <a:pPr marL="0" lvl="0" indent="0" algn="l" rtl="0">
              <a:spcBef>
                <a:spcPts val="1200"/>
              </a:spcBef>
              <a:spcAft>
                <a:spcPts val="1200"/>
              </a:spcAft>
              <a:buNone/>
            </a:pPr>
            <a:r>
              <a:rPr lang="ja" sz="1600">
                <a:solidFill>
                  <a:schemeClr val="dk1"/>
                </a:solidFill>
              </a:rPr>
              <a:t>LibAFL: </a:t>
            </a:r>
            <a:r>
              <a:rPr lang="ja" sz="1600" u="sng">
                <a:solidFill>
                  <a:schemeClr val="hlink"/>
                </a:solidFill>
                <a:hlinkClick r:id="rId3"/>
              </a:rPr>
              <a:t>https://github.com/AFLplusplus/LibAFL</a:t>
            </a:r>
            <a:r>
              <a:rPr lang="ja" sz="1600">
                <a:solidFill>
                  <a:schemeClr val="dk1"/>
                </a:solidFill>
              </a:rPr>
              <a:t>   fuzzuf: </a:t>
            </a:r>
            <a:r>
              <a:rPr lang="ja" sz="1600" u="sng">
                <a:solidFill>
                  <a:schemeClr val="hlink"/>
                </a:solidFill>
                <a:hlinkClick r:id="rId4"/>
              </a:rPr>
              <a:t>https://github.com/fuzzuf/fuzzuf</a:t>
            </a:r>
            <a:endParaRPr sz="1600">
              <a:solidFill>
                <a:schemeClr val="dk1"/>
              </a:solidFill>
            </a:endParaRPr>
          </a:p>
        </p:txBody>
      </p:sp>
      <p:sp>
        <p:nvSpPr>
          <p:cNvPr id="435" name="Google Shape;435;p41"/>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What affects the quality of the DA’s results?</a:t>
            </a:r>
            <a:endParaRPr/>
          </a:p>
        </p:txBody>
      </p:sp>
      <p:sp>
        <p:nvSpPr>
          <p:cNvPr id="441" name="Google Shape;441;p42"/>
          <p:cNvSpPr txBox="1">
            <a:spLocks noGrp="1"/>
          </p:cNvSpPr>
          <p:nvPr>
            <p:ph type="body" idx="1"/>
          </p:nvPr>
        </p:nvSpPr>
        <p:spPr>
          <a:xfrm>
            <a:off x="311700" y="1152475"/>
            <a:ext cx="5793900" cy="1038300"/>
          </a:xfrm>
          <a:prstGeom prst="rect">
            <a:avLst/>
          </a:prstGeom>
        </p:spPr>
        <p:txBody>
          <a:bodyPr spcFirstLastPara="1" wrap="square" lIns="91425" tIns="91425" rIns="91425" bIns="91425" anchor="t" anchorCtr="0">
            <a:noAutofit/>
          </a:bodyPr>
          <a:lstStyle/>
          <a:p>
            <a:pPr marL="457200" lvl="0" indent="-368300" algn="l" rtl="0">
              <a:lnSpc>
                <a:spcPct val="100000"/>
              </a:lnSpc>
              <a:spcBef>
                <a:spcPts val="0"/>
              </a:spcBef>
              <a:spcAft>
                <a:spcPts val="0"/>
              </a:spcAft>
              <a:buClr>
                <a:schemeClr val="dk1"/>
              </a:buClr>
              <a:buSzPts val="2200"/>
              <a:buChar char="●"/>
            </a:pPr>
            <a:r>
              <a:rPr lang="ja" sz="2200">
                <a:solidFill>
                  <a:schemeClr val="dk1"/>
                </a:solidFill>
              </a:rPr>
              <a:t>Number of inputs</a:t>
            </a:r>
            <a:endParaRPr sz="2200">
              <a:solidFill>
                <a:schemeClr val="dk1"/>
              </a:solidFill>
            </a:endParaRPr>
          </a:p>
          <a:p>
            <a:pPr marL="457200" lvl="0" indent="-368300" algn="l" rtl="0">
              <a:lnSpc>
                <a:spcPct val="100000"/>
              </a:lnSpc>
              <a:spcBef>
                <a:spcPts val="0"/>
              </a:spcBef>
              <a:spcAft>
                <a:spcPts val="0"/>
              </a:spcAft>
              <a:buClr>
                <a:schemeClr val="dk1"/>
              </a:buClr>
              <a:buSzPts val="2200"/>
              <a:buChar char="●"/>
            </a:pPr>
            <a:r>
              <a:rPr lang="ja" sz="2200">
                <a:solidFill>
                  <a:schemeClr val="dk1"/>
                </a:solidFill>
              </a:rPr>
              <a:t>Ratio of crashing/non-crashing inputs</a:t>
            </a:r>
            <a:endParaRPr sz="220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1200"/>
              </a:spcAft>
              <a:buNone/>
            </a:pPr>
            <a:endParaRPr>
              <a:solidFill>
                <a:schemeClr val="dk1"/>
              </a:solidFill>
            </a:endParaRPr>
          </a:p>
        </p:txBody>
      </p:sp>
      <p:sp>
        <p:nvSpPr>
          <p:cNvPr id="442" name="Google Shape;442;p42"/>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29</a:t>
            </a:fld>
            <a:endParaRPr/>
          </a:p>
        </p:txBody>
      </p:sp>
      <p:sp>
        <p:nvSpPr>
          <p:cNvPr id="443" name="Google Shape;443;p42"/>
          <p:cNvSpPr txBox="1"/>
          <p:nvPr/>
        </p:nvSpPr>
        <p:spPr>
          <a:xfrm>
            <a:off x="3609150" y="4849375"/>
            <a:ext cx="145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444" name="Google Shape;444;p42"/>
          <p:cNvPicPr preferRelativeResize="0"/>
          <p:nvPr/>
        </p:nvPicPr>
        <p:blipFill>
          <a:blip r:embed="rId3">
            <a:alphaModFix/>
          </a:blip>
          <a:stretch>
            <a:fillRect/>
          </a:stretch>
        </p:blipFill>
        <p:spPr>
          <a:xfrm>
            <a:off x="682075" y="2324503"/>
            <a:ext cx="3486681" cy="1881598"/>
          </a:xfrm>
          <a:prstGeom prst="rect">
            <a:avLst/>
          </a:prstGeom>
          <a:noFill/>
          <a:ln>
            <a:noFill/>
          </a:ln>
        </p:spPr>
      </p:pic>
      <p:pic>
        <p:nvPicPr>
          <p:cNvPr id="445" name="Google Shape;445;p42"/>
          <p:cNvPicPr preferRelativeResize="0"/>
          <p:nvPr/>
        </p:nvPicPr>
        <p:blipFill>
          <a:blip r:embed="rId4">
            <a:alphaModFix/>
          </a:blip>
          <a:stretch>
            <a:fillRect/>
          </a:stretch>
        </p:blipFill>
        <p:spPr>
          <a:xfrm>
            <a:off x="4819552" y="2250100"/>
            <a:ext cx="3491599" cy="1881596"/>
          </a:xfrm>
          <a:prstGeom prst="rect">
            <a:avLst/>
          </a:prstGeom>
          <a:noFill/>
          <a:ln>
            <a:noFill/>
          </a:ln>
        </p:spPr>
      </p:pic>
      <p:sp>
        <p:nvSpPr>
          <p:cNvPr id="446" name="Google Shape;446;p42"/>
          <p:cNvSpPr txBox="1"/>
          <p:nvPr/>
        </p:nvSpPr>
        <p:spPr>
          <a:xfrm>
            <a:off x="1768950" y="4206100"/>
            <a:ext cx="1840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200"/>
              <a:t>Target #1</a:t>
            </a:r>
            <a:endParaRPr sz="2200"/>
          </a:p>
        </p:txBody>
      </p:sp>
      <p:sp>
        <p:nvSpPr>
          <p:cNvPr id="447" name="Google Shape;447;p42"/>
          <p:cNvSpPr txBox="1"/>
          <p:nvPr/>
        </p:nvSpPr>
        <p:spPr>
          <a:xfrm>
            <a:off x="6105600" y="4206100"/>
            <a:ext cx="1840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200"/>
              <a:t>Target #6</a:t>
            </a:r>
            <a:endParaRPr sz="2200"/>
          </a:p>
        </p:txBody>
      </p:sp>
      <p:sp>
        <p:nvSpPr>
          <p:cNvPr id="448" name="Google Shape;448;p42"/>
          <p:cNvSpPr/>
          <p:nvPr/>
        </p:nvSpPr>
        <p:spPr>
          <a:xfrm>
            <a:off x="5645600" y="1152475"/>
            <a:ext cx="125400" cy="752700"/>
          </a:xfrm>
          <a:prstGeom prst="rightBrace">
            <a:avLst>
              <a:gd name="adj1" fmla="val 50000"/>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txBox="1"/>
          <p:nvPr/>
        </p:nvSpPr>
        <p:spPr>
          <a:xfrm>
            <a:off x="5771000" y="1144075"/>
            <a:ext cx="3241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100"/>
              <a:t>depends on combinations of targets and methods.</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RCA (Root Cause Analysis) a.k.a Fault Localization</a:t>
            </a:r>
            <a:endParaRPr/>
          </a:p>
        </p:txBody>
      </p:sp>
      <p:sp>
        <p:nvSpPr>
          <p:cNvPr id="76" name="Google Shape;76;p16"/>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3</a:t>
            </a:fld>
            <a:endParaRPr/>
          </a:p>
        </p:txBody>
      </p:sp>
      <p:sp>
        <p:nvSpPr>
          <p:cNvPr id="77" name="Google Shape;77;p16"/>
          <p:cNvSpPr/>
          <p:nvPr/>
        </p:nvSpPr>
        <p:spPr>
          <a:xfrm>
            <a:off x="2382174" y="2845175"/>
            <a:ext cx="1747500" cy="1039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3100"/>
              <a:t>RCA tool</a:t>
            </a:r>
            <a:endParaRPr sz="3100"/>
          </a:p>
        </p:txBody>
      </p:sp>
      <p:sp>
        <p:nvSpPr>
          <p:cNvPr id="78" name="Google Shape;78;p16"/>
          <p:cNvSpPr txBox="1"/>
          <p:nvPr/>
        </p:nvSpPr>
        <p:spPr>
          <a:xfrm>
            <a:off x="311700" y="4029925"/>
            <a:ext cx="1862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700"/>
              <a:t>Crashing Input</a:t>
            </a:r>
            <a:endParaRPr sz="1700"/>
          </a:p>
        </p:txBody>
      </p:sp>
      <p:sp>
        <p:nvSpPr>
          <p:cNvPr id="79" name="Google Shape;79;p16"/>
          <p:cNvSpPr txBox="1"/>
          <p:nvPr/>
        </p:nvSpPr>
        <p:spPr>
          <a:xfrm>
            <a:off x="20450" y="2873709"/>
            <a:ext cx="19602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sz="1700"/>
              <a:t>Program</a:t>
            </a:r>
            <a:endParaRPr sz="1700"/>
          </a:p>
          <a:p>
            <a:pPr marL="0" lvl="0" indent="0" algn="ctr" rtl="0">
              <a:spcBef>
                <a:spcPts val="0"/>
              </a:spcBef>
              <a:spcAft>
                <a:spcPts val="0"/>
              </a:spcAft>
              <a:buNone/>
            </a:pPr>
            <a:r>
              <a:rPr lang="ja" sz="1700"/>
              <a:t>(Souce Code)</a:t>
            </a:r>
            <a:endParaRPr sz="1700"/>
          </a:p>
        </p:txBody>
      </p:sp>
      <p:sp>
        <p:nvSpPr>
          <p:cNvPr id="80" name="Google Shape;80;p16"/>
          <p:cNvSpPr txBox="1"/>
          <p:nvPr/>
        </p:nvSpPr>
        <p:spPr>
          <a:xfrm>
            <a:off x="4737950" y="2320025"/>
            <a:ext cx="4539600" cy="172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800"/>
              <a:t>Candidates of Root Cause </a:t>
            </a:r>
            <a:endParaRPr sz="2800"/>
          </a:p>
          <a:p>
            <a:pPr marL="914400" lvl="1" indent="-381000" algn="l" rtl="0">
              <a:spcBef>
                <a:spcPts val="0"/>
              </a:spcBef>
              <a:spcAft>
                <a:spcPts val="0"/>
              </a:spcAft>
              <a:buSzPts val="2400"/>
              <a:buChar char="○"/>
            </a:pPr>
            <a:r>
              <a:rPr lang="ja" sz="2400"/>
              <a:t>Lines</a:t>
            </a:r>
            <a:endParaRPr sz="2400"/>
          </a:p>
          <a:p>
            <a:pPr marL="914400" lvl="1" indent="-381000" algn="l" rtl="0">
              <a:spcBef>
                <a:spcPts val="0"/>
              </a:spcBef>
              <a:spcAft>
                <a:spcPts val="0"/>
              </a:spcAft>
              <a:buSzPts val="2400"/>
              <a:buChar char="○"/>
            </a:pPr>
            <a:r>
              <a:rPr lang="ja" sz="2400"/>
              <a:t>Basic Blocks</a:t>
            </a:r>
            <a:endParaRPr sz="2400"/>
          </a:p>
          <a:p>
            <a:pPr marL="914400" lvl="1" indent="-381000" algn="l" rtl="0">
              <a:spcBef>
                <a:spcPts val="0"/>
              </a:spcBef>
              <a:spcAft>
                <a:spcPts val="0"/>
              </a:spcAft>
              <a:buSzPts val="2400"/>
              <a:buChar char="○"/>
            </a:pPr>
            <a:r>
              <a:rPr lang="ja" sz="2400"/>
              <a:t>…</a:t>
            </a:r>
            <a:endParaRPr sz="2400"/>
          </a:p>
        </p:txBody>
      </p:sp>
      <p:pic>
        <p:nvPicPr>
          <p:cNvPr id="81" name="Google Shape;81;p16"/>
          <p:cNvPicPr preferRelativeResize="0"/>
          <p:nvPr/>
        </p:nvPicPr>
        <p:blipFill>
          <a:blip r:embed="rId3">
            <a:alphaModFix/>
          </a:blip>
          <a:stretch>
            <a:fillRect/>
          </a:stretch>
        </p:blipFill>
        <p:spPr>
          <a:xfrm>
            <a:off x="384536" y="2459450"/>
            <a:ext cx="603461" cy="500857"/>
          </a:xfrm>
          <a:prstGeom prst="rect">
            <a:avLst/>
          </a:prstGeom>
          <a:noFill/>
          <a:ln>
            <a:noFill/>
          </a:ln>
        </p:spPr>
      </p:pic>
      <p:pic>
        <p:nvPicPr>
          <p:cNvPr id="82" name="Google Shape;82;p16"/>
          <p:cNvPicPr preferRelativeResize="0"/>
          <p:nvPr/>
        </p:nvPicPr>
        <p:blipFill>
          <a:blip r:embed="rId4">
            <a:alphaModFix/>
          </a:blip>
          <a:stretch>
            <a:fillRect/>
          </a:stretch>
        </p:blipFill>
        <p:spPr>
          <a:xfrm>
            <a:off x="1234135" y="2312300"/>
            <a:ext cx="500354" cy="438055"/>
          </a:xfrm>
          <a:prstGeom prst="rect">
            <a:avLst/>
          </a:prstGeom>
          <a:noFill/>
          <a:ln>
            <a:noFill/>
          </a:ln>
        </p:spPr>
      </p:pic>
      <p:pic>
        <p:nvPicPr>
          <p:cNvPr id="83" name="Google Shape;83;p16"/>
          <p:cNvPicPr preferRelativeResize="0"/>
          <p:nvPr/>
        </p:nvPicPr>
        <p:blipFill>
          <a:blip r:embed="rId4">
            <a:alphaModFix/>
          </a:blip>
          <a:stretch>
            <a:fillRect/>
          </a:stretch>
        </p:blipFill>
        <p:spPr>
          <a:xfrm>
            <a:off x="1111067" y="2490851"/>
            <a:ext cx="500354" cy="438055"/>
          </a:xfrm>
          <a:prstGeom prst="rect">
            <a:avLst/>
          </a:prstGeom>
          <a:noFill/>
          <a:ln>
            <a:noFill/>
          </a:ln>
        </p:spPr>
      </p:pic>
      <p:pic>
        <p:nvPicPr>
          <p:cNvPr id="84" name="Google Shape;84;p16"/>
          <p:cNvPicPr preferRelativeResize="0"/>
          <p:nvPr/>
        </p:nvPicPr>
        <p:blipFill>
          <a:blip r:embed="rId4">
            <a:alphaModFix/>
          </a:blip>
          <a:stretch>
            <a:fillRect/>
          </a:stretch>
        </p:blipFill>
        <p:spPr>
          <a:xfrm>
            <a:off x="988000" y="2610992"/>
            <a:ext cx="500354" cy="438055"/>
          </a:xfrm>
          <a:prstGeom prst="rect">
            <a:avLst/>
          </a:prstGeom>
          <a:noFill/>
          <a:ln>
            <a:noFill/>
          </a:ln>
        </p:spPr>
      </p:pic>
      <p:sp>
        <p:nvSpPr>
          <p:cNvPr id="85" name="Google Shape;85;p16"/>
          <p:cNvSpPr/>
          <p:nvPr/>
        </p:nvSpPr>
        <p:spPr>
          <a:xfrm>
            <a:off x="4283138" y="2968463"/>
            <a:ext cx="454800" cy="792900"/>
          </a:xfrm>
          <a:prstGeom prst="rightArrow">
            <a:avLst>
              <a:gd name="adj1" fmla="val 50000"/>
              <a:gd name="adj2" fmla="val 50000"/>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p:nvPr/>
        </p:nvSpPr>
        <p:spPr>
          <a:xfrm>
            <a:off x="1831663" y="2968482"/>
            <a:ext cx="454800" cy="792900"/>
          </a:xfrm>
          <a:prstGeom prst="rightArrow">
            <a:avLst>
              <a:gd name="adj1" fmla="val 50000"/>
              <a:gd name="adj2" fmla="val 50000"/>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6"/>
          <p:cNvSpPr/>
          <p:nvPr/>
        </p:nvSpPr>
        <p:spPr>
          <a:xfrm>
            <a:off x="842324" y="3581700"/>
            <a:ext cx="454800" cy="438000"/>
          </a:xfrm>
          <a:prstGeom prst="rect">
            <a:avLst/>
          </a:prstGeom>
          <a:solidFill>
            <a:srgbClr val="FF99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16"/>
          <p:cNvCxnSpPr/>
          <p:nvPr/>
        </p:nvCxnSpPr>
        <p:spPr>
          <a:xfrm>
            <a:off x="487875" y="1993100"/>
            <a:ext cx="8169000" cy="0"/>
          </a:xfrm>
          <a:prstGeom prst="straightConnector1">
            <a:avLst/>
          </a:prstGeom>
          <a:noFill/>
          <a:ln w="38100" cap="flat" cmpd="sng">
            <a:solidFill>
              <a:schemeClr val="dk1"/>
            </a:solidFill>
            <a:prstDash val="solid"/>
            <a:round/>
            <a:headEnd type="triangle" w="med" len="med"/>
            <a:tailEnd type="triangle" w="med" len="med"/>
          </a:ln>
        </p:spPr>
      </p:cxnSp>
      <p:sp>
        <p:nvSpPr>
          <p:cNvPr id="89" name="Google Shape;89;p16"/>
          <p:cNvSpPr txBox="1"/>
          <p:nvPr/>
        </p:nvSpPr>
        <p:spPr>
          <a:xfrm>
            <a:off x="2593800" y="1380313"/>
            <a:ext cx="3956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500">
                <a:solidFill>
                  <a:schemeClr val="dk1"/>
                </a:solidFill>
              </a:rPr>
              <a:t>Automatic crash analysis</a:t>
            </a:r>
            <a:endParaRPr sz="25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dirty="0"/>
              <a:t>Target selection</a:t>
            </a:r>
            <a:endParaRPr dirty="0"/>
          </a:p>
        </p:txBody>
      </p:sp>
      <p:sp>
        <p:nvSpPr>
          <p:cNvPr id="455" name="Google Shape;455;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SzPts val="2400"/>
              <a:buChar char="-"/>
            </a:pPr>
            <a:r>
              <a:rPr lang="ja" sz="2400"/>
              <a:t>Diverse Root Cause (Missing check, Incomplete check)</a:t>
            </a:r>
            <a:endParaRPr sz="2400"/>
          </a:p>
          <a:p>
            <a:pPr marL="457200" lvl="0" indent="-381000" algn="l" rtl="0">
              <a:spcBef>
                <a:spcPts val="0"/>
              </a:spcBef>
              <a:spcAft>
                <a:spcPts val="0"/>
              </a:spcAft>
              <a:buSzPts val="2400"/>
              <a:buChar char="-"/>
            </a:pPr>
            <a:r>
              <a:rPr lang="ja" sz="2400"/>
              <a:t>Diverse crash causes (heap overflow, UAF …)</a:t>
            </a:r>
            <a:endParaRPr sz="2400"/>
          </a:p>
          <a:p>
            <a:pPr marL="457200" lvl="0" indent="-381000" algn="l" rtl="0">
              <a:spcBef>
                <a:spcPts val="0"/>
              </a:spcBef>
              <a:spcAft>
                <a:spcPts val="0"/>
              </a:spcAft>
              <a:buSzPts val="2400"/>
              <a:buChar char="-"/>
            </a:pPr>
            <a:r>
              <a:rPr lang="ja" sz="2400"/>
              <a:t>Real-world software </a:t>
            </a:r>
            <a:endParaRPr sz="2400"/>
          </a:p>
          <a:p>
            <a:pPr marL="0" lvl="0" indent="0" algn="l" rtl="0">
              <a:spcBef>
                <a:spcPts val="1200"/>
              </a:spcBef>
              <a:spcAft>
                <a:spcPts val="0"/>
              </a:spcAft>
              <a:buNone/>
            </a:pPr>
            <a:endParaRPr sz="2400"/>
          </a:p>
          <a:p>
            <a:pPr marL="0" lvl="0" indent="0" algn="l" rtl="0">
              <a:spcBef>
                <a:spcPts val="1200"/>
              </a:spcBef>
              <a:spcAft>
                <a:spcPts val="1200"/>
              </a:spcAft>
              <a:buNone/>
            </a:pPr>
            <a:r>
              <a:rPr lang="ja" sz="2400"/>
              <a:t>Any contributions are welcome.</a:t>
            </a:r>
            <a:endParaRPr sz="2400"/>
          </a:p>
        </p:txBody>
      </p:sp>
      <p:sp>
        <p:nvSpPr>
          <p:cNvPr id="456" name="Google Shape;456;p43"/>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Question: What about targets with poor accuracy? </a:t>
            </a:r>
            <a:endParaRPr/>
          </a:p>
        </p:txBody>
      </p:sp>
      <p:sp>
        <p:nvSpPr>
          <p:cNvPr id="462" name="Google Shape;462;p44"/>
          <p:cNvSpPr txBox="1">
            <a:spLocks noGrp="1"/>
          </p:cNvSpPr>
          <p:nvPr>
            <p:ph type="body" idx="1"/>
          </p:nvPr>
        </p:nvSpPr>
        <p:spPr>
          <a:xfrm>
            <a:off x="311700" y="1152475"/>
            <a:ext cx="8520600" cy="727800"/>
          </a:xfrm>
          <a:prstGeom prst="rect">
            <a:avLst/>
          </a:prstGeom>
        </p:spPr>
        <p:txBody>
          <a:bodyPr spcFirstLastPara="1" wrap="square" lIns="91425" tIns="91425" rIns="91425" bIns="91425" anchor="t" anchorCtr="0">
            <a:normAutofit fontScale="92500"/>
          </a:bodyPr>
          <a:lstStyle/>
          <a:p>
            <a:pPr marL="0" lvl="0" indent="0" algn="l" rtl="0">
              <a:lnSpc>
                <a:spcPct val="100000"/>
              </a:lnSpc>
              <a:spcBef>
                <a:spcPts val="0"/>
              </a:spcBef>
              <a:spcAft>
                <a:spcPts val="0"/>
              </a:spcAft>
              <a:buNone/>
            </a:pPr>
            <a:r>
              <a:rPr lang="ja" sz="2200"/>
              <a:t>if statement at the patch point is executed regardless of the value of </a:t>
            </a:r>
            <a:r>
              <a:rPr lang="ja" sz="2200">
                <a:solidFill>
                  <a:srgbClr val="FF0000"/>
                </a:solidFill>
                <a:latin typeface="Ubuntu Mono"/>
                <a:ea typeface="Ubuntu Mono"/>
                <a:cs typeface="Ubuntu Mono"/>
                <a:sym typeface="Ubuntu Mono"/>
              </a:rPr>
              <a:t>count</a:t>
            </a:r>
            <a:r>
              <a:rPr lang="ja" sz="2200"/>
              <a:t>.</a:t>
            </a:r>
            <a:endParaRPr sz="2200"/>
          </a:p>
        </p:txBody>
      </p:sp>
      <p:sp>
        <p:nvSpPr>
          <p:cNvPr id="463" name="Google Shape;463;p44"/>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31</a:t>
            </a:fld>
            <a:endParaRPr/>
          </a:p>
        </p:txBody>
      </p:sp>
      <p:sp>
        <p:nvSpPr>
          <p:cNvPr id="464" name="Google Shape;464;p44"/>
          <p:cNvSpPr txBox="1"/>
          <p:nvPr/>
        </p:nvSpPr>
        <p:spPr>
          <a:xfrm>
            <a:off x="1159850" y="2563425"/>
            <a:ext cx="7071600" cy="1416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ja" sz="1600">
                <a:latin typeface="Ubuntu Mono"/>
                <a:ea typeface="Ubuntu Mono"/>
                <a:cs typeface="Ubuntu Mono"/>
                <a:sym typeface="Ubuntu Mono"/>
              </a:rPr>
              <a:t>  if(TIFFGetField(input, TIFFTAG_JPEGTABLES, &amp;count, &amp;jpt) != 0) {</a:t>
            </a:r>
            <a:endParaRPr sz="1600">
              <a:latin typeface="Ubuntu Mono"/>
              <a:ea typeface="Ubuntu Mono"/>
              <a:cs typeface="Ubuntu Mono"/>
              <a:sym typeface="Ubuntu Mono"/>
            </a:endParaRPr>
          </a:p>
          <a:p>
            <a:pPr marL="0" lvl="0" indent="0" algn="l" rtl="0">
              <a:spcBef>
                <a:spcPts val="0"/>
              </a:spcBef>
              <a:spcAft>
                <a:spcPts val="0"/>
              </a:spcAft>
              <a:buNone/>
            </a:pPr>
            <a:r>
              <a:rPr lang="ja" sz="1600">
                <a:solidFill>
                  <a:srgbClr val="FF0000"/>
                </a:solidFill>
                <a:latin typeface="Ubuntu Mono"/>
                <a:ea typeface="Ubuntu Mono"/>
                <a:cs typeface="Ubuntu Mono"/>
                <a:sym typeface="Ubuntu Mono"/>
              </a:rPr>
              <a:t>-   if (count &gt;= 4) {</a:t>
            </a:r>
            <a:endParaRPr sz="1600">
              <a:solidFill>
                <a:srgbClr val="FF0000"/>
              </a:solidFill>
              <a:latin typeface="Ubuntu Mono"/>
              <a:ea typeface="Ubuntu Mono"/>
              <a:cs typeface="Ubuntu Mono"/>
              <a:sym typeface="Ubuntu Mono"/>
            </a:endParaRPr>
          </a:p>
          <a:p>
            <a:pPr marL="0" lvl="0" indent="0" algn="l" rtl="0">
              <a:spcBef>
                <a:spcPts val="0"/>
              </a:spcBef>
              <a:spcAft>
                <a:spcPts val="0"/>
              </a:spcAft>
              <a:buNone/>
            </a:pPr>
            <a:r>
              <a:rPr lang="ja" sz="1600">
                <a:solidFill>
                  <a:srgbClr val="0000FF"/>
                </a:solidFill>
                <a:latin typeface="Ubuntu Mono"/>
                <a:ea typeface="Ubuntu Mono"/>
                <a:cs typeface="Ubuntu Mono"/>
                <a:sym typeface="Ubuntu Mono"/>
              </a:rPr>
              <a:t>+   if (count &gt; 4) {</a:t>
            </a:r>
            <a:endParaRPr sz="1600">
              <a:solidFill>
                <a:srgbClr val="0000FF"/>
              </a:solidFill>
              <a:latin typeface="Ubuntu Mono"/>
              <a:ea typeface="Ubuntu Mono"/>
              <a:cs typeface="Ubuntu Mono"/>
              <a:sym typeface="Ubuntu Mono"/>
            </a:endParaRPr>
          </a:p>
          <a:p>
            <a:pPr marL="0" lvl="0" indent="0" algn="l" rtl="0">
              <a:spcBef>
                <a:spcPts val="0"/>
              </a:spcBef>
              <a:spcAft>
                <a:spcPts val="0"/>
              </a:spcAft>
              <a:buNone/>
            </a:pPr>
            <a:r>
              <a:rPr lang="ja" sz="1600">
                <a:latin typeface="Ubuntu Mono"/>
                <a:ea typeface="Ubuntu Mono"/>
                <a:cs typeface="Ubuntu Mono"/>
                <a:sym typeface="Ubuntu Mono"/>
              </a:rPr>
              <a:t>      int retTIFFReadRawTile;</a:t>
            </a:r>
            <a:endParaRPr sz="1600">
              <a:latin typeface="Ubuntu Mono"/>
              <a:ea typeface="Ubuntu Mono"/>
              <a:cs typeface="Ubuntu Mono"/>
              <a:sym typeface="Ubuntu Mono"/>
            </a:endParaRPr>
          </a:p>
          <a:p>
            <a:pPr marL="0" lvl="0" indent="0" algn="l" rtl="0">
              <a:spcBef>
                <a:spcPts val="0"/>
              </a:spcBef>
              <a:spcAft>
                <a:spcPts val="0"/>
              </a:spcAft>
              <a:buNone/>
            </a:pPr>
            <a:r>
              <a:rPr lang="ja" sz="1600">
                <a:latin typeface="Ubuntu Mono"/>
                <a:ea typeface="Ubuntu Mono"/>
                <a:cs typeface="Ubuntu Mono"/>
                <a:sym typeface="Ubuntu Mono"/>
              </a:rPr>
              <a:t>      _TIFFmemcpy(buffer, jpt, count - 2);</a:t>
            </a:r>
            <a:endParaRPr sz="1600">
              <a:latin typeface="Ubuntu Mono"/>
              <a:ea typeface="Ubuntu Mono"/>
              <a:cs typeface="Ubuntu Mono"/>
              <a:sym typeface="Ubuntu Mono"/>
            </a:endParaRPr>
          </a:p>
        </p:txBody>
      </p:sp>
      <p:sp>
        <p:nvSpPr>
          <p:cNvPr id="465" name="Google Shape;465;p44"/>
          <p:cNvSpPr txBox="1"/>
          <p:nvPr/>
        </p:nvSpPr>
        <p:spPr>
          <a:xfrm>
            <a:off x="2863050" y="4431975"/>
            <a:ext cx="3417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000">
                <a:solidFill>
                  <a:schemeClr val="dk1"/>
                </a:solidFill>
              </a:rPr>
              <a:t>Target #1: CVE-2016-10094</a:t>
            </a: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dirty="0"/>
              <a:t>More </a:t>
            </a:r>
            <a:r>
              <a:rPr lang="en-US" altLang="ja" dirty="0"/>
              <a:t>precise</a:t>
            </a:r>
            <a:r>
              <a:rPr lang="ja" dirty="0"/>
              <a:t> evaluation</a:t>
            </a:r>
            <a:r>
              <a:rPr lang="en-US" altLang="ja" dirty="0"/>
              <a:t> for randomness</a:t>
            </a:r>
            <a:endParaRPr dirty="0"/>
          </a:p>
        </p:txBody>
      </p:sp>
      <p:sp>
        <p:nvSpPr>
          <p:cNvPr id="471" name="Google Shape;471;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74650" algn="l" rtl="0">
              <a:spcBef>
                <a:spcPts val="0"/>
              </a:spcBef>
              <a:spcAft>
                <a:spcPts val="0"/>
              </a:spcAft>
              <a:buSzPts val="2300"/>
              <a:buChar char="-"/>
            </a:pPr>
            <a:r>
              <a:rPr lang="en-US" sz="2300" dirty="0"/>
              <a:t>Average of rankings </a:t>
            </a:r>
            <a:endParaRPr sz="2300" dirty="0"/>
          </a:p>
          <a:p>
            <a:pPr marL="457200" lvl="0" indent="-374650" algn="l" rtl="0">
              <a:spcBef>
                <a:spcPts val="0"/>
              </a:spcBef>
              <a:spcAft>
                <a:spcPts val="0"/>
              </a:spcAft>
              <a:buSzPts val="2300"/>
              <a:buChar char="-"/>
            </a:pPr>
            <a:r>
              <a:rPr lang="ja" sz="2300" dirty="0"/>
              <a:t>User’s perspective</a:t>
            </a:r>
            <a:endParaRPr sz="2300" dirty="0"/>
          </a:p>
          <a:p>
            <a:pPr marL="914400" lvl="1" indent="-349250" algn="l" rtl="0">
              <a:spcBef>
                <a:spcPts val="0"/>
              </a:spcBef>
              <a:spcAft>
                <a:spcPts val="0"/>
              </a:spcAft>
              <a:buSzPts val="1900"/>
              <a:buChar char="-"/>
            </a:pPr>
            <a:r>
              <a:rPr lang="ja" sz="2400" dirty="0"/>
              <a:t>Is 1000 candidates of RC practical</a:t>
            </a:r>
            <a:endParaRPr sz="2400" dirty="0"/>
          </a:p>
          <a:p>
            <a:pPr marL="914400" lvl="1" indent="-349250" algn="l" rtl="0">
              <a:spcBef>
                <a:spcPts val="0"/>
              </a:spcBef>
              <a:spcAft>
                <a:spcPts val="0"/>
              </a:spcAft>
              <a:buSzPts val="1900"/>
              <a:buChar char="-"/>
            </a:pPr>
            <a:r>
              <a:rPr lang="ja" sz="2400" dirty="0"/>
              <a:t>Internal threshold</a:t>
            </a:r>
            <a:r>
              <a:rPr lang="en-US" altLang="ja" sz="2400" dirty="0"/>
              <a:t>s</a:t>
            </a:r>
            <a:r>
              <a:rPr lang="ja" sz="2400" dirty="0"/>
              <a:t> to reduce the output cadidates</a:t>
            </a:r>
            <a:endParaRPr sz="2400" dirty="0"/>
          </a:p>
          <a:p>
            <a:pPr marL="0" lvl="0" indent="0" algn="l" rtl="0">
              <a:spcBef>
                <a:spcPts val="1200"/>
              </a:spcBef>
              <a:spcAft>
                <a:spcPts val="0"/>
              </a:spcAft>
              <a:buNone/>
            </a:pPr>
            <a:endParaRPr sz="2300" dirty="0"/>
          </a:p>
          <a:p>
            <a:pPr marL="457200" lvl="0" indent="-374650" algn="l" rtl="0">
              <a:spcBef>
                <a:spcPts val="1200"/>
              </a:spcBef>
              <a:spcAft>
                <a:spcPts val="0"/>
              </a:spcAft>
              <a:buSzPts val="2300"/>
              <a:buChar char="-"/>
            </a:pPr>
            <a:r>
              <a:rPr lang="ja" sz="2300" dirty="0"/>
              <a:t>More fundamental </a:t>
            </a:r>
            <a:r>
              <a:rPr lang="en-US" altLang="ja" sz="2300" dirty="0"/>
              <a:t>solution such as </a:t>
            </a:r>
            <a:r>
              <a:rPr lang="ja" sz="2300" dirty="0"/>
              <a:t>formalizatio</a:t>
            </a:r>
            <a:r>
              <a:rPr lang="en-US" altLang="ja" sz="2300" dirty="0"/>
              <a:t>n is needed.</a:t>
            </a:r>
            <a:endParaRPr sz="2300" dirty="0"/>
          </a:p>
        </p:txBody>
      </p:sp>
      <p:sp>
        <p:nvSpPr>
          <p:cNvPr id="472" name="Google Shape;472;p45"/>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ja"/>
              <a:t>Question: Number of figures</a:t>
            </a:r>
            <a:endParaRPr/>
          </a:p>
          <a:p>
            <a:pPr marL="0" lvl="0" indent="0" algn="l" rtl="0">
              <a:spcBef>
                <a:spcPts val="0"/>
              </a:spcBef>
              <a:spcAft>
                <a:spcPts val="0"/>
              </a:spcAft>
              <a:buNone/>
            </a:pPr>
            <a:endParaRPr/>
          </a:p>
        </p:txBody>
      </p:sp>
      <p:sp>
        <p:nvSpPr>
          <p:cNvPr id="494" name="Google Shape;494;p48"/>
          <p:cNvSpPr txBox="1">
            <a:spLocks noGrp="1"/>
          </p:cNvSpPr>
          <p:nvPr>
            <p:ph type="body" idx="1"/>
          </p:nvPr>
        </p:nvSpPr>
        <p:spPr>
          <a:xfrm>
            <a:off x="4129425" y="1152475"/>
            <a:ext cx="4702800" cy="1868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ja"/>
              <a:t>RCA techniques shows the candidates of root causes ordered </a:t>
            </a:r>
            <a:r>
              <a:rPr lang="ja" b="1"/>
              <a:t>by the level of confidence.</a:t>
            </a:r>
            <a:endParaRPr b="1"/>
          </a:p>
          <a:p>
            <a:pPr marL="457200" lvl="0" indent="-342900" algn="l" rtl="0">
              <a:spcBef>
                <a:spcPts val="0"/>
              </a:spcBef>
              <a:spcAft>
                <a:spcPts val="0"/>
              </a:spcAft>
              <a:buSzPts val="1800"/>
              <a:buChar char="●"/>
            </a:pPr>
            <a:r>
              <a:rPr lang="ja"/>
              <a:t>The number means the ranks of the actual root cause we defined.</a:t>
            </a:r>
            <a:endParaRPr/>
          </a:p>
        </p:txBody>
      </p:sp>
      <p:sp>
        <p:nvSpPr>
          <p:cNvPr id="495" name="Google Shape;495;p48"/>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33</a:t>
            </a:fld>
            <a:endParaRPr/>
          </a:p>
        </p:txBody>
      </p:sp>
      <p:sp>
        <p:nvSpPr>
          <p:cNvPr id="497" name="Google Shape;497;p48"/>
          <p:cNvSpPr txBox="1">
            <a:spLocks noGrp="1"/>
          </p:cNvSpPr>
          <p:nvPr>
            <p:ph type="body" idx="1"/>
          </p:nvPr>
        </p:nvSpPr>
        <p:spPr>
          <a:xfrm>
            <a:off x="4318350" y="3188125"/>
            <a:ext cx="1637100" cy="1868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a:t>Candidate</a:t>
            </a:r>
            <a:endParaRPr/>
          </a:p>
          <a:p>
            <a:pPr marL="457200" lvl="0" indent="-342900" algn="l" rtl="0">
              <a:spcBef>
                <a:spcPts val="1200"/>
              </a:spcBef>
              <a:spcAft>
                <a:spcPts val="0"/>
              </a:spcAft>
              <a:buSzPts val="1800"/>
              <a:buAutoNum type="arabicPeriod"/>
            </a:pPr>
            <a:r>
              <a:rPr lang="ja"/>
              <a:t>a.c:100</a:t>
            </a:r>
            <a:endParaRPr/>
          </a:p>
          <a:p>
            <a:pPr marL="457200" lvl="0" indent="-342900" algn="l" rtl="0">
              <a:spcBef>
                <a:spcPts val="0"/>
              </a:spcBef>
              <a:spcAft>
                <a:spcPts val="0"/>
              </a:spcAft>
              <a:buSzPts val="1800"/>
              <a:buAutoNum type="arabicPeriod"/>
            </a:pPr>
            <a:r>
              <a:rPr lang="ja"/>
              <a:t>b.c:200</a:t>
            </a:r>
            <a:endParaRPr/>
          </a:p>
          <a:p>
            <a:pPr marL="457200" lvl="0" indent="-342900" algn="l" rtl="0">
              <a:spcBef>
                <a:spcPts val="0"/>
              </a:spcBef>
              <a:spcAft>
                <a:spcPts val="0"/>
              </a:spcAft>
              <a:buSzPts val="1800"/>
              <a:buAutoNum type="arabicPeriod"/>
            </a:pPr>
            <a:r>
              <a:rPr lang="ja"/>
              <a:t>a.c:105</a:t>
            </a:r>
            <a:endParaRPr/>
          </a:p>
        </p:txBody>
      </p:sp>
      <p:sp>
        <p:nvSpPr>
          <p:cNvPr id="498" name="Google Shape;498;p48"/>
          <p:cNvSpPr txBox="1">
            <a:spLocks noGrp="1"/>
          </p:cNvSpPr>
          <p:nvPr>
            <p:ph type="body" idx="1"/>
          </p:nvPr>
        </p:nvSpPr>
        <p:spPr>
          <a:xfrm>
            <a:off x="7459125" y="3318625"/>
            <a:ext cx="1373100" cy="13446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ja"/>
              <a:t>Root cause </a:t>
            </a:r>
            <a:endParaRPr/>
          </a:p>
          <a:p>
            <a:pPr marL="0" lvl="0" indent="0" algn="l" rtl="0">
              <a:spcBef>
                <a:spcPts val="1200"/>
              </a:spcBef>
              <a:spcAft>
                <a:spcPts val="1200"/>
              </a:spcAft>
              <a:buNone/>
            </a:pPr>
            <a:r>
              <a:rPr lang="ja"/>
              <a:t>b.c:200</a:t>
            </a:r>
            <a:br>
              <a:rPr lang="ja"/>
            </a:br>
            <a:r>
              <a:rPr lang="ja"/>
              <a:t>a.c:500</a:t>
            </a:r>
            <a:endParaRPr/>
          </a:p>
        </p:txBody>
      </p:sp>
      <p:cxnSp>
        <p:nvCxnSpPr>
          <p:cNvPr id="499" name="Google Shape;499;p48"/>
          <p:cNvCxnSpPr/>
          <p:nvPr/>
        </p:nvCxnSpPr>
        <p:spPr>
          <a:xfrm rot="10800000">
            <a:off x="5718350" y="4206100"/>
            <a:ext cx="766800" cy="0"/>
          </a:xfrm>
          <a:prstGeom prst="straightConnector1">
            <a:avLst/>
          </a:prstGeom>
          <a:noFill/>
          <a:ln w="28575" cap="flat" cmpd="sng">
            <a:solidFill>
              <a:schemeClr val="dk2"/>
            </a:solidFill>
            <a:prstDash val="solid"/>
            <a:round/>
            <a:headEnd type="none" w="med" len="med"/>
            <a:tailEnd type="triangle" w="med" len="med"/>
          </a:ln>
        </p:spPr>
      </p:cxnSp>
      <p:sp>
        <p:nvSpPr>
          <p:cNvPr id="500" name="Google Shape;500;p48"/>
          <p:cNvSpPr txBox="1"/>
          <p:nvPr/>
        </p:nvSpPr>
        <p:spPr>
          <a:xfrm>
            <a:off x="6506600" y="3959800"/>
            <a:ext cx="1435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000"/>
              <a:t>Rank 2</a:t>
            </a:r>
            <a:endParaRPr sz="2000"/>
          </a:p>
        </p:txBody>
      </p:sp>
      <p:grpSp>
        <p:nvGrpSpPr>
          <p:cNvPr id="2" name="グループ化 1">
            <a:extLst>
              <a:ext uri="{FF2B5EF4-FFF2-40B4-BE49-F238E27FC236}">
                <a16:creationId xmlns:a16="http://schemas.microsoft.com/office/drawing/2014/main" id="{0BE08F94-4061-3677-219B-4ABD27FE920C}"/>
              </a:ext>
            </a:extLst>
          </p:cNvPr>
          <p:cNvGrpSpPr/>
          <p:nvPr/>
        </p:nvGrpSpPr>
        <p:grpSpPr>
          <a:xfrm>
            <a:off x="333149" y="1210959"/>
            <a:ext cx="3455501" cy="3279825"/>
            <a:chOff x="5688499" y="1292118"/>
            <a:chExt cx="3455501" cy="3279825"/>
          </a:xfrm>
        </p:grpSpPr>
        <p:pic>
          <p:nvPicPr>
            <p:cNvPr id="3" name="Google Shape;353;p32">
              <a:extLst>
                <a:ext uri="{FF2B5EF4-FFF2-40B4-BE49-F238E27FC236}">
                  <a16:creationId xmlns:a16="http://schemas.microsoft.com/office/drawing/2014/main" id="{3BEFBC87-4723-BBE7-0470-7DDCCE8D47A8}"/>
                </a:ext>
              </a:extLst>
            </p:cNvPr>
            <p:cNvPicPr preferRelativeResize="0"/>
            <p:nvPr/>
          </p:nvPicPr>
          <p:blipFill rotWithShape="1">
            <a:blip r:embed="rId3">
              <a:alphaModFix/>
            </a:blip>
            <a:srcRect b="11987"/>
            <a:stretch/>
          </p:blipFill>
          <p:spPr>
            <a:xfrm>
              <a:off x="5688499" y="1292118"/>
              <a:ext cx="3455501" cy="3279825"/>
            </a:xfrm>
            <a:prstGeom prst="rect">
              <a:avLst/>
            </a:prstGeom>
            <a:noFill/>
            <a:ln>
              <a:noFill/>
            </a:ln>
          </p:spPr>
        </p:pic>
        <p:sp>
          <p:nvSpPr>
            <p:cNvPr id="4" name="Google Shape;356;p32">
              <a:extLst>
                <a:ext uri="{FF2B5EF4-FFF2-40B4-BE49-F238E27FC236}">
                  <a16:creationId xmlns:a16="http://schemas.microsoft.com/office/drawing/2014/main" id="{45BF733D-B44C-FF78-F864-C4D298BD23AB}"/>
                </a:ext>
              </a:extLst>
            </p:cNvPr>
            <p:cNvSpPr/>
            <p:nvPr/>
          </p:nvSpPr>
          <p:spPr>
            <a:xfrm flipH="1">
              <a:off x="7636925" y="1292118"/>
              <a:ext cx="941700" cy="21579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正方形/長方形 4">
              <a:extLst>
                <a:ext uri="{FF2B5EF4-FFF2-40B4-BE49-F238E27FC236}">
                  <a16:creationId xmlns:a16="http://schemas.microsoft.com/office/drawing/2014/main" id="{D5A78620-1D48-ACF4-BCE1-17D68610AA7C}"/>
                </a:ext>
              </a:extLst>
            </p:cNvPr>
            <p:cNvSpPr/>
            <p:nvPr/>
          </p:nvSpPr>
          <p:spPr>
            <a:xfrm>
              <a:off x="8310760" y="4139148"/>
              <a:ext cx="162319" cy="313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29E7C767-85E0-9DFE-7886-1ACD6D99A83B}"/>
                </a:ext>
              </a:extLst>
            </p:cNvPr>
            <p:cNvSpPr/>
            <p:nvPr/>
          </p:nvSpPr>
          <p:spPr>
            <a:xfrm>
              <a:off x="8267475" y="3273233"/>
              <a:ext cx="229417" cy="375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Google Shape;353;p32">
              <a:extLst>
                <a:ext uri="{FF2B5EF4-FFF2-40B4-BE49-F238E27FC236}">
                  <a16:creationId xmlns:a16="http://schemas.microsoft.com/office/drawing/2014/main" id="{E7B7E19F-F52D-9014-60E2-E089E892F02D}"/>
                </a:ext>
              </a:extLst>
            </p:cNvPr>
            <p:cNvPicPr preferRelativeResize="0"/>
            <p:nvPr/>
          </p:nvPicPr>
          <p:blipFill rotWithShape="1">
            <a:blip r:embed="rId3">
              <a:alphaModFix/>
            </a:blip>
            <a:srcRect l="61247" t="29456" r="33585" b="60861"/>
            <a:stretch/>
          </p:blipFill>
          <p:spPr>
            <a:xfrm>
              <a:off x="8326457" y="3249730"/>
              <a:ext cx="178552" cy="360824"/>
            </a:xfrm>
            <a:prstGeom prst="rect">
              <a:avLst/>
            </a:prstGeom>
            <a:noFill/>
            <a:ln>
              <a:noFill/>
            </a:ln>
          </p:spPr>
        </p:pic>
        <p:pic>
          <p:nvPicPr>
            <p:cNvPr id="8" name="Google Shape;353;p32">
              <a:extLst>
                <a:ext uri="{FF2B5EF4-FFF2-40B4-BE49-F238E27FC236}">
                  <a16:creationId xmlns:a16="http://schemas.microsoft.com/office/drawing/2014/main" id="{60D4F5CB-6BA9-88AB-3A60-DF672F34019E}"/>
                </a:ext>
              </a:extLst>
            </p:cNvPr>
            <p:cNvPicPr preferRelativeResize="0"/>
            <p:nvPr/>
          </p:nvPicPr>
          <p:blipFill rotWithShape="1">
            <a:blip r:embed="rId3">
              <a:alphaModFix/>
            </a:blip>
            <a:srcRect l="61247" t="29456" r="33585" b="60861"/>
            <a:stretch/>
          </p:blipFill>
          <p:spPr>
            <a:xfrm>
              <a:off x="8289117" y="4115645"/>
              <a:ext cx="178552" cy="360824"/>
            </a:xfrm>
            <a:prstGeom prst="rect">
              <a:avLst/>
            </a:prstGeom>
            <a:noFill/>
            <a:ln>
              <a:noFill/>
            </a:ln>
          </p:spPr>
        </p:pic>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49"/>
          <p:cNvSpPr txBox="1">
            <a:spLocks noGrp="1"/>
          </p:cNvSpPr>
          <p:nvPr>
            <p:ph type="title"/>
          </p:nvPr>
        </p:nvSpPr>
        <p:spPr>
          <a:xfrm>
            <a:off x="311700" y="445025"/>
            <a:ext cx="8832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dirty="0"/>
              <a:t>Non-uniqueness of root cause location</a:t>
            </a:r>
            <a:endParaRPr dirty="0"/>
          </a:p>
        </p:txBody>
      </p:sp>
      <p:sp>
        <p:nvSpPr>
          <p:cNvPr id="506" name="Google Shape;506;p49"/>
          <p:cNvSpPr txBox="1">
            <a:spLocks noGrp="1"/>
          </p:cNvSpPr>
          <p:nvPr>
            <p:ph type="body" idx="1"/>
          </p:nvPr>
        </p:nvSpPr>
        <p:spPr>
          <a:xfrm>
            <a:off x="311700" y="1152475"/>
            <a:ext cx="8520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ja" sz="2200" b="1">
                <a:solidFill>
                  <a:schemeClr val="dk1"/>
                </a:solidFill>
              </a:rPr>
              <a:t>Multiple possibilities of root causes locations</a:t>
            </a:r>
            <a:endParaRPr sz="2200">
              <a:solidFill>
                <a:schemeClr val="dk1"/>
              </a:solidFill>
            </a:endParaRPr>
          </a:p>
        </p:txBody>
      </p:sp>
      <p:sp>
        <p:nvSpPr>
          <p:cNvPr id="507" name="Google Shape;507;p49"/>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34</a:t>
            </a:fld>
            <a:endParaRPr/>
          </a:p>
        </p:txBody>
      </p:sp>
      <p:sp>
        <p:nvSpPr>
          <p:cNvPr id="508" name="Google Shape;508;p49"/>
          <p:cNvSpPr txBox="1"/>
          <p:nvPr/>
        </p:nvSpPr>
        <p:spPr>
          <a:xfrm>
            <a:off x="311700" y="1697075"/>
            <a:ext cx="3232200" cy="3210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1900">
                <a:solidFill>
                  <a:schemeClr val="dk2"/>
                </a:solidFill>
                <a:latin typeface="Ubuntu Mono"/>
                <a:ea typeface="Ubuntu Mono"/>
                <a:cs typeface="Ubuntu Mono"/>
                <a:sym typeface="Ubuntu Mono"/>
              </a:rPr>
              <a:t>function </a:t>
            </a:r>
            <a:r>
              <a:rPr lang="ja" sz="1900" b="1">
                <a:solidFill>
                  <a:srgbClr val="9900FF"/>
                </a:solidFill>
                <a:latin typeface="Ubuntu Mono"/>
                <a:ea typeface="Ubuntu Mono"/>
                <a:cs typeface="Ubuntu Mono"/>
                <a:sym typeface="Ubuntu Mono"/>
              </a:rPr>
              <a:t>buggy</a:t>
            </a:r>
            <a:r>
              <a:rPr lang="ja" sz="1900">
                <a:solidFill>
                  <a:schemeClr val="dk2"/>
                </a:solidFill>
                <a:latin typeface="Ubuntu Mono"/>
                <a:ea typeface="Ubuntu Mono"/>
                <a:cs typeface="Ubuntu Mono"/>
                <a:sym typeface="Ubuntu Mono"/>
              </a:rPr>
              <a:t>(size) {</a:t>
            </a:r>
            <a:endParaRPr sz="1900">
              <a:solidFill>
                <a:schemeClr val="dk2"/>
              </a:solidFill>
              <a:latin typeface="Ubuntu Mono"/>
              <a:ea typeface="Ubuntu Mono"/>
              <a:cs typeface="Ubuntu Mono"/>
              <a:sym typeface="Ubuntu Mono"/>
            </a:endParaRPr>
          </a:p>
          <a:p>
            <a:pPr marL="0" lvl="0" indent="0" algn="l" rtl="0">
              <a:lnSpc>
                <a:spcPct val="115000"/>
              </a:lnSpc>
              <a:spcBef>
                <a:spcPts val="0"/>
              </a:spcBef>
              <a:spcAft>
                <a:spcPts val="0"/>
              </a:spcAft>
              <a:buNone/>
            </a:pPr>
            <a:r>
              <a:rPr lang="ja" sz="1900">
                <a:solidFill>
                  <a:schemeClr val="dk2"/>
                </a:solidFill>
                <a:latin typeface="Ubuntu Mono"/>
                <a:ea typeface="Ubuntu Mono"/>
                <a:cs typeface="Ubuntu Mono"/>
                <a:sym typeface="Ubuntu Mono"/>
              </a:rPr>
              <a:t>  data = </a:t>
            </a:r>
            <a:r>
              <a:rPr lang="ja" sz="1900" b="1">
                <a:solidFill>
                  <a:srgbClr val="0000FF"/>
                </a:solidFill>
                <a:latin typeface="Ubuntu Mono"/>
                <a:ea typeface="Ubuntu Mono"/>
                <a:cs typeface="Ubuntu Mono"/>
                <a:sym typeface="Ubuntu Mono"/>
              </a:rPr>
              <a:t>malloc</a:t>
            </a:r>
            <a:r>
              <a:rPr lang="ja" sz="1900">
                <a:solidFill>
                  <a:schemeClr val="dk2"/>
                </a:solidFill>
                <a:latin typeface="Ubuntu Mono"/>
                <a:ea typeface="Ubuntu Mono"/>
                <a:cs typeface="Ubuntu Mono"/>
                <a:sym typeface="Ubuntu Mono"/>
              </a:rPr>
              <a:t>(size);</a:t>
            </a:r>
            <a:endParaRPr sz="1900">
              <a:solidFill>
                <a:schemeClr val="dk2"/>
              </a:solidFill>
              <a:latin typeface="Ubuntu Mono"/>
              <a:ea typeface="Ubuntu Mono"/>
              <a:cs typeface="Ubuntu Mono"/>
              <a:sym typeface="Ubuntu Mono"/>
            </a:endParaRPr>
          </a:p>
          <a:p>
            <a:pPr marL="0" lvl="0" indent="0" algn="l" rtl="0">
              <a:lnSpc>
                <a:spcPct val="115000"/>
              </a:lnSpc>
              <a:spcBef>
                <a:spcPts val="0"/>
              </a:spcBef>
              <a:spcAft>
                <a:spcPts val="0"/>
              </a:spcAft>
              <a:buNone/>
            </a:pPr>
            <a:r>
              <a:rPr lang="ja" sz="1900">
                <a:solidFill>
                  <a:schemeClr val="dk2"/>
                </a:solidFill>
                <a:latin typeface="Ubuntu Mono"/>
                <a:ea typeface="Ubuntu Mono"/>
                <a:cs typeface="Ubuntu Mono"/>
                <a:sym typeface="Ubuntu Mono"/>
              </a:rPr>
              <a:t>  return data; </a:t>
            </a:r>
            <a:endParaRPr sz="1900">
              <a:solidFill>
                <a:schemeClr val="dk2"/>
              </a:solidFill>
              <a:latin typeface="Ubuntu Mono"/>
              <a:ea typeface="Ubuntu Mono"/>
              <a:cs typeface="Ubuntu Mono"/>
              <a:sym typeface="Ubuntu Mono"/>
            </a:endParaRPr>
          </a:p>
          <a:p>
            <a:pPr marL="0" lvl="0" indent="0" algn="l" rtl="0">
              <a:lnSpc>
                <a:spcPct val="115000"/>
              </a:lnSpc>
              <a:spcBef>
                <a:spcPts val="0"/>
              </a:spcBef>
              <a:spcAft>
                <a:spcPts val="0"/>
              </a:spcAft>
              <a:buNone/>
            </a:pPr>
            <a:r>
              <a:rPr lang="ja" sz="1900">
                <a:solidFill>
                  <a:schemeClr val="dk2"/>
                </a:solidFill>
                <a:latin typeface="Ubuntu Mono"/>
                <a:ea typeface="Ubuntu Mono"/>
                <a:cs typeface="Ubuntu Mono"/>
                <a:sym typeface="Ubuntu Mono"/>
              </a:rPr>
              <a:t>}</a:t>
            </a:r>
            <a:endParaRPr sz="1900">
              <a:solidFill>
                <a:schemeClr val="dk2"/>
              </a:solidFill>
              <a:latin typeface="Ubuntu Mono"/>
              <a:ea typeface="Ubuntu Mono"/>
              <a:cs typeface="Ubuntu Mono"/>
              <a:sym typeface="Ubuntu Mono"/>
            </a:endParaRPr>
          </a:p>
          <a:p>
            <a:pPr marL="0" lvl="0" indent="0" algn="l" rtl="0">
              <a:lnSpc>
                <a:spcPct val="115000"/>
              </a:lnSpc>
              <a:spcBef>
                <a:spcPts val="0"/>
              </a:spcBef>
              <a:spcAft>
                <a:spcPts val="0"/>
              </a:spcAft>
              <a:buNone/>
            </a:pPr>
            <a:endParaRPr sz="1900">
              <a:solidFill>
                <a:schemeClr val="dk2"/>
              </a:solidFill>
              <a:latin typeface="Ubuntu Mono"/>
              <a:ea typeface="Ubuntu Mono"/>
              <a:cs typeface="Ubuntu Mono"/>
              <a:sym typeface="Ubuntu Mono"/>
            </a:endParaRPr>
          </a:p>
          <a:p>
            <a:pPr marL="0" lvl="0" indent="0" algn="l" rtl="0">
              <a:lnSpc>
                <a:spcPct val="115000"/>
              </a:lnSpc>
              <a:spcBef>
                <a:spcPts val="0"/>
              </a:spcBef>
              <a:spcAft>
                <a:spcPts val="0"/>
              </a:spcAft>
              <a:buNone/>
            </a:pPr>
            <a:r>
              <a:rPr lang="ja" sz="1900">
                <a:solidFill>
                  <a:schemeClr val="dk2"/>
                </a:solidFill>
                <a:latin typeface="Ubuntu Mono"/>
                <a:ea typeface="Ubuntu Mono"/>
                <a:cs typeface="Ubuntu Mono"/>
                <a:sym typeface="Ubuntu Mono"/>
              </a:rPr>
              <a:t>function crashable(idx) {</a:t>
            </a:r>
            <a:endParaRPr sz="1900">
              <a:solidFill>
                <a:schemeClr val="dk2"/>
              </a:solidFill>
              <a:latin typeface="Ubuntu Mono"/>
              <a:ea typeface="Ubuntu Mono"/>
              <a:cs typeface="Ubuntu Mono"/>
              <a:sym typeface="Ubuntu Mono"/>
            </a:endParaRPr>
          </a:p>
          <a:p>
            <a:pPr marL="0" lvl="0" indent="0" algn="l" rtl="0">
              <a:lnSpc>
                <a:spcPct val="115000"/>
              </a:lnSpc>
              <a:spcBef>
                <a:spcPts val="0"/>
              </a:spcBef>
              <a:spcAft>
                <a:spcPts val="0"/>
              </a:spcAft>
              <a:buNone/>
            </a:pPr>
            <a:r>
              <a:rPr lang="ja" sz="1900">
                <a:solidFill>
                  <a:schemeClr val="dk2"/>
                </a:solidFill>
                <a:latin typeface="Ubuntu Mono"/>
                <a:ea typeface="Ubuntu Mono"/>
                <a:cs typeface="Ubuntu Mono"/>
                <a:sym typeface="Ubuntu Mono"/>
              </a:rPr>
              <a:t>  data = </a:t>
            </a:r>
            <a:r>
              <a:rPr lang="ja" sz="1900" b="1">
                <a:solidFill>
                  <a:srgbClr val="9900FF"/>
                </a:solidFill>
                <a:latin typeface="Ubuntu Mono"/>
                <a:ea typeface="Ubuntu Mono"/>
                <a:cs typeface="Ubuntu Mono"/>
                <a:sym typeface="Ubuntu Mono"/>
              </a:rPr>
              <a:t>buggy</a:t>
            </a:r>
            <a:r>
              <a:rPr lang="ja" sz="1900">
                <a:solidFill>
                  <a:schemeClr val="dk2"/>
                </a:solidFill>
                <a:latin typeface="Ubuntu Mono"/>
                <a:ea typeface="Ubuntu Mono"/>
                <a:cs typeface="Ubuntu Mono"/>
                <a:sym typeface="Ubuntu Mono"/>
              </a:rPr>
              <a:t>(size);</a:t>
            </a:r>
            <a:endParaRPr sz="1900">
              <a:solidFill>
                <a:schemeClr val="dk2"/>
              </a:solidFill>
              <a:latin typeface="Ubuntu Mono"/>
              <a:ea typeface="Ubuntu Mono"/>
              <a:cs typeface="Ubuntu Mono"/>
              <a:sym typeface="Ubuntu Mono"/>
            </a:endParaRPr>
          </a:p>
          <a:p>
            <a:pPr marL="0" lvl="0" indent="0" algn="l" rtl="0">
              <a:lnSpc>
                <a:spcPct val="115000"/>
              </a:lnSpc>
              <a:spcBef>
                <a:spcPts val="0"/>
              </a:spcBef>
              <a:spcAft>
                <a:spcPts val="0"/>
              </a:spcAft>
              <a:buNone/>
            </a:pPr>
            <a:r>
              <a:rPr lang="ja" sz="1900">
                <a:solidFill>
                  <a:schemeClr val="dk2"/>
                </a:solidFill>
                <a:latin typeface="Ubuntu Mono"/>
                <a:ea typeface="Ubuntu Mono"/>
                <a:cs typeface="Ubuntu Mono"/>
                <a:sym typeface="Ubuntu Mono"/>
              </a:rPr>
              <a:t>  </a:t>
            </a:r>
            <a:r>
              <a:rPr lang="ja" sz="1900" u="sng">
                <a:solidFill>
                  <a:schemeClr val="dk2"/>
                </a:solidFill>
                <a:latin typeface="Ubuntu Mono"/>
                <a:ea typeface="Ubuntu Mono"/>
                <a:cs typeface="Ubuntu Mono"/>
                <a:sym typeface="Ubuntu Mono"/>
              </a:rPr>
              <a:t>data[idx] = 1;</a:t>
            </a:r>
            <a:endParaRPr sz="1900" u="sng">
              <a:solidFill>
                <a:schemeClr val="dk2"/>
              </a:solidFill>
              <a:latin typeface="Ubuntu Mono"/>
              <a:ea typeface="Ubuntu Mono"/>
              <a:cs typeface="Ubuntu Mono"/>
              <a:sym typeface="Ubuntu Mono"/>
            </a:endParaRPr>
          </a:p>
          <a:p>
            <a:pPr marL="0" lvl="0" indent="0" algn="l" rtl="0">
              <a:lnSpc>
                <a:spcPct val="115000"/>
              </a:lnSpc>
              <a:spcBef>
                <a:spcPts val="0"/>
              </a:spcBef>
              <a:spcAft>
                <a:spcPts val="0"/>
              </a:spcAft>
              <a:buNone/>
            </a:pPr>
            <a:r>
              <a:rPr lang="ja" sz="1900">
                <a:solidFill>
                  <a:schemeClr val="dk2"/>
                </a:solidFill>
                <a:latin typeface="Ubuntu Mono"/>
                <a:ea typeface="Ubuntu Mono"/>
                <a:cs typeface="Ubuntu Mono"/>
                <a:sym typeface="Ubuntu Mono"/>
              </a:rPr>
              <a:t>}</a:t>
            </a:r>
            <a:endParaRPr sz="1900">
              <a:solidFill>
                <a:schemeClr val="dk2"/>
              </a:solidFill>
              <a:latin typeface="Ubuntu Mono"/>
              <a:ea typeface="Ubuntu Mono"/>
              <a:cs typeface="Ubuntu Mono"/>
              <a:sym typeface="Ubuntu Mono"/>
            </a:endParaRPr>
          </a:p>
        </p:txBody>
      </p:sp>
      <p:sp>
        <p:nvSpPr>
          <p:cNvPr id="509" name="Google Shape;509;p49"/>
          <p:cNvSpPr txBox="1"/>
          <p:nvPr/>
        </p:nvSpPr>
        <p:spPr>
          <a:xfrm>
            <a:off x="4084200" y="1920100"/>
            <a:ext cx="2207400" cy="1085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ja" sz="1600">
                <a:solidFill>
                  <a:srgbClr val="FF0000"/>
                </a:solidFill>
                <a:latin typeface="Ubuntu Mono"/>
                <a:ea typeface="Ubuntu Mono"/>
                <a:cs typeface="Ubuntu Mono"/>
                <a:sym typeface="Ubuntu Mono"/>
              </a:rPr>
              <a:t>if (data == NULL) {</a:t>
            </a:r>
            <a:endParaRPr sz="1600">
              <a:solidFill>
                <a:srgbClr val="FF0000"/>
              </a:solidFill>
              <a:latin typeface="Ubuntu Mono"/>
              <a:ea typeface="Ubuntu Mono"/>
              <a:cs typeface="Ubuntu Mono"/>
              <a:sym typeface="Ubuntu Mono"/>
            </a:endParaRPr>
          </a:p>
          <a:p>
            <a:pPr marL="0" lvl="0" indent="0" algn="l" rtl="0">
              <a:lnSpc>
                <a:spcPct val="150000"/>
              </a:lnSpc>
              <a:spcBef>
                <a:spcPts val="0"/>
              </a:spcBef>
              <a:spcAft>
                <a:spcPts val="0"/>
              </a:spcAft>
              <a:buNone/>
            </a:pPr>
            <a:r>
              <a:rPr lang="ja" sz="1600">
                <a:solidFill>
                  <a:srgbClr val="FF0000"/>
                </a:solidFill>
                <a:latin typeface="Ubuntu Mono"/>
                <a:ea typeface="Ubuntu Mono"/>
                <a:cs typeface="Ubuntu Mono"/>
                <a:sym typeface="Ubuntu Mono"/>
              </a:rPr>
              <a:t>  exception();</a:t>
            </a:r>
            <a:endParaRPr sz="1600">
              <a:solidFill>
                <a:srgbClr val="FF0000"/>
              </a:solidFill>
              <a:latin typeface="Ubuntu Mono"/>
              <a:ea typeface="Ubuntu Mono"/>
              <a:cs typeface="Ubuntu Mono"/>
              <a:sym typeface="Ubuntu Mono"/>
            </a:endParaRPr>
          </a:p>
          <a:p>
            <a:pPr marL="0" lvl="0" indent="0" algn="l" rtl="0">
              <a:lnSpc>
                <a:spcPct val="150000"/>
              </a:lnSpc>
              <a:spcBef>
                <a:spcPts val="0"/>
              </a:spcBef>
              <a:spcAft>
                <a:spcPts val="0"/>
              </a:spcAft>
              <a:buNone/>
            </a:pPr>
            <a:r>
              <a:rPr lang="ja" sz="1600">
                <a:solidFill>
                  <a:srgbClr val="FF0000"/>
                </a:solidFill>
                <a:latin typeface="Ubuntu Mono"/>
                <a:ea typeface="Ubuntu Mono"/>
                <a:cs typeface="Ubuntu Mono"/>
                <a:sym typeface="Ubuntu Mono"/>
              </a:rPr>
              <a:t>}</a:t>
            </a:r>
            <a:endParaRPr sz="1600">
              <a:solidFill>
                <a:schemeClr val="dk2"/>
              </a:solidFill>
              <a:latin typeface="Ubuntu Mono"/>
              <a:ea typeface="Ubuntu Mono"/>
              <a:cs typeface="Ubuntu Mono"/>
              <a:sym typeface="Ubuntu Mono"/>
            </a:endParaRPr>
          </a:p>
        </p:txBody>
      </p:sp>
      <p:sp>
        <p:nvSpPr>
          <p:cNvPr id="510" name="Google Shape;510;p49"/>
          <p:cNvSpPr txBox="1"/>
          <p:nvPr/>
        </p:nvSpPr>
        <p:spPr>
          <a:xfrm>
            <a:off x="3794900" y="1553050"/>
            <a:ext cx="28992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sz="1600"/>
              <a:t>Patch 1 in function </a:t>
            </a:r>
            <a:r>
              <a:rPr lang="ja" sz="1600">
                <a:solidFill>
                  <a:srgbClr val="9900FF"/>
                </a:solidFill>
              </a:rPr>
              <a:t>buggy</a:t>
            </a:r>
            <a:r>
              <a:rPr lang="ja" sz="1600"/>
              <a:t>()</a:t>
            </a:r>
            <a:endParaRPr sz="1600"/>
          </a:p>
        </p:txBody>
      </p:sp>
      <p:cxnSp>
        <p:nvCxnSpPr>
          <p:cNvPr id="511" name="Google Shape;511;p49"/>
          <p:cNvCxnSpPr/>
          <p:nvPr/>
        </p:nvCxnSpPr>
        <p:spPr>
          <a:xfrm rot="10800000" flipH="1">
            <a:off x="2860975" y="1923075"/>
            <a:ext cx="1223100" cy="596400"/>
          </a:xfrm>
          <a:prstGeom prst="straightConnector1">
            <a:avLst/>
          </a:prstGeom>
          <a:noFill/>
          <a:ln w="9525" cap="flat" cmpd="sng">
            <a:solidFill>
              <a:schemeClr val="dk2"/>
            </a:solidFill>
            <a:prstDash val="solid"/>
            <a:round/>
            <a:headEnd type="none" w="med" len="med"/>
            <a:tailEnd type="none" w="med" len="med"/>
          </a:ln>
        </p:spPr>
      </p:cxnSp>
      <p:cxnSp>
        <p:nvCxnSpPr>
          <p:cNvPr id="512" name="Google Shape;512;p49"/>
          <p:cNvCxnSpPr/>
          <p:nvPr/>
        </p:nvCxnSpPr>
        <p:spPr>
          <a:xfrm>
            <a:off x="2819175" y="2519475"/>
            <a:ext cx="1274700" cy="480600"/>
          </a:xfrm>
          <a:prstGeom prst="straightConnector1">
            <a:avLst/>
          </a:prstGeom>
          <a:noFill/>
          <a:ln w="9525" cap="flat" cmpd="sng">
            <a:solidFill>
              <a:schemeClr val="dk2"/>
            </a:solidFill>
            <a:prstDash val="solid"/>
            <a:round/>
            <a:headEnd type="none" w="med" len="med"/>
            <a:tailEnd type="none" w="med" len="med"/>
          </a:ln>
        </p:spPr>
      </p:cxnSp>
      <p:sp>
        <p:nvSpPr>
          <p:cNvPr id="513" name="Google Shape;513;p49"/>
          <p:cNvSpPr txBox="1"/>
          <p:nvPr/>
        </p:nvSpPr>
        <p:spPr>
          <a:xfrm>
            <a:off x="4084200" y="3610125"/>
            <a:ext cx="2207400" cy="1085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ja" sz="1600">
                <a:solidFill>
                  <a:srgbClr val="FF0000"/>
                </a:solidFill>
                <a:latin typeface="Ubuntu Mono"/>
                <a:ea typeface="Ubuntu Mono"/>
                <a:cs typeface="Ubuntu Mono"/>
                <a:sym typeface="Ubuntu Mono"/>
              </a:rPr>
              <a:t>if (data == NULL) {</a:t>
            </a:r>
            <a:endParaRPr sz="1600">
              <a:solidFill>
                <a:srgbClr val="FF0000"/>
              </a:solidFill>
              <a:latin typeface="Ubuntu Mono"/>
              <a:ea typeface="Ubuntu Mono"/>
              <a:cs typeface="Ubuntu Mono"/>
              <a:sym typeface="Ubuntu Mono"/>
            </a:endParaRPr>
          </a:p>
          <a:p>
            <a:pPr marL="0" lvl="0" indent="0" algn="l" rtl="0">
              <a:lnSpc>
                <a:spcPct val="150000"/>
              </a:lnSpc>
              <a:spcBef>
                <a:spcPts val="0"/>
              </a:spcBef>
              <a:spcAft>
                <a:spcPts val="0"/>
              </a:spcAft>
              <a:buNone/>
            </a:pPr>
            <a:r>
              <a:rPr lang="ja" sz="1600">
                <a:solidFill>
                  <a:srgbClr val="FF0000"/>
                </a:solidFill>
                <a:latin typeface="Ubuntu Mono"/>
                <a:ea typeface="Ubuntu Mono"/>
                <a:cs typeface="Ubuntu Mono"/>
                <a:sym typeface="Ubuntu Mono"/>
              </a:rPr>
              <a:t>  exception();</a:t>
            </a:r>
            <a:endParaRPr sz="1600">
              <a:solidFill>
                <a:srgbClr val="FF0000"/>
              </a:solidFill>
              <a:latin typeface="Ubuntu Mono"/>
              <a:ea typeface="Ubuntu Mono"/>
              <a:cs typeface="Ubuntu Mono"/>
              <a:sym typeface="Ubuntu Mono"/>
            </a:endParaRPr>
          </a:p>
          <a:p>
            <a:pPr marL="0" lvl="0" indent="0" algn="l" rtl="0">
              <a:lnSpc>
                <a:spcPct val="150000"/>
              </a:lnSpc>
              <a:spcBef>
                <a:spcPts val="0"/>
              </a:spcBef>
              <a:spcAft>
                <a:spcPts val="0"/>
              </a:spcAft>
              <a:buNone/>
            </a:pPr>
            <a:r>
              <a:rPr lang="ja" sz="1600">
                <a:solidFill>
                  <a:srgbClr val="FF0000"/>
                </a:solidFill>
                <a:latin typeface="Ubuntu Mono"/>
                <a:ea typeface="Ubuntu Mono"/>
                <a:cs typeface="Ubuntu Mono"/>
                <a:sym typeface="Ubuntu Mono"/>
              </a:rPr>
              <a:t>}</a:t>
            </a:r>
            <a:endParaRPr sz="1600">
              <a:solidFill>
                <a:schemeClr val="dk2"/>
              </a:solidFill>
              <a:latin typeface="Ubuntu Mono"/>
              <a:ea typeface="Ubuntu Mono"/>
              <a:cs typeface="Ubuntu Mono"/>
              <a:sym typeface="Ubuntu Mono"/>
            </a:endParaRPr>
          </a:p>
        </p:txBody>
      </p:sp>
      <p:sp>
        <p:nvSpPr>
          <p:cNvPr id="514" name="Google Shape;514;p49"/>
          <p:cNvSpPr txBox="1"/>
          <p:nvPr/>
        </p:nvSpPr>
        <p:spPr>
          <a:xfrm>
            <a:off x="3613675" y="3163588"/>
            <a:ext cx="34569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sz="1700"/>
              <a:t>Patch 2 in function crashable()</a:t>
            </a:r>
            <a:endParaRPr sz="1700"/>
          </a:p>
        </p:txBody>
      </p:sp>
      <p:cxnSp>
        <p:nvCxnSpPr>
          <p:cNvPr id="515" name="Google Shape;515;p49"/>
          <p:cNvCxnSpPr/>
          <p:nvPr/>
        </p:nvCxnSpPr>
        <p:spPr>
          <a:xfrm rot="10800000" flipH="1">
            <a:off x="2693725" y="3613025"/>
            <a:ext cx="1399800" cy="565200"/>
          </a:xfrm>
          <a:prstGeom prst="straightConnector1">
            <a:avLst/>
          </a:prstGeom>
          <a:noFill/>
          <a:ln w="9525" cap="flat" cmpd="sng">
            <a:solidFill>
              <a:schemeClr val="dk2"/>
            </a:solidFill>
            <a:prstDash val="solid"/>
            <a:round/>
            <a:headEnd type="none" w="med" len="med"/>
            <a:tailEnd type="none" w="med" len="med"/>
          </a:ln>
        </p:spPr>
      </p:cxnSp>
      <p:cxnSp>
        <p:nvCxnSpPr>
          <p:cNvPr id="516" name="Google Shape;516;p49"/>
          <p:cNvCxnSpPr/>
          <p:nvPr/>
        </p:nvCxnSpPr>
        <p:spPr>
          <a:xfrm>
            <a:off x="2665850" y="4192150"/>
            <a:ext cx="1427400" cy="497700"/>
          </a:xfrm>
          <a:prstGeom prst="straightConnector1">
            <a:avLst/>
          </a:prstGeom>
          <a:noFill/>
          <a:ln w="9525" cap="flat" cmpd="sng">
            <a:solidFill>
              <a:schemeClr val="dk2"/>
            </a:solidFill>
            <a:prstDash val="solid"/>
            <a:round/>
            <a:headEnd type="none" w="med" len="med"/>
            <a:tailEnd type="none" w="med" len="med"/>
          </a:ln>
        </p:spPr>
      </p:cxnSp>
      <p:sp>
        <p:nvSpPr>
          <p:cNvPr id="517" name="Google Shape;517;p49"/>
          <p:cNvSpPr txBox="1"/>
          <p:nvPr/>
        </p:nvSpPr>
        <p:spPr>
          <a:xfrm>
            <a:off x="6399300" y="2078050"/>
            <a:ext cx="27447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900"/>
              <a:t>Missing check of </a:t>
            </a:r>
            <a:r>
              <a:rPr lang="ja" sz="1900">
                <a:solidFill>
                  <a:srgbClr val="0000FF"/>
                </a:solidFill>
              </a:rPr>
              <a:t>malloc</a:t>
            </a:r>
            <a:r>
              <a:rPr lang="ja" sz="1900"/>
              <a:t>()’s return value </a:t>
            </a:r>
            <a:endParaRPr sz="1900"/>
          </a:p>
        </p:txBody>
      </p:sp>
      <p:sp>
        <p:nvSpPr>
          <p:cNvPr id="518" name="Google Shape;518;p49"/>
          <p:cNvSpPr txBox="1"/>
          <p:nvPr/>
        </p:nvSpPr>
        <p:spPr>
          <a:xfrm>
            <a:off x="6399300" y="3768075"/>
            <a:ext cx="27447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900"/>
              <a:t>Missing check of </a:t>
            </a:r>
            <a:br>
              <a:rPr lang="ja" sz="1900"/>
            </a:br>
            <a:r>
              <a:rPr lang="ja" sz="1900">
                <a:solidFill>
                  <a:srgbClr val="9900FF"/>
                </a:solidFill>
              </a:rPr>
              <a:t>buggy</a:t>
            </a:r>
            <a:r>
              <a:rPr lang="ja" sz="1900"/>
              <a:t>()’s return value </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p:nvPr/>
        </p:nvSpPr>
        <p:spPr>
          <a:xfrm>
            <a:off x="5674425" y="4098650"/>
            <a:ext cx="3169500" cy="768900"/>
          </a:xfrm>
          <a:prstGeom prst="wedgeRectCallout">
            <a:avLst>
              <a:gd name="adj1" fmla="val -28925"/>
              <a:gd name="adj2" fmla="val -97578"/>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sz="2300">
                <a:solidFill>
                  <a:schemeClr val="dk1"/>
                </a:solidFill>
              </a:rPr>
              <a:t>Statistically inferring </a:t>
            </a:r>
            <a:endParaRPr sz="2300">
              <a:solidFill>
                <a:schemeClr val="dk1"/>
              </a:solidFill>
            </a:endParaRPr>
          </a:p>
          <a:p>
            <a:pPr marL="0" lvl="0" indent="0" algn="l" rtl="0">
              <a:spcBef>
                <a:spcPts val="0"/>
              </a:spcBef>
              <a:spcAft>
                <a:spcPts val="0"/>
              </a:spcAft>
              <a:buNone/>
            </a:pPr>
            <a:r>
              <a:rPr lang="ja" sz="2300">
                <a:solidFill>
                  <a:schemeClr val="dk1"/>
                </a:solidFill>
              </a:rPr>
              <a:t>root causes</a:t>
            </a:r>
            <a:endParaRPr sz="2200">
              <a:solidFill>
                <a:schemeClr val="dk1"/>
              </a:solidFill>
            </a:endParaRPr>
          </a:p>
        </p:txBody>
      </p:sp>
      <p:sp>
        <p:nvSpPr>
          <p:cNvPr id="95" name="Google Shape;9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Internal components of RCA tools</a:t>
            </a:r>
            <a:endParaRPr/>
          </a:p>
        </p:txBody>
      </p:sp>
      <p:sp>
        <p:nvSpPr>
          <p:cNvPr id="96" name="Google Shape;96;p17"/>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4</a:t>
            </a:fld>
            <a:endParaRPr/>
          </a:p>
        </p:txBody>
      </p:sp>
      <p:sp>
        <p:nvSpPr>
          <p:cNvPr id="97" name="Google Shape;97;p17"/>
          <p:cNvSpPr txBox="1"/>
          <p:nvPr/>
        </p:nvSpPr>
        <p:spPr>
          <a:xfrm>
            <a:off x="1776900" y="1171213"/>
            <a:ext cx="4789200" cy="523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endParaRPr sz="2200">
              <a:solidFill>
                <a:schemeClr val="dk1"/>
              </a:solidFill>
            </a:endParaRPr>
          </a:p>
        </p:txBody>
      </p:sp>
      <p:sp>
        <p:nvSpPr>
          <p:cNvPr id="98" name="Google Shape;98;p17"/>
          <p:cNvSpPr/>
          <p:nvPr/>
        </p:nvSpPr>
        <p:spPr>
          <a:xfrm>
            <a:off x="1158925" y="2663575"/>
            <a:ext cx="1754100" cy="1011300"/>
          </a:xfrm>
          <a:prstGeom prst="rect">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700" b="1"/>
              <a:t>Data</a:t>
            </a:r>
            <a:br>
              <a:rPr lang="ja" sz="1700" b="1"/>
            </a:br>
            <a:r>
              <a:rPr lang="ja" sz="1700" b="1"/>
              <a:t>Augmentation</a:t>
            </a:r>
            <a:endParaRPr sz="1100" b="1"/>
          </a:p>
        </p:txBody>
      </p:sp>
      <p:cxnSp>
        <p:nvCxnSpPr>
          <p:cNvPr id="99" name="Google Shape;99;p17"/>
          <p:cNvCxnSpPr>
            <a:stCxn id="98" idx="3"/>
            <a:endCxn id="100" idx="1"/>
          </p:cNvCxnSpPr>
          <p:nvPr/>
        </p:nvCxnSpPr>
        <p:spPr>
          <a:xfrm>
            <a:off x="2913025" y="3169225"/>
            <a:ext cx="2038800" cy="0"/>
          </a:xfrm>
          <a:prstGeom prst="straightConnector1">
            <a:avLst/>
          </a:prstGeom>
          <a:noFill/>
          <a:ln w="28575" cap="flat" cmpd="sng">
            <a:solidFill>
              <a:schemeClr val="dk2"/>
            </a:solidFill>
            <a:prstDash val="solid"/>
            <a:round/>
            <a:headEnd type="none" w="med" len="med"/>
            <a:tailEnd type="triangle" w="med" len="med"/>
          </a:ln>
        </p:spPr>
      </p:cxnSp>
      <p:sp>
        <p:nvSpPr>
          <p:cNvPr id="100" name="Google Shape;100;p17"/>
          <p:cNvSpPr/>
          <p:nvPr/>
        </p:nvSpPr>
        <p:spPr>
          <a:xfrm>
            <a:off x="4951919" y="2663563"/>
            <a:ext cx="1625100" cy="10113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2000" b="1"/>
              <a:t>Feature</a:t>
            </a:r>
            <a:endParaRPr sz="2000" b="1"/>
          </a:p>
          <a:p>
            <a:pPr marL="0" lvl="0" indent="0" algn="ctr" rtl="0">
              <a:spcBef>
                <a:spcPts val="0"/>
              </a:spcBef>
              <a:spcAft>
                <a:spcPts val="0"/>
              </a:spcAft>
              <a:buNone/>
            </a:pPr>
            <a:r>
              <a:rPr lang="ja" sz="2000" b="1"/>
              <a:t>Extraction</a:t>
            </a:r>
            <a:endParaRPr sz="2000" b="1"/>
          </a:p>
        </p:txBody>
      </p:sp>
      <p:cxnSp>
        <p:nvCxnSpPr>
          <p:cNvPr id="101" name="Google Shape;101;p17"/>
          <p:cNvCxnSpPr>
            <a:stCxn id="100" idx="3"/>
            <a:endCxn id="102" idx="2"/>
          </p:cNvCxnSpPr>
          <p:nvPr/>
        </p:nvCxnSpPr>
        <p:spPr>
          <a:xfrm>
            <a:off x="6577019" y="3169213"/>
            <a:ext cx="1754100" cy="26400"/>
          </a:xfrm>
          <a:prstGeom prst="straightConnector1">
            <a:avLst/>
          </a:prstGeom>
          <a:noFill/>
          <a:ln w="28575" cap="flat" cmpd="sng">
            <a:solidFill>
              <a:schemeClr val="dk2"/>
            </a:solidFill>
            <a:prstDash val="solid"/>
            <a:round/>
            <a:headEnd type="none" w="med" len="med"/>
            <a:tailEnd type="triangle" w="med" len="med"/>
          </a:ln>
        </p:spPr>
      </p:cxnSp>
      <p:sp>
        <p:nvSpPr>
          <p:cNvPr id="103" name="Google Shape;103;p17"/>
          <p:cNvSpPr txBox="1"/>
          <p:nvPr/>
        </p:nvSpPr>
        <p:spPr>
          <a:xfrm>
            <a:off x="3425850" y="4177000"/>
            <a:ext cx="45795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300"/>
          </a:p>
        </p:txBody>
      </p:sp>
      <p:sp>
        <p:nvSpPr>
          <p:cNvPr id="104" name="Google Shape;104;p17"/>
          <p:cNvSpPr txBox="1"/>
          <p:nvPr/>
        </p:nvSpPr>
        <p:spPr>
          <a:xfrm>
            <a:off x="6757825" y="2836075"/>
            <a:ext cx="1141800" cy="615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ja"/>
              <a:t>RC</a:t>
            </a:r>
            <a:endParaRPr/>
          </a:p>
          <a:p>
            <a:pPr marL="0" lvl="0" indent="0" algn="ctr" rtl="0">
              <a:spcBef>
                <a:spcPts val="0"/>
              </a:spcBef>
              <a:spcAft>
                <a:spcPts val="0"/>
              </a:spcAft>
              <a:buNone/>
            </a:pPr>
            <a:r>
              <a:rPr lang="ja"/>
              <a:t>Candidates</a:t>
            </a:r>
            <a:endParaRPr/>
          </a:p>
        </p:txBody>
      </p:sp>
      <p:sp>
        <p:nvSpPr>
          <p:cNvPr id="105" name="Google Shape;105;p17"/>
          <p:cNvSpPr/>
          <p:nvPr/>
        </p:nvSpPr>
        <p:spPr>
          <a:xfrm>
            <a:off x="3449175" y="2935463"/>
            <a:ext cx="480300" cy="520200"/>
          </a:xfrm>
          <a:prstGeom prst="rect">
            <a:avLst/>
          </a:prstGeom>
          <a:solidFill>
            <a:srgbClr val="FF99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a:off x="470100" y="1743813"/>
            <a:ext cx="480300" cy="520200"/>
          </a:xfrm>
          <a:prstGeom prst="rect">
            <a:avLst/>
          </a:prstGeom>
          <a:solidFill>
            <a:srgbClr val="FF99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txBox="1"/>
          <p:nvPr/>
        </p:nvSpPr>
        <p:spPr>
          <a:xfrm>
            <a:off x="0" y="2284213"/>
            <a:ext cx="17769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700"/>
              <a:t>Crashing Input</a:t>
            </a:r>
            <a:endParaRPr sz="1700"/>
          </a:p>
        </p:txBody>
      </p:sp>
      <p:sp>
        <p:nvSpPr>
          <p:cNvPr id="108" name="Google Shape;108;p17"/>
          <p:cNvSpPr/>
          <p:nvPr/>
        </p:nvSpPr>
        <p:spPr>
          <a:xfrm>
            <a:off x="647350" y="2732850"/>
            <a:ext cx="548673" cy="520120"/>
          </a:xfrm>
          <a:custGeom>
            <a:avLst/>
            <a:gdLst/>
            <a:ahLst/>
            <a:cxnLst/>
            <a:rect l="l" t="t" r="r" b="b"/>
            <a:pathLst>
              <a:path w="24810" h="22390" extrusionOk="0">
                <a:moveTo>
                  <a:pt x="0" y="0"/>
                </a:moveTo>
                <a:lnTo>
                  <a:pt x="0" y="22390"/>
                </a:lnTo>
                <a:lnTo>
                  <a:pt x="24810" y="22390"/>
                </a:lnTo>
              </a:path>
            </a:pathLst>
          </a:custGeom>
          <a:noFill/>
          <a:ln w="28575" cap="flat" cmpd="sng">
            <a:solidFill>
              <a:schemeClr val="dk2"/>
            </a:solidFill>
            <a:prstDash val="solid"/>
            <a:round/>
            <a:headEnd type="none" w="med" len="med"/>
            <a:tailEnd type="triangle" w="med" len="med"/>
          </a:ln>
        </p:spPr>
      </p:sp>
      <p:sp>
        <p:nvSpPr>
          <p:cNvPr id="109" name="Google Shape;109;p17"/>
          <p:cNvSpPr/>
          <p:nvPr/>
        </p:nvSpPr>
        <p:spPr>
          <a:xfrm>
            <a:off x="3692325" y="2661688"/>
            <a:ext cx="480300" cy="520200"/>
          </a:xfrm>
          <a:prstGeom prst="rect">
            <a:avLst/>
          </a:prstGeom>
          <a:solidFill>
            <a:srgbClr val="FF99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p:nvPr/>
        </p:nvSpPr>
        <p:spPr>
          <a:xfrm>
            <a:off x="4172625" y="3041013"/>
            <a:ext cx="480300" cy="520200"/>
          </a:xfrm>
          <a:prstGeom prst="rect">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p:nvPr/>
        </p:nvSpPr>
        <p:spPr>
          <a:xfrm>
            <a:off x="4017213" y="2786338"/>
            <a:ext cx="480300" cy="520200"/>
          </a:xfrm>
          <a:prstGeom prst="rect">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a:off x="3692313" y="3169213"/>
            <a:ext cx="480300" cy="520200"/>
          </a:xfrm>
          <a:prstGeom prst="rect">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p:nvPr/>
        </p:nvSpPr>
        <p:spPr>
          <a:xfrm>
            <a:off x="3302675" y="2732800"/>
            <a:ext cx="480300" cy="520200"/>
          </a:xfrm>
          <a:prstGeom prst="rect">
            <a:avLst/>
          </a:prstGeom>
          <a:solidFill>
            <a:srgbClr val="FF99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1399575" y="1312562"/>
            <a:ext cx="3978600" cy="927263"/>
          </a:xfrm>
          <a:prstGeom prst="wedgeRectCallout">
            <a:avLst>
              <a:gd name="adj1" fmla="val -32731"/>
              <a:gd name="adj2" fmla="val 96243"/>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1200"/>
              </a:spcAft>
              <a:buNone/>
            </a:pPr>
            <a:r>
              <a:rPr lang="ja" sz="2200" dirty="0">
                <a:solidFill>
                  <a:schemeClr val="dk1"/>
                </a:solidFill>
              </a:rPr>
              <a:t>Generating more inputs </a:t>
            </a:r>
            <a:br>
              <a:rPr lang="en-US" altLang="ja" sz="2200" dirty="0">
                <a:solidFill>
                  <a:schemeClr val="dk1"/>
                </a:solidFill>
              </a:rPr>
            </a:br>
            <a:r>
              <a:rPr lang="en-US" altLang="ja" sz="2200" dirty="0">
                <a:solidFill>
                  <a:schemeClr val="dk1"/>
                </a:solidFill>
              </a:rPr>
              <a:t>by</a:t>
            </a:r>
            <a:r>
              <a:rPr lang="ja" sz="2200" dirty="0">
                <a:solidFill>
                  <a:schemeClr val="dk1"/>
                </a:solidFill>
              </a:rPr>
              <a:t> </a:t>
            </a:r>
            <a:r>
              <a:rPr lang="ja" sz="2200" b="1" dirty="0">
                <a:solidFill>
                  <a:schemeClr val="dk1"/>
                </a:solidFill>
              </a:rPr>
              <a:t>fuzzing</a:t>
            </a:r>
            <a:r>
              <a:rPr lang="ja" sz="2200" dirty="0">
                <a:solidFill>
                  <a:schemeClr val="dk1"/>
                </a:solidFill>
              </a:rPr>
              <a:t> </a:t>
            </a:r>
            <a:r>
              <a:rPr lang="en-US" altLang="ja" sz="2200" dirty="0">
                <a:solidFill>
                  <a:schemeClr val="dk1"/>
                </a:solidFill>
              </a:rPr>
              <a:t>/</a:t>
            </a:r>
            <a:r>
              <a:rPr lang="ja" sz="2200" dirty="0">
                <a:solidFill>
                  <a:schemeClr val="dk1"/>
                </a:solidFill>
              </a:rPr>
              <a:t> </a:t>
            </a:r>
            <a:r>
              <a:rPr lang="en-US" altLang="ja" sz="2200" dirty="0">
                <a:solidFill>
                  <a:schemeClr val="dk1"/>
                </a:solidFill>
              </a:rPr>
              <a:t>from </a:t>
            </a:r>
            <a:r>
              <a:rPr lang="ja" sz="2200" dirty="0">
                <a:solidFill>
                  <a:schemeClr val="dk1"/>
                </a:solidFill>
              </a:rPr>
              <a:t>testcases</a:t>
            </a:r>
            <a:endParaRPr dirty="0"/>
          </a:p>
        </p:txBody>
      </p:sp>
      <p:sp>
        <p:nvSpPr>
          <p:cNvPr id="115" name="Google Shape;115;p17"/>
          <p:cNvSpPr/>
          <p:nvPr/>
        </p:nvSpPr>
        <p:spPr>
          <a:xfrm>
            <a:off x="6277525" y="922900"/>
            <a:ext cx="480300" cy="520200"/>
          </a:xfrm>
          <a:prstGeom prst="rect">
            <a:avLst/>
          </a:prstGeom>
          <a:solidFill>
            <a:srgbClr val="FF99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p:nvPr/>
        </p:nvSpPr>
        <p:spPr>
          <a:xfrm>
            <a:off x="6277513" y="1544938"/>
            <a:ext cx="480300" cy="520200"/>
          </a:xfrm>
          <a:prstGeom prst="rect">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txBox="1"/>
          <p:nvPr/>
        </p:nvSpPr>
        <p:spPr>
          <a:xfrm>
            <a:off x="6872100" y="944500"/>
            <a:ext cx="22719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900"/>
              <a:t>Crashing input</a:t>
            </a:r>
            <a:endParaRPr sz="1900"/>
          </a:p>
        </p:txBody>
      </p:sp>
      <p:sp>
        <p:nvSpPr>
          <p:cNvPr id="118" name="Google Shape;118;p17"/>
          <p:cNvSpPr txBox="1"/>
          <p:nvPr/>
        </p:nvSpPr>
        <p:spPr>
          <a:xfrm>
            <a:off x="6895200" y="1633738"/>
            <a:ext cx="28122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900"/>
              <a:t>Non-Crashing input</a:t>
            </a:r>
            <a:endParaRPr sz="1900"/>
          </a:p>
        </p:txBody>
      </p:sp>
      <p:sp>
        <p:nvSpPr>
          <p:cNvPr id="119" name="Google Shape;119;p17"/>
          <p:cNvSpPr txBox="1"/>
          <p:nvPr/>
        </p:nvSpPr>
        <p:spPr>
          <a:xfrm>
            <a:off x="3302675" y="3750500"/>
            <a:ext cx="1625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800"/>
              <a:t>Input datasets</a:t>
            </a:r>
            <a:endParaRPr sz="1800"/>
          </a:p>
        </p:txBody>
      </p:sp>
      <p:sp>
        <p:nvSpPr>
          <p:cNvPr id="120" name="Google Shape;120;p17"/>
          <p:cNvSpPr txBox="1"/>
          <p:nvPr/>
        </p:nvSpPr>
        <p:spPr>
          <a:xfrm>
            <a:off x="-23325" y="4365710"/>
            <a:ext cx="16251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sz="1700"/>
              <a:t>Program</a:t>
            </a:r>
            <a:endParaRPr sz="1700"/>
          </a:p>
          <a:p>
            <a:pPr marL="0" lvl="0" indent="0" algn="ctr" rtl="0">
              <a:spcBef>
                <a:spcPts val="0"/>
              </a:spcBef>
              <a:spcAft>
                <a:spcPts val="0"/>
              </a:spcAft>
              <a:buNone/>
            </a:pPr>
            <a:r>
              <a:rPr lang="ja" sz="1700"/>
              <a:t>(Souce Code)</a:t>
            </a:r>
            <a:endParaRPr sz="1700"/>
          </a:p>
        </p:txBody>
      </p:sp>
      <p:pic>
        <p:nvPicPr>
          <p:cNvPr id="121" name="Google Shape;121;p17"/>
          <p:cNvPicPr preferRelativeResize="0"/>
          <p:nvPr/>
        </p:nvPicPr>
        <p:blipFill>
          <a:blip r:embed="rId3">
            <a:alphaModFix/>
          </a:blip>
          <a:stretch>
            <a:fillRect/>
          </a:stretch>
        </p:blipFill>
        <p:spPr>
          <a:xfrm>
            <a:off x="278520" y="4035681"/>
            <a:ext cx="500299" cy="399018"/>
          </a:xfrm>
          <a:prstGeom prst="rect">
            <a:avLst/>
          </a:prstGeom>
          <a:noFill/>
          <a:ln>
            <a:noFill/>
          </a:ln>
        </p:spPr>
      </p:pic>
      <p:pic>
        <p:nvPicPr>
          <p:cNvPr id="122" name="Google Shape;122;p17"/>
          <p:cNvPicPr preferRelativeResize="0"/>
          <p:nvPr/>
        </p:nvPicPr>
        <p:blipFill>
          <a:blip r:embed="rId4">
            <a:alphaModFix/>
          </a:blip>
          <a:stretch>
            <a:fillRect/>
          </a:stretch>
        </p:blipFill>
        <p:spPr>
          <a:xfrm>
            <a:off x="982878" y="3918452"/>
            <a:ext cx="414816" cy="348985"/>
          </a:xfrm>
          <a:prstGeom prst="rect">
            <a:avLst/>
          </a:prstGeom>
          <a:noFill/>
          <a:ln>
            <a:noFill/>
          </a:ln>
        </p:spPr>
      </p:pic>
      <p:pic>
        <p:nvPicPr>
          <p:cNvPr id="123" name="Google Shape;123;p17"/>
          <p:cNvPicPr preferRelativeResize="0"/>
          <p:nvPr/>
        </p:nvPicPr>
        <p:blipFill>
          <a:blip r:embed="rId4">
            <a:alphaModFix/>
          </a:blip>
          <a:stretch>
            <a:fillRect/>
          </a:stretch>
        </p:blipFill>
        <p:spPr>
          <a:xfrm>
            <a:off x="880849" y="4060698"/>
            <a:ext cx="414816" cy="348985"/>
          </a:xfrm>
          <a:prstGeom prst="rect">
            <a:avLst/>
          </a:prstGeom>
          <a:noFill/>
          <a:ln>
            <a:noFill/>
          </a:ln>
        </p:spPr>
      </p:pic>
      <p:pic>
        <p:nvPicPr>
          <p:cNvPr id="124" name="Google Shape;124;p17"/>
          <p:cNvPicPr preferRelativeResize="0"/>
          <p:nvPr/>
        </p:nvPicPr>
        <p:blipFill>
          <a:blip r:embed="rId4">
            <a:alphaModFix/>
          </a:blip>
          <a:stretch>
            <a:fillRect/>
          </a:stretch>
        </p:blipFill>
        <p:spPr>
          <a:xfrm>
            <a:off x="778820" y="4156411"/>
            <a:ext cx="414816" cy="348985"/>
          </a:xfrm>
          <a:prstGeom prst="rect">
            <a:avLst/>
          </a:prstGeom>
          <a:noFill/>
          <a:ln>
            <a:noFill/>
          </a:ln>
        </p:spPr>
      </p:pic>
      <p:sp>
        <p:nvSpPr>
          <p:cNvPr id="102" name="Google Shape;102;p17"/>
          <p:cNvSpPr/>
          <p:nvPr/>
        </p:nvSpPr>
        <p:spPr>
          <a:xfrm>
            <a:off x="8330975" y="2865575"/>
            <a:ext cx="660000" cy="660000"/>
          </a:xfrm>
          <a:prstGeom prst="smileyFace">
            <a:avLst>
              <a:gd name="adj" fmla="val 4653"/>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7"/>
          <p:cNvSpPr txBox="1"/>
          <p:nvPr/>
        </p:nvSpPr>
        <p:spPr>
          <a:xfrm>
            <a:off x="8339150" y="3544975"/>
            <a:ext cx="804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800"/>
              <a:t>User</a:t>
            </a:r>
            <a:endParaRPr sz="1800"/>
          </a:p>
        </p:txBody>
      </p:sp>
      <p:sp>
        <p:nvSpPr>
          <p:cNvPr id="126" name="Google Shape;126;p17"/>
          <p:cNvSpPr/>
          <p:nvPr/>
        </p:nvSpPr>
        <p:spPr>
          <a:xfrm>
            <a:off x="1546825" y="3778200"/>
            <a:ext cx="3978474" cy="635375"/>
          </a:xfrm>
          <a:custGeom>
            <a:avLst/>
            <a:gdLst/>
            <a:ahLst/>
            <a:cxnLst/>
            <a:rect l="l" t="t" r="r" b="b"/>
            <a:pathLst>
              <a:path w="168223" h="25415" extrusionOk="0">
                <a:moveTo>
                  <a:pt x="0" y="25415"/>
                </a:moveTo>
                <a:lnTo>
                  <a:pt x="168223" y="25415"/>
                </a:lnTo>
                <a:lnTo>
                  <a:pt x="168223" y="0"/>
                </a:lnTo>
              </a:path>
            </a:pathLst>
          </a:custGeom>
          <a:noFill/>
          <a:ln w="28575" cap="flat" cmpd="sng">
            <a:solidFill>
              <a:schemeClr val="dk2"/>
            </a:solidFill>
            <a:prstDash val="solid"/>
            <a:round/>
            <a:headEnd type="none" w="med" len="med"/>
            <a:tailEnd type="triangle" w="med" len="med"/>
          </a:ln>
        </p:spPr>
      </p:sp>
      <p:cxnSp>
        <p:nvCxnSpPr>
          <p:cNvPr id="127" name="Google Shape;127;p17"/>
          <p:cNvCxnSpPr>
            <a:stCxn id="98" idx="2"/>
          </p:cNvCxnSpPr>
          <p:nvPr/>
        </p:nvCxnSpPr>
        <p:spPr>
          <a:xfrm>
            <a:off x="2035975" y="3674875"/>
            <a:ext cx="0" cy="768900"/>
          </a:xfrm>
          <a:prstGeom prst="straightConnector1">
            <a:avLst/>
          </a:prstGeom>
          <a:noFill/>
          <a:ln w="28575" cap="flat" cmpd="sng">
            <a:solidFill>
              <a:schemeClr val="dk2"/>
            </a:solidFill>
            <a:prstDash val="solid"/>
            <a:round/>
            <a:headEnd type="triangl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ja" sz="3140"/>
              <a:t>Evaluation of RCA techniques is challenging…</a:t>
            </a:r>
            <a:endParaRPr sz="3320"/>
          </a:p>
        </p:txBody>
      </p:sp>
      <p:sp>
        <p:nvSpPr>
          <p:cNvPr id="133" name="Google Shape;13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457200" algn="l" rtl="0">
              <a:lnSpc>
                <a:spcPct val="105000"/>
              </a:lnSpc>
              <a:spcBef>
                <a:spcPts val="0"/>
              </a:spcBef>
              <a:spcAft>
                <a:spcPts val="0"/>
              </a:spcAft>
              <a:buNone/>
            </a:pPr>
            <a:r>
              <a:rPr lang="ja" sz="2900"/>
              <a:t>#1: Non-uniqueness of root cause definition</a:t>
            </a:r>
            <a:endParaRPr sz="2900"/>
          </a:p>
          <a:p>
            <a:pPr marL="0" lvl="0" indent="0" algn="l" rtl="0">
              <a:lnSpc>
                <a:spcPct val="105000"/>
              </a:lnSpc>
              <a:spcBef>
                <a:spcPts val="1200"/>
              </a:spcBef>
              <a:spcAft>
                <a:spcPts val="0"/>
              </a:spcAft>
              <a:buNone/>
            </a:pPr>
            <a:endParaRPr sz="2900"/>
          </a:p>
          <a:p>
            <a:pPr marL="0" lvl="0" indent="457200" algn="l" rtl="0">
              <a:lnSpc>
                <a:spcPct val="105000"/>
              </a:lnSpc>
              <a:spcBef>
                <a:spcPts val="1200"/>
              </a:spcBef>
              <a:spcAft>
                <a:spcPts val="0"/>
              </a:spcAft>
              <a:buNone/>
            </a:pPr>
            <a:r>
              <a:rPr lang="ja" sz="2900"/>
              <a:t>#2: Tightly coupled RCA steps</a:t>
            </a:r>
            <a:endParaRPr sz="2900"/>
          </a:p>
          <a:p>
            <a:pPr marL="0" lvl="0" indent="0" algn="l" rtl="0">
              <a:lnSpc>
                <a:spcPct val="105000"/>
              </a:lnSpc>
              <a:spcBef>
                <a:spcPts val="1200"/>
              </a:spcBef>
              <a:spcAft>
                <a:spcPts val="0"/>
              </a:spcAft>
              <a:buNone/>
            </a:pPr>
            <a:endParaRPr sz="2900"/>
          </a:p>
          <a:p>
            <a:pPr marL="0" lvl="0" indent="457200" algn="l" rtl="0">
              <a:lnSpc>
                <a:spcPct val="105000"/>
              </a:lnSpc>
              <a:spcBef>
                <a:spcPts val="1200"/>
              </a:spcBef>
              <a:spcAft>
                <a:spcPts val="1200"/>
              </a:spcAft>
              <a:buNone/>
            </a:pPr>
            <a:r>
              <a:rPr lang="ja" sz="2900"/>
              <a:t>#3: Variance of Data Augmenatation</a:t>
            </a:r>
            <a:endParaRPr sz="2900"/>
          </a:p>
        </p:txBody>
      </p:sp>
      <p:sp>
        <p:nvSpPr>
          <p:cNvPr id="134" name="Google Shape;134;p18"/>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311700" y="445025"/>
            <a:ext cx="870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a:t>Challenge #1: Non-uniqueness of root cause location</a:t>
            </a:r>
            <a:endParaRPr/>
          </a:p>
        </p:txBody>
      </p:sp>
      <p:sp>
        <p:nvSpPr>
          <p:cNvPr id="140" name="Google Shape;140;p19"/>
          <p:cNvSpPr txBox="1">
            <a:spLocks noGrp="1"/>
          </p:cNvSpPr>
          <p:nvPr>
            <p:ph type="body" idx="1"/>
          </p:nvPr>
        </p:nvSpPr>
        <p:spPr>
          <a:xfrm>
            <a:off x="311700" y="1152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sz="2200" b="1">
                <a:solidFill>
                  <a:schemeClr val="dk1"/>
                </a:solidFill>
              </a:rPr>
              <a:t>Multiple possible patches for CVE-2017-15232</a:t>
            </a:r>
            <a:endParaRPr b="1">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1200"/>
              </a:spcAft>
              <a:buNone/>
            </a:pPr>
            <a:endParaRPr>
              <a:solidFill>
                <a:schemeClr val="dk1"/>
              </a:solidFill>
            </a:endParaRPr>
          </a:p>
        </p:txBody>
      </p:sp>
      <p:sp>
        <p:nvSpPr>
          <p:cNvPr id="141" name="Google Shape;141;p19"/>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6</a:t>
            </a:fld>
            <a:endParaRPr/>
          </a:p>
        </p:txBody>
      </p:sp>
      <p:sp>
        <p:nvSpPr>
          <p:cNvPr id="142" name="Google Shape;142;p19"/>
          <p:cNvSpPr txBox="1"/>
          <p:nvPr/>
        </p:nvSpPr>
        <p:spPr>
          <a:xfrm>
            <a:off x="311700" y="1725175"/>
            <a:ext cx="5803800" cy="2787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2100">
              <a:solidFill>
                <a:srgbClr val="FF0000"/>
              </a:solidFill>
              <a:latin typeface="Ubuntu Mono"/>
              <a:ea typeface="Ubuntu Mono"/>
              <a:cs typeface="Ubuntu Mono"/>
              <a:sym typeface="Ubuntu Mono"/>
            </a:endParaRPr>
          </a:p>
          <a:p>
            <a:pPr marL="0" lvl="0" indent="0" algn="l" rtl="0">
              <a:spcBef>
                <a:spcPts val="0"/>
              </a:spcBef>
              <a:spcAft>
                <a:spcPts val="0"/>
              </a:spcAft>
              <a:buNone/>
            </a:pPr>
            <a:endParaRPr sz="2100">
              <a:solidFill>
                <a:srgbClr val="FF0000"/>
              </a:solidFill>
              <a:latin typeface="Ubuntu Mono"/>
              <a:ea typeface="Ubuntu Mono"/>
              <a:cs typeface="Ubuntu Mono"/>
              <a:sym typeface="Ubuntu Mono"/>
            </a:endParaRPr>
          </a:p>
          <a:p>
            <a:pPr marL="0" lvl="0" indent="0" algn="l" rtl="0">
              <a:spcBef>
                <a:spcPts val="0"/>
              </a:spcBef>
              <a:spcAft>
                <a:spcPts val="0"/>
              </a:spcAft>
              <a:buNone/>
            </a:pPr>
            <a:endParaRPr sz="2100">
              <a:solidFill>
                <a:srgbClr val="FF0000"/>
              </a:solidFill>
              <a:latin typeface="Ubuntu Mono"/>
              <a:ea typeface="Ubuntu Mono"/>
              <a:cs typeface="Ubuntu Mono"/>
              <a:sym typeface="Ubuntu Mono"/>
            </a:endParaRPr>
          </a:p>
          <a:p>
            <a:pPr marL="0" lvl="0" indent="0" algn="l" rtl="0">
              <a:spcBef>
                <a:spcPts val="0"/>
              </a:spcBef>
              <a:spcAft>
                <a:spcPts val="0"/>
              </a:spcAft>
              <a:buNone/>
            </a:pPr>
            <a:endParaRPr sz="2100">
              <a:solidFill>
                <a:srgbClr val="FF0000"/>
              </a:solidFill>
              <a:latin typeface="Ubuntu Mono"/>
              <a:ea typeface="Ubuntu Mono"/>
              <a:cs typeface="Ubuntu Mono"/>
              <a:sym typeface="Ubuntu Mono"/>
            </a:endParaRPr>
          </a:p>
          <a:p>
            <a:pPr marL="0" lvl="0" indent="0" algn="l" rtl="0">
              <a:spcBef>
                <a:spcPts val="0"/>
              </a:spcBef>
              <a:spcAft>
                <a:spcPts val="0"/>
              </a:spcAft>
              <a:buNone/>
            </a:pPr>
            <a:r>
              <a:rPr lang="ja" sz="2100">
                <a:solidFill>
                  <a:schemeClr val="dk2"/>
                </a:solidFill>
                <a:latin typeface="Ubuntu Mono"/>
                <a:ea typeface="Ubuntu Mono"/>
                <a:cs typeface="Ubuntu Mono"/>
                <a:sym typeface="Ubuntu Mono"/>
              </a:rPr>
              <a:t>  for (row = 0; row &lt; num_rows; row++) {</a:t>
            </a:r>
            <a:endParaRPr sz="2100">
              <a:solidFill>
                <a:schemeClr val="dk2"/>
              </a:solidFill>
              <a:latin typeface="Ubuntu Mono"/>
              <a:ea typeface="Ubuntu Mono"/>
              <a:cs typeface="Ubuntu Mono"/>
              <a:sym typeface="Ubuntu Mono"/>
            </a:endParaRPr>
          </a:p>
          <a:p>
            <a:pPr marL="0" lvl="0" indent="0" algn="l" rtl="0">
              <a:spcBef>
                <a:spcPts val="0"/>
              </a:spcBef>
              <a:spcAft>
                <a:spcPts val="0"/>
              </a:spcAft>
              <a:buNone/>
            </a:pPr>
            <a:endParaRPr sz="2100">
              <a:solidFill>
                <a:schemeClr val="dk2"/>
              </a:solidFill>
              <a:latin typeface="Ubuntu Mono"/>
              <a:ea typeface="Ubuntu Mono"/>
              <a:cs typeface="Ubuntu Mono"/>
              <a:sym typeface="Ubuntu Mono"/>
            </a:endParaRPr>
          </a:p>
          <a:p>
            <a:pPr marL="0" lvl="0" indent="0" algn="l" rtl="0">
              <a:spcBef>
                <a:spcPts val="0"/>
              </a:spcBef>
              <a:spcAft>
                <a:spcPts val="0"/>
              </a:spcAft>
              <a:buNone/>
            </a:pPr>
            <a:r>
              <a:rPr lang="ja" sz="2100">
                <a:solidFill>
                  <a:schemeClr val="dk2"/>
                </a:solidFill>
                <a:latin typeface="Ubuntu Mono"/>
                <a:ea typeface="Ubuntu Mono"/>
                <a:cs typeface="Ubuntu Mono"/>
                <a:sym typeface="Ubuntu Mono"/>
              </a:rPr>
              <a:t>    jzero_far((void *) </a:t>
            </a:r>
            <a:r>
              <a:rPr lang="ja" sz="2100" b="1">
                <a:solidFill>
                  <a:schemeClr val="dk1"/>
                </a:solidFill>
                <a:latin typeface="Ubuntu Mono"/>
                <a:ea typeface="Ubuntu Mono"/>
                <a:cs typeface="Ubuntu Mono"/>
                <a:sym typeface="Ubuntu Mono"/>
              </a:rPr>
              <a:t>output_buf[row]</a:t>
            </a:r>
            <a:r>
              <a:rPr lang="ja" sz="2100">
                <a:solidFill>
                  <a:schemeClr val="dk2"/>
                </a:solidFill>
                <a:latin typeface="Ubuntu Mono"/>
                <a:ea typeface="Ubuntu Mono"/>
                <a:cs typeface="Ubuntu Mono"/>
                <a:sym typeface="Ubuntu Mono"/>
              </a:rPr>
              <a:t>,</a:t>
            </a:r>
            <a:endParaRPr sz="2100">
              <a:solidFill>
                <a:schemeClr val="dk2"/>
              </a:solidFill>
              <a:latin typeface="Ubuntu Mono"/>
              <a:ea typeface="Ubuntu Mono"/>
              <a:cs typeface="Ubuntu Mono"/>
              <a:sym typeface="Ubuntu Mono"/>
            </a:endParaRPr>
          </a:p>
          <a:p>
            <a:pPr marL="0" lvl="0" indent="0" algn="l" rtl="0">
              <a:lnSpc>
                <a:spcPct val="150000"/>
              </a:lnSpc>
              <a:spcBef>
                <a:spcPts val="0"/>
              </a:spcBef>
              <a:spcAft>
                <a:spcPts val="0"/>
              </a:spcAft>
              <a:buNone/>
            </a:pPr>
            <a:r>
              <a:rPr lang="ja" sz="2100">
                <a:solidFill>
                  <a:schemeClr val="dk2"/>
                </a:solidFill>
                <a:latin typeface="Ubuntu Mono"/>
                <a:ea typeface="Ubuntu Mono"/>
                <a:cs typeface="Ubuntu Mono"/>
                <a:sym typeface="Ubuntu Mono"/>
              </a:rPr>
              <a:t>     (size_t) (width * sizeof(JSAMPLE)));</a:t>
            </a:r>
            <a:endParaRPr sz="2100">
              <a:solidFill>
                <a:schemeClr val="dk2"/>
              </a:solidFill>
              <a:latin typeface="Ubuntu Mono"/>
              <a:ea typeface="Ubuntu Mono"/>
              <a:cs typeface="Ubuntu Mono"/>
              <a:sym typeface="Ubuntu Mono"/>
            </a:endParaRPr>
          </a:p>
        </p:txBody>
      </p:sp>
      <p:sp>
        <p:nvSpPr>
          <p:cNvPr id="143" name="Google Shape;143;p19"/>
          <p:cNvSpPr txBox="1"/>
          <p:nvPr/>
        </p:nvSpPr>
        <p:spPr>
          <a:xfrm>
            <a:off x="1649850" y="4567525"/>
            <a:ext cx="32061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600"/>
              <a:t>Original souce code</a:t>
            </a:r>
            <a:endParaRPr sz="2600"/>
          </a:p>
        </p:txBody>
      </p:sp>
      <p:sp>
        <p:nvSpPr>
          <p:cNvPr id="144" name="Google Shape;144;p19"/>
          <p:cNvSpPr txBox="1"/>
          <p:nvPr/>
        </p:nvSpPr>
        <p:spPr>
          <a:xfrm>
            <a:off x="6570325" y="2924800"/>
            <a:ext cx="16020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300"/>
              <a:t>NULL-able</a:t>
            </a:r>
            <a:endParaRPr sz="2300"/>
          </a:p>
        </p:txBody>
      </p:sp>
      <p:cxnSp>
        <p:nvCxnSpPr>
          <p:cNvPr id="145" name="Google Shape;145;p19"/>
          <p:cNvCxnSpPr>
            <a:stCxn id="144" idx="1"/>
          </p:cNvCxnSpPr>
          <p:nvPr/>
        </p:nvCxnSpPr>
        <p:spPr>
          <a:xfrm flipH="1">
            <a:off x="5037025" y="3194200"/>
            <a:ext cx="1533300" cy="5799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311700" y="445025"/>
            <a:ext cx="870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dirty="0"/>
              <a:t>Challenge #1: Non-uniqueness of root cause location</a:t>
            </a:r>
            <a:endParaRPr dirty="0"/>
          </a:p>
        </p:txBody>
      </p:sp>
      <p:sp>
        <p:nvSpPr>
          <p:cNvPr id="140" name="Google Shape;140;p19"/>
          <p:cNvSpPr txBox="1">
            <a:spLocks noGrp="1"/>
          </p:cNvSpPr>
          <p:nvPr>
            <p:ph type="body" idx="1"/>
          </p:nvPr>
        </p:nvSpPr>
        <p:spPr>
          <a:xfrm>
            <a:off x="311700" y="1152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sz="2200" b="1">
                <a:solidFill>
                  <a:schemeClr val="dk1"/>
                </a:solidFill>
              </a:rPr>
              <a:t>Multiple possible patches for CVE-2017-15232</a:t>
            </a:r>
            <a:endParaRPr b="1">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1200"/>
              </a:spcAft>
              <a:buNone/>
            </a:pPr>
            <a:endParaRPr>
              <a:solidFill>
                <a:schemeClr val="dk1"/>
              </a:solidFill>
            </a:endParaRPr>
          </a:p>
        </p:txBody>
      </p:sp>
      <p:sp>
        <p:nvSpPr>
          <p:cNvPr id="141" name="Google Shape;141;p19"/>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7</a:t>
            </a:fld>
            <a:endParaRPr/>
          </a:p>
        </p:txBody>
      </p:sp>
      <p:sp>
        <p:nvSpPr>
          <p:cNvPr id="142" name="Google Shape;142;p19"/>
          <p:cNvSpPr txBox="1"/>
          <p:nvPr/>
        </p:nvSpPr>
        <p:spPr>
          <a:xfrm>
            <a:off x="311700" y="1725175"/>
            <a:ext cx="5803800" cy="2787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2100" dirty="0">
              <a:solidFill>
                <a:srgbClr val="FF0000"/>
              </a:solidFill>
              <a:latin typeface="Ubuntu Mono"/>
              <a:ea typeface="Ubuntu Mono"/>
              <a:cs typeface="Ubuntu Mono"/>
              <a:sym typeface="Ubuntu Mono"/>
            </a:endParaRPr>
          </a:p>
          <a:p>
            <a:pPr marL="0" lvl="0" indent="0" algn="l" rtl="0">
              <a:spcBef>
                <a:spcPts val="0"/>
              </a:spcBef>
              <a:spcAft>
                <a:spcPts val="0"/>
              </a:spcAft>
              <a:buNone/>
            </a:pPr>
            <a:endParaRPr sz="2100" dirty="0">
              <a:solidFill>
                <a:srgbClr val="FF0000"/>
              </a:solidFill>
              <a:latin typeface="Ubuntu Mono"/>
              <a:ea typeface="Ubuntu Mono"/>
              <a:cs typeface="Ubuntu Mono"/>
              <a:sym typeface="Ubuntu Mono"/>
            </a:endParaRPr>
          </a:p>
          <a:p>
            <a:pPr marL="0" lvl="0" indent="0" algn="l" rtl="0">
              <a:spcBef>
                <a:spcPts val="0"/>
              </a:spcBef>
              <a:spcAft>
                <a:spcPts val="0"/>
              </a:spcAft>
              <a:buNone/>
            </a:pPr>
            <a:endParaRPr sz="2100" dirty="0">
              <a:solidFill>
                <a:srgbClr val="FF0000"/>
              </a:solidFill>
              <a:latin typeface="Ubuntu Mono"/>
              <a:ea typeface="Ubuntu Mono"/>
              <a:cs typeface="Ubuntu Mono"/>
              <a:sym typeface="Ubuntu Mono"/>
            </a:endParaRPr>
          </a:p>
          <a:p>
            <a:pPr marL="0" lvl="0" indent="0" algn="l" rtl="0">
              <a:spcBef>
                <a:spcPts val="0"/>
              </a:spcBef>
              <a:spcAft>
                <a:spcPts val="0"/>
              </a:spcAft>
              <a:buNone/>
            </a:pPr>
            <a:endParaRPr sz="2100" dirty="0">
              <a:solidFill>
                <a:srgbClr val="FF0000"/>
              </a:solidFill>
              <a:latin typeface="Ubuntu Mono"/>
              <a:ea typeface="Ubuntu Mono"/>
              <a:cs typeface="Ubuntu Mono"/>
              <a:sym typeface="Ubuntu Mono"/>
            </a:endParaRPr>
          </a:p>
          <a:p>
            <a:pPr marL="0" lvl="0" indent="0" algn="l" rtl="0">
              <a:spcBef>
                <a:spcPts val="0"/>
              </a:spcBef>
              <a:spcAft>
                <a:spcPts val="0"/>
              </a:spcAft>
              <a:buNone/>
            </a:pPr>
            <a:r>
              <a:rPr lang="ja" sz="2100" dirty="0">
                <a:solidFill>
                  <a:schemeClr val="dk2"/>
                </a:solidFill>
                <a:latin typeface="Ubuntu Mono"/>
                <a:ea typeface="Ubuntu Mono"/>
                <a:cs typeface="Ubuntu Mono"/>
                <a:sym typeface="Ubuntu Mono"/>
              </a:rPr>
              <a:t>  for (row = 0; row &lt; num_rows; row++) {</a:t>
            </a:r>
            <a:endParaRPr sz="2100" dirty="0">
              <a:solidFill>
                <a:schemeClr val="dk2"/>
              </a:solidFill>
              <a:latin typeface="Ubuntu Mono"/>
              <a:ea typeface="Ubuntu Mono"/>
              <a:cs typeface="Ubuntu Mono"/>
              <a:sym typeface="Ubuntu Mono"/>
            </a:endParaRPr>
          </a:p>
          <a:p>
            <a:pPr marL="0" lvl="0" indent="0" algn="l" rtl="0">
              <a:spcBef>
                <a:spcPts val="0"/>
              </a:spcBef>
              <a:spcAft>
                <a:spcPts val="0"/>
              </a:spcAft>
              <a:buNone/>
            </a:pPr>
            <a:endParaRPr sz="2100" dirty="0">
              <a:solidFill>
                <a:schemeClr val="dk2"/>
              </a:solidFill>
              <a:latin typeface="Ubuntu Mono"/>
              <a:ea typeface="Ubuntu Mono"/>
              <a:cs typeface="Ubuntu Mono"/>
              <a:sym typeface="Ubuntu Mono"/>
            </a:endParaRPr>
          </a:p>
          <a:p>
            <a:pPr marL="0" lvl="0" indent="0" algn="l" rtl="0">
              <a:spcBef>
                <a:spcPts val="0"/>
              </a:spcBef>
              <a:spcAft>
                <a:spcPts val="0"/>
              </a:spcAft>
              <a:buNone/>
            </a:pPr>
            <a:r>
              <a:rPr lang="ja" sz="2100" dirty="0">
                <a:solidFill>
                  <a:schemeClr val="dk2"/>
                </a:solidFill>
                <a:latin typeface="Ubuntu Mono"/>
                <a:ea typeface="Ubuntu Mono"/>
                <a:cs typeface="Ubuntu Mono"/>
                <a:sym typeface="Ubuntu Mono"/>
              </a:rPr>
              <a:t>    jzero_far((void *) </a:t>
            </a:r>
            <a:r>
              <a:rPr lang="ja" sz="2100" b="1" dirty="0">
                <a:solidFill>
                  <a:schemeClr val="dk1"/>
                </a:solidFill>
                <a:latin typeface="Ubuntu Mono"/>
                <a:ea typeface="Ubuntu Mono"/>
                <a:cs typeface="Ubuntu Mono"/>
                <a:sym typeface="Ubuntu Mono"/>
              </a:rPr>
              <a:t>output_buf[row]</a:t>
            </a:r>
            <a:r>
              <a:rPr lang="ja" sz="2100" dirty="0">
                <a:solidFill>
                  <a:schemeClr val="dk2"/>
                </a:solidFill>
                <a:latin typeface="Ubuntu Mono"/>
                <a:ea typeface="Ubuntu Mono"/>
                <a:cs typeface="Ubuntu Mono"/>
                <a:sym typeface="Ubuntu Mono"/>
              </a:rPr>
              <a:t>,</a:t>
            </a:r>
            <a:endParaRPr sz="2100" dirty="0">
              <a:solidFill>
                <a:schemeClr val="dk2"/>
              </a:solidFill>
              <a:latin typeface="Ubuntu Mono"/>
              <a:ea typeface="Ubuntu Mono"/>
              <a:cs typeface="Ubuntu Mono"/>
              <a:sym typeface="Ubuntu Mono"/>
            </a:endParaRPr>
          </a:p>
          <a:p>
            <a:pPr marL="0" lvl="0" indent="0" algn="l" rtl="0">
              <a:lnSpc>
                <a:spcPct val="150000"/>
              </a:lnSpc>
              <a:spcBef>
                <a:spcPts val="0"/>
              </a:spcBef>
              <a:spcAft>
                <a:spcPts val="0"/>
              </a:spcAft>
              <a:buNone/>
            </a:pPr>
            <a:r>
              <a:rPr lang="ja" sz="2100" dirty="0">
                <a:solidFill>
                  <a:schemeClr val="dk2"/>
                </a:solidFill>
                <a:latin typeface="Ubuntu Mono"/>
                <a:ea typeface="Ubuntu Mono"/>
                <a:cs typeface="Ubuntu Mono"/>
                <a:sym typeface="Ubuntu Mono"/>
              </a:rPr>
              <a:t>     (size_t) (width * sizeof(JSAMPLE)));</a:t>
            </a:r>
            <a:endParaRPr sz="2100" dirty="0">
              <a:solidFill>
                <a:schemeClr val="dk2"/>
              </a:solidFill>
              <a:latin typeface="Ubuntu Mono"/>
              <a:ea typeface="Ubuntu Mono"/>
              <a:cs typeface="Ubuntu Mono"/>
              <a:sym typeface="Ubuntu Mono"/>
            </a:endParaRPr>
          </a:p>
        </p:txBody>
      </p:sp>
      <p:sp>
        <p:nvSpPr>
          <p:cNvPr id="143" name="Google Shape;143;p19"/>
          <p:cNvSpPr txBox="1"/>
          <p:nvPr/>
        </p:nvSpPr>
        <p:spPr>
          <a:xfrm>
            <a:off x="1649850" y="4567525"/>
            <a:ext cx="32061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600"/>
              <a:t>Original souce code</a:t>
            </a:r>
            <a:endParaRPr sz="2600"/>
          </a:p>
        </p:txBody>
      </p:sp>
      <p:sp>
        <p:nvSpPr>
          <p:cNvPr id="144" name="Google Shape;144;p19"/>
          <p:cNvSpPr txBox="1"/>
          <p:nvPr/>
        </p:nvSpPr>
        <p:spPr>
          <a:xfrm>
            <a:off x="6570325" y="2924800"/>
            <a:ext cx="16020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300"/>
              <a:t>NULL-able</a:t>
            </a:r>
            <a:endParaRPr sz="2300"/>
          </a:p>
        </p:txBody>
      </p:sp>
      <p:cxnSp>
        <p:nvCxnSpPr>
          <p:cNvPr id="145" name="Google Shape;145;p19"/>
          <p:cNvCxnSpPr>
            <a:stCxn id="144" idx="1"/>
          </p:cNvCxnSpPr>
          <p:nvPr/>
        </p:nvCxnSpPr>
        <p:spPr>
          <a:xfrm flipH="1">
            <a:off x="5037025" y="3194200"/>
            <a:ext cx="1533300" cy="579900"/>
          </a:xfrm>
          <a:prstGeom prst="straightConnector1">
            <a:avLst/>
          </a:prstGeom>
          <a:noFill/>
          <a:ln w="19050" cap="flat" cmpd="sng">
            <a:solidFill>
              <a:schemeClr val="dk2"/>
            </a:solidFill>
            <a:prstDash val="solid"/>
            <a:round/>
            <a:headEnd type="none" w="med" len="med"/>
            <a:tailEnd type="triangle" w="med" len="med"/>
          </a:ln>
        </p:spPr>
      </p:cxnSp>
      <p:sp>
        <p:nvSpPr>
          <p:cNvPr id="4" name="テキスト ボックス 3">
            <a:extLst>
              <a:ext uri="{FF2B5EF4-FFF2-40B4-BE49-F238E27FC236}">
                <a16:creationId xmlns:a16="http://schemas.microsoft.com/office/drawing/2014/main" id="{AA8DDDDA-B1DD-9B7C-F35B-9BFC07D79B22}"/>
              </a:ext>
            </a:extLst>
          </p:cNvPr>
          <p:cNvSpPr txBox="1"/>
          <p:nvPr/>
        </p:nvSpPr>
        <p:spPr>
          <a:xfrm>
            <a:off x="6115500" y="3958140"/>
            <a:ext cx="3395220" cy="1077218"/>
          </a:xfrm>
          <a:prstGeom prst="rect">
            <a:avLst/>
          </a:prstGeom>
          <a:noFill/>
        </p:spPr>
        <p:txBody>
          <a:bodyPr wrap="square" rtlCol="0">
            <a:spAutoFit/>
          </a:bodyPr>
          <a:lstStyle/>
          <a:p>
            <a:r>
              <a:rPr kumimoji="1" lang="en-US" altLang="ja-JP" sz="3100" dirty="0">
                <a:solidFill>
                  <a:srgbClr val="FF0000"/>
                </a:solidFill>
              </a:rPr>
              <a:t>Where is/are the</a:t>
            </a:r>
            <a:br>
              <a:rPr kumimoji="1" lang="en-US" altLang="ja-JP" sz="3100" dirty="0">
                <a:solidFill>
                  <a:srgbClr val="FF0000"/>
                </a:solidFill>
              </a:rPr>
            </a:br>
            <a:r>
              <a:rPr kumimoji="1" lang="en-US" altLang="ja-JP" sz="3100" dirty="0">
                <a:solidFill>
                  <a:srgbClr val="FF0000"/>
                </a:solidFill>
              </a:rPr>
              <a:t>RC location(s)?</a:t>
            </a:r>
            <a:endParaRPr kumimoji="1" lang="ja-JP" altLang="en-US" sz="3100" dirty="0">
              <a:solidFill>
                <a:srgbClr val="FF0000"/>
              </a:solidFill>
            </a:endParaRPr>
          </a:p>
        </p:txBody>
      </p:sp>
    </p:spTree>
    <p:extLst>
      <p:ext uri="{BB962C8B-B14F-4D97-AF65-F5344CB8AC3E}">
        <p14:creationId xmlns:p14="http://schemas.microsoft.com/office/powerpoint/2010/main" val="1374043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title"/>
          </p:nvPr>
        </p:nvSpPr>
        <p:spPr>
          <a:xfrm>
            <a:off x="311700" y="445025"/>
            <a:ext cx="870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a:t>Challenge #1: Non-uniqueness of root cause location</a:t>
            </a:r>
            <a:endParaRPr/>
          </a:p>
        </p:txBody>
      </p:sp>
      <p:sp>
        <p:nvSpPr>
          <p:cNvPr id="151" name="Google Shape;151;p20"/>
          <p:cNvSpPr txBox="1">
            <a:spLocks noGrp="1"/>
          </p:cNvSpPr>
          <p:nvPr>
            <p:ph type="body" idx="1"/>
          </p:nvPr>
        </p:nvSpPr>
        <p:spPr>
          <a:xfrm>
            <a:off x="311700" y="1152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sz="2200" b="1">
                <a:solidFill>
                  <a:schemeClr val="dk1"/>
                </a:solidFill>
              </a:rPr>
              <a:t>Multiple possible patches for CVE-2017-15232</a:t>
            </a:r>
            <a:endParaRPr b="1">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1200"/>
              </a:spcAft>
              <a:buNone/>
            </a:pPr>
            <a:endParaRPr>
              <a:solidFill>
                <a:schemeClr val="dk1"/>
              </a:solidFill>
            </a:endParaRPr>
          </a:p>
        </p:txBody>
      </p:sp>
      <p:sp>
        <p:nvSpPr>
          <p:cNvPr id="152" name="Google Shape;152;p20"/>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8</a:t>
            </a:fld>
            <a:endParaRPr/>
          </a:p>
        </p:txBody>
      </p:sp>
      <p:sp>
        <p:nvSpPr>
          <p:cNvPr id="153" name="Google Shape;153;p20"/>
          <p:cNvSpPr txBox="1"/>
          <p:nvPr/>
        </p:nvSpPr>
        <p:spPr>
          <a:xfrm>
            <a:off x="311700" y="1725175"/>
            <a:ext cx="5803800" cy="2787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2100">
              <a:solidFill>
                <a:srgbClr val="FF0000"/>
              </a:solidFill>
              <a:latin typeface="Ubuntu Mono"/>
              <a:ea typeface="Ubuntu Mono"/>
              <a:cs typeface="Ubuntu Mono"/>
              <a:sym typeface="Ubuntu Mono"/>
            </a:endParaRPr>
          </a:p>
          <a:p>
            <a:pPr marL="0" lvl="0" indent="0" algn="l" rtl="0">
              <a:spcBef>
                <a:spcPts val="0"/>
              </a:spcBef>
              <a:spcAft>
                <a:spcPts val="0"/>
              </a:spcAft>
              <a:buNone/>
            </a:pPr>
            <a:endParaRPr sz="2100">
              <a:solidFill>
                <a:srgbClr val="FF0000"/>
              </a:solidFill>
              <a:latin typeface="Ubuntu Mono"/>
              <a:ea typeface="Ubuntu Mono"/>
              <a:cs typeface="Ubuntu Mono"/>
              <a:sym typeface="Ubuntu Mono"/>
            </a:endParaRPr>
          </a:p>
          <a:p>
            <a:pPr marL="0" lvl="0" indent="0" algn="l" rtl="0">
              <a:spcBef>
                <a:spcPts val="0"/>
              </a:spcBef>
              <a:spcAft>
                <a:spcPts val="0"/>
              </a:spcAft>
              <a:buNone/>
            </a:pPr>
            <a:endParaRPr sz="2100">
              <a:solidFill>
                <a:srgbClr val="FF0000"/>
              </a:solidFill>
              <a:latin typeface="Ubuntu Mono"/>
              <a:ea typeface="Ubuntu Mono"/>
              <a:cs typeface="Ubuntu Mono"/>
              <a:sym typeface="Ubuntu Mono"/>
            </a:endParaRPr>
          </a:p>
          <a:p>
            <a:pPr marL="0" lvl="0" indent="0" algn="l" rtl="0">
              <a:spcBef>
                <a:spcPts val="0"/>
              </a:spcBef>
              <a:spcAft>
                <a:spcPts val="0"/>
              </a:spcAft>
              <a:buNone/>
            </a:pPr>
            <a:endParaRPr sz="2100">
              <a:solidFill>
                <a:srgbClr val="FF0000"/>
              </a:solidFill>
              <a:latin typeface="Ubuntu Mono"/>
              <a:ea typeface="Ubuntu Mono"/>
              <a:cs typeface="Ubuntu Mono"/>
              <a:sym typeface="Ubuntu Mono"/>
            </a:endParaRPr>
          </a:p>
          <a:p>
            <a:pPr marL="0" lvl="0" indent="0" algn="l" rtl="0">
              <a:spcBef>
                <a:spcPts val="0"/>
              </a:spcBef>
              <a:spcAft>
                <a:spcPts val="0"/>
              </a:spcAft>
              <a:buNone/>
            </a:pPr>
            <a:r>
              <a:rPr lang="ja" sz="2100">
                <a:solidFill>
                  <a:schemeClr val="dk2"/>
                </a:solidFill>
                <a:latin typeface="Ubuntu Mono"/>
                <a:ea typeface="Ubuntu Mono"/>
                <a:cs typeface="Ubuntu Mono"/>
                <a:sym typeface="Ubuntu Mono"/>
              </a:rPr>
              <a:t>  for (row = 0; row &lt; num_rows; row++) {</a:t>
            </a:r>
            <a:endParaRPr sz="2100">
              <a:solidFill>
                <a:schemeClr val="dk2"/>
              </a:solidFill>
              <a:latin typeface="Ubuntu Mono"/>
              <a:ea typeface="Ubuntu Mono"/>
              <a:cs typeface="Ubuntu Mono"/>
              <a:sym typeface="Ubuntu Mono"/>
            </a:endParaRPr>
          </a:p>
          <a:p>
            <a:pPr marL="0" lvl="0" indent="0" algn="l" rtl="0">
              <a:spcBef>
                <a:spcPts val="0"/>
              </a:spcBef>
              <a:spcAft>
                <a:spcPts val="0"/>
              </a:spcAft>
              <a:buNone/>
            </a:pPr>
            <a:endParaRPr sz="2100">
              <a:solidFill>
                <a:schemeClr val="dk2"/>
              </a:solidFill>
              <a:latin typeface="Ubuntu Mono"/>
              <a:ea typeface="Ubuntu Mono"/>
              <a:cs typeface="Ubuntu Mono"/>
              <a:sym typeface="Ubuntu Mono"/>
            </a:endParaRPr>
          </a:p>
          <a:p>
            <a:pPr marL="0" lvl="0" indent="0" algn="l" rtl="0">
              <a:spcBef>
                <a:spcPts val="0"/>
              </a:spcBef>
              <a:spcAft>
                <a:spcPts val="0"/>
              </a:spcAft>
              <a:buNone/>
            </a:pPr>
            <a:r>
              <a:rPr lang="ja" sz="2100">
                <a:solidFill>
                  <a:schemeClr val="dk2"/>
                </a:solidFill>
                <a:latin typeface="Ubuntu Mono"/>
                <a:ea typeface="Ubuntu Mono"/>
                <a:cs typeface="Ubuntu Mono"/>
                <a:sym typeface="Ubuntu Mono"/>
              </a:rPr>
              <a:t>    jzero_far((void *) </a:t>
            </a:r>
            <a:r>
              <a:rPr lang="ja" sz="2100" b="1">
                <a:solidFill>
                  <a:schemeClr val="dk1"/>
                </a:solidFill>
                <a:latin typeface="Ubuntu Mono"/>
                <a:ea typeface="Ubuntu Mono"/>
                <a:cs typeface="Ubuntu Mono"/>
                <a:sym typeface="Ubuntu Mono"/>
              </a:rPr>
              <a:t>output_buf[row]</a:t>
            </a:r>
            <a:r>
              <a:rPr lang="ja" sz="2100">
                <a:solidFill>
                  <a:schemeClr val="dk2"/>
                </a:solidFill>
                <a:latin typeface="Ubuntu Mono"/>
                <a:ea typeface="Ubuntu Mono"/>
                <a:cs typeface="Ubuntu Mono"/>
                <a:sym typeface="Ubuntu Mono"/>
              </a:rPr>
              <a:t>,</a:t>
            </a:r>
            <a:endParaRPr sz="2100">
              <a:solidFill>
                <a:schemeClr val="dk2"/>
              </a:solidFill>
              <a:latin typeface="Ubuntu Mono"/>
              <a:ea typeface="Ubuntu Mono"/>
              <a:cs typeface="Ubuntu Mono"/>
              <a:sym typeface="Ubuntu Mono"/>
            </a:endParaRPr>
          </a:p>
          <a:p>
            <a:pPr marL="0" lvl="0" indent="0" algn="l" rtl="0">
              <a:lnSpc>
                <a:spcPct val="150000"/>
              </a:lnSpc>
              <a:spcBef>
                <a:spcPts val="0"/>
              </a:spcBef>
              <a:spcAft>
                <a:spcPts val="0"/>
              </a:spcAft>
              <a:buNone/>
            </a:pPr>
            <a:r>
              <a:rPr lang="ja" sz="2100">
                <a:solidFill>
                  <a:schemeClr val="dk2"/>
                </a:solidFill>
                <a:latin typeface="Ubuntu Mono"/>
                <a:ea typeface="Ubuntu Mono"/>
                <a:cs typeface="Ubuntu Mono"/>
                <a:sym typeface="Ubuntu Mono"/>
              </a:rPr>
              <a:t>     (size_t) (width * sizeof(JSAMPLE)));</a:t>
            </a:r>
            <a:endParaRPr sz="2100">
              <a:solidFill>
                <a:schemeClr val="dk2"/>
              </a:solidFill>
              <a:latin typeface="Ubuntu Mono"/>
              <a:ea typeface="Ubuntu Mono"/>
              <a:cs typeface="Ubuntu Mono"/>
              <a:sym typeface="Ubuntu Mono"/>
            </a:endParaRPr>
          </a:p>
        </p:txBody>
      </p:sp>
      <p:sp>
        <p:nvSpPr>
          <p:cNvPr id="154" name="Google Shape;154;p20"/>
          <p:cNvSpPr txBox="1"/>
          <p:nvPr/>
        </p:nvSpPr>
        <p:spPr>
          <a:xfrm>
            <a:off x="1649850" y="4567525"/>
            <a:ext cx="32061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600"/>
              <a:t>Original souce code</a:t>
            </a:r>
            <a:endParaRPr sz="2600"/>
          </a:p>
        </p:txBody>
      </p:sp>
      <p:cxnSp>
        <p:nvCxnSpPr>
          <p:cNvPr id="155" name="Google Shape;155;p20"/>
          <p:cNvCxnSpPr/>
          <p:nvPr/>
        </p:nvCxnSpPr>
        <p:spPr>
          <a:xfrm rot="10800000">
            <a:off x="3729700" y="2931000"/>
            <a:ext cx="2688300" cy="0"/>
          </a:xfrm>
          <a:prstGeom prst="straightConnector1">
            <a:avLst/>
          </a:prstGeom>
          <a:noFill/>
          <a:ln w="19050" cap="flat" cmpd="sng">
            <a:solidFill>
              <a:schemeClr val="dk2"/>
            </a:solidFill>
            <a:prstDash val="solid"/>
            <a:round/>
            <a:headEnd type="none" w="med" len="med"/>
            <a:tailEnd type="triangle" w="med" len="med"/>
          </a:ln>
        </p:spPr>
      </p:cxnSp>
      <p:sp>
        <p:nvSpPr>
          <p:cNvPr id="156" name="Google Shape;156;p20"/>
          <p:cNvSpPr/>
          <p:nvPr/>
        </p:nvSpPr>
        <p:spPr>
          <a:xfrm>
            <a:off x="6750850" y="2446950"/>
            <a:ext cx="968100" cy="968100"/>
          </a:xfrm>
          <a:prstGeom prst="smileyFace">
            <a:avLst>
              <a:gd name="adj" fmla="val 4653"/>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0"/>
          <p:cNvSpPr txBox="1"/>
          <p:nvPr/>
        </p:nvSpPr>
        <p:spPr>
          <a:xfrm>
            <a:off x="6720600" y="3521025"/>
            <a:ext cx="193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58" name="Google Shape;158;p20"/>
          <p:cNvSpPr txBox="1"/>
          <p:nvPr/>
        </p:nvSpPr>
        <p:spPr>
          <a:xfrm>
            <a:off x="6448275" y="3459525"/>
            <a:ext cx="2035626"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200" dirty="0"/>
              <a:t>RCA Tool #1 </a:t>
            </a:r>
            <a:endParaRPr sz="2200" dirty="0"/>
          </a:p>
        </p:txBody>
      </p:sp>
      <p:sp>
        <p:nvSpPr>
          <p:cNvPr id="159" name="Google Shape;159;p20"/>
          <p:cNvSpPr txBox="1"/>
          <p:nvPr/>
        </p:nvSpPr>
        <p:spPr>
          <a:xfrm>
            <a:off x="2227600" y="2522575"/>
            <a:ext cx="15021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900">
                <a:solidFill>
                  <a:srgbClr val="FF0000"/>
                </a:solidFill>
              </a:rPr>
              <a:t>HERE</a:t>
            </a:r>
            <a:endParaRPr sz="2900">
              <a:solidFill>
                <a:srgbClr val="FF0000"/>
              </a:solidFill>
            </a:endParaRPr>
          </a:p>
        </p:txBody>
      </p:sp>
      <p:sp>
        <p:nvSpPr>
          <p:cNvPr id="160" name="Google Shape;160;p20"/>
          <p:cNvSpPr/>
          <p:nvPr/>
        </p:nvSpPr>
        <p:spPr>
          <a:xfrm>
            <a:off x="6750850" y="1630025"/>
            <a:ext cx="2393400" cy="711000"/>
          </a:xfrm>
          <a:prstGeom prst="cloudCallout">
            <a:avLst>
              <a:gd name="adj1" fmla="val -22416"/>
              <a:gd name="adj2" fmla="val 90984"/>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sz="1500"/>
              <a:t>RC location is…</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1"/>
          <p:cNvSpPr txBox="1">
            <a:spLocks noGrp="1"/>
          </p:cNvSpPr>
          <p:nvPr>
            <p:ph type="title"/>
          </p:nvPr>
        </p:nvSpPr>
        <p:spPr>
          <a:xfrm>
            <a:off x="311700" y="445025"/>
            <a:ext cx="870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a:t>Challenge #1: Non-uniqueness of root cause location</a:t>
            </a:r>
            <a:endParaRPr/>
          </a:p>
        </p:txBody>
      </p:sp>
      <p:sp>
        <p:nvSpPr>
          <p:cNvPr id="166" name="Google Shape;166;p21"/>
          <p:cNvSpPr txBox="1">
            <a:spLocks noGrp="1"/>
          </p:cNvSpPr>
          <p:nvPr>
            <p:ph type="body" idx="1"/>
          </p:nvPr>
        </p:nvSpPr>
        <p:spPr>
          <a:xfrm>
            <a:off x="311700" y="1152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sz="2200" b="1">
                <a:solidFill>
                  <a:schemeClr val="dk1"/>
                </a:solidFill>
              </a:rPr>
              <a:t>Multiple possible patches for CVE-2017-15232</a:t>
            </a:r>
            <a:endParaRPr b="1">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1200"/>
              </a:spcAft>
              <a:buNone/>
            </a:pPr>
            <a:endParaRPr>
              <a:solidFill>
                <a:schemeClr val="dk1"/>
              </a:solidFill>
            </a:endParaRPr>
          </a:p>
        </p:txBody>
      </p:sp>
      <p:sp>
        <p:nvSpPr>
          <p:cNvPr id="167" name="Google Shape;167;p21"/>
          <p:cNvSpPr txBox="1">
            <a:spLocks noGrp="1"/>
          </p:cNvSpPr>
          <p:nvPr>
            <p:ph type="sldNum" idx="12"/>
          </p:nvPr>
        </p:nvSpPr>
        <p:spPr>
          <a:xfrm>
            <a:off x="8415733" y="10814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9</a:t>
            </a:fld>
            <a:endParaRPr/>
          </a:p>
        </p:txBody>
      </p:sp>
      <p:sp>
        <p:nvSpPr>
          <p:cNvPr id="168" name="Google Shape;168;p21"/>
          <p:cNvSpPr txBox="1"/>
          <p:nvPr/>
        </p:nvSpPr>
        <p:spPr>
          <a:xfrm>
            <a:off x="311700" y="1725175"/>
            <a:ext cx="5803800" cy="2787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sz="2100">
                <a:solidFill>
                  <a:srgbClr val="FF0000"/>
                </a:solidFill>
                <a:latin typeface="Ubuntu Mono"/>
                <a:ea typeface="Ubuntu Mono"/>
                <a:cs typeface="Ubuntu Mono"/>
                <a:sym typeface="Ubuntu Mono"/>
              </a:rPr>
              <a:t>+ if (output_buf == NULL) {</a:t>
            </a:r>
            <a:endParaRPr sz="2100">
              <a:solidFill>
                <a:srgbClr val="FF0000"/>
              </a:solidFill>
              <a:latin typeface="Ubuntu Mono"/>
              <a:ea typeface="Ubuntu Mono"/>
              <a:cs typeface="Ubuntu Mono"/>
              <a:sym typeface="Ubuntu Mono"/>
            </a:endParaRPr>
          </a:p>
          <a:p>
            <a:pPr marL="0" lvl="0" indent="0" algn="l" rtl="0">
              <a:spcBef>
                <a:spcPts val="0"/>
              </a:spcBef>
              <a:spcAft>
                <a:spcPts val="0"/>
              </a:spcAft>
              <a:buClr>
                <a:schemeClr val="dk1"/>
              </a:buClr>
              <a:buSzPts val="1100"/>
              <a:buFont typeface="Arial"/>
              <a:buNone/>
            </a:pPr>
            <a:r>
              <a:rPr lang="ja" sz="2100">
                <a:solidFill>
                  <a:srgbClr val="FF0000"/>
                </a:solidFill>
                <a:latin typeface="Ubuntu Mono"/>
                <a:ea typeface="Ubuntu Mono"/>
                <a:cs typeface="Ubuntu Mono"/>
                <a:sym typeface="Ubuntu Mono"/>
              </a:rPr>
              <a:t>+   ERREXIT();</a:t>
            </a:r>
            <a:endParaRPr sz="2100">
              <a:solidFill>
                <a:srgbClr val="FF0000"/>
              </a:solidFill>
              <a:latin typeface="Ubuntu Mono"/>
              <a:ea typeface="Ubuntu Mono"/>
              <a:cs typeface="Ubuntu Mono"/>
              <a:sym typeface="Ubuntu Mono"/>
            </a:endParaRPr>
          </a:p>
          <a:p>
            <a:pPr marL="0" lvl="0" indent="0" algn="l" rtl="0">
              <a:spcBef>
                <a:spcPts val="0"/>
              </a:spcBef>
              <a:spcAft>
                <a:spcPts val="0"/>
              </a:spcAft>
              <a:buNone/>
            </a:pPr>
            <a:r>
              <a:rPr lang="ja" sz="2100">
                <a:solidFill>
                  <a:srgbClr val="FF0000"/>
                </a:solidFill>
                <a:latin typeface="Ubuntu Mono"/>
                <a:ea typeface="Ubuntu Mono"/>
                <a:cs typeface="Ubuntu Mono"/>
                <a:sym typeface="Ubuntu Mono"/>
              </a:rPr>
              <a:t>+ }</a:t>
            </a:r>
            <a:endParaRPr sz="2100">
              <a:solidFill>
                <a:srgbClr val="FF0000"/>
              </a:solidFill>
              <a:latin typeface="Ubuntu Mono"/>
              <a:ea typeface="Ubuntu Mono"/>
              <a:cs typeface="Ubuntu Mono"/>
              <a:sym typeface="Ubuntu Mono"/>
            </a:endParaRPr>
          </a:p>
          <a:p>
            <a:pPr marL="0" lvl="0" indent="0" algn="l" rtl="0">
              <a:spcBef>
                <a:spcPts val="0"/>
              </a:spcBef>
              <a:spcAft>
                <a:spcPts val="0"/>
              </a:spcAft>
              <a:buNone/>
            </a:pPr>
            <a:endParaRPr sz="2100">
              <a:solidFill>
                <a:srgbClr val="FF0000"/>
              </a:solidFill>
              <a:latin typeface="Ubuntu Mono"/>
              <a:ea typeface="Ubuntu Mono"/>
              <a:cs typeface="Ubuntu Mono"/>
              <a:sym typeface="Ubuntu Mono"/>
            </a:endParaRPr>
          </a:p>
          <a:p>
            <a:pPr marL="0" lvl="0" indent="0" algn="l" rtl="0">
              <a:spcBef>
                <a:spcPts val="0"/>
              </a:spcBef>
              <a:spcAft>
                <a:spcPts val="0"/>
              </a:spcAft>
              <a:buNone/>
            </a:pPr>
            <a:r>
              <a:rPr lang="ja" sz="2100">
                <a:solidFill>
                  <a:schemeClr val="dk2"/>
                </a:solidFill>
                <a:latin typeface="Ubuntu Mono"/>
                <a:ea typeface="Ubuntu Mono"/>
                <a:cs typeface="Ubuntu Mono"/>
                <a:sym typeface="Ubuntu Mono"/>
              </a:rPr>
              <a:t>  for (row = 0; row &lt; num_rows; row++) {</a:t>
            </a:r>
            <a:endParaRPr sz="2100">
              <a:solidFill>
                <a:schemeClr val="dk2"/>
              </a:solidFill>
              <a:latin typeface="Ubuntu Mono"/>
              <a:ea typeface="Ubuntu Mono"/>
              <a:cs typeface="Ubuntu Mono"/>
              <a:sym typeface="Ubuntu Mono"/>
            </a:endParaRPr>
          </a:p>
          <a:p>
            <a:pPr marL="0" lvl="0" indent="0" algn="l" rtl="0">
              <a:spcBef>
                <a:spcPts val="0"/>
              </a:spcBef>
              <a:spcAft>
                <a:spcPts val="0"/>
              </a:spcAft>
              <a:buNone/>
            </a:pPr>
            <a:endParaRPr sz="2100">
              <a:solidFill>
                <a:schemeClr val="dk2"/>
              </a:solidFill>
              <a:latin typeface="Ubuntu Mono"/>
              <a:ea typeface="Ubuntu Mono"/>
              <a:cs typeface="Ubuntu Mono"/>
              <a:sym typeface="Ubuntu Mono"/>
            </a:endParaRPr>
          </a:p>
          <a:p>
            <a:pPr marL="0" lvl="0" indent="0" algn="l" rtl="0">
              <a:spcBef>
                <a:spcPts val="0"/>
              </a:spcBef>
              <a:spcAft>
                <a:spcPts val="0"/>
              </a:spcAft>
              <a:buNone/>
            </a:pPr>
            <a:r>
              <a:rPr lang="ja" sz="2100">
                <a:solidFill>
                  <a:schemeClr val="dk2"/>
                </a:solidFill>
                <a:latin typeface="Ubuntu Mono"/>
                <a:ea typeface="Ubuntu Mono"/>
                <a:cs typeface="Ubuntu Mono"/>
                <a:sym typeface="Ubuntu Mono"/>
              </a:rPr>
              <a:t>    jzero_far((void *) </a:t>
            </a:r>
            <a:r>
              <a:rPr lang="ja" sz="2100" b="1">
                <a:solidFill>
                  <a:schemeClr val="dk1"/>
                </a:solidFill>
                <a:latin typeface="Ubuntu Mono"/>
                <a:ea typeface="Ubuntu Mono"/>
                <a:cs typeface="Ubuntu Mono"/>
                <a:sym typeface="Ubuntu Mono"/>
              </a:rPr>
              <a:t>output_buf[row]</a:t>
            </a:r>
            <a:r>
              <a:rPr lang="ja" sz="2100">
                <a:solidFill>
                  <a:schemeClr val="dk2"/>
                </a:solidFill>
                <a:latin typeface="Ubuntu Mono"/>
                <a:ea typeface="Ubuntu Mono"/>
                <a:cs typeface="Ubuntu Mono"/>
                <a:sym typeface="Ubuntu Mono"/>
              </a:rPr>
              <a:t>,</a:t>
            </a:r>
            <a:endParaRPr sz="2100">
              <a:solidFill>
                <a:schemeClr val="dk2"/>
              </a:solidFill>
              <a:latin typeface="Ubuntu Mono"/>
              <a:ea typeface="Ubuntu Mono"/>
              <a:cs typeface="Ubuntu Mono"/>
              <a:sym typeface="Ubuntu Mono"/>
            </a:endParaRPr>
          </a:p>
          <a:p>
            <a:pPr marL="0" lvl="0" indent="0" algn="l" rtl="0">
              <a:lnSpc>
                <a:spcPct val="150000"/>
              </a:lnSpc>
              <a:spcBef>
                <a:spcPts val="0"/>
              </a:spcBef>
              <a:spcAft>
                <a:spcPts val="0"/>
              </a:spcAft>
              <a:buNone/>
            </a:pPr>
            <a:r>
              <a:rPr lang="ja" sz="2100">
                <a:solidFill>
                  <a:schemeClr val="dk2"/>
                </a:solidFill>
                <a:latin typeface="Ubuntu Mono"/>
                <a:ea typeface="Ubuntu Mono"/>
                <a:cs typeface="Ubuntu Mono"/>
                <a:sym typeface="Ubuntu Mono"/>
              </a:rPr>
              <a:t>     (size_t) (width * sizeof(JSAMPLE)));</a:t>
            </a:r>
            <a:endParaRPr sz="2100">
              <a:solidFill>
                <a:schemeClr val="dk2"/>
              </a:solidFill>
              <a:latin typeface="Ubuntu Mono"/>
              <a:ea typeface="Ubuntu Mono"/>
              <a:cs typeface="Ubuntu Mono"/>
              <a:sym typeface="Ubuntu Mono"/>
            </a:endParaRPr>
          </a:p>
        </p:txBody>
      </p:sp>
      <p:sp>
        <p:nvSpPr>
          <p:cNvPr id="169" name="Google Shape;169;p21"/>
          <p:cNvSpPr txBox="1"/>
          <p:nvPr/>
        </p:nvSpPr>
        <p:spPr>
          <a:xfrm>
            <a:off x="1531700" y="4567525"/>
            <a:ext cx="33243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600"/>
              <a:t>Possible Patch #1</a:t>
            </a:r>
            <a:endParaRPr sz="26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1318</TotalTime>
  <Words>4375</Words>
  <Application>Microsoft Office PowerPoint</Application>
  <PresentationFormat>画面に合わせる (16:9)</PresentationFormat>
  <Paragraphs>555</Paragraphs>
  <Slides>34</Slides>
  <Notes>34</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34</vt:i4>
      </vt:variant>
    </vt:vector>
  </HeadingPairs>
  <TitlesOfParts>
    <vt:vector size="37" baseType="lpstr">
      <vt:lpstr>Ubuntu Mono</vt:lpstr>
      <vt:lpstr>Arial</vt:lpstr>
      <vt:lpstr>Simple Light</vt:lpstr>
      <vt:lpstr>RCABench: Open Benchmarking Platform for Root Cause Analysis</vt:lpstr>
      <vt:lpstr>Fuzzers find a lot of bugs automatically</vt:lpstr>
      <vt:lpstr>RCA (Root Cause Analysis) a.k.a Fault Localization</vt:lpstr>
      <vt:lpstr>Internal components of RCA tools</vt:lpstr>
      <vt:lpstr>Evaluation of RCA techniques is challenging…</vt:lpstr>
      <vt:lpstr>Challenge #1: Non-uniqueness of root cause location</vt:lpstr>
      <vt:lpstr>Challenge #1: Non-uniqueness of root cause location</vt:lpstr>
      <vt:lpstr>Challenge #1: Non-uniqueness of root cause location</vt:lpstr>
      <vt:lpstr>Challenge #1: Non-uniqueness of root cause location</vt:lpstr>
      <vt:lpstr>Challenge #1: Non-uniqueness of root cause location</vt:lpstr>
      <vt:lpstr>Challenge #1: Non-uniqueness of root cause location</vt:lpstr>
      <vt:lpstr>Challenge #1: Non-uniqueness of root cause location</vt:lpstr>
      <vt:lpstr>Challenge #2: Tightly coupled RCA steps</vt:lpstr>
      <vt:lpstr>Challenge #2: Tightly coupled RCA steps</vt:lpstr>
      <vt:lpstr>Challenge #3: Variance of Data Augmentation</vt:lpstr>
      <vt:lpstr>RCABench: Open Benchmarking Platform for RCA</vt:lpstr>
      <vt:lpstr>RCABench: Open Benchmarking Platform for RCA </vt:lpstr>
      <vt:lpstr>RCABench: Open Benchmarking Platform for RCA </vt:lpstr>
      <vt:lpstr>RCABench: Open Benchmarking Platform for RCA </vt:lpstr>
      <vt:lpstr>Results of RCABench</vt:lpstr>
      <vt:lpstr>RQ1: Which RCA technique is most accurate?</vt:lpstr>
      <vt:lpstr>RQ2: Does D.A. time length affect accuracy?</vt:lpstr>
      <vt:lpstr>RQ3: Do initial seeds affect accuracy?</vt:lpstr>
      <vt:lpstr>RQ4: Does the randomness of D.A. affect accuracy?</vt:lpstr>
      <vt:lpstr>Limitations and future work</vt:lpstr>
      <vt:lpstr>Conclusion</vt:lpstr>
      <vt:lpstr>PowerPoint プレゼンテーション</vt:lpstr>
      <vt:lpstr>Limitations and future work</vt:lpstr>
      <vt:lpstr>What affects the quality of the DA’s results?</vt:lpstr>
      <vt:lpstr>Target selection</vt:lpstr>
      <vt:lpstr>Question: What about targets with poor accuracy? </vt:lpstr>
      <vt:lpstr>More precise evaluation for randomness</vt:lpstr>
      <vt:lpstr>Question: Number of figures </vt:lpstr>
      <vt:lpstr>Non-uniqueness of root cause location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RCABench: Open Benchmarking Platform for Root Cause Analysis</dc:title>
  <cp:lastModifiedBy>西村　啓佑</cp:lastModifiedBy>
  <cp:revision>25</cp:revision>
  <dcterms:modified xsi:type="dcterms:W3CDTF">2023-03-03T02:47:53Z</dcterms:modified>
</cp:coreProperties>
</file>