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9" r:id="rId20"/>
    <p:sldId id="272" r:id="rId21"/>
    <p:sldId id="273" r:id="rId22"/>
    <p:sldId id="274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6DC97-4CB0-4832-BEC0-636EF61B486F}" v="2" dt="2023-03-01T19:40:34.8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4"/>
    <p:restoredTop sz="94680"/>
  </p:normalViewPr>
  <p:slideViewPr>
    <p:cSldViewPr snapToGrid="0">
      <p:cViewPr varScale="1">
        <p:scale>
          <a:sx n="53" d="100"/>
          <a:sy n="53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Reverse engineers perform manual binary analysis to identify vulnerabilities in a program when the source code isn’t available</a:t>
            </a:r>
          </a:p>
          <a:p>
            <a:pPr marL="279400" indent="-279400">
              <a:buSzPct val="123000"/>
              <a:buChar char="*"/>
            </a:pPr>
            <a:r>
              <a:t>Example of proving that a software vulnerability is exploitable</a:t>
            </a:r>
          </a:p>
          <a:p>
            <a:pPr marL="279400" indent="-279400">
              <a:buSzPct val="123000"/>
              <a:buChar char="*"/>
            </a:pPr>
            <a:r>
              <a:t>Command injection in a web service running on the Western Digital My Cloud device.</a:t>
            </a:r>
          </a:p>
          <a:p>
            <a:pPr marL="279400" indent="-279400">
              <a:buSzPct val="123000"/>
              <a:buChar char="*"/>
            </a:pPr>
            <a:r>
              <a:t>Decompiled output provided by Binary Ninja.</a:t>
            </a:r>
          </a:p>
          <a:p>
            <a:pPr marL="279400" indent="-279400">
              <a:buSzPct val="123000"/>
              <a:buChar char="*"/>
            </a:pPr>
            <a:r>
              <a:t>Attacker-controlled arguments are passed to </a:t>
            </a:r>
            <a:r>
              <a:rPr i="1"/>
              <a:t>sprintf</a:t>
            </a:r>
            <a:r>
              <a:t> without sanitation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Branch context is a term used in Blaze</a:t>
            </a:r>
          </a:p>
          <a:p>
            <a:pPr marL="279400" indent="-279400">
              <a:buSzPct val="123000"/>
              <a:buChar char="*"/>
            </a:pPr>
            <a:r>
              <a:t>-</a:t>
            </a:r>
          </a:p>
          <a:p>
            <a:pPr marL="279400" indent="-279400">
              <a:buSzPct val="123000"/>
              <a:buChar char="*"/>
            </a:pPr>
            <a:r>
              <a:t>Functions often support several use cases, some may be irrelevant given the calling context</a:t>
            </a:r>
          </a:p>
          <a:p>
            <a:pPr marL="279400" indent="-279400">
              <a:buSzPct val="123000"/>
              <a:buChar char="*"/>
            </a:pPr>
            <a:r>
              <a:t>Because of this, infeasible paths and unreachable nodes are common in ICFGs</a:t>
            </a:r>
          </a:p>
          <a:p>
            <a:pPr marL="279400" indent="-279400">
              <a:buSzPct val="123000"/>
              <a:buChar char="*"/>
            </a:pPr>
            <a:r>
              <a:t>Use branch contexts to find unreachable nodes and remove them</a:t>
            </a:r>
          </a:p>
          <a:p>
            <a:pPr marL="279400" indent="-279400">
              <a:buSzPct val="123000"/>
              <a:buChar char="*"/>
            </a:pPr>
            <a:r>
              <a:t>Construct a formula using all the dominating constraints from branch contexts and check for satisfiability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Constraint-driven transformations are the use of branch contexts to simplify an ICFG</a:t>
            </a:r>
          </a:p>
          <a:p>
            <a:pPr marL="279400" indent="-279400">
              <a:buSzPct val="123000"/>
              <a:buChar char="*"/>
            </a:pPr>
            <a:r>
              <a:t>There are various scenarios where an ICFG can be automatically simplified</a:t>
            </a:r>
          </a:p>
          <a:p>
            <a:pPr marL="279400" indent="-279400">
              <a:buSzPct val="123000"/>
              <a:buChar char="*"/>
            </a:pPr>
            <a:r>
              <a:t>In this case, we consider the expansion of a call node</a:t>
            </a:r>
          </a:p>
          <a:p>
            <a:pPr marL="279400" indent="-279400">
              <a:buSzPct val="123000"/>
              <a:buChar char="*"/>
            </a:pPr>
            <a:r>
              <a:t>We have two functions: </a:t>
            </a:r>
            <a:r>
              <a:rPr i="1"/>
              <a:t>foo</a:t>
            </a:r>
            <a:r>
              <a:t> and </a:t>
            </a:r>
            <a:r>
              <a:rPr i="1"/>
              <a:t>bar</a:t>
            </a:r>
            <a:r>
              <a:t> </a:t>
            </a:r>
          </a:p>
          <a:p>
            <a:pPr marL="279400" indent="-279400">
              <a:buSzPct val="123000"/>
              <a:buChar char="*"/>
            </a:pPr>
            <a:r>
              <a:t>Function </a:t>
            </a:r>
            <a:r>
              <a:rPr i="1"/>
              <a:t>foo</a:t>
            </a:r>
            <a:r>
              <a:t> calls </a:t>
            </a:r>
            <a:r>
              <a:rPr i="1"/>
              <a:t>bar</a:t>
            </a:r>
          </a:p>
          <a:p>
            <a:pPr marL="279400" indent="-279400">
              <a:buSzPct val="123000"/>
              <a:buChar char="*"/>
            </a:pPr>
            <a:r>
              <a:t>We see that in the calling context that the argument passed to </a:t>
            </a:r>
            <a:r>
              <a:rPr i="1"/>
              <a:t>bar</a:t>
            </a:r>
            <a:r>
              <a:t> will not be zero</a:t>
            </a:r>
          </a:p>
          <a:p>
            <a:pPr marL="279400" indent="-279400">
              <a:buSzPct val="123000"/>
              <a:buChar char="*"/>
            </a:pPr>
            <a:r>
              <a:t>But in </a:t>
            </a:r>
            <a:r>
              <a:rPr i="1"/>
              <a:t>bar</a:t>
            </a:r>
            <a:r>
              <a:t> we see that one of the paths through </a:t>
            </a:r>
            <a:r>
              <a:rPr i="1"/>
              <a:t>bar</a:t>
            </a:r>
            <a:r>
              <a:t> depends on the argument being zero</a:t>
            </a:r>
          </a:p>
          <a:p>
            <a:pPr marL="279400" indent="-279400">
              <a:buSzPct val="123000"/>
              <a:buChar char="*"/>
            </a:pPr>
            <a:r>
              <a:t>If we can know the argument will never be zero when called from </a:t>
            </a:r>
            <a:r>
              <a:rPr i="1"/>
              <a:t>foo</a:t>
            </a:r>
            <a:r>
              <a:t>, we can automatically remove that path from the ICFG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* Blaze is able to automatically determine that the other path through </a:t>
            </a:r>
            <a:r>
              <a:rPr i="1"/>
              <a:t>bar</a:t>
            </a:r>
            <a:r>
              <a:t> is irrelevant given the calling context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An example from a real-world program used to evaluate Blaze</a:t>
            </a:r>
          </a:p>
          <a:p>
            <a:pPr marL="279400" indent="-279400">
              <a:buSzPct val="123000"/>
              <a:buChar char="*"/>
            </a:pPr>
            <a:r>
              <a:t>The red nodes can be automatically removed based on information about the calling context</a:t>
            </a:r>
          </a:p>
          <a:p>
            <a:pPr marL="279400" indent="-279400">
              <a:buSzPct val="123000"/>
              <a:buChar char="*"/>
            </a:pPr>
            <a:r>
              <a:t>Simplifications like these can have a major effect on the performance of reverse engineers by helping them focus only on what’s possible when proving a vulnerability can be exercised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Blaze includes it’s own intermediate language to use for analysis</a:t>
            </a:r>
          </a:p>
          <a:p>
            <a:pPr marL="279400" indent="-279400">
              <a:buSzPct val="123000"/>
              <a:buChar char="*"/>
            </a:pPr>
            <a:r>
              <a:t>PIL tends to be more compact than other intermediate languages (Its), but that is the result of optimizations such as copy and constant propagation.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arg1 and arg2 are the username and the Base64 encoded password.</a:t>
            </a:r>
          </a:p>
          <a:p>
            <a:endParaRPr/>
          </a:p>
          <a:p>
            <a:r>
              <a:t>r0_7 is the return value for this function and it indicates whether the user successfully authenticated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A reverse engineer will look at parts of the program related to the functionality they are interested in.</a:t>
            </a:r>
          </a:p>
          <a:p>
            <a:pPr marL="279400" indent="-279400">
              <a:buSzPct val="123000"/>
              <a:buChar char="*"/>
            </a:pPr>
            <a:r>
              <a:t>Manual process requires tracking lots of state and context switching</a:t>
            </a:r>
          </a:p>
          <a:p>
            <a:pPr marL="279400" indent="-279400">
              <a:buSzPct val="123000"/>
              <a:buChar char="*"/>
            </a:pPr>
            <a:r>
              <a:t>Automated analyses can help, but they need to be scoped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Some analyses (context- and path-sensitive analyses) are intractable to run on a whole program</a:t>
            </a:r>
          </a:p>
          <a:p>
            <a:pPr marL="279400" indent="-279400">
              <a:buSzPct val="123000"/>
              <a:buChar char="*"/>
            </a:pPr>
            <a:r>
              <a:t>An automated analysis guided by user input can remove infeasible paths</a:t>
            </a:r>
          </a:p>
          <a:p>
            <a:pPr marL="279400" indent="-279400">
              <a:buSzPct val="123000"/>
              <a:buChar char="*"/>
            </a:pPr>
            <a:r>
              <a:t>This ICFG includes nodes from all three of the CFGs from the previous slide, with infeasible paths removed</a:t>
            </a:r>
          </a:p>
          <a:p>
            <a:pPr marL="279400" indent="-279400">
              <a:buSzPct val="123000"/>
              <a:buChar char="*"/>
            </a:pPr>
            <a:r>
              <a:t>It serves as a list of what needs to be done to exercise the vulnerability</a:t>
            </a:r>
          </a:p>
          <a:p>
            <a:pPr marL="279400" indent="-279400">
              <a:buSzPct val="123000"/>
              <a:buChar char="*"/>
            </a:pPr>
            <a:r>
              <a:t>While there are still many nodes in the graph, we have automatically removed many of the choices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I developed the Blaze library for this purpose</a:t>
            </a:r>
          </a:p>
          <a:p>
            <a:pPr marL="279400" indent="-279400">
              <a:buSzPct val="123000"/>
              <a:buChar char="*"/>
            </a:pPr>
            <a:r>
              <a:t>On the right, an example of using Blaze to prune a conditional edge</a:t>
            </a:r>
          </a:p>
          <a:p>
            <a:pPr marL="279400" indent="-279400">
              <a:buSzPct val="123000"/>
              <a:buChar char="*"/>
            </a:pPr>
            <a:r>
              <a:t>Blaze has other capabilities too, but in this presentation we will look at how Blaze can automatically simplify ICFGs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Control-flow graphs, or CFGs, are commonly used when analyzing program binaries.</a:t>
            </a:r>
          </a:p>
          <a:p>
            <a:pPr marL="279400" indent="-279400">
              <a:buSzPct val="123000"/>
              <a:buChar char="*"/>
            </a:pPr>
            <a:r>
              <a:t>The source code on the left is represented as the CFG on the right</a:t>
            </a:r>
          </a:p>
          <a:p>
            <a:pPr marL="279400" indent="-279400">
              <a:buSzPct val="123000"/>
              <a:buChar char="*"/>
            </a:pPr>
            <a:r>
              <a:t>Note how we don’t have variable names in the CFG. The CFG was recovered from the program binary which did not include symbol information.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First, let’s introduce ICFGs</a:t>
            </a:r>
          </a:p>
          <a:p>
            <a:pPr marL="279400" indent="-279400">
              <a:buSzPct val="123000"/>
              <a:buChar char="*"/>
            </a:pPr>
            <a:r>
              <a:t>We have two call nodes, one for </a:t>
            </a:r>
            <a:r>
              <a:rPr i="1"/>
              <a:t>printf</a:t>
            </a:r>
            <a:r>
              <a:t> and another for </a:t>
            </a:r>
            <a:r>
              <a:rPr i="1"/>
              <a:t>bar</a:t>
            </a:r>
            <a:r>
              <a:t>. </a:t>
            </a:r>
          </a:p>
          <a:p>
            <a:pPr marL="279400" indent="-279400">
              <a:buSzPct val="123000"/>
              <a:buChar char="*"/>
            </a:pPr>
            <a:r>
              <a:t>Note that the </a:t>
            </a:r>
            <a:r>
              <a:rPr i="1"/>
              <a:t>printf</a:t>
            </a:r>
            <a:r>
              <a:t> function is from a shared library and it is greyed out indicating it cannot be expanded.</a:t>
            </a:r>
          </a:p>
          <a:p>
            <a:pPr marL="279400" indent="-279400">
              <a:buSzPct val="123000"/>
              <a:buChar char="*"/>
            </a:pPr>
            <a:r>
              <a:t>In the ICFG GUI, a user can double-click the call node to expand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SMT solvers are similar to SAT solvers, but support formulas described with other types of values in addition to Boolean values</a:t>
            </a:r>
          </a:p>
          <a:p>
            <a:pPr marL="279400" indent="-279400">
              <a:buSzPct val="123000"/>
              <a:buChar char="*"/>
            </a:pPr>
            <a:r>
              <a:t>On the right, an example SMT formula and an example satisfiable assignment of </a:t>
            </a:r>
            <a:r>
              <a:rPr i="1"/>
              <a:t>x</a:t>
            </a:r>
            <a:r>
              <a:t> and </a:t>
            </a:r>
            <a:r>
              <a:rPr i="1"/>
              <a:t>y</a:t>
            </a:r>
          </a:p>
          <a:p>
            <a:pPr marL="279400" indent="-279400">
              <a:buSzPct val="123000"/>
              <a:buChar char="*"/>
            </a:pPr>
            <a:r>
              <a:t>Blaze uses SMT solvers to check path constraints in an ICFG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*"/>
            </a:pPr>
            <a:r>
              <a:t>Dominators are used to determine which constraints are active for a node</a:t>
            </a:r>
          </a:p>
          <a:p>
            <a:pPr marL="279400" indent="-279400">
              <a:buSzPct val="123000"/>
              <a:buChar char="*"/>
            </a:pPr>
            <a:r>
              <a:t>-</a:t>
            </a:r>
          </a:p>
          <a:p>
            <a:pPr marL="279400" indent="-279400">
              <a:buSzPct val="123000"/>
              <a:buChar char="*"/>
            </a:pPr>
            <a:r>
              <a:t>The node labeled A is the root node in the graph and dominates all other nodes</a:t>
            </a:r>
          </a:p>
          <a:p>
            <a:pPr marL="279400" indent="-279400">
              <a:buSzPct val="123000"/>
              <a:buChar char="*"/>
            </a:pPr>
            <a:r>
              <a:t>The node B also dominates nodes C and D</a:t>
            </a:r>
          </a:p>
          <a:p>
            <a:endParaRPr/>
          </a:p>
          <a:p>
            <a:endParaRPr/>
          </a:p>
          <a:p>
            <a:pPr marL="279400" indent="-279400">
              <a:buSzPct val="123000"/>
              <a:buChar char="*"/>
              <a:defRPr i="1"/>
            </a:pPr>
            <a:r>
              <a:t>Node A is not an immediate dominator of B, C, or D</a:t>
            </a:r>
          </a:p>
          <a:p>
            <a:pPr marL="279400" indent="-279400">
              <a:buSzPct val="123000"/>
              <a:buChar char="*"/>
              <a:defRPr i="1"/>
            </a:pPr>
            <a:r>
              <a:t>The node labeled B is the immediate dominator of both C and 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du-dynamics/blaz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yberus-technology.de/assets/images/products/tycho/logo_binary_ninja.png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haskell.org/img/haskell-logo.sv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ghidra-sre.org/images/GHIDRA_1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shot 2023-01-18 at 11.15.15 AM.png" descr="Screenshot 2023-01-18 at 11.15.15 AM.png"/>
          <p:cNvPicPr>
            <a:picLocks noChangeAspect="1"/>
          </p:cNvPicPr>
          <p:nvPr/>
        </p:nvPicPr>
        <p:blipFill>
          <a:blip r:embed="rId2">
            <a:alphaModFix amt="21682"/>
          </a:blip>
          <a:stretch>
            <a:fillRect/>
          </a:stretch>
        </p:blipFill>
        <p:spPr>
          <a:xfrm>
            <a:off x="94634" y="-5000994"/>
            <a:ext cx="24194731" cy="2371798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Interprocedural Binary Analysis for Computer-Human Collaboration"/>
          <p:cNvSpPr txBox="1">
            <a:spLocks noGrp="1"/>
          </p:cNvSpPr>
          <p:nvPr>
            <p:ph type="title"/>
          </p:nvPr>
        </p:nvSpPr>
        <p:spPr>
          <a:xfrm>
            <a:off x="1096768" y="3747516"/>
            <a:ext cx="21971004" cy="4648200"/>
          </a:xfrm>
          <a:prstGeom prst="rect">
            <a:avLst/>
          </a:prstGeom>
        </p:spPr>
        <p:txBody>
          <a:bodyPr/>
          <a:lstStyle>
            <a:lvl1pPr defTabSz="2365188">
              <a:defRPr sz="11252" spc="-225"/>
            </a:lvl1pPr>
          </a:lstStyle>
          <a:p>
            <a:r>
              <a:rPr lang="en-US" sz="9600" dirty="0"/>
              <a:t>Blaze: A Framework for</a:t>
            </a:r>
            <a:br>
              <a:rPr lang="en-US" sz="9600" dirty="0"/>
            </a:br>
            <a:r>
              <a:rPr lang="en-US" sz="9600" dirty="0" err="1"/>
              <a:t>Interprocedural</a:t>
            </a:r>
            <a:r>
              <a:rPr lang="en-US" sz="9600" dirty="0"/>
              <a:t> Binary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035CF-4327-DE56-655E-8C1152944836}"/>
              </a:ext>
            </a:extLst>
          </p:cNvPr>
          <p:cNvSpPr txBox="1"/>
          <p:nvPr/>
        </p:nvSpPr>
        <p:spPr>
          <a:xfrm>
            <a:off x="1097279" y="7666452"/>
            <a:ext cx="1605686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/>
              <a:t>Matthew Revelle</a:t>
            </a:r>
          </a:p>
          <a:p>
            <a:pPr algn="l"/>
            <a:r>
              <a:rPr lang="en-US" sz="4000" dirty="0"/>
              <a:t>Matt Parker</a:t>
            </a:r>
          </a:p>
          <a:p>
            <a:pPr algn="l"/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Kevin Orr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0AAC4-94D8-5E05-AA40-44501DB37490}"/>
              </a:ext>
            </a:extLst>
          </p:cNvPr>
          <p:cNvSpPr txBox="1"/>
          <p:nvPr/>
        </p:nvSpPr>
        <p:spPr>
          <a:xfrm>
            <a:off x="1097280" y="9902947"/>
            <a:ext cx="806801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Workshop on Binary Analysis Research (BAR) 2023</a:t>
            </a:r>
          </a:p>
          <a:p>
            <a:pPr algn="l"/>
            <a:r>
              <a:rPr lang="en-US" dirty="0"/>
              <a:t>March 3,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327DB-AC42-675A-F911-E5BB998C24C9}"/>
              </a:ext>
            </a:extLst>
          </p:cNvPr>
          <p:cNvSpPr txBox="1"/>
          <p:nvPr/>
        </p:nvSpPr>
        <p:spPr>
          <a:xfrm>
            <a:off x="3514344" y="11792184"/>
            <a:ext cx="1735531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Narrow"/>
                <a:cs typeface="Segoe UI"/>
              </a:rPr>
              <a:t>​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 Advanced Research Projects Agency (DARPA) and the Naval Information Warfare Center (NIWC) under Contract No. N6600122C4018. 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opinions, findings and conclusions or recommendations expressed in this material are those of the author(s) and do not necessarily reflect the views of DARPA and NIWC.</a:t>
            </a:r>
            <a:b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A401CC2-275C-C455-DB41-9A9B374A8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83" r="65060" b="5630"/>
          <a:stretch/>
        </p:blipFill>
        <p:spPr>
          <a:xfrm>
            <a:off x="432816" y="10634472"/>
            <a:ext cx="3194878" cy="28314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(SMT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(SMT)</a:t>
            </a:r>
          </a:p>
        </p:txBody>
      </p:sp>
      <p:sp>
        <p:nvSpPr>
          <p:cNvPr id="250" name="SMT solvers can check if a formula is satisfiabl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2847902" cy="8256630"/>
          </a:xfrm>
          <a:prstGeom prst="rect">
            <a:avLst/>
          </a:prstGeom>
        </p:spPr>
        <p:txBody>
          <a:bodyPr/>
          <a:lstStyle/>
          <a:p>
            <a:r>
              <a:rPr b="1" i="1"/>
              <a:t>SMT solvers</a:t>
            </a:r>
            <a:r>
              <a:t> can check if a formula is satisfiable</a:t>
            </a:r>
          </a:p>
          <a:p>
            <a:r>
              <a:t>Support for integers, floats, bit vectors, arrays, and more through theories</a:t>
            </a:r>
          </a:p>
          <a:p>
            <a:r>
              <a:t>Describe program constraints as a mathematical formula</a:t>
            </a:r>
          </a:p>
          <a:p>
            <a:r>
              <a:t>Behind the scenes in Blaze, typed PIL statements are used to generate SMT formulas</a:t>
            </a:r>
          </a:p>
        </p:txBody>
      </p:sp>
      <p:sp>
        <p:nvSpPr>
          <p:cNvPr id="251" name="Satisfiability Modulo Theorie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5347140" cy="1435100"/>
          </a:xfrm>
          <a:prstGeom prst="rect">
            <a:avLst/>
          </a:prstGeom>
        </p:spPr>
        <p:txBody>
          <a:bodyPr/>
          <a:lstStyle/>
          <a:p>
            <a:r>
              <a:t>Satisfiability Modulo Theories</a:t>
            </a:r>
          </a:p>
        </p:txBody>
      </p:sp>
      <p:pic>
        <p:nvPicPr>
          <p:cNvPr id="252" name="Screenshot 2023-01-18 at 3.16.19 PM.png" descr="Screenshot 2023-01-18 at 3.16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154" y="2721634"/>
            <a:ext cx="7658101" cy="499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Screenshot 2023-01-18 at 3.18.24 PM.png" descr="Screenshot 2023-01-18 at 3.18.2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9900" y="8272187"/>
            <a:ext cx="6462618" cy="47707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5CBCF-2BB9-DAAC-5C28-3D8B8D7729D4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creenshot 2023-01-19 at 10.03.46 AM.png" descr="Screenshot 2023-01-19 at 10.03.4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922" y="2304424"/>
            <a:ext cx="13843001" cy="967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Influence of a No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Influence of a Node</a:t>
            </a:r>
          </a:p>
        </p:txBody>
      </p:sp>
      <p:sp>
        <p:nvSpPr>
          <p:cNvPr id="259" name="A node x in a control-flow graph dominates node y if every path from the root to y passes through x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0759117" cy="8256630"/>
          </a:xfrm>
          <a:prstGeom prst="rect">
            <a:avLst/>
          </a:prstGeom>
        </p:spPr>
        <p:txBody>
          <a:bodyPr/>
          <a:lstStyle/>
          <a:p>
            <a:r>
              <a:t>A node </a:t>
            </a:r>
            <a:r>
              <a:rPr i="1"/>
              <a:t>x</a:t>
            </a:r>
            <a:r>
              <a:t> in a control-flow graph </a:t>
            </a:r>
            <a:r>
              <a:rPr b="1" i="1"/>
              <a:t>dominates</a:t>
            </a:r>
            <a:r>
              <a:t> node </a:t>
            </a:r>
            <a:r>
              <a:rPr i="1"/>
              <a:t>y</a:t>
            </a:r>
            <a:r>
              <a:t> if every path from the root to </a:t>
            </a:r>
            <a:r>
              <a:rPr i="1"/>
              <a:t>y</a:t>
            </a:r>
            <a:r>
              <a:t> passes through </a:t>
            </a:r>
            <a:r>
              <a:rPr i="1"/>
              <a:t>x</a:t>
            </a:r>
          </a:p>
          <a:p>
            <a:r>
              <a:t>A node may have many dominators</a:t>
            </a:r>
          </a:p>
        </p:txBody>
      </p:sp>
      <p:sp>
        <p:nvSpPr>
          <p:cNvPr id="260" name="Dominator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5347140" cy="1435100"/>
          </a:xfrm>
          <a:prstGeom prst="rect">
            <a:avLst/>
          </a:prstGeom>
        </p:spPr>
        <p:txBody>
          <a:bodyPr/>
          <a:lstStyle/>
          <a:p>
            <a:r>
              <a:t>Dominators</a:t>
            </a:r>
          </a:p>
        </p:txBody>
      </p:sp>
      <p:sp>
        <p:nvSpPr>
          <p:cNvPr id="261" name="B"/>
          <p:cNvSpPr/>
          <p:nvPr/>
        </p:nvSpPr>
        <p:spPr>
          <a:xfrm>
            <a:off x="13229969" y="8906629"/>
            <a:ext cx="605785" cy="695589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62" name="C"/>
          <p:cNvSpPr/>
          <p:nvPr/>
        </p:nvSpPr>
        <p:spPr>
          <a:xfrm>
            <a:off x="9531406" y="10955580"/>
            <a:ext cx="605785" cy="695590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63" name="D"/>
          <p:cNvSpPr/>
          <p:nvPr/>
        </p:nvSpPr>
        <p:spPr>
          <a:xfrm>
            <a:off x="19465751" y="10700469"/>
            <a:ext cx="605785" cy="695589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64" name="A"/>
          <p:cNvSpPr/>
          <p:nvPr/>
        </p:nvSpPr>
        <p:spPr>
          <a:xfrm>
            <a:off x="14776997" y="2474780"/>
            <a:ext cx="605785" cy="695590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72291-6C31-785F-7983-653D928826BF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creenshot 2023-01-19 at 10.03.46 AM.png" descr="Screenshot 2023-01-19 at 10.03.4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981" y="863794"/>
            <a:ext cx="13843001" cy="967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Dominating Constraint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Dominating Constraints</a:t>
            </a:r>
          </a:p>
        </p:txBody>
      </p:sp>
      <p:sp>
        <p:nvSpPr>
          <p:cNvPr id="270" name="Nodes dominated by a conditional branch are in a branch context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114960" cy="8256630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Nodes dominated by a conditional branch are in a </a:t>
            </a:r>
            <a:r>
              <a:rPr b="1" i="1"/>
              <a:t>branch context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Every branch context is associated with a constraint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Branch contexts can be nested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Use branch contexts to determine if a node is reachable</a:t>
            </a:r>
          </a:p>
        </p:txBody>
      </p:sp>
      <p:sp>
        <p:nvSpPr>
          <p:cNvPr id="271" name="Branch Contex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Branch Contexts</a:t>
            </a:r>
          </a:p>
        </p:txBody>
      </p:sp>
      <p:sp>
        <p:nvSpPr>
          <p:cNvPr id="272" name="arg1 != 0"/>
          <p:cNvSpPr/>
          <p:nvPr/>
        </p:nvSpPr>
        <p:spPr>
          <a:xfrm>
            <a:off x="12892877" y="1381393"/>
            <a:ext cx="2394262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 != 0</a:t>
            </a:r>
          </a:p>
        </p:txBody>
      </p:sp>
      <p:sp>
        <p:nvSpPr>
          <p:cNvPr id="273" name="var_10 != 0"/>
          <p:cNvSpPr/>
          <p:nvPr/>
        </p:nvSpPr>
        <p:spPr>
          <a:xfrm>
            <a:off x="10550144" y="7856170"/>
            <a:ext cx="2863528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var_10 != 0</a:t>
            </a:r>
          </a:p>
        </p:txBody>
      </p:sp>
      <p:sp>
        <p:nvSpPr>
          <p:cNvPr id="274" name="Line"/>
          <p:cNvSpPr/>
          <p:nvPr/>
        </p:nvSpPr>
        <p:spPr>
          <a:xfrm flipV="1">
            <a:off x="16982692" y="9225473"/>
            <a:ext cx="2896374" cy="802919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5" name="Line"/>
          <p:cNvSpPr/>
          <p:nvPr/>
        </p:nvSpPr>
        <p:spPr>
          <a:xfrm rot="20260708">
            <a:off x="7254387" y="10811999"/>
            <a:ext cx="5173969" cy="1674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57" extrusionOk="0">
                <a:moveTo>
                  <a:pt x="0" y="2285"/>
                </a:moveTo>
                <a:cubicBezTo>
                  <a:pt x="1432" y="53"/>
                  <a:pt x="2988" y="-555"/>
                  <a:pt x="4497" y="509"/>
                </a:cubicBezTo>
                <a:cubicBezTo>
                  <a:pt x="5969" y="1547"/>
                  <a:pt x="7333" y="4127"/>
                  <a:pt x="8622" y="7141"/>
                </a:cubicBezTo>
                <a:cubicBezTo>
                  <a:pt x="11190" y="13146"/>
                  <a:pt x="13703" y="21045"/>
                  <a:pt x="16683" y="20075"/>
                </a:cubicBezTo>
                <a:cubicBezTo>
                  <a:pt x="18854" y="19369"/>
                  <a:pt x="20748" y="13913"/>
                  <a:pt x="21600" y="5908"/>
                </a:cubicBezTo>
              </a:path>
            </a:pathLst>
          </a:cu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rot="20260708">
            <a:off x="17733023" y="10526162"/>
            <a:ext cx="1263237" cy="1309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4" y="20512"/>
                  <a:pt x="781" y="19521"/>
                  <a:pt x="1949" y="18979"/>
                </a:cubicBezTo>
                <a:cubicBezTo>
                  <a:pt x="4766" y="17673"/>
                  <a:pt x="8218" y="19496"/>
                  <a:pt x="11203" y="18615"/>
                </a:cubicBezTo>
                <a:cubicBezTo>
                  <a:pt x="13960" y="17801"/>
                  <a:pt x="14978" y="15311"/>
                  <a:pt x="15810" y="13004"/>
                </a:cubicBezTo>
                <a:cubicBezTo>
                  <a:pt x="17408" y="8577"/>
                  <a:pt x="19341" y="4234"/>
                  <a:pt x="21600" y="0"/>
                </a:cubicBezTo>
              </a:path>
            </a:pathLst>
          </a:cu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7" name="A"/>
          <p:cNvSpPr/>
          <p:nvPr/>
        </p:nvSpPr>
        <p:spPr>
          <a:xfrm>
            <a:off x="12556207" y="10221403"/>
            <a:ext cx="605785" cy="695589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78" name="arg1 == 0"/>
          <p:cNvSpPr/>
          <p:nvPr/>
        </p:nvSpPr>
        <p:spPr>
          <a:xfrm>
            <a:off x="19127548" y="1381393"/>
            <a:ext cx="2394263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 == 0</a:t>
            </a:r>
          </a:p>
        </p:txBody>
      </p:sp>
      <p:sp>
        <p:nvSpPr>
          <p:cNvPr id="279" name="var_10 == 0"/>
          <p:cNvSpPr/>
          <p:nvPr/>
        </p:nvSpPr>
        <p:spPr>
          <a:xfrm>
            <a:off x="18099044" y="7856170"/>
            <a:ext cx="2863528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var_10 == 0</a:t>
            </a:r>
          </a:p>
        </p:txBody>
      </p:sp>
      <p:sp>
        <p:nvSpPr>
          <p:cNvPr id="280" name="var_10 == arg1"/>
          <p:cNvSpPr/>
          <p:nvPr/>
        </p:nvSpPr>
        <p:spPr>
          <a:xfrm>
            <a:off x="18226044" y="5011870"/>
            <a:ext cx="3607994" cy="695589"/>
          </a:xfrm>
          <a:prstGeom prst="rect">
            <a:avLst/>
          </a:prstGeom>
          <a:gradFill>
            <a:gsLst>
              <a:gs pos="0">
                <a:schemeClr val="accent2">
                  <a:hueOff val="-85258"/>
                  <a:satOff val="14347"/>
                  <a:lumOff val="22373"/>
                </a:schemeClr>
              </a:gs>
              <a:gs pos="100000">
                <a:schemeClr val="accent1"/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var_10 == arg1</a:t>
            </a:r>
          </a:p>
        </p:txBody>
      </p:sp>
      <p:sp>
        <p:nvSpPr>
          <p:cNvPr id="281" name="B"/>
          <p:cNvSpPr/>
          <p:nvPr/>
        </p:nvSpPr>
        <p:spPr>
          <a:xfrm>
            <a:off x="19084836" y="9916659"/>
            <a:ext cx="605785" cy="695589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82" name="Rectangle"/>
          <p:cNvSpPr/>
          <p:nvPr/>
        </p:nvSpPr>
        <p:spPr>
          <a:xfrm>
            <a:off x="12658035" y="12137857"/>
            <a:ext cx="11125149" cy="934780"/>
          </a:xfrm>
          <a:prstGeom prst="rect">
            <a:avLst/>
          </a:prstGeom>
          <a:solidFill>
            <a:srgbClr val="FFFFFF"/>
          </a:solidFill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619104" y="12119569"/>
            <a:ext cx="11125149" cy="934780"/>
          </a:xfrm>
          <a:prstGeom prst="rect">
            <a:avLst/>
          </a:prstGeom>
          <a:solidFill>
            <a:srgbClr val="FFFFFF"/>
          </a:solidFill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var_10 == arg1"/>
          <p:cNvSpPr/>
          <p:nvPr/>
        </p:nvSpPr>
        <p:spPr>
          <a:xfrm>
            <a:off x="20025732" y="12257452"/>
            <a:ext cx="3607995" cy="695589"/>
          </a:xfrm>
          <a:prstGeom prst="rect">
            <a:avLst/>
          </a:prstGeom>
          <a:gradFill>
            <a:gsLst>
              <a:gs pos="0">
                <a:schemeClr val="accent2">
                  <a:hueOff val="-85258"/>
                  <a:satOff val="14347"/>
                  <a:lumOff val="22373"/>
                </a:schemeClr>
              </a:gs>
              <a:gs pos="100000">
                <a:schemeClr val="accent1"/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var_10 == arg1</a:t>
            </a:r>
          </a:p>
        </p:txBody>
      </p:sp>
      <p:sp>
        <p:nvSpPr>
          <p:cNvPr id="285" name="arg1 != 0"/>
          <p:cNvSpPr/>
          <p:nvPr/>
        </p:nvSpPr>
        <p:spPr>
          <a:xfrm>
            <a:off x="12807491" y="12257452"/>
            <a:ext cx="2394263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 != 0</a:t>
            </a:r>
          </a:p>
        </p:txBody>
      </p:sp>
      <p:sp>
        <p:nvSpPr>
          <p:cNvPr id="286" name="var_10 == 0"/>
          <p:cNvSpPr/>
          <p:nvPr/>
        </p:nvSpPr>
        <p:spPr>
          <a:xfrm>
            <a:off x="16181979" y="12257452"/>
            <a:ext cx="2863529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var_10 == 0</a:t>
            </a:r>
          </a:p>
        </p:txBody>
      </p:sp>
      <p:sp>
        <p:nvSpPr>
          <p:cNvPr id="287" name="∧"/>
          <p:cNvSpPr/>
          <p:nvPr/>
        </p:nvSpPr>
        <p:spPr>
          <a:xfrm>
            <a:off x="15458585" y="12232052"/>
            <a:ext cx="466564" cy="74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4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∧</a:t>
            </a:r>
          </a:p>
        </p:txBody>
      </p:sp>
      <p:sp>
        <p:nvSpPr>
          <p:cNvPr id="288" name="arg1 != 0"/>
          <p:cNvSpPr/>
          <p:nvPr/>
        </p:nvSpPr>
        <p:spPr>
          <a:xfrm>
            <a:off x="768561" y="12239164"/>
            <a:ext cx="2394262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 != 0</a:t>
            </a:r>
          </a:p>
        </p:txBody>
      </p:sp>
      <p:sp>
        <p:nvSpPr>
          <p:cNvPr id="289" name="var_10 != 0"/>
          <p:cNvSpPr/>
          <p:nvPr/>
        </p:nvSpPr>
        <p:spPr>
          <a:xfrm>
            <a:off x="4143048" y="12239164"/>
            <a:ext cx="2863529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var_10 != 0</a:t>
            </a:r>
          </a:p>
        </p:txBody>
      </p:sp>
      <p:sp>
        <p:nvSpPr>
          <p:cNvPr id="290" name="∧"/>
          <p:cNvSpPr/>
          <p:nvPr/>
        </p:nvSpPr>
        <p:spPr>
          <a:xfrm>
            <a:off x="3419654" y="12213764"/>
            <a:ext cx="466563" cy="74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4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∧</a:t>
            </a:r>
          </a:p>
        </p:txBody>
      </p:sp>
      <p:sp>
        <p:nvSpPr>
          <p:cNvPr id="291" name="∧"/>
          <p:cNvSpPr/>
          <p:nvPr/>
        </p:nvSpPr>
        <p:spPr>
          <a:xfrm>
            <a:off x="7263407" y="12213764"/>
            <a:ext cx="466564" cy="74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4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∧</a:t>
            </a:r>
          </a:p>
        </p:txBody>
      </p:sp>
      <p:sp>
        <p:nvSpPr>
          <p:cNvPr id="292" name="var_10 == arg1"/>
          <p:cNvSpPr/>
          <p:nvPr/>
        </p:nvSpPr>
        <p:spPr>
          <a:xfrm>
            <a:off x="7986803" y="12239164"/>
            <a:ext cx="3607994" cy="695589"/>
          </a:xfrm>
          <a:prstGeom prst="rect">
            <a:avLst/>
          </a:prstGeom>
          <a:gradFill>
            <a:gsLst>
              <a:gs pos="0">
                <a:schemeClr val="accent2">
                  <a:hueOff val="-85258"/>
                  <a:satOff val="14347"/>
                  <a:lumOff val="22373"/>
                </a:schemeClr>
              </a:gs>
              <a:gs pos="100000">
                <a:schemeClr val="accent1"/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var_10 == arg1</a:t>
            </a:r>
          </a:p>
        </p:txBody>
      </p:sp>
      <p:sp>
        <p:nvSpPr>
          <p:cNvPr id="293" name="∧"/>
          <p:cNvSpPr/>
          <p:nvPr/>
        </p:nvSpPr>
        <p:spPr>
          <a:xfrm>
            <a:off x="19302338" y="12232052"/>
            <a:ext cx="466563" cy="74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4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7B906-BC98-599F-7FA0-0A7ABE83B6BE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all Expan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Call Expansion</a:t>
            </a:r>
          </a:p>
        </p:txBody>
      </p:sp>
      <p:sp>
        <p:nvSpPr>
          <p:cNvPr id="298" name="Constraint-Driven Transformation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7420624" cy="1435100"/>
          </a:xfrm>
          <a:prstGeom prst="rect">
            <a:avLst/>
          </a:prstGeom>
        </p:spPr>
        <p:txBody>
          <a:bodyPr/>
          <a:lstStyle/>
          <a:p>
            <a:r>
              <a:t>Constraint-Driven Transformations</a:t>
            </a:r>
          </a:p>
        </p:txBody>
      </p:sp>
      <p:pic>
        <p:nvPicPr>
          <p:cNvPr id="299" name="Screenshot 2023-01-19 at 6.19.30 PM.png" descr="Screenshot 2023-01-19 at 6.19.3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15" y="3561141"/>
            <a:ext cx="8471965" cy="9523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Screenshot 2023-01-19 at 6.20.30 PM.png" descr="Screenshot 2023-01-19 at 6.20.3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713" y="3561141"/>
            <a:ext cx="12354171" cy="952397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foo"/>
          <p:cNvSpPr/>
          <p:nvPr/>
        </p:nvSpPr>
        <p:spPr>
          <a:xfrm>
            <a:off x="3472622" y="3663534"/>
            <a:ext cx="806440" cy="695590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foo</a:t>
            </a:r>
          </a:p>
        </p:txBody>
      </p:sp>
      <p:sp>
        <p:nvSpPr>
          <p:cNvPr id="302" name="bar"/>
          <p:cNvSpPr/>
          <p:nvPr/>
        </p:nvSpPr>
        <p:spPr>
          <a:xfrm>
            <a:off x="14734466" y="3663534"/>
            <a:ext cx="806439" cy="695590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bar</a:t>
            </a:r>
          </a:p>
        </p:txBody>
      </p:sp>
      <p:sp>
        <p:nvSpPr>
          <p:cNvPr id="303" name="Rectangle"/>
          <p:cNvSpPr/>
          <p:nvPr/>
        </p:nvSpPr>
        <p:spPr>
          <a:xfrm>
            <a:off x="11350542" y="5194252"/>
            <a:ext cx="6872080" cy="5178208"/>
          </a:xfrm>
          <a:prstGeom prst="rect">
            <a:avLst/>
          </a:prstGeom>
          <a:solidFill>
            <a:srgbClr val="D5D5D5">
              <a:alpha val="62739"/>
            </a:srgbClr>
          </a:solidFill>
          <a:ln w="76200">
            <a:solidFill>
              <a:srgbClr val="000000">
                <a:alpha val="62739"/>
              </a:srgb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arg1@foo != 0"/>
          <p:cNvSpPr/>
          <p:nvPr/>
        </p:nvSpPr>
        <p:spPr>
          <a:xfrm>
            <a:off x="1979978" y="4740316"/>
            <a:ext cx="3337624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arg1@foo != 0</a:t>
            </a:r>
          </a:p>
        </p:txBody>
      </p:sp>
      <p:sp>
        <p:nvSpPr>
          <p:cNvPr id="305" name="arg1@bar == 0"/>
          <p:cNvSpPr/>
          <p:nvPr/>
        </p:nvSpPr>
        <p:spPr>
          <a:xfrm>
            <a:off x="12644713" y="4740316"/>
            <a:ext cx="3337624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arg1@bar == 0</a:t>
            </a:r>
          </a:p>
        </p:txBody>
      </p:sp>
      <p:sp>
        <p:nvSpPr>
          <p:cNvPr id="306" name="arg1@bar != 0"/>
          <p:cNvSpPr/>
          <p:nvPr/>
        </p:nvSpPr>
        <p:spPr>
          <a:xfrm>
            <a:off x="19474752" y="4524712"/>
            <a:ext cx="3337624" cy="695590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arg1@bar != 0</a:t>
            </a:r>
          </a:p>
        </p:txBody>
      </p:sp>
      <p:sp>
        <p:nvSpPr>
          <p:cNvPr id="307" name="arg1@foo == 0"/>
          <p:cNvSpPr/>
          <p:nvPr/>
        </p:nvSpPr>
        <p:spPr>
          <a:xfrm>
            <a:off x="6914022" y="4740316"/>
            <a:ext cx="3337624" cy="695589"/>
          </a:xfrm>
          <a:prstGeom prst="rect">
            <a:avLst/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508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arg1@foo == 0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10630375" y="7855740"/>
            <a:ext cx="8312415" cy="934780"/>
            <a:chOff x="0" y="0"/>
            <a:chExt cx="8312414" cy="934778"/>
          </a:xfrm>
        </p:grpSpPr>
        <p:sp>
          <p:nvSpPr>
            <p:cNvPr id="308" name="arg1@foo != 0"/>
            <p:cNvSpPr/>
            <p:nvPr/>
          </p:nvSpPr>
          <p:spPr>
            <a:xfrm>
              <a:off x="149457" y="119595"/>
              <a:ext cx="3370627" cy="69558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50800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arg1@foo != 0</a:t>
              </a:r>
            </a:p>
          </p:txBody>
        </p:sp>
        <p:sp>
          <p:nvSpPr>
            <p:cNvPr id="309" name="arg1@bar == 0"/>
            <p:cNvSpPr/>
            <p:nvPr/>
          </p:nvSpPr>
          <p:spPr>
            <a:xfrm>
              <a:off x="4325575" y="119595"/>
              <a:ext cx="3851910" cy="69558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222477"/>
                    <a:satOff val="-4338"/>
                  </a:schemeClr>
                </a:gs>
                <a:gs pos="100000">
                  <a:schemeClr val="accent4">
                    <a:hueOff val="-858837"/>
                    <a:lumOff val="-9791"/>
                  </a:schemeClr>
                </a:gs>
              </a:gsLst>
              <a:lin ang="5400000" scaled="0"/>
            </a:gradFill>
            <a:ln w="50800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arg1@bar == 0</a:t>
              </a:r>
            </a:p>
          </p:txBody>
        </p:sp>
        <p:sp>
          <p:nvSpPr>
            <p:cNvPr id="310" name="∧"/>
            <p:cNvSpPr/>
            <p:nvPr/>
          </p:nvSpPr>
          <p:spPr>
            <a:xfrm>
              <a:off x="3689548" y="94195"/>
              <a:ext cx="466564" cy="746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48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∧</a:t>
              </a:r>
            </a:p>
          </p:txBody>
        </p:sp>
        <p:sp>
          <p:nvSpPr>
            <p:cNvPr id="311" name="Rectangle"/>
            <p:cNvSpPr/>
            <p:nvPr/>
          </p:nvSpPr>
          <p:spPr>
            <a:xfrm>
              <a:off x="0" y="0"/>
              <a:ext cx="8312415" cy="934779"/>
            </a:xfrm>
            <a:prstGeom prst="rect">
              <a:avLst/>
            </a:prstGeom>
            <a:noFill/>
            <a:ln w="508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13" name="Unsatisfiable"/>
          <p:cNvSpPr txBox="1"/>
          <p:nvPr/>
        </p:nvSpPr>
        <p:spPr>
          <a:xfrm>
            <a:off x="19870862" y="7422523"/>
            <a:ext cx="3186152" cy="7216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000000"/>
                </a:solidFill>
              </a:defRPr>
            </a:lvl1pPr>
          </a:lstStyle>
          <a:p>
            <a:r>
              <a:t>Unsatisfiable</a:t>
            </a:r>
          </a:p>
        </p:txBody>
      </p:sp>
      <p:sp>
        <p:nvSpPr>
          <p:cNvPr id="314" name="Line"/>
          <p:cNvSpPr/>
          <p:nvPr/>
        </p:nvSpPr>
        <p:spPr>
          <a:xfrm flipH="1">
            <a:off x="19296119" y="8231579"/>
            <a:ext cx="1260361" cy="11511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0CA3A-5E38-E534-5394-2B663C084BDC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creenshot 2023-01-19 at 6.04.26 PM.png" descr="Screenshot 2023-01-19 at 6.04.26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203348" y="478014"/>
            <a:ext cx="7030496" cy="12969445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Call Expan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Call Expansion</a:t>
            </a:r>
          </a:p>
        </p:txBody>
      </p:sp>
      <p:sp>
        <p:nvSpPr>
          <p:cNvPr id="320" name="Constraint-Driven Transformation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3797124" cy="1435100"/>
          </a:xfrm>
          <a:prstGeom prst="rect">
            <a:avLst/>
          </a:prstGeom>
        </p:spPr>
        <p:txBody>
          <a:bodyPr/>
          <a:lstStyle>
            <a:lvl1pPr defTabSz="1926287">
              <a:defRPr sz="6715" spc="-134"/>
            </a:lvl1pPr>
          </a:lstStyle>
          <a:p>
            <a:r>
              <a:t>Constraint-Driven Transformations</a:t>
            </a:r>
          </a:p>
        </p:txBody>
      </p:sp>
      <p:sp>
        <p:nvSpPr>
          <p:cNvPr id="321" name="foo"/>
          <p:cNvSpPr/>
          <p:nvPr/>
        </p:nvSpPr>
        <p:spPr>
          <a:xfrm>
            <a:off x="17242580" y="571717"/>
            <a:ext cx="806439" cy="695590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foo</a:t>
            </a:r>
          </a:p>
        </p:txBody>
      </p:sp>
      <p:sp>
        <p:nvSpPr>
          <p:cNvPr id="322" name="The call to bar is expanded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5949805" cy="8256630"/>
          </a:xfrm>
          <a:prstGeom prst="rect">
            <a:avLst/>
          </a:prstGeom>
        </p:spPr>
        <p:txBody>
          <a:bodyPr/>
          <a:lstStyle/>
          <a:p>
            <a:r>
              <a:t>The call to </a:t>
            </a:r>
            <a:r>
              <a:rPr sz="4600">
                <a:latin typeface="Menlo Regular"/>
                <a:ea typeface="Menlo Regular"/>
                <a:cs typeface="Menlo Regular"/>
                <a:sym typeface="Menlo Regular"/>
              </a:rPr>
              <a:t>bar</a:t>
            </a:r>
            <a:r>
              <a:t> is expanded </a:t>
            </a:r>
            <a:endParaRPr b="1" i="1"/>
          </a:p>
          <a:p>
            <a:r>
              <a:t>Infeasible path is automatically removed from the ICFG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896406" y="7275466"/>
            <a:ext cx="7588510" cy="5794646"/>
            <a:chOff x="0" y="0"/>
            <a:chExt cx="7588508" cy="5794645"/>
          </a:xfrm>
        </p:grpSpPr>
        <p:pic>
          <p:nvPicPr>
            <p:cNvPr id="323" name="Screenshot 2023-01-19 at 6.20.30 PM.png" descr="Screenshot 2023-01-19 at 6.20.30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" y="0"/>
              <a:ext cx="7516611" cy="5794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4" name="Rectangle"/>
            <p:cNvSpPr/>
            <p:nvPr/>
          </p:nvSpPr>
          <p:spPr>
            <a:xfrm>
              <a:off x="0" y="993629"/>
              <a:ext cx="4181159" cy="3150562"/>
            </a:xfrm>
            <a:prstGeom prst="rect">
              <a:avLst/>
            </a:prstGeom>
            <a:solidFill>
              <a:srgbClr val="D5D5D5">
                <a:alpha val="62739"/>
              </a:srgbClr>
            </a:solidFill>
            <a:ln w="76200" cap="flat">
              <a:solidFill>
                <a:srgbClr val="000000">
                  <a:alpha val="62739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26" name="bar"/>
          <p:cNvSpPr/>
          <p:nvPr/>
        </p:nvSpPr>
        <p:spPr>
          <a:xfrm>
            <a:off x="3408011" y="7333953"/>
            <a:ext cx="806439" cy="695589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bar</a:t>
            </a:r>
          </a:p>
        </p:txBody>
      </p:sp>
      <p:sp>
        <p:nvSpPr>
          <p:cNvPr id="327" name="bar"/>
          <p:cNvSpPr/>
          <p:nvPr/>
        </p:nvSpPr>
        <p:spPr>
          <a:xfrm>
            <a:off x="18646621" y="4804791"/>
            <a:ext cx="806439" cy="695589"/>
          </a:xfrm>
          <a:prstGeom prst="rect">
            <a:avLst/>
          </a:prstGeom>
          <a:gradFill>
            <a:gsLst>
              <a:gs pos="0">
                <a:srgbClr val="FFC967"/>
              </a:gs>
              <a:gs pos="100000">
                <a:srgbClr val="FF2100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r>
              <a:t>bar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1CC61-FCE8-1F88-4322-C87BB4BEB950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onstraint-Driven Transformation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7402346" cy="1435100"/>
          </a:xfrm>
          <a:prstGeom prst="rect">
            <a:avLst/>
          </a:prstGeom>
        </p:spPr>
        <p:txBody>
          <a:bodyPr/>
          <a:lstStyle/>
          <a:p>
            <a:r>
              <a:t>Constraint-Driven Transformations</a:t>
            </a:r>
          </a:p>
        </p:txBody>
      </p:sp>
      <p:pic>
        <p:nvPicPr>
          <p:cNvPr id="332" name="Screenshot 2023-01-21 at 10.23.16 PM.png" descr="Screenshot 2023-01-21 at 10.23.1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07" y="2162515"/>
            <a:ext cx="12466376" cy="10560144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VS Example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CVS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5C3AD-7EC2-2F4D-3D52-0B7946486261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6F91E54-FA68-2F0C-6211-6666AE90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41" y="2090550"/>
            <a:ext cx="20774138" cy="113159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FCEF1E-26DB-F517-F262-83833940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 dirty="0"/>
              <a:t>Node/Edge Reduction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97560-ADBA-53B0-D342-9B7BE09CA12D}"/>
              </a:ext>
            </a:extLst>
          </p:cNvPr>
          <p:cNvSpPr/>
          <p:nvPr/>
        </p:nvSpPr>
        <p:spPr>
          <a:xfrm flipV="1">
            <a:off x="2750102" y="5810073"/>
            <a:ext cx="332116" cy="99205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D60CBE1-FEB9-946D-59E5-C94A8A3D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082" y="2083261"/>
            <a:ext cx="4091353" cy="549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9659A-4EBC-C96D-CEE5-A6CE4853DB47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  <p:extLst>
      <p:ext uri="{BB962C8B-B14F-4D97-AF65-F5344CB8AC3E}">
        <p14:creationId xmlns:p14="http://schemas.microsoft.com/office/powerpoint/2010/main" val="38008826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F91E54-FA68-2F0C-6211-6666AE90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41" y="2096876"/>
            <a:ext cx="20774138" cy="1130330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FCEF1E-26DB-F517-F262-83833940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Node/Edge Reduction</a:t>
            </a:r>
            <a:endParaRPr lang="en-US" b="0" dirty="0">
              <a:ea typeface="+mn-lt"/>
              <a:cs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9B763-48DA-F8AA-6EBF-D84651B961DD}"/>
              </a:ext>
            </a:extLst>
          </p:cNvPr>
          <p:cNvSpPr/>
          <p:nvPr/>
        </p:nvSpPr>
        <p:spPr>
          <a:xfrm flipV="1">
            <a:off x="2742152" y="5868994"/>
            <a:ext cx="332116" cy="99205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1C2C039-7A81-4B25-5ED7-2960C6E4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013" y="2091806"/>
            <a:ext cx="6553201" cy="519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004BB-257A-5201-7F78-7CCAE6B3A550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  <p:extLst>
      <p:ext uri="{BB962C8B-B14F-4D97-AF65-F5344CB8AC3E}">
        <p14:creationId xmlns:p14="http://schemas.microsoft.com/office/powerpoint/2010/main" val="1487721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F91E54-FA68-2F0C-6211-6666AE90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995" y="2171069"/>
            <a:ext cx="2759873" cy="1110792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FCEF1E-26DB-F517-F262-83833940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Node/Edge Reduction</a:t>
            </a:r>
            <a:endParaRPr lang="en-US" b="0" dirty="0">
              <a:ea typeface="+mn-lt"/>
              <a:cs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3232504-F0E8-C920-E238-4B509E56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486" y="2586841"/>
            <a:ext cx="2628900" cy="42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69672-AE33-E4D1-FF77-B1F7FF1ACD1B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  <p:extLst>
      <p:ext uri="{BB962C8B-B14F-4D97-AF65-F5344CB8AC3E}">
        <p14:creationId xmlns:p14="http://schemas.microsoft.com/office/powerpoint/2010/main" val="25932907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aper and Implementation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11388806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>
            <a:normAutofit/>
          </a:bodyPr>
          <a:lstStyle/>
          <a:p>
            <a:r>
              <a:rPr dirty="0"/>
              <a:t>Implementation</a:t>
            </a:r>
          </a:p>
        </p:txBody>
      </p:sp>
      <p:sp>
        <p:nvSpPr>
          <p:cNvPr id="338" name="Interprocedural Binary Analy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875992" cy="143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 dirty="0"/>
              <a:t>Blaze</a:t>
            </a:r>
          </a:p>
        </p:txBody>
      </p:sp>
      <p:sp>
        <p:nvSpPr>
          <p:cNvPr id="339" name="Revelle, M., Parker, M. and Orr, K. “Blaze: A framework for interprocedural binary analysis.” (submitted)…"/>
          <p:cNvSpPr txBox="1">
            <a:spLocks noGrp="1"/>
          </p:cNvSpPr>
          <p:nvPr>
            <p:ph type="body" sz="half" idx="1"/>
          </p:nvPr>
        </p:nvSpPr>
        <p:spPr>
          <a:xfrm>
            <a:off x="1251871" y="6059381"/>
            <a:ext cx="21880258" cy="4527498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>
              <a:spcBef>
                <a:spcPts val="8400"/>
              </a:spcBef>
              <a:buNone/>
            </a:pPr>
            <a:r>
              <a:rPr dirty="0"/>
              <a:t>Implementation available at: </a:t>
            </a:r>
            <a:r>
              <a:rPr u="sng" dirty="0">
                <a:hlinkClick r:id="rId2"/>
              </a:rPr>
              <a:t>https://github.com/kudu-dynamics/blaze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8B59F-1F9E-311F-3DEB-F1F6B220EEFE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  <p:extLst>
      <p:ext uri="{BB962C8B-B14F-4D97-AF65-F5344CB8AC3E}">
        <p14:creationId xmlns:p14="http://schemas.microsoft.com/office/powerpoint/2010/main" val="34202907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shot 2023-01-17 at 6.14.41 PM.png" descr="Screenshot 2023-01-17 at 6.14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2" y="3789944"/>
            <a:ext cx="18948401" cy="877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Interprocedural Binary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Interprocedural Binary Analysis</a:t>
            </a:r>
          </a:p>
        </p:txBody>
      </p:sp>
      <p:sp>
        <p:nvSpPr>
          <p:cNvPr id="156" name="Exam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Example</a:t>
            </a:r>
          </a:p>
        </p:txBody>
      </p:sp>
      <p:sp>
        <p:nvSpPr>
          <p:cNvPr id="157" name="https://www.exploit-db.com/exploits/43435"/>
          <p:cNvSpPr txBox="1"/>
          <p:nvPr/>
        </p:nvSpPr>
        <p:spPr>
          <a:xfrm>
            <a:off x="993515" y="12736951"/>
            <a:ext cx="2122653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https://www.exploit-db.com/exploits/43435</a:t>
            </a:r>
          </a:p>
        </p:txBody>
      </p:sp>
      <p:pic>
        <p:nvPicPr>
          <p:cNvPr id="158" name="western-digital-my-cloud-1024x1022.jpg" descr="western-digital-my-cloud-1024x10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6459" y="2544244"/>
            <a:ext cx="5183187" cy="517306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ommand injection"/>
          <p:cNvSpPr txBox="1"/>
          <p:nvPr/>
        </p:nvSpPr>
        <p:spPr>
          <a:xfrm>
            <a:off x="10463508" y="11311612"/>
            <a:ext cx="453745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Command injection</a:t>
            </a:r>
          </a:p>
        </p:txBody>
      </p:sp>
      <p:sp>
        <p:nvSpPr>
          <p:cNvPr id="160" name="Line"/>
          <p:cNvSpPr/>
          <p:nvPr/>
        </p:nvSpPr>
        <p:spPr>
          <a:xfrm flipH="1" flipV="1">
            <a:off x="10351687" y="10661510"/>
            <a:ext cx="674526" cy="67452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 flipH="1">
            <a:off x="4807553" y="11857259"/>
            <a:ext cx="5473802" cy="44548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Authentication check"/>
          <p:cNvSpPr txBox="1"/>
          <p:nvPr/>
        </p:nvSpPr>
        <p:spPr>
          <a:xfrm>
            <a:off x="8179809" y="7070917"/>
            <a:ext cx="48945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Authentication check</a:t>
            </a:r>
          </a:p>
        </p:txBody>
      </p:sp>
      <p:sp>
        <p:nvSpPr>
          <p:cNvPr id="163" name="Line"/>
          <p:cNvSpPr/>
          <p:nvPr/>
        </p:nvSpPr>
        <p:spPr>
          <a:xfrm flipH="1">
            <a:off x="3099711" y="7427343"/>
            <a:ext cx="5088165" cy="33381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Command injection">
            <a:extLst>
              <a:ext uri="{FF2B5EF4-FFF2-40B4-BE49-F238E27FC236}">
                <a16:creationId xmlns:a16="http://schemas.microsoft.com/office/drawing/2014/main" id="{896065C4-2B44-20DA-D669-A6D5025DF914}"/>
              </a:ext>
            </a:extLst>
          </p:cNvPr>
          <p:cNvSpPr txBox="1"/>
          <p:nvPr/>
        </p:nvSpPr>
        <p:spPr>
          <a:xfrm>
            <a:off x="14322726" y="4827814"/>
            <a:ext cx="244137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en-US" dirty="0"/>
              <a:t>User input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FFCC66BB-8C68-BC43-FE08-42AE10080B98}"/>
              </a:ext>
            </a:extLst>
          </p:cNvPr>
          <p:cNvCxnSpPr/>
          <p:nvPr/>
        </p:nvCxnSpPr>
        <p:spPr>
          <a:xfrm>
            <a:off x="10467859" y="4784992"/>
            <a:ext cx="5853628" cy="5192615"/>
          </a:xfrm>
          <a:prstGeom prst="curvedConnector3">
            <a:avLst>
              <a:gd name="adj1" fmla="val 96802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76B47E-A846-6CA9-0D9A-48CEF2AA3A99}"/>
              </a:ext>
            </a:extLst>
          </p:cNvPr>
          <p:cNvCxnSpPr>
            <a:cxnSpLocks/>
          </p:cNvCxnSpPr>
          <p:nvPr/>
        </p:nvCxnSpPr>
        <p:spPr>
          <a:xfrm>
            <a:off x="10468814" y="5187915"/>
            <a:ext cx="7689771" cy="4788664"/>
          </a:xfrm>
          <a:prstGeom prst="curvedConnector3">
            <a:avLst>
              <a:gd name="adj1" fmla="val 101024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C03114-9538-E279-7DAA-18DFA637781D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Backup Sli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Backup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0A742-DF88-BA3D-1905-B50E9DFFD983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creenshot 2023-01-18 at 2.12.02 PM.png" descr="Screenshot 2023-01-18 at 2.12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280" y="1494608"/>
            <a:ext cx="9297917" cy="4222564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(PIL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(PIL)</a:t>
            </a:r>
          </a:p>
        </p:txBody>
      </p:sp>
      <p:sp>
        <p:nvSpPr>
          <p:cNvPr id="345" name="ICFG basic blocks contain PIL statements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2316693" cy="8256630"/>
          </a:xfrm>
          <a:prstGeom prst="rect">
            <a:avLst/>
          </a:prstGeom>
        </p:spPr>
        <p:txBody>
          <a:bodyPr/>
          <a:lstStyle/>
          <a:p>
            <a:r>
              <a:t>ICFG basic blocks contain PIL statements</a:t>
            </a:r>
          </a:p>
          <a:p>
            <a:r>
              <a:t>PIL provides a common target representation for importing</a:t>
            </a:r>
          </a:p>
          <a:p>
            <a:r>
              <a:t>All analysis algorithms operate on PIL</a:t>
            </a:r>
          </a:p>
          <a:p>
            <a:r>
              <a:t>PIL has a type system and unification-based checker capable of type inference</a:t>
            </a:r>
          </a:p>
          <a:p>
            <a:r>
              <a:t>SMT formulas can be generated by PIL statements</a:t>
            </a:r>
          </a:p>
        </p:txBody>
      </p:sp>
      <p:sp>
        <p:nvSpPr>
          <p:cNvPr id="346" name="Path Intermediate Languag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2316693" cy="1435100"/>
          </a:xfrm>
          <a:prstGeom prst="rect">
            <a:avLst/>
          </a:prstGeom>
        </p:spPr>
        <p:txBody>
          <a:bodyPr/>
          <a:lstStyle>
            <a:lvl1pPr defTabSz="2096971">
              <a:defRPr sz="7310" spc="-146"/>
            </a:lvl1pPr>
          </a:lstStyle>
          <a:p>
            <a:r>
              <a:t>Path Intermediate Language</a:t>
            </a:r>
          </a:p>
        </p:txBody>
      </p:sp>
      <p:pic>
        <p:nvPicPr>
          <p:cNvPr id="347" name="Screenshot 2023-01-18 at 2.11.33 PM.png" descr="Screenshot 2023-01-18 at 2.11.3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2651" y="7454200"/>
            <a:ext cx="7341175" cy="615947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BN Medium Level IL (SSA Form)"/>
          <p:cNvSpPr txBox="1"/>
          <p:nvPr/>
        </p:nvSpPr>
        <p:spPr>
          <a:xfrm>
            <a:off x="15866076" y="737762"/>
            <a:ext cx="6694324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BN Medium Level IL (SSA Form)</a:t>
            </a:r>
          </a:p>
        </p:txBody>
      </p:sp>
      <p:sp>
        <p:nvSpPr>
          <p:cNvPr id="349" name="Blaze PIL"/>
          <p:cNvSpPr txBox="1"/>
          <p:nvPr/>
        </p:nvSpPr>
        <p:spPr>
          <a:xfrm>
            <a:off x="18195510" y="6731787"/>
            <a:ext cx="203545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Blaze PIL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ED83A-C046-64D0-CAE7-4DBFDB2EC812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run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Pruning</a:t>
            </a:r>
          </a:p>
        </p:txBody>
      </p:sp>
      <p:sp>
        <p:nvSpPr>
          <p:cNvPr id="354" name="Slide bullet tex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ICFG Intera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ICFG Interactions</a:t>
            </a:r>
          </a:p>
        </p:txBody>
      </p:sp>
      <p:pic>
        <p:nvPicPr>
          <p:cNvPr id="356" name="Screenshot 2023-01-19 at 9.41.15 AM.png" descr="Screenshot 2023-01-19 at 9.41.1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342" y="260350"/>
            <a:ext cx="10283941" cy="1286479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4AB19-C3C6-0551-E11D-3F0CAE433370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erprocedural Binary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Interprocedural Binary Analysis</a:t>
            </a:r>
          </a:p>
        </p:txBody>
      </p:sp>
      <p:sp>
        <p:nvSpPr>
          <p:cNvPr id="168" name="Exam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Example</a:t>
            </a:r>
          </a:p>
        </p:txBody>
      </p:sp>
      <p:sp>
        <p:nvSpPr>
          <p:cNvPr id="169" name="https://www.exploit-db.com/exploits/43435"/>
          <p:cNvSpPr txBox="1"/>
          <p:nvPr/>
        </p:nvSpPr>
        <p:spPr>
          <a:xfrm>
            <a:off x="1761611" y="12846679"/>
            <a:ext cx="2122653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https://www.exploit-db.com/exploits/43435</a:t>
            </a:r>
          </a:p>
        </p:txBody>
      </p:sp>
      <p:pic>
        <p:nvPicPr>
          <p:cNvPr id="170" name="Screenshot 2023-01-17 at 6.26.54 PM.png" descr="Screenshot 2023-01-17 at 6.26.54 PM.png"/>
          <p:cNvPicPr>
            <a:picLocks noChangeAspect="1"/>
          </p:cNvPicPr>
          <p:nvPr/>
        </p:nvPicPr>
        <p:blipFill>
          <a:blip r:embed="rId3"/>
          <a:srcRect t="916" b="467"/>
          <a:stretch>
            <a:fillRect/>
          </a:stretch>
        </p:blipFill>
        <p:spPr>
          <a:xfrm>
            <a:off x="2506491" y="3948890"/>
            <a:ext cx="10294390" cy="893826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Decode Base64…"/>
          <p:cNvSpPr txBox="1"/>
          <p:nvPr/>
        </p:nvSpPr>
        <p:spPr>
          <a:xfrm>
            <a:off x="15563749" y="4134040"/>
            <a:ext cx="447040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Decode Base64</a:t>
            </a:r>
          </a:p>
          <a:p>
            <a:pPr algn="l">
              <a:defRPr sz="4000"/>
            </a:pPr>
            <a:r>
              <a:t>encoded password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12327484" y="4839167"/>
            <a:ext cx="2966616" cy="9021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 flipH="1">
            <a:off x="11565550" y="9406645"/>
            <a:ext cx="2178655" cy="87202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Hard-coded login credentials"/>
          <p:cNvSpPr txBox="1"/>
          <p:nvPr/>
        </p:nvSpPr>
        <p:spPr>
          <a:xfrm>
            <a:off x="13781453" y="8735841"/>
            <a:ext cx="670052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Hard-coded login credentials</a:t>
            </a:r>
          </a:p>
        </p:txBody>
      </p:sp>
      <p:sp>
        <p:nvSpPr>
          <p:cNvPr id="175" name="Line"/>
          <p:cNvSpPr/>
          <p:nvPr/>
        </p:nvSpPr>
        <p:spPr>
          <a:xfrm flipH="1" flipV="1">
            <a:off x="12119419" y="8206525"/>
            <a:ext cx="1565745" cy="6323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is_authenticated variable"/>
          <p:cNvSpPr txBox="1"/>
          <p:nvPr/>
        </p:nvSpPr>
        <p:spPr>
          <a:xfrm>
            <a:off x="14520808" y="11454245"/>
            <a:ext cx="655628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dirty="0" err="1">
                <a:latin typeface="Consolas"/>
                <a:ea typeface="Menlo Regular"/>
                <a:cs typeface="Menlo Regular"/>
                <a:sym typeface="Menlo Regular"/>
              </a:rPr>
              <a:t>is_authenticated</a:t>
            </a:r>
            <a:r>
              <a:rPr dirty="0"/>
              <a:t> variable</a:t>
            </a:r>
          </a:p>
        </p:txBody>
      </p:sp>
      <p:sp>
        <p:nvSpPr>
          <p:cNvPr id="177" name="Line"/>
          <p:cNvSpPr/>
          <p:nvPr/>
        </p:nvSpPr>
        <p:spPr>
          <a:xfrm flipH="1" flipV="1">
            <a:off x="6378291" y="11727652"/>
            <a:ext cx="7688328" cy="1349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12DE5-3808-154F-C899-B9A0FDC9EBAD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terprocedural Binary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Interprocedural Binary Analysis</a:t>
            </a:r>
          </a:p>
        </p:txBody>
      </p:sp>
      <p:sp>
        <p:nvSpPr>
          <p:cNvPr id="182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Motivation</a:t>
            </a:r>
          </a:p>
        </p:txBody>
      </p:sp>
      <p:pic>
        <p:nvPicPr>
          <p:cNvPr id="183" name="Screenshot 2023-01-17 at 10.44.08 AM.png" descr="Screenshot 2023-01-17 at 10.44.0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96" y="7082843"/>
            <a:ext cx="5332167" cy="5796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3-01-17 at 10.45.14 AM.png" descr="Screenshot 2023-01-17 at 10.45.1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030" y="3300152"/>
            <a:ext cx="19899940" cy="2995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3-01-17 at 10.46.01 AM.png" descr="Screenshot 2023-01-17 at 10.46.01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637" y="7082843"/>
            <a:ext cx="3359206" cy="537321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ask: Find a feasible path that uses the hard-coded credentials and reaches the vulnerability…"/>
          <p:cNvSpPr txBox="1">
            <a:spLocks noGrp="1"/>
          </p:cNvSpPr>
          <p:nvPr>
            <p:ph type="body" sz="quarter" idx="1"/>
          </p:nvPr>
        </p:nvSpPr>
        <p:spPr>
          <a:xfrm>
            <a:off x="13611242" y="6697670"/>
            <a:ext cx="10467004" cy="637345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400"/>
              </a:spcBef>
            </a:pPr>
            <a:r>
              <a:t>Task: Find a feasible path that uses the hard-coded credentials and reaches the vulnerability</a:t>
            </a:r>
          </a:p>
          <a:p>
            <a:pPr>
              <a:spcBef>
                <a:spcPts val="8400"/>
              </a:spcBef>
            </a:pPr>
            <a:r>
              <a:t>Manual tracking of feasible paths and constraints over multiple function control-flow graph (CFGs)</a:t>
            </a:r>
          </a:p>
        </p:txBody>
      </p:sp>
      <p:sp>
        <p:nvSpPr>
          <p:cNvPr id="187" name="A"/>
          <p:cNvSpPr txBox="1"/>
          <p:nvPr/>
        </p:nvSpPr>
        <p:spPr>
          <a:xfrm>
            <a:off x="10972373" y="3221051"/>
            <a:ext cx="531877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/>
            </a:lvl1pPr>
          </a:lstStyle>
          <a:p>
            <a:r>
              <a:t>A</a:t>
            </a:r>
          </a:p>
        </p:txBody>
      </p:sp>
      <p:sp>
        <p:nvSpPr>
          <p:cNvPr id="188" name="B"/>
          <p:cNvSpPr txBox="1"/>
          <p:nvPr/>
        </p:nvSpPr>
        <p:spPr>
          <a:xfrm>
            <a:off x="2990037" y="6996153"/>
            <a:ext cx="543459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/>
            </a:lvl1pPr>
          </a:lstStyle>
          <a:p>
            <a:r>
              <a:t>B</a:t>
            </a:r>
          </a:p>
        </p:txBody>
      </p:sp>
      <p:sp>
        <p:nvSpPr>
          <p:cNvPr id="189" name="C"/>
          <p:cNvSpPr txBox="1"/>
          <p:nvPr/>
        </p:nvSpPr>
        <p:spPr>
          <a:xfrm>
            <a:off x="9761727" y="6996153"/>
            <a:ext cx="566014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/>
            </a:lvl1pPr>
          </a:lstStyle>
          <a:p>
            <a:r>
              <a:t>C</a:t>
            </a:r>
          </a:p>
        </p:txBody>
      </p:sp>
      <p:sp>
        <p:nvSpPr>
          <p:cNvPr id="190" name="Line"/>
          <p:cNvSpPr/>
          <p:nvPr/>
        </p:nvSpPr>
        <p:spPr>
          <a:xfrm>
            <a:off x="3351974" y="3492777"/>
            <a:ext cx="9090433" cy="1455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82" y="0"/>
                </a:moveTo>
                <a:lnTo>
                  <a:pt x="21600" y="13063"/>
                </a:lnTo>
                <a:lnTo>
                  <a:pt x="154" y="15143"/>
                </a:lnTo>
                <a:lnTo>
                  <a:pt x="0" y="2160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1" name="Line"/>
          <p:cNvSpPr/>
          <p:nvPr/>
        </p:nvSpPr>
        <p:spPr>
          <a:xfrm>
            <a:off x="4573602" y="7422622"/>
            <a:ext cx="179845" cy="1945226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2" name="Line"/>
          <p:cNvSpPr/>
          <p:nvPr/>
        </p:nvSpPr>
        <p:spPr>
          <a:xfrm>
            <a:off x="10498205" y="7474382"/>
            <a:ext cx="2165683" cy="4580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02" y="0"/>
                </a:moveTo>
                <a:lnTo>
                  <a:pt x="0" y="3653"/>
                </a:lnTo>
                <a:lnTo>
                  <a:pt x="6235" y="5928"/>
                </a:lnTo>
                <a:lnTo>
                  <a:pt x="5400" y="8514"/>
                </a:lnTo>
                <a:lnTo>
                  <a:pt x="21600" y="9591"/>
                </a:lnTo>
                <a:lnTo>
                  <a:pt x="21536" y="20857"/>
                </a:lnTo>
                <a:lnTo>
                  <a:pt x="6538" y="2160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5041104" y="7405648"/>
            <a:ext cx="4585524" cy="1929757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Line"/>
          <p:cNvSpPr/>
          <p:nvPr/>
        </p:nvSpPr>
        <p:spPr>
          <a:xfrm>
            <a:off x="3336059" y="5126960"/>
            <a:ext cx="583744" cy="204740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5" name="Line"/>
          <p:cNvSpPr/>
          <p:nvPr/>
        </p:nvSpPr>
        <p:spPr>
          <a:xfrm rot="12394194">
            <a:off x="5128075" y="9797505"/>
            <a:ext cx="6221536" cy="1222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79" extrusionOk="0">
                <a:moveTo>
                  <a:pt x="0" y="3081"/>
                </a:moveTo>
                <a:cubicBezTo>
                  <a:pt x="3570" y="15892"/>
                  <a:pt x="8100" y="21600"/>
                  <a:pt x="12586" y="18939"/>
                </a:cubicBezTo>
                <a:cubicBezTo>
                  <a:pt x="15935" y="16952"/>
                  <a:pt x="19077" y="10352"/>
                  <a:pt x="21600" y="0"/>
                </a:cubicBezTo>
              </a:path>
            </a:pathLst>
          </a:cu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6" name="Thunderbolt"/>
          <p:cNvSpPr/>
          <p:nvPr/>
        </p:nvSpPr>
        <p:spPr>
          <a:xfrm>
            <a:off x="5287559" y="9641246"/>
            <a:ext cx="783184" cy="1520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3FF00"/>
          </a:solidFill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4824434" y="9563461"/>
            <a:ext cx="541359" cy="26953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>
            <a:off x="5323484" y="9804653"/>
            <a:ext cx="241697" cy="2141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9" name="Line"/>
          <p:cNvSpPr/>
          <p:nvPr/>
        </p:nvSpPr>
        <p:spPr>
          <a:xfrm>
            <a:off x="3369720" y="4744441"/>
            <a:ext cx="1" cy="3280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0" name="Line"/>
          <p:cNvSpPr/>
          <p:nvPr/>
        </p:nvSpPr>
        <p:spPr>
          <a:xfrm>
            <a:off x="4735318" y="9241351"/>
            <a:ext cx="62202" cy="2976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1" name="Line"/>
          <p:cNvSpPr/>
          <p:nvPr/>
        </p:nvSpPr>
        <p:spPr>
          <a:xfrm flipH="1">
            <a:off x="10926281" y="12047579"/>
            <a:ext cx="312032" cy="1016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1AC55-2186-2A1F-7784-10C66FEA0DAA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terprocedural Binary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Interprocedural Binary Analysis</a:t>
            </a:r>
          </a:p>
        </p:txBody>
      </p:sp>
      <p:sp>
        <p:nvSpPr>
          <p:cNvPr id="206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Motivation</a:t>
            </a:r>
          </a:p>
        </p:txBody>
      </p:sp>
      <p:pic>
        <p:nvPicPr>
          <p:cNvPr id="207" name="Screenshot 2023-01-17 at 11.04.43 AM.png" descr="Screenshot 2023-01-17 at 11.04.4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973" y="760357"/>
            <a:ext cx="1196018" cy="1219528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hunderbolt"/>
          <p:cNvSpPr/>
          <p:nvPr/>
        </p:nvSpPr>
        <p:spPr>
          <a:xfrm>
            <a:off x="20954412" y="11291968"/>
            <a:ext cx="783184" cy="152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3FF00"/>
          </a:solidFill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Number of paths in a function can be very large, but often many are infeasible…"/>
          <p:cNvSpPr txBox="1">
            <a:spLocks noGrp="1"/>
          </p:cNvSpPr>
          <p:nvPr>
            <p:ph type="body" idx="1"/>
          </p:nvPr>
        </p:nvSpPr>
        <p:spPr>
          <a:xfrm>
            <a:off x="555532" y="5477933"/>
            <a:ext cx="19736133" cy="770925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400"/>
              </a:spcBef>
            </a:pPr>
            <a:r>
              <a:t>Number of paths in a function can be very large, but often many are infeasible</a:t>
            </a:r>
          </a:p>
          <a:p>
            <a:pPr>
              <a:spcBef>
                <a:spcPts val="8400"/>
              </a:spcBef>
            </a:pPr>
            <a:r>
              <a:t>Automated removal of these paths can have a big impact</a:t>
            </a:r>
          </a:p>
          <a:p>
            <a:pPr>
              <a:spcBef>
                <a:spcPts val="8400"/>
              </a:spcBef>
            </a:pPr>
            <a:r>
              <a:t>Can use automated analyses to automatically simplify an interprocedural CFG as it is constructed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78FDC-22C4-F1E9-6475-5DF159B0A195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erprocedural Binary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Interprocedural Binary Analysis</a:t>
            </a:r>
          </a:p>
        </p:txBody>
      </p:sp>
      <p:sp>
        <p:nvSpPr>
          <p:cNvPr id="214" name="Problem Statemen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215" name="Use automated analyses to interactively help reverse engineers manage the complexity of analyzing program binaries for vulnerabilities."/>
          <p:cNvSpPr txBox="1"/>
          <p:nvPr/>
        </p:nvSpPr>
        <p:spPr>
          <a:xfrm>
            <a:off x="1140849" y="5996063"/>
            <a:ext cx="22102303" cy="172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Use automated analyses to interactively help reverse engineers manage the complexity of analyzing program binaries for vulnerabilities.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3D2B0-7734-1A68-F3D9-8EE300397B7E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creenshot 2023-01-18 at 1.10.51 PM.png" descr="Screenshot 2023-01-18 at 1.10.5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71" y="749620"/>
            <a:ext cx="9164811" cy="1137308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tatic Analysis Framework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Static Analysis Framework</a:t>
            </a:r>
          </a:p>
        </p:txBody>
      </p:sp>
      <p:sp>
        <p:nvSpPr>
          <p:cNvPr id="219" name="Built around interprocedural control-flow graphs (ICFGs) and a typed intermediate language (PIL)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0614972" cy="9035740"/>
          </a:xfrm>
          <a:prstGeom prst="rect">
            <a:avLst/>
          </a:prstGeom>
        </p:spPr>
        <p:txBody>
          <a:bodyPr/>
          <a:lstStyle/>
          <a:p>
            <a:r>
              <a:t>Built around </a:t>
            </a:r>
            <a:r>
              <a:rPr b="1" i="1"/>
              <a:t>interprocedural control-flow graphs (ICFGs)</a:t>
            </a:r>
            <a:r>
              <a:t> and a typed intermediate language </a:t>
            </a:r>
            <a:r>
              <a:rPr b="1" i="1"/>
              <a:t>(PIL)</a:t>
            </a:r>
          </a:p>
          <a:p>
            <a:r>
              <a:t>Supports symbolic analysis through satisfiability modulo theories (SMT) solvers</a:t>
            </a:r>
          </a:p>
          <a:p>
            <a:r>
              <a:t>Open source, written in</a:t>
            </a:r>
          </a:p>
          <a:p>
            <a:r>
              <a:t>Support for many executable formats and architectures via</a:t>
            </a:r>
          </a:p>
        </p:txBody>
      </p:sp>
      <p:sp>
        <p:nvSpPr>
          <p:cNvPr id="220" name="Bla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Blaze</a:t>
            </a:r>
          </a:p>
        </p:txBody>
      </p:sp>
      <p:pic>
        <p:nvPicPr>
          <p:cNvPr id="221" name="Logo_of_the_Haskell_programming_language.pdf" descr="Logo_of_the_Haskell_programming_langu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994" y="9445773"/>
            <a:ext cx="3800359" cy="593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logo_binary_ninja.png" descr="logo_binary_ninj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127" y="12066924"/>
            <a:ext cx="3541331" cy="728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1*-Om1GClRFfrVZ3gdwI9WHQ.png" descr="1*-Om1GClRFfrVZ3gdwI9WHQ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987" y="11914652"/>
            <a:ext cx="1689826" cy="113979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“Haskell logo.” https://www.haskell.org/img/haskell-logo.svg…"/>
          <p:cNvSpPr txBox="1"/>
          <p:nvPr/>
        </p:nvSpPr>
        <p:spPr>
          <a:xfrm>
            <a:off x="14504339" y="12167441"/>
            <a:ext cx="11879333" cy="93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“Haskell logo.”</a:t>
            </a:r>
            <a:r>
              <a:rPr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1500" u="sng">
                <a:latin typeface="Menlo Regular"/>
                <a:ea typeface="Menlo Regular"/>
                <a:cs typeface="Menlo Regular"/>
                <a:sym typeface="Menlo Regular"/>
                <a:hlinkClick r:id="rId7"/>
              </a:rPr>
              <a:t>https://www.haskell.org/img/haskell-logo.svg</a:t>
            </a:r>
          </a:p>
          <a:p>
            <a:pPr algn="l" defTabSz="457200">
              <a:defRPr sz="1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+mn-lt"/>
                <a:ea typeface="+mn-ea"/>
                <a:cs typeface="+mn-cs"/>
                <a:sym typeface="Helvetica Neue"/>
              </a:rPr>
              <a:t>“Binary Ninja logo.”</a:t>
            </a:r>
            <a:r>
              <a:rPr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1500" u="sng">
                <a:latin typeface="Menlo Regular"/>
                <a:ea typeface="Menlo Regular"/>
                <a:cs typeface="Menlo Regular"/>
                <a:sym typeface="Menlo Regular"/>
                <a:hlinkClick r:id="rId8"/>
              </a:rPr>
              <a:t>https://www.cyberus-technology.de/assets/images/products/tycho/logo_binary_ninja.png</a:t>
            </a:r>
          </a:p>
          <a:p>
            <a:pPr algn="l" defTabSz="457200">
              <a:defRPr sz="1800">
                <a:solidFill>
                  <a:srgbClr val="000000"/>
                </a:solidFill>
              </a:defRPr>
            </a:pPr>
            <a:r>
              <a:t>“Ghidra logo.” </a:t>
            </a:r>
            <a:r>
              <a:rPr sz="1500" u="sng">
                <a:latin typeface="Menlo Regular"/>
                <a:ea typeface="Menlo Regular"/>
                <a:cs typeface="Menlo Regular"/>
                <a:sym typeface="Menlo Regular"/>
                <a:hlinkClick r:id="rId9"/>
              </a:rPr>
              <a:t>https://ghidra-sre.org/images/GHIDRA_1.png</a:t>
            </a:r>
          </a:p>
        </p:txBody>
      </p:sp>
      <p:sp>
        <p:nvSpPr>
          <p:cNvPr id="225" name="and"/>
          <p:cNvSpPr txBox="1"/>
          <p:nvPr/>
        </p:nvSpPr>
        <p:spPr>
          <a:xfrm>
            <a:off x="5886492" y="11963786"/>
            <a:ext cx="115046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C9329-6879-5B66-2AEF-0C6FADB7A264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creenshot 2023-01-17 at 6.51.49 PM.png" descr="Screenshot 2023-01-17 at 6.51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622" y="5551541"/>
            <a:ext cx="15345808" cy="5481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shot 2023-01-17 at 6.49.13 PM.png" descr="Screenshot 2023-01-17 at 6.49.1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" y="6418589"/>
            <a:ext cx="8669440" cy="369318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ontrol-Flow Graph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Control-Flow Graphs</a:t>
            </a:r>
          </a:p>
        </p:txBody>
      </p:sp>
      <p:sp>
        <p:nvSpPr>
          <p:cNvPr id="232" name="(CFGs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(CFGs)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895569" y="4768069"/>
            <a:ext cx="1" cy="72168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113E8-8BBB-5B0D-E00A-C65FEE9FE4A8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(ICFGs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(ICFGs)</a:t>
            </a:r>
          </a:p>
        </p:txBody>
      </p:sp>
      <p:sp>
        <p:nvSpPr>
          <p:cNvPr id="238" name="Control-flow graphs (CFGs) that may span across function call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Control-flow graphs (CFGs) that may span across function calls</a:t>
            </a:r>
          </a:p>
          <a:p>
            <a:r>
              <a:t>In ICFGs, function calls are expandable </a:t>
            </a:r>
            <a:r>
              <a:rPr b="1" i="1"/>
              <a:t>call nodes</a:t>
            </a:r>
          </a:p>
          <a:p>
            <a:r>
              <a:t>ICFGs can be constructed programmatically or by user interaction</a:t>
            </a:r>
          </a:p>
        </p:txBody>
      </p:sp>
      <p:pic>
        <p:nvPicPr>
          <p:cNvPr id="239" name="Bowl of pappardelle pasta with parsley butter, roasted hazelnuts, and shaved parmesan cheese" descr="Bowl of pappardelle pasta with parsley butter, roasted hazelnuts, and shaved parmesan cheese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/>
          <a:stretch>
            <a:fillRect/>
          </a:stretch>
        </p:blipFill>
        <p:spPr>
          <a:xfrm>
            <a:off x="11465779" y="2125066"/>
            <a:ext cx="6183540" cy="6924083"/>
          </a:xfrm>
          <a:prstGeom prst="rect">
            <a:avLst/>
          </a:prstGeom>
        </p:spPr>
      </p:pic>
      <p:sp>
        <p:nvSpPr>
          <p:cNvPr id="240" name="Interprocedural…"/>
          <p:cNvSpPr txBox="1">
            <a:spLocks noGrp="1"/>
          </p:cNvSpPr>
          <p:nvPr>
            <p:ph type="title"/>
          </p:nvPr>
        </p:nvSpPr>
        <p:spPr>
          <a:xfrm>
            <a:off x="1206500" y="1074605"/>
            <a:ext cx="8388851" cy="1435101"/>
          </a:xfrm>
          <a:prstGeom prst="rect">
            <a:avLst/>
          </a:prstGeom>
        </p:spPr>
        <p:txBody>
          <a:bodyPr/>
          <a:lstStyle/>
          <a:p>
            <a:pPr defTabSz="1365469">
              <a:defRPr sz="4760" spc="-95"/>
            </a:pPr>
            <a:r>
              <a:t>Interprocedural </a:t>
            </a:r>
          </a:p>
          <a:p>
            <a:pPr defTabSz="1365469">
              <a:defRPr sz="4760" spc="-95"/>
            </a:pPr>
            <a:r>
              <a:t>Control-Flow Graphs</a:t>
            </a:r>
          </a:p>
        </p:txBody>
      </p:sp>
      <p:pic>
        <p:nvPicPr>
          <p:cNvPr id="241" name="Screenshot 2023-01-18 at 1.40.34 PM.png" descr="Screenshot 2023-01-18 at 1.40.3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9767" y="2161156"/>
            <a:ext cx="6183731" cy="1140028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Line"/>
          <p:cNvSpPr/>
          <p:nvPr/>
        </p:nvSpPr>
        <p:spPr>
          <a:xfrm flipV="1">
            <a:off x="17889627" y="1136465"/>
            <a:ext cx="1" cy="1144307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3" name="Before expansion"/>
          <p:cNvSpPr txBox="1"/>
          <p:nvPr/>
        </p:nvSpPr>
        <p:spPr>
          <a:xfrm>
            <a:off x="12713974" y="1263047"/>
            <a:ext cx="368731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Before expansion</a:t>
            </a:r>
          </a:p>
        </p:txBody>
      </p:sp>
      <p:sp>
        <p:nvSpPr>
          <p:cNvPr id="244" name="Call to bar expanded"/>
          <p:cNvSpPr txBox="1"/>
          <p:nvPr/>
        </p:nvSpPr>
        <p:spPr>
          <a:xfrm>
            <a:off x="18970879" y="1260820"/>
            <a:ext cx="4501506" cy="63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Call to </a:t>
            </a:r>
            <a:r>
              <a:rPr sz="3400">
                <a:latin typeface="Menlo Regular"/>
                <a:ea typeface="Menlo Regular"/>
                <a:cs typeface="Menlo Regular"/>
                <a:sym typeface="Menlo Regular"/>
              </a:rPr>
              <a:t>bar</a:t>
            </a:r>
            <a:r>
              <a:t> expanded</a:t>
            </a:r>
          </a:p>
        </p:txBody>
      </p:sp>
      <p:sp>
        <p:nvSpPr>
          <p:cNvPr id="245" name="Line"/>
          <p:cNvSpPr/>
          <p:nvPr/>
        </p:nvSpPr>
        <p:spPr>
          <a:xfrm rot="21353152">
            <a:off x="8322647" y="6796148"/>
            <a:ext cx="3206040" cy="411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7" extrusionOk="0">
                <a:moveTo>
                  <a:pt x="0" y="20234"/>
                </a:moveTo>
                <a:cubicBezTo>
                  <a:pt x="4467" y="21600"/>
                  <a:pt x="8942" y="19573"/>
                  <a:pt x="13354" y="14184"/>
                </a:cubicBezTo>
                <a:cubicBezTo>
                  <a:pt x="16141" y="10779"/>
                  <a:pt x="18895" y="6042"/>
                  <a:pt x="2160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FCD8F-2B99-43C0-6413-B4B19C60DC18}"/>
              </a:ext>
            </a:extLst>
          </p:cNvPr>
          <p:cNvSpPr txBox="1"/>
          <p:nvPr/>
        </p:nvSpPr>
        <p:spPr>
          <a:xfrm>
            <a:off x="7484713" y="12765020"/>
            <a:ext cx="93533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n-US">
                <a:latin typeface="Arial Narrow"/>
                <a:cs typeface="Segoe UI"/>
              </a:rPr>
              <a:t> Distribution Statement ‘A’ (Approved for Public Release, Distribution Unlimited)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1981</Words>
  <Application>Microsoft Office PowerPoint</Application>
  <PresentationFormat>Custom</PresentationFormat>
  <Paragraphs>244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21_BasicWhite</vt:lpstr>
      <vt:lpstr>Blaze: A Framework for Interprocedural Binary Analysis</vt:lpstr>
      <vt:lpstr>Interprocedural Binary Analysis</vt:lpstr>
      <vt:lpstr>Interprocedural Binary Analysis</vt:lpstr>
      <vt:lpstr>Interprocedural Binary Analysis</vt:lpstr>
      <vt:lpstr>Interprocedural Binary Analysis</vt:lpstr>
      <vt:lpstr>Interprocedural Binary Analysis</vt:lpstr>
      <vt:lpstr>Blaze</vt:lpstr>
      <vt:lpstr>Control-Flow Graphs</vt:lpstr>
      <vt:lpstr>Interprocedural  Control-Flow Graphs</vt:lpstr>
      <vt:lpstr>Satisfiability Modulo Theories</vt:lpstr>
      <vt:lpstr>Dominators</vt:lpstr>
      <vt:lpstr>Branch Contexts</vt:lpstr>
      <vt:lpstr>Constraint-Driven Transformations</vt:lpstr>
      <vt:lpstr>Constraint-Driven Transformations</vt:lpstr>
      <vt:lpstr>Constraint-Driven Transformations</vt:lpstr>
      <vt:lpstr>Node/Edge Reduction</vt:lpstr>
      <vt:lpstr>Node/Edge Reduction</vt:lpstr>
      <vt:lpstr>Node/Edge Reduction</vt:lpstr>
      <vt:lpstr>Blaze</vt:lpstr>
      <vt:lpstr>Backup Slides</vt:lpstr>
      <vt:lpstr>Path Intermediate Language</vt:lpstr>
      <vt:lpstr>ICFG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Interprocedural Binary Analysis for Computer-Human Collaboration </dc:title>
  <cp:lastModifiedBy>Amanda Ozanam</cp:lastModifiedBy>
  <cp:revision>206</cp:revision>
  <dcterms:modified xsi:type="dcterms:W3CDTF">2023-03-01T19:44:43Z</dcterms:modified>
</cp:coreProperties>
</file>