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9144000" cy="6858000" type="screen4x3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4D34-F550-4731-97C3-076F13C22CCD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0644-215F-431F-B48E-A117903B2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B0644-215F-431F-B48E-A117903B27E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4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97906923"/>
              </p:ext>
            </p:extLst>
          </p:nvPr>
        </p:nvGraphicFramePr>
        <p:xfrm>
          <a:off x="107504" y="170606"/>
          <a:ext cx="1331640" cy="102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 bitmap" r:id="rId3" imgW="2076740" imgH="1600000" progId="PBrush">
                  <p:embed/>
                </p:oleObj>
              </mc:Choice>
              <mc:Fallback>
                <p:oleObj name="Image bitmap" r:id="rId3" imgW="2076740" imgH="1600000" progId="PBrush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606"/>
                        <a:ext cx="1331640" cy="102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1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5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7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7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5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0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ECC7-6725-4F7A-9FD2-DC16950600B5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74B2-9BA1-431A-9DC0-99164E4DAE7C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36084319"/>
              </p:ext>
            </p:extLst>
          </p:nvPr>
        </p:nvGraphicFramePr>
        <p:xfrm>
          <a:off x="179512" y="116632"/>
          <a:ext cx="1331640" cy="102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 bitmap" r:id="rId14" imgW="2076740" imgH="1600000" progId="PBrush">
                  <p:embed/>
                </p:oleObj>
              </mc:Choice>
              <mc:Fallback>
                <p:oleObj name="Image bitmap" r:id="rId14" imgW="2076740" imgH="1600000" progId="PBrush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1331640" cy="102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2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7056784" cy="85010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La fiscalité des rachats </a:t>
            </a:r>
            <a:br>
              <a:rPr lang="fr-FR" sz="3600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après le vote de la Loi de Finances pour 2018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03948"/>
              </p:ext>
            </p:extLst>
          </p:nvPr>
        </p:nvGraphicFramePr>
        <p:xfrm>
          <a:off x="251520" y="1412776"/>
          <a:ext cx="8712968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464"/>
                <a:gridCol w="59615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Dénouement ou Rachat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Fiscalité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avant 4 ans</a:t>
                      </a:r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Imposition des produits  :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au Prélèvement Forfaitaire Unique (PFU) de </a:t>
                      </a:r>
                      <a:r>
                        <a:rPr lang="fr-FR" sz="1400" b="1" dirty="0" smtClean="0">
                          <a:solidFill>
                            <a:srgbClr val="002060"/>
                          </a:solidFill>
                        </a:rPr>
                        <a:t>30 %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Ou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Sur option à l’Impôt sur le Revenu (IR)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+ Prélèvements Sociaux 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(15,5 % à ce jour – 17,2 % à partir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du 1</a:t>
                      </a:r>
                      <a:r>
                        <a:rPr lang="fr-FR" sz="1400" baseline="30000" dirty="0" smtClean="0">
                          <a:solidFill>
                            <a:srgbClr val="002060"/>
                          </a:solidFill>
                        </a:rPr>
                        <a:t>er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janvier 2018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entre 4 et 8 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Imposition des produits  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au PFU de </a:t>
                      </a:r>
                      <a:r>
                        <a:rPr lang="fr-FR" sz="1400" b="1" dirty="0" smtClean="0">
                          <a:solidFill>
                            <a:srgbClr val="002060"/>
                          </a:solidFill>
                        </a:rPr>
                        <a:t>30 %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ou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sur option à l’IR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+ Prélèvements Sociaux 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(15,5 % à ce jour – 17,2 % à partir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du 1</a:t>
                      </a:r>
                      <a:r>
                        <a:rPr lang="fr-FR" sz="1400" baseline="30000" dirty="0" smtClean="0">
                          <a:solidFill>
                            <a:srgbClr val="002060"/>
                          </a:solidFill>
                        </a:rPr>
                        <a:t>er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janvier 2018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après 8 ans </a:t>
                      </a:r>
                    </a:p>
                    <a:p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Abattement annuel de 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4600 € pour une personne seule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9200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€ pour un couple marié</a:t>
                      </a: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puis</a:t>
                      </a: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Imposition de la fraction excédentaire au PFU au taux de 30 %</a:t>
                      </a: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ou</a:t>
                      </a: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Option pour la déclaration à l’IR (si tranche marginale&lt;7,5 %)</a:t>
                      </a:r>
                    </a:p>
                    <a:p>
                      <a:pPr algn="ctr"/>
                      <a:endParaRPr lang="fr-FR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+ 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Prélèvements Sociaux  (15,5 % à ce jour– 17,2 % à partir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du 1</a:t>
                      </a:r>
                      <a:r>
                        <a:rPr lang="fr-FR" sz="1400" baseline="30000" dirty="0" smtClean="0">
                          <a:solidFill>
                            <a:srgbClr val="002060"/>
                          </a:solidFill>
                        </a:rPr>
                        <a:t>er</a:t>
                      </a: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 janvier 2018</a:t>
                      </a:r>
                      <a:r>
                        <a:rPr lang="fr-FR" sz="14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0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976664" cy="85010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La fiscalité successorale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7178"/>
              </p:ext>
            </p:extLst>
          </p:nvPr>
        </p:nvGraphicFramePr>
        <p:xfrm>
          <a:off x="899592" y="2204864"/>
          <a:ext cx="75608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994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Pour un Souscripteur de</a:t>
                      </a:r>
                      <a:r>
                        <a:rPr lang="fr-FR" baseline="0" dirty="0" smtClean="0"/>
                        <a:t> m</a:t>
                      </a:r>
                      <a:r>
                        <a:rPr lang="fr-FR" dirty="0" smtClean="0"/>
                        <a:t>oins de 70 ans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(âge à la date de versement des capitaux)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129273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2060"/>
                          </a:solidFill>
                        </a:rPr>
                        <a:t>Exonération de</a:t>
                      </a:r>
                      <a:r>
                        <a:rPr lang="fr-FR" baseline="0" dirty="0" smtClean="0">
                          <a:solidFill>
                            <a:srgbClr val="002060"/>
                          </a:solidFill>
                        </a:rPr>
                        <a:t> droits de succession jusqu’à 152 500 € </a:t>
                      </a:r>
                      <a:r>
                        <a:rPr lang="fr-FR" u="sng" baseline="0" dirty="0" smtClean="0">
                          <a:solidFill>
                            <a:srgbClr val="002060"/>
                          </a:solidFill>
                        </a:rPr>
                        <a:t>par bénéficiaire</a:t>
                      </a:r>
                    </a:p>
                    <a:p>
                      <a:pPr algn="ctr"/>
                      <a:endParaRPr lang="fr-FR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fr-FR" baseline="0" dirty="0" smtClean="0">
                          <a:solidFill>
                            <a:srgbClr val="002060"/>
                          </a:solidFill>
                        </a:rPr>
                        <a:t>Puis imposition à 20 % du capital taxable jusqu’à 700 000 €</a:t>
                      </a:r>
                    </a:p>
                    <a:p>
                      <a:pPr algn="ctr"/>
                      <a:endParaRPr lang="fr-FR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fr-FR" baseline="0" dirty="0" smtClean="0">
                          <a:solidFill>
                            <a:srgbClr val="002060"/>
                          </a:solidFill>
                        </a:rPr>
                        <a:t>et 31,25 % au-delà.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15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205</Words>
  <Application>Microsoft Office PowerPoint</Application>
  <PresentationFormat>Affichage à l'écran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Image bitmap</vt:lpstr>
      <vt:lpstr>La fiscalité des rachats  après le vote de la Loi de Finances pour 2018</vt:lpstr>
      <vt:lpstr>La fiscalité successorale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fiscalité des rachats  après le vote de la Loi de Finances pour 2018</dc:title>
  <dc:creator>Sandrine de Belsunce</dc:creator>
  <cp:lastModifiedBy>Rothschild Group</cp:lastModifiedBy>
  <cp:revision>39</cp:revision>
  <cp:lastPrinted>2017-05-09T16:38:19Z</cp:lastPrinted>
  <dcterms:created xsi:type="dcterms:W3CDTF">2017-03-28T09:19:42Z</dcterms:created>
  <dcterms:modified xsi:type="dcterms:W3CDTF">2018-02-09T15:06:08Z</dcterms:modified>
</cp:coreProperties>
</file>