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3" r:id="rId2"/>
    <p:sldId id="332" r:id="rId3"/>
    <p:sldId id="335" r:id="rId4"/>
    <p:sldId id="336" r:id="rId5"/>
    <p:sldId id="337" r:id="rId6"/>
    <p:sldId id="338" r:id="rId7"/>
    <p:sldId id="339" r:id="rId8"/>
    <p:sldId id="354" r:id="rId9"/>
    <p:sldId id="340" r:id="rId10"/>
    <p:sldId id="355" r:id="rId11"/>
    <p:sldId id="356" r:id="rId12"/>
    <p:sldId id="341" r:id="rId13"/>
    <p:sldId id="357" r:id="rId14"/>
    <p:sldId id="342" r:id="rId15"/>
    <p:sldId id="351" r:id="rId16"/>
    <p:sldId id="343" r:id="rId17"/>
    <p:sldId id="344" r:id="rId18"/>
    <p:sldId id="350" r:id="rId19"/>
    <p:sldId id="345" r:id="rId20"/>
    <p:sldId id="346" r:id="rId21"/>
    <p:sldId id="358" r:id="rId22"/>
    <p:sldId id="347" r:id="rId23"/>
    <p:sldId id="359" r:id="rId24"/>
    <p:sldId id="360" r:id="rId25"/>
    <p:sldId id="363" r:id="rId26"/>
    <p:sldId id="361" r:id="rId27"/>
    <p:sldId id="362" r:id="rId28"/>
    <p:sldId id="353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EEC"/>
    <a:srgbClr val="0099A5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501" autoAdjust="0"/>
  </p:normalViewPr>
  <p:slideViewPr>
    <p:cSldViewPr snapToGrid="0" snapToObjects="1">
      <p:cViewPr varScale="1">
        <p:scale>
          <a:sx n="75" d="100"/>
          <a:sy n="75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13/12/2017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13/12/2017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uestionario%20administrador__-%20%20jagam%20Software.pdf" TargetMode="External"/><Relationship Id="rId2" Type="http://schemas.openxmlformats.org/officeDocument/2006/relationships/hyperlink" Target="Cuestionario%20SENA%20Aprendic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cuestionario%20guarda%20de%20seguridad_%20jagam%20Software.pdf" TargetMode="External"/><Relationship Id="rId4" Type="http://schemas.openxmlformats.org/officeDocument/2006/relationships/hyperlink" Target="Cuestionario%20supervisor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sultados%20entrevista%20administrador.pdf" TargetMode="External"/><Relationship Id="rId2" Type="http://schemas.openxmlformats.org/officeDocument/2006/relationships/hyperlink" Target="RESULTADO%20encuesta%20aprendic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resultados%20entrevista%20guarda%20de%20seguridad.pdf" TargetMode="External"/><Relationship Id="rId4" Type="http://schemas.openxmlformats.org/officeDocument/2006/relationships/hyperlink" Target="RESULTADOS%20ENTREVISTA%20supervisor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BiMoRegist.png" TargetMode="External"/><Relationship Id="rId2" Type="http://schemas.openxmlformats.org/officeDocument/2006/relationships/hyperlink" Target="BIMO%20mapa%20dee%20procesos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Ingreso%20al%20sistema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querimientos%20no%20funcionales.pdf" TargetMode="External"/><Relationship Id="rId2" Type="http://schemas.openxmlformats.org/officeDocument/2006/relationships/hyperlink" Target="Requerimientos%20funcionales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Casos%20de%20Uso%20Extendido.pdf" TargetMode="External"/><Relationship Id="rId2" Type="http://schemas.openxmlformats.org/officeDocument/2006/relationships/hyperlink" Target="diagrama_%20caso%20de%20uso/Caso%20de%20uso_BiMo.jp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er_Bimo/Diccionario%20de%20datos%20Bimo.html" TargetMode="External"/><Relationship Id="rId2" Type="http://schemas.openxmlformats.org/officeDocument/2006/relationships/hyperlink" Target="Mer_Bimo/MER_BiMo.pn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GantRecursos.PNG" TargetMode="External"/><Relationship Id="rId2" Type="http://schemas.openxmlformats.org/officeDocument/2006/relationships/hyperlink" Target="BiMo%20(2).pdf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ostos%20fijos.doc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iagrama%20de%20clases/Bimo-Clases.p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iagrama%20de%20despliegue%20_%20BiMo.pdf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0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 IV</a:t>
            </a:r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41948"/>
            <a:ext cx="7391400" cy="703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Cuarto Trimestre </a:t>
            </a:r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ALCANCE DEL PROYECTO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Subtítulo 4"/>
          <p:cNvSpPr txBox="1">
            <a:spLocks/>
          </p:cNvSpPr>
          <p:nvPr/>
        </p:nvSpPr>
        <p:spPr>
          <a:xfrm>
            <a:off x="323800" y="2298032"/>
            <a:ext cx="8551824" cy="42591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 smtClean="0"/>
              <a:t>Esta herramienta será de tipo </a:t>
            </a:r>
            <a:r>
              <a:rPr lang="es-ES" b="1" dirty="0" smtClean="0">
                <a:solidFill>
                  <a:srgbClr val="2E0EEC"/>
                </a:solidFill>
              </a:rPr>
              <a:t>web</a:t>
            </a:r>
            <a:r>
              <a:rPr lang="es-ES" dirty="0" smtClean="0">
                <a:solidFill>
                  <a:srgbClr val="2E0EEC"/>
                </a:solidFill>
              </a:rPr>
              <a:t> </a:t>
            </a:r>
            <a:r>
              <a:rPr lang="es-ES" dirty="0" smtClean="0"/>
              <a:t>y el </a:t>
            </a:r>
            <a:r>
              <a:rPr lang="es-ES" dirty="0"/>
              <a:t>sistema tendrá </a:t>
            </a:r>
            <a:r>
              <a:rPr lang="es-ES" dirty="0" smtClean="0"/>
              <a:t>el </a:t>
            </a:r>
            <a:r>
              <a:rPr lang="es-ES" b="1" dirty="0" smtClean="0">
                <a:solidFill>
                  <a:srgbClr val="2E0EEC"/>
                </a:solidFill>
              </a:rPr>
              <a:t>modulo </a:t>
            </a:r>
            <a:r>
              <a:rPr lang="es-ES" b="1" dirty="0">
                <a:solidFill>
                  <a:srgbClr val="2E0EEC"/>
                </a:solidFill>
              </a:rPr>
              <a:t>de administrador </a:t>
            </a:r>
            <a:r>
              <a:rPr lang="es-ES" dirty="0"/>
              <a:t>para la parametrización y generación de estadísticas e informes y </a:t>
            </a:r>
            <a:r>
              <a:rPr lang="es-ES" b="1" dirty="0">
                <a:solidFill>
                  <a:srgbClr val="2E0EEC"/>
                </a:solidFill>
              </a:rPr>
              <a:t>modulo de usuario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dirty="0"/>
              <a:t>para la captura de la información y validación de usuarios. También </a:t>
            </a:r>
            <a:r>
              <a:rPr lang="es-ES" dirty="0" smtClean="0"/>
              <a:t>tendrá </a:t>
            </a:r>
            <a:r>
              <a:rPr lang="es-ES" b="1" dirty="0">
                <a:solidFill>
                  <a:srgbClr val="2E0EEC"/>
                </a:solidFill>
              </a:rPr>
              <a:t>módulo para el registro de elementos </a:t>
            </a:r>
            <a:r>
              <a:rPr lang="es-ES" dirty="0"/>
              <a:t>que ingresan </a:t>
            </a:r>
            <a:r>
              <a:rPr lang="es-ES" dirty="0" smtClean="0"/>
              <a:t>al parqueadero del CEET (Complejo sur) como lo son las bicicletas u/o motos. </a:t>
            </a:r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6115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ALCANCE DEL PROYECTO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Subtítulo 4"/>
          <p:cNvSpPr txBox="1">
            <a:spLocks/>
          </p:cNvSpPr>
          <p:nvPr/>
        </p:nvSpPr>
        <p:spPr>
          <a:xfrm>
            <a:off x="802877" y="2779292"/>
            <a:ext cx="7448600" cy="27792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600" dirty="0"/>
              <a:t>La captura de información se realizará por medio de una </a:t>
            </a:r>
            <a:r>
              <a:rPr lang="es-ES" sz="3600" b="1" dirty="0">
                <a:solidFill>
                  <a:srgbClr val="2E0EEC"/>
                </a:solidFill>
              </a:rPr>
              <a:t>máquina lectora de </a:t>
            </a:r>
            <a:r>
              <a:rPr lang="es-ES" sz="3600" b="1" dirty="0" smtClean="0">
                <a:solidFill>
                  <a:srgbClr val="2E0EEC"/>
                </a:solidFill>
              </a:rPr>
              <a:t>código QR.</a:t>
            </a:r>
            <a:r>
              <a:rPr lang="es-ES" sz="3600" b="1" dirty="0" smtClean="0">
                <a:solidFill>
                  <a:srgbClr val="002060"/>
                </a:solidFill>
              </a:rPr>
              <a:t> </a:t>
            </a:r>
            <a:r>
              <a:rPr lang="es-ES" sz="3600" dirty="0" smtClean="0"/>
              <a:t>El </a:t>
            </a:r>
            <a:r>
              <a:rPr lang="es-ES" sz="3600" dirty="0"/>
              <a:t>lenguaje de programación a utilizar </a:t>
            </a:r>
            <a:r>
              <a:rPr lang="es-ES" sz="3600" dirty="0" smtClean="0"/>
              <a:t>es </a:t>
            </a:r>
            <a:r>
              <a:rPr lang="es-ES" sz="3600" b="1" dirty="0">
                <a:solidFill>
                  <a:srgbClr val="2E0EEC"/>
                </a:solidFill>
              </a:rPr>
              <a:t>PHP</a:t>
            </a:r>
            <a:r>
              <a:rPr lang="es-ES" sz="3600" dirty="0"/>
              <a:t> con conectividad a base de datos </a:t>
            </a:r>
            <a:r>
              <a:rPr lang="es-ES" sz="3600" b="1" dirty="0">
                <a:solidFill>
                  <a:srgbClr val="2E0EEC"/>
                </a:solidFill>
              </a:rPr>
              <a:t>MySql.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411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JUSTIFICACIÓN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Subtítulo 4"/>
          <p:cNvSpPr txBox="1">
            <a:spLocks/>
          </p:cNvSpPr>
          <p:nvPr/>
        </p:nvSpPr>
        <p:spPr>
          <a:xfrm>
            <a:off x="323800" y="2066538"/>
            <a:ext cx="8551824" cy="44906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 smtClean="0"/>
              <a:t>Este </a:t>
            </a:r>
            <a:r>
              <a:rPr lang="es-ES" dirty="0"/>
              <a:t>proyecto pretende </a:t>
            </a:r>
            <a:r>
              <a:rPr lang="es-ES" b="1" dirty="0">
                <a:solidFill>
                  <a:srgbClr val="2E0EEC"/>
                </a:solidFill>
              </a:rPr>
              <a:t>brindar</a:t>
            </a:r>
            <a:r>
              <a:rPr lang="es-ES" dirty="0"/>
              <a:t> clara justificación en las distintas ramas del </a:t>
            </a:r>
            <a:r>
              <a:rPr lang="es-ES" b="1" dirty="0">
                <a:solidFill>
                  <a:srgbClr val="2E0EEC"/>
                </a:solidFill>
              </a:rPr>
              <a:t>desarrollo del software </a:t>
            </a:r>
            <a:r>
              <a:rPr lang="es-ES" dirty="0"/>
              <a:t>como </a:t>
            </a:r>
            <a:r>
              <a:rPr lang="es-ES" b="1" dirty="0">
                <a:solidFill>
                  <a:srgbClr val="2E0EEC"/>
                </a:solidFill>
              </a:rPr>
              <a:t>innovación, economía, necesidad, tecnología. </a:t>
            </a:r>
            <a:endParaRPr lang="es-ES" b="1" dirty="0" smtClean="0">
              <a:solidFill>
                <a:srgbClr val="2E0EEC"/>
              </a:solidFill>
            </a:endParaRPr>
          </a:p>
          <a:p>
            <a:pPr marL="0" indent="0" algn="just">
              <a:buNone/>
            </a:pPr>
            <a:r>
              <a:rPr lang="es-ES" dirty="0"/>
              <a:t>Este </a:t>
            </a:r>
            <a:r>
              <a:rPr lang="es-ES" b="1" dirty="0">
                <a:solidFill>
                  <a:srgbClr val="2E0EEC"/>
                </a:solidFill>
              </a:rPr>
              <a:t>proyecto</a:t>
            </a:r>
            <a:r>
              <a:rPr lang="es-ES" dirty="0"/>
              <a:t> es un </a:t>
            </a:r>
            <a:r>
              <a:rPr lang="es-ES" b="1" dirty="0">
                <a:solidFill>
                  <a:srgbClr val="2E0EEC"/>
                </a:solidFill>
              </a:rPr>
              <a:t>producto</a:t>
            </a:r>
            <a:r>
              <a:rPr lang="es-ES" dirty="0"/>
              <a:t> de </a:t>
            </a:r>
            <a:r>
              <a:rPr lang="es-ES" b="1" dirty="0">
                <a:solidFill>
                  <a:srgbClr val="2E0EEC"/>
                </a:solidFill>
              </a:rPr>
              <a:t>software</a:t>
            </a:r>
            <a:r>
              <a:rPr lang="es-ES" dirty="0"/>
              <a:t> que genera beneficios </a:t>
            </a:r>
            <a:r>
              <a:rPr lang="es-ES" dirty="0" smtClean="0"/>
              <a:t>a parqueaderos en este caso se empleara en el parqueadero del CEET (Complejo sur), brindando una </a:t>
            </a:r>
            <a:r>
              <a:rPr lang="es-ES" b="1" dirty="0" smtClean="0">
                <a:solidFill>
                  <a:srgbClr val="2E0EEC"/>
                </a:solidFill>
              </a:rPr>
              <a:t>buena gestión </a:t>
            </a:r>
            <a:r>
              <a:rPr lang="es-ES" dirty="0" smtClean="0"/>
              <a:t>de la </a:t>
            </a:r>
            <a:r>
              <a:rPr lang="es-ES" b="1" dirty="0" smtClean="0">
                <a:solidFill>
                  <a:srgbClr val="2E0EEC"/>
                </a:solidFill>
              </a:rPr>
              <a:t>información y registro </a:t>
            </a:r>
            <a:r>
              <a:rPr lang="es-ES" dirty="0" smtClean="0"/>
              <a:t>de la misma.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4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4"/>
          <p:cNvSpPr txBox="1">
            <a:spLocks/>
          </p:cNvSpPr>
          <p:nvPr/>
        </p:nvSpPr>
        <p:spPr>
          <a:xfrm>
            <a:off x="251265" y="2716244"/>
            <a:ext cx="8551824" cy="3419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 smtClean="0"/>
              <a:t>Permitiendo al </a:t>
            </a:r>
            <a:r>
              <a:rPr lang="es-ES" b="1" dirty="0" smtClean="0">
                <a:solidFill>
                  <a:srgbClr val="2E0EEC"/>
                </a:solidFill>
              </a:rPr>
              <a:t>administrador</a:t>
            </a:r>
            <a:r>
              <a:rPr lang="es-ES" dirty="0" smtClean="0"/>
              <a:t> del sistema, </a:t>
            </a:r>
            <a:r>
              <a:rPr lang="es-ES" b="1" dirty="0" smtClean="0">
                <a:solidFill>
                  <a:srgbClr val="2E0EEC"/>
                </a:solidFill>
              </a:rPr>
              <a:t>gestionar reportes e informes y control total </a:t>
            </a:r>
            <a:r>
              <a:rPr lang="es-ES" dirty="0" smtClean="0"/>
              <a:t>de los datos y la información que este dispone en su momento.</a:t>
            </a:r>
          </a:p>
          <a:p>
            <a:pPr marL="0" indent="0" algn="just">
              <a:buNone/>
            </a:pPr>
            <a:r>
              <a:rPr lang="es-ES" dirty="0"/>
              <a:t>Al </a:t>
            </a:r>
            <a:r>
              <a:rPr lang="es-ES" b="1" dirty="0" smtClean="0">
                <a:solidFill>
                  <a:srgbClr val="2E0EEC"/>
                </a:solidFill>
              </a:rPr>
              <a:t>usuario</a:t>
            </a:r>
            <a:r>
              <a:rPr lang="es-ES" dirty="0" smtClean="0"/>
              <a:t> </a:t>
            </a:r>
            <a:r>
              <a:rPr lang="es-ES" dirty="0"/>
              <a:t>como </a:t>
            </a:r>
            <a:r>
              <a:rPr lang="es-ES" dirty="0" smtClean="0"/>
              <a:t>tal </a:t>
            </a:r>
            <a:r>
              <a:rPr lang="es-ES" dirty="0"/>
              <a:t>le permitirá </a:t>
            </a:r>
            <a:r>
              <a:rPr lang="es-ES" b="1" dirty="0">
                <a:solidFill>
                  <a:srgbClr val="2E0EEC"/>
                </a:solidFill>
              </a:rPr>
              <a:t>consultar </a:t>
            </a:r>
            <a:r>
              <a:rPr lang="es-ES" b="1" dirty="0" smtClean="0">
                <a:solidFill>
                  <a:srgbClr val="2E0EEC"/>
                </a:solidFill>
              </a:rPr>
              <a:t>y modificar su estado </a:t>
            </a:r>
            <a:r>
              <a:rPr lang="es-ES" dirty="0" smtClean="0"/>
              <a:t>actual que lleva en el sistema de información del parqueadero. </a:t>
            </a:r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JUSTIFICACIÓN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389966" y="403411"/>
            <a:ext cx="9964272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400" b="1" dirty="0" smtClean="0">
                <a:solidFill>
                  <a:schemeClr val="bg1"/>
                </a:solidFill>
              </a:rPr>
              <a:t>TÉCNICA EMPLEADA EN EL LEVANTAMIENTO DE INFORMACIÓN</a:t>
            </a:r>
            <a:endParaRPr lang="es-CO" sz="3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4018" y="1877511"/>
            <a:ext cx="77363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6600" b="1" i="1" dirty="0" smtClean="0"/>
              <a:t>Instrumentos: Encuesta y entrevista</a:t>
            </a:r>
          </a:p>
          <a:p>
            <a:pPr algn="just"/>
            <a:r>
              <a:rPr lang="es-CO" sz="4000" b="1" i="1" dirty="0" smtClean="0">
                <a:hlinkClick r:id="rId2" action="ppaction://hlinkfile"/>
              </a:rPr>
              <a:t>Encuesta aprendices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3" action="ppaction://hlinkfile"/>
              </a:rPr>
              <a:t>Entrevista Administrador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4" action="ppaction://hlinkfile"/>
              </a:rPr>
              <a:t>Entrevista Supervisor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5" action="ppaction://hlinkfile"/>
              </a:rPr>
              <a:t>Entrevista Guarda de seguridad</a:t>
            </a:r>
            <a:endParaRPr lang="es-CO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14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389966" y="403411"/>
            <a:ext cx="9964272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400" b="1" dirty="0" smtClean="0">
                <a:solidFill>
                  <a:schemeClr val="bg1"/>
                </a:solidFill>
              </a:rPr>
              <a:t>RESULTADOS APLICACIÓN TÉCNICAS</a:t>
            </a:r>
            <a:endParaRPr lang="es-CO" sz="3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4018" y="2455027"/>
            <a:ext cx="773630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6600" b="1" i="1" dirty="0" smtClean="0"/>
              <a:t>RESULTADOS:</a:t>
            </a:r>
          </a:p>
          <a:p>
            <a:pPr algn="just"/>
            <a:r>
              <a:rPr lang="es-CO" sz="4000" b="1" i="1" dirty="0" smtClean="0">
                <a:hlinkClick r:id="rId2" action="ppaction://hlinkfile"/>
              </a:rPr>
              <a:t>Encuesta aprendices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3" action="ppaction://hlinkfile"/>
              </a:rPr>
              <a:t>Entrevista Administrador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4" action="ppaction://hlinkfile"/>
              </a:rPr>
              <a:t>Entrevista Supervisor</a:t>
            </a:r>
            <a:endParaRPr lang="es-CO" sz="4000" b="1" i="1" dirty="0" smtClean="0"/>
          </a:p>
          <a:p>
            <a:pPr algn="just"/>
            <a:r>
              <a:rPr lang="es-CO" sz="4000" b="1" i="1" dirty="0" smtClean="0">
                <a:hlinkClick r:id="rId5" action="ppaction://hlinkfile"/>
              </a:rPr>
              <a:t>Entrevista Guarda de seguridad</a:t>
            </a:r>
            <a:endParaRPr lang="es-CO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804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24204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</a:rPr>
              <a:t>MAPA DE PROCESOS DE LA ORGANIZACIÓN</a:t>
            </a:r>
            <a:endParaRPr lang="es-CO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02714" y="3088521"/>
            <a:ext cx="6689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6600" b="1" i="1" dirty="0" smtClean="0">
                <a:hlinkClick r:id="rId2" action="ppaction://hlinkfile"/>
              </a:rPr>
              <a:t>Mapa de procesos</a:t>
            </a:r>
            <a:endParaRPr lang="es-CO" sz="6600" b="1" i="1" dirty="0" smtClean="0"/>
          </a:p>
          <a:p>
            <a:pPr algn="just"/>
            <a:r>
              <a:rPr lang="es-CO" sz="4400" b="1" i="1" dirty="0" smtClean="0">
                <a:hlinkClick r:id="rId3" action="ppaction://hlinkfile"/>
              </a:rPr>
              <a:t>BPMN Registro de usuario</a:t>
            </a:r>
            <a:endParaRPr lang="es-CO" sz="4400" b="1" i="1" dirty="0" smtClean="0"/>
          </a:p>
          <a:p>
            <a:pPr algn="just"/>
            <a:r>
              <a:rPr lang="es-CO" sz="4400" b="1" i="1" dirty="0" smtClean="0">
                <a:hlinkClick r:id="rId4" action="ppaction://hlinkfile"/>
              </a:rPr>
              <a:t>BPMN Acceso de usuario</a:t>
            </a:r>
            <a:endParaRPr lang="es-CO" sz="4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098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174810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Hardware y Software con el que cuenta el cliente (Inventario).</a:t>
            </a:r>
            <a:endParaRPr lang="es-CO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0070"/>
              </p:ext>
            </p:extLst>
          </p:nvPr>
        </p:nvGraphicFramePr>
        <p:xfrm>
          <a:off x="974557" y="2850534"/>
          <a:ext cx="7435516" cy="377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HARDWARE – PC</a:t>
                      </a:r>
                      <a:r>
                        <a:rPr lang="es-CO" baseline="0" dirty="0" smtClean="0"/>
                        <a:t> (Escritorio)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SOFTWARE – PC (Escritorio)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08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Marca Lenovo</a:t>
                      </a:r>
                      <a:r>
                        <a:rPr lang="es-CO" baseline="0" dirty="0" smtClean="0"/>
                        <a:t> (THINKCENTRE)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Windows 7 Professional</a:t>
                      </a:r>
                      <a:r>
                        <a:rPr lang="es-CO" baseline="0" dirty="0" smtClean="0"/>
                        <a:t> (64bits)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Procesador (AMD A10)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Microsoft</a:t>
                      </a:r>
                      <a:r>
                        <a:rPr lang="es-CO" baseline="0" dirty="0" smtClean="0"/>
                        <a:t> office 2013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Disco</a:t>
                      </a:r>
                      <a:r>
                        <a:rPr lang="es-CO" baseline="0" dirty="0" smtClean="0"/>
                        <a:t> duro (1TB)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Adobe Reader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Memoria RAM (8GB)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WINRAR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90232" y="1653001"/>
            <a:ext cx="84738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i="1" dirty="0" smtClean="0"/>
              <a:t>El cliente (SENA de la 30) cuenta con dos ordenadores de escritorio y un ordenador portátil. </a:t>
            </a:r>
          </a:p>
        </p:txBody>
      </p:sp>
    </p:spTree>
    <p:extLst>
      <p:ext uri="{BB962C8B-B14F-4D97-AF65-F5344CB8AC3E}">
        <p14:creationId xmlns:p14="http://schemas.microsoft.com/office/powerpoint/2010/main" val="527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56233"/>
              </p:ext>
            </p:extLst>
          </p:nvPr>
        </p:nvGraphicFramePr>
        <p:xfrm>
          <a:off x="974557" y="2260987"/>
          <a:ext cx="7435516" cy="377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HARDWARE – PC</a:t>
                      </a:r>
                      <a:r>
                        <a:rPr lang="es-CO" baseline="0" dirty="0" smtClean="0"/>
                        <a:t> (Portátil)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SOFTWARE – PC (Portátil)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08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Marca Lenovo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Windows 8</a:t>
                      </a:r>
                      <a:r>
                        <a:rPr lang="es-CO" baseline="0" dirty="0" smtClean="0"/>
                        <a:t> (64bits)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Procesador (Intel </a:t>
                      </a:r>
                      <a:r>
                        <a:rPr lang="es-CO" dirty="0" err="1" smtClean="0"/>
                        <a:t>Core</a:t>
                      </a:r>
                      <a:r>
                        <a:rPr lang="es-CO" dirty="0" smtClean="0"/>
                        <a:t> i7)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Microsoft</a:t>
                      </a:r>
                      <a:r>
                        <a:rPr lang="es-CO" baseline="0" dirty="0" smtClean="0"/>
                        <a:t> office 2013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Disco</a:t>
                      </a:r>
                      <a:r>
                        <a:rPr lang="es-CO" baseline="0" dirty="0" smtClean="0"/>
                        <a:t> duro (1TB)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Adobe Reader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94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Memoria RAM (4GB)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WINRAR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98612" y="174810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Hardware y Software con el que cuenta el cliente (Inventario).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Informe de Requerimientos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20924" y="2833027"/>
            <a:ext cx="6112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i="1" dirty="0" smtClean="0">
                <a:hlinkClick r:id="rId2" action="ppaction://hlinkfile"/>
              </a:rPr>
              <a:t>Requerimientos Funcionales</a:t>
            </a:r>
            <a:endParaRPr lang="es-CO" sz="3600" b="1" i="1" dirty="0" smtClean="0"/>
          </a:p>
          <a:p>
            <a:pPr algn="just"/>
            <a:endParaRPr lang="es-CO" sz="3600" i="1" dirty="0"/>
          </a:p>
          <a:p>
            <a:pPr algn="just"/>
            <a:r>
              <a:rPr lang="es-CO" sz="3600" b="1" i="1" dirty="0" smtClean="0">
                <a:hlinkClick r:id="rId3" action="ppaction://hlinkfile"/>
              </a:rPr>
              <a:t>Requerimientos no funcionales</a:t>
            </a:r>
            <a:endParaRPr lang="es-CO" sz="3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538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087034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s-CO" sz="5400" b="1" dirty="0" smtClean="0">
                <a:solidFill>
                  <a:schemeClr val="bg1"/>
                </a:solidFill>
              </a:rPr>
              <a:t>FORMACIÓN </a:t>
            </a:r>
            <a:br>
              <a:rPr lang="es-CO" sz="5400" b="1" dirty="0" smtClean="0">
                <a:solidFill>
                  <a:schemeClr val="bg1"/>
                </a:solidFill>
              </a:rPr>
            </a:br>
            <a:r>
              <a:rPr lang="es-CO" sz="5400" b="1" dirty="0" smtClean="0">
                <a:solidFill>
                  <a:schemeClr val="bg1"/>
                </a:solidFill>
              </a:rPr>
              <a:t>IV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Casos de Uso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25089" y="3088522"/>
            <a:ext cx="7067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i="1" dirty="0" smtClean="0">
                <a:hlinkClick r:id="rId2" action="ppaction://hlinkfile"/>
              </a:rPr>
              <a:t>Diagrama de casos de uso</a:t>
            </a:r>
            <a:endParaRPr lang="es-CO" sz="3600" b="1" i="1" dirty="0" smtClean="0"/>
          </a:p>
          <a:p>
            <a:pPr algn="just"/>
            <a:endParaRPr lang="es-CO" sz="3600" i="1" dirty="0"/>
          </a:p>
          <a:p>
            <a:pPr algn="just"/>
            <a:r>
              <a:rPr lang="es-CO" sz="3600" b="1" i="1" dirty="0" smtClean="0">
                <a:hlinkClick r:id="rId3" action="ppaction://hlinkfile"/>
              </a:rPr>
              <a:t>Formato de casos de uso extendido</a:t>
            </a:r>
            <a:endParaRPr lang="es-CO" sz="3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7998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MODELO ENTIDAD RELACIÓN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78029" y="2564339"/>
            <a:ext cx="78982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2" action="ppaction://hlinkfile"/>
              </a:rPr>
              <a:t>MER</a:t>
            </a:r>
            <a:endParaRPr lang="es-CO" sz="6600" b="1" i="1" dirty="0" smtClean="0"/>
          </a:p>
          <a:p>
            <a:pPr algn="ctr"/>
            <a:endParaRPr lang="es-CO" sz="6600" b="1" i="1" dirty="0" smtClean="0"/>
          </a:p>
          <a:p>
            <a:pPr algn="ctr"/>
            <a:r>
              <a:rPr lang="es-CO" sz="6600" b="1" i="1" dirty="0" smtClean="0">
                <a:hlinkClick r:id="rId3" action="ppaction://hlinkfile"/>
              </a:rPr>
              <a:t>Diccionario de datos</a:t>
            </a:r>
            <a:endParaRPr lang="es-CO" sz="6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2175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Diagrama de Gantt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9705" y="3004952"/>
            <a:ext cx="8097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2" action="ppaction://hlinkfile"/>
              </a:rPr>
              <a:t>Microsoft Project </a:t>
            </a:r>
            <a:endParaRPr lang="es-CO" sz="6600" b="1" i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649705" y="4273100"/>
            <a:ext cx="8097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3" action="ppaction://hlinkfile"/>
              </a:rPr>
              <a:t>Recursos</a:t>
            </a:r>
            <a:endParaRPr lang="es-CO" sz="6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652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Presupuesto del proyecto (BiMo)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8550" y="3442274"/>
            <a:ext cx="8097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2" action="ppaction://hlinkfile"/>
              </a:rPr>
              <a:t>Presupuesto BiMo</a:t>
            </a:r>
            <a:endParaRPr lang="es-CO" sz="6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444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Diagrama de clases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9705" y="3004952"/>
            <a:ext cx="809725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2" action="ppaction://hlinkfile"/>
              </a:rPr>
              <a:t>Diagrama de clases</a:t>
            </a:r>
            <a:endParaRPr lang="es-CO" sz="6600" b="1" i="1" dirty="0" smtClean="0"/>
          </a:p>
          <a:p>
            <a:pPr algn="ctr"/>
            <a:endParaRPr lang="es-CO" sz="4000" b="1" i="1" dirty="0"/>
          </a:p>
        </p:txBody>
      </p:sp>
    </p:spTree>
    <p:extLst>
      <p:ext uri="{BB962C8B-B14F-4D97-AF65-F5344CB8AC3E}">
        <p14:creationId xmlns:p14="http://schemas.microsoft.com/office/powerpoint/2010/main" val="11637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38795" y="3372592"/>
            <a:ext cx="6234545" cy="15675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0544" y="2945275"/>
            <a:ext cx="9473045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000" b="1" i="1" dirty="0" smtClean="0"/>
              <a:t>Script Base de datos BiMo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Base de datos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Prototipo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8550" y="3654308"/>
            <a:ext cx="809725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/>
              <a:t>Prototipo</a:t>
            </a:r>
            <a:r>
              <a:rPr lang="es-CO" sz="6600" b="1" i="1" dirty="0" smtClean="0">
                <a:solidFill>
                  <a:srgbClr val="2E0EEC"/>
                </a:solidFill>
              </a:rPr>
              <a:t> </a:t>
            </a:r>
            <a:r>
              <a:rPr lang="es-CO" sz="6600" b="1" i="1" dirty="0" smtClean="0"/>
              <a:t>BiMo</a:t>
            </a:r>
            <a:endParaRPr lang="es-CO" sz="4000" b="1" i="1" dirty="0"/>
          </a:p>
          <a:p>
            <a:pPr algn="ctr"/>
            <a:r>
              <a:rPr lang="es-CO" sz="2800" b="1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5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Diagrama de distribución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483" y="3230239"/>
            <a:ext cx="904538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i="1" dirty="0" smtClean="0">
                <a:hlinkClick r:id="rId2" action="ppaction://hlinkfile"/>
              </a:rPr>
              <a:t>Diagrama de distribución</a:t>
            </a:r>
            <a:endParaRPr lang="es-CO" sz="6600" b="1" i="1" dirty="0" smtClean="0"/>
          </a:p>
          <a:p>
            <a:pPr algn="ctr"/>
            <a:endParaRPr lang="es-CO" sz="4000" b="1" i="1" dirty="0"/>
          </a:p>
        </p:txBody>
      </p:sp>
    </p:spTree>
    <p:extLst>
      <p:ext uri="{BB962C8B-B14F-4D97-AF65-F5344CB8AC3E}">
        <p14:creationId xmlns:p14="http://schemas.microsoft.com/office/powerpoint/2010/main" val="25802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 smtClean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1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1061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prstClr val="white"/>
                </a:solidFill>
              </a:rPr>
              <a:t>Integrantes</a:t>
            </a:r>
            <a:endParaRPr lang="es-CO" b="1" dirty="0" smtClean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ubtítulo 4"/>
          <p:cNvSpPr txBox="1">
            <a:spLocks/>
          </p:cNvSpPr>
          <p:nvPr/>
        </p:nvSpPr>
        <p:spPr>
          <a:xfrm>
            <a:off x="637674" y="1892277"/>
            <a:ext cx="7928810" cy="3731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>
                <a:solidFill>
                  <a:srgbClr val="2E0EEC"/>
                </a:solidFill>
              </a:rPr>
              <a:t>Juan David Páez Granados </a:t>
            </a:r>
            <a:r>
              <a:rPr lang="es-ES" dirty="0" smtClean="0"/>
              <a:t>(Líder de proyecto - Líder técnico)</a:t>
            </a:r>
          </a:p>
          <a:p>
            <a:pPr algn="just"/>
            <a:r>
              <a:rPr lang="es-ES" b="1" dirty="0" smtClean="0">
                <a:solidFill>
                  <a:srgbClr val="2E0EEC"/>
                </a:solidFill>
              </a:rPr>
              <a:t>Andrés Felipe Navarro</a:t>
            </a:r>
            <a:r>
              <a:rPr lang="es-ES" dirty="0" smtClean="0">
                <a:solidFill>
                  <a:srgbClr val="2E0EEC"/>
                </a:solidFill>
              </a:rPr>
              <a:t> </a:t>
            </a:r>
            <a:r>
              <a:rPr lang="es-ES" b="1" dirty="0" smtClean="0">
                <a:solidFill>
                  <a:srgbClr val="2E0EEC"/>
                </a:solidFill>
              </a:rPr>
              <a:t>Zambrano </a:t>
            </a:r>
            <a:r>
              <a:rPr lang="es-ES" dirty="0" smtClean="0"/>
              <a:t>(Analista Funcional)</a:t>
            </a:r>
          </a:p>
          <a:p>
            <a:pPr algn="just"/>
            <a:r>
              <a:rPr lang="es-ES" b="1" dirty="0" smtClean="0">
                <a:solidFill>
                  <a:srgbClr val="2E0EEC"/>
                </a:solidFill>
              </a:rPr>
              <a:t>Diana Isabel Peña Romero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(Desarrolladora)</a:t>
            </a:r>
          </a:p>
          <a:p>
            <a:pPr algn="just"/>
            <a:r>
              <a:rPr lang="es-ES" b="1" dirty="0" smtClean="0">
                <a:solidFill>
                  <a:srgbClr val="2E0EEC"/>
                </a:solidFill>
              </a:rPr>
              <a:t>Michael Andrés Rojas Ibáñez </a:t>
            </a:r>
            <a:r>
              <a:rPr lang="es-ES" dirty="0" smtClean="0"/>
              <a:t>(Desarrollador Web)</a:t>
            </a:r>
          </a:p>
          <a:p>
            <a:pPr algn="just"/>
            <a:r>
              <a:rPr lang="es-ES" b="1" dirty="0" smtClean="0">
                <a:solidFill>
                  <a:srgbClr val="2E0EEC"/>
                </a:solidFill>
              </a:rPr>
              <a:t>George Alejandro Galindo </a:t>
            </a:r>
            <a:r>
              <a:rPr lang="es-ES" dirty="0" smtClean="0"/>
              <a:t>(Diseñador Gráfico)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0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76835" y="578223"/>
            <a:ext cx="7969624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NOMBRE DEL PROYECTO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4568" y="2738298"/>
            <a:ext cx="86071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5400" b="1" dirty="0" smtClean="0">
                <a:solidFill>
                  <a:srgbClr val="2E0EEC"/>
                </a:solidFill>
              </a:rPr>
              <a:t>BIMO Software</a:t>
            </a:r>
          </a:p>
          <a:p>
            <a:pPr algn="ctr"/>
            <a:r>
              <a:rPr lang="es-CO" sz="5400" b="1" dirty="0" smtClean="0">
                <a:solidFill>
                  <a:srgbClr val="2E0EEC"/>
                </a:solidFill>
              </a:rPr>
              <a:t> (Bicicletas y motos software)</a:t>
            </a:r>
            <a:endParaRPr lang="es-CO" sz="5400" dirty="0">
              <a:solidFill>
                <a:srgbClr val="2E0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76835" y="430305"/>
            <a:ext cx="7969624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OBJETIVO GENERAL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Subtítulo 4"/>
          <p:cNvSpPr txBox="1">
            <a:spLocks/>
          </p:cNvSpPr>
          <p:nvPr/>
        </p:nvSpPr>
        <p:spPr>
          <a:xfrm>
            <a:off x="676835" y="2165686"/>
            <a:ext cx="7969623" cy="41749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500" b="1" dirty="0" smtClean="0">
                <a:solidFill>
                  <a:srgbClr val="2E0EEC"/>
                </a:solidFill>
              </a:rPr>
              <a:t>Desarrollar</a:t>
            </a:r>
            <a:r>
              <a:rPr lang="es-ES" sz="3500" dirty="0" smtClean="0">
                <a:solidFill>
                  <a:srgbClr val="2E0EEC"/>
                </a:solidFill>
              </a:rPr>
              <a:t> </a:t>
            </a:r>
            <a:r>
              <a:rPr lang="es-ES" sz="3500" dirty="0" smtClean="0"/>
              <a:t>un sistema de información para el Centro de electricidad, electrónica y telecomunicaciones (Complejo sur), mediante el uso de técnicas de programación. </a:t>
            </a:r>
          </a:p>
          <a:p>
            <a:pPr marL="0" indent="0" algn="just">
              <a:buNone/>
            </a:pPr>
            <a:r>
              <a:rPr lang="es-ES" sz="3500" dirty="0" smtClean="0"/>
              <a:t>Este proyecto llamado </a:t>
            </a:r>
            <a:r>
              <a:rPr lang="es-ES" sz="3500" b="1" dirty="0" smtClean="0">
                <a:solidFill>
                  <a:srgbClr val="2E0EEC"/>
                </a:solidFill>
              </a:rPr>
              <a:t>(BIMO Software) </a:t>
            </a:r>
            <a:r>
              <a:rPr lang="es-ES" sz="3500" dirty="0" smtClean="0"/>
              <a:t>tiene como </a:t>
            </a:r>
            <a:r>
              <a:rPr lang="es-ES" sz="3500" b="1" dirty="0" smtClean="0">
                <a:solidFill>
                  <a:srgbClr val="2E0EEC"/>
                </a:solidFill>
              </a:rPr>
              <a:t>propósito</a:t>
            </a:r>
            <a:r>
              <a:rPr lang="es-ES" sz="3500" dirty="0" smtClean="0"/>
              <a:t>, llevar </a:t>
            </a:r>
            <a:r>
              <a:rPr lang="es-ES" sz="3500" b="1" dirty="0" smtClean="0">
                <a:solidFill>
                  <a:srgbClr val="2E0EEC"/>
                </a:solidFill>
              </a:rPr>
              <a:t>un registro, control y seguimiento</a:t>
            </a:r>
            <a:r>
              <a:rPr lang="es-ES" sz="3500" dirty="0" smtClean="0"/>
              <a:t> del parqueadero. 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9536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76835" y="430305"/>
            <a:ext cx="7969624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OBJETIVOS ESPECÍFICOS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40885" y="2244055"/>
            <a:ext cx="7841523" cy="44473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Font typeface="+mj-lt"/>
              <a:buAutoNum type="arabicParenR"/>
            </a:pPr>
            <a:r>
              <a:rPr lang="es-CO" sz="3500" b="1" dirty="0" smtClean="0">
                <a:solidFill>
                  <a:srgbClr val="2E0EEC"/>
                </a:solidFill>
              </a:rPr>
              <a:t>Administrar</a:t>
            </a:r>
            <a:r>
              <a:rPr lang="es-CO" sz="3500" b="1" dirty="0" smtClean="0">
                <a:solidFill>
                  <a:srgbClr val="FF0000"/>
                </a:solidFill>
              </a:rPr>
              <a:t> </a:t>
            </a:r>
            <a:r>
              <a:rPr lang="es-CO" sz="3500" dirty="0" smtClean="0"/>
              <a:t>el ingreso de bicicletas y motos del parqueadero. 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s-CO" sz="3500" b="1" dirty="0" smtClean="0">
                <a:solidFill>
                  <a:srgbClr val="2E0EEC"/>
                </a:solidFill>
              </a:rPr>
              <a:t>Llevar un registro ordenado </a:t>
            </a:r>
            <a:r>
              <a:rPr lang="es-CO" sz="3500" dirty="0" smtClean="0"/>
              <a:t>de los vehículos y usuarios que utilizan el parqueadero.  </a:t>
            </a:r>
          </a:p>
          <a:p>
            <a:pPr marL="742950" indent="-742950" algn="just">
              <a:buFont typeface="+mj-lt"/>
              <a:buAutoNum type="arabicParenR"/>
            </a:pPr>
            <a:r>
              <a:rPr lang="es-CO" sz="3600" b="1" dirty="0" smtClean="0">
                <a:solidFill>
                  <a:srgbClr val="2E0EEC"/>
                </a:solidFill>
              </a:rPr>
              <a:t>Generar</a:t>
            </a:r>
            <a:r>
              <a:rPr lang="es-CO" sz="3600" b="1" dirty="0" smtClean="0">
                <a:solidFill>
                  <a:srgbClr val="002060"/>
                </a:solidFill>
              </a:rPr>
              <a:t> </a:t>
            </a:r>
            <a:r>
              <a:rPr lang="es-CO" sz="3600" dirty="0" smtClean="0"/>
              <a:t>reportes de la actividad y el seguimiento del parqueadero. </a:t>
            </a:r>
          </a:p>
          <a:p>
            <a:pPr marL="742950" indent="-742950" algn="just">
              <a:buFont typeface="+mj-lt"/>
              <a:buAutoNum type="arabicParenR"/>
            </a:pPr>
            <a:endParaRPr lang="es-CO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6127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4" name="Rectángulo 2"/>
          <p:cNvSpPr/>
          <p:nvPr/>
        </p:nvSpPr>
        <p:spPr>
          <a:xfrm>
            <a:off x="492233" y="2803657"/>
            <a:ext cx="8069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dirty="0" smtClean="0">
                <a:solidFill>
                  <a:srgbClr val="2E0EEC"/>
                </a:solidFill>
              </a:rPr>
              <a:t>Deficiencia</a:t>
            </a:r>
            <a:r>
              <a:rPr lang="es-CO" sz="3600" dirty="0" smtClean="0"/>
              <a:t> en el </a:t>
            </a:r>
            <a:r>
              <a:rPr lang="es-CO" sz="3600" b="1" dirty="0" smtClean="0">
                <a:solidFill>
                  <a:srgbClr val="2E0EEC"/>
                </a:solidFill>
              </a:rPr>
              <a:t>registro</a:t>
            </a:r>
            <a:r>
              <a:rPr lang="es-CO" sz="3600" b="1" dirty="0" smtClean="0">
                <a:solidFill>
                  <a:srgbClr val="002060"/>
                </a:solidFill>
              </a:rPr>
              <a:t> </a:t>
            </a:r>
            <a:r>
              <a:rPr lang="es-CO" sz="3600" dirty="0" smtClean="0"/>
              <a:t>del vehículo (bicicleta/moto) y usuario, puesto que actualmente en el CEET (complejo sur</a:t>
            </a:r>
            <a:r>
              <a:rPr lang="es-CO" sz="3600" smtClean="0"/>
              <a:t>), cuenta </a:t>
            </a:r>
            <a:r>
              <a:rPr lang="es-CO" sz="3600" dirty="0" smtClean="0"/>
              <a:t>con un </a:t>
            </a:r>
            <a:r>
              <a:rPr lang="es-CO" sz="3600" b="1" dirty="0" smtClean="0">
                <a:solidFill>
                  <a:srgbClr val="2E0EEC"/>
                </a:solidFill>
              </a:rPr>
              <a:t>sistema de registro tradicional</a:t>
            </a:r>
            <a:r>
              <a:rPr lang="es-CO" sz="3600" dirty="0" smtClean="0">
                <a:solidFill>
                  <a:srgbClr val="2E0EEC"/>
                </a:solidFill>
              </a:rPr>
              <a:t> </a:t>
            </a:r>
            <a:r>
              <a:rPr lang="es-CO" sz="3600" dirty="0" smtClean="0"/>
              <a:t>tal como lo es el </a:t>
            </a:r>
            <a:r>
              <a:rPr lang="es-CO" sz="3600" b="1" dirty="0" smtClean="0">
                <a:solidFill>
                  <a:srgbClr val="2E0EEC"/>
                </a:solidFill>
              </a:rPr>
              <a:t>formulario</a:t>
            </a:r>
            <a:r>
              <a:rPr lang="es-CO" sz="3600" dirty="0" smtClean="0">
                <a:solidFill>
                  <a:srgbClr val="2E0EE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5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2233" y="2466773"/>
            <a:ext cx="8069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/>
              <a:t>Se puede aclarar que este sistema con el que cuenta en la actualidad el CEET (complejo sur)</a:t>
            </a:r>
            <a:r>
              <a:rPr lang="es-CO" sz="3600" b="1" dirty="0" smtClean="0"/>
              <a:t> </a:t>
            </a:r>
            <a:r>
              <a:rPr lang="es-CO" sz="3600" b="1" dirty="0" smtClean="0">
                <a:solidFill>
                  <a:srgbClr val="2E0EEC"/>
                </a:solidFill>
              </a:rPr>
              <a:t>no es seguro</a:t>
            </a:r>
            <a:r>
              <a:rPr lang="es-CO" sz="3600" dirty="0" smtClean="0"/>
              <a:t>, debido a que se pueden </a:t>
            </a:r>
            <a:r>
              <a:rPr lang="es-CO" sz="3600" b="1" dirty="0" smtClean="0">
                <a:solidFill>
                  <a:srgbClr val="2E0EEC"/>
                </a:solidFill>
              </a:rPr>
              <a:t>adulterar</a:t>
            </a:r>
            <a:r>
              <a:rPr lang="es-CO" sz="3600" dirty="0" smtClean="0"/>
              <a:t> estos </a:t>
            </a:r>
            <a:r>
              <a:rPr lang="es-CO" sz="3600" b="1" dirty="0" smtClean="0">
                <a:solidFill>
                  <a:srgbClr val="2E0EEC"/>
                </a:solidFill>
              </a:rPr>
              <a:t>documentos manuales</a:t>
            </a:r>
            <a:r>
              <a:rPr lang="es-CO" sz="3600" b="1" dirty="0" smtClean="0">
                <a:solidFill>
                  <a:srgbClr val="002060"/>
                </a:solidFill>
              </a:rPr>
              <a:t> </a:t>
            </a:r>
            <a:r>
              <a:rPr lang="es-CO" sz="3600" dirty="0" smtClean="0"/>
              <a:t>o se pueden </a:t>
            </a:r>
            <a:r>
              <a:rPr lang="es-CO" sz="3600" b="1" dirty="0" smtClean="0">
                <a:solidFill>
                  <a:srgbClr val="2E0EEC"/>
                </a:solidFill>
              </a:rPr>
              <a:t>extraviar</a:t>
            </a:r>
            <a:r>
              <a:rPr lang="es-CO" sz="3600" dirty="0" smtClean="0"/>
              <a:t> por cualquier circunstancia ajena. 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037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8612" y="430305"/>
            <a:ext cx="8857130" cy="9819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ALCANCE DEL PROYECTO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Subtítulo 4"/>
          <p:cNvSpPr txBox="1">
            <a:spLocks/>
          </p:cNvSpPr>
          <p:nvPr/>
        </p:nvSpPr>
        <p:spPr>
          <a:xfrm>
            <a:off x="323800" y="2298032"/>
            <a:ext cx="8551824" cy="42591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El </a:t>
            </a:r>
            <a:r>
              <a:rPr lang="es-ES" b="1" dirty="0">
                <a:solidFill>
                  <a:srgbClr val="2E0EEC"/>
                </a:solidFill>
              </a:rPr>
              <a:t>alcance del proyecto </a:t>
            </a:r>
            <a:r>
              <a:rPr lang="es-ES" dirty="0"/>
              <a:t>es el desarrollo de un sistema de información de </a:t>
            </a:r>
            <a:r>
              <a:rPr lang="es-ES" b="1" dirty="0" smtClean="0">
                <a:solidFill>
                  <a:srgbClr val="2E0EEC"/>
                </a:solidFill>
              </a:rPr>
              <a:t>control y registro </a:t>
            </a:r>
            <a:r>
              <a:rPr lang="es-ES" dirty="0"/>
              <a:t>de </a:t>
            </a:r>
            <a:r>
              <a:rPr lang="es-ES" dirty="0" smtClean="0"/>
              <a:t>personas y vehículos en el parqueadero del CEET (Complejo sur). </a:t>
            </a:r>
          </a:p>
          <a:p>
            <a:pPr marL="0" indent="0" algn="just">
              <a:buNone/>
            </a:pPr>
            <a:r>
              <a:rPr lang="es-ES" b="1" dirty="0" smtClean="0">
                <a:solidFill>
                  <a:srgbClr val="2E0EEC"/>
                </a:solidFill>
              </a:rPr>
              <a:t>BIMO Software </a:t>
            </a:r>
            <a:r>
              <a:rPr lang="es-ES" dirty="0" smtClean="0"/>
              <a:t>es una herramienta para el </a:t>
            </a:r>
            <a:r>
              <a:rPr lang="es-ES" b="1" dirty="0" smtClean="0">
                <a:solidFill>
                  <a:srgbClr val="2E0EEC"/>
                </a:solidFill>
              </a:rPr>
              <a:t>registro y control de parqueaderos</a:t>
            </a:r>
            <a:r>
              <a:rPr lang="es-ES" dirty="0" smtClean="0"/>
              <a:t>, en esta oportunidad este sistema de información será implementado en el CEET (complejo sur).</a:t>
            </a:r>
          </a:p>
          <a:p>
            <a:pPr marL="0" indent="0">
              <a:buNone/>
            </a:pPr>
            <a:r>
              <a:rPr lang="es-ES" sz="2800" dirty="0" smtClean="0"/>
              <a:t> </a:t>
            </a:r>
          </a:p>
          <a:p>
            <a:pPr marL="0" indent="0">
              <a:buNone/>
            </a:pP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6720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757</Words>
  <Application>Microsoft Office PowerPoint</Application>
  <PresentationFormat>Presentación en pantalla (4:3)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de Office</vt:lpstr>
      <vt:lpstr>Presentación de PowerPoint</vt:lpstr>
      <vt:lpstr>FORMACIÓN  IV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Usuario de Windows</cp:lastModifiedBy>
  <cp:revision>313</cp:revision>
  <dcterms:created xsi:type="dcterms:W3CDTF">2014-06-25T16:18:26Z</dcterms:created>
  <dcterms:modified xsi:type="dcterms:W3CDTF">2017-12-13T13:59:07Z</dcterms:modified>
</cp:coreProperties>
</file>