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7" r:id="rId9"/>
    <p:sldId id="260" r:id="rId10"/>
    <p:sldId id="268" r:id="rId11"/>
    <p:sldId id="269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5772" y="1806574"/>
            <a:ext cx="8220076" cy="3150658"/>
          </a:xfrm>
        </p:spPr>
        <p:txBody>
          <a:bodyPr>
            <a:normAutofit/>
          </a:bodyPr>
          <a:lstStyle/>
          <a:p>
            <a:r>
              <a:rPr lang="hr-HR" sz="6500" smtClean="0"/>
              <a:t>Multi-agent </a:t>
            </a:r>
            <a:br>
              <a:rPr lang="hr-HR" sz="6500" smtClean="0"/>
            </a:br>
            <a:r>
              <a:rPr lang="hr-HR" sz="6500" smtClean="0"/>
              <a:t>pathfinding</a:t>
            </a:r>
            <a:endParaRPr lang="hr-HR" sz="6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0657" y="5166782"/>
            <a:ext cx="7197726" cy="1405467"/>
          </a:xfrm>
        </p:spPr>
        <p:txBody>
          <a:bodyPr>
            <a:normAutofit/>
          </a:bodyPr>
          <a:lstStyle/>
          <a:p>
            <a:r>
              <a:rPr lang="hr-HR" sz="2000" cap="none"/>
              <a:t>N</a:t>
            </a:r>
            <a:r>
              <a:rPr lang="hr-HR" sz="2000" cap="none" smtClean="0"/>
              <a:t>ina Dobša, Vittorio Vičević </a:t>
            </a:r>
            <a:endParaRPr lang="hr-HR" sz="2000" cap="none"/>
          </a:p>
        </p:txBody>
      </p:sp>
      <p:pic>
        <p:nvPicPr>
          <p:cNvPr id="2050" name="Picture 2" descr="TU Wi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9" t="15458" r="15967" b="17577"/>
          <a:stretch/>
        </p:blipFill>
        <p:spPr bwMode="auto">
          <a:xfrm>
            <a:off x="9788523" y="619125"/>
            <a:ext cx="1457325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321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14970"/>
            <a:ext cx="10131425" cy="1456267"/>
          </a:xfrm>
        </p:spPr>
        <p:txBody>
          <a:bodyPr/>
          <a:lstStyle/>
          <a:p>
            <a:r>
              <a:rPr lang="hr-HR" sz="400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45980"/>
            <a:ext cx="10131425" cy="3898854"/>
          </a:xfrm>
        </p:spPr>
        <p:txBody>
          <a:bodyPr/>
          <a:lstStyle/>
          <a:p>
            <a:r>
              <a:rPr lang="hr-HR" sz="2000" smtClean="0"/>
              <a:t>ex Medium grid size (20-35)</a:t>
            </a:r>
          </a:p>
          <a:p>
            <a:endParaRPr lang="hr-HR"/>
          </a:p>
          <a:p>
            <a:endParaRPr lang="hr-HR" smtClean="0"/>
          </a:p>
          <a:p>
            <a:endParaRPr lang="hr-HR"/>
          </a:p>
          <a:p>
            <a:endParaRPr lang="hr-HR" smtClean="0"/>
          </a:p>
          <a:p>
            <a:endParaRPr lang="hr-HR"/>
          </a:p>
          <a:p>
            <a:r>
              <a:rPr lang="hr-HR" sz="2000" smtClean="0"/>
              <a:t>ex. Big grid size</a:t>
            </a:r>
          </a:p>
          <a:p>
            <a:pPr lvl="1"/>
            <a:r>
              <a:rPr lang="hr-HR" sz="1800"/>
              <a:t>N</a:t>
            </a:r>
            <a:r>
              <a:rPr lang="hr-HR" sz="1800" smtClean="0"/>
              <a:t> = 50, numAgents = 14  -&gt;  Time = 25 min</a:t>
            </a:r>
          </a:p>
          <a:p>
            <a:pPr marL="0" indent="0">
              <a:buNone/>
            </a:pPr>
            <a:endParaRPr lang="hr-HR" smtClean="0"/>
          </a:p>
          <a:p>
            <a:pPr marL="0" indent="0">
              <a:buNone/>
            </a:pPr>
            <a:endParaRPr lang="hr-HR" smtClean="0"/>
          </a:p>
          <a:p>
            <a:pPr marL="0" indent="0">
              <a:buNone/>
            </a:pPr>
            <a:endParaRPr lang="hr-HR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9461"/>
              </p:ext>
            </p:extLst>
          </p:nvPr>
        </p:nvGraphicFramePr>
        <p:xfrm>
          <a:off x="1067904" y="2588222"/>
          <a:ext cx="91395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7916">
                  <a:extLst>
                    <a:ext uri="{9D8B030D-6E8A-4147-A177-3AD203B41FA5}">
                      <a16:colId xmlns:a16="http://schemas.microsoft.com/office/drawing/2014/main" val="1802193863"/>
                    </a:ext>
                  </a:extLst>
                </a:gridCol>
                <a:gridCol w="1827916">
                  <a:extLst>
                    <a:ext uri="{9D8B030D-6E8A-4147-A177-3AD203B41FA5}">
                      <a16:colId xmlns:a16="http://schemas.microsoft.com/office/drawing/2014/main" val="4057287194"/>
                    </a:ext>
                  </a:extLst>
                </a:gridCol>
                <a:gridCol w="1827916">
                  <a:extLst>
                    <a:ext uri="{9D8B030D-6E8A-4147-A177-3AD203B41FA5}">
                      <a16:colId xmlns:a16="http://schemas.microsoft.com/office/drawing/2014/main" val="1921375486"/>
                    </a:ext>
                  </a:extLst>
                </a:gridCol>
                <a:gridCol w="1827916">
                  <a:extLst>
                    <a:ext uri="{9D8B030D-6E8A-4147-A177-3AD203B41FA5}">
                      <a16:colId xmlns:a16="http://schemas.microsoft.com/office/drawing/2014/main" val="2950734260"/>
                    </a:ext>
                  </a:extLst>
                </a:gridCol>
                <a:gridCol w="1827916">
                  <a:extLst>
                    <a:ext uri="{9D8B030D-6E8A-4147-A177-3AD203B41FA5}">
                      <a16:colId xmlns:a16="http://schemas.microsoft.com/office/drawing/2014/main" val="3096732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Test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N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numAgents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Time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Optimum moves</a:t>
                      </a:r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3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28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5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8 sec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27</a:t>
                      </a:r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0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2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26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10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3 min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28</a:t>
                      </a:r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4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3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23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11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2 min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30</a:t>
                      </a:r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32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83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/>
              <a:t>Comparison with different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475442"/>
            <a:ext cx="10131425" cy="3649133"/>
          </a:xfrm>
        </p:spPr>
        <p:txBody>
          <a:bodyPr/>
          <a:lstStyle/>
          <a:p>
            <a:r>
              <a:rPr lang="hr-HR" sz="2000" smtClean="0"/>
              <a:t>Objective: </a:t>
            </a:r>
            <a:r>
              <a:rPr lang="hr-HR" sz="2000"/>
              <a:t>minimizing the total </a:t>
            </a:r>
            <a:r>
              <a:rPr lang="hr-HR" sz="2000" smtClean="0"/>
              <a:t>movement</a:t>
            </a:r>
          </a:p>
          <a:p>
            <a:endParaRPr lang="hr-HR" sz="2000"/>
          </a:p>
          <a:p>
            <a:endParaRPr lang="hr-HR" sz="2000" smtClean="0"/>
          </a:p>
          <a:p>
            <a:endParaRPr lang="hr-HR" sz="2000"/>
          </a:p>
          <a:p>
            <a:pPr marL="0" indent="0">
              <a:buNone/>
            </a:pPr>
            <a:endParaRPr lang="hr-HR" sz="2000"/>
          </a:p>
          <a:p>
            <a:r>
              <a:rPr lang="hr-HR" sz="2000" smtClean="0"/>
              <a:t>Optimal results with longer running time</a:t>
            </a:r>
          </a:p>
          <a:p>
            <a:endParaRPr lang="hr-HR"/>
          </a:p>
          <a:p>
            <a:endParaRPr lang="hr-HR" smtClean="0"/>
          </a:p>
          <a:p>
            <a:endParaRPr lang="hr-HR" smtClean="0"/>
          </a:p>
          <a:p>
            <a:endParaRPr lang="hr-HR" smtClean="0"/>
          </a:p>
          <a:p>
            <a:pPr marL="0" indent="0">
              <a:buNone/>
            </a:pPr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74" y="2633557"/>
            <a:ext cx="9859278" cy="11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conclusion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7733"/>
            <a:ext cx="10131425" cy="3649133"/>
          </a:xfrm>
        </p:spPr>
        <p:txBody>
          <a:bodyPr/>
          <a:lstStyle/>
          <a:p>
            <a:r>
              <a:rPr lang="hr-HR" sz="2000" smtClean="0"/>
              <a:t>Running time depends mostly on number of agents and also on grid size</a:t>
            </a:r>
          </a:p>
          <a:p>
            <a:r>
              <a:rPr lang="hr-HR" sz="2000" smtClean="0"/>
              <a:t>In all cases (N </a:t>
            </a:r>
            <a:r>
              <a:rPr lang="hr-HR" sz="2000"/>
              <a:t>∈ [10, 50], numAgents ∈ [5, 20</a:t>
            </a:r>
            <a:r>
              <a:rPr lang="hr-HR" sz="2000" smtClean="0"/>
              <a:t>]) running time was under 25 min</a:t>
            </a:r>
          </a:p>
          <a:p>
            <a:r>
              <a:rPr lang="hr-HR" sz="2000" smtClean="0"/>
              <a:t>Gurobi solver performed the best in this example</a:t>
            </a:r>
          </a:p>
          <a:p>
            <a:endParaRPr lang="hr-HR" smtClean="0"/>
          </a:p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12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6" y="1600200"/>
            <a:ext cx="10131425" cy="1456267"/>
          </a:xfrm>
        </p:spPr>
        <p:txBody>
          <a:bodyPr/>
          <a:lstStyle/>
          <a:p>
            <a:r>
              <a:rPr lang="hr-HR" smtClean="0"/>
              <a:t>thank you for your attention!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960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6" y="832908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smtClean="0"/>
              <a:t>Agenda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025" y="1799167"/>
            <a:ext cx="10131425" cy="36491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r-HR" sz="2000" smtClean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000" smtClean="0"/>
              <a:t>MAPF problem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000" smtClean="0"/>
              <a:t>Solution code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00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000" smtClean="0"/>
              <a:t>Comparison with different model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000" smtClean="0"/>
              <a:t>Conclusion</a:t>
            </a:r>
            <a:endParaRPr lang="hr-HR" sz="2000"/>
          </a:p>
        </p:txBody>
      </p:sp>
    </p:spTree>
    <p:extLst>
      <p:ext uri="{BB962C8B-B14F-4D97-AF65-F5344CB8AC3E}">
        <p14:creationId xmlns:p14="http://schemas.microsoft.com/office/powerpoint/2010/main" val="32754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533400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smtClean="0"/>
              <a:t>motivation – REAL LIFE USAGE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894831"/>
            <a:ext cx="10131425" cy="3649133"/>
          </a:xfrm>
        </p:spPr>
        <p:txBody>
          <a:bodyPr>
            <a:normAutofit/>
          </a:bodyPr>
          <a:lstStyle/>
          <a:p>
            <a:r>
              <a:rPr lang="hr-HR" sz="2000"/>
              <a:t>Robotics and </a:t>
            </a:r>
            <a:r>
              <a:rPr lang="hr-HR" sz="2000" smtClean="0"/>
              <a:t>Autonomous Vehicles</a:t>
            </a:r>
          </a:p>
          <a:p>
            <a:r>
              <a:rPr lang="hr-HR" sz="2000" smtClean="0"/>
              <a:t>Computer games</a:t>
            </a:r>
          </a:p>
          <a:p>
            <a:r>
              <a:rPr lang="hr-HR" sz="2000" smtClean="0"/>
              <a:t>Manufacturing and logistics</a:t>
            </a:r>
          </a:p>
          <a:p>
            <a:r>
              <a:rPr lang="hr-HR" sz="2000" smtClean="0"/>
              <a:t>Emergency Response and Disaster Management</a:t>
            </a:r>
          </a:p>
          <a:p>
            <a:r>
              <a:rPr lang="hr-HR" sz="2000" smtClean="0"/>
              <a:t>Warehouse </a:t>
            </a:r>
            <a:r>
              <a:rPr lang="hr-HR" sz="2000"/>
              <a:t>automation</a:t>
            </a:r>
          </a:p>
        </p:txBody>
      </p:sp>
      <p:pic>
        <p:nvPicPr>
          <p:cNvPr id="1028" name="Picture 4" descr="PDF] Independence Detection for Multi-Agent Pathfinding Problems | Semantic  Schol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" r="6744" b="7677"/>
          <a:stretch/>
        </p:blipFill>
        <p:spPr bwMode="auto">
          <a:xfrm>
            <a:off x="6758331" y="2457450"/>
            <a:ext cx="2729780" cy="2724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8239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958" y="497976"/>
            <a:ext cx="10131425" cy="1456267"/>
          </a:xfrm>
        </p:spPr>
        <p:txBody>
          <a:bodyPr/>
          <a:lstStyle/>
          <a:p>
            <a:r>
              <a:rPr lang="hr-HR" smtClean="0"/>
              <a:t>MAPF problem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8" y="1765258"/>
            <a:ext cx="11201399" cy="4363278"/>
          </a:xfrm>
        </p:spPr>
        <p:txBody>
          <a:bodyPr>
            <a:normAutofit/>
          </a:bodyPr>
          <a:lstStyle/>
          <a:p>
            <a:r>
              <a:rPr lang="hr-HR" sz="2000" smtClean="0"/>
              <a:t>GOAL : </a:t>
            </a:r>
            <a:r>
              <a:rPr lang="hr-HR" sz="2000"/>
              <a:t>C</a:t>
            </a:r>
            <a:r>
              <a:rPr lang="en-US" sz="2000" smtClean="0"/>
              <a:t>omput</a:t>
            </a:r>
            <a:r>
              <a:rPr lang="hr-HR" sz="2000" smtClean="0"/>
              <a:t>e </a:t>
            </a:r>
            <a:r>
              <a:rPr lang="en-US" sz="2000" smtClean="0"/>
              <a:t>collision-free </a:t>
            </a:r>
            <a:r>
              <a:rPr lang="en-US" sz="2000"/>
              <a:t>paths for </a:t>
            </a:r>
            <a:r>
              <a:rPr lang="hr-HR" sz="2000" smtClean="0"/>
              <a:t>agents </a:t>
            </a:r>
            <a:r>
              <a:rPr lang="en-US" sz="2000" smtClean="0"/>
              <a:t>from </a:t>
            </a:r>
            <a:r>
              <a:rPr lang="en-US" sz="2000"/>
              <a:t>their </a:t>
            </a:r>
            <a:r>
              <a:rPr lang="hr-HR" sz="2000" smtClean="0"/>
              <a:t>start</a:t>
            </a:r>
            <a:r>
              <a:rPr lang="en-US" sz="2000" smtClean="0"/>
              <a:t> </a:t>
            </a:r>
            <a:r>
              <a:rPr lang="en-US" sz="2000"/>
              <a:t>locations </a:t>
            </a:r>
            <a:r>
              <a:rPr lang="hr-HR" sz="2000" smtClean="0"/>
              <a:t> </a:t>
            </a:r>
            <a:r>
              <a:rPr lang="en-US" sz="2000" smtClean="0"/>
              <a:t>to </a:t>
            </a:r>
            <a:r>
              <a:rPr lang="hr-HR" sz="2000" smtClean="0"/>
              <a:t>given destinations</a:t>
            </a:r>
          </a:p>
          <a:p>
            <a:endParaRPr lang="hr-HR" sz="2000" smtClean="0"/>
          </a:p>
          <a:p>
            <a:r>
              <a:rPr lang="hr-HR" sz="2000" smtClean="0"/>
              <a:t>CONSTRAINTS:</a:t>
            </a:r>
            <a:r>
              <a:rPr lang="hr-HR" smtClean="0"/>
              <a:t>  </a:t>
            </a:r>
          </a:p>
          <a:p>
            <a:pPr lvl="1"/>
            <a:r>
              <a:rPr lang="hr-HR" sz="1800"/>
              <a:t>E</a:t>
            </a:r>
            <a:r>
              <a:rPr lang="hr-HR" sz="1800" smtClean="0"/>
              <a:t>ach agent can perform one step at a time </a:t>
            </a:r>
          </a:p>
          <a:p>
            <a:pPr lvl="1"/>
            <a:r>
              <a:rPr lang="hr-HR" sz="1800" smtClean="0"/>
              <a:t>Collisions forbidden</a:t>
            </a:r>
            <a:r>
              <a:rPr lang="hr-HR" smtClean="0"/>
              <a:t>: </a:t>
            </a:r>
          </a:p>
          <a:p>
            <a:pPr lvl="2"/>
            <a:r>
              <a:rPr lang="hr-HR" sz="1600" smtClean="0"/>
              <a:t>vertex conflict</a:t>
            </a:r>
          </a:p>
          <a:p>
            <a:pPr lvl="2"/>
            <a:r>
              <a:rPr lang="hr-HR" sz="1600" smtClean="0"/>
              <a:t>swap conflict</a:t>
            </a:r>
          </a:p>
          <a:p>
            <a:pPr marL="0" indent="0">
              <a:buNone/>
            </a:pPr>
            <a:endParaRPr lang="hr-HR" sz="2000" smtClean="0"/>
          </a:p>
          <a:p>
            <a:r>
              <a:rPr lang="hr-HR" sz="2000" smtClean="0"/>
              <a:t>OBJECTIVE:  </a:t>
            </a:r>
            <a:r>
              <a:rPr lang="en-US" sz="2000" smtClean="0"/>
              <a:t>Minimize Makespan</a:t>
            </a:r>
            <a:r>
              <a:rPr lang="hr-HR" sz="2000" smtClean="0"/>
              <a:t> (t</a:t>
            </a:r>
            <a:r>
              <a:rPr lang="en-US" sz="2000" smtClean="0"/>
              <a:t>he </a:t>
            </a:r>
            <a:r>
              <a:rPr lang="en-US" sz="2000"/>
              <a:t>number of time steps required for all agents to reach their </a:t>
            </a:r>
            <a:r>
              <a:rPr lang="en-US" sz="2000" smtClean="0"/>
              <a:t>target</a:t>
            </a:r>
            <a:r>
              <a:rPr lang="hr-HR" sz="2000" smtClean="0"/>
              <a:t>)</a:t>
            </a:r>
          </a:p>
        </p:txBody>
      </p:sp>
      <p:pic>
        <p:nvPicPr>
          <p:cNvPr id="3074" name="Picture 2" descr="Multi-Agent Path Finding – An Overview | SpringerLink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92" r="59465" b="18189"/>
          <a:stretch/>
        </p:blipFill>
        <p:spPr bwMode="auto">
          <a:xfrm>
            <a:off x="5733291" y="3205555"/>
            <a:ext cx="2436772" cy="148268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DF] PRIMAL$_2$: Pathfinding Via Reinforcement and Imitation Multi-Agent  Learning - Lifelong | Semantic Scholar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71" b="3449"/>
          <a:stretch/>
        </p:blipFill>
        <p:spPr bwMode="auto">
          <a:xfrm>
            <a:off x="8560406" y="2828924"/>
            <a:ext cx="2339909" cy="230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3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51183"/>
            <a:ext cx="10131425" cy="1456267"/>
          </a:xfrm>
        </p:spPr>
        <p:txBody>
          <a:bodyPr/>
          <a:lstStyle/>
          <a:p>
            <a:r>
              <a:rPr lang="hr-HR" smtClean="0"/>
              <a:t>solution code - </a:t>
            </a:r>
            <a:r>
              <a:rPr lang="hr-HR" cap="none"/>
              <a:t>V</a:t>
            </a:r>
            <a:r>
              <a:rPr lang="hr-HR" cap="none" smtClean="0"/>
              <a:t>ariables</a:t>
            </a:r>
            <a:endParaRPr lang="hr-HR" cap="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30626"/>
            <a:ext cx="11072190" cy="4442791"/>
          </a:xfrm>
        </p:spPr>
        <p:txBody>
          <a:bodyPr>
            <a:normAutofit/>
          </a:bodyPr>
          <a:lstStyle/>
          <a:p>
            <a:r>
              <a:rPr lang="hr-HR" sz="2000" smtClean="0"/>
              <a:t>Variables:</a:t>
            </a:r>
          </a:p>
          <a:p>
            <a:pPr lvl="1"/>
            <a:r>
              <a:rPr lang="hr-HR"/>
              <a:t>N = Grid size (NxN)</a:t>
            </a:r>
          </a:p>
          <a:p>
            <a:pPr lvl="1"/>
            <a:r>
              <a:rPr lang="hr-HR"/>
              <a:t>numAgents = Number of </a:t>
            </a:r>
            <a:r>
              <a:rPr lang="hr-HR" smtClean="0"/>
              <a:t>agents							       </a:t>
            </a:r>
            <a:r>
              <a:rPr lang="en-US" smtClean="0"/>
              <a:t>Python </a:t>
            </a:r>
            <a:r>
              <a:rPr lang="en-US"/>
              <a:t>code </a:t>
            </a:r>
            <a:r>
              <a:rPr lang="hr-HR"/>
              <a:t>generates </a:t>
            </a:r>
            <a:r>
              <a:rPr lang="en-US"/>
              <a:t>random instances</a:t>
            </a:r>
            <a:endParaRPr lang="hr-HR"/>
          </a:p>
          <a:p>
            <a:pPr lvl="1"/>
            <a:r>
              <a:rPr lang="hr-HR" smtClean="0"/>
              <a:t>array [1…numAgents]</a:t>
            </a:r>
            <a:r>
              <a:rPr lang="en-US" smtClean="0"/>
              <a:t> </a:t>
            </a:r>
            <a:r>
              <a:rPr lang="en-US"/>
              <a:t>starts </a:t>
            </a:r>
            <a:r>
              <a:rPr lang="hr-HR" smtClean="0"/>
              <a:t> </a:t>
            </a:r>
            <a:r>
              <a:rPr lang="en-US" smtClean="0"/>
              <a:t>= </a:t>
            </a:r>
            <a:r>
              <a:rPr lang="hr-HR" smtClean="0"/>
              <a:t> </a:t>
            </a:r>
            <a:r>
              <a:rPr lang="hr-HR"/>
              <a:t>A</a:t>
            </a:r>
            <a:r>
              <a:rPr lang="en-US" smtClean="0"/>
              <a:t>gents</a:t>
            </a:r>
            <a:r>
              <a:rPr lang="en-US"/>
              <a:t>’ starting </a:t>
            </a:r>
            <a:r>
              <a:rPr lang="en-US" smtClean="0"/>
              <a:t>positions</a:t>
            </a:r>
            <a:r>
              <a:rPr lang="hr-HR" smtClean="0"/>
              <a:t>				   (</a:t>
            </a:r>
            <a:r>
              <a:rPr lang="hr-HR"/>
              <a:t>N ∈ [10, 50], numAgents ∈ [5, 20</a:t>
            </a:r>
            <a:r>
              <a:rPr lang="hr-HR" smtClean="0"/>
              <a:t>])	</a:t>
            </a:r>
            <a:endParaRPr lang="en-US"/>
          </a:p>
          <a:p>
            <a:pPr lvl="1"/>
            <a:r>
              <a:rPr lang="hr-HR" smtClean="0"/>
              <a:t>array [1…numAgents] targets  </a:t>
            </a:r>
            <a:r>
              <a:rPr lang="en-US" smtClean="0"/>
              <a:t>= </a:t>
            </a:r>
            <a:r>
              <a:rPr lang="hr-HR" smtClean="0"/>
              <a:t>A</a:t>
            </a:r>
            <a:r>
              <a:rPr lang="en-US" smtClean="0"/>
              <a:t>g</a:t>
            </a:r>
            <a:r>
              <a:rPr lang="hr-HR" smtClean="0"/>
              <a:t>e</a:t>
            </a:r>
            <a:r>
              <a:rPr lang="en-US" smtClean="0"/>
              <a:t>nt’s </a:t>
            </a:r>
            <a:r>
              <a:rPr lang="en-US"/>
              <a:t>target </a:t>
            </a:r>
            <a:r>
              <a:rPr lang="en-US" smtClean="0"/>
              <a:t>positions</a:t>
            </a:r>
            <a:r>
              <a:rPr lang="hr-HR" smtClean="0"/>
              <a:t>				</a:t>
            </a:r>
          </a:p>
          <a:p>
            <a:pPr lvl="1"/>
            <a:r>
              <a:rPr lang="en-US" smtClean="0"/>
              <a:t>maxT = Maximum number of timestep</a:t>
            </a:r>
            <a:r>
              <a:rPr lang="hr-HR" smtClean="0"/>
              <a:t>s</a:t>
            </a:r>
          </a:p>
          <a:p>
            <a:pPr marL="457200" lvl="1" indent="0">
              <a:buNone/>
            </a:pPr>
            <a:endParaRPr lang="hr-HR" sz="2000" smtClean="0"/>
          </a:p>
          <a:p>
            <a:r>
              <a:rPr lang="hr-HR" sz="2000" smtClean="0"/>
              <a:t>Decision Variables:</a:t>
            </a:r>
          </a:p>
          <a:p>
            <a:pPr lvl="1"/>
            <a:r>
              <a:rPr lang="hr-HR" smtClean="0"/>
              <a:t>array[1</a:t>
            </a:r>
            <a:r>
              <a:rPr lang="hr-HR"/>
              <a:t>..maxT, 1..numAgents] position </a:t>
            </a:r>
            <a:r>
              <a:rPr lang="hr-HR" smtClean="0"/>
              <a:t>= </a:t>
            </a:r>
            <a:r>
              <a:rPr lang="hr-HR"/>
              <a:t>P</a:t>
            </a:r>
            <a:r>
              <a:rPr lang="hr-HR" smtClean="0"/>
              <a:t>osition </a:t>
            </a:r>
            <a:r>
              <a:rPr lang="hr-HR"/>
              <a:t>of each agent at each </a:t>
            </a:r>
            <a:r>
              <a:rPr lang="hr-HR" smtClean="0"/>
              <a:t>timestep</a:t>
            </a:r>
            <a:endParaRPr lang="hr-HR"/>
          </a:p>
        </p:txBody>
      </p:sp>
      <p:sp>
        <p:nvSpPr>
          <p:cNvPr id="4" name="Right Brace 3"/>
          <p:cNvSpPr/>
          <p:nvPr/>
        </p:nvSpPr>
        <p:spPr>
          <a:xfrm>
            <a:off x="6380922" y="2558590"/>
            <a:ext cx="844826" cy="1331843"/>
          </a:xfrm>
          <a:prstGeom prst="rightBrace">
            <a:avLst>
              <a:gd name="adj1" fmla="val 3774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59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692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smtClean="0"/>
              <a:t>Solution code - </a:t>
            </a:r>
            <a:r>
              <a:rPr lang="hr-HR" sz="4000" cap="none"/>
              <a:t>C</a:t>
            </a:r>
            <a:r>
              <a:rPr lang="hr-HR" sz="4000" cap="none" smtClean="0"/>
              <a:t>onstraints</a:t>
            </a:r>
            <a:endParaRPr lang="hr-HR" sz="4000" cap="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15920"/>
            <a:ext cx="9440708" cy="3441291"/>
          </a:xfrm>
        </p:spPr>
        <p:txBody>
          <a:bodyPr>
            <a:normAutofit/>
          </a:bodyPr>
          <a:lstStyle/>
          <a:p>
            <a:r>
              <a:rPr lang="hr-HR" sz="2000" smtClean="0"/>
              <a:t>Initial and ending positions</a:t>
            </a:r>
          </a:p>
          <a:p>
            <a:pPr lvl="1"/>
            <a:r>
              <a:rPr lang="hr-HR" sz="1800" smtClean="0"/>
              <a:t>positions[1,a] = starts[a]  AND  position[maxT, a] = targets[a] for a ∈ {1, …, numAgents}</a:t>
            </a:r>
          </a:p>
          <a:p>
            <a:endParaRPr lang="hr-HR" sz="2000" smtClean="0"/>
          </a:p>
          <a:p>
            <a:r>
              <a:rPr lang="hr-HR" sz="2000" smtClean="0"/>
              <a:t>Movement (one step up / down / left / right at a time)</a:t>
            </a:r>
          </a:p>
          <a:p>
            <a:pPr marL="0" indent="0">
              <a:buNone/>
            </a:pPr>
            <a:endParaRPr lang="hr-HR" smtClean="0"/>
          </a:p>
          <a:p>
            <a:pPr marL="457200" lvl="1" indent="0">
              <a:buNone/>
            </a:pPr>
            <a:endParaRPr lang="hr-HR" sz="1800" smtClean="0"/>
          </a:p>
          <a:p>
            <a:endParaRPr lang="hr-HR" sz="2000" smtClean="0"/>
          </a:p>
          <a:p>
            <a:endParaRPr lang="hr-HR" sz="2000" smtClean="0"/>
          </a:p>
          <a:p>
            <a:pPr marL="0" indent="0">
              <a:buNone/>
            </a:pPr>
            <a:endParaRPr lang="hr-HR" sz="200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68" y="3736565"/>
            <a:ext cx="8810171" cy="10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15107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/>
              <a:t>Solution code - </a:t>
            </a:r>
            <a:r>
              <a:rPr lang="hr-HR" sz="4000" cap="none"/>
              <a:t>Constraints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515584"/>
            <a:ext cx="10131425" cy="3649133"/>
          </a:xfrm>
        </p:spPr>
        <p:txBody>
          <a:bodyPr/>
          <a:lstStyle/>
          <a:p>
            <a:r>
              <a:rPr lang="hr-HR" sz="2000" smtClean="0"/>
              <a:t>Collision</a:t>
            </a:r>
          </a:p>
          <a:p>
            <a:pPr marL="0" indent="0">
              <a:buNone/>
            </a:pPr>
            <a:r>
              <a:rPr lang="hr-HR"/>
              <a:t> </a:t>
            </a:r>
            <a:r>
              <a:rPr lang="hr-HR" smtClean="0"/>
              <a:t>    </a:t>
            </a:r>
          </a:p>
          <a:p>
            <a:endParaRPr lang="hr-HR"/>
          </a:p>
          <a:p>
            <a:endParaRPr lang="hr-HR" smtClean="0"/>
          </a:p>
          <a:p>
            <a:endParaRPr lang="hr-HR"/>
          </a:p>
          <a:p>
            <a:endParaRPr lang="hr-HR" smtClean="0"/>
          </a:p>
          <a:p>
            <a:r>
              <a:rPr lang="hr-HR" sz="2000" smtClean="0"/>
              <a:t>Staying at place after reaching the target value</a:t>
            </a:r>
          </a:p>
          <a:p>
            <a:pPr marL="457200" lvl="1" indent="0">
              <a:buNone/>
            </a:pPr>
            <a:endParaRPr lang="hr-HR" smtClean="0"/>
          </a:p>
          <a:p>
            <a:endParaRPr lang="hr-HR"/>
          </a:p>
          <a:p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02" y="1836689"/>
            <a:ext cx="6893568" cy="1847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02" y="4417452"/>
            <a:ext cx="4961050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smtClean="0"/>
              <a:t>Solution code - </a:t>
            </a:r>
            <a:r>
              <a:rPr lang="hr-HR" sz="4000" cap="none"/>
              <a:t>O</a:t>
            </a:r>
            <a:r>
              <a:rPr lang="hr-HR" sz="4000" cap="none" smtClean="0"/>
              <a:t>bjective</a:t>
            </a:r>
            <a:endParaRPr lang="hr-HR" sz="4000" cap="non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3332776"/>
            <a:ext cx="8153399" cy="1886234"/>
          </a:xfrm>
        </p:spPr>
      </p:pic>
      <p:sp>
        <p:nvSpPr>
          <p:cNvPr id="6" name="TextBox 5"/>
          <p:cNvSpPr txBox="1"/>
          <p:nvPr/>
        </p:nvSpPr>
        <p:spPr>
          <a:xfrm>
            <a:off x="761999" y="1933659"/>
            <a:ext cx="8201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smtClean="0"/>
              <a:t>getting optimal solution -&gt; minimization of makespan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smtClean="0"/>
              <a:t>makespan = </a:t>
            </a:r>
            <a:r>
              <a:rPr lang="en-US" sz="2000"/>
              <a:t>maximum </a:t>
            </a:r>
            <a:r>
              <a:rPr lang="hr-HR" sz="2000" smtClean="0"/>
              <a:t>out of all minimum time steps </a:t>
            </a:r>
            <a:r>
              <a:rPr lang="en-US" sz="2000" smtClean="0"/>
              <a:t>needed </a:t>
            </a:r>
            <a:r>
              <a:rPr lang="hr-HR" sz="2000" smtClean="0"/>
              <a:t>for </a:t>
            </a:r>
            <a:br>
              <a:rPr lang="hr-HR" sz="2000" smtClean="0"/>
            </a:br>
            <a:r>
              <a:rPr lang="hr-HR" sz="2000" smtClean="0"/>
              <a:t>                      each </a:t>
            </a:r>
            <a:r>
              <a:rPr lang="en-US" sz="2000" smtClean="0"/>
              <a:t>agent </a:t>
            </a:r>
            <a:r>
              <a:rPr lang="hr-HR" sz="2000" smtClean="0"/>
              <a:t>to</a:t>
            </a:r>
            <a:r>
              <a:rPr lang="en-US" sz="2000" smtClean="0"/>
              <a:t> </a:t>
            </a:r>
            <a:r>
              <a:rPr lang="en-US" sz="2000"/>
              <a:t>reach </a:t>
            </a:r>
            <a:r>
              <a:rPr lang="en-US" sz="2000" smtClean="0"/>
              <a:t>their target</a:t>
            </a:r>
            <a:endParaRPr lang="hr-HR" sz="2000" smtClean="0"/>
          </a:p>
        </p:txBody>
      </p:sp>
    </p:spTree>
    <p:extLst>
      <p:ext uri="{BB962C8B-B14F-4D97-AF65-F5344CB8AC3E}">
        <p14:creationId xmlns:p14="http://schemas.microsoft.com/office/powerpoint/2010/main" val="37113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09575"/>
            <a:ext cx="10131425" cy="1456267"/>
          </a:xfrm>
        </p:spPr>
        <p:txBody>
          <a:bodyPr>
            <a:normAutofit/>
          </a:bodyPr>
          <a:lstStyle/>
          <a:p>
            <a:r>
              <a:rPr lang="hr-HR" sz="4000" smtClean="0"/>
              <a:t>Results</a:t>
            </a:r>
            <a:endParaRPr lang="hr-HR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16096"/>
            <a:ext cx="10131425" cy="3649133"/>
          </a:xfrm>
        </p:spPr>
        <p:txBody>
          <a:bodyPr/>
          <a:lstStyle/>
          <a:p>
            <a:r>
              <a:rPr lang="hr-HR" sz="2000"/>
              <a:t>T</a:t>
            </a:r>
            <a:r>
              <a:rPr lang="hr-HR" sz="2000" smtClean="0"/>
              <a:t>esting with MiniZinc </a:t>
            </a:r>
            <a:r>
              <a:rPr lang="hr-HR" sz="2000"/>
              <a:t>IDE</a:t>
            </a:r>
            <a:endParaRPr lang="hr-HR" sz="2000" smtClean="0"/>
          </a:p>
          <a:p>
            <a:r>
              <a:rPr lang="hr-HR" sz="2000"/>
              <a:t>B</a:t>
            </a:r>
            <a:r>
              <a:rPr lang="hr-HR" sz="2000" smtClean="0"/>
              <a:t>est performance - ’Gurobi’ solver</a:t>
            </a:r>
          </a:p>
          <a:p>
            <a:r>
              <a:rPr lang="hr-HR" sz="2000" smtClean="0"/>
              <a:t>Running time depends on grid size and </a:t>
            </a:r>
            <a:r>
              <a:rPr lang="hr-HR" sz="2000" u="sng" smtClean="0"/>
              <a:t>number of agents</a:t>
            </a:r>
            <a:endParaRPr lang="hr-HR" sz="2000" smtClean="0"/>
          </a:p>
          <a:p>
            <a:endParaRPr lang="hr-HR" sz="2000" smtClean="0"/>
          </a:p>
          <a:p>
            <a:r>
              <a:rPr lang="hr-HR" sz="2000" smtClean="0"/>
              <a:t>ex. Small grid size (10-20)</a:t>
            </a:r>
          </a:p>
          <a:p>
            <a:pPr marL="0" indent="0">
              <a:buNone/>
            </a:pPr>
            <a:endParaRPr lang="hr-HR" smtClean="0"/>
          </a:p>
          <a:p>
            <a:endParaRPr lang="hr-HR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47179"/>
              </p:ext>
            </p:extLst>
          </p:nvPr>
        </p:nvGraphicFramePr>
        <p:xfrm>
          <a:off x="1050924" y="4132863"/>
          <a:ext cx="8836025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7205">
                  <a:extLst>
                    <a:ext uri="{9D8B030D-6E8A-4147-A177-3AD203B41FA5}">
                      <a16:colId xmlns:a16="http://schemas.microsoft.com/office/drawing/2014/main" val="1988564891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746398985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803756783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1426024878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3254132639"/>
                    </a:ext>
                  </a:extLst>
                </a:gridCol>
              </a:tblGrid>
              <a:tr h="286597"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Test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N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numAgents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Time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Optimum</a:t>
                      </a:r>
                      <a:r>
                        <a:rPr lang="hr-HR" baseline="0" smtClean="0"/>
                        <a:t> moves</a:t>
                      </a:r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1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1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14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7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6 sec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17</a:t>
                      </a:r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2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17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8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17 sec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19</a:t>
                      </a:r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3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18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20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&gt;</a:t>
                      </a:r>
                      <a:r>
                        <a:rPr lang="hr-HR" baseline="0" smtClean="0"/>
                        <a:t> 10 min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NA</a:t>
                      </a:r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5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1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575</TotalTime>
  <Words>463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Multi-agent  pathfinding</vt:lpstr>
      <vt:lpstr>Agenda</vt:lpstr>
      <vt:lpstr>motivation – REAL LIFE USAGE</vt:lpstr>
      <vt:lpstr>MAPF problem</vt:lpstr>
      <vt:lpstr>solution code - Variables</vt:lpstr>
      <vt:lpstr>Solution code - Constraints</vt:lpstr>
      <vt:lpstr>Solution code - Constraints</vt:lpstr>
      <vt:lpstr>Solution code - Objective</vt:lpstr>
      <vt:lpstr>Results</vt:lpstr>
      <vt:lpstr>Results</vt:lpstr>
      <vt:lpstr>Comparison with different model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 pathfinding</dc:title>
  <dc:creator>Nina Dobša</dc:creator>
  <cp:lastModifiedBy>Nina Dobša</cp:lastModifiedBy>
  <cp:revision>4</cp:revision>
  <dcterms:created xsi:type="dcterms:W3CDTF">2024-05-06T10:09:07Z</dcterms:created>
  <dcterms:modified xsi:type="dcterms:W3CDTF">2024-05-07T10:08:42Z</dcterms:modified>
</cp:coreProperties>
</file>