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62" r:id="rId6"/>
    <p:sldId id="277" r:id="rId7"/>
    <p:sldId id="279" r:id="rId8"/>
    <p:sldId id="278" r:id="rId9"/>
    <p:sldId id="280" r:id="rId10"/>
    <p:sldId id="275" r:id="rId11"/>
    <p:sldId id="276" r:id="rId12"/>
    <p:sldId id="273" r:id="rId13"/>
    <p:sldId id="260" r:id="rId14"/>
    <p:sldId id="282" r:id="rId15"/>
    <p:sldId id="283" r:id="rId16"/>
    <p:sldId id="281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0825" y="2724150"/>
            <a:ext cx="8569323" cy="2004482"/>
          </a:xfrm>
        </p:spPr>
        <p:txBody>
          <a:bodyPr>
            <a:normAutofit/>
          </a:bodyPr>
          <a:lstStyle/>
          <a:p>
            <a:r>
              <a:rPr lang="hr-HR" sz="5000" dirty="0">
                <a:latin typeface="+mn-lt"/>
              </a:rPr>
              <a:t>Multi-agent </a:t>
            </a:r>
            <a:r>
              <a:rPr lang="hr-HR" sz="5000" dirty="0" err="1">
                <a:latin typeface="+mn-lt"/>
              </a:rPr>
              <a:t>pathfinding</a:t>
            </a:r>
            <a:r>
              <a:rPr lang="hr-HR" sz="5000" dirty="0">
                <a:latin typeface="+mn-lt"/>
              </a:rPr>
              <a:t> </a:t>
            </a:r>
            <a:br>
              <a:rPr lang="hr-HR" sz="5000" dirty="0">
                <a:latin typeface="+mn-lt"/>
              </a:rPr>
            </a:br>
            <a:r>
              <a:rPr lang="hr-HR" sz="5000" dirty="0">
                <a:latin typeface="+mn-lt"/>
              </a:rPr>
              <a:t>WITH SIMULATED ANNEALING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57" y="5166782"/>
            <a:ext cx="7197726" cy="1405467"/>
          </a:xfrm>
        </p:spPr>
        <p:txBody>
          <a:bodyPr>
            <a:normAutofit/>
          </a:bodyPr>
          <a:lstStyle/>
          <a:p>
            <a:r>
              <a:rPr lang="hr-HR" sz="2000" cap="none"/>
              <a:t>Nina Dobša, Vittorio Vičević </a:t>
            </a:r>
          </a:p>
        </p:txBody>
      </p:sp>
      <p:pic>
        <p:nvPicPr>
          <p:cNvPr id="2050" name="Picture 2" descr="TU Wi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15458" r="15967" b="17577"/>
          <a:stretch/>
        </p:blipFill>
        <p:spPr bwMode="auto">
          <a:xfrm>
            <a:off x="9788523" y="619125"/>
            <a:ext cx="145732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1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84" y="-91331"/>
            <a:ext cx="10131425" cy="1057274"/>
          </a:xfrm>
        </p:spPr>
        <p:txBody>
          <a:bodyPr>
            <a:noAutofit/>
          </a:bodyPr>
          <a:lstStyle/>
          <a:p>
            <a:r>
              <a:rPr lang="hr-HR" sz="3500" cap="none" dirty="0"/>
              <a:t/>
            </a:r>
            <a:br>
              <a:rPr lang="hr-HR" sz="3500" cap="none" dirty="0"/>
            </a:br>
            <a:r>
              <a:rPr lang="hr-HR" sz="3500" cap="none" dirty="0"/>
              <a:t/>
            </a:r>
            <a:br>
              <a:rPr lang="hr-HR" sz="3500" cap="none" dirty="0"/>
            </a:br>
            <a:r>
              <a:rPr lang="hr-HR" sz="4000" cap="none" dirty="0"/>
              <a:t>NEIGHBORHOOD</a:t>
            </a:r>
            <a:r>
              <a:rPr lang="hr-HR" sz="3500" cap="none" dirty="0"/>
              <a:t/>
            </a:r>
            <a:br>
              <a:rPr lang="hr-HR" sz="3500" cap="none" dirty="0"/>
            </a:b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84" y="1083311"/>
            <a:ext cx="9058274" cy="142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dirty="0" err="1"/>
              <a:t>If</a:t>
            </a:r>
            <a:r>
              <a:rPr lang="hr-HR" sz="2000" dirty="0"/>
              <a:t> </a:t>
            </a:r>
            <a:r>
              <a:rPr lang="hr-HR" sz="2000" dirty="0" err="1"/>
              <a:t>there</a:t>
            </a:r>
            <a:r>
              <a:rPr lang="hr-HR" sz="2000" dirty="0"/>
              <a:t> are </a:t>
            </a:r>
            <a:r>
              <a:rPr lang="hr-HR" sz="2000" dirty="0" err="1"/>
              <a:t>conflicts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a </a:t>
            </a:r>
            <a:r>
              <a:rPr lang="hr-HR" sz="2000" dirty="0" err="1"/>
              <a:t>solution</a:t>
            </a:r>
            <a:endParaRPr lang="hr-HR" sz="2000" dirty="0"/>
          </a:p>
          <a:p>
            <a:pPr marL="0" indent="0">
              <a:buNone/>
            </a:pPr>
            <a:r>
              <a:rPr lang="hr-HR" sz="2000" dirty="0"/>
              <a:t>	- </a:t>
            </a:r>
            <a:r>
              <a:rPr lang="hr-HR" sz="1800" dirty="0" err="1"/>
              <a:t>Find</a:t>
            </a:r>
            <a:r>
              <a:rPr lang="hr-HR" sz="1800" dirty="0"/>
              <a:t> </a:t>
            </a:r>
            <a:r>
              <a:rPr lang="hr-HR" sz="1800" dirty="0" err="1"/>
              <a:t>first</a:t>
            </a:r>
            <a:r>
              <a:rPr lang="hr-HR" sz="1800" dirty="0"/>
              <a:t> </a:t>
            </a:r>
            <a:r>
              <a:rPr lang="hr-HR" sz="1800" dirty="0" err="1"/>
              <a:t>conflict</a:t>
            </a:r>
            <a:r>
              <a:rPr lang="hr-HR" sz="1800" dirty="0"/>
              <a:t> </a:t>
            </a:r>
          </a:p>
          <a:p>
            <a:pPr marL="457200" lvl="1" indent="0">
              <a:buNone/>
            </a:pPr>
            <a:r>
              <a:rPr lang="hr-HR" sz="1800" dirty="0"/>
              <a:t>- </a:t>
            </a:r>
            <a:r>
              <a:rPr lang="hr-HR" sz="1800" dirty="0" err="1"/>
              <a:t>Change</a:t>
            </a:r>
            <a:r>
              <a:rPr lang="hr-HR" sz="1800" dirty="0"/>
              <a:t> </a:t>
            </a:r>
            <a:r>
              <a:rPr lang="hr-HR" sz="1800" dirty="0" err="1"/>
              <a:t>path</a:t>
            </a:r>
            <a:r>
              <a:rPr lang="hr-HR" sz="1800" dirty="0"/>
              <a:t> </a:t>
            </a:r>
            <a:r>
              <a:rPr lang="hr-HR" sz="1800" dirty="0" err="1"/>
              <a:t>of</a:t>
            </a:r>
            <a:r>
              <a:rPr lang="hr-HR" sz="1800" dirty="0"/>
              <a:t> one </a:t>
            </a:r>
            <a:r>
              <a:rPr lang="hr-HR" sz="1800"/>
              <a:t>agent </a:t>
            </a:r>
            <a:r>
              <a:rPr lang="hr-HR" sz="1800" smtClean="0"/>
              <a:t>starting </a:t>
            </a:r>
            <a:r>
              <a:rPr lang="hr-HR" sz="1800" dirty="0" err="1"/>
              <a:t>from</a:t>
            </a:r>
            <a:r>
              <a:rPr lang="hr-HR" sz="1800" dirty="0"/>
              <a:t> </a:t>
            </a:r>
            <a:r>
              <a:rPr lang="hr-HR" sz="1800" dirty="0" err="1"/>
              <a:t>the</a:t>
            </a:r>
            <a:r>
              <a:rPr lang="hr-HR" sz="1800" dirty="0"/>
              <a:t> </a:t>
            </a:r>
            <a:r>
              <a:rPr lang="hr-HR" sz="1800" dirty="0" err="1"/>
              <a:t>point</a:t>
            </a:r>
            <a:r>
              <a:rPr lang="hr-HR" sz="1800" dirty="0"/>
              <a:t> </a:t>
            </a:r>
            <a:r>
              <a:rPr lang="hr-HR" sz="1800" dirty="0" err="1"/>
              <a:t>before</a:t>
            </a:r>
            <a:r>
              <a:rPr lang="hr-HR" sz="1800" dirty="0"/>
              <a:t> </a:t>
            </a:r>
            <a:r>
              <a:rPr lang="hr-HR" sz="1800" dirty="0" err="1"/>
              <a:t>the</a:t>
            </a:r>
            <a:r>
              <a:rPr lang="hr-HR" sz="1800" dirty="0"/>
              <a:t> </a:t>
            </a:r>
            <a:r>
              <a:rPr lang="hr-HR" sz="1800" dirty="0" err="1"/>
              <a:t>conflict</a:t>
            </a:r>
            <a:endParaRPr lang="hr-H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9" y="2425113"/>
            <a:ext cx="7613966" cy="42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65" y="-34470"/>
            <a:ext cx="10131425" cy="1005091"/>
          </a:xfrm>
        </p:spPr>
        <p:txBody>
          <a:bodyPr>
            <a:normAutofit fontScale="90000"/>
          </a:bodyPr>
          <a:lstStyle/>
          <a:p>
            <a:r>
              <a:rPr lang="hr-HR" cap="none" dirty="0"/>
              <a:t/>
            </a:r>
            <a:br>
              <a:rPr lang="hr-HR" cap="none" dirty="0"/>
            </a:br>
            <a:r>
              <a:rPr lang="hr-HR" cap="none" dirty="0"/>
              <a:t/>
            </a:r>
            <a:br>
              <a:rPr lang="hr-HR" cap="none" dirty="0"/>
            </a:br>
            <a:r>
              <a:rPr lang="hr-HR" sz="4400" cap="none" dirty="0"/>
              <a:t>NEIGHBORHOOD</a:t>
            </a:r>
            <a:r>
              <a:rPr lang="hr-HR" cap="none" dirty="0"/>
              <a:t/>
            </a:r>
            <a:br>
              <a:rPr lang="hr-HR" cap="none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65" y="970621"/>
            <a:ext cx="10591799" cy="2048933"/>
          </a:xfrm>
        </p:spPr>
        <p:txBody>
          <a:bodyPr/>
          <a:lstStyle/>
          <a:p>
            <a:pPr marL="0" indent="0">
              <a:buNone/>
            </a:pPr>
            <a:r>
              <a:rPr lang="hr-HR" sz="2000" dirty="0" err="1"/>
              <a:t>If</a:t>
            </a:r>
            <a:r>
              <a:rPr lang="hr-HR" sz="2000" dirty="0"/>
              <a:t> </a:t>
            </a:r>
            <a:r>
              <a:rPr lang="hr-HR" sz="2000" dirty="0" err="1"/>
              <a:t>there</a:t>
            </a:r>
            <a:r>
              <a:rPr lang="hr-HR" sz="2000" dirty="0"/>
              <a:t> are no </a:t>
            </a:r>
            <a:r>
              <a:rPr lang="hr-HR" sz="2000" dirty="0" err="1"/>
              <a:t>conflicts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a </a:t>
            </a:r>
            <a:r>
              <a:rPr lang="hr-HR" sz="2000" dirty="0" err="1"/>
              <a:t>solution</a:t>
            </a:r>
            <a:endParaRPr lang="hr-HR" sz="2000" dirty="0"/>
          </a:p>
          <a:p>
            <a:pPr marL="457200" lvl="1" indent="0">
              <a:buNone/>
            </a:pPr>
            <a:r>
              <a:rPr lang="hr-HR" sz="1800" dirty="0"/>
              <a:t>- </a:t>
            </a:r>
            <a:r>
              <a:rPr lang="hr-HR" sz="1800" dirty="0" err="1"/>
              <a:t>Change</a:t>
            </a:r>
            <a:r>
              <a:rPr lang="hr-HR" sz="1800" dirty="0"/>
              <a:t> </a:t>
            </a:r>
            <a:r>
              <a:rPr lang="hr-HR" sz="1800" dirty="0" err="1"/>
              <a:t>path</a:t>
            </a:r>
            <a:r>
              <a:rPr lang="hr-HR" sz="1800" dirty="0"/>
              <a:t> for </a:t>
            </a:r>
            <a:r>
              <a:rPr lang="hr-HR" sz="1800" dirty="0" err="1"/>
              <a:t>each</a:t>
            </a:r>
            <a:r>
              <a:rPr lang="hr-HR" sz="1800" dirty="0"/>
              <a:t> agent </a:t>
            </a:r>
          </a:p>
          <a:p>
            <a:pPr marL="457200" lvl="1" indent="0">
              <a:buNone/>
            </a:pPr>
            <a:r>
              <a:rPr lang="hr-HR" sz="1800" dirty="0"/>
              <a:t>- </a:t>
            </a:r>
            <a:r>
              <a:rPr lang="hr-HR" sz="1800" dirty="0" err="1"/>
              <a:t>Path</a:t>
            </a:r>
            <a:r>
              <a:rPr lang="hr-HR" sz="1800" dirty="0"/>
              <a:t> </a:t>
            </a:r>
            <a:r>
              <a:rPr lang="hr-HR" sz="1800" dirty="0" err="1"/>
              <a:t>is</a:t>
            </a:r>
            <a:r>
              <a:rPr lang="hr-HR" sz="1800" dirty="0"/>
              <a:t> </a:t>
            </a:r>
            <a:r>
              <a:rPr lang="hr-HR" sz="1800" dirty="0" err="1"/>
              <a:t>changed</a:t>
            </a:r>
            <a:r>
              <a:rPr lang="hr-HR" sz="1800" dirty="0"/>
              <a:t> </a:t>
            </a:r>
            <a:r>
              <a:rPr lang="hr-HR" sz="1800" dirty="0" err="1"/>
              <a:t>from</a:t>
            </a:r>
            <a:r>
              <a:rPr lang="hr-HR" sz="1800" dirty="0"/>
              <a:t> a </a:t>
            </a:r>
            <a:r>
              <a:rPr lang="hr-HR" sz="1800" dirty="0" err="1"/>
              <a:t>random</a:t>
            </a:r>
            <a:r>
              <a:rPr lang="hr-HR" sz="1800" dirty="0"/>
              <a:t> </a:t>
            </a:r>
            <a:r>
              <a:rPr lang="hr-HR" sz="1800" dirty="0" err="1"/>
              <a:t>point</a:t>
            </a:r>
            <a:r>
              <a:rPr lang="hr-HR" sz="1800" dirty="0"/>
              <a:t>  on </a:t>
            </a:r>
            <a:r>
              <a:rPr lang="hr-HR" sz="1800" dirty="0" err="1"/>
              <a:t>agents</a:t>
            </a:r>
            <a:r>
              <a:rPr lang="hr-HR" sz="1800" dirty="0"/>
              <a:t> </a:t>
            </a:r>
            <a:r>
              <a:rPr lang="hr-HR" sz="1800" dirty="0" err="1"/>
              <a:t>path</a:t>
            </a:r>
            <a:r>
              <a:rPr lang="hr-HR" sz="1800" dirty="0"/>
              <a:t> (</a:t>
            </a:r>
            <a:r>
              <a:rPr lang="hr-HR" sz="1800" dirty="0" err="1"/>
              <a:t>excluding</a:t>
            </a:r>
            <a:r>
              <a:rPr lang="hr-HR" sz="1800" dirty="0"/>
              <a:t> start </a:t>
            </a:r>
            <a:r>
              <a:rPr lang="hr-HR" sz="1800" dirty="0" err="1"/>
              <a:t>and</a:t>
            </a:r>
            <a:r>
              <a:rPr lang="hr-HR" sz="1800" dirty="0"/>
              <a:t> </a:t>
            </a:r>
            <a:r>
              <a:rPr lang="hr-HR" sz="1800" dirty="0" err="1"/>
              <a:t>end</a:t>
            </a:r>
            <a:r>
              <a:rPr lang="hr-HR" sz="1800" dirty="0"/>
              <a:t> </a:t>
            </a:r>
            <a:r>
              <a:rPr lang="hr-HR" sz="1800" dirty="0" err="1"/>
              <a:t>positions</a:t>
            </a:r>
            <a:r>
              <a:rPr lang="hr-HR" sz="1800" dirty="0"/>
              <a:t>)</a:t>
            </a:r>
          </a:p>
          <a:p>
            <a:endParaRPr lang="hr-HR" dirty="0"/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899CCB3-CE3C-AEE2-4382-3AB2637C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6" y="2527007"/>
            <a:ext cx="9194801" cy="40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57" y="-38100"/>
            <a:ext cx="10131425" cy="1456267"/>
          </a:xfrm>
        </p:spPr>
        <p:txBody>
          <a:bodyPr/>
          <a:lstStyle/>
          <a:p>
            <a:r>
              <a:rPr lang="hr-HR" dirty="0" err="1"/>
              <a:t>Simulated</a:t>
            </a:r>
            <a:r>
              <a:rPr lang="hr-HR" dirty="0"/>
              <a:t> </a:t>
            </a:r>
            <a:r>
              <a:rPr lang="hr-HR" dirty="0" err="1"/>
              <a:t>Annealing</a:t>
            </a:r>
            <a:r>
              <a:rPr lang="hr-HR" dirty="0"/>
              <a:t> </a:t>
            </a:r>
            <a:r>
              <a:rPr lang="hr-HR" dirty="0" err="1"/>
              <a:t>algorithm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30198"/>
            <a:ext cx="7629526" cy="54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0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Results</a:t>
            </a:r>
            <a:r>
              <a:rPr lang="hr-HR" sz="4000" dirty="0"/>
              <a:t> – </a:t>
            </a:r>
            <a:r>
              <a:rPr lang="hr-HR" sz="4000" cap="none" dirty="0" err="1"/>
              <a:t>small</a:t>
            </a:r>
            <a:r>
              <a:rPr lang="hr-HR" sz="4000" cap="none" dirty="0"/>
              <a:t> </a:t>
            </a:r>
            <a:r>
              <a:rPr lang="hr-HR" sz="4000" cap="none" dirty="0" err="1"/>
              <a:t>grids</a:t>
            </a:r>
            <a:r>
              <a:rPr lang="hr-HR" sz="4000" cap="none" dirty="0"/>
              <a:t> (N = 10-20)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19" y="1189237"/>
            <a:ext cx="10131425" cy="1666240"/>
          </a:xfrm>
        </p:spPr>
        <p:txBody>
          <a:bodyPr/>
          <a:lstStyle/>
          <a:p>
            <a:r>
              <a:rPr lang="hr-HR" sz="2000" dirty="0" err="1"/>
              <a:t>Running</a:t>
            </a:r>
            <a:r>
              <a:rPr lang="hr-HR" sz="2000" dirty="0"/>
              <a:t> time </a:t>
            </a:r>
            <a:r>
              <a:rPr lang="hr-HR" sz="2000" dirty="0" err="1"/>
              <a:t>depends</a:t>
            </a:r>
            <a:r>
              <a:rPr lang="hr-HR" sz="2000" dirty="0"/>
              <a:t> on </a:t>
            </a:r>
            <a:r>
              <a:rPr lang="hr-HR" sz="2000" dirty="0" err="1"/>
              <a:t>grid</a:t>
            </a:r>
            <a:r>
              <a:rPr lang="hr-HR" sz="2000" dirty="0"/>
              <a:t> </a:t>
            </a:r>
            <a:r>
              <a:rPr lang="hr-HR" sz="2000" dirty="0" err="1"/>
              <a:t>size</a:t>
            </a:r>
            <a:r>
              <a:rPr lang="hr-HR" sz="2000" dirty="0"/>
              <a:t>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number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agents</a:t>
            </a:r>
            <a:endParaRPr lang="hr-HR" sz="2000" dirty="0"/>
          </a:p>
          <a:p>
            <a:r>
              <a:rPr lang="hr-HR" sz="2000" dirty="0"/>
              <a:t>6* </a:t>
            </a:r>
            <a:r>
              <a:rPr lang="hr-HR" sz="2000" dirty="0" err="1"/>
              <a:t>run</a:t>
            </a:r>
            <a:r>
              <a:rPr lang="hr-HR" sz="2000" dirty="0"/>
              <a:t> </a:t>
            </a:r>
            <a:r>
              <a:rPr lang="hr-HR" sz="2000" dirty="0" err="1"/>
              <a:t>has</a:t>
            </a:r>
            <a:r>
              <a:rPr lang="hr-HR" sz="2000" dirty="0"/>
              <a:t> temperature = 500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cooling_rate</a:t>
            </a:r>
            <a:r>
              <a:rPr lang="hr-HR" sz="2000" dirty="0"/>
              <a:t> = 0.95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39891"/>
              </p:ext>
            </p:extLst>
          </p:nvPr>
        </p:nvGraphicFramePr>
        <p:xfrm>
          <a:off x="601745" y="2365162"/>
          <a:ext cx="1098851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530">
                  <a:extLst>
                    <a:ext uri="{9D8B030D-6E8A-4147-A177-3AD203B41FA5}">
                      <a16:colId xmlns:a16="http://schemas.microsoft.com/office/drawing/2014/main" val="1988564891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746398985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1803756783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3254132639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661854401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198807446"/>
                    </a:ext>
                  </a:extLst>
                </a:gridCol>
                <a:gridCol w="1582127">
                  <a:extLst>
                    <a:ext uri="{9D8B030D-6E8A-4147-A177-3AD203B41FA5}">
                      <a16:colId xmlns:a16="http://schemas.microsoft.com/office/drawing/2014/main" val="2390752697"/>
                    </a:ext>
                  </a:extLst>
                </a:gridCol>
              </a:tblGrid>
              <a:tr h="324382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numAgents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Testing </a:t>
                      </a:r>
                      <a:r>
                        <a:rPr lang="hr-HR" dirty="0" err="1"/>
                        <a:t>runs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Cost_final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7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6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8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422DEA-7DF0-EDDA-9B8A-CAE2941FB4E3}"/>
              </a:ext>
            </a:extLst>
          </p:cNvPr>
          <p:cNvSpPr txBox="1"/>
          <p:nvPr/>
        </p:nvSpPr>
        <p:spPr>
          <a:xfrm>
            <a:off x="1342480" y="5203137"/>
            <a:ext cx="1084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/>
              <a:t>Statistics</a:t>
            </a:r>
            <a:r>
              <a:rPr lang="hr-HR" sz="2000" dirty="0"/>
              <a:t> </a:t>
            </a:r>
            <a:r>
              <a:rPr lang="hr-HR" sz="2000" dirty="0" err="1"/>
              <a:t>from</a:t>
            </a:r>
            <a:r>
              <a:rPr lang="hr-HR" sz="2000" dirty="0"/>
              <a:t> 5 </a:t>
            </a:r>
            <a:r>
              <a:rPr lang="hr-HR" sz="2000" dirty="0" err="1"/>
              <a:t>runs</a:t>
            </a:r>
            <a:r>
              <a:rPr lang="hr-H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 err="1"/>
              <a:t>Average</a:t>
            </a:r>
            <a:r>
              <a:rPr lang="hr-HR" sz="2000" dirty="0"/>
              <a:t> Cost: 32.4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Best Cost: 28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Standard </a:t>
            </a:r>
            <a:r>
              <a:rPr lang="hr-HR" sz="2000" dirty="0" err="1"/>
              <a:t>Deviation</a:t>
            </a:r>
            <a:r>
              <a:rPr lang="hr-HR" sz="2000" dirty="0"/>
              <a:t>: 2.61</a:t>
            </a:r>
          </a:p>
        </p:txBody>
      </p:sp>
    </p:spTree>
    <p:extLst>
      <p:ext uri="{BB962C8B-B14F-4D97-AF65-F5344CB8AC3E}">
        <p14:creationId xmlns:p14="http://schemas.microsoft.com/office/powerpoint/2010/main" val="207014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0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Results</a:t>
            </a:r>
            <a:r>
              <a:rPr lang="hr-HR" sz="4000" dirty="0"/>
              <a:t> – </a:t>
            </a:r>
            <a:r>
              <a:rPr lang="hr-HR" sz="4000" cap="none" dirty="0" err="1"/>
              <a:t>small</a:t>
            </a:r>
            <a:r>
              <a:rPr lang="hr-HR" sz="4000" cap="none" dirty="0"/>
              <a:t> </a:t>
            </a:r>
            <a:r>
              <a:rPr lang="hr-HR" sz="4000" cap="none" dirty="0" err="1"/>
              <a:t>grids</a:t>
            </a:r>
            <a:r>
              <a:rPr lang="hr-HR" sz="4000" cap="none" dirty="0"/>
              <a:t> (N = 10-20)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19" y="1189237"/>
            <a:ext cx="10131425" cy="1666240"/>
          </a:xfrm>
        </p:spPr>
        <p:txBody>
          <a:bodyPr/>
          <a:lstStyle/>
          <a:p>
            <a:r>
              <a:rPr lang="hr-HR" sz="2000" dirty="0" err="1"/>
              <a:t>Running</a:t>
            </a:r>
            <a:r>
              <a:rPr lang="hr-HR" sz="2000" dirty="0"/>
              <a:t> time </a:t>
            </a:r>
            <a:r>
              <a:rPr lang="hr-HR" sz="2000" dirty="0" err="1"/>
              <a:t>depends</a:t>
            </a:r>
            <a:r>
              <a:rPr lang="hr-HR" sz="2000" dirty="0"/>
              <a:t> on </a:t>
            </a:r>
            <a:r>
              <a:rPr lang="hr-HR" sz="2000" dirty="0" err="1"/>
              <a:t>grid</a:t>
            </a:r>
            <a:r>
              <a:rPr lang="hr-HR" sz="2000" dirty="0"/>
              <a:t> </a:t>
            </a:r>
            <a:r>
              <a:rPr lang="hr-HR" sz="2000" dirty="0" err="1"/>
              <a:t>size</a:t>
            </a:r>
            <a:r>
              <a:rPr lang="hr-HR" sz="2000" dirty="0"/>
              <a:t>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number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agents</a:t>
            </a:r>
            <a:endParaRPr lang="hr-HR" sz="2000" dirty="0"/>
          </a:p>
          <a:p>
            <a:r>
              <a:rPr lang="hr-HR" sz="2000" dirty="0"/>
              <a:t>6* </a:t>
            </a:r>
            <a:r>
              <a:rPr lang="hr-HR" sz="2000" dirty="0" err="1"/>
              <a:t>run</a:t>
            </a:r>
            <a:r>
              <a:rPr lang="hr-HR" sz="2000" dirty="0"/>
              <a:t> </a:t>
            </a:r>
            <a:r>
              <a:rPr lang="hr-HR" sz="2000" dirty="0" err="1"/>
              <a:t>has</a:t>
            </a:r>
            <a:r>
              <a:rPr lang="hr-HR" sz="2000" dirty="0"/>
              <a:t> temperature = 500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cooling_rate</a:t>
            </a:r>
            <a:r>
              <a:rPr lang="hr-HR" sz="2000" dirty="0"/>
              <a:t> = 0.95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3134"/>
              </p:ext>
            </p:extLst>
          </p:nvPr>
        </p:nvGraphicFramePr>
        <p:xfrm>
          <a:off x="601745" y="2365162"/>
          <a:ext cx="1098851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530">
                  <a:extLst>
                    <a:ext uri="{9D8B030D-6E8A-4147-A177-3AD203B41FA5}">
                      <a16:colId xmlns:a16="http://schemas.microsoft.com/office/drawing/2014/main" val="1988564891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746398985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1803756783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3254132639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661854401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198807446"/>
                    </a:ext>
                  </a:extLst>
                </a:gridCol>
                <a:gridCol w="1582127">
                  <a:extLst>
                    <a:ext uri="{9D8B030D-6E8A-4147-A177-3AD203B41FA5}">
                      <a16:colId xmlns:a16="http://schemas.microsoft.com/office/drawing/2014/main" val="2390752697"/>
                    </a:ext>
                  </a:extLst>
                </a:gridCol>
              </a:tblGrid>
              <a:tr h="324382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numAgents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Testing </a:t>
                      </a:r>
                      <a:r>
                        <a:rPr lang="hr-HR" dirty="0" err="1"/>
                        <a:t>runs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Cost_final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7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6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8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422DEA-7DF0-EDDA-9B8A-CAE2941FB4E3}"/>
              </a:ext>
            </a:extLst>
          </p:cNvPr>
          <p:cNvSpPr txBox="1"/>
          <p:nvPr/>
        </p:nvSpPr>
        <p:spPr>
          <a:xfrm>
            <a:off x="1342480" y="5203137"/>
            <a:ext cx="1084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/>
              <a:t>Statistics</a:t>
            </a:r>
            <a:r>
              <a:rPr lang="hr-HR" sz="2000" dirty="0"/>
              <a:t> </a:t>
            </a:r>
            <a:r>
              <a:rPr lang="hr-HR" sz="2000" dirty="0" err="1"/>
              <a:t>from</a:t>
            </a:r>
            <a:r>
              <a:rPr lang="hr-HR" sz="2000" dirty="0"/>
              <a:t> 5 </a:t>
            </a:r>
            <a:r>
              <a:rPr lang="hr-HR" sz="2000" dirty="0" err="1"/>
              <a:t>runs</a:t>
            </a:r>
            <a:r>
              <a:rPr lang="hr-H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 err="1"/>
              <a:t>Average</a:t>
            </a:r>
            <a:r>
              <a:rPr lang="hr-HR" sz="2000" dirty="0"/>
              <a:t> Cost: 75.2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Best Cost: 74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Standard </a:t>
            </a:r>
            <a:r>
              <a:rPr lang="hr-HR" sz="2000" dirty="0" err="1"/>
              <a:t>Deviation</a:t>
            </a:r>
            <a:r>
              <a:rPr lang="hr-HR" sz="2000" dirty="0"/>
              <a:t>: 1.79          </a:t>
            </a:r>
          </a:p>
        </p:txBody>
      </p:sp>
    </p:spTree>
    <p:extLst>
      <p:ext uri="{BB962C8B-B14F-4D97-AF65-F5344CB8AC3E}">
        <p14:creationId xmlns:p14="http://schemas.microsoft.com/office/powerpoint/2010/main" val="100691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0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Results</a:t>
            </a:r>
            <a:r>
              <a:rPr lang="hr-HR" sz="4000" dirty="0"/>
              <a:t> – </a:t>
            </a:r>
            <a:r>
              <a:rPr lang="hr-HR" sz="4000" cap="none" dirty="0" err="1"/>
              <a:t>small</a:t>
            </a:r>
            <a:r>
              <a:rPr lang="hr-HR" sz="4000" cap="none" dirty="0"/>
              <a:t> </a:t>
            </a:r>
            <a:r>
              <a:rPr lang="hr-HR" sz="4000" cap="none" dirty="0" err="1"/>
              <a:t>grids</a:t>
            </a:r>
            <a:r>
              <a:rPr lang="hr-HR" sz="4000" cap="none" dirty="0"/>
              <a:t> (N = 10-20)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19" y="1189237"/>
            <a:ext cx="10131425" cy="1666240"/>
          </a:xfrm>
        </p:spPr>
        <p:txBody>
          <a:bodyPr/>
          <a:lstStyle/>
          <a:p>
            <a:r>
              <a:rPr lang="hr-HR" sz="2000" dirty="0" err="1"/>
              <a:t>Running</a:t>
            </a:r>
            <a:r>
              <a:rPr lang="hr-HR" sz="2000" dirty="0"/>
              <a:t> time </a:t>
            </a:r>
            <a:r>
              <a:rPr lang="hr-HR" sz="2000" dirty="0" err="1"/>
              <a:t>depends</a:t>
            </a:r>
            <a:r>
              <a:rPr lang="hr-HR" sz="2000" dirty="0"/>
              <a:t> on </a:t>
            </a:r>
            <a:r>
              <a:rPr lang="hr-HR" sz="2000" dirty="0" err="1"/>
              <a:t>grid</a:t>
            </a:r>
            <a:r>
              <a:rPr lang="hr-HR" sz="2000" dirty="0"/>
              <a:t> </a:t>
            </a:r>
            <a:r>
              <a:rPr lang="hr-HR" sz="2000" dirty="0" err="1"/>
              <a:t>size</a:t>
            </a:r>
            <a:r>
              <a:rPr lang="hr-HR" sz="2000" dirty="0"/>
              <a:t>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number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agents</a:t>
            </a:r>
            <a:endParaRPr lang="hr-HR" sz="2000" dirty="0"/>
          </a:p>
          <a:p>
            <a:r>
              <a:rPr lang="hr-HR" sz="2000" dirty="0"/>
              <a:t>6* </a:t>
            </a:r>
            <a:r>
              <a:rPr lang="hr-HR" sz="2000" dirty="0" err="1"/>
              <a:t>run</a:t>
            </a:r>
            <a:r>
              <a:rPr lang="hr-HR" sz="2000" dirty="0"/>
              <a:t> </a:t>
            </a:r>
            <a:r>
              <a:rPr lang="hr-HR" sz="2000" dirty="0" err="1"/>
              <a:t>has</a:t>
            </a:r>
            <a:r>
              <a:rPr lang="hr-HR" sz="2000" dirty="0"/>
              <a:t> temperature = 500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cooling_rate</a:t>
            </a:r>
            <a:r>
              <a:rPr lang="hr-HR" sz="2000" dirty="0"/>
              <a:t> = 0.95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65637"/>
              </p:ext>
            </p:extLst>
          </p:nvPr>
        </p:nvGraphicFramePr>
        <p:xfrm>
          <a:off x="601745" y="2365162"/>
          <a:ext cx="1098851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530">
                  <a:extLst>
                    <a:ext uri="{9D8B030D-6E8A-4147-A177-3AD203B41FA5}">
                      <a16:colId xmlns:a16="http://schemas.microsoft.com/office/drawing/2014/main" val="1988564891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746398985"/>
                    </a:ext>
                  </a:extLst>
                </a:gridCol>
                <a:gridCol w="1572530">
                  <a:extLst>
                    <a:ext uri="{9D8B030D-6E8A-4147-A177-3AD203B41FA5}">
                      <a16:colId xmlns:a16="http://schemas.microsoft.com/office/drawing/2014/main" val="1803756783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3254132639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661854401"/>
                    </a:ext>
                  </a:extLst>
                </a:gridCol>
                <a:gridCol w="1562931">
                  <a:extLst>
                    <a:ext uri="{9D8B030D-6E8A-4147-A177-3AD203B41FA5}">
                      <a16:colId xmlns:a16="http://schemas.microsoft.com/office/drawing/2014/main" val="198807446"/>
                    </a:ext>
                  </a:extLst>
                </a:gridCol>
                <a:gridCol w="1582127">
                  <a:extLst>
                    <a:ext uri="{9D8B030D-6E8A-4147-A177-3AD203B41FA5}">
                      <a16:colId xmlns:a16="http://schemas.microsoft.com/office/drawing/2014/main" val="2390752697"/>
                    </a:ext>
                  </a:extLst>
                </a:gridCol>
              </a:tblGrid>
              <a:tr h="324382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numAgents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Testing </a:t>
                      </a:r>
                      <a:r>
                        <a:rPr lang="hr-HR" dirty="0" err="1"/>
                        <a:t>runs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Cost_final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30366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7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6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8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422DEA-7DF0-EDDA-9B8A-CAE2941FB4E3}"/>
              </a:ext>
            </a:extLst>
          </p:cNvPr>
          <p:cNvSpPr txBox="1"/>
          <p:nvPr/>
        </p:nvSpPr>
        <p:spPr>
          <a:xfrm>
            <a:off x="1342480" y="5203137"/>
            <a:ext cx="1084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/>
              <a:t>Statistics</a:t>
            </a:r>
            <a:r>
              <a:rPr lang="hr-HR" sz="2000" dirty="0"/>
              <a:t> </a:t>
            </a:r>
            <a:r>
              <a:rPr lang="hr-HR" sz="2000" dirty="0" err="1"/>
              <a:t>from</a:t>
            </a:r>
            <a:r>
              <a:rPr lang="hr-HR" sz="2000" dirty="0"/>
              <a:t> 5 </a:t>
            </a:r>
            <a:r>
              <a:rPr lang="hr-HR" sz="2000" dirty="0" err="1"/>
              <a:t>runs</a:t>
            </a:r>
            <a:r>
              <a:rPr lang="hr-H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 err="1"/>
              <a:t>Average</a:t>
            </a:r>
            <a:r>
              <a:rPr lang="hr-HR" sz="2000" dirty="0"/>
              <a:t> Cost: 165.6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Best Cost: 160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000" dirty="0"/>
              <a:t>Standard </a:t>
            </a:r>
            <a:r>
              <a:rPr lang="hr-HR" sz="2000" dirty="0" err="1"/>
              <a:t>Deviation</a:t>
            </a:r>
            <a:r>
              <a:rPr lang="hr-HR" sz="2000" dirty="0"/>
              <a:t>: 6.23           </a:t>
            </a:r>
          </a:p>
        </p:txBody>
      </p:sp>
    </p:spTree>
    <p:extLst>
      <p:ext uri="{BB962C8B-B14F-4D97-AF65-F5344CB8AC3E}">
        <p14:creationId xmlns:p14="http://schemas.microsoft.com/office/powerpoint/2010/main" val="139156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1" y="167641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Results</a:t>
            </a:r>
            <a:r>
              <a:rPr lang="hr-HR" sz="4000" dirty="0"/>
              <a:t> – </a:t>
            </a:r>
            <a:r>
              <a:rPr lang="hr-HR" sz="4000" cap="none" dirty="0" err="1"/>
              <a:t>big</a:t>
            </a:r>
            <a:r>
              <a:rPr lang="hr-HR" sz="4000" cap="none" dirty="0"/>
              <a:t> </a:t>
            </a:r>
            <a:r>
              <a:rPr lang="hr-HR" sz="4000" cap="none" dirty="0" err="1"/>
              <a:t>grids</a:t>
            </a:r>
            <a:r>
              <a:rPr lang="hr-HR" sz="4000" cap="none" dirty="0"/>
              <a:t> ( N = 30-50)</a:t>
            </a:r>
            <a:endParaRPr lang="hr-HR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25260"/>
              </p:ext>
            </p:extLst>
          </p:nvPr>
        </p:nvGraphicFramePr>
        <p:xfrm>
          <a:off x="704532" y="1998368"/>
          <a:ext cx="10782935" cy="2861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156">
                  <a:extLst>
                    <a:ext uri="{9D8B030D-6E8A-4147-A177-3AD203B41FA5}">
                      <a16:colId xmlns:a16="http://schemas.microsoft.com/office/drawing/2014/main" val="1988564891"/>
                    </a:ext>
                  </a:extLst>
                </a:gridCol>
                <a:gridCol w="1797156">
                  <a:extLst>
                    <a:ext uri="{9D8B030D-6E8A-4147-A177-3AD203B41FA5}">
                      <a16:colId xmlns:a16="http://schemas.microsoft.com/office/drawing/2014/main" val="746398985"/>
                    </a:ext>
                  </a:extLst>
                </a:gridCol>
                <a:gridCol w="1797156">
                  <a:extLst>
                    <a:ext uri="{9D8B030D-6E8A-4147-A177-3AD203B41FA5}">
                      <a16:colId xmlns:a16="http://schemas.microsoft.com/office/drawing/2014/main" val="1803756783"/>
                    </a:ext>
                  </a:extLst>
                </a:gridCol>
                <a:gridCol w="1797156">
                  <a:extLst>
                    <a:ext uri="{9D8B030D-6E8A-4147-A177-3AD203B41FA5}">
                      <a16:colId xmlns:a16="http://schemas.microsoft.com/office/drawing/2014/main" val="1426024878"/>
                    </a:ext>
                  </a:extLst>
                </a:gridCol>
                <a:gridCol w="1786187">
                  <a:extLst>
                    <a:ext uri="{9D8B030D-6E8A-4147-A177-3AD203B41FA5}">
                      <a16:colId xmlns:a16="http://schemas.microsoft.com/office/drawing/2014/main" val="3254132639"/>
                    </a:ext>
                  </a:extLst>
                </a:gridCol>
                <a:gridCol w="1808124">
                  <a:extLst>
                    <a:ext uri="{9D8B030D-6E8A-4147-A177-3AD203B41FA5}">
                      <a16:colId xmlns:a16="http://schemas.microsoft.com/office/drawing/2014/main" val="2390752697"/>
                    </a:ext>
                  </a:extLst>
                </a:gridCol>
              </a:tblGrid>
              <a:tr h="565964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Test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numAgents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Cost_final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131056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15497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13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51760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93 695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2 213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151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255089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4 037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6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0659"/>
            <a:ext cx="10131425" cy="2958042"/>
          </a:xfrm>
        </p:spPr>
        <p:txBody>
          <a:bodyPr/>
          <a:lstStyle/>
          <a:p>
            <a:r>
              <a:rPr lang="hr-HR" sz="2000" dirty="0" err="1"/>
              <a:t>Running</a:t>
            </a:r>
            <a:r>
              <a:rPr lang="hr-HR" sz="2000" dirty="0"/>
              <a:t> time </a:t>
            </a:r>
            <a:r>
              <a:rPr lang="hr-HR" sz="2000" dirty="0" err="1"/>
              <a:t>depends</a:t>
            </a:r>
            <a:r>
              <a:rPr lang="hr-HR" sz="2000" dirty="0"/>
              <a:t> </a:t>
            </a:r>
            <a:r>
              <a:rPr lang="hr-HR" sz="2000" dirty="0" err="1"/>
              <a:t>mostly</a:t>
            </a:r>
            <a:r>
              <a:rPr lang="hr-HR" sz="2000" dirty="0"/>
              <a:t> on </a:t>
            </a:r>
            <a:r>
              <a:rPr lang="hr-HR" sz="2000" dirty="0" err="1"/>
              <a:t>number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agents</a:t>
            </a:r>
            <a:r>
              <a:rPr lang="hr-HR" sz="2000" dirty="0"/>
              <a:t>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also</a:t>
            </a:r>
            <a:r>
              <a:rPr lang="hr-HR" sz="2000" dirty="0"/>
              <a:t> on </a:t>
            </a:r>
            <a:r>
              <a:rPr lang="hr-HR" sz="2000" dirty="0" err="1"/>
              <a:t>grid</a:t>
            </a:r>
            <a:r>
              <a:rPr lang="hr-HR" sz="2000" dirty="0"/>
              <a:t> </a:t>
            </a:r>
            <a:r>
              <a:rPr lang="hr-HR" sz="2000" dirty="0" err="1"/>
              <a:t>size</a:t>
            </a:r>
            <a:endParaRPr lang="hr-HR" sz="2000" dirty="0"/>
          </a:p>
          <a:p>
            <a:r>
              <a:rPr lang="hr-HR" sz="2000" dirty="0"/>
              <a:t>In </a:t>
            </a:r>
            <a:r>
              <a:rPr lang="hr-HR" sz="2000" dirty="0" err="1"/>
              <a:t>all</a:t>
            </a:r>
            <a:r>
              <a:rPr lang="hr-HR" sz="2000" dirty="0"/>
              <a:t> </a:t>
            </a:r>
            <a:r>
              <a:rPr lang="hr-HR" sz="2000" dirty="0" err="1"/>
              <a:t>cases</a:t>
            </a:r>
            <a:r>
              <a:rPr lang="hr-HR" sz="2000" dirty="0"/>
              <a:t> (N ∈ [5, 50], numAgents ∈ [5, 30]) </a:t>
            </a:r>
            <a:r>
              <a:rPr lang="hr-HR" sz="2000" dirty="0" err="1"/>
              <a:t>running</a:t>
            </a:r>
            <a:r>
              <a:rPr lang="hr-HR" sz="2000" dirty="0"/>
              <a:t> time </a:t>
            </a:r>
            <a:r>
              <a:rPr lang="hr-HR" sz="2000" dirty="0" err="1"/>
              <a:t>was</a:t>
            </a:r>
            <a:r>
              <a:rPr lang="hr-HR" sz="2000" dirty="0"/>
              <a:t> </a:t>
            </a:r>
            <a:r>
              <a:rPr lang="hr-HR" sz="2000" dirty="0" err="1"/>
              <a:t>under</a:t>
            </a:r>
            <a:r>
              <a:rPr lang="hr-HR" sz="2000" dirty="0"/>
              <a:t> 40min</a:t>
            </a:r>
          </a:p>
          <a:p>
            <a:r>
              <a:rPr lang="hr-HR" sz="2000" dirty="0" err="1"/>
              <a:t>Solutions</a:t>
            </a:r>
            <a:r>
              <a:rPr lang="hr-HR" sz="2000" dirty="0"/>
              <a:t> are </a:t>
            </a:r>
            <a:r>
              <a:rPr lang="hr-HR" sz="2000" dirty="0" err="1"/>
              <a:t>not</a:t>
            </a:r>
            <a:r>
              <a:rPr lang="hr-HR" sz="2000" dirty="0"/>
              <a:t> </a:t>
            </a:r>
            <a:r>
              <a:rPr lang="hr-HR" sz="2000" dirty="0" err="1"/>
              <a:t>optimal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</a:t>
            </a:r>
            <a:r>
              <a:rPr lang="hr-HR" sz="2000" dirty="0" err="1"/>
              <a:t>all</a:t>
            </a:r>
            <a:r>
              <a:rPr lang="hr-HR" sz="2000" dirty="0"/>
              <a:t> </a:t>
            </a:r>
            <a:r>
              <a:rPr lang="hr-HR" sz="2000" err="1"/>
              <a:t>cases</a:t>
            </a:r>
            <a:r>
              <a:rPr lang="hr-HR" sz="2000"/>
              <a:t> </a:t>
            </a:r>
            <a:endParaRPr lang="hr-HR" sz="2000" smtClean="0"/>
          </a:p>
          <a:p>
            <a:r>
              <a:rPr lang="hr-HR" sz="2000" smtClean="0"/>
              <a:t>Solutions change with different temperature and cooling rate</a:t>
            </a:r>
          </a:p>
          <a:p>
            <a:pPr lvl="1"/>
            <a:r>
              <a:rPr lang="hr-HR" sz="1800" smtClean="0"/>
              <a:t>depends on example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123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1600200"/>
            <a:ext cx="10131425" cy="1456267"/>
          </a:xfrm>
        </p:spPr>
        <p:txBody>
          <a:bodyPr/>
          <a:lstStyle/>
          <a:p>
            <a:r>
              <a:rPr lang="hr-HR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9607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6" y="832908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5" y="17991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000" dirty="0"/>
          </a:p>
          <a:p>
            <a:pPr marL="457200" indent="-457200">
              <a:buFont typeface="+mj-lt"/>
              <a:buAutoNum type="arabicPeriod"/>
            </a:pPr>
            <a:r>
              <a:rPr lang="hr-HR" sz="2000" dirty="0"/>
              <a:t>MAPF problem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dirty="0" err="1"/>
              <a:t>Simmulated</a:t>
            </a:r>
            <a:r>
              <a:rPr lang="hr-HR" sz="2000" dirty="0"/>
              <a:t> </a:t>
            </a:r>
            <a:r>
              <a:rPr lang="hr-HR" sz="2000" dirty="0" err="1"/>
              <a:t>Anealing</a:t>
            </a:r>
            <a:endParaRPr lang="hr-HR" sz="2000" dirty="0"/>
          </a:p>
          <a:p>
            <a:pPr marL="457200" indent="-457200">
              <a:buFont typeface="+mj-lt"/>
              <a:buAutoNum type="arabicPeriod"/>
            </a:pPr>
            <a:r>
              <a:rPr lang="hr-HR" sz="2000" dirty="0" err="1"/>
              <a:t>Solution</a:t>
            </a:r>
            <a:r>
              <a:rPr lang="hr-HR" sz="2000" dirty="0"/>
              <a:t> </a:t>
            </a:r>
            <a:r>
              <a:rPr lang="hr-HR" sz="2000" dirty="0" err="1"/>
              <a:t>code</a:t>
            </a:r>
            <a:endParaRPr lang="hr-HR" sz="2000" dirty="0"/>
          </a:p>
          <a:p>
            <a:pPr marL="457200" indent="-457200">
              <a:buFont typeface="+mj-lt"/>
              <a:buAutoNum type="arabicPeriod"/>
            </a:pPr>
            <a:r>
              <a:rPr lang="hr-HR" sz="2000" dirty="0" err="1"/>
              <a:t>Results</a:t>
            </a:r>
            <a:endParaRPr lang="hr-HR" sz="2000" dirty="0"/>
          </a:p>
          <a:p>
            <a:pPr marL="457200" indent="-457200">
              <a:buFont typeface="+mj-lt"/>
              <a:buAutoNum type="arabicPeriod"/>
            </a:pPr>
            <a:r>
              <a:rPr lang="hr-HR" sz="2000" dirty="0" err="1"/>
              <a:t>Conclusion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27543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8" y="497976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/>
              <a:t>MAPF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8" y="1765258"/>
            <a:ext cx="11201399" cy="4363278"/>
          </a:xfrm>
        </p:spPr>
        <p:txBody>
          <a:bodyPr>
            <a:normAutofit/>
          </a:bodyPr>
          <a:lstStyle/>
          <a:p>
            <a:r>
              <a:rPr lang="hr-HR" sz="2000" dirty="0"/>
              <a:t>GOAL : C</a:t>
            </a:r>
            <a:r>
              <a:rPr lang="en-US" sz="2000" dirty="0" err="1"/>
              <a:t>omput</a:t>
            </a:r>
            <a:r>
              <a:rPr lang="hr-HR" sz="2000" dirty="0"/>
              <a:t>e </a:t>
            </a:r>
            <a:r>
              <a:rPr lang="en-US" sz="2000" dirty="0"/>
              <a:t>collision-free paths for </a:t>
            </a:r>
            <a:r>
              <a:rPr lang="hr-HR" sz="2000" dirty="0" err="1"/>
              <a:t>agents</a:t>
            </a:r>
            <a:r>
              <a:rPr lang="hr-HR" sz="2000" dirty="0"/>
              <a:t> </a:t>
            </a:r>
            <a:r>
              <a:rPr lang="en-US" sz="2000" dirty="0"/>
              <a:t>from their </a:t>
            </a:r>
            <a:r>
              <a:rPr lang="hr-HR" sz="2000" dirty="0"/>
              <a:t>start</a:t>
            </a:r>
            <a:r>
              <a:rPr lang="en-US" sz="2000" dirty="0"/>
              <a:t> locations </a:t>
            </a:r>
            <a:r>
              <a:rPr lang="hr-HR" sz="2000" dirty="0"/>
              <a:t> </a:t>
            </a:r>
            <a:r>
              <a:rPr lang="en-US" sz="2000" dirty="0"/>
              <a:t>to </a:t>
            </a:r>
            <a:r>
              <a:rPr lang="hr-HR" sz="2000" dirty="0" err="1"/>
              <a:t>given</a:t>
            </a:r>
            <a:r>
              <a:rPr lang="hr-HR" sz="2000" dirty="0"/>
              <a:t> </a:t>
            </a:r>
            <a:r>
              <a:rPr lang="hr-HR" sz="2000" dirty="0" err="1"/>
              <a:t>destinations</a:t>
            </a:r>
            <a:endParaRPr lang="hr-HR" sz="2000" dirty="0"/>
          </a:p>
          <a:p>
            <a:endParaRPr lang="hr-HR" sz="2000" dirty="0"/>
          </a:p>
          <a:p>
            <a:r>
              <a:rPr lang="hr-HR" sz="2000" dirty="0"/>
              <a:t>CONSTRAINTS:</a:t>
            </a:r>
            <a:r>
              <a:rPr lang="hr-HR" dirty="0"/>
              <a:t>  </a:t>
            </a:r>
          </a:p>
          <a:p>
            <a:pPr lvl="1"/>
            <a:r>
              <a:rPr lang="hr-HR" sz="1800" dirty="0" err="1"/>
              <a:t>Each</a:t>
            </a:r>
            <a:r>
              <a:rPr lang="hr-HR" sz="1800" dirty="0"/>
              <a:t> agent </a:t>
            </a:r>
            <a:r>
              <a:rPr lang="hr-HR" sz="1800" dirty="0" err="1"/>
              <a:t>can</a:t>
            </a:r>
            <a:r>
              <a:rPr lang="hr-HR" sz="1800" dirty="0"/>
              <a:t> </a:t>
            </a:r>
            <a:r>
              <a:rPr lang="hr-HR" sz="1800" dirty="0" err="1"/>
              <a:t>perform</a:t>
            </a:r>
            <a:r>
              <a:rPr lang="hr-HR" sz="1800" dirty="0"/>
              <a:t> one </a:t>
            </a:r>
            <a:r>
              <a:rPr lang="hr-HR" sz="1800" dirty="0" err="1"/>
              <a:t>step</a:t>
            </a:r>
            <a:r>
              <a:rPr lang="hr-HR" sz="1800" dirty="0"/>
              <a:t> at a time </a:t>
            </a:r>
          </a:p>
          <a:p>
            <a:pPr lvl="1"/>
            <a:r>
              <a:rPr lang="hr-HR" sz="1800" dirty="0" err="1"/>
              <a:t>Collisions</a:t>
            </a:r>
            <a:r>
              <a:rPr lang="hr-HR" sz="1800" dirty="0"/>
              <a:t>  </a:t>
            </a:r>
            <a:r>
              <a:rPr lang="hr-HR" sz="1800" dirty="0" err="1"/>
              <a:t>forbidden</a:t>
            </a:r>
            <a:r>
              <a:rPr lang="hr-HR" dirty="0"/>
              <a:t>: </a:t>
            </a:r>
          </a:p>
          <a:p>
            <a:pPr lvl="2"/>
            <a:r>
              <a:rPr lang="hr-HR" sz="1800" dirty="0" err="1"/>
              <a:t>vertex</a:t>
            </a:r>
            <a:r>
              <a:rPr lang="hr-HR" sz="1800" dirty="0"/>
              <a:t> </a:t>
            </a:r>
            <a:r>
              <a:rPr lang="hr-HR" sz="1800" dirty="0" err="1"/>
              <a:t>conflict</a:t>
            </a:r>
            <a:endParaRPr lang="hr-HR" sz="1800" dirty="0"/>
          </a:p>
          <a:p>
            <a:pPr marL="0" indent="0">
              <a:buNone/>
            </a:pPr>
            <a:endParaRPr lang="hr-HR" sz="2000" dirty="0"/>
          </a:p>
          <a:p>
            <a:r>
              <a:rPr lang="hr-HR" sz="2000" dirty="0"/>
              <a:t>OBJECTIVE:  </a:t>
            </a:r>
            <a:r>
              <a:rPr lang="en-US" sz="2000" dirty="0"/>
              <a:t>Minimize </a:t>
            </a:r>
            <a:r>
              <a:rPr lang="en-US" sz="2000" dirty="0" err="1"/>
              <a:t>Makespan</a:t>
            </a:r>
            <a:r>
              <a:rPr lang="hr-HR" sz="2000" dirty="0"/>
              <a:t> (t</a:t>
            </a:r>
            <a:r>
              <a:rPr lang="en-US" sz="2000" dirty="0"/>
              <a:t>he number of time steps required for all agents to reach their target</a:t>
            </a:r>
            <a:r>
              <a:rPr lang="hr-HR" sz="2000" dirty="0"/>
              <a:t>)</a:t>
            </a:r>
          </a:p>
        </p:txBody>
      </p:sp>
      <p:pic>
        <p:nvPicPr>
          <p:cNvPr id="6" name="Picture 2" descr="PDF] PRIMAL$_2$: Pathfinding Via Reinforcement and Imitation Multi-Agent  Learning - Lifelong | Semantic Schola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71" b="3449"/>
          <a:stretch/>
        </p:blipFill>
        <p:spPr bwMode="auto">
          <a:xfrm>
            <a:off x="7662808" y="2994649"/>
            <a:ext cx="2127375" cy="20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11533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48" y="1767800"/>
            <a:ext cx="4241845" cy="29841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dirty="0"/>
          </a:p>
          <a:p>
            <a:r>
              <a:rPr lang="en-US" sz="2000" dirty="0"/>
              <a:t>Changes the parameter T </a:t>
            </a:r>
            <a:r>
              <a:rPr lang="hr-HR" sz="2000" dirty="0"/>
              <a:t>(temperature) </a:t>
            </a:r>
            <a:r>
              <a:rPr lang="en-US" sz="2000" dirty="0"/>
              <a:t>during the search</a:t>
            </a:r>
            <a:endParaRPr lang="hr-HR" sz="2000" dirty="0"/>
          </a:p>
          <a:p>
            <a:pPr lvl="1"/>
            <a:r>
              <a:rPr lang="hr-HR" sz="1800" dirty="0" err="1"/>
              <a:t>high</a:t>
            </a:r>
            <a:r>
              <a:rPr lang="hr-HR" sz="1800" dirty="0"/>
              <a:t> </a:t>
            </a:r>
            <a:r>
              <a:rPr lang="hr-HR" sz="1800" dirty="0" err="1"/>
              <a:t>value</a:t>
            </a:r>
            <a:r>
              <a:rPr lang="hr-HR" sz="1800" dirty="0"/>
              <a:t>  </a:t>
            </a:r>
            <a:r>
              <a:rPr lang="hr-HR" sz="1800" dirty="0" err="1"/>
              <a:t>of</a:t>
            </a:r>
            <a:r>
              <a:rPr lang="en-US" sz="1800" dirty="0"/>
              <a:t> T  -&gt; random </a:t>
            </a:r>
            <a:r>
              <a:rPr lang="hr-HR" sz="1800" dirty="0" err="1"/>
              <a:t>search</a:t>
            </a:r>
            <a:endParaRPr lang="hr-HR" sz="1800" dirty="0"/>
          </a:p>
          <a:p>
            <a:pPr lvl="1"/>
            <a:r>
              <a:rPr lang="hr-HR" sz="1800" dirty="0" err="1"/>
              <a:t>small</a:t>
            </a:r>
            <a:r>
              <a:rPr lang="hr-HR" sz="1800" dirty="0"/>
              <a:t> </a:t>
            </a:r>
            <a:r>
              <a:rPr lang="hr-HR" sz="1800" dirty="0" err="1"/>
              <a:t>value</a:t>
            </a:r>
            <a:r>
              <a:rPr lang="hr-HR" sz="1800" dirty="0"/>
              <a:t> </a:t>
            </a:r>
            <a:r>
              <a:rPr lang="hr-HR" sz="1800" dirty="0" err="1"/>
              <a:t>of</a:t>
            </a:r>
            <a:r>
              <a:rPr lang="hr-HR" sz="1800" dirty="0"/>
              <a:t> T</a:t>
            </a:r>
            <a:r>
              <a:rPr lang="en-US" sz="1800" dirty="0"/>
              <a:t> -&gt;</a:t>
            </a:r>
            <a:r>
              <a:rPr lang="hr-HR" sz="1800" dirty="0"/>
              <a:t> </a:t>
            </a:r>
            <a:r>
              <a:rPr lang="en-US" sz="1800" dirty="0"/>
              <a:t>SA behaves like an ordinary Hill-climber</a:t>
            </a:r>
            <a:endParaRPr lang="hr-HR" sz="1800" dirty="0"/>
          </a:p>
          <a:p>
            <a:pPr marL="457200" lvl="1" indent="0">
              <a:buNone/>
            </a:pP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6196" y="1767800"/>
            <a:ext cx="7225762" cy="44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8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51183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solution</a:t>
            </a:r>
            <a:r>
              <a:rPr lang="hr-HR" sz="4000" dirty="0"/>
              <a:t> </a:t>
            </a:r>
            <a:r>
              <a:rPr lang="hr-HR" sz="4000" dirty="0" err="1"/>
              <a:t>code</a:t>
            </a:r>
            <a:r>
              <a:rPr lang="hr-HR" sz="4000" dirty="0"/>
              <a:t> - </a:t>
            </a:r>
            <a:r>
              <a:rPr lang="hr-HR" sz="4000" cap="none" dirty="0" err="1"/>
              <a:t>Variables</a:t>
            </a:r>
            <a:endParaRPr lang="hr-HR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30626"/>
            <a:ext cx="11072190" cy="4898166"/>
          </a:xfrm>
        </p:spPr>
        <p:txBody>
          <a:bodyPr>
            <a:normAutofit/>
          </a:bodyPr>
          <a:lstStyle/>
          <a:p>
            <a:r>
              <a:rPr lang="hr-HR" sz="2000" dirty="0" err="1"/>
              <a:t>Variables</a:t>
            </a:r>
            <a:r>
              <a:rPr lang="hr-HR" sz="2000" dirty="0"/>
              <a:t>:</a:t>
            </a:r>
          </a:p>
          <a:p>
            <a:pPr lvl="1"/>
            <a:r>
              <a:rPr lang="hr-HR" sz="1800" dirty="0" err="1"/>
              <a:t>grid_size</a:t>
            </a:r>
            <a:r>
              <a:rPr lang="hr-HR" sz="1800" dirty="0"/>
              <a:t> </a:t>
            </a:r>
          </a:p>
          <a:p>
            <a:pPr lvl="1"/>
            <a:r>
              <a:rPr lang="hr-HR" sz="1800" dirty="0" err="1"/>
              <a:t>num_agents</a:t>
            </a:r>
            <a:r>
              <a:rPr lang="hr-HR" sz="1800" dirty="0"/>
              <a:t>  (33%-67%)						          								</a:t>
            </a:r>
          </a:p>
          <a:p>
            <a:pPr lvl="1"/>
            <a:r>
              <a:rPr lang="hr-HR" sz="1800" dirty="0" err="1"/>
              <a:t>class</a:t>
            </a:r>
            <a:r>
              <a:rPr lang="hr-HR" sz="1800" dirty="0"/>
              <a:t> agent 											  	</a:t>
            </a:r>
          </a:p>
          <a:p>
            <a:pPr lvl="2"/>
            <a:r>
              <a:rPr lang="hr-HR" sz="1800" dirty="0" err="1"/>
              <a:t>agent.start</a:t>
            </a:r>
            <a:r>
              <a:rPr lang="hr-HR" sz="1800" dirty="0"/>
              <a:t> = </a:t>
            </a:r>
            <a:r>
              <a:rPr lang="hr-HR" sz="1800" dirty="0" err="1"/>
              <a:t>ordered</a:t>
            </a:r>
            <a:r>
              <a:rPr lang="hr-HR" sz="1800" dirty="0"/>
              <a:t> </a:t>
            </a:r>
            <a:r>
              <a:rPr lang="hr-HR" sz="1800" dirty="0" err="1"/>
              <a:t>pair</a:t>
            </a:r>
            <a:r>
              <a:rPr lang="hr-HR" sz="1800" dirty="0"/>
              <a:t> 								 </a:t>
            </a:r>
            <a:r>
              <a:rPr lang="hr-HR" sz="1800" dirty="0" err="1"/>
              <a:t>Randomly</a:t>
            </a:r>
            <a:r>
              <a:rPr lang="hr-HR" sz="1800" dirty="0"/>
              <a:t> </a:t>
            </a:r>
            <a:r>
              <a:rPr lang="hr-HR" sz="1800" dirty="0" err="1"/>
              <a:t>choosen</a:t>
            </a:r>
            <a:endParaRPr lang="hr-HR" sz="1800" dirty="0"/>
          </a:p>
          <a:p>
            <a:pPr lvl="2"/>
            <a:r>
              <a:rPr lang="hr-HR" sz="1800" dirty="0" err="1"/>
              <a:t>agent.end</a:t>
            </a:r>
            <a:r>
              <a:rPr lang="hr-HR" sz="1800" dirty="0"/>
              <a:t> = </a:t>
            </a:r>
            <a:r>
              <a:rPr lang="hr-HR" sz="1800" dirty="0" err="1"/>
              <a:t>ordered</a:t>
            </a:r>
            <a:r>
              <a:rPr lang="hr-HR" sz="1800" dirty="0"/>
              <a:t> </a:t>
            </a:r>
            <a:r>
              <a:rPr lang="hr-HR" sz="1800" dirty="0" err="1"/>
              <a:t>pair</a:t>
            </a:r>
            <a:endParaRPr lang="hr-HR" sz="1800" dirty="0"/>
          </a:p>
          <a:p>
            <a:pPr lvl="2"/>
            <a:r>
              <a:rPr lang="hr-HR" sz="1800" dirty="0" err="1"/>
              <a:t>agent.path</a:t>
            </a:r>
            <a:r>
              <a:rPr lang="hr-HR" sz="1800" dirty="0"/>
              <a:t> = </a:t>
            </a:r>
            <a:r>
              <a:rPr lang="hr-HR" sz="1800" dirty="0" err="1"/>
              <a:t>array</a:t>
            </a:r>
            <a:r>
              <a:rPr lang="hr-HR" sz="1800" dirty="0"/>
              <a:t> </a:t>
            </a:r>
            <a:r>
              <a:rPr lang="hr-HR" sz="1800" dirty="0" err="1"/>
              <a:t>of</a:t>
            </a:r>
            <a:r>
              <a:rPr lang="hr-HR" sz="1800" dirty="0"/>
              <a:t> </a:t>
            </a:r>
            <a:r>
              <a:rPr lang="hr-HR" sz="1800" dirty="0" err="1"/>
              <a:t>ordered</a:t>
            </a:r>
            <a:r>
              <a:rPr lang="hr-HR" sz="1800" dirty="0"/>
              <a:t> </a:t>
            </a:r>
            <a:r>
              <a:rPr lang="hr-HR" sz="1800" dirty="0" err="1"/>
              <a:t>pairs</a:t>
            </a:r>
            <a:r>
              <a:rPr lang="hr-HR" sz="1800" dirty="0"/>
              <a:t> 	</a:t>
            </a:r>
          </a:p>
          <a:p>
            <a:pPr lvl="1"/>
            <a:endParaRPr lang="hr-HR" sz="1800" dirty="0"/>
          </a:p>
          <a:p>
            <a:pPr lvl="1"/>
            <a:r>
              <a:rPr lang="hr-HR" sz="1800" dirty="0" err="1"/>
              <a:t>max_iter</a:t>
            </a:r>
            <a:r>
              <a:rPr lang="hr-HR" sz="1800" dirty="0"/>
              <a:t> = 200 000</a:t>
            </a:r>
          </a:p>
          <a:p>
            <a:pPr lvl="1"/>
            <a:r>
              <a:rPr lang="hr-HR" sz="1800" dirty="0" err="1"/>
              <a:t>initial_temp</a:t>
            </a:r>
            <a:r>
              <a:rPr lang="hr-HR" sz="1800" dirty="0"/>
              <a:t> = 1 000</a:t>
            </a:r>
          </a:p>
          <a:p>
            <a:pPr lvl="1"/>
            <a:r>
              <a:rPr lang="hr-HR" sz="1800" dirty="0" err="1"/>
              <a:t>cooling_rate</a:t>
            </a:r>
            <a:r>
              <a:rPr lang="hr-HR" sz="1800" dirty="0"/>
              <a:t> = 0.99			</a:t>
            </a:r>
            <a:br>
              <a:rPr lang="hr-HR" sz="1800" dirty="0"/>
            </a:br>
            <a:endParaRPr lang="hr-HR" sz="1800" dirty="0"/>
          </a:p>
        </p:txBody>
      </p:sp>
      <p:sp>
        <p:nvSpPr>
          <p:cNvPr id="4" name="Right Brace 3"/>
          <p:cNvSpPr/>
          <p:nvPr/>
        </p:nvSpPr>
        <p:spPr>
          <a:xfrm>
            <a:off x="6221896" y="2309480"/>
            <a:ext cx="844826" cy="2066924"/>
          </a:xfrm>
          <a:prstGeom prst="rightBrace">
            <a:avLst>
              <a:gd name="adj1" fmla="val 37745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91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1" y="352425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Optimization</a:t>
            </a:r>
            <a:r>
              <a:rPr lang="hr-HR" sz="4000" dirty="0"/>
              <a:t> </a:t>
            </a:r>
            <a:r>
              <a:rPr lang="hr-HR" sz="4000" dirty="0" err="1"/>
              <a:t>tehniques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1549706"/>
            <a:ext cx="10131425" cy="2209800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pPr marL="342900" indent="-342900">
              <a:buFont typeface="+mj-lt"/>
              <a:buAutoNum type="arabicPeriod"/>
            </a:pPr>
            <a:r>
              <a:rPr lang="hr-HR" dirty="0" err="1"/>
              <a:t>Avoiding</a:t>
            </a:r>
            <a:r>
              <a:rPr lang="hr-HR" dirty="0"/>
              <a:t> </a:t>
            </a:r>
            <a:r>
              <a:rPr lang="hr-HR" dirty="0" err="1"/>
              <a:t>visited</a:t>
            </a:r>
            <a:r>
              <a:rPr lang="hr-HR" dirty="0"/>
              <a:t> </a:t>
            </a:r>
            <a:r>
              <a:rPr lang="hr-HR" dirty="0" err="1"/>
              <a:t>squares</a:t>
            </a:r>
            <a:endParaRPr lang="hr-HR" dirty="0"/>
          </a:p>
          <a:p>
            <a:pPr marL="342900" indent="-342900">
              <a:buFont typeface="+mj-lt"/>
              <a:buAutoNum type="arabicPeriod"/>
            </a:pPr>
            <a:r>
              <a:rPr lang="hr-HR" dirty="0" err="1"/>
              <a:t>Choosing</a:t>
            </a:r>
            <a:r>
              <a:rPr lang="hr-HR" dirty="0"/>
              <a:t> </a:t>
            </a:r>
            <a:r>
              <a:rPr lang="hr-HR" dirty="0" err="1"/>
              <a:t>direction</a:t>
            </a:r>
            <a:r>
              <a:rPr lang="hr-HR" dirty="0"/>
              <a:t> </a:t>
            </a:r>
            <a:r>
              <a:rPr lang="hr-HR" dirty="0" err="1"/>
              <a:t>towards</a:t>
            </a:r>
            <a:r>
              <a:rPr lang="hr-HR" dirty="0"/>
              <a:t> </a:t>
            </a:r>
            <a:r>
              <a:rPr lang="hr-HR" dirty="0" err="1"/>
              <a:t>goal</a:t>
            </a:r>
            <a:endParaRPr lang="hr-HR" dirty="0"/>
          </a:p>
          <a:p>
            <a:pPr marL="342900" indent="-342900">
              <a:buFont typeface="+mj-lt"/>
              <a:buAutoNum type="arabicPeriod"/>
            </a:pPr>
            <a:r>
              <a:rPr lang="hr-HR" dirty="0" err="1"/>
              <a:t>Forcing</a:t>
            </a:r>
            <a:r>
              <a:rPr lang="hr-HR" dirty="0"/>
              <a:t> </a:t>
            </a:r>
            <a:r>
              <a:rPr lang="hr-HR" dirty="0" err="1"/>
              <a:t>algorithm</a:t>
            </a:r>
            <a:r>
              <a:rPr lang="hr-HR" dirty="0"/>
              <a:t> to </a:t>
            </a:r>
            <a:r>
              <a:rPr lang="hr-HR" dirty="0" err="1"/>
              <a:t>first</a:t>
            </a:r>
            <a:r>
              <a:rPr lang="hr-HR" dirty="0"/>
              <a:t> </a:t>
            </a:r>
            <a:r>
              <a:rPr lang="hr-HR" dirty="0" err="1"/>
              <a:t>modify</a:t>
            </a:r>
            <a:r>
              <a:rPr lang="hr-HR" dirty="0"/>
              <a:t> </a:t>
            </a:r>
            <a:r>
              <a:rPr lang="hr-HR" dirty="0" err="1"/>
              <a:t>path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agents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collision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342900" indent="-342900">
              <a:buFont typeface="+mj-lt"/>
              <a:buAutoNum type="arabicPeriod"/>
            </a:pPr>
            <a:endParaRPr lang="hr-HR" dirty="0"/>
          </a:p>
          <a:p>
            <a:pPr marL="342900" indent="-342900">
              <a:buFont typeface="+mj-lt"/>
              <a:buAutoNum type="arabicPeriod"/>
            </a:pPr>
            <a:endParaRPr lang="hr-HR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3C47334-22AC-E1F9-B9F9-5227A24D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" y="3103750"/>
            <a:ext cx="8478528" cy="34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34434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starting</a:t>
            </a:r>
            <a:r>
              <a:rPr lang="hr-HR" sz="4000" dirty="0"/>
              <a:t> </a:t>
            </a:r>
            <a:r>
              <a:rPr lang="hr-HR" sz="4000" dirty="0" err="1"/>
              <a:t>solution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581151"/>
            <a:ext cx="10131425" cy="1704974"/>
          </a:xfrm>
        </p:spPr>
        <p:txBody>
          <a:bodyPr/>
          <a:lstStyle/>
          <a:p>
            <a:r>
              <a:rPr lang="hr-HR" dirty="0" err="1"/>
              <a:t>Almost</a:t>
            </a:r>
            <a:r>
              <a:rPr lang="hr-HR" dirty="0"/>
              <a:t> </a:t>
            </a:r>
            <a:r>
              <a:rPr lang="hr-HR" dirty="0" err="1"/>
              <a:t>random</a:t>
            </a:r>
            <a:r>
              <a:rPr lang="hr-HR" dirty="0"/>
              <a:t> – </a:t>
            </a:r>
            <a:r>
              <a:rPr lang="hr-HR" dirty="0" err="1"/>
              <a:t>optimizations</a:t>
            </a:r>
            <a:r>
              <a:rPr lang="hr-HR" dirty="0"/>
              <a:t> 1 </a:t>
            </a:r>
            <a:r>
              <a:rPr lang="hr-HR" dirty="0" err="1"/>
              <a:t>and</a:t>
            </a:r>
            <a:r>
              <a:rPr lang="hr-HR" dirty="0"/>
              <a:t> 2 </a:t>
            </a:r>
            <a:r>
              <a:rPr lang="hr-HR" dirty="0" err="1"/>
              <a:t>used</a:t>
            </a:r>
            <a:endParaRPr lang="hr-HR" dirty="0"/>
          </a:p>
          <a:p>
            <a:r>
              <a:rPr lang="hr-HR" dirty="0"/>
              <a:t>Initial </a:t>
            </a:r>
            <a:r>
              <a:rPr lang="hr-HR" dirty="0" err="1"/>
              <a:t>solution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contain</a:t>
            </a:r>
            <a:r>
              <a:rPr lang="hr-HR" dirty="0"/>
              <a:t> </a:t>
            </a:r>
            <a:r>
              <a:rPr lang="hr-HR" dirty="0" err="1"/>
              <a:t>collisions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FB31E9-3D7D-7CBA-8106-9DE331C0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729090"/>
            <a:ext cx="9878254" cy="37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00521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cost</a:t>
            </a:r>
            <a:r>
              <a:rPr lang="hr-HR" sz="4000" dirty="0"/>
              <a:t> </a:t>
            </a:r>
            <a:r>
              <a:rPr lang="hr-HR" sz="4000" dirty="0" err="1"/>
              <a:t>function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56763"/>
            <a:ext cx="10131425" cy="963083"/>
          </a:xfrm>
        </p:spPr>
        <p:txBody>
          <a:bodyPr/>
          <a:lstStyle/>
          <a:p>
            <a:r>
              <a:rPr lang="hr-HR" dirty="0"/>
              <a:t>Cost </a:t>
            </a:r>
            <a:r>
              <a:rPr lang="hr-HR" dirty="0" err="1"/>
              <a:t>function</a:t>
            </a:r>
            <a:r>
              <a:rPr lang="hr-HR" dirty="0"/>
              <a:t> = </a:t>
            </a:r>
            <a:r>
              <a:rPr lang="hr-HR" dirty="0" err="1"/>
              <a:t>sum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paths</a:t>
            </a:r>
            <a:r>
              <a:rPr lang="hr-HR" dirty="0"/>
              <a:t> + </a:t>
            </a:r>
            <a:r>
              <a:rPr lang="hr-HR" err="1"/>
              <a:t>collision</a:t>
            </a:r>
            <a:r>
              <a:rPr lang="hr-HR"/>
              <a:t> </a:t>
            </a:r>
            <a:r>
              <a:rPr lang="hr-HR" smtClean="0"/>
              <a:t>penalty</a:t>
            </a:r>
            <a:endParaRPr lang="hr-HR" dirty="0"/>
          </a:p>
          <a:p>
            <a:r>
              <a:rPr lang="hr-HR" dirty="0" err="1"/>
              <a:t>pos_time</a:t>
            </a:r>
            <a:r>
              <a:rPr lang="hr-HR" dirty="0"/>
              <a:t> -&gt; </a:t>
            </a:r>
            <a:r>
              <a:rPr lang="hr-HR" dirty="0" err="1"/>
              <a:t>array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keys</a:t>
            </a:r>
            <a:r>
              <a:rPr lang="hr-HR" dirty="0"/>
              <a:t>, </a:t>
            </a:r>
            <a:r>
              <a:rPr lang="hr-HR" dirty="0" err="1"/>
              <a:t>position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time</a:t>
            </a: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C35BD68-3291-1E2A-47B8-4C68CB6B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824522"/>
            <a:ext cx="7787641" cy="34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00521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dirty="0" err="1"/>
              <a:t>Check</a:t>
            </a:r>
            <a:r>
              <a:rPr lang="hr-HR" sz="4000" dirty="0"/>
              <a:t> </a:t>
            </a:r>
            <a:r>
              <a:rPr lang="hr-HR" sz="4000" dirty="0" err="1"/>
              <a:t>conflict</a:t>
            </a:r>
            <a:endParaRPr lang="hr-H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56763"/>
            <a:ext cx="10131425" cy="963083"/>
          </a:xfrm>
        </p:spPr>
        <p:txBody>
          <a:bodyPr/>
          <a:lstStyle/>
          <a:p>
            <a:r>
              <a:rPr lang="hr-HR" dirty="0" err="1"/>
              <a:t>Returns</a:t>
            </a:r>
            <a:r>
              <a:rPr lang="hr-HR" dirty="0"/>
              <a:t> </a:t>
            </a:r>
            <a:r>
              <a:rPr lang="hr-HR" dirty="0" err="1"/>
              <a:t>tuple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position</a:t>
            </a:r>
            <a:r>
              <a:rPr lang="hr-HR" dirty="0"/>
              <a:t>, time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agent’s</a:t>
            </a:r>
            <a:r>
              <a:rPr lang="hr-HR" dirty="0"/>
              <a:t> index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there</a:t>
            </a:r>
            <a:r>
              <a:rPr lang="hr-HR" dirty="0"/>
              <a:t> are </a:t>
            </a:r>
            <a:r>
              <a:rPr lang="hr-HR" dirty="0" err="1"/>
              <a:t>conflicts</a:t>
            </a:r>
            <a:r>
              <a:rPr lang="hr-HR" dirty="0"/>
              <a:t> (</a:t>
            </a:r>
            <a:r>
              <a:rPr lang="hr-HR" dirty="0" err="1"/>
              <a:t>collisions</a:t>
            </a:r>
            <a:r>
              <a:rPr lang="hr-HR" dirty="0"/>
              <a:t>)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5A6F27F-7ED5-2C1D-F20D-BF8864A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19846"/>
            <a:ext cx="7686041" cy="40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955</TotalTime>
  <Words>686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Multi-agent pathfinding  WITH SIMULATED ANNEALING</vt:lpstr>
      <vt:lpstr>Agenda</vt:lpstr>
      <vt:lpstr>MAPF problem</vt:lpstr>
      <vt:lpstr>SIMULATED ANNEALING</vt:lpstr>
      <vt:lpstr>solution code - Variables</vt:lpstr>
      <vt:lpstr>Optimization tehniques</vt:lpstr>
      <vt:lpstr>starting solution</vt:lpstr>
      <vt:lpstr>cost function</vt:lpstr>
      <vt:lpstr>Check conflict</vt:lpstr>
      <vt:lpstr>  NEIGHBORHOOD </vt:lpstr>
      <vt:lpstr>  NEIGHBORHOOD </vt:lpstr>
      <vt:lpstr>Simulated Annealing algorithm</vt:lpstr>
      <vt:lpstr>Results – small grids (N = 10-20)</vt:lpstr>
      <vt:lpstr>Results – small grids (N = 10-20)</vt:lpstr>
      <vt:lpstr>Results – small grids (N = 10-20)</vt:lpstr>
      <vt:lpstr>Results – big grids ( N = 30-50)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 pathfinding</dc:title>
  <dc:creator>Nina Dobša</dc:creator>
  <cp:lastModifiedBy>Nina Dobša</cp:lastModifiedBy>
  <cp:revision>9</cp:revision>
  <dcterms:created xsi:type="dcterms:W3CDTF">2024-05-06T10:09:07Z</dcterms:created>
  <dcterms:modified xsi:type="dcterms:W3CDTF">2024-06-18T10:40:00Z</dcterms:modified>
</cp:coreProperties>
</file>