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1EE11B5-EDF2-48CC-A326-2C4F0BF030E4}">
  <a:tblStyle styleId="{F1EE11B5-EDF2-48CC-A326-2C4F0BF030E4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Explain AP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psexec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bjh7242/NECCDC-2017-Configs" TargetMode="External"/><Relationship Id="rId4" Type="http://schemas.openxmlformats.org/officeDocument/2006/relationships/image" Target="../media/image04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7.png"/><Relationship Id="rId13" Type="http://schemas.openxmlformats.org/officeDocument/2006/relationships/image" Target="../media/image19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6.png"/><Relationship Id="rId4" Type="http://schemas.openxmlformats.org/officeDocument/2006/relationships/image" Target="../media/image07.png"/><Relationship Id="rId9" Type="http://schemas.openxmlformats.org/officeDocument/2006/relationships/image" Target="../media/image11.png"/><Relationship Id="rId15" Type="http://schemas.openxmlformats.org/officeDocument/2006/relationships/image" Target="../media/image21.png"/><Relationship Id="rId14" Type="http://schemas.openxmlformats.org/officeDocument/2006/relationships/image" Target="../media/image20.png"/><Relationship Id="rId16" Type="http://schemas.openxmlformats.org/officeDocument/2006/relationships/image" Target="../media/image22.png"/><Relationship Id="rId5" Type="http://schemas.openxmlformats.org/officeDocument/2006/relationships/image" Target="../media/image08.png"/><Relationship Id="rId6" Type="http://schemas.openxmlformats.org/officeDocument/2006/relationships/image" Target="../media/image09.png"/><Relationship Id="rId7" Type="http://schemas.openxmlformats.org/officeDocument/2006/relationships/image" Target="../media/image10.png"/><Relationship Id="rId8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 title="video-1489937900.mp4"/>
          <p:cNvSpPr/>
          <p:nvPr/>
        </p:nvSpPr>
        <p:spPr>
          <a:xfrm>
            <a:off x="1224175" y="75925"/>
            <a:ext cx="685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Black Team AAR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AWS Total Cost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3-19 at 12.03.33 PM.png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8839197" cy="3765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Shamoon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Went off earlier than expected.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Propagated from Win client boxes to DC.</a:t>
            </a:r>
          </a:p>
          <a:p>
            <a:pPr indent="-419100" lvl="1" marL="914400" rtl="0">
              <a:spcBef>
                <a:spcPts val="0"/>
              </a:spcBef>
              <a:buSzPct val="100000"/>
            </a:pPr>
            <a:r>
              <a:rPr lang="en" sz="3000"/>
              <a:t>Wasn’t supposed to target DC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Wiped MBR.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Check Summary</a:t>
            </a:r>
          </a:p>
        </p:txBody>
      </p:sp>
      <p:graphicFrame>
        <p:nvGraphicFramePr>
          <p:cNvPr id="129" name="Shape 129"/>
          <p:cNvGraphicFramePr/>
          <p:nvPr/>
        </p:nvGraphicFramePr>
        <p:xfrm>
          <a:off x="438975" y="120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{F1EE11B5-EDF2-48CC-A326-2C4F0BF030E4}</a:tableStyleId>
              </a:tblPr>
              <a:tblGrid>
                <a:gridCol w="3154875"/>
                <a:gridCol w="5233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Round Timing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45F0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Between 1 and 10 minutes to score a round, 5 minute break between rounds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Number of Checks Per Round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45F0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Number of Service Points Per Round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45F0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1300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Number of Rounds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45F0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121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Number of Checks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45F0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2783 per team / 27830 total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Number of Service Points Possible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45F0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157,300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Number of Fails (All teams)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45F0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10,841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Number of Passes (All teams)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B45F0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16,989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Services that had a good time… (# of check fails)</a:t>
            </a:r>
          </a:p>
        </p:txBody>
      </p:sp>
      <p:graphicFrame>
        <p:nvGraphicFramePr>
          <p:cNvPr id="135" name="Shape 135"/>
          <p:cNvGraphicFramePr/>
          <p:nvPr/>
        </p:nvGraphicFramePr>
        <p:xfrm>
          <a:off x="2143387" y="109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{F1EE11B5-EDF2-48CC-A326-2C4F0BF030E4}</a:tableStyleId>
              </a:tblPr>
              <a:tblGrid>
                <a:gridCol w="1936100"/>
                <a:gridCol w="673425"/>
                <a:gridCol w="722450"/>
                <a:gridCol w="691775"/>
                <a:gridCol w="805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Service Name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45F0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Day 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45F0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Day 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45F0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Day 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45F0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Overall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45F06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HTTP-Meowth-33 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14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18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HTTP-1-Diglett-33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148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SSH-Meowth-34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SSH-Diglett-34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45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55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97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197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HTTP-2-Diglett-33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136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257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FTP-Voltorb-50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135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294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HTTPS-Zubat-100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136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136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302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HTTPS-Snorlax-100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138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136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309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T="91425" marB="91425" marR="91425" marL="91425">
                    <a:solidFill>
                      <a:srgbClr val="B45F0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330</a:t>
                      </a:r>
                    </a:p>
                  </a:txBody>
                  <a:tcPr marT="91425" marB="91425" marR="91425" marL="91425">
                    <a:solidFill>
                      <a:srgbClr val="B45F0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690</a:t>
                      </a:r>
                    </a:p>
                  </a:txBody>
                  <a:tcPr marT="91425" marB="91425" marR="91425" marL="91425">
                    <a:solidFill>
                      <a:srgbClr val="B45F0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190</a:t>
                      </a:r>
                    </a:p>
                  </a:txBody>
                  <a:tcPr marT="91425" marB="91425" marR="91425" marL="91425">
                    <a:solidFill>
                      <a:srgbClr val="B45F0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1210</a:t>
                      </a:r>
                    </a:p>
                  </a:txBody>
                  <a:tcPr marT="91425" marB="91425" marR="91425" marL="91425">
                    <a:solidFill>
                      <a:srgbClr val="B45F0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Services that had a rough time… (# of check fails) </a:t>
            </a:r>
          </a:p>
        </p:txBody>
      </p:sp>
      <p:graphicFrame>
        <p:nvGraphicFramePr>
          <p:cNvPr id="141" name="Shape 141"/>
          <p:cNvGraphicFramePr/>
          <p:nvPr/>
        </p:nvGraphicFramePr>
        <p:xfrm>
          <a:off x="1638412" y="10762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{F1EE11B5-EDF2-48CC-A326-2C4F0BF030E4}</a:tableStyleId>
              </a:tblPr>
              <a:tblGrid>
                <a:gridCol w="2313025"/>
                <a:gridCol w="665600"/>
                <a:gridCol w="670300"/>
                <a:gridCol w="711500"/>
                <a:gridCol w="781325"/>
              </a:tblGrid>
              <a:tr h="3967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Service Name</a:t>
                      </a:r>
                    </a:p>
                  </a:txBody>
                  <a:tcPr marT="91425" marB="91425" marR="91425" marL="91425">
                    <a:solidFill>
                      <a:srgbClr val="B45F0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Day 1</a:t>
                      </a:r>
                    </a:p>
                  </a:txBody>
                  <a:tcPr marT="91425" marB="91425" marR="91425" marL="91425">
                    <a:solidFill>
                      <a:srgbClr val="B45F0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Day 2</a:t>
                      </a:r>
                    </a:p>
                  </a:txBody>
                  <a:tcPr marT="91425" marB="91425" marR="91425" marL="91425">
                    <a:solidFill>
                      <a:srgbClr val="B45F0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Day 3</a:t>
                      </a:r>
                    </a:p>
                  </a:txBody>
                  <a:tcPr marT="91425" marB="91425" marR="91425" marL="91425">
                    <a:solidFill>
                      <a:srgbClr val="B45F0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Overall</a:t>
                      </a:r>
                    </a:p>
                  </a:txBody>
                  <a:tcPr marT="91425" marB="91425" marR="91425" marL="91425">
                    <a:solidFill>
                      <a:srgbClr val="B45F06"/>
                    </a:solidFill>
                  </a:tcPr>
                </a:tc>
              </a:tr>
              <a:tr h="370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SSH-Growlith-50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298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133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522</a:t>
                      </a:r>
                    </a:p>
                  </a:txBody>
                  <a:tcPr marT="91425" marB="91425" marR="91425" marL="91425"/>
                </a:tc>
              </a:tr>
              <a:tr h="370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SSH-Mankey-50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340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573</a:t>
                      </a:r>
                    </a:p>
                  </a:txBody>
                  <a:tcPr marT="91425" marB="91425" marR="91425" marL="91425"/>
                </a:tc>
              </a:tr>
              <a:tr h="370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MySQL-Mankey-50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358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167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611</a:t>
                      </a:r>
                    </a:p>
                  </a:txBody>
                  <a:tcPr marT="91425" marB="91425" marR="91425" marL="91425"/>
                </a:tc>
              </a:tr>
              <a:tr h="370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Fsports-Vulpix-75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428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740</a:t>
                      </a:r>
                    </a:p>
                  </a:txBody>
                  <a:tcPr marT="91425" marB="91425" marR="91425" marL="91425"/>
                </a:tc>
              </a:tr>
              <a:tr h="370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SMB-Magikarp-50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494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180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763</a:t>
                      </a:r>
                    </a:p>
                  </a:txBody>
                  <a:tcPr marT="91425" marB="91425" marR="91425" marL="91425"/>
                </a:tc>
              </a:tr>
              <a:tr h="370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POP3-Bellsprout-50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562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165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930</a:t>
                      </a:r>
                    </a:p>
                  </a:txBody>
                  <a:tcPr marT="91425" marB="91425" marR="91425" marL="91425"/>
                </a:tc>
              </a:tr>
              <a:tr h="415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SMTP-Bellsprout-50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562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167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930</a:t>
                      </a:r>
                    </a:p>
                  </a:txBody>
                  <a:tcPr marT="91425" marB="91425" marR="91425" marL="91425"/>
                </a:tc>
              </a:tr>
              <a:tr h="370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IMAP-Bellsprout-50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204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565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167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934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0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45F0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45F0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690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45F0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190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45F0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1210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45F0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Internet Usage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3-19 at 10.46.55 AM.png"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090199"/>
            <a:ext cx="8745523" cy="37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So..Steam?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Ya..so Black Team got bored on </a:t>
            </a:r>
            <a:r>
              <a:rPr lang="en"/>
              <a:t>Saturday.</a:t>
            </a:r>
          </a:p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898" y="1152475"/>
            <a:ext cx="3999899" cy="3417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Open Sourcing Our Repo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https://github.com/bjh7242/NECCDC-2017-Configs</a:t>
            </a:r>
            <a:r>
              <a:rPr lang="en" sz="2400"/>
              <a:t>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Ansible playbooks for systems, services, vulns, AWS, network, core infrastructure, etc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Team web application (that wasn’t deployed)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Amazon AMI images have been made public so that you can rebuild the cloud infrastructure IN YOUR OWN ROOM!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1724" y="3079299"/>
            <a:ext cx="2752275" cy="20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#blueteambird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25" y="1638125"/>
            <a:ext cx="8839201" cy="432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725" y="3853896"/>
            <a:ext cx="249555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387" y="2998596"/>
            <a:ext cx="441960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2387" y="1261808"/>
            <a:ext cx="24193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3350" y="3521496"/>
            <a:ext cx="414337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60300" y="3263546"/>
            <a:ext cx="365760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7725" y="4407071"/>
            <a:ext cx="355282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9112" y="4751721"/>
            <a:ext cx="810577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463043" y="4447550"/>
            <a:ext cx="413230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218779" y="2077662"/>
            <a:ext cx="5238749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065000" y="2668487"/>
            <a:ext cx="3530348" cy="43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30137" y="1242746"/>
            <a:ext cx="362902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52400" y="2265333"/>
            <a:ext cx="2169158" cy="5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644049" y="2466962"/>
            <a:ext cx="3310882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Setup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Monday: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All 80 boxes </a:t>
            </a:r>
            <a:r>
              <a:rPr lang="en"/>
              <a:t>+ spares</a:t>
            </a:r>
            <a:r>
              <a:rPr lang="en"/>
              <a:t> were imaged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Tuesday: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All networking core networking was setup (2 3750’s, 1 nexus, PA)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Voip was setup ( Thanks to Bruce Heartpence)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Wednesday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Moving team boxes to rooms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setup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Early end to day 2 … # snow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So we play #Chel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That is Bryan </a:t>
            </a:r>
            <a:r>
              <a:rPr lang="en"/>
              <a:t>losing</a:t>
            </a:r>
            <a:r>
              <a:rPr lang="en"/>
              <a:t> to Chaim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Final Score: </a:t>
            </a:r>
            <a:r>
              <a:rPr b="1" lang="en"/>
              <a:t>19-0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G_20170314_160905.jpg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362" y="0"/>
            <a:ext cx="38576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 and DevCloud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687" y="1017725"/>
            <a:ext cx="5094630" cy="3820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Setup part 2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Thursday</a:t>
            </a:r>
            <a:r>
              <a:rPr lang="en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Scoring Engine brought up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Cable crimping (Thank you to Aiden)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Ansible deploys (All Windows, Linux, AWS, Foreman, routers)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Friday: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Git and Jenkins brought up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Board was made green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AWS Scoring was fixed (thanks red team)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ore Advanced Design.png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742" y="0"/>
            <a:ext cx="443651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Give more CPU to Scoring engine main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375" y="1516875"/>
            <a:ext cx="3850649" cy="261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7875" y="1490887"/>
            <a:ext cx="3894324" cy="266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DevCloud Utilization</a:t>
            </a:r>
          </a:p>
        </p:txBody>
      </p:sp>
      <p:pic>
        <p:nvPicPr>
          <p:cNvPr descr="Screenshot from 2017-03-19 11-16-44.pn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896" y="1166474"/>
            <a:ext cx="4244499" cy="281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311700" y="3977025"/>
            <a:ext cx="41049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Team 7 used more CPU than anything else...</a:t>
            </a:r>
          </a:p>
        </p:txBody>
      </p:sp>
      <p:pic>
        <p:nvPicPr>
          <p:cNvPr descr="Screenshot from 2017-03-19 11-20-05.png"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795" y="1170125"/>
            <a:ext cx="4352804" cy="295645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10176775" y="1993100"/>
            <a:ext cx="52905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4412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46 EC2 boxes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30 - Ubuntu </a:t>
            </a:r>
            <a:r>
              <a:rPr lang="en" sz="1000"/>
              <a:t>(Mankey/Poliwag/Growlith)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10 - Gentoo </a:t>
            </a:r>
            <a:r>
              <a:rPr lang="en" sz="1000"/>
              <a:t>(Abra)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  6 - </a:t>
            </a:r>
            <a:r>
              <a:rPr lang="en" sz="1800"/>
              <a:t>Black Team</a:t>
            </a:r>
            <a:r>
              <a:rPr lang="en" sz="1800"/>
              <a:t> Dev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Each box: 2 vCPUs/4GB RAM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AWS Costs Per Day</a:t>
            </a:r>
          </a:p>
        </p:txBody>
      </p:sp>
      <p:pic>
        <p:nvPicPr>
          <p:cNvPr descr="Screen Shot 2017-03-19 at 10.48.01 AM.png"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500" y="800775"/>
            <a:ext cx="426470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