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54"/>
  </p:notesMasterIdLst>
  <p:handoutMasterIdLst>
    <p:handoutMasterId r:id="rId55"/>
  </p:handoutMasterIdLst>
  <p:sldIdLst>
    <p:sldId id="1095" r:id="rId2"/>
    <p:sldId id="1294" r:id="rId3"/>
    <p:sldId id="1409" r:id="rId4"/>
    <p:sldId id="1407" r:id="rId5"/>
    <p:sldId id="1410" r:id="rId6"/>
    <p:sldId id="1408" r:id="rId7"/>
    <p:sldId id="1379" r:id="rId8"/>
    <p:sldId id="1296" r:id="rId9"/>
    <p:sldId id="1381" r:id="rId10"/>
    <p:sldId id="1362" r:id="rId11"/>
    <p:sldId id="1363" r:id="rId12"/>
    <p:sldId id="1300" r:id="rId13"/>
    <p:sldId id="1367" r:id="rId14"/>
    <p:sldId id="1373" r:id="rId15"/>
    <p:sldId id="1414" r:id="rId16"/>
    <p:sldId id="1432" r:id="rId17"/>
    <p:sldId id="1382" r:id="rId18"/>
    <p:sldId id="1416" r:id="rId19"/>
    <p:sldId id="1417" r:id="rId20"/>
    <p:sldId id="1387" r:id="rId21"/>
    <p:sldId id="1427" r:id="rId22"/>
    <p:sldId id="1428" r:id="rId23"/>
    <p:sldId id="1433" r:id="rId24"/>
    <p:sldId id="1434" r:id="rId25"/>
    <p:sldId id="1437" r:id="rId26"/>
    <p:sldId id="1438" r:id="rId27"/>
    <p:sldId id="1439" r:id="rId28"/>
    <p:sldId id="1440" r:id="rId29"/>
    <p:sldId id="1441" r:id="rId30"/>
    <p:sldId id="1411" r:id="rId31"/>
    <p:sldId id="1436" r:id="rId32"/>
    <p:sldId id="1455" r:id="rId33"/>
    <p:sldId id="1449" r:id="rId34"/>
    <p:sldId id="1450" r:id="rId35"/>
    <p:sldId id="1454" r:id="rId36"/>
    <p:sldId id="1456" r:id="rId37"/>
    <p:sldId id="1458" r:id="rId38"/>
    <p:sldId id="1457" r:id="rId39"/>
    <p:sldId id="1423" r:id="rId40"/>
    <p:sldId id="1424" r:id="rId41"/>
    <p:sldId id="1425" r:id="rId42"/>
    <p:sldId id="1422" r:id="rId43"/>
    <p:sldId id="1429" r:id="rId44"/>
    <p:sldId id="1430" r:id="rId45"/>
    <p:sldId id="1431" r:id="rId46"/>
    <p:sldId id="1451" r:id="rId47"/>
    <p:sldId id="1444" r:id="rId48"/>
    <p:sldId id="1445" r:id="rId49"/>
    <p:sldId id="1452" r:id="rId50"/>
    <p:sldId id="1443" r:id="rId51"/>
    <p:sldId id="1448" r:id="rId52"/>
    <p:sldId id="1453" r:id="rId53"/>
  </p:sldIdLst>
  <p:sldSz cx="9144000" cy="6858000" type="screen4x3"/>
  <p:notesSz cx="7010400" cy="9296400"/>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1968">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33"/>
    <a:srgbClr val="FF0000"/>
    <a:srgbClr val="F6FD71"/>
    <a:srgbClr val="FD7E71"/>
    <a:srgbClr val="CC3300"/>
    <a:srgbClr val="000000"/>
    <a:srgbClr val="DFBD2D"/>
    <a:srgbClr val="7076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A9FB0F-F4F6-4C07-6B60-67CBA75D3224}" v="1039" dt="2024-03-05T14:21:08.4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2992" autoAdjust="0"/>
  </p:normalViewPr>
  <p:slideViewPr>
    <p:cSldViewPr snapToGrid="0">
      <p:cViewPr varScale="1">
        <p:scale>
          <a:sx n="72" d="100"/>
          <a:sy n="72" d="100"/>
        </p:scale>
        <p:origin x="1108" y="20"/>
      </p:cViewPr>
      <p:guideLst>
        <p:guide orient="horz" pos="2448"/>
        <p:guide pos="1968"/>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1404" y="73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3038145" cy="465743"/>
          </a:xfrm>
          <a:prstGeom prst="rect">
            <a:avLst/>
          </a:prstGeom>
          <a:noFill/>
          <a:ln w="9525">
            <a:noFill/>
            <a:miter lim="800000"/>
            <a:headEnd/>
            <a:tailEnd/>
          </a:ln>
          <a:effectLst/>
        </p:spPr>
        <p:txBody>
          <a:bodyPr vert="horz" wrap="square" lIns="93141" tIns="46567" rIns="93141" bIns="46567" numCol="1" anchor="t" anchorCtr="0" compatLnSpc="1">
            <a:prstTxWarp prst="textNoShape">
              <a:avLst/>
            </a:prstTxWarp>
          </a:bodyPr>
          <a:lstStyle>
            <a:lvl1pPr defTabSz="930356">
              <a:lnSpc>
                <a:spcPct val="100000"/>
              </a:lnSpc>
              <a:spcBef>
                <a:spcPct val="20000"/>
              </a:spcBef>
              <a:buClrTx/>
              <a:buSzTx/>
              <a:buFontTx/>
              <a:buNone/>
              <a:defRPr sz="1300">
                <a:latin typeface="Tahoma" pitchFamily="34" charset="0"/>
              </a:defRPr>
            </a:lvl1pPr>
          </a:lstStyle>
          <a:p>
            <a:pPr>
              <a:defRPr/>
            </a:pPr>
            <a:endParaRPr lang="en-US"/>
          </a:p>
        </p:txBody>
      </p:sp>
      <p:sp>
        <p:nvSpPr>
          <p:cNvPr id="386051" name="Rectangle 3"/>
          <p:cNvSpPr>
            <a:spLocks noGrp="1" noChangeArrowheads="1"/>
          </p:cNvSpPr>
          <p:nvPr>
            <p:ph type="dt" sz="quarter" idx="1"/>
          </p:nvPr>
        </p:nvSpPr>
        <p:spPr bwMode="auto">
          <a:xfrm>
            <a:off x="3972257" y="0"/>
            <a:ext cx="3038144" cy="465743"/>
          </a:xfrm>
          <a:prstGeom prst="rect">
            <a:avLst/>
          </a:prstGeom>
          <a:noFill/>
          <a:ln w="9525">
            <a:noFill/>
            <a:miter lim="800000"/>
            <a:headEnd/>
            <a:tailEnd/>
          </a:ln>
          <a:effectLst/>
        </p:spPr>
        <p:txBody>
          <a:bodyPr vert="horz" wrap="square" lIns="93141" tIns="46567" rIns="93141" bIns="46567" numCol="1" anchor="t" anchorCtr="0" compatLnSpc="1">
            <a:prstTxWarp prst="textNoShape">
              <a:avLst/>
            </a:prstTxWarp>
          </a:bodyPr>
          <a:lstStyle>
            <a:lvl1pPr algn="r" defTabSz="930356">
              <a:lnSpc>
                <a:spcPct val="100000"/>
              </a:lnSpc>
              <a:spcBef>
                <a:spcPct val="20000"/>
              </a:spcBef>
              <a:buClrTx/>
              <a:buSzTx/>
              <a:buFontTx/>
              <a:buNone/>
              <a:defRPr sz="1300">
                <a:latin typeface="Tahoma" pitchFamily="34" charset="0"/>
              </a:defRPr>
            </a:lvl1pPr>
          </a:lstStyle>
          <a:p>
            <a:pPr>
              <a:defRPr/>
            </a:pPr>
            <a:endParaRPr lang="en-US"/>
          </a:p>
        </p:txBody>
      </p:sp>
      <p:sp>
        <p:nvSpPr>
          <p:cNvPr id="386052" name="Rectangle 4"/>
          <p:cNvSpPr>
            <a:spLocks noGrp="1" noChangeArrowheads="1"/>
          </p:cNvSpPr>
          <p:nvPr>
            <p:ph type="ftr" sz="quarter" idx="2"/>
          </p:nvPr>
        </p:nvSpPr>
        <p:spPr bwMode="auto">
          <a:xfrm>
            <a:off x="0" y="8830658"/>
            <a:ext cx="3038145" cy="465742"/>
          </a:xfrm>
          <a:prstGeom prst="rect">
            <a:avLst/>
          </a:prstGeom>
          <a:noFill/>
          <a:ln w="9525">
            <a:noFill/>
            <a:miter lim="800000"/>
            <a:headEnd/>
            <a:tailEnd/>
          </a:ln>
          <a:effectLst/>
        </p:spPr>
        <p:txBody>
          <a:bodyPr vert="horz" wrap="square" lIns="93141" tIns="46567" rIns="93141" bIns="46567" numCol="1" anchor="b" anchorCtr="0" compatLnSpc="1">
            <a:prstTxWarp prst="textNoShape">
              <a:avLst/>
            </a:prstTxWarp>
          </a:bodyPr>
          <a:lstStyle>
            <a:lvl1pPr defTabSz="930356">
              <a:lnSpc>
                <a:spcPct val="100000"/>
              </a:lnSpc>
              <a:spcBef>
                <a:spcPct val="20000"/>
              </a:spcBef>
              <a:buClrTx/>
              <a:buSzTx/>
              <a:buFontTx/>
              <a:buNone/>
              <a:defRPr sz="1300">
                <a:latin typeface="Tahoma" pitchFamily="34" charset="0"/>
              </a:defRPr>
            </a:lvl1pPr>
          </a:lstStyle>
          <a:p>
            <a:pPr>
              <a:defRPr/>
            </a:pPr>
            <a:endParaRPr lang="en-US"/>
          </a:p>
        </p:txBody>
      </p:sp>
      <p:sp>
        <p:nvSpPr>
          <p:cNvPr id="386053" name="Rectangle 5"/>
          <p:cNvSpPr>
            <a:spLocks noGrp="1" noChangeArrowheads="1"/>
          </p:cNvSpPr>
          <p:nvPr>
            <p:ph type="sldNum" sz="quarter" idx="3"/>
          </p:nvPr>
        </p:nvSpPr>
        <p:spPr bwMode="auto">
          <a:xfrm>
            <a:off x="3972257" y="8830658"/>
            <a:ext cx="3038144" cy="465742"/>
          </a:xfrm>
          <a:prstGeom prst="rect">
            <a:avLst/>
          </a:prstGeom>
          <a:noFill/>
          <a:ln w="9525">
            <a:noFill/>
            <a:miter lim="800000"/>
            <a:headEnd/>
            <a:tailEnd/>
          </a:ln>
          <a:effectLst/>
        </p:spPr>
        <p:txBody>
          <a:bodyPr vert="horz" wrap="square" lIns="93141" tIns="46567" rIns="93141" bIns="46567" numCol="1" anchor="b" anchorCtr="0" compatLnSpc="1">
            <a:prstTxWarp prst="textNoShape">
              <a:avLst/>
            </a:prstTxWarp>
          </a:bodyPr>
          <a:lstStyle>
            <a:lvl1pPr algn="r" defTabSz="930356">
              <a:lnSpc>
                <a:spcPct val="100000"/>
              </a:lnSpc>
              <a:spcBef>
                <a:spcPct val="20000"/>
              </a:spcBef>
              <a:buClrTx/>
              <a:buSzTx/>
              <a:buFontTx/>
              <a:buNone/>
              <a:defRPr sz="1300">
                <a:latin typeface="Tahoma" pitchFamily="34" charset="0"/>
              </a:defRPr>
            </a:lvl1pPr>
          </a:lstStyle>
          <a:p>
            <a:pPr>
              <a:defRPr/>
            </a:pPr>
            <a:fld id="{55491F45-0594-4AF7-8293-D1A0D15D39AE}" type="slidenum">
              <a:rPr lang="en-US"/>
              <a:pPr>
                <a:defRPr/>
              </a:pPr>
              <a:t>‹#›</a:t>
            </a:fld>
            <a:endParaRPr lang="en-US"/>
          </a:p>
        </p:txBody>
      </p:sp>
    </p:spTree>
    <p:extLst>
      <p:ext uri="{BB962C8B-B14F-4D97-AF65-F5344CB8AC3E}">
        <p14:creationId xmlns:p14="http://schemas.microsoft.com/office/powerpoint/2010/main" val="2563985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3038145" cy="465743"/>
          </a:xfrm>
          <a:prstGeom prst="rect">
            <a:avLst/>
          </a:prstGeom>
          <a:noFill/>
          <a:ln w="9525">
            <a:noFill/>
            <a:miter lim="800000"/>
            <a:headEnd/>
            <a:tailEnd/>
          </a:ln>
          <a:effectLst/>
        </p:spPr>
        <p:txBody>
          <a:bodyPr vert="horz" wrap="square" lIns="93141" tIns="46567" rIns="93141" bIns="46567" numCol="1" anchor="t" anchorCtr="0" compatLnSpc="1">
            <a:prstTxWarp prst="textNoShape">
              <a:avLst/>
            </a:prstTxWarp>
          </a:bodyPr>
          <a:lstStyle>
            <a:lvl1pPr defTabSz="930356" eaLnBrk="0" hangingPunct="0">
              <a:lnSpc>
                <a:spcPct val="100000"/>
              </a:lnSpc>
              <a:spcBef>
                <a:spcPct val="20000"/>
              </a:spcBef>
              <a:buClrTx/>
              <a:buSzTx/>
              <a:buFontTx/>
              <a:buNone/>
              <a:defRPr sz="1300">
                <a:latin typeface="Tahoma" pitchFamily="34" charset="0"/>
              </a:defRPr>
            </a:lvl1pPr>
          </a:lstStyle>
          <a:p>
            <a:pPr>
              <a:defRPr/>
            </a:pPr>
            <a:endParaRPr lang="en-US"/>
          </a:p>
        </p:txBody>
      </p:sp>
      <p:sp>
        <p:nvSpPr>
          <p:cNvPr id="5123" name="Rectangle 15"/>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934112" y="4416098"/>
            <a:ext cx="5142177" cy="4183995"/>
          </a:xfrm>
          <a:prstGeom prst="rect">
            <a:avLst/>
          </a:prstGeom>
          <a:noFill/>
          <a:ln w="9525">
            <a:noFill/>
            <a:miter lim="800000"/>
            <a:headEnd/>
            <a:tailEnd/>
          </a:ln>
          <a:effectLst/>
        </p:spPr>
        <p:txBody>
          <a:bodyPr vert="horz" wrap="square" lIns="93141" tIns="46567" rIns="93141" bIns="4656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5585" name="Rectangle 17"/>
          <p:cNvSpPr>
            <a:spLocks noGrp="1" noChangeArrowheads="1"/>
          </p:cNvSpPr>
          <p:nvPr>
            <p:ph type="dt" idx="1"/>
          </p:nvPr>
        </p:nvSpPr>
        <p:spPr bwMode="auto">
          <a:xfrm>
            <a:off x="3972257" y="0"/>
            <a:ext cx="3038144" cy="465743"/>
          </a:xfrm>
          <a:prstGeom prst="rect">
            <a:avLst/>
          </a:prstGeom>
          <a:noFill/>
          <a:ln w="9525">
            <a:noFill/>
            <a:miter lim="800000"/>
            <a:headEnd/>
            <a:tailEnd/>
          </a:ln>
          <a:effectLst/>
        </p:spPr>
        <p:txBody>
          <a:bodyPr vert="horz" wrap="square" lIns="93141" tIns="46567" rIns="93141" bIns="46567" numCol="1" anchor="t" anchorCtr="0" compatLnSpc="1">
            <a:prstTxWarp prst="textNoShape">
              <a:avLst/>
            </a:prstTxWarp>
          </a:bodyPr>
          <a:lstStyle>
            <a:lvl1pPr algn="r" defTabSz="930356" eaLnBrk="0" hangingPunct="0">
              <a:lnSpc>
                <a:spcPct val="100000"/>
              </a:lnSpc>
              <a:spcBef>
                <a:spcPct val="20000"/>
              </a:spcBef>
              <a:buClrTx/>
              <a:buSzTx/>
              <a:buFontTx/>
              <a:buNone/>
              <a:defRPr sz="1300">
                <a:latin typeface="Tahoma" pitchFamily="34" charset="0"/>
              </a:defRPr>
            </a:lvl1pPr>
          </a:lstStyle>
          <a:p>
            <a:pPr>
              <a:defRPr/>
            </a:pPr>
            <a:endParaRPr lang="en-US"/>
          </a:p>
        </p:txBody>
      </p:sp>
      <p:sp>
        <p:nvSpPr>
          <p:cNvPr id="365586" name="Rectangle 18"/>
          <p:cNvSpPr>
            <a:spLocks noGrp="1" noChangeArrowheads="1"/>
          </p:cNvSpPr>
          <p:nvPr>
            <p:ph type="ftr" sz="quarter" idx="4"/>
          </p:nvPr>
        </p:nvSpPr>
        <p:spPr bwMode="auto">
          <a:xfrm>
            <a:off x="0" y="8830658"/>
            <a:ext cx="3038145" cy="465742"/>
          </a:xfrm>
          <a:prstGeom prst="rect">
            <a:avLst/>
          </a:prstGeom>
          <a:noFill/>
          <a:ln w="9525">
            <a:noFill/>
            <a:miter lim="800000"/>
            <a:headEnd/>
            <a:tailEnd/>
          </a:ln>
          <a:effectLst/>
        </p:spPr>
        <p:txBody>
          <a:bodyPr vert="horz" wrap="square" lIns="93141" tIns="46567" rIns="93141" bIns="46567" numCol="1" anchor="b" anchorCtr="0" compatLnSpc="1">
            <a:prstTxWarp prst="textNoShape">
              <a:avLst/>
            </a:prstTxWarp>
          </a:bodyPr>
          <a:lstStyle>
            <a:lvl1pPr defTabSz="930356" eaLnBrk="0" hangingPunct="0">
              <a:lnSpc>
                <a:spcPct val="100000"/>
              </a:lnSpc>
              <a:spcBef>
                <a:spcPct val="20000"/>
              </a:spcBef>
              <a:buClrTx/>
              <a:buSzTx/>
              <a:buFontTx/>
              <a:buNone/>
              <a:defRPr sz="1300">
                <a:latin typeface="Tahoma" pitchFamily="34" charset="0"/>
              </a:defRPr>
            </a:lvl1pPr>
          </a:lstStyle>
          <a:p>
            <a:pPr>
              <a:defRPr/>
            </a:pPr>
            <a:endParaRPr lang="en-US"/>
          </a:p>
        </p:txBody>
      </p:sp>
      <p:sp>
        <p:nvSpPr>
          <p:cNvPr id="365587" name="Rectangle 19"/>
          <p:cNvSpPr>
            <a:spLocks noGrp="1" noChangeArrowheads="1"/>
          </p:cNvSpPr>
          <p:nvPr>
            <p:ph type="sldNum" sz="quarter" idx="5"/>
          </p:nvPr>
        </p:nvSpPr>
        <p:spPr bwMode="auto">
          <a:xfrm>
            <a:off x="3972257" y="8830658"/>
            <a:ext cx="3038144" cy="465742"/>
          </a:xfrm>
          <a:prstGeom prst="rect">
            <a:avLst/>
          </a:prstGeom>
          <a:noFill/>
          <a:ln w="9525">
            <a:noFill/>
            <a:miter lim="800000"/>
            <a:headEnd/>
            <a:tailEnd/>
          </a:ln>
          <a:effectLst/>
        </p:spPr>
        <p:txBody>
          <a:bodyPr vert="horz" wrap="square" lIns="93141" tIns="46567" rIns="93141" bIns="46567" numCol="1" anchor="b" anchorCtr="0" compatLnSpc="1">
            <a:prstTxWarp prst="textNoShape">
              <a:avLst/>
            </a:prstTxWarp>
          </a:bodyPr>
          <a:lstStyle>
            <a:lvl1pPr algn="r" defTabSz="930356" eaLnBrk="0" hangingPunct="0">
              <a:lnSpc>
                <a:spcPct val="100000"/>
              </a:lnSpc>
              <a:spcBef>
                <a:spcPct val="20000"/>
              </a:spcBef>
              <a:buClrTx/>
              <a:buSzTx/>
              <a:buFontTx/>
              <a:buNone/>
              <a:defRPr sz="1300">
                <a:latin typeface="Tahoma" pitchFamily="34" charset="0"/>
              </a:defRPr>
            </a:lvl1pPr>
          </a:lstStyle>
          <a:p>
            <a:pPr>
              <a:defRPr/>
            </a:pPr>
            <a:fld id="{E79281E9-3A20-49E2-A213-05B2ED7AA240}" type="slidenum">
              <a:rPr lang="en-US"/>
              <a:pPr>
                <a:defRPr/>
              </a:pPr>
              <a:t>‹#›</a:t>
            </a:fld>
            <a:endParaRPr lang="en-US"/>
          </a:p>
        </p:txBody>
      </p:sp>
    </p:spTree>
    <p:extLst>
      <p:ext uri="{BB962C8B-B14F-4D97-AF65-F5344CB8AC3E}">
        <p14:creationId xmlns:p14="http://schemas.microsoft.com/office/powerpoint/2010/main" val="27066348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9"/>
          <p:cNvSpPr>
            <a:spLocks noGrp="1" noChangeArrowheads="1"/>
          </p:cNvSpPr>
          <p:nvPr>
            <p:ph type="sldNum" sz="quarter" idx="5"/>
          </p:nvPr>
        </p:nvSpPr>
        <p:spPr>
          <a:noFill/>
        </p:spPr>
        <p:txBody>
          <a:bodyPr/>
          <a:lstStyle/>
          <a:p>
            <a:fld id="{8AA9ECD1-CED9-471E-95FB-4B0E3A8B05F4}" type="slidenum">
              <a:rPr lang="en-US" smtClean="0"/>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214879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p:spPr>
        <p:txBody>
          <a:bodyPr/>
          <a:lstStyle/>
          <a:p>
            <a:fld id="{C76DC15D-8F5E-49B7-BE16-F9F2B23650F2}" type="slidenum">
              <a:rPr lang="en-US" smtClean="0"/>
              <a:pPr/>
              <a:t>9</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US" dirty="0"/>
              <a:t>Notice – all instructions in the pipeline are predictions</a:t>
            </a:r>
            <a:r>
              <a:rPr lang="en-US" baseline="0" dirty="0"/>
              <a:t> except for the ones whose PC was set by the Redirection. The instruction whose PC was set by Redirection always has a new epoch associated with it. Such an instruction can not be killed. However, one can kill any predicted instruction and make a better prediction. </a:t>
            </a:r>
            <a:endParaRPr lang="en-US" dirty="0"/>
          </a:p>
        </p:txBody>
      </p:sp>
    </p:spTree>
    <p:extLst>
      <p:ext uri="{BB962C8B-B14F-4D97-AF65-F5344CB8AC3E}">
        <p14:creationId xmlns:p14="http://schemas.microsoft.com/office/powerpoint/2010/main" val="669743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200" smtClean="0">
                <a:latin typeface="+mn-lt"/>
              </a:defRPr>
            </a:lvl1pPr>
          </a:lstStyle>
          <a:p>
            <a:pPr>
              <a:defRPr/>
            </a:pPr>
            <a:r>
              <a:rPr lang="en-US"/>
              <a:t>April 11, 2023</a:t>
            </a:r>
            <a:endParaRPr lang="en-US" dirty="0"/>
          </a:p>
        </p:txBody>
      </p:sp>
      <p:sp>
        <p:nvSpPr>
          <p:cNvPr id="70" name="Rectangle 71"/>
          <p:cNvSpPr>
            <a:spLocks noGrp="1" noChangeArrowheads="1"/>
          </p:cNvSpPr>
          <p:nvPr>
            <p:ph type="sldNum" sz="quarter" idx="11"/>
          </p:nvPr>
        </p:nvSpPr>
        <p:spPr/>
        <p:txBody>
          <a:bodyPr/>
          <a:lstStyle>
            <a:lvl1pPr>
              <a:defRPr sz="1200" dirty="0" smtClean="0">
                <a:latin typeface="+mn-lt"/>
              </a:defRPr>
            </a:lvl1pPr>
          </a:lstStyle>
          <a:p>
            <a:pPr>
              <a:defRPr/>
            </a:pPr>
            <a:r>
              <a:rPr lang="en-US" dirty="0"/>
              <a:t>L16-</a:t>
            </a:r>
            <a:fld id="{D79286D4-C110-430A-829F-6E705EAAE94A}"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sz="1200" smtClean="0">
                <a:latin typeface="+mn-lt"/>
              </a:defRPr>
            </a:lvl1pPr>
          </a:lstStyle>
          <a:p>
            <a:pPr>
              <a:defRPr/>
            </a:pPr>
            <a:r>
              <a:rPr lang="en-US"/>
              <a:t>6.1920</a:t>
            </a:r>
            <a:endParaRPr 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5"/>
          <p:cNvSpPr>
            <a:spLocks noGrp="1" noChangeArrowheads="1"/>
          </p:cNvSpPr>
          <p:nvPr>
            <p:ph type="dt" sz="half" idx="10"/>
          </p:nvPr>
        </p:nvSpPr>
        <p:spPr/>
        <p:txBody>
          <a:bodyPr/>
          <a:lstStyle>
            <a:lvl1pPr>
              <a:defRPr sz="1200" smtClean="0">
                <a:latin typeface="+mn-lt"/>
              </a:defRPr>
            </a:lvl1pPr>
          </a:lstStyle>
          <a:p>
            <a:pPr>
              <a:defRPr/>
            </a:pPr>
            <a:r>
              <a:rPr lang="en-US"/>
              <a:t>April 11, 2023</a:t>
            </a:r>
            <a:endParaRPr lang="en-US" dirty="0"/>
          </a:p>
        </p:txBody>
      </p:sp>
      <p:sp>
        <p:nvSpPr>
          <p:cNvPr id="5" name="Rectangle 67"/>
          <p:cNvSpPr>
            <a:spLocks noGrp="1" noChangeArrowheads="1"/>
          </p:cNvSpPr>
          <p:nvPr>
            <p:ph type="sldNum" sz="quarter" idx="11"/>
          </p:nvPr>
        </p:nvSpPr>
        <p:spPr/>
        <p:txBody>
          <a:bodyPr/>
          <a:lstStyle>
            <a:lvl1pPr>
              <a:defRPr sz="1200" dirty="0" smtClean="0">
                <a:latin typeface="+mn-lt"/>
              </a:defRPr>
            </a:lvl1pPr>
          </a:lstStyle>
          <a:p>
            <a:pPr>
              <a:defRPr/>
            </a:pPr>
            <a:r>
              <a:rPr lang="en-US" dirty="0"/>
              <a:t>L16-</a:t>
            </a:r>
            <a:fld id="{BE49CFAA-92BB-45AE-A2AC-2CF4188AC6C8}" type="slidenum">
              <a:rPr lang="en-US" smtClean="0"/>
              <a:pPr>
                <a:defRPr/>
              </a:pPr>
              <a:t>‹#›</a:t>
            </a:fld>
            <a:endParaRPr lang="en-US" dirty="0"/>
          </a:p>
        </p:txBody>
      </p:sp>
      <p:sp>
        <p:nvSpPr>
          <p:cNvPr id="6" name="Rectangle 69"/>
          <p:cNvSpPr>
            <a:spLocks noGrp="1" noChangeArrowheads="1"/>
          </p:cNvSpPr>
          <p:nvPr>
            <p:ph type="ftr" sz="quarter" idx="12"/>
          </p:nvPr>
        </p:nvSpPr>
        <p:spPr>
          <a:xfrm>
            <a:off x="3098800" y="6400800"/>
            <a:ext cx="3003550" cy="457200"/>
          </a:xfrm>
        </p:spPr>
        <p:txBody>
          <a:bodyPr/>
          <a:lstStyle>
            <a:lvl1pPr>
              <a:defRPr sz="1200" smtClean="0">
                <a:latin typeface="+mn-lt"/>
              </a:defRPr>
            </a:lvl1pPr>
          </a:lstStyle>
          <a:p>
            <a:pPr>
              <a:defRPr/>
            </a:pPr>
            <a:r>
              <a:rPr lang="en-US"/>
              <a:t>6.1920</a:t>
            </a:r>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smtClean="0">
                <a:latin typeface="Verdana" pitchFamily="34" charset="0"/>
              </a:defRPr>
            </a:lvl1pPr>
          </a:lstStyle>
          <a:p>
            <a:pPr>
              <a:defRPr/>
            </a:pPr>
            <a:r>
              <a:rPr lang="en-US"/>
              <a:t>April 11, 2023</a:t>
            </a:r>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dirty="0" smtClean="0">
                <a:latin typeface="Verdana" pitchFamily="34" charset="0"/>
              </a:defRPr>
            </a:lvl1pPr>
          </a:lstStyle>
          <a:p>
            <a:pPr>
              <a:defRPr/>
            </a:pPr>
            <a:r>
              <a:rPr lang="en-US" dirty="0"/>
              <a:t>L16-</a:t>
            </a:r>
            <a:fld id="{CE25CA52-471A-4AC0-8BD8-A3168241DE4D}"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98800" y="6400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smtClean="0">
                <a:latin typeface="Tahoma" pitchFamily="34" charset="0"/>
              </a:defRPr>
            </a:lvl1pPr>
          </a:lstStyle>
          <a:p>
            <a:pPr>
              <a:defRPr/>
            </a:pPr>
            <a:r>
              <a:rPr lang="en-US"/>
              <a:t>6.1920</a:t>
            </a:r>
            <a:endParaRPr lang="en-US" dirty="0"/>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descr="Rectangle: Click to edit Master text styles&#10;Second level&#10;Third level&#10;Fourth level&#10;Fifth level"/>
          <p:cNvSpPr>
            <a:spLocks noGrp="1" noChangeArrowheads="1"/>
          </p:cNvSpPr>
          <p:nvPr>
            <p:ph type="subTitle" idx="1"/>
          </p:nvPr>
        </p:nvSpPr>
        <p:spPr>
          <a:xfrm>
            <a:off x="781050" y="1527175"/>
            <a:ext cx="7899400" cy="4651375"/>
          </a:xfrm>
        </p:spPr>
        <p:txBody>
          <a:bodyPr/>
          <a:lstStyle/>
          <a:p>
            <a:pPr eaLnBrk="1" hangingPunct="1">
              <a:lnSpc>
                <a:spcPct val="80000"/>
              </a:lnSpc>
              <a:buClr>
                <a:srgbClr val="6F89F7"/>
              </a:buClr>
            </a:pPr>
            <a:r>
              <a:rPr lang="en-US" sz="2400" dirty="0">
                <a:solidFill>
                  <a:srgbClr val="660066"/>
                </a:solidFill>
              </a:rPr>
              <a:t>Constructive Computer Architecture:</a:t>
            </a:r>
          </a:p>
          <a:p>
            <a:pPr eaLnBrk="1" hangingPunct="1">
              <a:lnSpc>
                <a:spcPct val="80000"/>
              </a:lnSpc>
              <a:buClr>
                <a:srgbClr val="6F89F7"/>
              </a:buClr>
            </a:pPr>
            <a:endParaRPr lang="en-US" sz="2400" dirty="0">
              <a:solidFill>
                <a:srgbClr val="660066"/>
              </a:solidFill>
            </a:endParaRPr>
          </a:p>
          <a:p>
            <a:pPr eaLnBrk="1" hangingPunct="1">
              <a:lnSpc>
                <a:spcPct val="80000"/>
              </a:lnSpc>
              <a:buClr>
                <a:srgbClr val="6F89F7"/>
              </a:buClr>
            </a:pPr>
            <a:r>
              <a:rPr lang="en-US" sz="3600" dirty="0">
                <a:solidFill>
                  <a:srgbClr val="660066"/>
                </a:solidFill>
              </a:rPr>
              <a:t>Basics of Branch Prediction</a:t>
            </a:r>
            <a:endParaRPr lang="en-US" sz="3600" dirty="0">
              <a:solidFill>
                <a:srgbClr val="660066"/>
              </a:solidFill>
              <a:ea typeface="Verdana"/>
            </a:endParaRPr>
          </a:p>
          <a:p>
            <a:pPr algn="ctr" eaLnBrk="1" hangingPunct="1">
              <a:lnSpc>
                <a:spcPct val="80000"/>
              </a:lnSpc>
              <a:spcBef>
                <a:spcPct val="0"/>
              </a:spcBef>
            </a:pPr>
            <a:endParaRPr lang="en-US" sz="3600" dirty="0">
              <a:solidFill>
                <a:schemeClr val="tx2"/>
              </a:solidFill>
            </a:endParaRPr>
          </a:p>
          <a:p>
            <a:pPr eaLnBrk="1" hangingPunct="1">
              <a:lnSpc>
                <a:spcPct val="80000"/>
              </a:lnSpc>
            </a:pPr>
            <a:endParaRPr lang="en-US" sz="1800" dirty="0"/>
          </a:p>
          <a:p>
            <a:pPr eaLnBrk="1" hangingPunct="1">
              <a:lnSpc>
                <a:spcPct val="80000"/>
              </a:lnSpc>
            </a:pPr>
            <a:r>
              <a:rPr lang="en-US" sz="2400" dirty="0">
                <a:ea typeface="Verdana"/>
              </a:rPr>
              <a:t>Thomas </a:t>
            </a:r>
            <a:r>
              <a:rPr lang="en-US" sz="2400" dirty="0" err="1">
                <a:ea typeface="Verdana"/>
              </a:rPr>
              <a:t>Bourgeat</a:t>
            </a:r>
            <a:r>
              <a:rPr lang="en-US" sz="2400" dirty="0">
                <a:ea typeface="Verdana"/>
              </a:rPr>
              <a:t> - EPFL</a:t>
            </a:r>
            <a:endParaRPr lang="en-US" sz="2400" dirty="0"/>
          </a:p>
          <a:p>
            <a:pPr>
              <a:lnSpc>
                <a:spcPct val="80000"/>
              </a:lnSpc>
            </a:pPr>
            <a:endParaRPr lang="en-US" sz="2400" dirty="0">
              <a:ea typeface="Verdana"/>
            </a:endParaRPr>
          </a:p>
          <a:p>
            <a:pPr>
              <a:lnSpc>
                <a:spcPct val="80000"/>
              </a:lnSpc>
            </a:pPr>
            <a:r>
              <a:rPr lang="en-US" sz="2400" dirty="0"/>
              <a:t>Slides prepared with Arvind</a:t>
            </a:r>
            <a:endParaRPr lang="en-US" dirty="0"/>
          </a:p>
          <a:p>
            <a:pPr eaLnBrk="1" hangingPunct="1">
              <a:lnSpc>
                <a:spcPct val="80000"/>
              </a:lnSpc>
            </a:pPr>
            <a:r>
              <a:rPr lang="en-US" sz="2400" dirty="0"/>
              <a:t>Electrical Engineering and Computer Science</a:t>
            </a:r>
          </a:p>
          <a:p>
            <a:pPr eaLnBrk="1" hangingPunct="1">
              <a:lnSpc>
                <a:spcPct val="80000"/>
              </a:lnSpc>
            </a:pPr>
            <a:r>
              <a:rPr lang="en-US" sz="2400" dirty="0"/>
              <a:t>Massachusetts Institute of Technology</a:t>
            </a:r>
          </a:p>
          <a:p>
            <a:pPr eaLnBrk="1" hangingPunct="1">
              <a:lnSpc>
                <a:spcPct val="80000"/>
              </a:lnSpc>
            </a:pPr>
            <a:endParaRPr lang="en-US" sz="2400" dirty="0"/>
          </a:p>
        </p:txBody>
      </p:sp>
      <p:sp>
        <p:nvSpPr>
          <p:cNvPr id="3" name="Date Placeholder 2">
            <a:extLst>
              <a:ext uri="{FF2B5EF4-FFF2-40B4-BE49-F238E27FC236}">
                <a16:creationId xmlns:a16="http://schemas.microsoft.com/office/drawing/2014/main" id="{307FD105-A628-52E3-590F-4D8BA4C6B7B0}"/>
              </a:ext>
            </a:extLst>
          </p:cNvPr>
          <p:cNvSpPr>
            <a:spLocks noGrp="1"/>
          </p:cNvSpPr>
          <p:nvPr>
            <p:ph type="dt" sz="quarter"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30FA5D0C-5E3A-C4E5-7D76-D8AC4D3C50D2}"/>
              </a:ext>
            </a:extLst>
          </p:cNvPr>
          <p:cNvSpPr>
            <a:spLocks noGrp="1"/>
          </p:cNvSpPr>
          <p:nvPr>
            <p:ph type="ftr" sz="quarter" idx="12"/>
          </p:nvPr>
        </p:nvSpPr>
        <p:spPr/>
        <p:txBody>
          <a:bodyPr/>
          <a:lstStyle/>
          <a:p>
            <a:pPr>
              <a:defRPr/>
            </a:pPr>
            <a:r>
              <a:rPr lang="en-US"/>
              <a:t>6.1920</a:t>
            </a:r>
            <a:endParaRPr lang="en-US" dirty="0"/>
          </a:p>
        </p:txBody>
      </p:sp>
      <p:sp>
        <p:nvSpPr>
          <p:cNvPr id="2" name="Slide Number Placeholder 1">
            <a:extLst>
              <a:ext uri="{FF2B5EF4-FFF2-40B4-BE49-F238E27FC236}">
                <a16:creationId xmlns:a16="http://schemas.microsoft.com/office/drawing/2014/main" id="{BD7E3610-A0B3-6971-5D75-1BFD9BC93FFA}"/>
              </a:ext>
            </a:extLst>
          </p:cNvPr>
          <p:cNvSpPr>
            <a:spLocks noGrp="1"/>
          </p:cNvSpPr>
          <p:nvPr>
            <p:ph type="sldNum" sz="quarter" idx="11"/>
          </p:nvPr>
        </p:nvSpPr>
        <p:spPr/>
        <p:txBody>
          <a:bodyPr/>
          <a:lstStyle/>
          <a:p>
            <a:r>
              <a:rPr lang="en-US" dirty="0"/>
              <a:t>L16-</a:t>
            </a:r>
            <a:fld id="{D79286D4-C110-430A-829F-6E705EAAE94A}"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a:t>Static Branch Prediction</a:t>
            </a:r>
          </a:p>
        </p:txBody>
      </p:sp>
      <p:sp>
        <p:nvSpPr>
          <p:cNvPr id="2" name="Content Placeholder 1"/>
          <p:cNvSpPr>
            <a:spLocks noGrp="1"/>
          </p:cNvSpPr>
          <p:nvPr>
            <p:ph idx="1"/>
          </p:nvPr>
        </p:nvSpPr>
        <p:spPr>
          <a:xfrm>
            <a:off x="731838" y="1495395"/>
            <a:ext cx="7772400" cy="4905405"/>
          </a:xfrm>
        </p:spPr>
        <p:txBody>
          <a:bodyPr/>
          <a:lstStyle/>
          <a:p>
            <a:r>
              <a:rPr lang="en-US" sz="2000" dirty="0">
                <a:latin typeface="Verdana" pitchFamily="34" charset="0"/>
              </a:rPr>
              <a:t>Since most instructions do not result in a control transfer, pc+4 is a good predictor</a:t>
            </a:r>
          </a:p>
          <a:p>
            <a:r>
              <a:rPr lang="en-US" sz="2000" dirty="0">
                <a:latin typeface="Verdana" pitchFamily="34" charset="0"/>
              </a:rPr>
              <a:t>Overall probability a branch is taken is ~60-70% but:</a:t>
            </a:r>
          </a:p>
          <a:p>
            <a:endParaRPr lang="en-US" sz="2000" dirty="0">
              <a:latin typeface="Verdana" pitchFamily="34" charset="0"/>
            </a:endParaRPr>
          </a:p>
          <a:p>
            <a:endParaRPr lang="en-US" sz="2000" dirty="0">
              <a:latin typeface="Verdana" pitchFamily="34" charset="0"/>
            </a:endParaRPr>
          </a:p>
          <a:p>
            <a:endParaRPr lang="en-US" sz="2000" dirty="0">
              <a:latin typeface="Verdana" pitchFamily="34" charset="0"/>
            </a:endParaRPr>
          </a:p>
          <a:p>
            <a:endParaRPr lang="en-US" sz="2000" dirty="0">
              <a:latin typeface="Verdana" pitchFamily="34" charset="0"/>
            </a:endParaRPr>
          </a:p>
          <a:p>
            <a:endParaRPr lang="en-US" sz="2000" dirty="0">
              <a:latin typeface="Verdana" pitchFamily="34" charset="0"/>
            </a:endParaRPr>
          </a:p>
          <a:p>
            <a:r>
              <a:rPr lang="en-US" sz="2000" dirty="0">
                <a:latin typeface="Verdana" pitchFamily="34" charset="0"/>
              </a:rPr>
              <a:t>ISA can attach preferred direction semantics to branches, e.g., Motorola MC88110</a:t>
            </a:r>
          </a:p>
          <a:p>
            <a:pPr lvl="1"/>
            <a:r>
              <a:rPr lang="en-US" sz="2000" dirty="0">
                <a:latin typeface="Verdana" pitchFamily="34" charset="0"/>
              </a:rPr>
              <a:t>bne0</a:t>
            </a:r>
            <a:r>
              <a:rPr lang="en-US" sz="2000" i="1" dirty="0">
                <a:latin typeface="Verdana" pitchFamily="34" charset="0"/>
              </a:rPr>
              <a:t> (preferred  taken)	 </a:t>
            </a:r>
            <a:r>
              <a:rPr lang="en-US" sz="2000" dirty="0">
                <a:latin typeface="Verdana" pitchFamily="34" charset="0"/>
              </a:rPr>
              <a:t>beq0</a:t>
            </a:r>
            <a:r>
              <a:rPr lang="en-US" sz="2000" i="1" dirty="0">
                <a:latin typeface="Verdana" pitchFamily="34" charset="0"/>
              </a:rPr>
              <a:t> (not taken)</a:t>
            </a:r>
            <a:endParaRPr lang="en-US" sz="2000" dirty="0">
              <a:latin typeface="Verdana" pitchFamily="34" charset="0"/>
            </a:endParaRPr>
          </a:p>
          <a:p>
            <a:r>
              <a:rPr lang="en-US" sz="2000" dirty="0">
                <a:latin typeface="Verdana" pitchFamily="34" charset="0"/>
              </a:rPr>
              <a:t>ISA can allow arbitrary choice of statically predicted direction, e.g., HP PA-RISC, Intel IA-64</a:t>
            </a:r>
          </a:p>
          <a:p>
            <a:pPr lvl="1"/>
            <a:r>
              <a:rPr lang="en-US" sz="2000" dirty="0">
                <a:latin typeface="Verdana" pitchFamily="34" charset="0"/>
              </a:rPr>
              <a:t>reported as ~80% accurate</a:t>
            </a:r>
            <a:endParaRPr lang="en-US" sz="3600" dirty="0"/>
          </a:p>
        </p:txBody>
      </p:sp>
      <p:grpSp>
        <p:nvGrpSpPr>
          <p:cNvPr id="11" name="Group 10"/>
          <p:cNvGrpSpPr/>
          <p:nvPr/>
        </p:nvGrpSpPr>
        <p:grpSpPr>
          <a:xfrm>
            <a:off x="1318207" y="2589461"/>
            <a:ext cx="5788025" cy="1720850"/>
            <a:chOff x="1318207" y="2589461"/>
            <a:chExt cx="5788025" cy="1720850"/>
          </a:xfrm>
        </p:grpSpPr>
        <p:grpSp>
          <p:nvGrpSpPr>
            <p:cNvPr id="3" name="Group 2"/>
            <p:cNvGrpSpPr/>
            <p:nvPr/>
          </p:nvGrpSpPr>
          <p:grpSpPr>
            <a:xfrm>
              <a:off x="2900944" y="2589461"/>
              <a:ext cx="1346200" cy="1709738"/>
              <a:chOff x="2997200" y="1841500"/>
              <a:chExt cx="1346200" cy="1709738"/>
            </a:xfrm>
          </p:grpSpPr>
          <p:sp>
            <p:nvSpPr>
              <p:cNvPr id="11282" name="AutoShape 6"/>
              <p:cNvSpPr>
                <a:spLocks noChangeArrowheads="1"/>
              </p:cNvSpPr>
              <p:nvPr/>
            </p:nvSpPr>
            <p:spPr bwMode="auto">
              <a:xfrm>
                <a:off x="3924300" y="2173288"/>
                <a:ext cx="152400" cy="152400"/>
              </a:xfrm>
              <a:prstGeom prst="flowChartSummingJunction">
                <a:avLst/>
              </a:prstGeom>
              <a:solidFill>
                <a:schemeClr val="bg1"/>
              </a:solidFill>
              <a:ln w="25400">
                <a:solidFill>
                  <a:schemeClr val="tx1"/>
                </a:solidFill>
                <a:round/>
                <a:headEnd/>
                <a:tailEnd/>
              </a:ln>
            </p:spPr>
            <p:txBody>
              <a:bodyPr wrap="none" anchor="ctr"/>
              <a:lstStyle/>
              <a:p>
                <a:endParaRPr lang="en-US"/>
              </a:p>
            </p:txBody>
          </p:sp>
          <p:sp>
            <p:nvSpPr>
              <p:cNvPr id="11283" name="AutoShape 7"/>
              <p:cNvSpPr>
                <a:spLocks noChangeArrowheads="1"/>
              </p:cNvSpPr>
              <p:nvPr/>
            </p:nvSpPr>
            <p:spPr bwMode="auto">
              <a:xfrm>
                <a:off x="3657600" y="2832100"/>
                <a:ext cx="685800" cy="457200"/>
              </a:xfrm>
              <a:prstGeom prst="flowChartDecision">
                <a:avLst/>
              </a:prstGeom>
              <a:solidFill>
                <a:schemeClr val="bg1"/>
              </a:solidFill>
              <a:ln w="25400">
                <a:solidFill>
                  <a:schemeClr val="tx1"/>
                </a:solidFill>
                <a:miter lim="800000"/>
                <a:headEnd/>
                <a:tailEnd/>
              </a:ln>
            </p:spPr>
            <p:txBody>
              <a:bodyPr wrap="none" anchor="ctr"/>
              <a:lstStyle/>
              <a:p>
                <a:pPr algn="ctr" eaLnBrk="0" hangingPunct="0"/>
                <a:r>
                  <a:rPr lang="en-US" sz="1600" b="0">
                    <a:latin typeface="Verdana" pitchFamily="34" charset="0"/>
                  </a:rPr>
                  <a:t>JZ</a:t>
                </a:r>
              </a:p>
            </p:txBody>
          </p:sp>
          <p:sp>
            <p:nvSpPr>
              <p:cNvPr id="11284" name="Line 8"/>
              <p:cNvSpPr>
                <a:spLocks noChangeShapeType="1"/>
              </p:cNvSpPr>
              <p:nvPr/>
            </p:nvSpPr>
            <p:spPr bwMode="auto">
              <a:xfrm>
                <a:off x="4000501" y="2325688"/>
                <a:ext cx="0" cy="506413"/>
              </a:xfrm>
              <a:prstGeom prst="line">
                <a:avLst/>
              </a:prstGeom>
              <a:noFill/>
              <a:ln w="25400">
                <a:solidFill>
                  <a:schemeClr val="tx1"/>
                </a:solidFill>
                <a:round/>
                <a:headEnd/>
                <a:tailEnd type="triangle" w="med" len="med"/>
              </a:ln>
            </p:spPr>
            <p:txBody>
              <a:bodyPr wrap="none" anchor="ctr"/>
              <a:lstStyle/>
              <a:p>
                <a:endParaRPr lang="en-US"/>
              </a:p>
            </p:txBody>
          </p:sp>
          <p:sp>
            <p:nvSpPr>
              <p:cNvPr id="11285" name="Line 9"/>
              <p:cNvSpPr>
                <a:spLocks noChangeShapeType="1"/>
              </p:cNvSpPr>
              <p:nvPr/>
            </p:nvSpPr>
            <p:spPr bwMode="auto">
              <a:xfrm flipH="1">
                <a:off x="4000499" y="3289300"/>
                <a:ext cx="0" cy="261938"/>
              </a:xfrm>
              <a:prstGeom prst="line">
                <a:avLst/>
              </a:prstGeom>
              <a:noFill/>
              <a:ln w="25400">
                <a:solidFill>
                  <a:schemeClr val="tx1"/>
                </a:solidFill>
                <a:round/>
                <a:headEnd/>
                <a:tailEnd type="triangle" w="med" len="med"/>
              </a:ln>
            </p:spPr>
            <p:txBody>
              <a:bodyPr wrap="none" anchor="ctr"/>
              <a:lstStyle/>
              <a:p>
                <a:endParaRPr lang="en-US"/>
              </a:p>
            </p:txBody>
          </p:sp>
          <p:sp>
            <p:nvSpPr>
              <p:cNvPr id="11286" name="Line 10"/>
              <p:cNvSpPr>
                <a:spLocks noChangeShapeType="1"/>
              </p:cNvSpPr>
              <p:nvPr/>
            </p:nvSpPr>
            <p:spPr bwMode="auto">
              <a:xfrm flipH="1">
                <a:off x="3992563" y="1841500"/>
                <a:ext cx="0" cy="349250"/>
              </a:xfrm>
              <a:prstGeom prst="line">
                <a:avLst/>
              </a:prstGeom>
              <a:noFill/>
              <a:ln w="25400">
                <a:solidFill>
                  <a:schemeClr val="tx1"/>
                </a:solidFill>
                <a:round/>
                <a:headEnd/>
                <a:tailEnd type="triangle" w="med" len="med"/>
              </a:ln>
            </p:spPr>
            <p:txBody>
              <a:bodyPr wrap="none" anchor="ctr"/>
              <a:lstStyle/>
              <a:p>
                <a:endParaRPr lang="en-US"/>
              </a:p>
            </p:txBody>
          </p:sp>
          <p:sp>
            <p:nvSpPr>
              <p:cNvPr id="11287" name="Freeform 11"/>
              <p:cNvSpPr>
                <a:spLocks/>
              </p:cNvSpPr>
              <p:nvPr/>
            </p:nvSpPr>
            <p:spPr bwMode="auto">
              <a:xfrm>
                <a:off x="2997200" y="2254250"/>
                <a:ext cx="919163" cy="806450"/>
              </a:xfrm>
              <a:custGeom>
                <a:avLst/>
                <a:gdLst>
                  <a:gd name="T0" fmla="*/ 398 w 579"/>
                  <a:gd name="T1" fmla="*/ 719 h 719"/>
                  <a:gd name="T2" fmla="*/ 0 w 579"/>
                  <a:gd name="T3" fmla="*/ 719 h 719"/>
                  <a:gd name="T4" fmla="*/ 0 w 579"/>
                  <a:gd name="T5" fmla="*/ 0 h 719"/>
                  <a:gd name="T6" fmla="*/ 579 w 579"/>
                  <a:gd name="T7" fmla="*/ 0 h 719"/>
                  <a:gd name="T8" fmla="*/ 0 60000 65536"/>
                  <a:gd name="T9" fmla="*/ 0 60000 65536"/>
                  <a:gd name="T10" fmla="*/ 0 60000 65536"/>
                  <a:gd name="T11" fmla="*/ 0 60000 65536"/>
                  <a:gd name="T12" fmla="*/ 0 w 579"/>
                  <a:gd name="T13" fmla="*/ 0 h 719"/>
                  <a:gd name="T14" fmla="*/ 579 w 579"/>
                  <a:gd name="T15" fmla="*/ 719 h 719"/>
                </a:gdLst>
                <a:ahLst/>
                <a:cxnLst>
                  <a:cxn ang="T8">
                    <a:pos x="T0" y="T1"/>
                  </a:cxn>
                  <a:cxn ang="T9">
                    <a:pos x="T2" y="T3"/>
                  </a:cxn>
                  <a:cxn ang="T10">
                    <a:pos x="T4" y="T5"/>
                  </a:cxn>
                  <a:cxn ang="T11">
                    <a:pos x="T6" y="T7"/>
                  </a:cxn>
                </a:cxnLst>
                <a:rect l="T12" t="T13" r="T14" b="T15"/>
                <a:pathLst>
                  <a:path w="579" h="719">
                    <a:moveTo>
                      <a:pt x="398" y="719"/>
                    </a:moveTo>
                    <a:lnTo>
                      <a:pt x="0" y="719"/>
                    </a:lnTo>
                    <a:lnTo>
                      <a:pt x="0" y="0"/>
                    </a:lnTo>
                    <a:lnTo>
                      <a:pt x="579" y="0"/>
                    </a:lnTo>
                  </a:path>
                </a:pathLst>
              </a:custGeom>
              <a:noFill/>
              <a:ln w="25400" cap="flat" cmpd="sng">
                <a:solidFill>
                  <a:schemeClr val="tx1"/>
                </a:solidFill>
                <a:prstDash val="solid"/>
                <a:round/>
                <a:headEnd type="none" w="med" len="med"/>
                <a:tailEnd type="triangle" w="med" len="med"/>
              </a:ln>
            </p:spPr>
            <p:txBody>
              <a:bodyPr wrap="none" anchor="ctr"/>
              <a:lstStyle/>
              <a:p>
                <a:endParaRPr lang="en-US"/>
              </a:p>
            </p:txBody>
          </p:sp>
        </p:grpSp>
        <p:grpSp>
          <p:nvGrpSpPr>
            <p:cNvPr id="11273" name="Group 12"/>
            <p:cNvGrpSpPr>
              <a:grpSpLocks/>
            </p:cNvGrpSpPr>
            <p:nvPr/>
          </p:nvGrpSpPr>
          <p:grpSpPr bwMode="auto">
            <a:xfrm>
              <a:off x="5796544" y="2589461"/>
              <a:ext cx="1309688" cy="1720850"/>
              <a:chOff x="3975" y="960"/>
              <a:chExt cx="825" cy="1084"/>
            </a:xfrm>
          </p:grpSpPr>
          <p:sp>
            <p:nvSpPr>
              <p:cNvPr id="11276" name="Line 13"/>
              <p:cNvSpPr>
                <a:spLocks noChangeShapeType="1"/>
              </p:cNvSpPr>
              <p:nvPr/>
            </p:nvSpPr>
            <p:spPr bwMode="auto">
              <a:xfrm flipH="1">
                <a:off x="4608" y="1344"/>
                <a:ext cx="0" cy="288"/>
              </a:xfrm>
              <a:prstGeom prst="line">
                <a:avLst/>
              </a:prstGeom>
              <a:noFill/>
              <a:ln w="25400">
                <a:solidFill>
                  <a:schemeClr val="tx1"/>
                </a:solidFill>
                <a:round/>
                <a:headEnd/>
                <a:tailEnd type="triangle" w="med" len="med"/>
              </a:ln>
            </p:spPr>
            <p:txBody>
              <a:bodyPr wrap="none" anchor="ctr"/>
              <a:lstStyle/>
              <a:p>
                <a:endParaRPr lang="en-US"/>
              </a:p>
            </p:txBody>
          </p:sp>
          <p:sp>
            <p:nvSpPr>
              <p:cNvPr id="11277" name="AutoShape 14"/>
              <p:cNvSpPr>
                <a:spLocks noChangeArrowheads="1"/>
              </p:cNvSpPr>
              <p:nvPr/>
            </p:nvSpPr>
            <p:spPr bwMode="auto">
              <a:xfrm>
                <a:off x="4560" y="1632"/>
                <a:ext cx="96" cy="96"/>
              </a:xfrm>
              <a:prstGeom prst="flowChartSummingJunction">
                <a:avLst/>
              </a:prstGeom>
              <a:solidFill>
                <a:schemeClr val="bg1"/>
              </a:solidFill>
              <a:ln w="25400">
                <a:solidFill>
                  <a:schemeClr val="tx1"/>
                </a:solidFill>
                <a:round/>
                <a:headEnd/>
                <a:tailEnd/>
              </a:ln>
            </p:spPr>
            <p:txBody>
              <a:bodyPr wrap="none" anchor="ctr"/>
              <a:lstStyle/>
              <a:p>
                <a:endParaRPr lang="en-US"/>
              </a:p>
            </p:txBody>
          </p:sp>
          <p:sp>
            <p:nvSpPr>
              <p:cNvPr id="11278" name="Line 15"/>
              <p:cNvSpPr>
                <a:spLocks noChangeShapeType="1"/>
              </p:cNvSpPr>
              <p:nvPr/>
            </p:nvSpPr>
            <p:spPr bwMode="auto">
              <a:xfrm>
                <a:off x="4608" y="960"/>
                <a:ext cx="0" cy="144"/>
              </a:xfrm>
              <a:prstGeom prst="line">
                <a:avLst/>
              </a:prstGeom>
              <a:noFill/>
              <a:ln w="25400">
                <a:solidFill>
                  <a:schemeClr val="tx1"/>
                </a:solidFill>
                <a:round/>
                <a:headEnd/>
                <a:tailEnd type="triangle" w="med" len="med"/>
              </a:ln>
            </p:spPr>
            <p:txBody>
              <a:bodyPr wrap="none" anchor="ctr"/>
              <a:lstStyle/>
              <a:p>
                <a:endParaRPr lang="en-US"/>
              </a:p>
            </p:txBody>
          </p:sp>
          <p:sp>
            <p:nvSpPr>
              <p:cNvPr id="11279" name="Line 16"/>
              <p:cNvSpPr>
                <a:spLocks noChangeShapeType="1"/>
              </p:cNvSpPr>
              <p:nvPr/>
            </p:nvSpPr>
            <p:spPr bwMode="auto">
              <a:xfrm>
                <a:off x="4608" y="1728"/>
                <a:ext cx="2" cy="316"/>
              </a:xfrm>
              <a:prstGeom prst="line">
                <a:avLst/>
              </a:prstGeom>
              <a:noFill/>
              <a:ln w="25400">
                <a:solidFill>
                  <a:schemeClr val="tx1"/>
                </a:solidFill>
                <a:round/>
                <a:headEnd/>
                <a:tailEnd type="triangle" w="med" len="med"/>
              </a:ln>
            </p:spPr>
            <p:txBody>
              <a:bodyPr wrap="none" anchor="ctr"/>
              <a:lstStyle/>
              <a:p>
                <a:endParaRPr lang="en-US"/>
              </a:p>
            </p:txBody>
          </p:sp>
          <p:sp>
            <p:nvSpPr>
              <p:cNvPr id="11280" name="Freeform 17"/>
              <p:cNvSpPr>
                <a:spLocks/>
              </p:cNvSpPr>
              <p:nvPr/>
            </p:nvSpPr>
            <p:spPr bwMode="auto">
              <a:xfrm flipV="1">
                <a:off x="3975" y="1263"/>
                <a:ext cx="579" cy="417"/>
              </a:xfrm>
              <a:custGeom>
                <a:avLst/>
                <a:gdLst>
                  <a:gd name="T0" fmla="*/ 398 w 579"/>
                  <a:gd name="T1" fmla="*/ 719 h 719"/>
                  <a:gd name="T2" fmla="*/ 0 w 579"/>
                  <a:gd name="T3" fmla="*/ 719 h 719"/>
                  <a:gd name="T4" fmla="*/ 0 w 579"/>
                  <a:gd name="T5" fmla="*/ 0 h 719"/>
                  <a:gd name="T6" fmla="*/ 579 w 579"/>
                  <a:gd name="T7" fmla="*/ 0 h 719"/>
                  <a:gd name="T8" fmla="*/ 0 60000 65536"/>
                  <a:gd name="T9" fmla="*/ 0 60000 65536"/>
                  <a:gd name="T10" fmla="*/ 0 60000 65536"/>
                  <a:gd name="T11" fmla="*/ 0 60000 65536"/>
                  <a:gd name="T12" fmla="*/ 0 w 579"/>
                  <a:gd name="T13" fmla="*/ 0 h 719"/>
                  <a:gd name="T14" fmla="*/ 579 w 579"/>
                  <a:gd name="T15" fmla="*/ 719 h 719"/>
                </a:gdLst>
                <a:ahLst/>
                <a:cxnLst>
                  <a:cxn ang="T8">
                    <a:pos x="T0" y="T1"/>
                  </a:cxn>
                  <a:cxn ang="T9">
                    <a:pos x="T2" y="T3"/>
                  </a:cxn>
                  <a:cxn ang="T10">
                    <a:pos x="T4" y="T5"/>
                  </a:cxn>
                  <a:cxn ang="T11">
                    <a:pos x="T6" y="T7"/>
                  </a:cxn>
                </a:cxnLst>
                <a:rect l="T12" t="T13" r="T14" b="T15"/>
                <a:pathLst>
                  <a:path w="579" h="719">
                    <a:moveTo>
                      <a:pt x="398" y="719"/>
                    </a:moveTo>
                    <a:lnTo>
                      <a:pt x="0" y="719"/>
                    </a:lnTo>
                    <a:lnTo>
                      <a:pt x="0" y="0"/>
                    </a:lnTo>
                    <a:lnTo>
                      <a:pt x="579" y="0"/>
                    </a:lnTo>
                  </a:path>
                </a:pathLst>
              </a:custGeom>
              <a:noFill/>
              <a:ln w="25400" cap="flat" cmpd="sng">
                <a:solidFill>
                  <a:schemeClr val="tx1"/>
                </a:solidFill>
                <a:prstDash val="solid"/>
                <a:round/>
                <a:headEnd type="none" w="med" len="med"/>
                <a:tailEnd type="triangle" w="med" len="med"/>
              </a:ln>
            </p:spPr>
            <p:txBody>
              <a:bodyPr wrap="none" anchor="ctr"/>
              <a:lstStyle/>
              <a:p>
                <a:endParaRPr lang="en-US"/>
              </a:p>
            </p:txBody>
          </p:sp>
          <p:sp>
            <p:nvSpPr>
              <p:cNvPr id="11281" name="AutoShape 18"/>
              <p:cNvSpPr>
                <a:spLocks noChangeArrowheads="1"/>
              </p:cNvSpPr>
              <p:nvPr/>
            </p:nvSpPr>
            <p:spPr bwMode="auto">
              <a:xfrm>
                <a:off x="4368" y="1104"/>
                <a:ext cx="432" cy="288"/>
              </a:xfrm>
              <a:prstGeom prst="flowChartDecision">
                <a:avLst/>
              </a:prstGeom>
              <a:solidFill>
                <a:schemeClr val="bg1"/>
              </a:solidFill>
              <a:ln w="25400">
                <a:solidFill>
                  <a:schemeClr val="tx1"/>
                </a:solidFill>
                <a:miter lim="800000"/>
                <a:headEnd/>
                <a:tailEnd/>
              </a:ln>
            </p:spPr>
            <p:txBody>
              <a:bodyPr wrap="none" anchor="ctr"/>
              <a:lstStyle/>
              <a:p>
                <a:pPr algn="ctr" eaLnBrk="0" hangingPunct="0"/>
                <a:r>
                  <a:rPr lang="en-US" sz="1600" b="0">
                    <a:latin typeface="Verdana" pitchFamily="34" charset="0"/>
                  </a:rPr>
                  <a:t>JZ</a:t>
                </a:r>
              </a:p>
            </p:txBody>
          </p:sp>
        </p:grpSp>
        <p:sp>
          <p:nvSpPr>
            <p:cNvPr id="11274" name="Text Box 19"/>
            <p:cNvSpPr txBox="1">
              <a:spLocks noChangeArrowheads="1"/>
            </p:cNvSpPr>
            <p:nvPr/>
          </p:nvSpPr>
          <p:spPr bwMode="auto">
            <a:xfrm>
              <a:off x="1318207" y="2975224"/>
              <a:ext cx="1403350" cy="701675"/>
            </a:xfrm>
            <a:prstGeom prst="rect">
              <a:avLst/>
            </a:prstGeom>
            <a:noFill/>
            <a:ln w="25400">
              <a:noFill/>
              <a:miter lim="800000"/>
              <a:headEnd/>
              <a:tailEnd/>
            </a:ln>
          </p:spPr>
          <p:txBody>
            <a:bodyPr wrap="none">
              <a:spAutoFit/>
            </a:bodyPr>
            <a:lstStyle/>
            <a:p>
              <a:pPr algn="ctr" eaLnBrk="0" hangingPunct="0"/>
              <a:r>
                <a:rPr lang="en-US" sz="2000" b="0" i="1" dirty="0">
                  <a:solidFill>
                    <a:srgbClr val="56127A"/>
                  </a:solidFill>
                  <a:latin typeface="Verdana" pitchFamily="34" charset="0"/>
                </a:rPr>
                <a:t>backward</a:t>
              </a:r>
            </a:p>
            <a:p>
              <a:pPr algn="ctr" eaLnBrk="0" hangingPunct="0"/>
              <a:r>
                <a:rPr lang="en-US" sz="2000" b="0" i="1" dirty="0">
                  <a:solidFill>
                    <a:srgbClr val="56127A"/>
                  </a:solidFill>
                  <a:latin typeface="Verdana" pitchFamily="34" charset="0"/>
                </a:rPr>
                <a:t>90%</a:t>
              </a:r>
            </a:p>
          </p:txBody>
        </p:sp>
        <p:sp>
          <p:nvSpPr>
            <p:cNvPr id="11275" name="Text Box 20"/>
            <p:cNvSpPr txBox="1">
              <a:spLocks noChangeArrowheads="1"/>
            </p:cNvSpPr>
            <p:nvPr/>
          </p:nvSpPr>
          <p:spPr bwMode="auto">
            <a:xfrm>
              <a:off x="4521782" y="2975224"/>
              <a:ext cx="1162050" cy="701675"/>
            </a:xfrm>
            <a:prstGeom prst="rect">
              <a:avLst/>
            </a:prstGeom>
            <a:noFill/>
            <a:ln w="25400">
              <a:noFill/>
              <a:miter lim="800000"/>
              <a:headEnd/>
              <a:tailEnd/>
            </a:ln>
          </p:spPr>
          <p:txBody>
            <a:bodyPr wrap="none">
              <a:spAutoFit/>
            </a:bodyPr>
            <a:lstStyle/>
            <a:p>
              <a:pPr algn="ctr" eaLnBrk="0" hangingPunct="0"/>
              <a:r>
                <a:rPr lang="en-US" sz="2000" b="0" i="1">
                  <a:solidFill>
                    <a:srgbClr val="56127A"/>
                  </a:solidFill>
                  <a:latin typeface="Verdana" pitchFamily="34" charset="0"/>
                </a:rPr>
                <a:t>forward</a:t>
              </a:r>
            </a:p>
            <a:p>
              <a:pPr algn="ctr" eaLnBrk="0" hangingPunct="0"/>
              <a:r>
                <a:rPr lang="en-US" sz="2000" b="0" i="1">
                  <a:solidFill>
                    <a:srgbClr val="56127A"/>
                  </a:solidFill>
                  <a:latin typeface="Verdana" pitchFamily="34" charset="0"/>
                </a:rPr>
                <a:t>50%</a:t>
              </a:r>
            </a:p>
          </p:txBody>
        </p:sp>
      </p:grpSp>
      <p:sp>
        <p:nvSpPr>
          <p:cNvPr id="4" name="TextBox 3"/>
          <p:cNvSpPr txBox="1"/>
          <p:nvPr/>
        </p:nvSpPr>
        <p:spPr>
          <a:xfrm>
            <a:off x="5511302" y="6220298"/>
            <a:ext cx="2965877" cy="400110"/>
          </a:xfrm>
          <a:prstGeom prst="rect">
            <a:avLst/>
          </a:prstGeom>
          <a:noFill/>
        </p:spPr>
        <p:txBody>
          <a:bodyPr wrap="none" rtlCol="0">
            <a:spAutoFit/>
          </a:bodyPr>
          <a:lstStyle/>
          <a:p>
            <a:r>
              <a:rPr lang="en-US" dirty="0">
                <a:solidFill>
                  <a:srgbClr val="FF0000"/>
                </a:solidFill>
                <a:latin typeface="Comic Sans MS" pitchFamily="66" charset="0"/>
              </a:rPr>
              <a:t>... but our ISA is fixed!</a:t>
            </a:r>
          </a:p>
        </p:txBody>
      </p:sp>
      <p:sp>
        <p:nvSpPr>
          <p:cNvPr id="6" name="Date Placeholder 5">
            <a:extLst>
              <a:ext uri="{FF2B5EF4-FFF2-40B4-BE49-F238E27FC236}">
                <a16:creationId xmlns:a16="http://schemas.microsoft.com/office/drawing/2014/main" id="{98F25ADD-E51E-557A-B8BC-A3B45380E65D}"/>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896A9B4C-6DC7-D721-875D-FC53EB5260FC}"/>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83C16FF1-642D-7398-38B8-EA3058F2B5D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10</a:t>
            </a:fld>
            <a:endParaRPr lang="en-US" dirty="0"/>
          </a:p>
        </p:txBody>
      </p:sp>
    </p:spTree>
    <p:extLst>
      <p:ext uri="{BB962C8B-B14F-4D97-AF65-F5344CB8AC3E}">
        <p14:creationId xmlns:p14="http://schemas.microsoft.com/office/powerpoint/2010/main" val="40020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noFill/>
        </p:spPr>
        <p:txBody>
          <a:bodyPr lIns="90488" tIns="44450" rIns="90488" bIns="44450"/>
          <a:lstStyle/>
          <a:p>
            <a:pPr eaLnBrk="1" hangingPunct="1"/>
            <a:r>
              <a:rPr lang="en-US"/>
              <a:t>Dynamic Branch Prediction</a:t>
            </a:r>
            <a:br>
              <a:rPr lang="en-US"/>
            </a:br>
            <a:r>
              <a:rPr lang="en-US" sz="2400" i="1"/>
              <a:t>learning based on past behavior</a:t>
            </a:r>
            <a:endParaRPr lang="en-US"/>
          </a:p>
        </p:txBody>
      </p:sp>
      <p:sp>
        <p:nvSpPr>
          <p:cNvPr id="2" name="Content Placeholder 1"/>
          <p:cNvSpPr>
            <a:spLocks noGrp="1"/>
          </p:cNvSpPr>
          <p:nvPr>
            <p:ph idx="1"/>
          </p:nvPr>
        </p:nvSpPr>
        <p:spPr>
          <a:xfrm>
            <a:off x="669801" y="3880143"/>
            <a:ext cx="7772400" cy="2314575"/>
          </a:xfrm>
        </p:spPr>
        <p:txBody>
          <a:bodyPr/>
          <a:lstStyle/>
          <a:p>
            <a:r>
              <a:rPr lang="en-US" sz="2400" dirty="0">
                <a:latin typeface="Verdana" pitchFamily="34" charset="0"/>
              </a:rPr>
              <a:t>Temporal correlation</a:t>
            </a:r>
          </a:p>
          <a:p>
            <a:pPr lvl="1"/>
            <a:r>
              <a:rPr lang="en-US" sz="2000" dirty="0">
                <a:latin typeface="Verdana" pitchFamily="34" charset="0"/>
              </a:rPr>
              <a:t>The way a branch resolves may be a good predictor of the way it will resolve at the next execution</a:t>
            </a:r>
            <a:endParaRPr lang="en-US" sz="2400" dirty="0">
              <a:latin typeface="Verdana" pitchFamily="34" charset="0"/>
            </a:endParaRPr>
          </a:p>
          <a:p>
            <a:r>
              <a:rPr lang="en-US" sz="2400" dirty="0">
                <a:latin typeface="Verdana" pitchFamily="34" charset="0"/>
              </a:rPr>
              <a:t>Spatial correlation </a:t>
            </a:r>
          </a:p>
          <a:p>
            <a:pPr lvl="1"/>
            <a:r>
              <a:rPr lang="en-US" sz="2000" dirty="0">
                <a:latin typeface="Verdana" pitchFamily="34" charset="0"/>
              </a:rPr>
              <a:t>Several branches may resolve in a highly correlated manner (a preferred path of execution)</a:t>
            </a:r>
          </a:p>
          <a:p>
            <a:endParaRPr lang="en-US" sz="2400" dirty="0"/>
          </a:p>
        </p:txBody>
      </p:sp>
      <p:grpSp>
        <p:nvGrpSpPr>
          <p:cNvPr id="9" name="Group 8"/>
          <p:cNvGrpSpPr/>
          <p:nvPr/>
        </p:nvGrpSpPr>
        <p:grpSpPr>
          <a:xfrm>
            <a:off x="2282352" y="1410319"/>
            <a:ext cx="4403456" cy="2318534"/>
            <a:chOff x="2306102" y="2027835"/>
            <a:chExt cx="4403456" cy="2318534"/>
          </a:xfrm>
        </p:grpSpPr>
        <p:sp>
          <p:nvSpPr>
            <p:cNvPr id="10" name="Rectangle 4"/>
            <p:cNvSpPr>
              <a:spLocks noChangeArrowheads="1"/>
            </p:cNvSpPr>
            <p:nvPr/>
          </p:nvSpPr>
          <p:spPr bwMode="auto">
            <a:xfrm>
              <a:off x="3213987" y="2846388"/>
              <a:ext cx="1821151" cy="1499981"/>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1" name="Line 6"/>
            <p:cNvSpPr>
              <a:spLocks noChangeShapeType="1"/>
            </p:cNvSpPr>
            <p:nvPr/>
          </p:nvSpPr>
          <p:spPr bwMode="auto">
            <a:xfrm flipV="1">
              <a:off x="5056738" y="3752603"/>
              <a:ext cx="1652820" cy="2022"/>
            </a:xfrm>
            <a:prstGeom prst="line">
              <a:avLst/>
            </a:prstGeom>
            <a:noFill/>
            <a:ln w="12700">
              <a:solidFill>
                <a:schemeClr val="tx1"/>
              </a:solidFill>
              <a:round/>
              <a:headEnd/>
              <a:tailEnd type="triangle" w="med" len="med"/>
            </a:ln>
          </p:spPr>
          <p:txBody>
            <a:bodyPr wrap="none" anchor="ctr"/>
            <a:lstStyle/>
            <a:p>
              <a:endParaRPr lang="en-US"/>
            </a:p>
          </p:txBody>
        </p:sp>
        <p:sp>
          <p:nvSpPr>
            <p:cNvPr id="12" name="Rectangle 12"/>
            <p:cNvSpPr>
              <a:spLocks noChangeArrowheads="1"/>
            </p:cNvSpPr>
            <p:nvPr/>
          </p:nvSpPr>
          <p:spPr bwMode="auto">
            <a:xfrm>
              <a:off x="2558490" y="3344293"/>
              <a:ext cx="476093" cy="397545"/>
            </a:xfrm>
            <a:prstGeom prst="rect">
              <a:avLst/>
            </a:prstGeom>
            <a:noFill/>
            <a:ln w="12700">
              <a:noFill/>
              <a:miter lim="800000"/>
              <a:headEnd/>
              <a:tailEnd/>
            </a:ln>
          </p:spPr>
          <p:txBody>
            <a:bodyPr wrap="none" lIns="90488" tIns="44450" rIns="90488" bIns="44450">
              <a:spAutoFit/>
            </a:bodyPr>
            <a:lstStyle/>
            <a:p>
              <a:pPr algn="ctr" eaLnBrk="0" hangingPunct="0"/>
              <a:r>
                <a:rPr lang="en-US" dirty="0"/>
                <a:t>pc</a:t>
              </a:r>
              <a:endParaRPr lang="en-US" sz="2000" b="0" dirty="0">
                <a:latin typeface="Verdana" pitchFamily="34" charset="0"/>
              </a:endParaRPr>
            </a:p>
          </p:txBody>
        </p:sp>
        <p:sp>
          <p:nvSpPr>
            <p:cNvPr id="13" name="Rectangle 13"/>
            <p:cNvSpPr>
              <a:spLocks noChangeArrowheads="1"/>
            </p:cNvSpPr>
            <p:nvPr/>
          </p:nvSpPr>
          <p:spPr bwMode="auto">
            <a:xfrm>
              <a:off x="4139462" y="2027835"/>
              <a:ext cx="2532062" cy="393700"/>
            </a:xfrm>
            <a:prstGeom prst="rect">
              <a:avLst/>
            </a:prstGeom>
            <a:noFill/>
            <a:ln w="12700">
              <a:noFill/>
              <a:miter lim="800000"/>
              <a:headEnd/>
              <a:tailEnd/>
            </a:ln>
          </p:spPr>
          <p:txBody>
            <a:bodyPr lIns="90488" tIns="44450" rIns="90488" bIns="44450">
              <a:spAutoFit/>
            </a:bodyPr>
            <a:lstStyle/>
            <a:p>
              <a:pPr algn="ctr" eaLnBrk="0" hangingPunct="0"/>
              <a:r>
                <a:rPr lang="en-US" sz="2000" b="0" dirty="0">
                  <a:latin typeface="Verdana" pitchFamily="34" charset="0"/>
                </a:rPr>
                <a:t>Truth/Feedback</a:t>
              </a:r>
            </a:p>
          </p:txBody>
        </p:sp>
        <p:sp>
          <p:nvSpPr>
            <p:cNvPr id="14" name="Rectangle 14"/>
            <p:cNvSpPr>
              <a:spLocks noChangeArrowheads="1"/>
            </p:cNvSpPr>
            <p:nvPr/>
          </p:nvSpPr>
          <p:spPr bwMode="auto">
            <a:xfrm>
              <a:off x="5126263" y="3325299"/>
              <a:ext cx="1436687" cy="393700"/>
            </a:xfrm>
            <a:prstGeom prst="rect">
              <a:avLst/>
            </a:prstGeom>
            <a:noFill/>
            <a:ln w="12700">
              <a:noFill/>
              <a:miter lim="800000"/>
              <a:headEnd/>
              <a:tailEnd/>
            </a:ln>
          </p:spPr>
          <p:txBody>
            <a:bodyPr wrap="none" lIns="90488" tIns="44450" rIns="90488" bIns="44450">
              <a:spAutoFit/>
            </a:bodyPr>
            <a:lstStyle/>
            <a:p>
              <a:pPr algn="ctr" eaLnBrk="0" hangingPunct="0"/>
              <a:r>
                <a:rPr lang="en-US" sz="2000" b="0" dirty="0">
                  <a:latin typeface="Verdana" pitchFamily="34" charset="0"/>
                </a:rPr>
                <a:t>Prediction</a:t>
              </a:r>
            </a:p>
          </p:txBody>
        </p:sp>
        <p:sp>
          <p:nvSpPr>
            <p:cNvPr id="15" name="Rectangle 15"/>
            <p:cNvSpPr>
              <a:spLocks noChangeArrowheads="1"/>
            </p:cNvSpPr>
            <p:nvPr/>
          </p:nvSpPr>
          <p:spPr bwMode="auto">
            <a:xfrm>
              <a:off x="3651401" y="3546101"/>
              <a:ext cx="1314450" cy="393700"/>
            </a:xfrm>
            <a:prstGeom prst="rect">
              <a:avLst/>
            </a:prstGeom>
            <a:noFill/>
            <a:ln w="12700">
              <a:noFill/>
              <a:miter lim="800000"/>
              <a:headEnd/>
              <a:tailEnd/>
            </a:ln>
          </p:spPr>
          <p:txBody>
            <a:bodyPr wrap="none" lIns="90488" tIns="44450" rIns="90488" bIns="44450">
              <a:spAutoFit/>
            </a:bodyPr>
            <a:lstStyle/>
            <a:p>
              <a:pPr algn="ctr" eaLnBrk="0" hangingPunct="0"/>
              <a:r>
                <a:rPr lang="en-US" sz="2000" b="0" dirty="0">
                  <a:latin typeface="Verdana" pitchFamily="34" charset="0"/>
                </a:rPr>
                <a:t>Predictor</a:t>
              </a:r>
            </a:p>
          </p:txBody>
        </p:sp>
        <p:sp>
          <p:nvSpPr>
            <p:cNvPr id="16" name="Line 5"/>
            <p:cNvSpPr>
              <a:spLocks noChangeShapeType="1"/>
            </p:cNvSpPr>
            <p:nvPr/>
          </p:nvSpPr>
          <p:spPr bwMode="auto">
            <a:xfrm>
              <a:off x="2306102" y="3726556"/>
              <a:ext cx="952087" cy="0"/>
            </a:xfrm>
            <a:prstGeom prst="line">
              <a:avLst/>
            </a:prstGeom>
            <a:noFill/>
            <a:ln w="12700">
              <a:solidFill>
                <a:schemeClr val="tx1"/>
              </a:solidFill>
              <a:round/>
              <a:headEnd/>
              <a:tailEnd type="triangle" w="med" len="med"/>
            </a:ln>
          </p:spPr>
          <p:txBody>
            <a:bodyPr wrap="none" anchor="ctr"/>
            <a:lstStyle/>
            <a:p>
              <a:endParaRPr lang="en-US"/>
            </a:p>
          </p:txBody>
        </p:sp>
        <p:sp>
          <p:nvSpPr>
            <p:cNvPr id="17" name="TextBox 16"/>
            <p:cNvSpPr txBox="1"/>
            <p:nvPr/>
          </p:nvSpPr>
          <p:spPr>
            <a:xfrm>
              <a:off x="3731641" y="2846388"/>
              <a:ext cx="986167" cy="369332"/>
            </a:xfrm>
            <a:prstGeom prst="rect">
              <a:avLst/>
            </a:prstGeom>
            <a:solidFill>
              <a:schemeClr val="bg1"/>
            </a:solidFill>
            <a:ln>
              <a:solidFill>
                <a:schemeClr val="tx1"/>
              </a:solidFill>
            </a:ln>
          </p:spPr>
          <p:txBody>
            <a:bodyPr wrap="none" rtlCol="0">
              <a:spAutoFit/>
            </a:bodyPr>
            <a:lstStyle/>
            <a:p>
              <a:r>
                <a:rPr lang="en-US" sz="1800" dirty="0"/>
                <a:t>update</a:t>
              </a:r>
            </a:p>
          </p:txBody>
        </p:sp>
        <p:sp>
          <p:nvSpPr>
            <p:cNvPr id="18" name="TextBox 17"/>
            <p:cNvSpPr txBox="1"/>
            <p:nvPr/>
          </p:nvSpPr>
          <p:spPr>
            <a:xfrm rot="16200000" flipV="1">
              <a:off x="2918246" y="3534333"/>
              <a:ext cx="984565" cy="369332"/>
            </a:xfrm>
            <a:prstGeom prst="rect">
              <a:avLst/>
            </a:prstGeom>
            <a:solidFill>
              <a:schemeClr val="bg1"/>
            </a:solidFill>
            <a:ln>
              <a:solidFill>
                <a:schemeClr val="tx1"/>
              </a:solidFill>
            </a:ln>
          </p:spPr>
          <p:txBody>
            <a:bodyPr wrap="none" rtlCol="0">
              <a:spAutoFit/>
            </a:bodyPr>
            <a:lstStyle/>
            <a:p>
              <a:r>
                <a:rPr lang="en-US" sz="1800" dirty="0"/>
                <a:t>predict</a:t>
              </a:r>
            </a:p>
          </p:txBody>
        </p:sp>
        <p:sp>
          <p:nvSpPr>
            <p:cNvPr id="19" name="Freeform 18"/>
            <p:cNvSpPr/>
            <p:nvPr/>
          </p:nvSpPr>
          <p:spPr bwMode="auto">
            <a:xfrm>
              <a:off x="4180114" y="2446317"/>
              <a:ext cx="2517569" cy="415636"/>
            </a:xfrm>
            <a:custGeom>
              <a:avLst/>
              <a:gdLst>
                <a:gd name="connsiteX0" fmla="*/ 2517569 w 2517569"/>
                <a:gd name="connsiteY0" fmla="*/ 0 h 415636"/>
                <a:gd name="connsiteX1" fmla="*/ 0 w 2517569"/>
                <a:gd name="connsiteY1" fmla="*/ 0 h 415636"/>
                <a:gd name="connsiteX2" fmla="*/ 0 w 2517569"/>
                <a:gd name="connsiteY2" fmla="*/ 415636 h 415636"/>
              </a:gdLst>
              <a:ahLst/>
              <a:cxnLst>
                <a:cxn ang="0">
                  <a:pos x="connsiteX0" y="connsiteY0"/>
                </a:cxn>
                <a:cxn ang="0">
                  <a:pos x="connsiteX1" y="connsiteY1"/>
                </a:cxn>
                <a:cxn ang="0">
                  <a:pos x="connsiteX2" y="connsiteY2"/>
                </a:cxn>
              </a:cxnLst>
              <a:rect l="l" t="t" r="r" b="b"/>
              <a:pathLst>
                <a:path w="2517569" h="415636">
                  <a:moveTo>
                    <a:pt x="2517569" y="0"/>
                  </a:moveTo>
                  <a:lnTo>
                    <a:pt x="0" y="0"/>
                  </a:lnTo>
                  <a:lnTo>
                    <a:pt x="0" y="415636"/>
                  </a:ln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4" name="Date Placeholder 3">
            <a:extLst>
              <a:ext uri="{FF2B5EF4-FFF2-40B4-BE49-F238E27FC236}">
                <a16:creationId xmlns:a16="http://schemas.microsoft.com/office/drawing/2014/main" id="{A348E7B8-48EE-A871-8D59-3E358B19AAF4}"/>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DA04D7A5-B3AC-865E-FBC0-F0CA3ACB53C8}"/>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1AB9B0F5-7F6A-6C0A-3C72-1B9B39EB6B61}"/>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11</a:t>
            </a:fld>
            <a:endParaRPr lang="en-US" dirty="0"/>
          </a:p>
        </p:txBody>
      </p:sp>
    </p:spTree>
    <p:extLst>
      <p:ext uri="{BB962C8B-B14F-4D97-AF65-F5344CB8AC3E}">
        <p14:creationId xmlns:p14="http://schemas.microsoft.com/office/powerpoint/2010/main" val="2632233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625475" y="339725"/>
            <a:ext cx="7902575" cy="1160463"/>
          </a:xfrm>
        </p:spPr>
        <p:txBody>
          <a:bodyPr lIns="90488" tIns="44450" rIns="90488" bIns="44450"/>
          <a:lstStyle/>
          <a:p>
            <a:r>
              <a:rPr lang="en-US" sz="4000" dirty="0"/>
              <a:t>Next Address Predictor:</a:t>
            </a:r>
            <a:br>
              <a:rPr lang="en-US" sz="4000" dirty="0"/>
            </a:br>
            <a:r>
              <a:rPr lang="en-US" sz="4000" dirty="0"/>
              <a:t>Branch Target Buffer (BTB)</a:t>
            </a:r>
            <a:endParaRPr lang="en-US" dirty="0"/>
          </a:p>
        </p:txBody>
      </p:sp>
      <p:sp>
        <p:nvSpPr>
          <p:cNvPr id="19458" name="Rectangle 3"/>
          <p:cNvSpPr>
            <a:spLocks noChangeArrowheads="1"/>
          </p:cNvSpPr>
          <p:nvPr/>
        </p:nvSpPr>
        <p:spPr bwMode="auto">
          <a:xfrm>
            <a:off x="-2444606" y="2983619"/>
            <a:ext cx="8402637" cy="705321"/>
          </a:xfrm>
          <a:prstGeom prst="rect">
            <a:avLst/>
          </a:prstGeom>
          <a:noFill/>
          <a:ln w="12700">
            <a:noFill/>
            <a:miter lim="800000"/>
            <a:headEnd/>
            <a:tailEnd/>
          </a:ln>
        </p:spPr>
        <p:txBody>
          <a:bodyPr wrap="square" lIns="90488" tIns="44450" rIns="90488" bIns="44450">
            <a:spAutoFit/>
          </a:bodyPr>
          <a:lstStyle/>
          <a:p>
            <a:pPr eaLnBrk="0" hangingPunct="0"/>
            <a:endParaRPr lang="en-US" dirty="0"/>
          </a:p>
          <a:p>
            <a:pPr eaLnBrk="0" hangingPunct="0"/>
            <a:r>
              <a:rPr lang="en-US" dirty="0"/>
              <a:t>  </a:t>
            </a:r>
          </a:p>
        </p:txBody>
      </p:sp>
      <p:sp>
        <p:nvSpPr>
          <p:cNvPr id="79" name="TextBox 108"/>
          <p:cNvSpPr txBox="1">
            <a:spLocks noChangeArrowheads="1"/>
          </p:cNvSpPr>
          <p:nvPr/>
        </p:nvSpPr>
        <p:spPr bwMode="auto">
          <a:xfrm>
            <a:off x="566071" y="6229290"/>
            <a:ext cx="8504208" cy="400110"/>
          </a:xfrm>
          <a:prstGeom prst="rect">
            <a:avLst/>
          </a:prstGeom>
          <a:noFill/>
          <a:ln w="9525">
            <a:noFill/>
            <a:miter lim="800000"/>
            <a:headEnd/>
            <a:tailEnd/>
          </a:ln>
        </p:spPr>
        <p:txBody>
          <a:bodyPr wrap="square">
            <a:spAutoFit/>
          </a:bodyPr>
          <a:lstStyle/>
          <a:p>
            <a:r>
              <a:rPr lang="en-US" dirty="0">
                <a:solidFill>
                  <a:srgbClr val="FF0000"/>
                </a:solidFill>
                <a:latin typeface="Comic Sans MS" pitchFamily="66" charset="0"/>
              </a:rPr>
              <a:t> BTB permits </a:t>
            </a:r>
            <a:r>
              <a:rPr lang="en-US" dirty="0" err="1">
                <a:solidFill>
                  <a:srgbClr val="FF0000"/>
                </a:solidFill>
                <a:latin typeface="Comic Sans MS" pitchFamily="66" charset="0"/>
              </a:rPr>
              <a:t>ppc</a:t>
            </a:r>
            <a:r>
              <a:rPr lang="en-US" dirty="0">
                <a:solidFill>
                  <a:srgbClr val="FF0000"/>
                </a:solidFill>
                <a:latin typeface="Comic Sans MS" pitchFamily="66" charset="0"/>
              </a:rPr>
              <a:t> to be determined </a:t>
            </a:r>
            <a:r>
              <a:rPr lang="en-US" i="1" dirty="0">
                <a:solidFill>
                  <a:srgbClr val="FF0000"/>
                </a:solidFill>
                <a:latin typeface="Comic Sans MS" pitchFamily="66" charset="0"/>
              </a:rPr>
              <a:t>before</a:t>
            </a:r>
            <a:r>
              <a:rPr lang="en-US" dirty="0">
                <a:solidFill>
                  <a:srgbClr val="FF0000"/>
                </a:solidFill>
                <a:latin typeface="Comic Sans MS" pitchFamily="66" charset="0"/>
              </a:rPr>
              <a:t> the instruction is decoded</a:t>
            </a:r>
          </a:p>
        </p:txBody>
      </p:sp>
      <p:grpSp>
        <p:nvGrpSpPr>
          <p:cNvPr id="5" name="Group 4"/>
          <p:cNvGrpSpPr/>
          <p:nvPr/>
        </p:nvGrpSpPr>
        <p:grpSpPr>
          <a:xfrm>
            <a:off x="486558" y="1355639"/>
            <a:ext cx="6895317" cy="2955104"/>
            <a:chOff x="486558" y="1355639"/>
            <a:chExt cx="6895317" cy="2955104"/>
          </a:xfrm>
        </p:grpSpPr>
        <p:sp>
          <p:nvSpPr>
            <p:cNvPr id="19463" name="Rectangle 4"/>
            <p:cNvSpPr>
              <a:spLocks noChangeArrowheads="1"/>
            </p:cNvSpPr>
            <p:nvPr/>
          </p:nvSpPr>
          <p:spPr bwMode="auto">
            <a:xfrm>
              <a:off x="486558" y="1987226"/>
              <a:ext cx="803106" cy="366767"/>
            </a:xfrm>
            <a:prstGeom prst="rect">
              <a:avLst/>
            </a:prstGeom>
            <a:noFill/>
            <a:ln w="12700">
              <a:noFill/>
              <a:miter lim="800000"/>
              <a:headEnd/>
              <a:tailEnd/>
            </a:ln>
          </p:spPr>
          <p:txBody>
            <a:bodyPr wrap="none" lIns="90488" tIns="44450" rIns="90488" bIns="44450">
              <a:spAutoFit/>
            </a:bodyPr>
            <a:lstStyle/>
            <a:p>
              <a:pPr eaLnBrk="0" hangingPunct="0"/>
              <a:r>
                <a:rPr lang="en-US" sz="1800" dirty="0" err="1"/>
                <a:t>iMem</a:t>
              </a:r>
              <a:endParaRPr lang="en-US" sz="1800" dirty="0"/>
            </a:p>
          </p:txBody>
        </p:sp>
        <p:grpSp>
          <p:nvGrpSpPr>
            <p:cNvPr id="19464" name="Group 5"/>
            <p:cNvGrpSpPr>
              <a:grpSpLocks/>
            </p:cNvGrpSpPr>
            <p:nvPr/>
          </p:nvGrpSpPr>
          <p:grpSpPr bwMode="auto">
            <a:xfrm>
              <a:off x="1615505" y="2600705"/>
              <a:ext cx="57905" cy="437218"/>
              <a:chOff x="1177" y="1324"/>
              <a:chExt cx="41" cy="328"/>
            </a:xfrm>
          </p:grpSpPr>
          <p:sp>
            <p:nvSpPr>
              <p:cNvPr id="19529" name="Oval 6"/>
              <p:cNvSpPr>
                <a:spLocks noChangeArrowheads="1"/>
              </p:cNvSpPr>
              <p:nvPr/>
            </p:nvSpPr>
            <p:spPr bwMode="auto">
              <a:xfrm>
                <a:off x="1177" y="1324"/>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530" name="Oval 7"/>
              <p:cNvSpPr>
                <a:spLocks noChangeArrowheads="1"/>
              </p:cNvSpPr>
              <p:nvPr/>
            </p:nvSpPr>
            <p:spPr bwMode="auto">
              <a:xfrm>
                <a:off x="1177" y="1420"/>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531" name="Oval 8"/>
              <p:cNvSpPr>
                <a:spLocks noChangeArrowheads="1"/>
              </p:cNvSpPr>
              <p:nvPr/>
            </p:nvSpPr>
            <p:spPr bwMode="auto">
              <a:xfrm>
                <a:off x="1177" y="1516"/>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532" name="Oval 9"/>
              <p:cNvSpPr>
                <a:spLocks noChangeArrowheads="1"/>
              </p:cNvSpPr>
              <p:nvPr/>
            </p:nvSpPr>
            <p:spPr bwMode="auto">
              <a:xfrm>
                <a:off x="1177" y="1612"/>
                <a:ext cx="41" cy="40"/>
              </a:xfrm>
              <a:prstGeom prst="ellipse">
                <a:avLst/>
              </a:prstGeom>
              <a:solidFill>
                <a:schemeClr val="tx1"/>
              </a:solidFill>
              <a:ln w="12700">
                <a:solidFill>
                  <a:schemeClr val="tx1"/>
                </a:solidFill>
                <a:round/>
                <a:headEnd/>
                <a:tailEnd/>
              </a:ln>
            </p:spPr>
            <p:txBody>
              <a:bodyPr wrap="none" anchor="ctr"/>
              <a:lstStyle/>
              <a:p>
                <a:endParaRPr lang="en-US" sz="1800"/>
              </a:p>
            </p:txBody>
          </p:sp>
        </p:grpSp>
        <p:grpSp>
          <p:nvGrpSpPr>
            <p:cNvPr id="19" name="Group 18"/>
            <p:cNvGrpSpPr/>
            <p:nvPr/>
          </p:nvGrpSpPr>
          <p:grpSpPr>
            <a:xfrm>
              <a:off x="2220379" y="1738744"/>
              <a:ext cx="1672215" cy="366767"/>
              <a:chOff x="2508329" y="3535067"/>
              <a:chExt cx="1879755" cy="436797"/>
            </a:xfrm>
          </p:grpSpPr>
          <p:sp>
            <p:nvSpPr>
              <p:cNvPr id="19465" name="Rectangle 10"/>
              <p:cNvSpPr>
                <a:spLocks noChangeArrowheads="1"/>
              </p:cNvSpPr>
              <p:nvPr/>
            </p:nvSpPr>
            <p:spPr bwMode="auto">
              <a:xfrm>
                <a:off x="2508329" y="3651732"/>
                <a:ext cx="1879755" cy="279400"/>
              </a:xfrm>
              <a:prstGeom prst="rect">
                <a:avLst/>
              </a:prstGeom>
              <a:solidFill>
                <a:schemeClr val="bg1"/>
              </a:solidFill>
              <a:ln w="25400">
                <a:solidFill>
                  <a:schemeClr val="tx1"/>
                </a:solidFill>
                <a:miter lim="800000"/>
                <a:headEnd/>
                <a:tailEnd/>
              </a:ln>
            </p:spPr>
            <p:txBody>
              <a:bodyPr wrap="none" anchor="ctr"/>
              <a:lstStyle/>
              <a:p>
                <a:endParaRPr lang="en-US" sz="1800"/>
              </a:p>
            </p:txBody>
          </p:sp>
          <p:sp>
            <p:nvSpPr>
              <p:cNvPr id="19469" name="Rectangle 14"/>
              <p:cNvSpPr>
                <a:spLocks noChangeArrowheads="1"/>
              </p:cNvSpPr>
              <p:nvPr/>
            </p:nvSpPr>
            <p:spPr bwMode="auto">
              <a:xfrm>
                <a:off x="3205911" y="3535067"/>
                <a:ext cx="502746" cy="436797"/>
              </a:xfrm>
              <a:prstGeom prst="rect">
                <a:avLst/>
              </a:prstGeom>
              <a:noFill/>
              <a:ln w="12700">
                <a:noFill/>
                <a:miter lim="800000"/>
                <a:headEnd/>
                <a:tailEnd/>
              </a:ln>
            </p:spPr>
            <p:txBody>
              <a:bodyPr wrap="none" lIns="90488" tIns="44450" rIns="90488" bIns="44450">
                <a:spAutoFit/>
              </a:bodyPr>
              <a:lstStyle/>
              <a:p>
                <a:pPr eaLnBrk="0" hangingPunct="0"/>
                <a:r>
                  <a:rPr lang="en-US" sz="1800" dirty="0"/>
                  <a:t>pc</a:t>
                </a:r>
              </a:p>
            </p:txBody>
          </p:sp>
        </p:grpSp>
        <p:sp>
          <p:nvSpPr>
            <p:cNvPr id="19470" name="Freeform 15"/>
            <p:cNvSpPr>
              <a:spLocks/>
            </p:cNvSpPr>
            <p:nvPr/>
          </p:nvSpPr>
          <p:spPr bwMode="auto">
            <a:xfrm flipV="1">
              <a:off x="1986952" y="2083632"/>
              <a:ext cx="441455" cy="409943"/>
            </a:xfrm>
            <a:custGeom>
              <a:avLst/>
              <a:gdLst>
                <a:gd name="T0" fmla="*/ 480 w 481"/>
                <a:gd name="T1" fmla="*/ 1056 h 1057"/>
                <a:gd name="T2" fmla="*/ 480 w 481"/>
                <a:gd name="T3" fmla="*/ 0 h 1057"/>
                <a:gd name="T4" fmla="*/ 0 w 481"/>
                <a:gd name="T5" fmla="*/ 0 h 1057"/>
                <a:gd name="T6" fmla="*/ 0 60000 65536"/>
                <a:gd name="T7" fmla="*/ 0 60000 65536"/>
                <a:gd name="T8" fmla="*/ 0 60000 65536"/>
                <a:gd name="T9" fmla="*/ 0 w 481"/>
                <a:gd name="T10" fmla="*/ 0 h 1057"/>
                <a:gd name="T11" fmla="*/ 481 w 481"/>
                <a:gd name="T12" fmla="*/ 1057 h 1057"/>
              </a:gdLst>
              <a:ahLst/>
              <a:cxnLst>
                <a:cxn ang="T6">
                  <a:pos x="T0" y="T1"/>
                </a:cxn>
                <a:cxn ang="T7">
                  <a:pos x="T2" y="T3"/>
                </a:cxn>
                <a:cxn ang="T8">
                  <a:pos x="T4" y="T5"/>
                </a:cxn>
              </a:cxnLst>
              <a:rect l="T9" t="T10" r="T11" b="T12"/>
              <a:pathLst>
                <a:path w="481" h="1057">
                  <a:moveTo>
                    <a:pt x="480" y="1056"/>
                  </a:moveTo>
                  <a:lnTo>
                    <a:pt x="480" y="0"/>
                  </a:lnTo>
                  <a:lnTo>
                    <a:pt x="0" y="0"/>
                  </a:lnTo>
                </a:path>
              </a:pathLst>
            </a:custGeom>
            <a:noFill/>
            <a:ln w="25400" cap="rnd">
              <a:solidFill>
                <a:schemeClr val="tx1"/>
              </a:solidFill>
              <a:round/>
              <a:headEnd/>
              <a:tailEnd type="triangle" w="med" len="med"/>
            </a:ln>
          </p:spPr>
          <p:txBody>
            <a:bodyPr/>
            <a:lstStyle/>
            <a:p>
              <a:endParaRPr lang="en-US" sz="1800"/>
            </a:p>
          </p:txBody>
        </p:sp>
        <p:grpSp>
          <p:nvGrpSpPr>
            <p:cNvPr id="19475" name="Group 20"/>
            <p:cNvGrpSpPr>
              <a:grpSpLocks/>
            </p:cNvGrpSpPr>
            <p:nvPr/>
          </p:nvGrpSpPr>
          <p:grpSpPr bwMode="auto">
            <a:xfrm>
              <a:off x="1376819" y="1656386"/>
              <a:ext cx="631319" cy="1957552"/>
              <a:chOff x="1008" y="696"/>
              <a:chExt cx="447" cy="1584"/>
            </a:xfrm>
          </p:grpSpPr>
          <p:sp>
            <p:nvSpPr>
              <p:cNvPr id="19511" name="Line 21"/>
              <p:cNvSpPr>
                <a:spLocks noChangeShapeType="1"/>
              </p:cNvSpPr>
              <p:nvPr/>
            </p:nvSpPr>
            <p:spPr bwMode="auto">
              <a:xfrm>
                <a:off x="1012" y="841"/>
                <a:ext cx="424" cy="0"/>
              </a:xfrm>
              <a:prstGeom prst="line">
                <a:avLst/>
              </a:prstGeom>
              <a:noFill/>
              <a:ln w="12700">
                <a:solidFill>
                  <a:schemeClr val="tx1"/>
                </a:solidFill>
                <a:round/>
                <a:headEnd/>
                <a:tailEnd/>
              </a:ln>
            </p:spPr>
            <p:txBody>
              <a:bodyPr wrap="none" anchor="ctr"/>
              <a:lstStyle/>
              <a:p>
                <a:endParaRPr lang="en-US" sz="1800"/>
              </a:p>
            </p:txBody>
          </p:sp>
          <p:sp>
            <p:nvSpPr>
              <p:cNvPr id="19512" name="Line 22"/>
              <p:cNvSpPr>
                <a:spLocks noChangeShapeType="1"/>
              </p:cNvSpPr>
              <p:nvPr/>
            </p:nvSpPr>
            <p:spPr bwMode="auto">
              <a:xfrm>
                <a:off x="1012" y="985"/>
                <a:ext cx="424" cy="0"/>
              </a:xfrm>
              <a:prstGeom prst="line">
                <a:avLst/>
              </a:prstGeom>
              <a:noFill/>
              <a:ln w="12700">
                <a:solidFill>
                  <a:schemeClr val="tx1"/>
                </a:solidFill>
                <a:round/>
                <a:headEnd/>
                <a:tailEnd/>
              </a:ln>
            </p:spPr>
            <p:txBody>
              <a:bodyPr wrap="none" anchor="ctr"/>
              <a:lstStyle/>
              <a:p>
                <a:endParaRPr lang="en-US" sz="1800"/>
              </a:p>
            </p:txBody>
          </p:sp>
          <p:sp>
            <p:nvSpPr>
              <p:cNvPr id="19513" name="Line 23"/>
              <p:cNvSpPr>
                <a:spLocks noChangeShapeType="1"/>
              </p:cNvSpPr>
              <p:nvPr/>
            </p:nvSpPr>
            <p:spPr bwMode="auto">
              <a:xfrm>
                <a:off x="1012" y="1129"/>
                <a:ext cx="424" cy="0"/>
              </a:xfrm>
              <a:prstGeom prst="line">
                <a:avLst/>
              </a:prstGeom>
              <a:noFill/>
              <a:ln w="12700">
                <a:solidFill>
                  <a:schemeClr val="tx1"/>
                </a:solidFill>
                <a:round/>
                <a:headEnd/>
                <a:tailEnd/>
              </a:ln>
            </p:spPr>
            <p:txBody>
              <a:bodyPr wrap="none" anchor="ctr"/>
              <a:lstStyle/>
              <a:p>
                <a:endParaRPr lang="en-US" sz="1800"/>
              </a:p>
            </p:txBody>
          </p:sp>
          <p:sp>
            <p:nvSpPr>
              <p:cNvPr id="19514" name="Line 24"/>
              <p:cNvSpPr>
                <a:spLocks noChangeShapeType="1"/>
              </p:cNvSpPr>
              <p:nvPr/>
            </p:nvSpPr>
            <p:spPr bwMode="auto">
              <a:xfrm>
                <a:off x="1012" y="1273"/>
                <a:ext cx="424" cy="0"/>
              </a:xfrm>
              <a:prstGeom prst="line">
                <a:avLst/>
              </a:prstGeom>
              <a:noFill/>
              <a:ln w="12700">
                <a:solidFill>
                  <a:schemeClr val="tx1"/>
                </a:solidFill>
                <a:round/>
                <a:headEnd/>
                <a:tailEnd/>
              </a:ln>
            </p:spPr>
            <p:txBody>
              <a:bodyPr wrap="none" anchor="ctr"/>
              <a:lstStyle/>
              <a:p>
                <a:endParaRPr lang="en-US" sz="1800"/>
              </a:p>
            </p:txBody>
          </p:sp>
          <p:grpSp>
            <p:nvGrpSpPr>
              <p:cNvPr id="19515" name="Group 25"/>
              <p:cNvGrpSpPr>
                <a:grpSpLocks/>
              </p:cNvGrpSpPr>
              <p:nvPr/>
            </p:nvGrpSpPr>
            <p:grpSpPr bwMode="auto">
              <a:xfrm>
                <a:off x="1012" y="1430"/>
                <a:ext cx="424" cy="418"/>
                <a:chOff x="1012" y="1430"/>
                <a:chExt cx="424" cy="418"/>
              </a:xfrm>
            </p:grpSpPr>
            <p:sp>
              <p:nvSpPr>
                <p:cNvPr id="19526" name="Line 26"/>
                <p:cNvSpPr>
                  <a:spLocks noChangeShapeType="1"/>
                </p:cNvSpPr>
                <p:nvPr/>
              </p:nvSpPr>
              <p:spPr bwMode="auto">
                <a:xfrm>
                  <a:off x="1012" y="1430"/>
                  <a:ext cx="424" cy="0"/>
                </a:xfrm>
                <a:prstGeom prst="line">
                  <a:avLst/>
                </a:prstGeom>
                <a:noFill/>
                <a:ln w="12700">
                  <a:solidFill>
                    <a:schemeClr val="tx1"/>
                  </a:solidFill>
                  <a:round/>
                  <a:headEnd/>
                  <a:tailEnd/>
                </a:ln>
              </p:spPr>
              <p:txBody>
                <a:bodyPr wrap="none" anchor="ctr"/>
                <a:lstStyle/>
                <a:p>
                  <a:endParaRPr lang="en-US" sz="1800"/>
                </a:p>
              </p:txBody>
            </p:sp>
            <p:sp>
              <p:nvSpPr>
                <p:cNvPr id="19527" name="Line 27"/>
                <p:cNvSpPr>
                  <a:spLocks noChangeShapeType="1"/>
                </p:cNvSpPr>
                <p:nvPr/>
              </p:nvSpPr>
              <p:spPr bwMode="auto">
                <a:xfrm>
                  <a:off x="1012" y="1848"/>
                  <a:ext cx="424" cy="0"/>
                </a:xfrm>
                <a:prstGeom prst="line">
                  <a:avLst/>
                </a:prstGeom>
                <a:noFill/>
                <a:ln w="12700">
                  <a:solidFill>
                    <a:schemeClr val="tx1"/>
                  </a:solidFill>
                  <a:round/>
                  <a:headEnd/>
                  <a:tailEnd/>
                </a:ln>
              </p:spPr>
              <p:txBody>
                <a:bodyPr wrap="none" anchor="ctr"/>
                <a:lstStyle/>
                <a:p>
                  <a:endParaRPr lang="en-US" sz="1800"/>
                </a:p>
              </p:txBody>
            </p:sp>
          </p:grpSp>
          <p:sp>
            <p:nvSpPr>
              <p:cNvPr id="19516" name="Rectangle 29"/>
              <p:cNvSpPr>
                <a:spLocks noChangeArrowheads="1"/>
              </p:cNvSpPr>
              <p:nvPr/>
            </p:nvSpPr>
            <p:spPr bwMode="auto">
              <a:xfrm>
                <a:off x="1128" y="696"/>
                <a:ext cx="219" cy="212"/>
              </a:xfrm>
              <a:prstGeom prst="rect">
                <a:avLst/>
              </a:prstGeom>
              <a:noFill/>
              <a:ln w="12700">
                <a:noFill/>
                <a:miter lim="800000"/>
                <a:headEnd/>
                <a:tailEnd/>
              </a:ln>
            </p:spPr>
            <p:txBody>
              <a:bodyPr wrap="none" anchor="ctr"/>
              <a:lstStyle/>
              <a:p>
                <a:endParaRPr lang="en-US" sz="1800"/>
              </a:p>
            </p:txBody>
          </p:sp>
          <p:grpSp>
            <p:nvGrpSpPr>
              <p:cNvPr id="19517" name="Group 30"/>
              <p:cNvGrpSpPr>
                <a:grpSpLocks/>
              </p:cNvGrpSpPr>
              <p:nvPr/>
            </p:nvGrpSpPr>
            <p:grpSpPr bwMode="auto">
              <a:xfrm>
                <a:off x="1012" y="1984"/>
                <a:ext cx="428" cy="296"/>
                <a:chOff x="1012" y="1984"/>
                <a:chExt cx="428" cy="296"/>
              </a:xfrm>
            </p:grpSpPr>
            <p:sp>
              <p:nvSpPr>
                <p:cNvPr id="19524" name="Line 32"/>
                <p:cNvSpPr>
                  <a:spLocks noChangeShapeType="1"/>
                </p:cNvSpPr>
                <p:nvPr/>
              </p:nvSpPr>
              <p:spPr bwMode="auto">
                <a:xfrm>
                  <a:off x="1012" y="2280"/>
                  <a:ext cx="424" cy="0"/>
                </a:xfrm>
                <a:prstGeom prst="line">
                  <a:avLst/>
                </a:prstGeom>
                <a:noFill/>
                <a:ln w="12700">
                  <a:solidFill>
                    <a:schemeClr val="tx1"/>
                  </a:solidFill>
                  <a:round/>
                  <a:headEnd/>
                  <a:tailEnd/>
                </a:ln>
              </p:spPr>
              <p:txBody>
                <a:bodyPr wrap="none" anchor="ctr"/>
                <a:lstStyle/>
                <a:p>
                  <a:endParaRPr lang="en-US" sz="1800"/>
                </a:p>
              </p:txBody>
            </p:sp>
            <p:sp>
              <p:nvSpPr>
                <p:cNvPr id="19525" name="Line 33"/>
                <p:cNvSpPr>
                  <a:spLocks noChangeShapeType="1"/>
                </p:cNvSpPr>
                <p:nvPr/>
              </p:nvSpPr>
              <p:spPr bwMode="auto">
                <a:xfrm>
                  <a:off x="1016" y="1984"/>
                  <a:ext cx="424" cy="0"/>
                </a:xfrm>
                <a:prstGeom prst="line">
                  <a:avLst/>
                </a:prstGeom>
                <a:noFill/>
                <a:ln w="12700">
                  <a:solidFill>
                    <a:schemeClr val="tx1"/>
                  </a:solidFill>
                  <a:round/>
                  <a:headEnd/>
                  <a:tailEnd/>
                </a:ln>
              </p:spPr>
              <p:txBody>
                <a:bodyPr wrap="none" anchor="ctr"/>
                <a:lstStyle/>
                <a:p>
                  <a:endParaRPr lang="en-US" sz="1800"/>
                </a:p>
              </p:txBody>
            </p:sp>
          </p:grpSp>
          <p:sp>
            <p:nvSpPr>
              <p:cNvPr id="19520" name="Line 35"/>
              <p:cNvSpPr>
                <a:spLocks noChangeShapeType="1"/>
              </p:cNvSpPr>
              <p:nvPr/>
            </p:nvSpPr>
            <p:spPr bwMode="auto">
              <a:xfrm>
                <a:off x="1016" y="2128"/>
                <a:ext cx="424" cy="0"/>
              </a:xfrm>
              <a:prstGeom prst="line">
                <a:avLst/>
              </a:prstGeom>
              <a:noFill/>
              <a:ln w="12700">
                <a:solidFill>
                  <a:schemeClr val="tx1"/>
                </a:solidFill>
                <a:round/>
                <a:headEnd/>
                <a:tailEnd/>
              </a:ln>
            </p:spPr>
            <p:txBody>
              <a:bodyPr wrap="none" anchor="ctr"/>
              <a:lstStyle/>
              <a:p>
                <a:endParaRPr lang="en-US" sz="1800"/>
              </a:p>
            </p:txBody>
          </p:sp>
          <p:sp>
            <p:nvSpPr>
              <p:cNvPr id="19519" name="Freeform 38"/>
              <p:cNvSpPr>
                <a:spLocks/>
              </p:cNvSpPr>
              <p:nvPr/>
            </p:nvSpPr>
            <p:spPr bwMode="auto">
              <a:xfrm>
                <a:off x="1008" y="697"/>
                <a:ext cx="447" cy="1583"/>
              </a:xfrm>
              <a:custGeom>
                <a:avLst/>
                <a:gdLst>
                  <a:gd name="T0" fmla="*/ 0 w 433"/>
                  <a:gd name="T1" fmla="*/ 0 h 2304"/>
                  <a:gd name="T2" fmla="*/ 432 w 433"/>
                  <a:gd name="T3" fmla="*/ 0 h 2304"/>
                  <a:gd name="T4" fmla="*/ 432 w 433"/>
                  <a:gd name="T5" fmla="*/ 2303 h 2304"/>
                  <a:gd name="T6" fmla="*/ 0 w 433"/>
                  <a:gd name="T7" fmla="*/ 2303 h 2304"/>
                  <a:gd name="T8" fmla="*/ 0 60000 65536"/>
                  <a:gd name="T9" fmla="*/ 0 60000 65536"/>
                  <a:gd name="T10" fmla="*/ 0 60000 65536"/>
                  <a:gd name="T11" fmla="*/ 0 60000 65536"/>
                  <a:gd name="T12" fmla="*/ 0 w 433"/>
                  <a:gd name="T13" fmla="*/ 0 h 2304"/>
                  <a:gd name="T14" fmla="*/ 433 w 433"/>
                  <a:gd name="T15" fmla="*/ 2304 h 2304"/>
                </a:gdLst>
                <a:ahLst/>
                <a:cxnLst>
                  <a:cxn ang="T8">
                    <a:pos x="T0" y="T1"/>
                  </a:cxn>
                  <a:cxn ang="T9">
                    <a:pos x="T2" y="T3"/>
                  </a:cxn>
                  <a:cxn ang="T10">
                    <a:pos x="T4" y="T5"/>
                  </a:cxn>
                  <a:cxn ang="T11">
                    <a:pos x="T6" y="T7"/>
                  </a:cxn>
                </a:cxnLst>
                <a:rect l="T12" t="T13" r="T14" b="T15"/>
                <a:pathLst>
                  <a:path w="433" h="2304">
                    <a:moveTo>
                      <a:pt x="0" y="0"/>
                    </a:moveTo>
                    <a:lnTo>
                      <a:pt x="432" y="0"/>
                    </a:lnTo>
                    <a:lnTo>
                      <a:pt x="432" y="2303"/>
                    </a:lnTo>
                    <a:lnTo>
                      <a:pt x="0" y="2303"/>
                    </a:lnTo>
                  </a:path>
                </a:pathLst>
              </a:custGeom>
              <a:noFill/>
              <a:ln w="25400" cap="rnd">
                <a:solidFill>
                  <a:schemeClr val="tx1"/>
                </a:solidFill>
                <a:round/>
                <a:headEnd/>
                <a:tailEnd/>
              </a:ln>
            </p:spPr>
            <p:txBody>
              <a:bodyPr/>
              <a:lstStyle/>
              <a:p>
                <a:endParaRPr lang="en-US" sz="1800"/>
              </a:p>
            </p:txBody>
          </p:sp>
        </p:grpSp>
        <p:sp>
          <p:nvSpPr>
            <p:cNvPr id="19481" name="Freeform 64"/>
            <p:cNvSpPr>
              <a:spLocks/>
            </p:cNvSpPr>
            <p:nvPr/>
          </p:nvSpPr>
          <p:spPr bwMode="auto">
            <a:xfrm flipH="1">
              <a:off x="5810418" y="3573772"/>
              <a:ext cx="40671" cy="607137"/>
            </a:xfrm>
            <a:custGeom>
              <a:avLst/>
              <a:gdLst>
                <a:gd name="T0" fmla="*/ 0 w 1"/>
                <a:gd name="T1" fmla="*/ 736 h 737"/>
                <a:gd name="T2" fmla="*/ 0 w 1"/>
                <a:gd name="T3" fmla="*/ 0 h 737"/>
                <a:gd name="T4" fmla="*/ 0 60000 65536"/>
                <a:gd name="T5" fmla="*/ 0 60000 65536"/>
                <a:gd name="T6" fmla="*/ 0 w 1"/>
                <a:gd name="T7" fmla="*/ 0 h 737"/>
                <a:gd name="T8" fmla="*/ 1 w 1"/>
                <a:gd name="T9" fmla="*/ 737 h 737"/>
              </a:gdLst>
              <a:ahLst/>
              <a:cxnLst>
                <a:cxn ang="T4">
                  <a:pos x="T0" y="T1"/>
                </a:cxn>
                <a:cxn ang="T5">
                  <a:pos x="T2" y="T3"/>
                </a:cxn>
              </a:cxnLst>
              <a:rect l="T6" t="T7" r="T8" b="T9"/>
              <a:pathLst>
                <a:path w="1" h="737">
                  <a:moveTo>
                    <a:pt x="0" y="736"/>
                  </a:moveTo>
                  <a:lnTo>
                    <a:pt x="0" y="0"/>
                  </a:lnTo>
                </a:path>
              </a:pathLst>
            </a:custGeom>
            <a:noFill/>
            <a:ln w="25400" cap="rnd">
              <a:solidFill>
                <a:schemeClr val="tx1"/>
              </a:solidFill>
              <a:round/>
              <a:headEnd type="triangle" w="med" len="med"/>
              <a:tailEnd/>
            </a:ln>
          </p:spPr>
          <p:txBody>
            <a:bodyPr/>
            <a:lstStyle/>
            <a:p>
              <a:endParaRPr lang="en-US" sz="1800"/>
            </a:p>
          </p:txBody>
        </p:sp>
        <p:grpSp>
          <p:nvGrpSpPr>
            <p:cNvPr id="17" name="Group 16"/>
            <p:cNvGrpSpPr/>
            <p:nvPr/>
          </p:nvGrpSpPr>
          <p:grpSpPr>
            <a:xfrm>
              <a:off x="4204330" y="1672226"/>
              <a:ext cx="2179933" cy="1900300"/>
              <a:chOff x="4844722" y="2022363"/>
              <a:chExt cx="2450486" cy="2263140"/>
            </a:xfrm>
          </p:grpSpPr>
          <p:grpSp>
            <p:nvGrpSpPr>
              <p:cNvPr id="16" name="Group 15"/>
              <p:cNvGrpSpPr/>
              <p:nvPr/>
            </p:nvGrpSpPr>
            <p:grpSpPr>
              <a:xfrm>
                <a:off x="4844722" y="2022363"/>
                <a:ext cx="2450486" cy="2263140"/>
                <a:chOff x="3945797" y="2022363"/>
                <a:chExt cx="3349411" cy="2263140"/>
              </a:xfrm>
            </p:grpSpPr>
            <p:sp>
              <p:nvSpPr>
                <p:cNvPr id="19491" name="Rectangle 55"/>
                <p:cNvSpPr>
                  <a:spLocks noChangeArrowheads="1"/>
                </p:cNvSpPr>
                <p:nvPr/>
              </p:nvSpPr>
              <p:spPr bwMode="auto">
                <a:xfrm>
                  <a:off x="3958533" y="2022363"/>
                  <a:ext cx="3323940" cy="2260599"/>
                </a:xfrm>
                <a:prstGeom prst="rect">
                  <a:avLst/>
                </a:prstGeom>
                <a:solidFill>
                  <a:schemeClr val="bg1"/>
                </a:solidFill>
                <a:ln w="25400">
                  <a:solidFill>
                    <a:schemeClr val="tx1"/>
                  </a:solidFill>
                  <a:miter lim="800000"/>
                  <a:headEnd/>
                  <a:tailEnd/>
                </a:ln>
              </p:spPr>
              <p:txBody>
                <a:bodyPr wrap="none" anchor="ctr"/>
                <a:lstStyle/>
                <a:p>
                  <a:endParaRPr lang="en-US" sz="1800"/>
                </a:p>
              </p:txBody>
            </p:sp>
            <p:sp>
              <p:nvSpPr>
                <p:cNvPr id="19492" name="Line 56"/>
                <p:cNvSpPr>
                  <a:spLocks noChangeShapeType="1"/>
                </p:cNvSpPr>
                <p:nvPr/>
              </p:nvSpPr>
              <p:spPr bwMode="auto">
                <a:xfrm>
                  <a:off x="3958532" y="2238263"/>
                  <a:ext cx="3336676" cy="0"/>
                </a:xfrm>
                <a:prstGeom prst="line">
                  <a:avLst/>
                </a:prstGeom>
                <a:noFill/>
                <a:ln w="12700">
                  <a:solidFill>
                    <a:schemeClr val="tx1"/>
                  </a:solidFill>
                  <a:round/>
                  <a:headEnd/>
                  <a:tailEnd/>
                </a:ln>
              </p:spPr>
              <p:txBody>
                <a:bodyPr wrap="none" anchor="ctr"/>
                <a:lstStyle/>
                <a:p>
                  <a:endParaRPr lang="en-US" sz="1800"/>
                </a:p>
              </p:txBody>
            </p:sp>
            <p:sp>
              <p:nvSpPr>
                <p:cNvPr id="19493" name="Line 57"/>
                <p:cNvSpPr>
                  <a:spLocks noChangeShapeType="1"/>
                </p:cNvSpPr>
                <p:nvPr/>
              </p:nvSpPr>
              <p:spPr bwMode="auto">
                <a:xfrm>
                  <a:off x="3958532" y="2466863"/>
                  <a:ext cx="3336676" cy="0"/>
                </a:xfrm>
                <a:prstGeom prst="line">
                  <a:avLst/>
                </a:prstGeom>
                <a:noFill/>
                <a:ln w="12700">
                  <a:solidFill>
                    <a:schemeClr val="tx1"/>
                  </a:solidFill>
                  <a:round/>
                  <a:headEnd/>
                  <a:tailEnd/>
                </a:ln>
              </p:spPr>
              <p:txBody>
                <a:bodyPr wrap="none" anchor="ctr"/>
                <a:lstStyle/>
                <a:p>
                  <a:endParaRPr lang="en-US" sz="1800"/>
                </a:p>
              </p:txBody>
            </p:sp>
            <p:sp>
              <p:nvSpPr>
                <p:cNvPr id="19494" name="Line 58"/>
                <p:cNvSpPr>
                  <a:spLocks noChangeShapeType="1"/>
                </p:cNvSpPr>
                <p:nvPr/>
              </p:nvSpPr>
              <p:spPr bwMode="auto">
                <a:xfrm>
                  <a:off x="3958532" y="2695463"/>
                  <a:ext cx="3336676" cy="0"/>
                </a:xfrm>
                <a:prstGeom prst="line">
                  <a:avLst/>
                </a:prstGeom>
                <a:noFill/>
                <a:ln w="12700">
                  <a:solidFill>
                    <a:schemeClr val="tx1"/>
                  </a:solidFill>
                  <a:round/>
                  <a:headEnd/>
                  <a:tailEnd/>
                </a:ln>
              </p:spPr>
              <p:txBody>
                <a:bodyPr wrap="none" anchor="ctr"/>
                <a:lstStyle/>
                <a:p>
                  <a:endParaRPr lang="en-US" sz="1800"/>
                </a:p>
              </p:txBody>
            </p:sp>
            <p:sp>
              <p:nvSpPr>
                <p:cNvPr id="19495" name="Line 59"/>
                <p:cNvSpPr>
                  <a:spLocks noChangeShapeType="1"/>
                </p:cNvSpPr>
                <p:nvPr/>
              </p:nvSpPr>
              <p:spPr bwMode="auto">
                <a:xfrm>
                  <a:off x="3945797" y="2935288"/>
                  <a:ext cx="3336676" cy="0"/>
                </a:xfrm>
                <a:prstGeom prst="line">
                  <a:avLst/>
                </a:prstGeom>
                <a:noFill/>
                <a:ln w="12700">
                  <a:solidFill>
                    <a:schemeClr val="tx1"/>
                  </a:solidFill>
                  <a:round/>
                  <a:headEnd/>
                  <a:tailEnd/>
                </a:ln>
              </p:spPr>
              <p:txBody>
                <a:bodyPr wrap="none" anchor="ctr"/>
                <a:lstStyle/>
                <a:p>
                  <a:endParaRPr lang="en-US" sz="1800"/>
                </a:p>
              </p:txBody>
            </p:sp>
            <p:sp>
              <p:nvSpPr>
                <p:cNvPr id="19496" name="Line 60"/>
                <p:cNvSpPr>
                  <a:spLocks noChangeShapeType="1"/>
                </p:cNvSpPr>
                <p:nvPr/>
              </p:nvSpPr>
              <p:spPr bwMode="auto">
                <a:xfrm>
                  <a:off x="3958532" y="3609862"/>
                  <a:ext cx="3336676" cy="0"/>
                </a:xfrm>
                <a:prstGeom prst="line">
                  <a:avLst/>
                </a:prstGeom>
                <a:noFill/>
                <a:ln w="12700">
                  <a:solidFill>
                    <a:schemeClr val="tx1"/>
                  </a:solidFill>
                  <a:round/>
                  <a:headEnd/>
                  <a:tailEnd/>
                </a:ln>
              </p:spPr>
              <p:txBody>
                <a:bodyPr wrap="none" anchor="ctr"/>
                <a:lstStyle/>
                <a:p>
                  <a:endParaRPr lang="en-US" sz="1800"/>
                </a:p>
              </p:txBody>
            </p:sp>
            <p:sp>
              <p:nvSpPr>
                <p:cNvPr id="19497" name="Line 61"/>
                <p:cNvSpPr>
                  <a:spLocks noChangeShapeType="1"/>
                </p:cNvSpPr>
                <p:nvPr/>
              </p:nvSpPr>
              <p:spPr bwMode="auto">
                <a:xfrm>
                  <a:off x="3958532" y="3838462"/>
                  <a:ext cx="3336676" cy="0"/>
                </a:xfrm>
                <a:prstGeom prst="line">
                  <a:avLst/>
                </a:prstGeom>
                <a:noFill/>
                <a:ln w="12700">
                  <a:solidFill>
                    <a:schemeClr val="tx1"/>
                  </a:solidFill>
                  <a:round/>
                  <a:headEnd/>
                  <a:tailEnd/>
                </a:ln>
              </p:spPr>
              <p:txBody>
                <a:bodyPr wrap="none" anchor="ctr"/>
                <a:lstStyle/>
                <a:p>
                  <a:endParaRPr lang="en-US" sz="1800"/>
                </a:p>
              </p:txBody>
            </p:sp>
            <p:sp>
              <p:nvSpPr>
                <p:cNvPr id="19498" name="Line 62"/>
                <p:cNvSpPr>
                  <a:spLocks noChangeShapeType="1"/>
                </p:cNvSpPr>
                <p:nvPr/>
              </p:nvSpPr>
              <p:spPr bwMode="auto">
                <a:xfrm>
                  <a:off x="3958532" y="4067062"/>
                  <a:ext cx="3336676" cy="0"/>
                </a:xfrm>
                <a:prstGeom prst="line">
                  <a:avLst/>
                </a:prstGeom>
                <a:noFill/>
                <a:ln w="12700">
                  <a:solidFill>
                    <a:schemeClr val="tx1"/>
                  </a:solidFill>
                  <a:round/>
                  <a:headEnd/>
                  <a:tailEnd/>
                </a:ln>
              </p:spPr>
              <p:txBody>
                <a:bodyPr wrap="none" anchor="ctr"/>
                <a:lstStyle/>
                <a:p>
                  <a:endParaRPr lang="en-US" sz="1800"/>
                </a:p>
              </p:txBody>
            </p:sp>
            <p:cxnSp>
              <p:nvCxnSpPr>
                <p:cNvPr id="4" name="Straight Connector 3"/>
                <p:cNvCxnSpPr/>
                <p:nvPr/>
              </p:nvCxnSpPr>
              <p:spPr bwMode="auto">
                <a:xfrm>
                  <a:off x="5610219" y="2024904"/>
                  <a:ext cx="0" cy="2260599"/>
                </a:xfrm>
                <a:prstGeom prst="line">
                  <a:avLst/>
                </a:prstGeom>
                <a:noFill/>
                <a:ln w="19050" cap="flat" cmpd="sng" algn="ctr">
                  <a:solidFill>
                    <a:schemeClr val="tx1"/>
                  </a:solidFill>
                  <a:prstDash val="solid"/>
                  <a:round/>
                  <a:headEnd type="none" w="med" len="med"/>
                  <a:tailEnd type="none" w="med" len="med"/>
                </a:ln>
                <a:effectLst/>
              </p:spPr>
            </p:cxnSp>
          </p:grpSp>
          <p:sp>
            <p:nvSpPr>
              <p:cNvPr id="63" name="Rectangle 73"/>
              <p:cNvSpPr>
                <a:spLocks noChangeArrowheads="1"/>
              </p:cNvSpPr>
              <p:nvPr/>
            </p:nvSpPr>
            <p:spPr bwMode="auto">
              <a:xfrm>
                <a:off x="4910471" y="2354051"/>
                <a:ext cx="1203706" cy="436797"/>
              </a:xfrm>
              <a:prstGeom prst="rect">
                <a:avLst/>
              </a:prstGeom>
              <a:noFill/>
              <a:ln w="25400">
                <a:noFill/>
                <a:miter lim="800000"/>
                <a:headEnd/>
                <a:tailEnd/>
              </a:ln>
            </p:spPr>
            <p:txBody>
              <a:bodyPr wrap="none" lIns="90488" tIns="44450" rIns="90488" bIns="44450">
                <a:spAutoFit/>
              </a:bodyPr>
              <a:lstStyle/>
              <a:p>
                <a:pPr eaLnBrk="0" hangingPunct="0"/>
                <a:r>
                  <a:rPr lang="en-US" sz="1800" dirty="0"/>
                  <a:t>tag(</a:t>
                </a:r>
                <a:r>
                  <a:rPr lang="en-US" sz="1800" dirty="0" err="1"/>
                  <a:t>pc</a:t>
                </a:r>
                <a:r>
                  <a:rPr lang="en-US" sz="1800" baseline="-25000" dirty="0" err="1"/>
                  <a:t>i</a:t>
                </a:r>
                <a:r>
                  <a:rPr lang="en-US" sz="1800" dirty="0"/>
                  <a:t>)</a:t>
                </a:r>
                <a:endParaRPr lang="en-US" sz="1800" baseline="30000" dirty="0"/>
              </a:p>
            </p:txBody>
          </p:sp>
          <p:sp>
            <p:nvSpPr>
              <p:cNvPr id="19486" name="Rectangle 73"/>
              <p:cNvSpPr>
                <a:spLocks noChangeArrowheads="1"/>
              </p:cNvSpPr>
              <p:nvPr/>
            </p:nvSpPr>
            <p:spPr bwMode="auto">
              <a:xfrm>
                <a:off x="6155895" y="2359363"/>
                <a:ext cx="1131628" cy="436797"/>
              </a:xfrm>
              <a:prstGeom prst="rect">
                <a:avLst/>
              </a:prstGeom>
              <a:noFill/>
              <a:ln w="25400">
                <a:noFill/>
                <a:miter lim="800000"/>
                <a:headEnd/>
                <a:tailEnd/>
              </a:ln>
            </p:spPr>
            <p:txBody>
              <a:bodyPr wrap="none" lIns="90488" tIns="44450" rIns="90488" bIns="44450">
                <a:spAutoFit/>
              </a:bodyPr>
              <a:lstStyle/>
              <a:p>
                <a:pPr eaLnBrk="0" hangingPunct="0"/>
                <a:r>
                  <a:rPr lang="en-US" sz="1800" dirty="0"/>
                  <a:t> </a:t>
                </a:r>
                <a:r>
                  <a:rPr lang="en-US" sz="1800" dirty="0" err="1"/>
                  <a:t>target</a:t>
                </a:r>
                <a:r>
                  <a:rPr lang="en-US" sz="1800" baseline="-25000" dirty="0" err="1"/>
                  <a:t>i</a:t>
                </a:r>
                <a:endParaRPr lang="en-US" sz="1800" dirty="0"/>
              </a:p>
            </p:txBody>
          </p:sp>
        </p:grpSp>
        <p:grpSp>
          <p:nvGrpSpPr>
            <p:cNvPr id="74" name="Group 68"/>
            <p:cNvGrpSpPr>
              <a:grpSpLocks/>
            </p:cNvGrpSpPr>
            <p:nvPr/>
          </p:nvGrpSpPr>
          <p:grpSpPr bwMode="auto">
            <a:xfrm>
              <a:off x="4698897" y="2487648"/>
              <a:ext cx="57905" cy="437218"/>
              <a:chOff x="3473" y="1324"/>
              <a:chExt cx="41" cy="328"/>
            </a:xfrm>
          </p:grpSpPr>
          <p:sp>
            <p:nvSpPr>
              <p:cNvPr id="75" name="Oval 69"/>
              <p:cNvSpPr>
                <a:spLocks noChangeArrowheads="1"/>
              </p:cNvSpPr>
              <p:nvPr/>
            </p:nvSpPr>
            <p:spPr bwMode="auto">
              <a:xfrm>
                <a:off x="3473" y="1324"/>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76" name="Oval 70"/>
              <p:cNvSpPr>
                <a:spLocks noChangeArrowheads="1"/>
              </p:cNvSpPr>
              <p:nvPr/>
            </p:nvSpPr>
            <p:spPr bwMode="auto">
              <a:xfrm>
                <a:off x="3473" y="1420"/>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77" name="Oval 71"/>
              <p:cNvSpPr>
                <a:spLocks noChangeArrowheads="1"/>
              </p:cNvSpPr>
              <p:nvPr/>
            </p:nvSpPr>
            <p:spPr bwMode="auto">
              <a:xfrm>
                <a:off x="3473" y="1516"/>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78" name="Oval 72"/>
              <p:cNvSpPr>
                <a:spLocks noChangeArrowheads="1"/>
              </p:cNvSpPr>
              <p:nvPr/>
            </p:nvSpPr>
            <p:spPr bwMode="auto">
              <a:xfrm>
                <a:off x="3473" y="1612"/>
                <a:ext cx="41" cy="40"/>
              </a:xfrm>
              <a:prstGeom prst="ellipse">
                <a:avLst/>
              </a:prstGeom>
              <a:solidFill>
                <a:schemeClr val="tx1"/>
              </a:solidFill>
              <a:ln w="12700">
                <a:solidFill>
                  <a:schemeClr val="tx1"/>
                </a:solidFill>
                <a:round/>
                <a:headEnd/>
                <a:tailEnd/>
              </a:ln>
            </p:spPr>
            <p:txBody>
              <a:bodyPr wrap="none" anchor="ctr"/>
              <a:lstStyle/>
              <a:p>
                <a:endParaRPr lang="en-US" sz="1800"/>
              </a:p>
            </p:txBody>
          </p:sp>
        </p:grpSp>
        <p:grpSp>
          <p:nvGrpSpPr>
            <p:cNvPr id="19485" name="Group 68"/>
            <p:cNvGrpSpPr>
              <a:grpSpLocks/>
            </p:cNvGrpSpPr>
            <p:nvPr/>
          </p:nvGrpSpPr>
          <p:grpSpPr bwMode="auto">
            <a:xfrm>
              <a:off x="5761948" y="2511621"/>
              <a:ext cx="57905" cy="437218"/>
              <a:chOff x="3473" y="1324"/>
              <a:chExt cx="41" cy="328"/>
            </a:xfrm>
          </p:grpSpPr>
          <p:sp>
            <p:nvSpPr>
              <p:cNvPr id="19487" name="Oval 69"/>
              <p:cNvSpPr>
                <a:spLocks noChangeArrowheads="1"/>
              </p:cNvSpPr>
              <p:nvPr/>
            </p:nvSpPr>
            <p:spPr bwMode="auto">
              <a:xfrm>
                <a:off x="3473" y="1324"/>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488" name="Oval 70"/>
              <p:cNvSpPr>
                <a:spLocks noChangeArrowheads="1"/>
              </p:cNvSpPr>
              <p:nvPr/>
            </p:nvSpPr>
            <p:spPr bwMode="auto">
              <a:xfrm>
                <a:off x="3473" y="1420"/>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489" name="Oval 71"/>
              <p:cNvSpPr>
                <a:spLocks noChangeArrowheads="1"/>
              </p:cNvSpPr>
              <p:nvPr/>
            </p:nvSpPr>
            <p:spPr bwMode="auto">
              <a:xfrm>
                <a:off x="3473" y="1516"/>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19490" name="Oval 72"/>
              <p:cNvSpPr>
                <a:spLocks noChangeArrowheads="1"/>
              </p:cNvSpPr>
              <p:nvPr/>
            </p:nvSpPr>
            <p:spPr bwMode="auto">
              <a:xfrm>
                <a:off x="3473" y="1612"/>
                <a:ext cx="41" cy="40"/>
              </a:xfrm>
              <a:prstGeom prst="ellipse">
                <a:avLst/>
              </a:prstGeom>
              <a:solidFill>
                <a:schemeClr val="tx1"/>
              </a:solidFill>
              <a:ln w="12700">
                <a:solidFill>
                  <a:schemeClr val="tx1"/>
                </a:solidFill>
                <a:round/>
                <a:headEnd/>
                <a:tailEnd/>
              </a:ln>
            </p:spPr>
            <p:txBody>
              <a:bodyPr wrap="none" anchor="ctr"/>
              <a:lstStyle/>
              <a:p>
                <a:endParaRPr lang="en-US" sz="1800"/>
              </a:p>
            </p:txBody>
          </p:sp>
        </p:grpSp>
        <p:sp>
          <p:nvSpPr>
            <p:cNvPr id="90" name="Rectangle 45"/>
            <p:cNvSpPr>
              <a:spLocks noChangeArrowheads="1"/>
            </p:cNvSpPr>
            <p:nvPr/>
          </p:nvSpPr>
          <p:spPr bwMode="auto">
            <a:xfrm>
              <a:off x="6386054" y="1670415"/>
              <a:ext cx="586211" cy="1899977"/>
            </a:xfrm>
            <a:prstGeom prst="rect">
              <a:avLst/>
            </a:prstGeom>
            <a:solidFill>
              <a:schemeClr val="bg1"/>
            </a:solidFill>
            <a:ln w="25400">
              <a:solidFill>
                <a:schemeClr val="tx1"/>
              </a:solidFill>
              <a:miter lim="800000"/>
              <a:headEnd/>
              <a:tailEnd/>
            </a:ln>
          </p:spPr>
          <p:txBody>
            <a:bodyPr wrap="none" anchor="ctr"/>
            <a:lstStyle/>
            <a:p>
              <a:endParaRPr lang="en-US" sz="1800"/>
            </a:p>
          </p:txBody>
        </p:sp>
        <p:sp>
          <p:nvSpPr>
            <p:cNvPr id="91" name="Line 46"/>
            <p:cNvSpPr>
              <a:spLocks noChangeShapeType="1"/>
            </p:cNvSpPr>
            <p:nvPr/>
          </p:nvSpPr>
          <p:spPr bwMode="auto">
            <a:xfrm>
              <a:off x="6389938" y="1859937"/>
              <a:ext cx="559242" cy="0"/>
            </a:xfrm>
            <a:prstGeom prst="line">
              <a:avLst/>
            </a:prstGeom>
            <a:noFill/>
            <a:ln w="12700">
              <a:solidFill>
                <a:schemeClr val="tx1"/>
              </a:solidFill>
              <a:round/>
              <a:headEnd/>
              <a:tailEnd/>
            </a:ln>
          </p:spPr>
          <p:txBody>
            <a:bodyPr wrap="none" anchor="ctr"/>
            <a:lstStyle/>
            <a:p>
              <a:endParaRPr lang="en-US" sz="1800"/>
            </a:p>
          </p:txBody>
        </p:sp>
        <p:sp>
          <p:nvSpPr>
            <p:cNvPr id="92" name="Line 47"/>
            <p:cNvSpPr>
              <a:spLocks noChangeShapeType="1"/>
            </p:cNvSpPr>
            <p:nvPr/>
          </p:nvSpPr>
          <p:spPr bwMode="auto">
            <a:xfrm>
              <a:off x="6389938" y="2049316"/>
              <a:ext cx="559242" cy="0"/>
            </a:xfrm>
            <a:prstGeom prst="line">
              <a:avLst/>
            </a:prstGeom>
            <a:noFill/>
            <a:ln w="12700">
              <a:solidFill>
                <a:schemeClr val="tx1"/>
              </a:solidFill>
              <a:round/>
              <a:headEnd/>
              <a:tailEnd/>
            </a:ln>
          </p:spPr>
          <p:txBody>
            <a:bodyPr wrap="none" anchor="ctr"/>
            <a:lstStyle/>
            <a:p>
              <a:endParaRPr lang="en-US" sz="1800"/>
            </a:p>
          </p:txBody>
        </p:sp>
        <p:sp>
          <p:nvSpPr>
            <p:cNvPr id="93" name="Line 48"/>
            <p:cNvSpPr>
              <a:spLocks noChangeShapeType="1"/>
            </p:cNvSpPr>
            <p:nvPr/>
          </p:nvSpPr>
          <p:spPr bwMode="auto">
            <a:xfrm>
              <a:off x="6389938" y="2238695"/>
              <a:ext cx="559242" cy="0"/>
            </a:xfrm>
            <a:prstGeom prst="line">
              <a:avLst/>
            </a:prstGeom>
            <a:noFill/>
            <a:ln w="12700">
              <a:solidFill>
                <a:schemeClr val="tx1"/>
              </a:solidFill>
              <a:round/>
              <a:headEnd/>
              <a:tailEnd/>
            </a:ln>
          </p:spPr>
          <p:txBody>
            <a:bodyPr wrap="none" anchor="ctr"/>
            <a:lstStyle/>
            <a:p>
              <a:endParaRPr lang="en-US" sz="1800"/>
            </a:p>
          </p:txBody>
        </p:sp>
        <p:sp>
          <p:nvSpPr>
            <p:cNvPr id="94" name="Line 49"/>
            <p:cNvSpPr>
              <a:spLocks noChangeShapeType="1"/>
            </p:cNvSpPr>
            <p:nvPr/>
          </p:nvSpPr>
          <p:spPr bwMode="auto">
            <a:xfrm>
              <a:off x="6389938" y="2438176"/>
              <a:ext cx="559242" cy="0"/>
            </a:xfrm>
            <a:prstGeom prst="line">
              <a:avLst/>
            </a:prstGeom>
            <a:noFill/>
            <a:ln w="12700">
              <a:solidFill>
                <a:schemeClr val="tx1"/>
              </a:solidFill>
              <a:round/>
              <a:headEnd/>
              <a:tailEnd/>
            </a:ln>
          </p:spPr>
          <p:txBody>
            <a:bodyPr wrap="none" anchor="ctr"/>
            <a:lstStyle/>
            <a:p>
              <a:endParaRPr lang="en-US" sz="1800"/>
            </a:p>
          </p:txBody>
        </p:sp>
        <p:sp>
          <p:nvSpPr>
            <p:cNvPr id="95" name="Line 50"/>
            <p:cNvSpPr>
              <a:spLocks noChangeShapeType="1"/>
            </p:cNvSpPr>
            <p:nvPr/>
          </p:nvSpPr>
          <p:spPr bwMode="auto">
            <a:xfrm>
              <a:off x="6389938" y="3016415"/>
              <a:ext cx="559242" cy="0"/>
            </a:xfrm>
            <a:prstGeom prst="line">
              <a:avLst/>
            </a:prstGeom>
            <a:noFill/>
            <a:ln w="12700">
              <a:solidFill>
                <a:schemeClr val="tx1"/>
              </a:solidFill>
              <a:round/>
              <a:headEnd/>
              <a:tailEnd/>
            </a:ln>
          </p:spPr>
          <p:txBody>
            <a:bodyPr wrap="none" anchor="ctr"/>
            <a:lstStyle/>
            <a:p>
              <a:endParaRPr lang="en-US" sz="1800"/>
            </a:p>
          </p:txBody>
        </p:sp>
        <p:sp>
          <p:nvSpPr>
            <p:cNvPr id="96" name="Line 51"/>
            <p:cNvSpPr>
              <a:spLocks noChangeShapeType="1"/>
            </p:cNvSpPr>
            <p:nvPr/>
          </p:nvSpPr>
          <p:spPr bwMode="auto">
            <a:xfrm>
              <a:off x="6389938" y="3195692"/>
              <a:ext cx="559242" cy="0"/>
            </a:xfrm>
            <a:prstGeom prst="line">
              <a:avLst/>
            </a:prstGeom>
            <a:noFill/>
            <a:ln w="12700">
              <a:solidFill>
                <a:schemeClr val="tx1"/>
              </a:solidFill>
              <a:round/>
              <a:headEnd/>
              <a:tailEnd/>
            </a:ln>
          </p:spPr>
          <p:txBody>
            <a:bodyPr wrap="none" anchor="ctr"/>
            <a:lstStyle/>
            <a:p>
              <a:endParaRPr lang="en-US" sz="1800"/>
            </a:p>
          </p:txBody>
        </p:sp>
        <p:sp>
          <p:nvSpPr>
            <p:cNvPr id="97" name="Line 52"/>
            <p:cNvSpPr>
              <a:spLocks noChangeShapeType="1"/>
            </p:cNvSpPr>
            <p:nvPr/>
          </p:nvSpPr>
          <p:spPr bwMode="auto">
            <a:xfrm>
              <a:off x="6389938" y="3385070"/>
              <a:ext cx="559242" cy="0"/>
            </a:xfrm>
            <a:prstGeom prst="line">
              <a:avLst/>
            </a:prstGeom>
            <a:noFill/>
            <a:ln w="12700">
              <a:solidFill>
                <a:schemeClr val="tx1"/>
              </a:solidFill>
              <a:round/>
              <a:headEnd/>
              <a:tailEnd/>
            </a:ln>
          </p:spPr>
          <p:txBody>
            <a:bodyPr wrap="none" anchor="ctr"/>
            <a:lstStyle/>
            <a:p>
              <a:endParaRPr lang="en-US" sz="1800"/>
            </a:p>
          </p:txBody>
        </p:sp>
        <p:sp>
          <p:nvSpPr>
            <p:cNvPr id="82" name="Rectangle 53"/>
            <p:cNvSpPr>
              <a:spLocks noChangeArrowheads="1"/>
            </p:cNvSpPr>
            <p:nvPr/>
          </p:nvSpPr>
          <p:spPr bwMode="auto">
            <a:xfrm>
              <a:off x="6329614" y="1949231"/>
              <a:ext cx="724879" cy="366767"/>
            </a:xfrm>
            <a:prstGeom prst="rect">
              <a:avLst/>
            </a:prstGeom>
            <a:noFill/>
            <a:ln w="12700">
              <a:noFill/>
              <a:miter lim="800000"/>
              <a:headEnd/>
              <a:tailEnd/>
            </a:ln>
          </p:spPr>
          <p:txBody>
            <a:bodyPr wrap="none" lIns="90488" tIns="44450" rIns="90488" bIns="44450">
              <a:spAutoFit/>
            </a:bodyPr>
            <a:lstStyle/>
            <a:p>
              <a:pPr eaLnBrk="0" hangingPunct="0"/>
              <a:r>
                <a:rPr lang="en-US" sz="1800" dirty="0"/>
                <a:t>valid</a:t>
              </a:r>
            </a:p>
          </p:txBody>
        </p:sp>
        <p:grpSp>
          <p:nvGrpSpPr>
            <p:cNvPr id="83" name="Group 54"/>
            <p:cNvGrpSpPr>
              <a:grpSpLocks/>
            </p:cNvGrpSpPr>
            <p:nvPr/>
          </p:nvGrpSpPr>
          <p:grpSpPr bwMode="auto">
            <a:xfrm>
              <a:off x="6630093" y="2523121"/>
              <a:ext cx="57902" cy="408350"/>
              <a:chOff x="4857" y="1524"/>
              <a:chExt cx="41" cy="328"/>
            </a:xfrm>
          </p:grpSpPr>
          <p:sp>
            <p:nvSpPr>
              <p:cNvPr id="86" name="Oval 55"/>
              <p:cNvSpPr>
                <a:spLocks noChangeArrowheads="1"/>
              </p:cNvSpPr>
              <p:nvPr/>
            </p:nvSpPr>
            <p:spPr bwMode="auto">
              <a:xfrm>
                <a:off x="4857" y="1524"/>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87" name="Oval 56"/>
              <p:cNvSpPr>
                <a:spLocks noChangeArrowheads="1"/>
              </p:cNvSpPr>
              <p:nvPr/>
            </p:nvSpPr>
            <p:spPr bwMode="auto">
              <a:xfrm>
                <a:off x="4857" y="1620"/>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88" name="Oval 57"/>
              <p:cNvSpPr>
                <a:spLocks noChangeArrowheads="1"/>
              </p:cNvSpPr>
              <p:nvPr/>
            </p:nvSpPr>
            <p:spPr bwMode="auto">
              <a:xfrm>
                <a:off x="4857" y="1716"/>
                <a:ext cx="41" cy="40"/>
              </a:xfrm>
              <a:prstGeom prst="ellipse">
                <a:avLst/>
              </a:prstGeom>
              <a:solidFill>
                <a:schemeClr val="tx1"/>
              </a:solidFill>
              <a:ln w="12700">
                <a:solidFill>
                  <a:schemeClr val="tx1"/>
                </a:solidFill>
                <a:round/>
                <a:headEnd/>
                <a:tailEnd/>
              </a:ln>
            </p:spPr>
            <p:txBody>
              <a:bodyPr wrap="none" anchor="ctr"/>
              <a:lstStyle/>
              <a:p>
                <a:endParaRPr lang="en-US" sz="1800"/>
              </a:p>
            </p:txBody>
          </p:sp>
          <p:sp>
            <p:nvSpPr>
              <p:cNvPr id="89" name="Oval 58"/>
              <p:cNvSpPr>
                <a:spLocks noChangeArrowheads="1"/>
              </p:cNvSpPr>
              <p:nvPr/>
            </p:nvSpPr>
            <p:spPr bwMode="auto">
              <a:xfrm>
                <a:off x="4857" y="1812"/>
                <a:ext cx="41" cy="40"/>
              </a:xfrm>
              <a:prstGeom prst="ellipse">
                <a:avLst/>
              </a:prstGeom>
              <a:solidFill>
                <a:schemeClr val="tx1"/>
              </a:solidFill>
              <a:ln w="12700">
                <a:solidFill>
                  <a:schemeClr val="tx1"/>
                </a:solidFill>
                <a:round/>
                <a:headEnd/>
                <a:tailEnd/>
              </a:ln>
            </p:spPr>
            <p:txBody>
              <a:bodyPr wrap="none" anchor="ctr"/>
              <a:lstStyle/>
              <a:p>
                <a:endParaRPr lang="en-US" sz="1800"/>
              </a:p>
            </p:txBody>
          </p:sp>
        </p:grpSp>
        <p:sp>
          <p:nvSpPr>
            <p:cNvPr id="98" name="Freeform 64"/>
            <p:cNvSpPr>
              <a:spLocks/>
            </p:cNvSpPr>
            <p:nvPr/>
          </p:nvSpPr>
          <p:spPr bwMode="auto">
            <a:xfrm flipH="1">
              <a:off x="6609757" y="3570392"/>
              <a:ext cx="40671" cy="607137"/>
            </a:xfrm>
            <a:custGeom>
              <a:avLst/>
              <a:gdLst>
                <a:gd name="T0" fmla="*/ 0 w 1"/>
                <a:gd name="T1" fmla="*/ 736 h 737"/>
                <a:gd name="T2" fmla="*/ 0 w 1"/>
                <a:gd name="T3" fmla="*/ 0 h 737"/>
                <a:gd name="T4" fmla="*/ 0 60000 65536"/>
                <a:gd name="T5" fmla="*/ 0 60000 65536"/>
                <a:gd name="T6" fmla="*/ 0 w 1"/>
                <a:gd name="T7" fmla="*/ 0 h 737"/>
                <a:gd name="T8" fmla="*/ 1 w 1"/>
                <a:gd name="T9" fmla="*/ 737 h 737"/>
              </a:gdLst>
              <a:ahLst/>
              <a:cxnLst>
                <a:cxn ang="T4">
                  <a:pos x="T0" y="T1"/>
                </a:cxn>
                <a:cxn ang="T5">
                  <a:pos x="T2" y="T3"/>
                </a:cxn>
              </a:cxnLst>
              <a:rect l="T6" t="T7" r="T8" b="T9"/>
              <a:pathLst>
                <a:path w="1" h="737">
                  <a:moveTo>
                    <a:pt x="0" y="736"/>
                  </a:moveTo>
                  <a:lnTo>
                    <a:pt x="0" y="0"/>
                  </a:lnTo>
                </a:path>
              </a:pathLst>
            </a:custGeom>
            <a:noFill/>
            <a:ln w="25400" cap="rnd">
              <a:solidFill>
                <a:schemeClr val="tx1"/>
              </a:solidFill>
              <a:round/>
              <a:headEnd type="triangle" w="med" len="med"/>
              <a:tailEnd/>
            </a:ln>
          </p:spPr>
          <p:txBody>
            <a:bodyPr/>
            <a:lstStyle/>
            <a:p>
              <a:endParaRPr lang="en-US" sz="1800"/>
            </a:p>
          </p:txBody>
        </p:sp>
        <p:sp>
          <p:nvSpPr>
            <p:cNvPr id="99" name="Oval 72"/>
            <p:cNvSpPr>
              <a:spLocks noChangeArrowheads="1"/>
            </p:cNvSpPr>
            <p:nvPr/>
          </p:nvSpPr>
          <p:spPr bwMode="auto">
            <a:xfrm>
              <a:off x="4292502" y="3738885"/>
              <a:ext cx="852634" cy="358552"/>
            </a:xfrm>
            <a:prstGeom prst="ellipse">
              <a:avLst/>
            </a:prstGeom>
            <a:solidFill>
              <a:schemeClr val="bg1"/>
            </a:solidFill>
            <a:ln w="25400">
              <a:solidFill>
                <a:schemeClr val="tx1"/>
              </a:solidFill>
              <a:round/>
              <a:headEnd/>
              <a:tailEnd/>
            </a:ln>
          </p:spPr>
          <p:txBody>
            <a:bodyPr wrap="none" anchor="ctr"/>
            <a:lstStyle/>
            <a:p>
              <a:endParaRPr lang="en-US" sz="1800"/>
            </a:p>
          </p:txBody>
        </p:sp>
        <p:sp>
          <p:nvSpPr>
            <p:cNvPr id="100" name="Freeform 73"/>
            <p:cNvSpPr>
              <a:spLocks/>
            </p:cNvSpPr>
            <p:nvPr/>
          </p:nvSpPr>
          <p:spPr bwMode="auto">
            <a:xfrm flipH="1">
              <a:off x="4672161" y="4107396"/>
              <a:ext cx="40671" cy="203347"/>
            </a:xfrm>
            <a:custGeom>
              <a:avLst/>
              <a:gdLst>
                <a:gd name="T0" fmla="*/ 0 w 1"/>
                <a:gd name="T1" fmla="*/ 256 h 257"/>
                <a:gd name="T2" fmla="*/ 0 w 1"/>
                <a:gd name="T3" fmla="*/ 0 h 257"/>
                <a:gd name="T4" fmla="*/ 0 60000 65536"/>
                <a:gd name="T5" fmla="*/ 0 60000 65536"/>
                <a:gd name="T6" fmla="*/ 0 w 1"/>
                <a:gd name="T7" fmla="*/ 0 h 257"/>
                <a:gd name="T8" fmla="*/ 1 w 1"/>
                <a:gd name="T9" fmla="*/ 257 h 257"/>
              </a:gdLst>
              <a:ahLst/>
              <a:cxnLst>
                <a:cxn ang="T4">
                  <a:pos x="T0" y="T1"/>
                </a:cxn>
                <a:cxn ang="T5">
                  <a:pos x="T2" y="T3"/>
                </a:cxn>
              </a:cxnLst>
              <a:rect l="T6" t="T7" r="T8" b="T9"/>
              <a:pathLst>
                <a:path w="1" h="257">
                  <a:moveTo>
                    <a:pt x="0" y="256"/>
                  </a:moveTo>
                  <a:lnTo>
                    <a:pt x="0" y="0"/>
                  </a:lnTo>
                </a:path>
              </a:pathLst>
            </a:custGeom>
            <a:noFill/>
            <a:ln w="25400" cap="rnd">
              <a:solidFill>
                <a:schemeClr val="tx1"/>
              </a:solidFill>
              <a:round/>
              <a:headEnd type="triangle" w="med" len="med"/>
              <a:tailEnd/>
            </a:ln>
          </p:spPr>
          <p:txBody>
            <a:bodyPr/>
            <a:lstStyle/>
            <a:p>
              <a:endParaRPr lang="en-US" sz="1800"/>
            </a:p>
          </p:txBody>
        </p:sp>
        <p:sp>
          <p:nvSpPr>
            <p:cNvPr id="101" name="Freeform 74"/>
            <p:cNvSpPr>
              <a:spLocks/>
            </p:cNvSpPr>
            <p:nvPr/>
          </p:nvSpPr>
          <p:spPr bwMode="auto">
            <a:xfrm flipH="1">
              <a:off x="4668746" y="3590250"/>
              <a:ext cx="40671" cy="155940"/>
            </a:xfrm>
            <a:custGeom>
              <a:avLst/>
              <a:gdLst>
                <a:gd name="T0" fmla="*/ 0 w 1"/>
                <a:gd name="T1" fmla="*/ 200 h 201"/>
                <a:gd name="T2" fmla="*/ 0 w 1"/>
                <a:gd name="T3" fmla="*/ 0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200"/>
                  </a:moveTo>
                  <a:lnTo>
                    <a:pt x="0" y="0"/>
                  </a:lnTo>
                </a:path>
              </a:pathLst>
            </a:custGeom>
            <a:noFill/>
            <a:ln w="25400" cap="rnd">
              <a:solidFill>
                <a:schemeClr val="tx1"/>
              </a:solidFill>
              <a:round/>
              <a:headEnd type="triangle" w="med" len="med"/>
              <a:tailEnd/>
            </a:ln>
          </p:spPr>
          <p:txBody>
            <a:bodyPr/>
            <a:lstStyle/>
            <a:p>
              <a:endParaRPr lang="en-US" sz="1800"/>
            </a:p>
          </p:txBody>
        </p:sp>
        <p:sp>
          <p:nvSpPr>
            <p:cNvPr id="102" name="Rectangle 76"/>
            <p:cNvSpPr>
              <a:spLocks noChangeArrowheads="1"/>
            </p:cNvSpPr>
            <p:nvPr/>
          </p:nvSpPr>
          <p:spPr bwMode="auto">
            <a:xfrm>
              <a:off x="4288361" y="3722676"/>
              <a:ext cx="902492" cy="366767"/>
            </a:xfrm>
            <a:prstGeom prst="rect">
              <a:avLst/>
            </a:prstGeom>
            <a:noFill/>
            <a:ln w="12700">
              <a:noFill/>
              <a:miter lim="800000"/>
              <a:headEnd/>
              <a:tailEnd/>
            </a:ln>
          </p:spPr>
          <p:txBody>
            <a:bodyPr wrap="none" lIns="90488" tIns="44450" rIns="90488" bIns="44450">
              <a:spAutoFit/>
            </a:bodyPr>
            <a:lstStyle/>
            <a:p>
              <a:pPr eaLnBrk="0" hangingPunct="0"/>
              <a:r>
                <a:rPr lang="en-US" sz="1800" dirty="0"/>
                <a:t>match</a:t>
              </a:r>
            </a:p>
          </p:txBody>
        </p:sp>
        <p:sp>
          <p:nvSpPr>
            <p:cNvPr id="104" name="Freeform 13"/>
            <p:cNvSpPr>
              <a:spLocks/>
            </p:cNvSpPr>
            <p:nvPr/>
          </p:nvSpPr>
          <p:spPr bwMode="auto">
            <a:xfrm flipV="1">
              <a:off x="3120266" y="2073350"/>
              <a:ext cx="747068" cy="120762"/>
            </a:xfrm>
            <a:custGeom>
              <a:avLst/>
              <a:gdLst>
                <a:gd name="T0" fmla="*/ 0 w 529"/>
                <a:gd name="T1" fmla="*/ 96 h 97"/>
                <a:gd name="T2" fmla="*/ 48 w 529"/>
                <a:gd name="T3" fmla="*/ 48 h 97"/>
                <a:gd name="T4" fmla="*/ 240 w 529"/>
                <a:gd name="T5" fmla="*/ 48 h 97"/>
                <a:gd name="T6" fmla="*/ 288 w 529"/>
                <a:gd name="T7" fmla="*/ 0 h 97"/>
                <a:gd name="T8" fmla="*/ 336 w 529"/>
                <a:gd name="T9" fmla="*/ 48 h 97"/>
                <a:gd name="T10" fmla="*/ 480 w 529"/>
                <a:gd name="T11" fmla="*/ 48 h 97"/>
                <a:gd name="T12" fmla="*/ 528 w 529"/>
                <a:gd name="T13" fmla="*/ 96 h 97"/>
                <a:gd name="T14" fmla="*/ 0 60000 65536"/>
                <a:gd name="T15" fmla="*/ 0 60000 65536"/>
                <a:gd name="T16" fmla="*/ 0 60000 65536"/>
                <a:gd name="T17" fmla="*/ 0 60000 65536"/>
                <a:gd name="T18" fmla="*/ 0 60000 65536"/>
                <a:gd name="T19" fmla="*/ 0 60000 65536"/>
                <a:gd name="T20" fmla="*/ 0 60000 65536"/>
                <a:gd name="T21" fmla="*/ 0 w 529"/>
                <a:gd name="T22" fmla="*/ 0 h 97"/>
                <a:gd name="T23" fmla="*/ 529 w 529"/>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97">
                  <a:moveTo>
                    <a:pt x="0" y="96"/>
                  </a:moveTo>
                  <a:lnTo>
                    <a:pt x="48" y="48"/>
                  </a:lnTo>
                  <a:lnTo>
                    <a:pt x="240" y="48"/>
                  </a:lnTo>
                  <a:lnTo>
                    <a:pt x="288" y="0"/>
                  </a:lnTo>
                  <a:lnTo>
                    <a:pt x="336" y="48"/>
                  </a:lnTo>
                  <a:lnTo>
                    <a:pt x="480" y="48"/>
                  </a:lnTo>
                  <a:lnTo>
                    <a:pt x="528" y="96"/>
                  </a:lnTo>
                </a:path>
              </a:pathLst>
            </a:custGeom>
            <a:noFill/>
            <a:ln w="12700" cap="rnd">
              <a:solidFill>
                <a:schemeClr val="tx1"/>
              </a:solidFill>
              <a:round/>
              <a:headEnd/>
              <a:tailEnd/>
            </a:ln>
          </p:spPr>
          <p:txBody>
            <a:bodyPr/>
            <a:lstStyle/>
            <a:p>
              <a:endParaRPr lang="en-US" sz="1800"/>
            </a:p>
          </p:txBody>
        </p:sp>
        <p:sp>
          <p:nvSpPr>
            <p:cNvPr id="105" name="Freeform 20"/>
            <p:cNvSpPr>
              <a:spLocks/>
            </p:cNvSpPr>
            <p:nvPr/>
          </p:nvSpPr>
          <p:spPr bwMode="auto">
            <a:xfrm flipV="1">
              <a:off x="3526987" y="2192866"/>
              <a:ext cx="677869" cy="717103"/>
            </a:xfrm>
            <a:custGeom>
              <a:avLst/>
              <a:gdLst>
                <a:gd name="T0" fmla="*/ 0 w 385"/>
                <a:gd name="T1" fmla="*/ 1152 h 1153"/>
                <a:gd name="T2" fmla="*/ 0 w 385"/>
                <a:gd name="T3" fmla="*/ 0 h 1153"/>
                <a:gd name="T4" fmla="*/ 384 w 385"/>
                <a:gd name="T5" fmla="*/ 0 h 1153"/>
                <a:gd name="T6" fmla="*/ 0 60000 65536"/>
                <a:gd name="T7" fmla="*/ 0 60000 65536"/>
                <a:gd name="T8" fmla="*/ 0 60000 65536"/>
                <a:gd name="T9" fmla="*/ 0 w 385"/>
                <a:gd name="T10" fmla="*/ 0 h 1153"/>
                <a:gd name="T11" fmla="*/ 385 w 385"/>
                <a:gd name="T12" fmla="*/ 1153 h 1153"/>
              </a:gdLst>
              <a:ahLst/>
              <a:cxnLst>
                <a:cxn ang="T6">
                  <a:pos x="T0" y="T1"/>
                </a:cxn>
                <a:cxn ang="T7">
                  <a:pos x="T2" y="T3"/>
                </a:cxn>
                <a:cxn ang="T8">
                  <a:pos x="T4" y="T5"/>
                </a:cxn>
              </a:cxnLst>
              <a:rect l="T9" t="T10" r="T11" b="T12"/>
              <a:pathLst>
                <a:path w="385" h="1153">
                  <a:moveTo>
                    <a:pt x="0" y="1152"/>
                  </a:moveTo>
                  <a:lnTo>
                    <a:pt x="0" y="0"/>
                  </a:lnTo>
                  <a:lnTo>
                    <a:pt x="384" y="0"/>
                  </a:lnTo>
                </a:path>
              </a:pathLst>
            </a:custGeom>
            <a:noFill/>
            <a:ln w="25400" cap="rnd">
              <a:solidFill>
                <a:schemeClr val="tx1"/>
              </a:solidFill>
              <a:round/>
              <a:headEnd/>
              <a:tailEnd type="triangle" w="med" len="med"/>
            </a:ln>
          </p:spPr>
          <p:txBody>
            <a:bodyPr/>
            <a:lstStyle/>
            <a:p>
              <a:endParaRPr lang="en-US" sz="1800"/>
            </a:p>
          </p:txBody>
        </p:sp>
        <p:sp>
          <p:nvSpPr>
            <p:cNvPr id="106" name="Line 21"/>
            <p:cNvSpPr>
              <a:spLocks noChangeShapeType="1"/>
            </p:cNvSpPr>
            <p:nvPr/>
          </p:nvSpPr>
          <p:spPr bwMode="auto">
            <a:xfrm flipH="1">
              <a:off x="3409772" y="2421941"/>
              <a:ext cx="146872" cy="49799"/>
            </a:xfrm>
            <a:prstGeom prst="line">
              <a:avLst/>
            </a:prstGeom>
            <a:noFill/>
            <a:ln w="12700">
              <a:solidFill>
                <a:schemeClr val="tx1"/>
              </a:solidFill>
              <a:round/>
              <a:headEnd/>
              <a:tailEnd/>
            </a:ln>
          </p:spPr>
          <p:txBody>
            <a:bodyPr wrap="none" anchor="ctr"/>
            <a:lstStyle/>
            <a:p>
              <a:endParaRPr lang="en-US" sz="1800"/>
            </a:p>
          </p:txBody>
        </p:sp>
        <p:sp>
          <p:nvSpPr>
            <p:cNvPr id="107" name="Rectangle 22"/>
            <p:cNvSpPr>
              <a:spLocks noChangeArrowheads="1"/>
            </p:cNvSpPr>
            <p:nvPr/>
          </p:nvSpPr>
          <p:spPr bwMode="auto">
            <a:xfrm>
              <a:off x="3526987" y="2312383"/>
              <a:ext cx="318999" cy="366767"/>
            </a:xfrm>
            <a:prstGeom prst="rect">
              <a:avLst/>
            </a:prstGeom>
            <a:noFill/>
            <a:ln w="12700">
              <a:noFill/>
              <a:miter lim="800000"/>
              <a:headEnd/>
              <a:tailEnd/>
            </a:ln>
          </p:spPr>
          <p:txBody>
            <a:bodyPr wrap="none" lIns="90488" tIns="44450" rIns="90488" bIns="44450">
              <a:spAutoFit/>
            </a:bodyPr>
            <a:lstStyle/>
            <a:p>
              <a:pPr eaLnBrk="0" hangingPunct="0"/>
              <a:r>
                <a:rPr lang="en-US" sz="1800"/>
                <a:t>k</a:t>
              </a:r>
            </a:p>
          </p:txBody>
        </p:sp>
        <p:sp>
          <p:nvSpPr>
            <p:cNvPr id="108" name="Freeform 101"/>
            <p:cNvSpPr>
              <a:spLocks/>
            </p:cNvSpPr>
            <p:nvPr/>
          </p:nvSpPr>
          <p:spPr bwMode="auto">
            <a:xfrm>
              <a:off x="2914653" y="2203554"/>
              <a:ext cx="1391398" cy="1700441"/>
            </a:xfrm>
            <a:custGeom>
              <a:avLst/>
              <a:gdLst>
                <a:gd name="T0" fmla="*/ 0 w 1536"/>
                <a:gd name="T1" fmla="*/ 0 h 912"/>
                <a:gd name="T2" fmla="*/ 0 w 1536"/>
                <a:gd name="T3" fmla="*/ 912 h 912"/>
                <a:gd name="T4" fmla="*/ 1536 w 1536"/>
                <a:gd name="T5" fmla="*/ 912 h 912"/>
                <a:gd name="T6" fmla="*/ 0 60000 65536"/>
                <a:gd name="T7" fmla="*/ 0 60000 65536"/>
                <a:gd name="T8" fmla="*/ 0 60000 65536"/>
                <a:gd name="T9" fmla="*/ 0 w 1536"/>
                <a:gd name="T10" fmla="*/ 0 h 912"/>
                <a:gd name="T11" fmla="*/ 1536 w 1536"/>
                <a:gd name="T12" fmla="*/ 912 h 912"/>
              </a:gdLst>
              <a:ahLst/>
              <a:cxnLst>
                <a:cxn ang="T6">
                  <a:pos x="T0" y="T1"/>
                </a:cxn>
                <a:cxn ang="T7">
                  <a:pos x="T2" y="T3"/>
                </a:cxn>
                <a:cxn ang="T8">
                  <a:pos x="T4" y="T5"/>
                </a:cxn>
              </a:cxnLst>
              <a:rect l="T9" t="T10" r="T11" b="T12"/>
              <a:pathLst>
                <a:path w="1536" h="912">
                  <a:moveTo>
                    <a:pt x="0" y="0"/>
                  </a:moveTo>
                  <a:lnTo>
                    <a:pt x="0" y="912"/>
                  </a:lnTo>
                  <a:lnTo>
                    <a:pt x="1536" y="912"/>
                  </a:lnTo>
                </a:path>
              </a:pathLst>
            </a:custGeom>
            <a:noFill/>
            <a:ln w="25400">
              <a:solidFill>
                <a:schemeClr val="tx1"/>
              </a:solidFill>
              <a:round/>
              <a:headEnd/>
              <a:tailEnd type="triangle" w="med" len="med"/>
            </a:ln>
          </p:spPr>
          <p:txBody>
            <a:bodyPr wrap="none" anchor="ctr"/>
            <a:lstStyle/>
            <a:p>
              <a:endParaRPr lang="en-US" sz="1800"/>
            </a:p>
          </p:txBody>
        </p:sp>
        <p:sp>
          <p:nvSpPr>
            <p:cNvPr id="109" name="Rectangle 4"/>
            <p:cNvSpPr>
              <a:spLocks noChangeArrowheads="1"/>
            </p:cNvSpPr>
            <p:nvPr/>
          </p:nvSpPr>
          <p:spPr bwMode="auto">
            <a:xfrm>
              <a:off x="3949332" y="1355639"/>
              <a:ext cx="3432543" cy="366767"/>
            </a:xfrm>
            <a:prstGeom prst="rect">
              <a:avLst/>
            </a:prstGeom>
            <a:noFill/>
            <a:ln w="12700">
              <a:noFill/>
              <a:miter lim="800000"/>
              <a:headEnd/>
              <a:tailEnd/>
            </a:ln>
          </p:spPr>
          <p:txBody>
            <a:bodyPr wrap="none" lIns="90488" tIns="44450" rIns="90488" bIns="44450">
              <a:spAutoFit/>
            </a:bodyPr>
            <a:lstStyle/>
            <a:p>
              <a:pPr eaLnBrk="0" hangingPunct="0"/>
              <a:r>
                <a:rPr lang="en-US" sz="1800" dirty="0"/>
                <a:t>2</a:t>
              </a:r>
              <a:r>
                <a:rPr lang="en-US" sz="1800" baseline="30000" dirty="0"/>
                <a:t>k</a:t>
              </a:r>
              <a:r>
                <a:rPr lang="en-US" sz="1800" dirty="0"/>
                <a:t>-entry direct-mapped BTB</a:t>
              </a:r>
            </a:p>
          </p:txBody>
        </p:sp>
        <p:sp>
          <p:nvSpPr>
            <p:cNvPr id="114" name="Freeform 13"/>
            <p:cNvSpPr>
              <a:spLocks/>
            </p:cNvSpPr>
            <p:nvPr/>
          </p:nvSpPr>
          <p:spPr bwMode="auto">
            <a:xfrm flipV="1">
              <a:off x="2668249" y="2073348"/>
              <a:ext cx="457072" cy="137700"/>
            </a:xfrm>
            <a:custGeom>
              <a:avLst/>
              <a:gdLst>
                <a:gd name="T0" fmla="*/ 0 w 529"/>
                <a:gd name="T1" fmla="*/ 96 h 97"/>
                <a:gd name="T2" fmla="*/ 48 w 529"/>
                <a:gd name="T3" fmla="*/ 48 h 97"/>
                <a:gd name="T4" fmla="*/ 240 w 529"/>
                <a:gd name="T5" fmla="*/ 48 h 97"/>
                <a:gd name="T6" fmla="*/ 288 w 529"/>
                <a:gd name="T7" fmla="*/ 0 h 97"/>
                <a:gd name="T8" fmla="*/ 336 w 529"/>
                <a:gd name="T9" fmla="*/ 48 h 97"/>
                <a:gd name="T10" fmla="*/ 480 w 529"/>
                <a:gd name="T11" fmla="*/ 48 h 97"/>
                <a:gd name="T12" fmla="*/ 528 w 529"/>
                <a:gd name="T13" fmla="*/ 96 h 97"/>
                <a:gd name="T14" fmla="*/ 0 60000 65536"/>
                <a:gd name="T15" fmla="*/ 0 60000 65536"/>
                <a:gd name="T16" fmla="*/ 0 60000 65536"/>
                <a:gd name="T17" fmla="*/ 0 60000 65536"/>
                <a:gd name="T18" fmla="*/ 0 60000 65536"/>
                <a:gd name="T19" fmla="*/ 0 60000 65536"/>
                <a:gd name="T20" fmla="*/ 0 60000 65536"/>
                <a:gd name="T21" fmla="*/ 0 w 529"/>
                <a:gd name="T22" fmla="*/ 0 h 97"/>
                <a:gd name="T23" fmla="*/ 529 w 529"/>
                <a:gd name="T24" fmla="*/ 97 h 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9" h="97">
                  <a:moveTo>
                    <a:pt x="0" y="96"/>
                  </a:moveTo>
                  <a:lnTo>
                    <a:pt x="48" y="48"/>
                  </a:lnTo>
                  <a:lnTo>
                    <a:pt x="240" y="48"/>
                  </a:lnTo>
                  <a:lnTo>
                    <a:pt x="288" y="0"/>
                  </a:lnTo>
                  <a:lnTo>
                    <a:pt x="336" y="48"/>
                  </a:lnTo>
                  <a:lnTo>
                    <a:pt x="480" y="48"/>
                  </a:lnTo>
                  <a:lnTo>
                    <a:pt x="528" y="96"/>
                  </a:lnTo>
                </a:path>
              </a:pathLst>
            </a:custGeom>
            <a:noFill/>
            <a:ln w="12700" cap="rnd">
              <a:solidFill>
                <a:schemeClr val="tx1"/>
              </a:solidFill>
              <a:round/>
              <a:headEnd/>
              <a:tailEnd/>
            </a:ln>
          </p:spPr>
          <p:txBody>
            <a:bodyPr/>
            <a:lstStyle/>
            <a:p>
              <a:endParaRPr lang="en-US" sz="1800"/>
            </a:p>
          </p:txBody>
        </p:sp>
      </p:grpSp>
      <p:sp>
        <p:nvSpPr>
          <p:cNvPr id="110" name="Content Placeholder 2"/>
          <p:cNvSpPr>
            <a:spLocks noGrp="1"/>
          </p:cNvSpPr>
          <p:nvPr>
            <p:ph idx="1"/>
          </p:nvPr>
        </p:nvSpPr>
        <p:spPr>
          <a:xfrm>
            <a:off x="483922" y="4346916"/>
            <a:ext cx="8586357" cy="1955075"/>
          </a:xfrm>
        </p:spPr>
        <p:txBody>
          <a:bodyPr/>
          <a:lstStyle/>
          <a:p>
            <a:r>
              <a:rPr lang="en-US" sz="2000" dirty="0"/>
              <a:t>BTB remembers recent target PCs for a set of </a:t>
            </a:r>
            <a:r>
              <a:rPr lang="en-US" sz="2000" i="1" dirty="0"/>
              <a:t>control instructions</a:t>
            </a:r>
            <a:endParaRPr lang="en-US" sz="2000" dirty="0"/>
          </a:p>
          <a:p>
            <a:pPr lvl="1"/>
            <a:r>
              <a:rPr lang="en-US" sz="1800" dirty="0"/>
              <a:t>Fetch: looks for the pc and the associated target in BTB; if pc is not found then </a:t>
            </a:r>
            <a:r>
              <a:rPr lang="en-US" sz="1800" dirty="0" err="1"/>
              <a:t>ppc</a:t>
            </a:r>
            <a:r>
              <a:rPr lang="en-US" sz="1800" dirty="0"/>
              <a:t> is pc+4</a:t>
            </a:r>
          </a:p>
          <a:p>
            <a:pPr lvl="1"/>
            <a:r>
              <a:rPr lang="en-US" sz="1800" dirty="0"/>
              <a:t>Execute: checks prediction, if wrong poisons the wrong-path instructions; updates the BTB for jumps and taken-branches</a:t>
            </a:r>
          </a:p>
        </p:txBody>
      </p:sp>
      <p:sp>
        <p:nvSpPr>
          <p:cNvPr id="20" name="TextBox 19"/>
          <p:cNvSpPr txBox="1"/>
          <p:nvPr/>
        </p:nvSpPr>
        <p:spPr>
          <a:xfrm>
            <a:off x="55044" y="2382711"/>
            <a:ext cx="1391507" cy="1200329"/>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Even small BTBs are very effective</a:t>
            </a:r>
          </a:p>
        </p:txBody>
      </p:sp>
      <p:sp>
        <p:nvSpPr>
          <p:cNvPr id="103" name="TextBox 102"/>
          <p:cNvSpPr txBox="1"/>
          <p:nvPr/>
        </p:nvSpPr>
        <p:spPr>
          <a:xfrm>
            <a:off x="18655" y="3685501"/>
            <a:ext cx="2989213" cy="707886"/>
          </a:xfrm>
          <a:prstGeom prst="rect">
            <a:avLst/>
          </a:prstGeom>
          <a:noFill/>
        </p:spPr>
        <p:txBody>
          <a:bodyPr wrap="square" rtlCol="0">
            <a:spAutoFit/>
          </a:bodyPr>
          <a:lstStyle/>
          <a:p>
            <a:r>
              <a:rPr lang="en-US" dirty="0">
                <a:solidFill>
                  <a:srgbClr val="FF0000"/>
                </a:solidFill>
                <a:latin typeface="Comic Sans MS" panose="030F0702030302020204" pitchFamily="66" charset="0"/>
              </a:rPr>
              <a:t>Zero-size BTB behaves like the pc+4 nap</a:t>
            </a:r>
          </a:p>
        </p:txBody>
      </p:sp>
      <p:sp>
        <p:nvSpPr>
          <p:cNvPr id="85" name="TextBox 84"/>
          <p:cNvSpPr txBox="1"/>
          <p:nvPr/>
        </p:nvSpPr>
        <p:spPr>
          <a:xfrm>
            <a:off x="7140394" y="1965485"/>
            <a:ext cx="1831219" cy="1477328"/>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BTB area can be reduced by making tags arbitrarily small!</a:t>
            </a:r>
          </a:p>
        </p:txBody>
      </p:sp>
      <p:sp>
        <p:nvSpPr>
          <p:cNvPr id="3" name="Date Placeholder 2">
            <a:extLst>
              <a:ext uri="{FF2B5EF4-FFF2-40B4-BE49-F238E27FC236}">
                <a16:creationId xmlns:a16="http://schemas.microsoft.com/office/drawing/2014/main" id="{995D563C-67E2-7821-24A4-C50AA0592800}"/>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7BEF10F4-976B-389B-6B08-3BB51D7AE121}"/>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B6C832D7-5017-213C-6462-C3F0F73C1FF6}"/>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20" grpId="0"/>
      <p:bldP spid="103" grpId="0"/>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Next </a:t>
            </a:r>
            <a:r>
              <a:rPr lang="en-US" sz="4000" dirty="0" err="1"/>
              <a:t>Addr</a:t>
            </a:r>
            <a:r>
              <a:rPr lang="en-US" sz="4000" dirty="0"/>
              <a:t> Predictor interface</a:t>
            </a:r>
          </a:p>
        </p:txBody>
      </p:sp>
      <p:sp>
        <p:nvSpPr>
          <p:cNvPr id="3" name="Content Placeholder 2"/>
          <p:cNvSpPr>
            <a:spLocks noGrp="1"/>
          </p:cNvSpPr>
          <p:nvPr>
            <p:ph idx="1"/>
          </p:nvPr>
        </p:nvSpPr>
        <p:spPr>
          <a:xfrm>
            <a:off x="852734" y="1618467"/>
            <a:ext cx="7772400" cy="1672147"/>
          </a:xfrm>
        </p:spPr>
        <p:txBody>
          <a:bodyPr/>
          <a:lstStyle/>
          <a:p>
            <a:pPr marL="0" indent="0">
              <a:buNone/>
            </a:pPr>
            <a:r>
              <a:rPr lang="en-US" sz="2000" b="1" dirty="0">
                <a:latin typeface="Consolas" panose="020B0609020204030204" pitchFamily="49" charset="0"/>
                <a:cs typeface="Courier New" pitchFamily="49" charset="0"/>
              </a:rPr>
              <a:t>interface</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AddrPred</a:t>
            </a:r>
            <a:r>
              <a:rPr lang="en-US" sz="2000" dirty="0">
                <a:latin typeface="Consolas" panose="020B0609020204030204" pitchFamily="49" charset="0"/>
                <a:cs typeface="Courier New" pitchFamily="49" charset="0"/>
              </a:rPr>
              <a:t>;</a:t>
            </a:r>
            <a:br>
              <a:rPr lang="en-US" sz="2000" dirty="0">
                <a:latin typeface="Consolas" panose="020B0609020204030204" pitchFamily="49" charset="0"/>
                <a:cs typeface="Courier New" pitchFamily="49" charset="0"/>
              </a:rPr>
            </a:b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nap(</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pc);</a:t>
            </a:r>
            <a:br>
              <a:rPr lang="en-US" sz="2000" dirty="0">
                <a:latin typeface="Consolas" panose="020B0609020204030204" pitchFamily="49" charset="0"/>
                <a:cs typeface="Courier New" pitchFamily="49" charset="0"/>
              </a:rPr>
            </a:b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Action</a:t>
            </a:r>
            <a:r>
              <a:rPr lang="en-US" sz="2000" dirty="0">
                <a:latin typeface="Consolas" panose="020B0609020204030204" pitchFamily="49" charset="0"/>
                <a:cs typeface="Courier New" pitchFamily="49" charset="0"/>
              </a:rPr>
              <a:t> update(</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pc, </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nextPC</a:t>
            </a:r>
            <a:r>
              <a:rPr lang="en-US" sz="2000" dirty="0">
                <a:latin typeface="Consolas" panose="020B0609020204030204" pitchFamily="49" charset="0"/>
                <a:cs typeface="Courier New" pitchFamily="49" charset="0"/>
              </a:rPr>
              <a:t>, </a:t>
            </a:r>
          </a:p>
          <a:p>
            <a:pPr marL="0" indent="0">
              <a:buNone/>
            </a:pPr>
            <a:r>
              <a:rPr lang="en-US" sz="2000" dirty="0">
                <a:latin typeface="Consolas" panose="020B0609020204030204" pitchFamily="49" charset="0"/>
                <a:cs typeface="Courier New" pitchFamily="49" charset="0"/>
              </a:rPr>
              <a:t>                                     Bool taken);</a:t>
            </a:r>
            <a:br>
              <a:rPr lang="en-US" sz="2000" dirty="0">
                <a:latin typeface="Consolas" panose="020B0609020204030204" pitchFamily="49" charset="0"/>
                <a:cs typeface="Courier New" pitchFamily="49" charset="0"/>
              </a:rPr>
            </a:br>
            <a:r>
              <a:rPr lang="en-US" sz="2000" b="1" dirty="0" err="1">
                <a:latin typeface="Consolas" panose="020B0609020204030204" pitchFamily="49" charset="0"/>
                <a:cs typeface="Courier New" pitchFamily="49" charset="0"/>
              </a:rPr>
              <a:t>endinterface</a:t>
            </a:r>
            <a:br>
              <a:rPr lang="en-US" sz="2000" dirty="0">
                <a:latin typeface="Consolas" panose="020B0609020204030204" pitchFamily="49" charset="0"/>
                <a:cs typeface="Courier New" pitchFamily="49" charset="0"/>
              </a:rPr>
            </a:br>
            <a:endParaRPr lang="en-US" sz="2000" dirty="0">
              <a:latin typeface="Consolas" panose="020B0609020204030204" pitchFamily="49" charset="0"/>
              <a:cs typeface="Courier New" pitchFamily="49" charset="0"/>
            </a:endParaRPr>
          </a:p>
        </p:txBody>
      </p:sp>
      <p:sp>
        <p:nvSpPr>
          <p:cNvPr id="13" name="Content Placeholder 2"/>
          <p:cNvSpPr txBox="1">
            <a:spLocks/>
          </p:cNvSpPr>
          <p:nvPr/>
        </p:nvSpPr>
        <p:spPr bwMode="auto">
          <a:xfrm>
            <a:off x="777688" y="3518647"/>
            <a:ext cx="7772400" cy="229048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r>
              <a:rPr lang="en-US" sz="2000" i="1" kern="0" dirty="0"/>
              <a:t>Predictor training: </a:t>
            </a:r>
            <a:r>
              <a:rPr lang="en-US" sz="2000" kern="0" dirty="0"/>
              <a:t>On a pc misprediction, pc and epoch are updated, and the relevant information is passed to the next address predictor</a:t>
            </a:r>
          </a:p>
          <a:p>
            <a:pPr lvl="1"/>
            <a:r>
              <a:rPr lang="en-US" sz="1800" i="1" kern="0" dirty="0"/>
              <a:t>nap: </a:t>
            </a:r>
            <a:r>
              <a:rPr lang="en-US" sz="1800" kern="0" dirty="0"/>
              <a:t>simple look up</a:t>
            </a:r>
          </a:p>
          <a:p>
            <a:pPr lvl="1"/>
            <a:r>
              <a:rPr lang="en-US" sz="1800" i="1" kern="0" dirty="0"/>
              <a:t>update: </a:t>
            </a:r>
            <a:r>
              <a:rPr lang="en-US" sz="1800" kern="0" dirty="0"/>
              <a:t>On a pc </a:t>
            </a:r>
            <a:r>
              <a:rPr lang="en-US" sz="1800" kern="0" dirty="0" err="1"/>
              <a:t>misprediction</a:t>
            </a:r>
            <a:r>
              <a:rPr lang="en-US" sz="1800" kern="0" dirty="0"/>
              <a:t>, if the jump or branch at the pc was taken then the BTB is updated with the new (pc, </a:t>
            </a:r>
            <a:r>
              <a:rPr lang="en-US" sz="1800" kern="0" dirty="0" err="1"/>
              <a:t>nextPC</a:t>
            </a:r>
            <a:r>
              <a:rPr lang="en-US" sz="1800" kern="0" dirty="0"/>
              <a:t>) otherwise the pc entry is deleted</a:t>
            </a:r>
          </a:p>
          <a:p>
            <a:pPr lvl="1"/>
            <a:endParaRPr lang="en-US" sz="2000" kern="0" dirty="0"/>
          </a:p>
          <a:p>
            <a:endParaRPr lang="en-US" sz="2000" kern="0" dirty="0"/>
          </a:p>
        </p:txBody>
      </p:sp>
      <p:sp>
        <p:nvSpPr>
          <p:cNvPr id="7" name="Date Placeholder 6">
            <a:extLst>
              <a:ext uri="{FF2B5EF4-FFF2-40B4-BE49-F238E27FC236}">
                <a16:creationId xmlns:a16="http://schemas.microsoft.com/office/drawing/2014/main" id="{F5A2A88F-BEBD-C42B-A33A-899CE67967F3}"/>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DDCB06EE-51A5-F6B7-984F-D420563C6ADD}"/>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4061768E-C8FC-90B3-A8F8-9720961A9809}"/>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13</a:t>
            </a:fld>
            <a:endParaRPr lang="en-US" dirty="0"/>
          </a:p>
        </p:txBody>
      </p:sp>
    </p:spTree>
    <p:extLst>
      <p:ext uri="{BB962C8B-B14F-4D97-AF65-F5344CB8AC3E}">
        <p14:creationId xmlns:p14="http://schemas.microsoft.com/office/powerpoint/2010/main" val="317088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61268" cy="1143000"/>
          </a:xfrm>
        </p:spPr>
        <p:txBody>
          <a:bodyPr/>
          <a:lstStyle/>
          <a:p>
            <a:r>
              <a:rPr lang="en-US" sz="4000" dirty="0"/>
              <a:t>BTB predictor update method</a:t>
            </a:r>
          </a:p>
        </p:txBody>
      </p:sp>
      <p:sp>
        <p:nvSpPr>
          <p:cNvPr id="3" name="Content Placeholder 2"/>
          <p:cNvSpPr>
            <a:spLocks noGrp="1"/>
          </p:cNvSpPr>
          <p:nvPr>
            <p:ph idx="1"/>
          </p:nvPr>
        </p:nvSpPr>
        <p:spPr>
          <a:xfrm>
            <a:off x="693054" y="1732226"/>
            <a:ext cx="7451148" cy="3942609"/>
          </a:xfrm>
        </p:spPr>
        <p:txBody>
          <a:bodyPr/>
          <a:lstStyle/>
          <a:p>
            <a:pPr marL="0" indent="0">
              <a:spcBef>
                <a:spcPts val="300"/>
              </a:spcBef>
              <a:buNone/>
            </a:pPr>
            <a:r>
              <a:rPr lang="en-US" sz="2000" b="1" dirty="0">
                <a:latin typeface="Consolas" panose="020B0609020204030204" pitchFamily="49" charset="0"/>
                <a:cs typeface="Courier New" pitchFamily="49" charset="0"/>
              </a:rPr>
              <a:t>method Action </a:t>
            </a:r>
            <a:r>
              <a:rPr lang="en-US" sz="2000" dirty="0">
                <a:latin typeface="Consolas" panose="020B0609020204030204" pitchFamily="49" charset="0"/>
                <a:cs typeface="Courier New" pitchFamily="49" charset="0"/>
              </a:rPr>
              <a:t>update(</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pc, </a:t>
            </a:r>
            <a:r>
              <a:rPr lang="en-US" sz="2000" dirty="0" err="1">
                <a:latin typeface="Consolas" panose="020B0609020204030204" pitchFamily="49" charset="0"/>
                <a:cs typeface="Courier New" pitchFamily="49" charset="0"/>
              </a:rPr>
              <a:t>Addr</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nextPC</a:t>
            </a:r>
            <a:r>
              <a:rPr lang="en-US" sz="2000" dirty="0">
                <a:latin typeface="Consolas" panose="020B0609020204030204" pitchFamily="49" charset="0"/>
                <a:cs typeface="Courier New" pitchFamily="49" charset="0"/>
              </a:rPr>
              <a:t>,</a:t>
            </a:r>
          </a:p>
          <a:p>
            <a:pPr marL="0" indent="0">
              <a:spcBef>
                <a:spcPts val="300"/>
              </a:spcBef>
              <a:buNone/>
            </a:pPr>
            <a:r>
              <a:rPr lang="en-US" sz="2000" dirty="0">
                <a:latin typeface="Consolas" panose="020B0609020204030204" pitchFamily="49" charset="0"/>
                <a:cs typeface="Courier New" pitchFamily="49" charset="0"/>
              </a:rPr>
              <a:t>                                Bool taken);</a:t>
            </a:r>
          </a:p>
          <a:p>
            <a:pPr marL="0" indent="0">
              <a:spcBef>
                <a:spcPts val="300"/>
              </a:spcBef>
              <a:buNone/>
            </a:pPr>
            <a:r>
              <a:rPr lang="en-US" sz="2000" dirty="0">
                <a:solidFill>
                  <a:srgbClr val="00B050"/>
                </a:solidFill>
                <a:latin typeface="Consolas" panose="020B0609020204030204" pitchFamily="49" charset="0"/>
                <a:cs typeface="Courier New" pitchFamily="49" charset="0"/>
              </a:rPr>
              <a:t>     extract index and tag from pc;</a:t>
            </a:r>
            <a:br>
              <a:rPr lang="en-US" sz="2000" dirty="0">
                <a:solidFill>
                  <a:srgbClr val="00B050"/>
                </a:solidFill>
                <a:latin typeface="Consolas" panose="020B0609020204030204" pitchFamily="49" charset="0"/>
                <a:cs typeface="Courier New" pitchFamily="49" charset="0"/>
              </a:rPr>
            </a:br>
            <a:r>
              <a:rPr lang="en-US" sz="2000" dirty="0">
                <a:solidFill>
                  <a:srgbClr val="00B050"/>
                </a:solidFill>
                <a:latin typeface="Consolas" panose="020B0609020204030204" pitchFamily="49" charset="0"/>
                <a:cs typeface="Courier New" pitchFamily="49" charset="0"/>
              </a:rPr>
              <a:t>     if</a:t>
            </a:r>
            <a:r>
              <a:rPr lang="en-US" sz="2000" b="1" dirty="0">
                <a:solidFill>
                  <a:srgbClr val="00B050"/>
                </a:solidFill>
                <a:latin typeface="Consolas" panose="020B0609020204030204" pitchFamily="49" charset="0"/>
                <a:cs typeface="Courier New" pitchFamily="49" charset="0"/>
              </a:rPr>
              <a:t> </a:t>
            </a:r>
            <a:r>
              <a:rPr lang="en-US" sz="2000" dirty="0">
                <a:solidFill>
                  <a:srgbClr val="00B050"/>
                </a:solidFill>
                <a:latin typeface="Consolas" panose="020B0609020204030204" pitchFamily="49" charset="0"/>
                <a:cs typeface="Courier New" pitchFamily="49" charset="0"/>
              </a:rPr>
              <a:t>(branch taken) then                     </a:t>
            </a:r>
            <a:r>
              <a:rPr lang="en-US" sz="2000" b="1" dirty="0">
                <a:solidFill>
                  <a:srgbClr val="00B050"/>
                </a:solidFill>
                <a:latin typeface="Consolas" panose="020B0609020204030204" pitchFamily="49" charset="0"/>
                <a:cs typeface="Courier New" pitchFamily="49" charset="0"/>
              </a:rPr>
              <a:t>    </a:t>
            </a:r>
            <a:br>
              <a:rPr lang="en-US" sz="2000" dirty="0">
                <a:solidFill>
                  <a:srgbClr val="00B050"/>
                </a:solidFill>
                <a:latin typeface="Consolas" panose="020B0609020204030204" pitchFamily="49" charset="0"/>
                <a:cs typeface="Courier New" pitchFamily="49" charset="0"/>
              </a:rPr>
            </a:br>
            <a:r>
              <a:rPr lang="en-US" sz="2000" dirty="0">
                <a:solidFill>
                  <a:srgbClr val="00B050"/>
                </a:solidFill>
                <a:latin typeface="Consolas" panose="020B0609020204030204" pitchFamily="49" charset="0"/>
                <a:cs typeface="Courier New" pitchFamily="49" charset="0"/>
              </a:rPr>
              <a:t>       update BTB with the new prediction; </a:t>
            </a:r>
          </a:p>
          <a:p>
            <a:pPr marL="0" indent="0">
              <a:spcBef>
                <a:spcPts val="300"/>
              </a:spcBef>
              <a:buNone/>
            </a:pPr>
            <a:r>
              <a:rPr lang="en-US" sz="2000" dirty="0">
                <a:solidFill>
                  <a:srgbClr val="00B050"/>
                </a:solidFill>
                <a:latin typeface="Consolas" panose="020B0609020204030204" pitchFamily="49" charset="0"/>
                <a:cs typeface="Courier New" pitchFamily="49" charset="0"/>
              </a:rPr>
              <a:t>       mark the entry pc as branch taken;</a:t>
            </a:r>
          </a:p>
          <a:p>
            <a:pPr marL="0" indent="0">
              <a:spcBef>
                <a:spcPts val="300"/>
              </a:spcBef>
              <a:buNone/>
            </a:pPr>
            <a:r>
              <a:rPr lang="en-US" sz="2000" dirty="0">
                <a:solidFill>
                  <a:srgbClr val="00B050"/>
                </a:solidFill>
                <a:latin typeface="Consolas" panose="020B0609020204030204" pitchFamily="49" charset="0"/>
                <a:cs typeface="Courier New" pitchFamily="49" charset="0"/>
              </a:rPr>
              <a:t>     else mark the entry pc as branch not taken</a:t>
            </a:r>
            <a:br>
              <a:rPr lang="en-US" sz="2000" b="1" dirty="0">
                <a:solidFill>
                  <a:srgbClr val="00B050"/>
                </a:solidFill>
                <a:latin typeface="Consolas" panose="020B0609020204030204" pitchFamily="49" charset="0"/>
                <a:cs typeface="Courier New" pitchFamily="49" charset="0"/>
              </a:rPr>
            </a:br>
            <a:r>
              <a:rPr lang="en-US" sz="2000" b="1"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endmethod</a:t>
            </a:r>
            <a:endParaRPr lang="en-US" sz="2000" b="1" dirty="0">
              <a:latin typeface="Consolas" panose="020B0609020204030204" pitchFamily="49" charset="0"/>
              <a:cs typeface="Courier New" pitchFamily="49" charset="0"/>
            </a:endParaRPr>
          </a:p>
        </p:txBody>
      </p:sp>
      <p:sp>
        <p:nvSpPr>
          <p:cNvPr id="7" name="Date Placeholder 6">
            <a:extLst>
              <a:ext uri="{FF2B5EF4-FFF2-40B4-BE49-F238E27FC236}">
                <a16:creationId xmlns:a16="http://schemas.microsoft.com/office/drawing/2014/main" id="{29398520-4E7A-F1C6-42AD-BBDBF076DD9B}"/>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A4D42616-2A2E-F0B0-4F55-6FF14F013AEC}"/>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82911BBD-A44C-9E37-F5F3-555D95293171}"/>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14</a:t>
            </a:fld>
            <a:endParaRPr lang="en-US" dirty="0"/>
          </a:p>
        </p:txBody>
      </p:sp>
    </p:spTree>
    <p:extLst>
      <p:ext uri="{BB962C8B-B14F-4D97-AF65-F5344CB8AC3E}">
        <p14:creationId xmlns:p14="http://schemas.microsoft.com/office/powerpoint/2010/main" val="20416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8598"/>
            <a:ext cx="8221785" cy="1143000"/>
          </a:xfrm>
        </p:spPr>
        <p:txBody>
          <a:bodyPr/>
          <a:lstStyle/>
          <a:p>
            <a:r>
              <a:rPr lang="en-US" sz="4000" dirty="0"/>
              <a:t>Integrating BTB in the 4-Stage pipeline</a:t>
            </a:r>
            <a:endParaRPr lang="en-US" sz="1600" dirty="0"/>
          </a:p>
        </p:txBody>
      </p:sp>
      <p:sp>
        <p:nvSpPr>
          <p:cNvPr id="3" name="Content Placeholder 2"/>
          <p:cNvSpPr>
            <a:spLocks noGrp="1"/>
          </p:cNvSpPr>
          <p:nvPr>
            <p:ph idx="1"/>
          </p:nvPr>
        </p:nvSpPr>
        <p:spPr>
          <a:xfrm>
            <a:off x="610960" y="1511598"/>
            <a:ext cx="8273001" cy="5080413"/>
          </a:xfrm>
        </p:spPr>
        <p:txBody>
          <a:bodyPr/>
          <a:lstStyle/>
          <a:p>
            <a:pPr marL="0" indent="0">
              <a:buNone/>
            </a:pPr>
            <a:r>
              <a:rPr lang="en-US" sz="2000" b="1" dirty="0">
                <a:latin typeface="Consolas" panose="020B0609020204030204" pitchFamily="49" charset="0"/>
                <a:cs typeface="Courier New" pitchFamily="49" charset="0"/>
              </a:rPr>
              <a:t>...</a:t>
            </a:r>
          </a:p>
          <a:p>
            <a:pPr marL="0" indent="0">
              <a:buNone/>
            </a:pPr>
            <a:r>
              <a:rPr lang="en-US" sz="2000" dirty="0" err="1">
                <a:solidFill>
                  <a:srgbClr val="FF0000"/>
                </a:solidFill>
                <a:latin typeface="Consolas" panose="020B0609020204030204" pitchFamily="49" charset="0"/>
                <a:cs typeface="Courier New" pitchFamily="49" charset="0"/>
              </a:rPr>
              <a:t>AddrPred</a:t>
            </a:r>
            <a:r>
              <a:rPr lang="en-US" sz="2000" dirty="0">
                <a:solidFill>
                  <a:srgbClr val="FF0000"/>
                </a:solidFill>
                <a:latin typeface="Consolas" panose="020B0609020204030204" pitchFamily="49" charset="0"/>
                <a:cs typeface="Courier New" pitchFamily="49" charset="0"/>
              </a:rPr>
              <a:t>         </a:t>
            </a:r>
            <a:r>
              <a:rPr lang="en-US" sz="2000" dirty="0" err="1">
                <a:solidFill>
                  <a:srgbClr val="FF0000"/>
                </a:solidFill>
                <a:latin typeface="Consolas" panose="020B0609020204030204" pitchFamily="49" charset="0"/>
                <a:cs typeface="Courier New" pitchFamily="49" charset="0"/>
              </a:rPr>
              <a:t>btb</a:t>
            </a:r>
            <a:r>
              <a:rPr lang="en-US" sz="2000" dirty="0">
                <a:solidFill>
                  <a:srgbClr val="FF0000"/>
                </a:solidFill>
                <a:latin typeface="Consolas" panose="020B0609020204030204" pitchFamily="49" charset="0"/>
                <a:cs typeface="Courier New" pitchFamily="49" charset="0"/>
              </a:rPr>
              <a:t> &lt;- </a:t>
            </a:r>
            <a:r>
              <a:rPr lang="en-US" sz="2000" dirty="0" err="1">
                <a:solidFill>
                  <a:srgbClr val="FF0000"/>
                </a:solidFill>
                <a:latin typeface="Consolas" panose="020B0609020204030204" pitchFamily="49" charset="0"/>
                <a:cs typeface="Courier New" pitchFamily="49" charset="0"/>
              </a:rPr>
              <a:t>mkBtb</a:t>
            </a:r>
            <a:endParaRPr lang="en-US" sz="2000" dirty="0">
              <a:solidFill>
                <a:srgbClr val="FF0000"/>
              </a:solidFill>
              <a:latin typeface="Consolas" panose="020B0609020204030204" pitchFamily="49" charset="0"/>
              <a:cs typeface="Courier New" pitchFamily="49" charset="0"/>
            </a:endParaRPr>
          </a:p>
          <a:p>
            <a:pPr marL="0" indent="0">
              <a:buNone/>
            </a:pPr>
            <a:endParaRPr lang="en-US" sz="2000" b="1" dirty="0">
              <a:latin typeface="Consolas" panose="020B0609020204030204" pitchFamily="49" charset="0"/>
              <a:cs typeface="Courier New" pitchFamily="49" charset="0"/>
            </a:endParaRPr>
          </a:p>
          <a:p>
            <a:pPr marL="0" indent="0">
              <a:buNone/>
            </a:pPr>
            <a:r>
              <a:rPr lang="en-US" sz="2000" b="1" dirty="0">
                <a:latin typeface="Consolas" panose="020B0609020204030204" pitchFamily="49" charset="0"/>
                <a:cs typeface="Courier New" pitchFamily="49" charset="0"/>
              </a:rPr>
              <a:t>rule</a:t>
            </a:r>
            <a:r>
              <a:rPr lang="en-US" sz="2000" dirty="0">
                <a:latin typeface="Consolas" panose="020B0609020204030204" pitchFamily="49" charset="0"/>
                <a:cs typeface="Courier New" pitchFamily="49" charset="0"/>
              </a:rPr>
              <a:t> fetch;</a:t>
            </a:r>
            <a:br>
              <a:rPr lang="en-US" sz="2000" dirty="0">
                <a:latin typeface="Consolas" panose="020B0609020204030204" pitchFamily="49" charset="0"/>
                <a:cs typeface="Courier New" pitchFamily="49" charset="0"/>
              </a:rPr>
            </a:b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iMem.enq</a:t>
            </a:r>
            <a:r>
              <a:rPr lang="en-US" sz="2000" dirty="0">
                <a:latin typeface="Consolas" panose="020B0609020204030204" pitchFamily="49" charset="0"/>
                <a:cs typeface="Courier New" pitchFamily="49" charset="0"/>
              </a:rPr>
              <a:t>(pc[1]);</a:t>
            </a:r>
          </a:p>
          <a:p>
            <a:pPr marL="0" indent="0">
              <a:buNone/>
            </a:pPr>
            <a:r>
              <a:rPr lang="en-US" sz="2000" b="1" dirty="0">
                <a:latin typeface="Consolas" panose="020B0609020204030204" pitchFamily="49" charset="0"/>
                <a:cs typeface="Courier New" pitchFamily="49" charset="0"/>
              </a:rPr>
              <a:t>      let</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ppcF</a:t>
            </a:r>
            <a:r>
              <a:rPr lang="en-US" sz="2000" dirty="0">
                <a:latin typeface="Consolas" panose="020B0609020204030204" pitchFamily="49" charset="0"/>
                <a:cs typeface="Courier New" pitchFamily="49" charset="0"/>
              </a:rPr>
              <a:t> = nap(pc[1]); pc[1] &lt;= </a:t>
            </a:r>
            <a:r>
              <a:rPr lang="en-US" sz="2000" dirty="0" err="1">
                <a:latin typeface="Consolas" panose="020B0609020204030204" pitchFamily="49" charset="0"/>
                <a:cs typeface="Courier New" pitchFamily="49" charset="0"/>
              </a:rPr>
              <a:t>ppcF</a:t>
            </a:r>
            <a:r>
              <a:rPr lang="en-US" sz="2000" dirty="0">
                <a:latin typeface="Consolas" panose="020B0609020204030204" pitchFamily="49" charset="0"/>
                <a:cs typeface="Courier New" pitchFamily="49" charset="0"/>
              </a:rPr>
              <a:t>;</a:t>
            </a:r>
          </a:p>
          <a:p>
            <a:pPr>
              <a:buNone/>
            </a:pPr>
            <a:r>
              <a:rPr lang="en-US" sz="2000" dirty="0">
                <a:latin typeface="Consolas" panose="020B0609020204030204" pitchFamily="49" charset="0"/>
                <a:cs typeface="Courier New" pitchFamily="49" charset="0"/>
              </a:rPr>
              <a:t>      f2d.enq(Fetch2Decode(</a:t>
            </a:r>
            <a:r>
              <a:rPr lang="en-US" sz="2000" dirty="0" err="1">
                <a:latin typeface="Consolas" panose="020B0609020204030204" pitchFamily="49" charset="0"/>
                <a:cs typeface="Courier New" pitchFamily="49" charset="0"/>
              </a:rPr>
              <a:t>pc:pc</a:t>
            </a:r>
            <a:r>
              <a:rPr lang="en-US" sz="2000" dirty="0">
                <a:latin typeface="Consolas" panose="020B0609020204030204" pitchFamily="49" charset="0"/>
                <a:cs typeface="Courier New" pitchFamily="49" charset="0"/>
              </a:rPr>
              <a:t>[1], </a:t>
            </a:r>
            <a:r>
              <a:rPr lang="en-US" sz="2000" dirty="0" err="1">
                <a:latin typeface="Consolas" panose="020B0609020204030204" pitchFamily="49" charset="0"/>
                <a:cs typeface="Courier New" pitchFamily="49" charset="0"/>
              </a:rPr>
              <a:t>ppc:ppcF</a:t>
            </a:r>
            <a:r>
              <a:rPr lang="en-US" sz="2000" dirty="0">
                <a:latin typeface="Consolas" panose="020B0609020204030204" pitchFamily="49" charset="0"/>
                <a:cs typeface="Courier New" pitchFamily="49" charset="0"/>
              </a:rPr>
              <a:t>,</a:t>
            </a:r>
          </a:p>
          <a:p>
            <a:pPr>
              <a:buNone/>
            </a:pP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epoch:epoch</a:t>
            </a:r>
            <a:r>
              <a:rPr lang="en-US" sz="2000" dirty="0">
                <a:latin typeface="Consolas" panose="020B0609020204030204" pitchFamily="49" charset="0"/>
                <a:cs typeface="Courier New" pitchFamily="49" charset="0"/>
              </a:rPr>
              <a:t>[1]));</a:t>
            </a:r>
          </a:p>
          <a:p>
            <a:pPr marL="0" indent="0">
              <a:buNone/>
            </a:pPr>
            <a:r>
              <a:rPr lang="en-US" sz="2000" b="1" dirty="0" err="1">
                <a:latin typeface="Consolas" panose="020B0609020204030204" pitchFamily="49" charset="0"/>
                <a:cs typeface="Courier New" pitchFamily="49" charset="0"/>
              </a:rPr>
              <a:t>endrule</a:t>
            </a:r>
            <a:br>
              <a:rPr lang="en-US" sz="2000" dirty="0">
                <a:latin typeface="Consolas" panose="020B0609020204030204" pitchFamily="49" charset="0"/>
                <a:cs typeface="Courier New" pitchFamily="49" charset="0"/>
              </a:rPr>
            </a:br>
            <a:r>
              <a:rPr lang="en-US" sz="2000" b="1" dirty="0">
                <a:latin typeface="Consolas" panose="020B0609020204030204" pitchFamily="49" charset="0"/>
                <a:cs typeface="Courier New" pitchFamily="49" charset="0"/>
              </a:rPr>
              <a:t>rule</a:t>
            </a:r>
            <a:r>
              <a:rPr lang="en-US" sz="2000" dirty="0">
                <a:latin typeface="Consolas" panose="020B0609020204030204" pitchFamily="49" charset="0"/>
                <a:cs typeface="Courier New" pitchFamily="49" charset="0"/>
              </a:rPr>
              <a:t> decode; ...</a:t>
            </a:r>
            <a:r>
              <a:rPr lang="en-US" sz="2000" dirty="0">
                <a:solidFill>
                  <a:srgbClr val="FF0000"/>
                </a:solidFill>
                <a:latin typeface="Consolas" panose="020B0609020204030204" pitchFamily="49" charset="0"/>
                <a:cs typeface="Courier New" pitchFamily="49" charset="0"/>
              </a:rPr>
              <a:t>//no change</a:t>
            </a:r>
          </a:p>
          <a:p>
            <a:pPr marL="0" indent="0">
              <a:buNone/>
            </a:pPr>
            <a:r>
              <a:rPr lang="en-US" sz="2000" b="1" dirty="0">
                <a:latin typeface="Consolas" panose="020B0609020204030204" pitchFamily="49" charset="0"/>
                <a:cs typeface="Courier New" pitchFamily="49" charset="0"/>
              </a:rPr>
              <a:t>rule</a:t>
            </a:r>
            <a:r>
              <a:rPr lang="en-US" sz="2000" dirty="0">
                <a:latin typeface="Consolas" panose="020B0609020204030204" pitchFamily="49" charset="0"/>
                <a:cs typeface="Courier New" pitchFamily="49" charset="0"/>
              </a:rPr>
              <a:t> execute; ...</a:t>
            </a:r>
          </a:p>
          <a:p>
            <a:pPr marL="0" indent="0">
              <a:buNone/>
            </a:pPr>
            <a:r>
              <a:rPr lang="en-US" sz="2000" b="1" dirty="0">
                <a:latin typeface="Consolas" panose="020B0609020204030204" pitchFamily="49" charset="0"/>
                <a:cs typeface="Courier New" pitchFamily="49" charset="0"/>
              </a:rPr>
              <a:t>rule</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writeBack</a:t>
            </a:r>
            <a:r>
              <a:rPr lang="en-US" sz="2000" dirty="0">
                <a:latin typeface="Consolas" panose="020B0609020204030204" pitchFamily="49" charset="0"/>
                <a:cs typeface="Courier New" pitchFamily="49" charset="0"/>
              </a:rPr>
              <a:t>; ...</a:t>
            </a:r>
            <a:r>
              <a:rPr lang="en-US" sz="2000" dirty="0">
                <a:solidFill>
                  <a:srgbClr val="FF0000"/>
                </a:solidFill>
                <a:latin typeface="Consolas" panose="020B0609020204030204" pitchFamily="49" charset="0"/>
                <a:cs typeface="Courier New" pitchFamily="49" charset="0"/>
              </a:rPr>
              <a:t> //no change</a:t>
            </a:r>
          </a:p>
          <a:p>
            <a:pPr marL="0" indent="0">
              <a:buNone/>
            </a:pPr>
            <a:endParaRPr lang="en-US" sz="2000" dirty="0">
              <a:latin typeface="Consolas" panose="020B0609020204030204" pitchFamily="49" charset="0"/>
              <a:cs typeface="Courier New" pitchFamily="49" charset="0"/>
            </a:endParaRPr>
          </a:p>
          <a:p>
            <a:pPr marL="0" indent="0">
              <a:buNone/>
            </a:pPr>
            <a:br>
              <a:rPr lang="en-US" sz="2000" dirty="0">
                <a:latin typeface="Consolas" panose="020B0609020204030204" pitchFamily="49" charset="0"/>
                <a:cs typeface="Courier New" pitchFamily="49" charset="0"/>
              </a:rPr>
            </a:br>
            <a:r>
              <a:rPr lang="en-US" sz="2000" dirty="0">
                <a:latin typeface="Consolas" panose="020B0609020204030204" pitchFamily="49" charset="0"/>
                <a:cs typeface="Courier New" pitchFamily="49" charset="0"/>
              </a:rPr>
              <a:t>            </a:t>
            </a:r>
          </a:p>
        </p:txBody>
      </p:sp>
      <p:sp>
        <p:nvSpPr>
          <p:cNvPr id="4" name="TextBox 3"/>
          <p:cNvSpPr txBox="1"/>
          <p:nvPr/>
        </p:nvSpPr>
        <p:spPr>
          <a:xfrm>
            <a:off x="4516756" y="2543170"/>
            <a:ext cx="2159566" cy="400110"/>
          </a:xfrm>
          <a:prstGeom prst="rect">
            <a:avLst/>
          </a:prstGeom>
          <a:noFill/>
        </p:spPr>
        <p:txBody>
          <a:bodyPr wrap="none" rtlCol="0">
            <a:spAutoFit/>
          </a:bodyPr>
          <a:lstStyle/>
          <a:p>
            <a:r>
              <a:rPr lang="en-US" dirty="0" err="1">
                <a:solidFill>
                  <a:srgbClr val="FF0000"/>
                </a:solidFill>
                <a:latin typeface="Consolas" panose="020B0609020204030204" pitchFamily="49" charset="0"/>
                <a:cs typeface="Courier New" pitchFamily="49" charset="0"/>
              </a:rPr>
              <a:t>btb.nap</a:t>
            </a:r>
            <a:r>
              <a:rPr lang="en-US" dirty="0">
                <a:solidFill>
                  <a:srgbClr val="FF0000"/>
                </a:solidFill>
                <a:latin typeface="Consolas" panose="020B0609020204030204" pitchFamily="49" charset="0"/>
                <a:cs typeface="Courier New" pitchFamily="49" charset="0"/>
              </a:rPr>
              <a:t>(pc[1])</a:t>
            </a:r>
            <a:endParaRPr lang="en-US" dirty="0">
              <a:solidFill>
                <a:srgbClr val="FF0000"/>
              </a:solidFill>
              <a:latin typeface="Consolas" panose="020B0609020204030204" pitchFamily="49" charset="0"/>
            </a:endParaRPr>
          </a:p>
        </p:txBody>
      </p:sp>
      <p:cxnSp>
        <p:nvCxnSpPr>
          <p:cNvPr id="6" name="Straight Connector 5"/>
          <p:cNvCxnSpPr>
            <a:cxnSpLocks/>
          </p:cNvCxnSpPr>
          <p:nvPr/>
        </p:nvCxnSpPr>
        <p:spPr bwMode="auto">
          <a:xfrm>
            <a:off x="2986088" y="3517662"/>
            <a:ext cx="1614487" cy="0"/>
          </a:xfrm>
          <a:prstGeom prst="line">
            <a:avLst/>
          </a:prstGeom>
          <a:noFill/>
          <a:ln w="9525" cap="flat" cmpd="sng" algn="ctr">
            <a:solidFill>
              <a:srgbClr val="FF0000"/>
            </a:solidFill>
            <a:prstDash val="solid"/>
            <a:round/>
            <a:headEnd type="none" w="med" len="med"/>
            <a:tailEnd type="none" w="med" len="med"/>
          </a:ln>
          <a:effectLst/>
        </p:spPr>
      </p:cxnSp>
      <p:cxnSp>
        <p:nvCxnSpPr>
          <p:cNvPr id="8" name="Straight Connector 7"/>
          <p:cNvCxnSpPr/>
          <p:nvPr/>
        </p:nvCxnSpPr>
        <p:spPr bwMode="auto">
          <a:xfrm flipV="1">
            <a:off x="4134394" y="2905120"/>
            <a:ext cx="506187" cy="425909"/>
          </a:xfrm>
          <a:prstGeom prst="line">
            <a:avLst/>
          </a:prstGeom>
          <a:noFill/>
          <a:ln w="9525" cap="flat" cmpd="sng" algn="ctr">
            <a:solidFill>
              <a:srgbClr val="FF0000"/>
            </a:solidFill>
            <a:prstDash val="solid"/>
            <a:round/>
            <a:headEnd type="none" w="med" len="med"/>
            <a:tailEnd type="none" w="med" len="med"/>
          </a:ln>
          <a:effectLst/>
        </p:spPr>
      </p:cxnSp>
      <p:sp>
        <p:nvSpPr>
          <p:cNvPr id="7" name="Date Placeholder 6">
            <a:extLst>
              <a:ext uri="{FF2B5EF4-FFF2-40B4-BE49-F238E27FC236}">
                <a16:creationId xmlns:a16="http://schemas.microsoft.com/office/drawing/2014/main" id="{B7DA8213-649F-CE78-83E4-5E81D906DC47}"/>
              </a:ext>
            </a:extLst>
          </p:cNvPr>
          <p:cNvSpPr>
            <a:spLocks noGrp="1"/>
          </p:cNvSpPr>
          <p:nvPr>
            <p:ph type="dt" sz="half" idx="10"/>
          </p:nvPr>
        </p:nvSpPr>
        <p:spPr/>
        <p:txBody>
          <a:bodyPr/>
          <a:lstStyle/>
          <a:p>
            <a:pPr>
              <a:defRPr/>
            </a:pPr>
            <a:r>
              <a:rPr lang="en-US"/>
              <a:t>April 11, 2023</a:t>
            </a:r>
            <a:endParaRPr lang="en-US" dirty="0"/>
          </a:p>
        </p:txBody>
      </p:sp>
      <p:sp>
        <p:nvSpPr>
          <p:cNvPr id="9" name="Footer Placeholder 8">
            <a:extLst>
              <a:ext uri="{FF2B5EF4-FFF2-40B4-BE49-F238E27FC236}">
                <a16:creationId xmlns:a16="http://schemas.microsoft.com/office/drawing/2014/main" id="{1A546A48-42ED-6F65-AEC0-93A0C7AA2423}"/>
              </a:ext>
            </a:extLst>
          </p:cNvPr>
          <p:cNvSpPr>
            <a:spLocks noGrp="1"/>
          </p:cNvSpPr>
          <p:nvPr>
            <p:ph type="ftr" sz="quarter" idx="12"/>
          </p:nvPr>
        </p:nvSpPr>
        <p:spPr/>
        <p:txBody>
          <a:bodyPr/>
          <a:lstStyle/>
          <a:p>
            <a:pPr>
              <a:defRPr/>
            </a:pPr>
            <a:r>
              <a:rPr lang="en-US"/>
              <a:t>6.1920</a:t>
            </a:r>
            <a:endParaRPr lang="en-US" dirty="0"/>
          </a:p>
        </p:txBody>
      </p:sp>
      <p:sp>
        <p:nvSpPr>
          <p:cNvPr id="13" name="Slide Number Placeholder 12">
            <a:extLst>
              <a:ext uri="{FF2B5EF4-FFF2-40B4-BE49-F238E27FC236}">
                <a16:creationId xmlns:a16="http://schemas.microsoft.com/office/drawing/2014/main" id="{C1BFFFBC-3529-1F5A-2BBC-17523818B505}"/>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15</a:t>
            </a:fld>
            <a:endParaRPr lang="en-US" dirty="0"/>
          </a:p>
        </p:txBody>
      </p:sp>
    </p:spTree>
    <p:extLst>
      <p:ext uri="{BB962C8B-B14F-4D97-AF65-F5344CB8AC3E}">
        <p14:creationId xmlns:p14="http://schemas.microsoft.com/office/powerpoint/2010/main" val="4266481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598"/>
            <a:ext cx="7772400" cy="1143000"/>
          </a:xfrm>
        </p:spPr>
        <p:txBody>
          <a:bodyPr/>
          <a:lstStyle/>
          <a:p>
            <a:r>
              <a:rPr lang="en-US" sz="4000" dirty="0"/>
              <a:t>4-Stage-pipeline without Branch predictors </a:t>
            </a:r>
            <a:r>
              <a:rPr lang="en-US" sz="2400" dirty="0"/>
              <a:t>execute stage</a:t>
            </a:r>
          </a:p>
        </p:txBody>
      </p:sp>
      <p:sp>
        <p:nvSpPr>
          <p:cNvPr id="3" name="Content Placeholder 2"/>
          <p:cNvSpPr>
            <a:spLocks noGrp="1"/>
          </p:cNvSpPr>
          <p:nvPr>
            <p:ph idx="1"/>
          </p:nvPr>
        </p:nvSpPr>
        <p:spPr>
          <a:xfrm>
            <a:off x="632460" y="1539463"/>
            <a:ext cx="8211094" cy="4926876"/>
          </a:xfrm>
        </p:spPr>
        <p:txBody>
          <a:bodyPr/>
          <a:lstStyle/>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execute;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x = d2e.first; ...</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a:t>
            </a:r>
            <a:r>
              <a:rPr lang="en-US" sz="1600" dirty="0">
                <a:solidFill>
                  <a:srgbClr val="00B050"/>
                </a:solidFill>
                <a:latin typeface="Consolas" panose="020B0609020204030204" pitchFamily="49" charset="0"/>
                <a:cs typeface="Courier New" pitchFamily="49" charset="0"/>
              </a:rPr>
              <a:t>epoch is wrong</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a:latin typeface="Consolas" panose="020B0609020204030204" pitchFamily="49" charset="0"/>
                <a:cs typeface="Courier New" pitchFamily="49" charset="0"/>
              </a:rPr>
              <a:t>e2w.enq(Invalid); d2e.deq;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else </a:t>
            </a:r>
          </a:p>
          <a:p>
            <a:pPr marL="0" indent="0">
              <a:buNone/>
            </a:pPr>
            <a:r>
              <a:rPr lang="en-US" sz="1600" b="1" dirty="0">
                <a:solidFill>
                  <a:srgbClr val="00B050"/>
                </a:solidFill>
                <a:latin typeface="Consolas" panose="020B0609020204030204" pitchFamily="49" charset="0"/>
                <a:cs typeface="Courier New" pitchFamily="49" charset="0"/>
              </a:rPr>
              <a:t>      </a:t>
            </a:r>
            <a:r>
              <a:rPr lang="en-US" sz="1600" dirty="0">
                <a:solidFill>
                  <a:srgbClr val="00B050"/>
                </a:solidFill>
                <a:latin typeface="Consolas" panose="020B0609020204030204" pitchFamily="49" charset="0"/>
                <a:cs typeface="Courier New" pitchFamily="49" charset="0"/>
              </a:rPr>
              <a:t>execute</a:t>
            </a:r>
            <a:r>
              <a:rPr lang="en-US" sz="1600" b="1" dirty="0">
                <a:solidFill>
                  <a:srgbClr val="00B050"/>
                </a:solidFill>
                <a:latin typeface="Consolas" panose="020B0609020204030204" pitchFamily="49" charset="0"/>
                <a:cs typeface="Courier New" pitchFamily="49" charset="0"/>
              </a:rPr>
              <a:t> </a:t>
            </a:r>
            <a:r>
              <a:rPr lang="en-US" sz="1600" dirty="0">
                <a:solidFill>
                  <a:srgbClr val="00B050"/>
                </a:solidFill>
                <a:latin typeface="Consolas" panose="020B0609020204030204" pitchFamily="49" charset="0"/>
                <a:cs typeface="Courier New" pitchFamily="49" charset="0"/>
              </a:rPr>
              <a:t>the instruction;</a:t>
            </a:r>
          </a:p>
          <a:p>
            <a:pPr marL="0" indent="0">
              <a:buNone/>
            </a:pPr>
            <a:r>
              <a:rPr lang="en-US" sz="1600" dirty="0">
                <a:solidFill>
                  <a:srgbClr val="00B050"/>
                </a:solidFill>
                <a:latin typeface="Consolas" panose="020B0609020204030204" pitchFamily="49" charset="0"/>
                <a:cs typeface="Courier New" pitchFamily="49" charset="0"/>
              </a:rPr>
              <a:t>      Initiate memory request if it’s a memory instruction;</a:t>
            </a:r>
          </a:p>
          <a:p>
            <a:pPr marL="0" indent="0">
              <a:buNone/>
            </a:pPr>
            <a:r>
              <a:rPr lang="en-US" sz="1600" dirty="0">
                <a:solidFill>
                  <a:srgbClr val="00B050"/>
                </a:solidFill>
                <a:latin typeface="Consolas" panose="020B0609020204030204" pitchFamily="49" charset="0"/>
                <a:cs typeface="Courier New" pitchFamily="49" charset="0"/>
              </a:rPr>
              <a:t>      if (prediction (</a:t>
            </a:r>
            <a:r>
              <a:rPr lang="en-US" sz="1600" dirty="0" err="1">
                <a:solidFill>
                  <a:srgbClr val="00B050"/>
                </a:solidFill>
                <a:latin typeface="Consolas" panose="020B0609020204030204" pitchFamily="49" charset="0"/>
                <a:cs typeface="Courier New" pitchFamily="49" charset="0"/>
              </a:rPr>
              <a:t>ppc</a:t>
            </a:r>
            <a:r>
              <a:rPr lang="en-US" sz="1600" dirty="0">
                <a:solidFill>
                  <a:srgbClr val="00B050"/>
                </a:solidFill>
                <a:latin typeface="Consolas" panose="020B0609020204030204" pitchFamily="49" charset="0"/>
                <a:cs typeface="Courier New" pitchFamily="49" charset="0"/>
              </a:rPr>
              <a:t>) is wrong) then update the pc, epoch and</a:t>
            </a:r>
          </a:p>
          <a:p>
            <a:pPr marL="0" indent="0">
              <a:buNone/>
            </a:pP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e2w.enq(Valid Exec12Exec2(</a:t>
            </a:r>
            <a:r>
              <a:rPr lang="en-US" sz="1600" dirty="0" err="1">
                <a:latin typeface="Consolas" panose="020B0609020204030204" pitchFamily="49" charset="0"/>
                <a:cs typeface="Courier New" pitchFamily="49" charset="0"/>
              </a:rPr>
              <a:t>eInst:eInst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pc:pcE</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d2e.deq; </a:t>
            </a:r>
            <a:endParaRPr lang="en-US" sz="1600" b="1" dirty="0">
              <a:latin typeface="Consolas" panose="020B0609020204030204" pitchFamily="49" charset="0"/>
              <a:cs typeface="Courier New" pitchFamily="49" charset="0"/>
            </a:endParaRPr>
          </a:p>
          <a:p>
            <a:pPr marL="0" indent="0">
              <a:buNone/>
            </a:pP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p:txBody>
      </p:sp>
      <p:sp>
        <p:nvSpPr>
          <p:cNvPr id="8" name="TextBox 7"/>
          <p:cNvSpPr txBox="1"/>
          <p:nvPr/>
        </p:nvSpPr>
        <p:spPr>
          <a:xfrm>
            <a:off x="2934179" y="3532543"/>
            <a:ext cx="6135013" cy="338554"/>
          </a:xfrm>
          <a:prstGeom prst="rect">
            <a:avLst/>
          </a:prstGeom>
          <a:noFill/>
        </p:spPr>
        <p:txBody>
          <a:bodyPr wrap="none" rtlCol="0">
            <a:spAutoFit/>
          </a:bodyPr>
          <a:lstStyle/>
          <a:p>
            <a:r>
              <a:rPr lang="en-US" sz="1600" dirty="0">
                <a:solidFill>
                  <a:srgbClr val="FF0000"/>
                </a:solidFill>
                <a:latin typeface="Comic Sans MS" pitchFamily="66" charset="0"/>
              </a:rPr>
              <a:t>for </a:t>
            </a:r>
            <a:r>
              <a:rPr lang="en-US" sz="1600" dirty="0" err="1">
                <a:solidFill>
                  <a:srgbClr val="FF0000"/>
                </a:solidFill>
                <a:latin typeface="Comic Sans MS" pitchFamily="66" charset="0"/>
              </a:rPr>
              <a:t>btb</a:t>
            </a:r>
            <a:r>
              <a:rPr lang="en-US" sz="1600" dirty="0">
                <a:solidFill>
                  <a:srgbClr val="FF0000"/>
                </a:solidFill>
                <a:latin typeface="Comic Sans MS" pitchFamily="66" charset="0"/>
              </a:rPr>
              <a:t> training, </a:t>
            </a:r>
            <a:r>
              <a:rPr lang="en-US" sz="1600" dirty="0" err="1">
                <a:solidFill>
                  <a:srgbClr val="FF0000"/>
                </a:solidFill>
                <a:latin typeface="Consolas" panose="020B0609020204030204" pitchFamily="49" charset="0"/>
                <a:cs typeface="Courier New" panose="02070309020205020404" pitchFamily="49" charset="0"/>
              </a:rPr>
              <a:t>btb.update</a:t>
            </a:r>
            <a:r>
              <a:rPr lang="en-US" sz="1600" dirty="0">
                <a:solidFill>
                  <a:srgbClr val="FF0000"/>
                </a:solidFill>
                <a:latin typeface="Consolas" panose="020B0609020204030204" pitchFamily="49" charset="0"/>
                <a:cs typeface="Courier New" panose="02070309020205020404" pitchFamily="49" charset="0"/>
              </a:rPr>
              <a:t>(</a:t>
            </a:r>
            <a:r>
              <a:rPr lang="en-US" sz="1600" dirty="0" err="1">
                <a:solidFill>
                  <a:srgbClr val="FF0000"/>
                </a:solidFill>
                <a:latin typeface="Consolas" panose="020B0609020204030204" pitchFamily="49" charset="0"/>
                <a:cs typeface="Courier New" panose="02070309020205020404" pitchFamily="49" charset="0"/>
              </a:rPr>
              <a:t>pcE</a:t>
            </a:r>
            <a:r>
              <a:rPr lang="en-US" sz="1600" dirty="0">
                <a:solidFill>
                  <a:srgbClr val="FF0000"/>
                </a:solidFill>
                <a:latin typeface="Consolas" panose="020B0609020204030204" pitchFamily="49" charset="0"/>
                <a:cs typeface="Courier New" panose="02070309020205020404" pitchFamily="49" charset="0"/>
              </a:rPr>
              <a:t>, </a:t>
            </a:r>
            <a:r>
              <a:rPr lang="en-US" sz="1600" dirty="0" err="1">
                <a:solidFill>
                  <a:srgbClr val="FF0000"/>
                </a:solidFill>
                <a:latin typeface="Consolas" panose="020B0609020204030204" pitchFamily="49" charset="0"/>
                <a:cs typeface="Courier New" panose="02070309020205020404" pitchFamily="49" charset="0"/>
              </a:rPr>
              <a:t>nextPC</a:t>
            </a:r>
            <a:r>
              <a:rPr lang="en-US" sz="1600" dirty="0">
                <a:solidFill>
                  <a:srgbClr val="FF0000"/>
                </a:solidFill>
                <a:latin typeface="Consolas" panose="020B0609020204030204" pitchFamily="49" charset="0"/>
                <a:cs typeface="Courier New" panose="02070309020205020404" pitchFamily="49" charset="0"/>
              </a:rPr>
              <a:t>, </a:t>
            </a:r>
            <a:r>
              <a:rPr lang="en-US" sz="1600" dirty="0" err="1">
                <a:solidFill>
                  <a:srgbClr val="FF0000"/>
                </a:solidFill>
                <a:latin typeface="Consolas" panose="020B0609020204030204" pitchFamily="49" charset="0"/>
                <a:cs typeface="Courier New" panose="02070309020205020404" pitchFamily="49" charset="0"/>
              </a:rPr>
              <a:t>eInst.brTaken</a:t>
            </a:r>
            <a:r>
              <a:rPr lang="en-US" sz="1600" dirty="0">
                <a:solidFill>
                  <a:srgbClr val="FF0000"/>
                </a:solidFill>
                <a:latin typeface="Consolas" panose="020B0609020204030204" pitchFamily="49" charset="0"/>
                <a:cs typeface="Courier New" panose="02070309020205020404" pitchFamily="49" charset="0"/>
              </a:rPr>
              <a:t>);</a:t>
            </a:r>
          </a:p>
        </p:txBody>
      </p:sp>
      <p:sp>
        <p:nvSpPr>
          <p:cNvPr id="10" name="Date Placeholder 9">
            <a:extLst>
              <a:ext uri="{FF2B5EF4-FFF2-40B4-BE49-F238E27FC236}">
                <a16:creationId xmlns:a16="http://schemas.microsoft.com/office/drawing/2014/main" id="{C8002027-E123-FE72-C489-A67711E7AE35}"/>
              </a:ext>
            </a:extLst>
          </p:cNvPr>
          <p:cNvSpPr>
            <a:spLocks noGrp="1"/>
          </p:cNvSpPr>
          <p:nvPr>
            <p:ph type="dt" sz="half" idx="10"/>
          </p:nvPr>
        </p:nvSpPr>
        <p:spPr/>
        <p:txBody>
          <a:bodyPr/>
          <a:lstStyle/>
          <a:p>
            <a:pPr>
              <a:defRPr/>
            </a:pPr>
            <a:r>
              <a:rPr lang="en-US"/>
              <a:t>April 11, 2023</a:t>
            </a:r>
            <a:endParaRPr lang="en-US" dirty="0"/>
          </a:p>
        </p:txBody>
      </p:sp>
      <p:sp>
        <p:nvSpPr>
          <p:cNvPr id="11" name="Footer Placeholder 10">
            <a:extLst>
              <a:ext uri="{FF2B5EF4-FFF2-40B4-BE49-F238E27FC236}">
                <a16:creationId xmlns:a16="http://schemas.microsoft.com/office/drawing/2014/main" id="{D4CDA112-3A1B-01F3-127B-3059EEBFDC69}"/>
              </a:ext>
            </a:extLst>
          </p:cNvPr>
          <p:cNvSpPr>
            <a:spLocks noGrp="1"/>
          </p:cNvSpPr>
          <p:nvPr>
            <p:ph type="ftr" sz="quarter" idx="12"/>
          </p:nvPr>
        </p:nvSpPr>
        <p:spPr/>
        <p:txBody>
          <a:bodyPr/>
          <a:lstStyle/>
          <a:p>
            <a:pPr>
              <a:defRPr/>
            </a:pPr>
            <a:r>
              <a:rPr lang="en-US"/>
              <a:t>6.1920</a:t>
            </a:r>
            <a:endParaRPr lang="en-US" dirty="0"/>
          </a:p>
        </p:txBody>
      </p:sp>
      <p:sp>
        <p:nvSpPr>
          <p:cNvPr id="12" name="Slide Number Placeholder 11">
            <a:extLst>
              <a:ext uri="{FF2B5EF4-FFF2-40B4-BE49-F238E27FC236}">
                <a16:creationId xmlns:a16="http://schemas.microsoft.com/office/drawing/2014/main" id="{422A2071-74ED-1356-B655-745283A0965B}"/>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16</a:t>
            </a:fld>
            <a:endParaRPr lang="en-US" dirty="0"/>
          </a:p>
        </p:txBody>
      </p:sp>
    </p:spTree>
    <p:extLst>
      <p:ext uri="{BB962C8B-B14F-4D97-AF65-F5344CB8AC3E}">
        <p14:creationId xmlns:p14="http://schemas.microsoft.com/office/powerpoint/2010/main" val="2054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723" y="352302"/>
            <a:ext cx="8368145" cy="1143000"/>
          </a:xfrm>
        </p:spPr>
        <p:txBody>
          <a:bodyPr/>
          <a:lstStyle/>
          <a:p>
            <a:r>
              <a:rPr lang="en-US" dirty="0"/>
              <a:t>Multiple Predictors: BTB + Branch Direction Predictors</a:t>
            </a:r>
          </a:p>
        </p:txBody>
      </p:sp>
      <p:sp>
        <p:nvSpPr>
          <p:cNvPr id="3" name="Content Placeholder 2"/>
          <p:cNvSpPr>
            <a:spLocks noGrp="1"/>
          </p:cNvSpPr>
          <p:nvPr>
            <p:ph idx="1"/>
          </p:nvPr>
        </p:nvSpPr>
        <p:spPr>
          <a:xfrm>
            <a:off x="806178" y="5291469"/>
            <a:ext cx="7772400" cy="1318882"/>
          </a:xfrm>
          <a:ln>
            <a:solidFill>
              <a:srgbClr val="FF0000"/>
            </a:solidFill>
          </a:ln>
        </p:spPr>
        <p:txBody>
          <a:bodyPr/>
          <a:lstStyle/>
          <a:p>
            <a:pPr>
              <a:spcBef>
                <a:spcPts val="0"/>
              </a:spcBef>
            </a:pPr>
            <a:r>
              <a:rPr lang="en-US" sz="2000" dirty="0"/>
              <a:t>Suppose we maintain a table of how a particular Br has resolved before. At the decode stage we can consult this table to check if the incoming (pc, </a:t>
            </a:r>
            <a:r>
              <a:rPr lang="en-US" sz="2000" dirty="0" err="1"/>
              <a:t>ppc</a:t>
            </a:r>
            <a:r>
              <a:rPr lang="en-US" sz="2000" dirty="0"/>
              <a:t>) pair matches our prediction. If not redirect the pc</a:t>
            </a:r>
          </a:p>
        </p:txBody>
      </p:sp>
      <p:sp>
        <p:nvSpPr>
          <p:cNvPr id="7" name="Text Box 4"/>
          <p:cNvSpPr txBox="1">
            <a:spLocks noChangeArrowheads="1"/>
          </p:cNvSpPr>
          <p:nvPr/>
        </p:nvSpPr>
        <p:spPr bwMode="auto">
          <a:xfrm>
            <a:off x="279401" y="4367025"/>
            <a:ext cx="1628774" cy="923330"/>
          </a:xfrm>
          <a:prstGeom prst="rect">
            <a:avLst/>
          </a:prstGeom>
          <a:noFill/>
          <a:ln w="9525">
            <a:noFill/>
            <a:miter lim="800000"/>
            <a:headEnd/>
            <a:tailEnd/>
          </a:ln>
        </p:spPr>
        <p:txBody>
          <a:bodyPr wrap="square">
            <a:spAutoFit/>
          </a:bodyPr>
          <a:lstStyle/>
          <a:p>
            <a:pPr algn="ctr">
              <a:spcBef>
                <a:spcPts val="0"/>
              </a:spcBef>
            </a:pPr>
            <a:r>
              <a:rPr lang="en-US" sz="1800" dirty="0"/>
              <a:t>Need </a:t>
            </a:r>
          </a:p>
          <a:p>
            <a:pPr algn="ctr">
              <a:spcBef>
                <a:spcPts val="0"/>
              </a:spcBef>
            </a:pPr>
            <a:r>
              <a:rPr lang="en-US" sz="1800" dirty="0"/>
              <a:t>next PC immediately</a:t>
            </a:r>
          </a:p>
        </p:txBody>
      </p:sp>
      <p:sp>
        <p:nvSpPr>
          <p:cNvPr id="8" name="Text Box 26"/>
          <p:cNvSpPr txBox="1">
            <a:spLocks noChangeArrowheads="1"/>
          </p:cNvSpPr>
          <p:nvPr/>
        </p:nvSpPr>
        <p:spPr bwMode="auto">
          <a:xfrm>
            <a:off x="1902571" y="4095750"/>
            <a:ext cx="1682939" cy="1190625"/>
          </a:xfrm>
          <a:prstGeom prst="rect">
            <a:avLst/>
          </a:prstGeom>
          <a:noFill/>
          <a:ln w="9525">
            <a:noFill/>
            <a:miter lim="800000"/>
            <a:headEnd/>
            <a:tailEnd/>
          </a:ln>
        </p:spPr>
        <p:txBody>
          <a:bodyPr wrap="square">
            <a:spAutoFit/>
          </a:bodyPr>
          <a:lstStyle/>
          <a:p>
            <a:pPr algn="ctr">
              <a:spcBef>
                <a:spcPts val="0"/>
              </a:spcBef>
            </a:pPr>
            <a:r>
              <a:rPr lang="en-US" sz="1800" dirty="0" err="1"/>
              <a:t>Instr</a:t>
            </a:r>
            <a:r>
              <a:rPr lang="en-US" sz="1800" dirty="0"/>
              <a:t> type, </a:t>
            </a:r>
            <a:br>
              <a:rPr lang="en-US" sz="1800" dirty="0"/>
            </a:br>
            <a:r>
              <a:rPr lang="en-US" sz="1800" dirty="0"/>
              <a:t>PC relative targets available</a:t>
            </a:r>
            <a:endParaRPr lang="en-US" sz="1800" dirty="0">
              <a:solidFill>
                <a:srgbClr val="FF5050"/>
              </a:solidFill>
            </a:endParaRPr>
          </a:p>
        </p:txBody>
      </p:sp>
      <p:sp>
        <p:nvSpPr>
          <p:cNvPr id="9" name="Text Box 27"/>
          <p:cNvSpPr txBox="1">
            <a:spLocks noChangeArrowheads="1"/>
          </p:cNvSpPr>
          <p:nvPr/>
        </p:nvSpPr>
        <p:spPr bwMode="auto">
          <a:xfrm>
            <a:off x="3516806" y="4095750"/>
            <a:ext cx="2057400" cy="1190625"/>
          </a:xfrm>
          <a:prstGeom prst="rect">
            <a:avLst/>
          </a:prstGeom>
          <a:noFill/>
          <a:ln w="9525">
            <a:noFill/>
            <a:miter lim="800000"/>
            <a:headEnd/>
            <a:tailEnd/>
          </a:ln>
        </p:spPr>
        <p:txBody>
          <a:bodyPr>
            <a:spAutoFit/>
          </a:bodyPr>
          <a:lstStyle/>
          <a:p>
            <a:pPr algn="ctr">
              <a:spcBef>
                <a:spcPts val="0"/>
              </a:spcBef>
            </a:pPr>
            <a:r>
              <a:rPr lang="en-US" sz="1800" dirty="0"/>
              <a:t>Simple conditions, register targets available</a:t>
            </a:r>
            <a:endParaRPr lang="en-US" sz="1800" dirty="0">
              <a:solidFill>
                <a:srgbClr val="FF5050"/>
              </a:solidFill>
            </a:endParaRPr>
          </a:p>
        </p:txBody>
      </p:sp>
      <p:sp>
        <p:nvSpPr>
          <p:cNvPr id="10" name="Text Box 28"/>
          <p:cNvSpPr txBox="1">
            <a:spLocks noChangeArrowheads="1"/>
          </p:cNvSpPr>
          <p:nvPr/>
        </p:nvSpPr>
        <p:spPr bwMode="auto">
          <a:xfrm>
            <a:off x="5695725" y="4095750"/>
            <a:ext cx="1630553" cy="915988"/>
          </a:xfrm>
          <a:prstGeom prst="rect">
            <a:avLst/>
          </a:prstGeom>
          <a:noFill/>
          <a:ln w="9525">
            <a:noFill/>
            <a:miter lim="800000"/>
            <a:headEnd/>
            <a:tailEnd/>
          </a:ln>
        </p:spPr>
        <p:txBody>
          <a:bodyPr wrap="square">
            <a:spAutoFit/>
          </a:bodyPr>
          <a:lstStyle/>
          <a:p>
            <a:pPr algn="ctr">
              <a:spcBef>
                <a:spcPct val="50000"/>
              </a:spcBef>
            </a:pPr>
            <a:r>
              <a:rPr lang="en-US" sz="1800" dirty="0"/>
              <a:t>Complex conditions available</a:t>
            </a:r>
            <a:endParaRPr lang="en-US" sz="1800" dirty="0">
              <a:solidFill>
                <a:srgbClr val="FF5050"/>
              </a:solidFill>
            </a:endParaRPr>
          </a:p>
        </p:txBody>
      </p:sp>
      <p:sp>
        <p:nvSpPr>
          <p:cNvPr id="11" name="Rectangle 30"/>
          <p:cNvSpPr>
            <a:spLocks noChangeArrowheads="1"/>
          </p:cNvSpPr>
          <p:nvPr/>
        </p:nvSpPr>
        <p:spPr bwMode="auto">
          <a:xfrm>
            <a:off x="1196181" y="1851310"/>
            <a:ext cx="1265238" cy="594300"/>
          </a:xfrm>
          <a:prstGeom prst="rect">
            <a:avLst/>
          </a:prstGeom>
          <a:solidFill>
            <a:schemeClr val="accent1"/>
          </a:solidFill>
          <a:ln w="25400">
            <a:solidFill>
              <a:schemeClr val="tx1"/>
            </a:solidFill>
            <a:miter lim="800000"/>
            <a:headEnd/>
            <a:tailEnd/>
          </a:ln>
        </p:spPr>
        <p:txBody>
          <a:bodyPr wrap="none" anchor="ctr"/>
          <a:lstStyle/>
          <a:p>
            <a:pPr algn="ctr"/>
            <a:r>
              <a:rPr lang="en-US" sz="1800" dirty="0"/>
              <a:t>Next </a:t>
            </a:r>
            <a:r>
              <a:rPr lang="en-US" sz="1800" dirty="0" err="1"/>
              <a:t>Addr</a:t>
            </a:r>
            <a:endParaRPr lang="en-US" sz="1800" dirty="0"/>
          </a:p>
          <a:p>
            <a:pPr algn="ctr"/>
            <a:r>
              <a:rPr lang="en-US" sz="1800" dirty="0" err="1"/>
              <a:t>Pred</a:t>
            </a:r>
            <a:endParaRPr lang="en-US" sz="1800" dirty="0"/>
          </a:p>
        </p:txBody>
      </p:sp>
      <p:cxnSp>
        <p:nvCxnSpPr>
          <p:cNvPr id="12" name="AutoShape 31"/>
          <p:cNvCxnSpPr>
            <a:cxnSpLocks noChangeShapeType="1"/>
            <a:stCxn id="16" idx="3"/>
            <a:endCxn id="11" idx="2"/>
          </p:cNvCxnSpPr>
          <p:nvPr/>
        </p:nvCxnSpPr>
        <p:spPr bwMode="auto">
          <a:xfrm flipV="1">
            <a:off x="1308100" y="2445610"/>
            <a:ext cx="520700" cy="1237390"/>
          </a:xfrm>
          <a:prstGeom prst="straightConnector1">
            <a:avLst/>
          </a:prstGeom>
          <a:noFill/>
          <a:ln w="9525">
            <a:solidFill>
              <a:schemeClr val="tx1"/>
            </a:solidFill>
            <a:round/>
            <a:headEnd/>
            <a:tailEnd type="triangle" w="med" len="med"/>
          </a:ln>
        </p:spPr>
      </p:cxnSp>
      <p:cxnSp>
        <p:nvCxnSpPr>
          <p:cNvPr id="13" name="AutoShape 32"/>
          <p:cNvCxnSpPr>
            <a:cxnSpLocks noChangeShapeType="1"/>
          </p:cNvCxnSpPr>
          <p:nvPr/>
        </p:nvCxnSpPr>
        <p:spPr bwMode="auto">
          <a:xfrm rot="16200000" flipH="1" flipV="1">
            <a:off x="561975" y="2276761"/>
            <a:ext cx="1676401" cy="825500"/>
          </a:xfrm>
          <a:prstGeom prst="bentConnector4">
            <a:avLst>
              <a:gd name="adj1" fmla="val -13636"/>
              <a:gd name="adj2" fmla="val 127692"/>
            </a:avLst>
          </a:prstGeom>
          <a:noFill/>
          <a:ln w="19050">
            <a:solidFill>
              <a:srgbClr val="FF5050"/>
            </a:solidFill>
            <a:miter lim="800000"/>
            <a:headEnd/>
            <a:tailEnd type="triangle" w="lg" len="lg"/>
          </a:ln>
        </p:spPr>
      </p:cxnSp>
      <p:sp>
        <p:nvSpPr>
          <p:cNvPr id="14" name="Text Box 40"/>
          <p:cNvSpPr txBox="1">
            <a:spLocks noChangeArrowheads="1"/>
          </p:cNvSpPr>
          <p:nvPr/>
        </p:nvSpPr>
        <p:spPr bwMode="auto">
          <a:xfrm>
            <a:off x="776582" y="2388500"/>
            <a:ext cx="804443" cy="584775"/>
          </a:xfrm>
          <a:prstGeom prst="rect">
            <a:avLst/>
          </a:prstGeom>
          <a:noFill/>
          <a:ln w="9525">
            <a:noFill/>
            <a:miter lim="800000"/>
            <a:headEnd/>
            <a:tailEnd/>
          </a:ln>
        </p:spPr>
        <p:txBody>
          <a:bodyPr wrap="square">
            <a:spAutoFit/>
          </a:bodyPr>
          <a:lstStyle/>
          <a:p>
            <a:pPr algn="ctr">
              <a:spcBef>
                <a:spcPts val="0"/>
              </a:spcBef>
            </a:pPr>
            <a:r>
              <a:rPr lang="en-US" sz="1600" dirty="0">
                <a:solidFill>
                  <a:srgbClr val="FF5050"/>
                </a:solidFill>
              </a:rPr>
              <a:t>tight</a:t>
            </a:r>
          </a:p>
          <a:p>
            <a:pPr algn="ctr">
              <a:spcBef>
                <a:spcPts val="0"/>
              </a:spcBef>
            </a:pPr>
            <a:r>
              <a:rPr lang="en-US" sz="1600" dirty="0">
                <a:solidFill>
                  <a:srgbClr val="FF5050"/>
                </a:solidFill>
              </a:rPr>
              <a:t>loop</a:t>
            </a:r>
            <a:endParaRPr lang="en-US" sz="1600" dirty="0"/>
          </a:p>
        </p:txBody>
      </p:sp>
      <p:grpSp>
        <p:nvGrpSpPr>
          <p:cNvPr id="15" name="Group 14"/>
          <p:cNvGrpSpPr/>
          <p:nvPr/>
        </p:nvGrpSpPr>
        <p:grpSpPr>
          <a:xfrm>
            <a:off x="1003300" y="2921000"/>
            <a:ext cx="8083550" cy="1524000"/>
            <a:chOff x="1003300" y="2921000"/>
            <a:chExt cx="8083550" cy="1524000"/>
          </a:xfrm>
        </p:grpSpPr>
        <p:sp>
          <p:nvSpPr>
            <p:cNvPr id="16" name="Rectangle 3"/>
            <p:cNvSpPr>
              <a:spLocks noChangeArrowheads="1"/>
            </p:cNvSpPr>
            <p:nvPr/>
          </p:nvSpPr>
          <p:spPr bwMode="auto">
            <a:xfrm>
              <a:off x="1003300" y="2921000"/>
              <a:ext cx="304800" cy="1524000"/>
            </a:xfrm>
            <a:prstGeom prst="rect">
              <a:avLst/>
            </a:prstGeom>
            <a:noFill/>
            <a:ln w="25400">
              <a:solidFill>
                <a:schemeClr val="tx1"/>
              </a:solidFill>
              <a:miter lim="800000"/>
              <a:headEnd/>
              <a:tailEnd/>
            </a:ln>
          </p:spPr>
          <p:txBody>
            <a:bodyPr wrap="none" anchor="ctr"/>
            <a:lstStyle/>
            <a:p>
              <a:pPr algn="ctr"/>
              <a:r>
                <a:rPr lang="en-US"/>
                <a:t>P</a:t>
              </a:r>
              <a:br>
                <a:rPr lang="en-US"/>
              </a:br>
              <a:r>
                <a:rPr lang="en-US"/>
                <a:t>C</a:t>
              </a:r>
            </a:p>
          </p:txBody>
        </p:sp>
        <p:grpSp>
          <p:nvGrpSpPr>
            <p:cNvPr id="17" name="Group 6"/>
            <p:cNvGrpSpPr>
              <a:grpSpLocks/>
            </p:cNvGrpSpPr>
            <p:nvPr/>
          </p:nvGrpSpPr>
          <p:grpSpPr bwMode="auto">
            <a:xfrm>
              <a:off x="1450975" y="3644900"/>
              <a:ext cx="508000" cy="76200"/>
              <a:chOff x="896" y="1632"/>
              <a:chExt cx="320" cy="48"/>
            </a:xfrm>
          </p:grpSpPr>
          <p:sp>
            <p:nvSpPr>
              <p:cNvPr id="34" name="Oval 7"/>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8"/>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6" name="Oval 9"/>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8" name="Rectangle 10"/>
            <p:cNvSpPr>
              <a:spLocks noChangeArrowheads="1"/>
            </p:cNvSpPr>
            <p:nvPr/>
          </p:nvSpPr>
          <p:spPr bwMode="auto">
            <a:xfrm>
              <a:off x="2105025" y="3302000"/>
              <a:ext cx="1143000" cy="762000"/>
            </a:xfrm>
            <a:prstGeom prst="rect">
              <a:avLst/>
            </a:prstGeom>
            <a:noFill/>
            <a:ln w="25400">
              <a:solidFill>
                <a:schemeClr val="tx1"/>
              </a:solidFill>
              <a:miter lim="800000"/>
              <a:headEnd/>
              <a:tailEnd/>
            </a:ln>
          </p:spPr>
          <p:txBody>
            <a:bodyPr wrap="none" anchor="ctr"/>
            <a:lstStyle/>
            <a:p>
              <a:pPr algn="ctr"/>
              <a:r>
                <a:rPr lang="en-US"/>
                <a:t>Decode</a:t>
              </a:r>
            </a:p>
          </p:txBody>
        </p:sp>
        <p:sp>
          <p:nvSpPr>
            <p:cNvPr id="19" name="Rectangle 12"/>
            <p:cNvSpPr>
              <a:spLocks noChangeArrowheads="1"/>
            </p:cNvSpPr>
            <p:nvPr/>
          </p:nvSpPr>
          <p:spPr bwMode="auto">
            <a:xfrm>
              <a:off x="3886200" y="3302000"/>
              <a:ext cx="1295400" cy="762000"/>
            </a:xfrm>
            <a:prstGeom prst="rect">
              <a:avLst/>
            </a:prstGeom>
            <a:noFill/>
            <a:ln w="25400">
              <a:solidFill>
                <a:schemeClr val="tx1"/>
              </a:solidFill>
              <a:miter lim="800000"/>
              <a:headEnd/>
              <a:tailEnd/>
            </a:ln>
          </p:spPr>
          <p:txBody>
            <a:bodyPr wrap="none" anchor="ctr"/>
            <a:lstStyle/>
            <a:p>
              <a:pPr algn="ctr"/>
              <a:r>
                <a:rPr lang="en-US"/>
                <a:t>Reg</a:t>
              </a:r>
              <a:br>
                <a:rPr lang="en-US"/>
              </a:br>
              <a:r>
                <a:rPr lang="en-US"/>
                <a:t>Read</a:t>
              </a:r>
            </a:p>
          </p:txBody>
        </p:sp>
        <p:grpSp>
          <p:nvGrpSpPr>
            <p:cNvPr id="20" name="Group 13"/>
            <p:cNvGrpSpPr>
              <a:grpSpLocks/>
            </p:cNvGrpSpPr>
            <p:nvPr/>
          </p:nvGrpSpPr>
          <p:grpSpPr bwMode="auto">
            <a:xfrm>
              <a:off x="3308350" y="3644900"/>
              <a:ext cx="508000" cy="76200"/>
              <a:chOff x="896" y="1632"/>
              <a:chExt cx="320" cy="48"/>
            </a:xfrm>
          </p:grpSpPr>
          <p:sp>
            <p:nvSpPr>
              <p:cNvPr id="31" name="Oval 14"/>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2" name="Oval 15"/>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6"/>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1" name="Rectangle 18"/>
            <p:cNvSpPr>
              <a:spLocks noChangeArrowheads="1"/>
            </p:cNvSpPr>
            <p:nvPr/>
          </p:nvSpPr>
          <p:spPr bwMode="auto">
            <a:xfrm>
              <a:off x="5829300" y="3302000"/>
              <a:ext cx="1295400" cy="762000"/>
            </a:xfrm>
            <a:prstGeom prst="rect">
              <a:avLst/>
            </a:prstGeom>
            <a:noFill/>
            <a:ln w="25400">
              <a:solidFill>
                <a:schemeClr val="tx1"/>
              </a:solidFill>
              <a:miter lim="800000"/>
              <a:headEnd/>
              <a:tailEnd/>
            </a:ln>
          </p:spPr>
          <p:txBody>
            <a:bodyPr wrap="none" anchor="ctr"/>
            <a:lstStyle/>
            <a:p>
              <a:pPr algn="ctr"/>
              <a:r>
                <a:rPr lang="en-US" dirty="0"/>
                <a:t>Execute</a:t>
              </a:r>
            </a:p>
          </p:txBody>
        </p:sp>
        <p:grpSp>
          <p:nvGrpSpPr>
            <p:cNvPr id="22" name="Group 19"/>
            <p:cNvGrpSpPr>
              <a:grpSpLocks/>
            </p:cNvGrpSpPr>
            <p:nvPr/>
          </p:nvGrpSpPr>
          <p:grpSpPr bwMode="auto">
            <a:xfrm>
              <a:off x="5251450" y="3644900"/>
              <a:ext cx="508000" cy="76200"/>
              <a:chOff x="896" y="1632"/>
              <a:chExt cx="320" cy="48"/>
            </a:xfrm>
          </p:grpSpPr>
          <p:sp>
            <p:nvSpPr>
              <p:cNvPr id="28"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9"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0"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3" name="Rectangle 18"/>
            <p:cNvSpPr>
              <a:spLocks noChangeArrowheads="1"/>
            </p:cNvSpPr>
            <p:nvPr/>
          </p:nvSpPr>
          <p:spPr bwMode="auto">
            <a:xfrm>
              <a:off x="7791450" y="3279775"/>
              <a:ext cx="1295400" cy="762000"/>
            </a:xfrm>
            <a:prstGeom prst="rect">
              <a:avLst/>
            </a:prstGeom>
            <a:noFill/>
            <a:ln w="25400">
              <a:solidFill>
                <a:schemeClr val="tx1"/>
              </a:solidFill>
              <a:miter lim="800000"/>
              <a:headEnd/>
              <a:tailEnd/>
            </a:ln>
          </p:spPr>
          <p:txBody>
            <a:bodyPr wrap="none" anchor="ctr"/>
            <a:lstStyle/>
            <a:p>
              <a:pPr algn="ctr"/>
              <a:r>
                <a:rPr lang="en-US" dirty="0"/>
                <a:t>Write</a:t>
              </a:r>
            </a:p>
            <a:p>
              <a:pPr algn="ctr"/>
              <a:r>
                <a:rPr lang="en-US" dirty="0"/>
                <a:t>Back</a:t>
              </a:r>
            </a:p>
          </p:txBody>
        </p:sp>
        <p:grpSp>
          <p:nvGrpSpPr>
            <p:cNvPr id="24" name="Group 19"/>
            <p:cNvGrpSpPr>
              <a:grpSpLocks/>
            </p:cNvGrpSpPr>
            <p:nvPr/>
          </p:nvGrpSpPr>
          <p:grpSpPr bwMode="auto">
            <a:xfrm>
              <a:off x="7194550" y="3622675"/>
              <a:ext cx="508000" cy="76200"/>
              <a:chOff x="896" y="1632"/>
              <a:chExt cx="320" cy="48"/>
            </a:xfrm>
          </p:grpSpPr>
          <p:sp>
            <p:nvSpPr>
              <p:cNvPr id="25"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6"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7"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grpSp>
      <p:grpSp>
        <p:nvGrpSpPr>
          <p:cNvPr id="37" name="Group 36"/>
          <p:cNvGrpSpPr/>
          <p:nvPr/>
        </p:nvGrpSpPr>
        <p:grpSpPr>
          <a:xfrm>
            <a:off x="7362908" y="1612293"/>
            <a:ext cx="1308016" cy="1915419"/>
            <a:chOff x="7362908" y="1612293"/>
            <a:chExt cx="1308016" cy="1915419"/>
          </a:xfrm>
        </p:grpSpPr>
        <p:sp>
          <p:nvSpPr>
            <p:cNvPr id="38" name="TextBox 37"/>
            <p:cNvSpPr txBox="1"/>
            <p:nvPr/>
          </p:nvSpPr>
          <p:spPr>
            <a:xfrm>
              <a:off x="7362908" y="1612293"/>
              <a:ext cx="1308016" cy="1077218"/>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Wrong path </a:t>
              </a:r>
              <a:r>
                <a:rPr lang="en-US" sz="1600" dirty="0" err="1">
                  <a:solidFill>
                    <a:srgbClr val="40458C"/>
                  </a:solidFill>
                </a:rPr>
                <a:t>inst</a:t>
              </a:r>
              <a:r>
                <a:rPr lang="en-US" sz="1600" dirty="0">
                  <a:solidFill>
                    <a:srgbClr val="40458C"/>
                  </a:solidFill>
                </a:rPr>
                <a:t> must be filtered </a:t>
              </a:r>
            </a:p>
          </p:txBody>
        </p:sp>
        <p:cxnSp>
          <p:nvCxnSpPr>
            <p:cNvPr id="39" name="Straight Arrow Connector 38"/>
            <p:cNvCxnSpPr>
              <a:stCxn id="38" idx="2"/>
            </p:cNvCxnSpPr>
            <p:nvPr/>
          </p:nvCxnSpPr>
          <p:spPr bwMode="auto">
            <a:xfrm flipH="1">
              <a:off x="7499352" y="2689511"/>
              <a:ext cx="517564" cy="838201"/>
            </a:xfrm>
            <a:prstGeom prst="straightConnector1">
              <a:avLst/>
            </a:prstGeom>
            <a:noFill/>
            <a:ln w="9525" cap="flat" cmpd="sng" algn="ctr">
              <a:solidFill>
                <a:srgbClr val="FF0000"/>
              </a:solidFill>
              <a:prstDash val="solid"/>
              <a:round/>
              <a:headEnd type="none" w="med" len="med"/>
              <a:tailEnd type="triangle" w="med" len="med"/>
            </a:ln>
            <a:effectLst/>
          </p:spPr>
        </p:cxnSp>
      </p:grpSp>
      <p:grpSp>
        <p:nvGrpSpPr>
          <p:cNvPr id="40" name="Group 39"/>
          <p:cNvGrpSpPr/>
          <p:nvPr/>
        </p:nvGrpSpPr>
        <p:grpSpPr>
          <a:xfrm>
            <a:off x="2105025" y="2347570"/>
            <a:ext cx="1069974" cy="917575"/>
            <a:chOff x="2105025" y="2362200"/>
            <a:chExt cx="1069974" cy="917575"/>
          </a:xfrm>
        </p:grpSpPr>
        <p:sp>
          <p:nvSpPr>
            <p:cNvPr id="41" name="TextBox 40"/>
            <p:cNvSpPr txBox="1"/>
            <p:nvPr/>
          </p:nvSpPr>
          <p:spPr>
            <a:xfrm>
              <a:off x="2105025" y="2624866"/>
              <a:ext cx="1069974" cy="584775"/>
            </a:xfrm>
            <a:prstGeom prst="rect">
              <a:avLst/>
            </a:prstGeom>
            <a:solidFill>
              <a:schemeClr val="accent1"/>
            </a:solidFill>
            <a:ln w="19050">
              <a:solidFill>
                <a:srgbClr val="FF0000"/>
              </a:solidFill>
            </a:ln>
          </p:spPr>
          <p:txBody>
            <a:bodyPr wrap="square" rtlCol="0">
              <a:spAutoFit/>
            </a:bodyPr>
            <a:lstStyle/>
            <a:p>
              <a:pPr lvl="0" algn="ctr"/>
              <a:r>
                <a:rPr lang="en-US" sz="1600" dirty="0">
                  <a:solidFill>
                    <a:srgbClr val="FF0000"/>
                  </a:solidFill>
                </a:rPr>
                <a:t>Br  </a:t>
              </a:r>
              <a:r>
                <a:rPr lang="en-US" sz="1600" dirty="0" err="1">
                  <a:solidFill>
                    <a:srgbClr val="FF0000"/>
                  </a:solidFill>
                </a:rPr>
                <a:t>Dir</a:t>
              </a:r>
              <a:r>
                <a:rPr lang="en-US" sz="1600" dirty="0">
                  <a:solidFill>
                    <a:srgbClr val="FF0000"/>
                  </a:solidFill>
                </a:rPr>
                <a:t> </a:t>
              </a:r>
              <a:r>
                <a:rPr lang="en-US" sz="1600" dirty="0" err="1">
                  <a:solidFill>
                    <a:srgbClr val="FF0000"/>
                  </a:solidFill>
                </a:rPr>
                <a:t>Pred</a:t>
              </a:r>
              <a:endParaRPr lang="en-US" sz="1600" dirty="0">
                <a:solidFill>
                  <a:srgbClr val="FF0000"/>
                </a:solidFill>
              </a:endParaRPr>
            </a:p>
          </p:txBody>
        </p:sp>
        <p:sp>
          <p:nvSpPr>
            <p:cNvPr id="42" name="Freeform 41"/>
            <p:cNvSpPr/>
            <p:nvPr/>
          </p:nvSpPr>
          <p:spPr>
            <a:xfrm>
              <a:off x="2457450" y="2362200"/>
              <a:ext cx="219075" cy="24736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43" name="Straight Connector 42"/>
            <p:cNvCxnSpPr/>
            <p:nvPr/>
          </p:nvCxnSpPr>
          <p:spPr bwMode="auto">
            <a:xfrm>
              <a:off x="2666721" y="3194336"/>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44" name="Group 43"/>
          <p:cNvGrpSpPr/>
          <p:nvPr/>
        </p:nvGrpSpPr>
        <p:grpSpPr>
          <a:xfrm>
            <a:off x="2457450" y="2238519"/>
            <a:ext cx="2565400" cy="1043773"/>
            <a:chOff x="2457450" y="2238519"/>
            <a:chExt cx="2565400" cy="1043773"/>
          </a:xfrm>
        </p:grpSpPr>
        <p:sp>
          <p:nvSpPr>
            <p:cNvPr id="45" name="TextBox 44"/>
            <p:cNvSpPr txBox="1"/>
            <p:nvPr/>
          </p:nvSpPr>
          <p:spPr>
            <a:xfrm>
              <a:off x="3952876"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46" name="Freeform 45"/>
            <p:cNvSpPr/>
            <p:nvPr/>
          </p:nvSpPr>
          <p:spPr>
            <a:xfrm>
              <a:off x="2457450" y="2238519"/>
              <a:ext cx="2034381" cy="3710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47" name="Straight Connector 46"/>
            <p:cNvCxnSpPr/>
            <p:nvPr/>
          </p:nvCxnSpPr>
          <p:spPr bwMode="auto">
            <a:xfrm>
              <a:off x="4487863" y="3196853"/>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48" name="Group 47"/>
          <p:cNvGrpSpPr/>
          <p:nvPr/>
        </p:nvGrpSpPr>
        <p:grpSpPr>
          <a:xfrm>
            <a:off x="2457450" y="2094019"/>
            <a:ext cx="4479924" cy="1185755"/>
            <a:chOff x="2457450" y="2094019"/>
            <a:chExt cx="4479924" cy="1185755"/>
          </a:xfrm>
        </p:grpSpPr>
        <p:sp>
          <p:nvSpPr>
            <p:cNvPr id="49" name="TextBox 48"/>
            <p:cNvSpPr txBox="1"/>
            <p:nvPr/>
          </p:nvSpPr>
          <p:spPr>
            <a:xfrm>
              <a:off x="5867400"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50" name="Freeform 49"/>
            <p:cNvSpPr/>
            <p:nvPr/>
          </p:nvSpPr>
          <p:spPr>
            <a:xfrm>
              <a:off x="2457450" y="2094019"/>
              <a:ext cx="3929494" cy="5155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51" name="Straight Connector 50"/>
            <p:cNvCxnSpPr/>
            <p:nvPr/>
          </p:nvCxnSpPr>
          <p:spPr bwMode="auto">
            <a:xfrm>
              <a:off x="6402387" y="3194335"/>
              <a:ext cx="0" cy="85439"/>
            </a:xfrm>
            <a:prstGeom prst="line">
              <a:avLst/>
            </a:prstGeom>
            <a:noFill/>
            <a:ln w="9525" cap="flat" cmpd="sng" algn="ctr">
              <a:solidFill>
                <a:srgbClr val="FF0000"/>
              </a:solidFill>
              <a:prstDash val="solid"/>
              <a:round/>
              <a:headEnd type="none" w="med" len="med"/>
              <a:tailEnd type="none" w="med" len="med"/>
            </a:ln>
            <a:effectLst/>
          </p:spPr>
        </p:cxnSp>
      </p:grpSp>
      <p:sp>
        <p:nvSpPr>
          <p:cNvPr id="4" name="Date Placeholder 3">
            <a:extLst>
              <a:ext uri="{FF2B5EF4-FFF2-40B4-BE49-F238E27FC236}">
                <a16:creationId xmlns:a16="http://schemas.microsoft.com/office/drawing/2014/main" id="{4B249746-73C1-7DDA-1EEF-50B403BCDC29}"/>
              </a:ext>
            </a:extLst>
          </p:cNvPr>
          <p:cNvSpPr>
            <a:spLocks noGrp="1"/>
          </p:cNvSpPr>
          <p:nvPr>
            <p:ph type="dt" sz="half" idx="10"/>
          </p:nvPr>
        </p:nvSpPr>
        <p:spPr/>
        <p:txBody>
          <a:bodyPr/>
          <a:lstStyle/>
          <a:p>
            <a:pPr>
              <a:defRPr/>
            </a:pPr>
            <a:r>
              <a:rPr lang="en-US"/>
              <a:t>April 11, 2023</a:t>
            </a:r>
            <a:endParaRPr lang="en-US" dirty="0"/>
          </a:p>
        </p:txBody>
      </p:sp>
      <p:sp>
        <p:nvSpPr>
          <p:cNvPr id="53" name="Footer Placeholder 52">
            <a:extLst>
              <a:ext uri="{FF2B5EF4-FFF2-40B4-BE49-F238E27FC236}">
                <a16:creationId xmlns:a16="http://schemas.microsoft.com/office/drawing/2014/main" id="{97CEA893-7600-49EC-F571-5CC13DEC84AB}"/>
              </a:ext>
            </a:extLst>
          </p:cNvPr>
          <p:cNvSpPr>
            <a:spLocks noGrp="1"/>
          </p:cNvSpPr>
          <p:nvPr>
            <p:ph type="ftr" sz="quarter" idx="12"/>
          </p:nvPr>
        </p:nvSpPr>
        <p:spPr/>
        <p:txBody>
          <a:bodyPr/>
          <a:lstStyle/>
          <a:p>
            <a:pPr>
              <a:defRPr/>
            </a:pPr>
            <a:r>
              <a:rPr lang="en-US"/>
              <a:t>6.1920</a:t>
            </a:r>
            <a:endParaRPr lang="en-US" dirty="0"/>
          </a:p>
        </p:txBody>
      </p:sp>
      <p:sp>
        <p:nvSpPr>
          <p:cNvPr id="54" name="Slide Number Placeholder 53">
            <a:extLst>
              <a:ext uri="{FF2B5EF4-FFF2-40B4-BE49-F238E27FC236}">
                <a16:creationId xmlns:a16="http://schemas.microsoft.com/office/drawing/2014/main" id="{6916A8BC-50A6-1AEE-098F-955BC2F1403E}"/>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17</a:t>
            </a:fld>
            <a:endParaRPr lang="en-US" dirty="0"/>
          </a:p>
        </p:txBody>
      </p:sp>
    </p:spTree>
    <p:extLst>
      <p:ext uri="{BB962C8B-B14F-4D97-AF65-F5344CB8AC3E}">
        <p14:creationId xmlns:p14="http://schemas.microsoft.com/office/powerpoint/2010/main" val="175051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a:xfrm>
            <a:off x="638175" y="509588"/>
            <a:ext cx="8208942" cy="976312"/>
          </a:xfrm>
        </p:spPr>
        <p:txBody>
          <a:bodyPr lIns="90488" tIns="44450" rIns="90488" bIns="44450"/>
          <a:lstStyle/>
          <a:p>
            <a:r>
              <a:rPr lang="en-US" dirty="0"/>
              <a:t>Branch Prediction Bits</a:t>
            </a:r>
            <a:br>
              <a:rPr lang="en-US" dirty="0"/>
            </a:br>
            <a:r>
              <a:rPr lang="en-US" sz="2400" dirty="0"/>
              <a:t>Remember how the branch was resolved previously</a:t>
            </a:r>
            <a:endParaRPr lang="en-US" dirty="0"/>
          </a:p>
        </p:txBody>
      </p:sp>
      <p:sp>
        <p:nvSpPr>
          <p:cNvPr id="14338" name="Rectangle 3"/>
          <p:cNvSpPr>
            <a:spLocks noChangeArrowheads="1"/>
          </p:cNvSpPr>
          <p:nvPr/>
        </p:nvSpPr>
        <p:spPr bwMode="auto">
          <a:xfrm>
            <a:off x="688975" y="1608138"/>
            <a:ext cx="5513388" cy="828675"/>
          </a:xfrm>
          <a:prstGeom prst="rect">
            <a:avLst/>
          </a:prstGeom>
          <a:noFill/>
          <a:ln w="25400">
            <a:noFill/>
            <a:miter lim="800000"/>
            <a:headEnd/>
            <a:tailEnd/>
          </a:ln>
        </p:spPr>
        <p:txBody>
          <a:bodyPr wrap="none" lIns="90488" tIns="44450" rIns="90488" bIns="44450">
            <a:spAutoFit/>
          </a:bodyPr>
          <a:lstStyle/>
          <a:p>
            <a:pPr eaLnBrk="0" hangingPunct="0">
              <a:buFontTx/>
              <a:buChar char="•"/>
            </a:pPr>
            <a:r>
              <a:rPr lang="en-US" sz="2400"/>
              <a:t> Assume 2 BP bits per instruction</a:t>
            </a:r>
          </a:p>
          <a:p>
            <a:pPr eaLnBrk="0" hangingPunct="0">
              <a:buFontTx/>
              <a:buChar char="•"/>
            </a:pPr>
            <a:r>
              <a:rPr lang="en-US" sz="2400"/>
              <a:t> Use saturating counter</a:t>
            </a:r>
          </a:p>
        </p:txBody>
      </p:sp>
      <p:graphicFrame>
        <p:nvGraphicFramePr>
          <p:cNvPr id="2151531" name="Group 107"/>
          <p:cNvGraphicFramePr>
            <a:graphicFrameLocks noGrp="1"/>
          </p:cNvGraphicFramePr>
          <p:nvPr/>
        </p:nvGraphicFramePr>
        <p:xfrm>
          <a:off x="1371600" y="2689225"/>
          <a:ext cx="6705600" cy="2820989"/>
        </p:xfrm>
        <a:graphic>
          <a:graphicData uri="http://schemas.openxmlformats.org/drawingml/2006/table">
            <a:tbl>
              <a:tblPr/>
              <a:tblGrid>
                <a:gridCol w="620713">
                  <a:extLst>
                    <a:ext uri="{9D8B030D-6E8A-4147-A177-3AD203B41FA5}">
                      <a16:colId xmlns:a16="http://schemas.microsoft.com/office/drawing/2014/main" val="20000"/>
                    </a:ext>
                  </a:extLst>
                </a:gridCol>
                <a:gridCol w="581025">
                  <a:extLst>
                    <a:ext uri="{9D8B030D-6E8A-4147-A177-3AD203B41FA5}">
                      <a16:colId xmlns:a16="http://schemas.microsoft.com/office/drawing/2014/main" val="20001"/>
                    </a:ext>
                  </a:extLst>
                </a:gridCol>
                <a:gridCol w="754062">
                  <a:extLst>
                    <a:ext uri="{9D8B030D-6E8A-4147-A177-3AD203B41FA5}">
                      <a16:colId xmlns:a16="http://schemas.microsoft.com/office/drawing/2014/main" val="20002"/>
                    </a:ext>
                  </a:extLst>
                </a:gridCol>
                <a:gridCol w="714375">
                  <a:extLst>
                    <a:ext uri="{9D8B030D-6E8A-4147-A177-3AD203B41FA5}">
                      <a16:colId xmlns:a16="http://schemas.microsoft.com/office/drawing/2014/main" val="20003"/>
                    </a:ext>
                  </a:extLst>
                </a:gridCol>
                <a:gridCol w="4035425">
                  <a:extLst>
                    <a:ext uri="{9D8B030D-6E8A-4147-A177-3AD203B41FA5}">
                      <a16:colId xmlns:a16="http://schemas.microsoft.com/office/drawing/2014/main" val="20004"/>
                    </a:ext>
                  </a:extLst>
                </a:gridCol>
              </a:tblGrid>
              <a:tr h="703263">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rPr>
                        <a:t>On ¬taken </a:t>
                      </a:r>
                      <a:r>
                        <a:rPr kumimoji="0" lang="en-US" sz="2000" b="0" i="0" u="none" strike="noStrike" cap="none" normalizeH="0" baseline="0" dirty="0">
                          <a:ln>
                            <a:noFill/>
                          </a:ln>
                          <a:solidFill>
                            <a:srgbClr val="FFC000"/>
                          </a:solidFill>
                          <a:effectLst/>
                          <a:latin typeface="Verdana" pitchFamily="34" charset="0"/>
                          <a:sym typeface="Wingdings" pitchFamily="2" charset="2"/>
                        </a:rPr>
                        <a:t></a:t>
                      </a:r>
                      <a:endParaRPr kumimoji="0" lang="en-US" sz="2000" b="0" i="0" u="none" strike="noStrike" cap="none" normalizeH="0" baseline="0" dirty="0">
                        <a:ln>
                          <a:noFill/>
                        </a:ln>
                        <a:solidFill>
                          <a:srgbClr val="FFC000"/>
                        </a:solidFill>
                        <a:effectLst/>
                        <a:latin typeface="Verdana" pitchFamily="34" charset="0"/>
                      </a:endParaRPr>
                    </a:p>
                  </a:txBody>
                  <a:tcPr vert="eaVert"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07272"/>
                    </a:solidFill>
                  </a:tcPr>
                </a:tc>
                <a:tc row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sym typeface="Wingdings" pitchFamily="2" charset="2"/>
                        </a:rPr>
                        <a:t></a:t>
                      </a:r>
                      <a:r>
                        <a:rPr kumimoji="0" lang="en-US" sz="2000" b="0" i="0" u="none" strike="noStrike" cap="none" normalizeH="0" baseline="0" dirty="0">
                          <a:ln>
                            <a:noFill/>
                          </a:ln>
                          <a:solidFill>
                            <a:srgbClr val="FFC000"/>
                          </a:solidFill>
                          <a:effectLst/>
                          <a:latin typeface="Verdana" pitchFamily="34" charset="0"/>
                        </a:rPr>
                        <a:t> On taken</a:t>
                      </a:r>
                    </a:p>
                  </a:txBody>
                  <a:tcPr vert="eaVert"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1A67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rPr>
                        <a:t>Strongly taken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1A67C"/>
                    </a:solidFill>
                  </a:tcPr>
                </a:tc>
                <a:extLst>
                  <a:ext uri="{0D108BD9-81ED-4DB2-BD59-A6C34878D82A}">
                    <a16:rowId xmlns:a16="http://schemas.microsoft.com/office/drawing/2014/main" val="10000"/>
                  </a:ext>
                </a:extLst>
              </a:tr>
              <a:tr h="701675">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rPr>
                        <a:t>Weakly taken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1A67C"/>
                    </a:solidFill>
                  </a:tcPr>
                </a:tc>
                <a:extLst>
                  <a:ext uri="{0D108BD9-81ED-4DB2-BD59-A6C34878D82A}">
                    <a16:rowId xmlns:a16="http://schemas.microsoft.com/office/drawing/2014/main" val="10001"/>
                  </a:ext>
                </a:extLst>
              </a:tr>
              <a:tr h="712788">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rPr>
                        <a:t>Weakly ¬taken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07272"/>
                    </a:solidFill>
                  </a:tcPr>
                </a:tc>
                <a:extLst>
                  <a:ext uri="{0D108BD9-81ED-4DB2-BD59-A6C34878D82A}">
                    <a16:rowId xmlns:a16="http://schemas.microsoft.com/office/drawing/2014/main" val="10002"/>
                  </a:ext>
                </a:extLst>
              </a:tr>
              <a:tr h="703263">
                <a:tc vMerge="1">
                  <a:txBody>
                    <a:bodyPr/>
                    <a:lstStyle/>
                    <a:p>
                      <a:endParaRPr lang="en-US"/>
                    </a:p>
                  </a:txBody>
                  <a:tcPr/>
                </a:tc>
                <a:tc v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Verdana" pitchFamily="34"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FFC000"/>
                          </a:solidFill>
                          <a:effectLst/>
                          <a:latin typeface="Verdana" pitchFamily="34" charset="0"/>
                        </a:rPr>
                        <a:t>Strongly ¬taken</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B07272"/>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1376126" y="5664189"/>
            <a:ext cx="6736431" cy="707886"/>
          </a:xfrm>
          <a:prstGeom prst="rect">
            <a:avLst/>
          </a:prstGeom>
          <a:noFill/>
        </p:spPr>
        <p:txBody>
          <a:bodyPr wrap="square" rtlCol="0">
            <a:spAutoFit/>
          </a:bodyPr>
          <a:lstStyle/>
          <a:p>
            <a:r>
              <a:rPr lang="en-US" dirty="0">
                <a:latin typeface="Comic Sans MS" pitchFamily="66" charset="0"/>
              </a:rPr>
              <a:t>Direction prediction changes only after two successive bad predictions</a:t>
            </a:r>
          </a:p>
        </p:txBody>
      </p:sp>
      <p:sp>
        <p:nvSpPr>
          <p:cNvPr id="2" name="Date Placeholder 1">
            <a:extLst>
              <a:ext uri="{FF2B5EF4-FFF2-40B4-BE49-F238E27FC236}">
                <a16:creationId xmlns:a16="http://schemas.microsoft.com/office/drawing/2014/main" id="{8764E00B-C35E-69D2-B961-8A4241A438D9}"/>
              </a:ext>
            </a:extLst>
          </p:cNvPr>
          <p:cNvSpPr>
            <a:spLocks noGrp="1"/>
          </p:cNvSpPr>
          <p:nvPr>
            <p:ph type="dt" sz="half" idx="10"/>
          </p:nvPr>
        </p:nvSpPr>
        <p:spPr/>
        <p:txBody>
          <a:bodyPr/>
          <a:lstStyle/>
          <a:p>
            <a:pPr>
              <a:defRPr/>
            </a:pPr>
            <a:r>
              <a:rPr lang="en-US"/>
              <a:t>April 11, 2023</a:t>
            </a:r>
            <a:endParaRPr lang="en-US" dirty="0"/>
          </a:p>
        </p:txBody>
      </p:sp>
      <p:sp>
        <p:nvSpPr>
          <p:cNvPr id="3" name="Footer Placeholder 2">
            <a:extLst>
              <a:ext uri="{FF2B5EF4-FFF2-40B4-BE49-F238E27FC236}">
                <a16:creationId xmlns:a16="http://schemas.microsoft.com/office/drawing/2014/main" id="{5FD3DB37-D02D-2DF9-4531-7423A646B778}"/>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BA39971C-29F3-EC14-D83F-F2B7C413710A}"/>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18</a:t>
            </a:fld>
            <a:endParaRPr lang="en-US" dirty="0"/>
          </a:p>
        </p:txBody>
      </p:sp>
    </p:spTree>
    <p:extLst>
      <p:ext uri="{BB962C8B-B14F-4D97-AF65-F5344CB8AC3E}">
        <p14:creationId xmlns:p14="http://schemas.microsoft.com/office/powerpoint/2010/main" val="35182825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Two-bit versus one-bit Branch prediction</a:t>
            </a:r>
          </a:p>
        </p:txBody>
      </p:sp>
      <p:sp>
        <p:nvSpPr>
          <p:cNvPr id="3" name="Content Placeholder 2"/>
          <p:cNvSpPr>
            <a:spLocks noGrp="1"/>
          </p:cNvSpPr>
          <p:nvPr>
            <p:ph idx="1"/>
          </p:nvPr>
        </p:nvSpPr>
        <p:spPr/>
        <p:txBody>
          <a:bodyPr/>
          <a:lstStyle/>
          <a:p>
            <a:r>
              <a:rPr lang="en-US" sz="2400" dirty="0"/>
              <a:t>Consider the branch instruction needed to implement a loop</a:t>
            </a:r>
          </a:p>
          <a:p>
            <a:pPr lvl="1"/>
            <a:r>
              <a:rPr lang="en-US" sz="2000" dirty="0"/>
              <a:t>with one bit, the prediction will always be set incorrectly on loop exit</a:t>
            </a:r>
          </a:p>
          <a:p>
            <a:pPr lvl="1"/>
            <a:r>
              <a:rPr lang="en-US" sz="2000" dirty="0"/>
              <a:t>with two bits the prediction will not change on loop exit</a:t>
            </a:r>
          </a:p>
        </p:txBody>
      </p:sp>
      <p:sp>
        <p:nvSpPr>
          <p:cNvPr id="7" name="TextBox 6"/>
          <p:cNvSpPr txBox="1"/>
          <p:nvPr/>
        </p:nvSpPr>
        <p:spPr>
          <a:xfrm>
            <a:off x="1594885" y="4533397"/>
            <a:ext cx="6849952" cy="400110"/>
          </a:xfrm>
          <a:prstGeom prst="rect">
            <a:avLst/>
          </a:prstGeom>
          <a:noFill/>
        </p:spPr>
        <p:txBody>
          <a:bodyPr wrap="none" rtlCol="0">
            <a:spAutoFit/>
          </a:bodyPr>
          <a:lstStyle/>
          <a:p>
            <a:r>
              <a:rPr lang="en-US" dirty="0">
                <a:latin typeface="Comic Sans MS" pitchFamily="66" charset="0"/>
              </a:rPr>
              <a:t>A little bit of hysteresis is good in changing predictions</a:t>
            </a:r>
          </a:p>
        </p:txBody>
      </p:sp>
      <p:sp>
        <p:nvSpPr>
          <p:cNvPr id="5" name="Date Placeholder 4">
            <a:extLst>
              <a:ext uri="{FF2B5EF4-FFF2-40B4-BE49-F238E27FC236}">
                <a16:creationId xmlns:a16="http://schemas.microsoft.com/office/drawing/2014/main" id="{2C65F0F9-7A54-C797-4069-4695077ED666}"/>
              </a:ext>
            </a:extLst>
          </p:cNvPr>
          <p:cNvSpPr>
            <a:spLocks noGrp="1"/>
          </p:cNvSpPr>
          <p:nvPr>
            <p:ph type="dt" sz="half" idx="10"/>
          </p:nvPr>
        </p:nvSpPr>
        <p:spPr/>
        <p:txBody>
          <a:bodyPr/>
          <a:lstStyle/>
          <a:p>
            <a:pPr>
              <a:defRPr/>
            </a:pPr>
            <a:r>
              <a:rPr lang="en-US"/>
              <a:t>April 11, 2023</a:t>
            </a:r>
            <a:endParaRPr lang="en-US" dirty="0"/>
          </a:p>
        </p:txBody>
      </p:sp>
      <p:sp>
        <p:nvSpPr>
          <p:cNvPr id="9" name="Footer Placeholder 8">
            <a:extLst>
              <a:ext uri="{FF2B5EF4-FFF2-40B4-BE49-F238E27FC236}">
                <a16:creationId xmlns:a16="http://schemas.microsoft.com/office/drawing/2014/main" id="{C2E7DAFF-7675-BB34-1791-11F48242DA71}"/>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88456A14-A25C-4A8F-52A9-6CC0C7CE1D9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19</a:t>
            </a:fld>
            <a:endParaRPr lang="en-US" dirty="0"/>
          </a:p>
        </p:txBody>
      </p:sp>
    </p:spTree>
    <p:extLst>
      <p:ext uri="{BB962C8B-B14F-4D97-AF65-F5344CB8AC3E}">
        <p14:creationId xmlns:p14="http://schemas.microsoft.com/office/powerpoint/2010/main" val="2102100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Group 2"/>
          <p:cNvGrpSpPr>
            <a:grpSpLocks/>
          </p:cNvGrpSpPr>
          <p:nvPr/>
        </p:nvGrpSpPr>
        <p:grpSpPr bwMode="auto">
          <a:xfrm>
            <a:off x="6051550" y="1350963"/>
            <a:ext cx="2481263" cy="5168900"/>
            <a:chOff x="3229" y="879"/>
            <a:chExt cx="1563" cy="3256"/>
          </a:xfrm>
        </p:grpSpPr>
        <p:sp>
          <p:nvSpPr>
            <p:cNvPr id="9229" name="Rectangle 3"/>
            <p:cNvSpPr>
              <a:spLocks noChangeAspect="1" noChangeArrowheads="1"/>
            </p:cNvSpPr>
            <p:nvPr/>
          </p:nvSpPr>
          <p:spPr bwMode="auto">
            <a:xfrm>
              <a:off x="3229" y="3440"/>
              <a:ext cx="1563" cy="565"/>
            </a:xfrm>
            <a:prstGeom prst="rect">
              <a:avLst/>
            </a:prstGeom>
            <a:solidFill>
              <a:schemeClr val="accent1"/>
            </a:solidFill>
            <a:ln w="9525">
              <a:solidFill>
                <a:srgbClr val="FF0000"/>
              </a:solidFill>
              <a:miter lim="800000"/>
              <a:headEnd/>
              <a:tailEnd/>
            </a:ln>
          </p:spPr>
          <p:txBody>
            <a:bodyPr wrap="none" anchor="ctr"/>
            <a:lstStyle/>
            <a:p>
              <a:pPr algn="ctr" eaLnBrk="0" hangingPunct="0"/>
              <a:endParaRPr lang="en-US"/>
            </a:p>
          </p:txBody>
        </p:sp>
        <p:sp>
          <p:nvSpPr>
            <p:cNvPr id="9230" name="Rectangle 4"/>
            <p:cNvSpPr>
              <a:spLocks noChangeAspect="1" noChangeArrowheads="1"/>
            </p:cNvSpPr>
            <p:nvPr/>
          </p:nvSpPr>
          <p:spPr bwMode="auto">
            <a:xfrm>
              <a:off x="3229" y="2398"/>
              <a:ext cx="1563" cy="956"/>
            </a:xfrm>
            <a:prstGeom prst="rect">
              <a:avLst/>
            </a:prstGeom>
            <a:solidFill>
              <a:schemeClr val="accent1"/>
            </a:solidFill>
            <a:ln w="9525">
              <a:solidFill>
                <a:srgbClr val="FF0000"/>
              </a:solidFill>
              <a:miter lim="800000"/>
              <a:headEnd/>
              <a:tailEnd/>
            </a:ln>
          </p:spPr>
          <p:txBody>
            <a:bodyPr wrap="none" anchor="ctr"/>
            <a:lstStyle/>
            <a:p>
              <a:pPr algn="ctr" eaLnBrk="0" hangingPunct="0"/>
              <a:endParaRPr lang="en-US"/>
            </a:p>
          </p:txBody>
        </p:sp>
        <p:sp>
          <p:nvSpPr>
            <p:cNvPr id="9231" name="Rectangle 5"/>
            <p:cNvSpPr>
              <a:spLocks noChangeAspect="1" noChangeArrowheads="1"/>
            </p:cNvSpPr>
            <p:nvPr/>
          </p:nvSpPr>
          <p:spPr bwMode="auto">
            <a:xfrm>
              <a:off x="3229" y="1791"/>
              <a:ext cx="1563" cy="521"/>
            </a:xfrm>
            <a:prstGeom prst="rect">
              <a:avLst/>
            </a:prstGeom>
            <a:solidFill>
              <a:schemeClr val="accent1"/>
            </a:solidFill>
            <a:ln w="9525">
              <a:solidFill>
                <a:srgbClr val="FF0000"/>
              </a:solidFill>
              <a:miter lim="800000"/>
              <a:headEnd/>
              <a:tailEnd/>
            </a:ln>
          </p:spPr>
          <p:txBody>
            <a:bodyPr wrap="none" anchor="ctr"/>
            <a:lstStyle/>
            <a:p>
              <a:pPr algn="ctr" eaLnBrk="0" hangingPunct="0"/>
              <a:endParaRPr lang="en-US"/>
            </a:p>
          </p:txBody>
        </p:sp>
        <p:sp>
          <p:nvSpPr>
            <p:cNvPr id="9232" name="Rectangle 6"/>
            <p:cNvSpPr>
              <a:spLocks noChangeAspect="1" noChangeArrowheads="1"/>
            </p:cNvSpPr>
            <p:nvPr/>
          </p:nvSpPr>
          <p:spPr bwMode="auto">
            <a:xfrm>
              <a:off x="3229" y="966"/>
              <a:ext cx="1563" cy="738"/>
            </a:xfrm>
            <a:prstGeom prst="rect">
              <a:avLst/>
            </a:prstGeom>
            <a:solidFill>
              <a:schemeClr val="accent1"/>
            </a:solidFill>
            <a:ln w="9525">
              <a:solidFill>
                <a:srgbClr val="FF0000"/>
              </a:solidFill>
              <a:miter lim="800000"/>
              <a:headEnd/>
              <a:tailEnd/>
            </a:ln>
          </p:spPr>
          <p:txBody>
            <a:bodyPr wrap="none" anchor="ctr"/>
            <a:lstStyle/>
            <a:p>
              <a:pPr algn="ctr" eaLnBrk="0" hangingPunct="0"/>
              <a:endParaRPr lang="en-US" sz="1800" i="1"/>
            </a:p>
          </p:txBody>
        </p:sp>
        <p:sp>
          <p:nvSpPr>
            <p:cNvPr id="9233" name="Rectangle 7"/>
            <p:cNvSpPr>
              <a:spLocks noChangeAspect="1" noChangeArrowheads="1"/>
            </p:cNvSpPr>
            <p:nvPr/>
          </p:nvSpPr>
          <p:spPr bwMode="auto">
            <a:xfrm>
              <a:off x="3360" y="1183"/>
              <a:ext cx="607" cy="30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I-cache</a:t>
              </a:r>
            </a:p>
          </p:txBody>
        </p:sp>
        <p:sp>
          <p:nvSpPr>
            <p:cNvPr id="9234" name="Rectangle 8"/>
            <p:cNvSpPr>
              <a:spLocks noChangeAspect="1" noChangeArrowheads="1"/>
            </p:cNvSpPr>
            <p:nvPr/>
          </p:nvSpPr>
          <p:spPr bwMode="auto">
            <a:xfrm>
              <a:off x="3360" y="1617"/>
              <a:ext cx="607" cy="347"/>
            </a:xfrm>
            <a:prstGeom prst="rect">
              <a:avLst/>
            </a:prstGeom>
            <a:solidFill>
              <a:schemeClr val="bg1"/>
            </a:solidFill>
            <a:ln w="25400">
              <a:solidFill>
                <a:schemeClr val="tx1"/>
              </a:solidFill>
              <a:miter lim="800000"/>
              <a:headEnd/>
              <a:tailEnd/>
            </a:ln>
          </p:spPr>
          <p:txBody>
            <a:bodyPr anchor="ctr"/>
            <a:lstStyle/>
            <a:p>
              <a:pPr algn="ctr" eaLnBrk="0" hangingPunct="0"/>
              <a:r>
                <a:rPr lang="en-US" sz="1800"/>
                <a:t>Fetch Buffer</a:t>
              </a:r>
            </a:p>
          </p:txBody>
        </p:sp>
        <p:sp>
          <p:nvSpPr>
            <p:cNvPr id="9235" name="Rectangle 9"/>
            <p:cNvSpPr>
              <a:spLocks noChangeAspect="1" noChangeArrowheads="1"/>
            </p:cNvSpPr>
            <p:nvPr/>
          </p:nvSpPr>
          <p:spPr bwMode="auto">
            <a:xfrm>
              <a:off x="3360" y="2138"/>
              <a:ext cx="607" cy="347"/>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Issue</a:t>
              </a:r>
            </a:p>
            <a:p>
              <a:pPr algn="ctr" eaLnBrk="0" hangingPunct="0"/>
              <a:r>
                <a:rPr lang="en-US" sz="1800"/>
                <a:t>Buffer</a:t>
              </a:r>
            </a:p>
          </p:txBody>
        </p:sp>
        <p:sp>
          <p:nvSpPr>
            <p:cNvPr id="9236" name="Rectangle 10"/>
            <p:cNvSpPr>
              <a:spLocks noChangeAspect="1" noChangeArrowheads="1"/>
            </p:cNvSpPr>
            <p:nvPr/>
          </p:nvSpPr>
          <p:spPr bwMode="auto">
            <a:xfrm>
              <a:off x="3360" y="2659"/>
              <a:ext cx="607" cy="391"/>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Func.</a:t>
              </a:r>
            </a:p>
            <a:p>
              <a:pPr algn="ctr" eaLnBrk="0" hangingPunct="0"/>
              <a:r>
                <a:rPr lang="en-US" sz="1800"/>
                <a:t>Units</a:t>
              </a:r>
            </a:p>
          </p:txBody>
        </p:sp>
        <p:sp>
          <p:nvSpPr>
            <p:cNvPr id="9237" name="Rectangle 11"/>
            <p:cNvSpPr>
              <a:spLocks noChangeAspect="1" noChangeArrowheads="1"/>
            </p:cNvSpPr>
            <p:nvPr/>
          </p:nvSpPr>
          <p:spPr bwMode="auto">
            <a:xfrm>
              <a:off x="3360" y="3788"/>
              <a:ext cx="607" cy="347"/>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Arch.</a:t>
              </a:r>
            </a:p>
            <a:p>
              <a:pPr algn="ctr" eaLnBrk="0" hangingPunct="0"/>
              <a:r>
                <a:rPr lang="en-US" sz="1800"/>
                <a:t>State</a:t>
              </a:r>
            </a:p>
          </p:txBody>
        </p:sp>
        <p:sp>
          <p:nvSpPr>
            <p:cNvPr id="9238" name="Line 12"/>
            <p:cNvSpPr>
              <a:spLocks noChangeAspect="1" noChangeShapeType="1"/>
            </p:cNvSpPr>
            <p:nvPr/>
          </p:nvSpPr>
          <p:spPr bwMode="auto">
            <a:xfrm rot="5400000">
              <a:off x="3598" y="1118"/>
              <a:ext cx="130" cy="0"/>
            </a:xfrm>
            <a:prstGeom prst="line">
              <a:avLst/>
            </a:prstGeom>
            <a:noFill/>
            <a:ln w="38100">
              <a:solidFill>
                <a:schemeClr val="tx1"/>
              </a:solidFill>
              <a:round/>
              <a:headEnd/>
              <a:tailEnd type="triangle" w="med" len="med"/>
            </a:ln>
          </p:spPr>
          <p:txBody>
            <a:bodyPr/>
            <a:lstStyle/>
            <a:p>
              <a:endParaRPr lang="en-US"/>
            </a:p>
          </p:txBody>
        </p:sp>
        <p:sp>
          <p:nvSpPr>
            <p:cNvPr id="9239" name="Line 13"/>
            <p:cNvSpPr>
              <a:spLocks noChangeAspect="1" noChangeShapeType="1"/>
            </p:cNvSpPr>
            <p:nvPr/>
          </p:nvSpPr>
          <p:spPr bwMode="auto">
            <a:xfrm>
              <a:off x="3663" y="1487"/>
              <a:ext cx="0" cy="130"/>
            </a:xfrm>
            <a:prstGeom prst="line">
              <a:avLst/>
            </a:prstGeom>
            <a:noFill/>
            <a:ln w="38100">
              <a:solidFill>
                <a:schemeClr val="tx1"/>
              </a:solidFill>
              <a:round/>
              <a:headEnd/>
              <a:tailEnd type="triangle" w="med" len="med"/>
            </a:ln>
          </p:spPr>
          <p:txBody>
            <a:bodyPr/>
            <a:lstStyle/>
            <a:p>
              <a:endParaRPr lang="en-US"/>
            </a:p>
          </p:txBody>
        </p:sp>
        <p:sp>
          <p:nvSpPr>
            <p:cNvPr id="9240" name="Line 14"/>
            <p:cNvSpPr>
              <a:spLocks noChangeAspect="1" noChangeShapeType="1"/>
            </p:cNvSpPr>
            <p:nvPr/>
          </p:nvSpPr>
          <p:spPr bwMode="auto">
            <a:xfrm>
              <a:off x="3663" y="1964"/>
              <a:ext cx="0" cy="174"/>
            </a:xfrm>
            <a:prstGeom prst="line">
              <a:avLst/>
            </a:prstGeom>
            <a:noFill/>
            <a:ln w="38100">
              <a:solidFill>
                <a:schemeClr val="tx1"/>
              </a:solidFill>
              <a:round/>
              <a:headEnd/>
              <a:tailEnd type="triangle" w="med" len="med"/>
            </a:ln>
          </p:spPr>
          <p:txBody>
            <a:bodyPr/>
            <a:lstStyle/>
            <a:p>
              <a:endParaRPr lang="en-US"/>
            </a:p>
          </p:txBody>
        </p:sp>
        <p:sp>
          <p:nvSpPr>
            <p:cNvPr id="9241" name="Line 15"/>
            <p:cNvSpPr>
              <a:spLocks noChangeAspect="1" noChangeShapeType="1"/>
            </p:cNvSpPr>
            <p:nvPr/>
          </p:nvSpPr>
          <p:spPr bwMode="auto">
            <a:xfrm>
              <a:off x="3663" y="2485"/>
              <a:ext cx="0" cy="174"/>
            </a:xfrm>
            <a:prstGeom prst="line">
              <a:avLst/>
            </a:prstGeom>
            <a:noFill/>
            <a:ln w="38100">
              <a:solidFill>
                <a:schemeClr val="tx1"/>
              </a:solidFill>
              <a:round/>
              <a:headEnd/>
              <a:tailEnd type="triangle" w="med" len="med"/>
            </a:ln>
          </p:spPr>
          <p:txBody>
            <a:bodyPr/>
            <a:lstStyle/>
            <a:p>
              <a:endParaRPr lang="en-US"/>
            </a:p>
          </p:txBody>
        </p:sp>
        <p:sp>
          <p:nvSpPr>
            <p:cNvPr id="9242" name="Text Box 16"/>
            <p:cNvSpPr txBox="1">
              <a:spLocks noChangeAspect="1" noChangeArrowheads="1"/>
            </p:cNvSpPr>
            <p:nvPr/>
          </p:nvSpPr>
          <p:spPr bwMode="auto">
            <a:xfrm>
              <a:off x="4011" y="2529"/>
              <a:ext cx="694" cy="231"/>
            </a:xfrm>
            <a:prstGeom prst="rect">
              <a:avLst/>
            </a:prstGeom>
            <a:noFill/>
            <a:ln w="25400">
              <a:noFill/>
              <a:miter lim="800000"/>
              <a:headEnd/>
              <a:tailEnd/>
            </a:ln>
          </p:spPr>
          <p:txBody>
            <a:bodyPr>
              <a:spAutoFit/>
            </a:bodyPr>
            <a:lstStyle/>
            <a:p>
              <a:pPr eaLnBrk="0" hangingPunct="0"/>
              <a:r>
                <a:rPr lang="en-US" sz="1800" i="1"/>
                <a:t>Execute</a:t>
              </a:r>
            </a:p>
          </p:txBody>
        </p:sp>
        <p:sp>
          <p:nvSpPr>
            <p:cNvPr id="9243" name="Text Box 17"/>
            <p:cNvSpPr txBox="1">
              <a:spLocks noChangeAspect="1" noChangeArrowheads="1"/>
            </p:cNvSpPr>
            <p:nvPr/>
          </p:nvSpPr>
          <p:spPr bwMode="auto">
            <a:xfrm>
              <a:off x="4054" y="1878"/>
              <a:ext cx="676" cy="231"/>
            </a:xfrm>
            <a:prstGeom prst="rect">
              <a:avLst/>
            </a:prstGeom>
            <a:noFill/>
            <a:ln w="25400">
              <a:noFill/>
              <a:miter lim="800000"/>
              <a:headEnd/>
              <a:tailEnd/>
            </a:ln>
          </p:spPr>
          <p:txBody>
            <a:bodyPr>
              <a:spAutoFit/>
            </a:bodyPr>
            <a:lstStyle/>
            <a:p>
              <a:pPr eaLnBrk="0" hangingPunct="0"/>
              <a:r>
                <a:rPr lang="en-US" sz="1800" i="1"/>
                <a:t>Decode</a:t>
              </a:r>
            </a:p>
          </p:txBody>
        </p:sp>
        <p:sp>
          <p:nvSpPr>
            <p:cNvPr id="9244" name="Rectangle 18"/>
            <p:cNvSpPr>
              <a:spLocks noChangeAspect="1" noChangeArrowheads="1"/>
            </p:cNvSpPr>
            <p:nvPr/>
          </p:nvSpPr>
          <p:spPr bwMode="auto">
            <a:xfrm>
              <a:off x="3360" y="3223"/>
              <a:ext cx="607" cy="391"/>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Result</a:t>
              </a:r>
            </a:p>
            <a:p>
              <a:pPr algn="ctr" eaLnBrk="0" hangingPunct="0"/>
              <a:r>
                <a:rPr lang="en-US" sz="1800"/>
                <a:t>Buffer</a:t>
              </a:r>
            </a:p>
          </p:txBody>
        </p:sp>
        <p:sp>
          <p:nvSpPr>
            <p:cNvPr id="9245" name="Line 19"/>
            <p:cNvSpPr>
              <a:spLocks noChangeAspect="1" noChangeShapeType="1"/>
            </p:cNvSpPr>
            <p:nvPr/>
          </p:nvSpPr>
          <p:spPr bwMode="auto">
            <a:xfrm>
              <a:off x="3663" y="3050"/>
              <a:ext cx="0" cy="173"/>
            </a:xfrm>
            <a:prstGeom prst="line">
              <a:avLst/>
            </a:prstGeom>
            <a:noFill/>
            <a:ln w="38100">
              <a:solidFill>
                <a:schemeClr val="tx1"/>
              </a:solidFill>
              <a:round/>
              <a:headEnd/>
              <a:tailEnd type="triangle" w="med" len="med"/>
            </a:ln>
          </p:spPr>
          <p:txBody>
            <a:bodyPr/>
            <a:lstStyle/>
            <a:p>
              <a:endParaRPr lang="en-US"/>
            </a:p>
          </p:txBody>
        </p:sp>
        <p:sp>
          <p:nvSpPr>
            <p:cNvPr id="9246" name="Line 20"/>
            <p:cNvSpPr>
              <a:spLocks noChangeAspect="1" noChangeShapeType="1"/>
            </p:cNvSpPr>
            <p:nvPr/>
          </p:nvSpPr>
          <p:spPr bwMode="auto">
            <a:xfrm>
              <a:off x="3663" y="3614"/>
              <a:ext cx="0" cy="174"/>
            </a:xfrm>
            <a:prstGeom prst="line">
              <a:avLst/>
            </a:prstGeom>
            <a:noFill/>
            <a:ln w="38100">
              <a:solidFill>
                <a:schemeClr val="tx1"/>
              </a:solidFill>
              <a:round/>
              <a:headEnd/>
              <a:tailEnd type="triangle" w="med" len="med"/>
            </a:ln>
          </p:spPr>
          <p:txBody>
            <a:bodyPr/>
            <a:lstStyle/>
            <a:p>
              <a:endParaRPr lang="en-US"/>
            </a:p>
          </p:txBody>
        </p:sp>
        <p:sp>
          <p:nvSpPr>
            <p:cNvPr id="9247" name="Text Box 21"/>
            <p:cNvSpPr txBox="1">
              <a:spLocks noChangeAspect="1" noChangeArrowheads="1"/>
            </p:cNvSpPr>
            <p:nvPr/>
          </p:nvSpPr>
          <p:spPr bwMode="auto">
            <a:xfrm>
              <a:off x="4054" y="3440"/>
              <a:ext cx="686" cy="231"/>
            </a:xfrm>
            <a:prstGeom prst="rect">
              <a:avLst/>
            </a:prstGeom>
            <a:noFill/>
            <a:ln w="25400">
              <a:noFill/>
              <a:miter lim="800000"/>
              <a:headEnd/>
              <a:tailEnd/>
            </a:ln>
          </p:spPr>
          <p:txBody>
            <a:bodyPr>
              <a:spAutoFit/>
            </a:bodyPr>
            <a:lstStyle/>
            <a:p>
              <a:pPr eaLnBrk="0" hangingPunct="0"/>
              <a:r>
                <a:rPr lang="en-US" sz="1800" i="1"/>
                <a:t>Commit</a:t>
              </a:r>
            </a:p>
          </p:txBody>
        </p:sp>
        <p:sp>
          <p:nvSpPr>
            <p:cNvPr id="9248" name="Rectangle 22"/>
            <p:cNvSpPr>
              <a:spLocks noChangeAspect="1" noChangeArrowheads="1"/>
            </p:cNvSpPr>
            <p:nvPr/>
          </p:nvSpPr>
          <p:spPr bwMode="auto">
            <a:xfrm>
              <a:off x="3360" y="879"/>
              <a:ext cx="607" cy="17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800"/>
                <a:t>PC</a:t>
              </a:r>
            </a:p>
          </p:txBody>
        </p:sp>
        <p:sp>
          <p:nvSpPr>
            <p:cNvPr id="9249" name="Text Box 23"/>
            <p:cNvSpPr txBox="1">
              <a:spLocks noChangeAspect="1" noChangeArrowheads="1"/>
            </p:cNvSpPr>
            <p:nvPr/>
          </p:nvSpPr>
          <p:spPr bwMode="auto">
            <a:xfrm>
              <a:off x="4054" y="1139"/>
              <a:ext cx="573" cy="231"/>
            </a:xfrm>
            <a:prstGeom prst="rect">
              <a:avLst/>
            </a:prstGeom>
            <a:noFill/>
            <a:ln w="25400">
              <a:noFill/>
              <a:miter lim="800000"/>
              <a:headEnd/>
              <a:tailEnd/>
            </a:ln>
          </p:spPr>
          <p:txBody>
            <a:bodyPr>
              <a:spAutoFit/>
            </a:bodyPr>
            <a:lstStyle/>
            <a:p>
              <a:pPr eaLnBrk="0" hangingPunct="0">
                <a:spcBef>
                  <a:spcPct val="50000"/>
                </a:spcBef>
              </a:pPr>
              <a:r>
                <a:rPr lang="en-US" sz="1800" i="1"/>
                <a:t>Fetch</a:t>
              </a:r>
            </a:p>
          </p:txBody>
        </p:sp>
      </p:grpSp>
      <p:grpSp>
        <p:nvGrpSpPr>
          <p:cNvPr id="3" name="Group 34"/>
          <p:cNvGrpSpPr>
            <a:grpSpLocks/>
          </p:cNvGrpSpPr>
          <p:nvPr/>
        </p:nvGrpSpPr>
        <p:grpSpPr bwMode="auto">
          <a:xfrm>
            <a:off x="4565650" y="1266826"/>
            <a:ext cx="1727200" cy="4597404"/>
            <a:chOff x="2876" y="798"/>
            <a:chExt cx="1088" cy="2896"/>
          </a:xfrm>
        </p:grpSpPr>
        <p:sp>
          <p:nvSpPr>
            <p:cNvPr id="9226" name="Freeform 25"/>
            <p:cNvSpPr>
              <a:spLocks noChangeAspect="1"/>
            </p:cNvSpPr>
            <p:nvPr/>
          </p:nvSpPr>
          <p:spPr bwMode="auto">
            <a:xfrm>
              <a:off x="3356" y="892"/>
              <a:ext cx="608" cy="2498"/>
            </a:xfrm>
            <a:custGeom>
              <a:avLst/>
              <a:gdLst>
                <a:gd name="T0" fmla="*/ 608 w 608"/>
                <a:gd name="T1" fmla="*/ 2765 h 2774"/>
                <a:gd name="T2" fmla="*/ 466 w 608"/>
                <a:gd name="T3" fmla="*/ 2744 h 2774"/>
                <a:gd name="T4" fmla="*/ 424 w 608"/>
                <a:gd name="T5" fmla="*/ 2712 h 2774"/>
                <a:gd name="T6" fmla="*/ 393 w 608"/>
                <a:gd name="T7" fmla="*/ 2707 h 2774"/>
                <a:gd name="T8" fmla="*/ 351 w 608"/>
                <a:gd name="T9" fmla="*/ 2676 h 2774"/>
                <a:gd name="T10" fmla="*/ 288 w 608"/>
                <a:gd name="T11" fmla="*/ 2655 h 2774"/>
                <a:gd name="T12" fmla="*/ 225 w 608"/>
                <a:gd name="T13" fmla="*/ 2602 h 2774"/>
                <a:gd name="T14" fmla="*/ 173 w 608"/>
                <a:gd name="T15" fmla="*/ 2529 h 2774"/>
                <a:gd name="T16" fmla="*/ 152 w 608"/>
                <a:gd name="T17" fmla="*/ 2477 h 2774"/>
                <a:gd name="T18" fmla="*/ 110 w 608"/>
                <a:gd name="T19" fmla="*/ 2456 h 2774"/>
                <a:gd name="T20" fmla="*/ 58 w 608"/>
                <a:gd name="T21" fmla="*/ 2309 h 2774"/>
                <a:gd name="T22" fmla="*/ 37 w 608"/>
                <a:gd name="T23" fmla="*/ 2215 h 2774"/>
                <a:gd name="T24" fmla="*/ 26 w 608"/>
                <a:gd name="T25" fmla="*/ 2152 h 2774"/>
                <a:gd name="T26" fmla="*/ 16 w 608"/>
                <a:gd name="T27" fmla="*/ 2089 h 2774"/>
                <a:gd name="T28" fmla="*/ 0 w 608"/>
                <a:gd name="T29" fmla="*/ 1754 h 2774"/>
                <a:gd name="T30" fmla="*/ 5 w 608"/>
                <a:gd name="T31" fmla="*/ 1073 h 2774"/>
                <a:gd name="T32" fmla="*/ 84 w 608"/>
                <a:gd name="T33" fmla="*/ 393 h 2774"/>
                <a:gd name="T34" fmla="*/ 147 w 608"/>
                <a:gd name="T35" fmla="*/ 204 h 2774"/>
                <a:gd name="T36" fmla="*/ 183 w 608"/>
                <a:gd name="T37" fmla="*/ 183 h 2774"/>
                <a:gd name="T38" fmla="*/ 225 w 608"/>
                <a:gd name="T39" fmla="*/ 152 h 2774"/>
                <a:gd name="T40" fmla="*/ 241 w 608"/>
                <a:gd name="T41" fmla="*/ 131 h 2774"/>
                <a:gd name="T42" fmla="*/ 325 w 608"/>
                <a:gd name="T43" fmla="*/ 68 h 2774"/>
                <a:gd name="T44" fmla="*/ 513 w 608"/>
                <a:gd name="T45" fmla="*/ 10 h 2774"/>
                <a:gd name="T46" fmla="*/ 534 w 608"/>
                <a:gd name="T47" fmla="*/ 5 h 2774"/>
                <a:gd name="T48" fmla="*/ 566 w 608"/>
                <a:gd name="T49" fmla="*/ 0 h 277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08"/>
                <a:gd name="T76" fmla="*/ 0 h 2774"/>
                <a:gd name="T77" fmla="*/ 608 w 608"/>
                <a:gd name="T78" fmla="*/ 2774 h 277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08" h="2774">
                  <a:moveTo>
                    <a:pt x="608" y="2765"/>
                  </a:moveTo>
                  <a:cubicBezTo>
                    <a:pt x="557" y="2774"/>
                    <a:pt x="515" y="2756"/>
                    <a:pt x="466" y="2744"/>
                  </a:cubicBezTo>
                  <a:cubicBezTo>
                    <a:pt x="452" y="2733"/>
                    <a:pt x="440" y="2720"/>
                    <a:pt x="424" y="2712"/>
                  </a:cubicBezTo>
                  <a:cubicBezTo>
                    <a:pt x="415" y="2707"/>
                    <a:pt x="402" y="2712"/>
                    <a:pt x="393" y="2707"/>
                  </a:cubicBezTo>
                  <a:cubicBezTo>
                    <a:pt x="377" y="2699"/>
                    <a:pt x="366" y="2685"/>
                    <a:pt x="351" y="2676"/>
                  </a:cubicBezTo>
                  <a:cubicBezTo>
                    <a:pt x="344" y="2672"/>
                    <a:pt x="295" y="2657"/>
                    <a:pt x="288" y="2655"/>
                  </a:cubicBezTo>
                  <a:cubicBezTo>
                    <a:pt x="278" y="2648"/>
                    <a:pt x="236" y="2618"/>
                    <a:pt x="225" y="2602"/>
                  </a:cubicBezTo>
                  <a:cubicBezTo>
                    <a:pt x="170" y="2519"/>
                    <a:pt x="241" y="2597"/>
                    <a:pt x="173" y="2529"/>
                  </a:cubicBezTo>
                  <a:cubicBezTo>
                    <a:pt x="166" y="2512"/>
                    <a:pt x="164" y="2491"/>
                    <a:pt x="152" y="2477"/>
                  </a:cubicBezTo>
                  <a:cubicBezTo>
                    <a:pt x="142" y="2465"/>
                    <a:pt x="122" y="2467"/>
                    <a:pt x="110" y="2456"/>
                  </a:cubicBezTo>
                  <a:cubicBezTo>
                    <a:pt x="98" y="2406"/>
                    <a:pt x="74" y="2359"/>
                    <a:pt x="58" y="2309"/>
                  </a:cubicBezTo>
                  <a:cubicBezTo>
                    <a:pt x="48" y="2279"/>
                    <a:pt x="47" y="2246"/>
                    <a:pt x="37" y="2215"/>
                  </a:cubicBezTo>
                  <a:cubicBezTo>
                    <a:pt x="19" y="2101"/>
                    <a:pt x="45" y="2263"/>
                    <a:pt x="26" y="2152"/>
                  </a:cubicBezTo>
                  <a:cubicBezTo>
                    <a:pt x="22" y="2131"/>
                    <a:pt x="16" y="2089"/>
                    <a:pt x="16" y="2089"/>
                  </a:cubicBezTo>
                  <a:cubicBezTo>
                    <a:pt x="8" y="1977"/>
                    <a:pt x="3" y="1867"/>
                    <a:pt x="0" y="1754"/>
                  </a:cubicBezTo>
                  <a:cubicBezTo>
                    <a:pt x="2" y="1527"/>
                    <a:pt x="2" y="1300"/>
                    <a:pt x="5" y="1073"/>
                  </a:cubicBezTo>
                  <a:cubicBezTo>
                    <a:pt x="8" y="855"/>
                    <a:pt x="16" y="604"/>
                    <a:pt x="84" y="393"/>
                  </a:cubicBezTo>
                  <a:cubicBezTo>
                    <a:pt x="88" y="370"/>
                    <a:pt x="125" y="230"/>
                    <a:pt x="147" y="204"/>
                  </a:cubicBezTo>
                  <a:cubicBezTo>
                    <a:pt x="156" y="193"/>
                    <a:pt x="171" y="190"/>
                    <a:pt x="183" y="183"/>
                  </a:cubicBezTo>
                  <a:cubicBezTo>
                    <a:pt x="207" y="138"/>
                    <a:pt x="176" y="184"/>
                    <a:pt x="225" y="152"/>
                  </a:cubicBezTo>
                  <a:cubicBezTo>
                    <a:pt x="232" y="147"/>
                    <a:pt x="235" y="138"/>
                    <a:pt x="241" y="131"/>
                  </a:cubicBezTo>
                  <a:cubicBezTo>
                    <a:pt x="265" y="105"/>
                    <a:pt x="291" y="79"/>
                    <a:pt x="325" y="68"/>
                  </a:cubicBezTo>
                  <a:cubicBezTo>
                    <a:pt x="369" y="20"/>
                    <a:pt x="452" y="15"/>
                    <a:pt x="513" y="10"/>
                  </a:cubicBezTo>
                  <a:cubicBezTo>
                    <a:pt x="520" y="8"/>
                    <a:pt x="527" y="6"/>
                    <a:pt x="534" y="5"/>
                  </a:cubicBezTo>
                  <a:cubicBezTo>
                    <a:pt x="545" y="3"/>
                    <a:pt x="566" y="0"/>
                    <a:pt x="566" y="0"/>
                  </a:cubicBezTo>
                </a:path>
              </a:pathLst>
            </a:custGeom>
            <a:noFill/>
            <a:ln w="57150">
              <a:solidFill>
                <a:srgbClr val="FF0000"/>
              </a:solidFill>
              <a:round/>
              <a:headEnd/>
              <a:tailEnd type="triangle" w="med" len="med"/>
            </a:ln>
          </p:spPr>
          <p:txBody>
            <a:bodyPr/>
            <a:lstStyle/>
            <a:p>
              <a:endParaRPr lang="en-US"/>
            </a:p>
          </p:txBody>
        </p:sp>
        <p:sp>
          <p:nvSpPr>
            <p:cNvPr id="9227" name="Text Box 26"/>
            <p:cNvSpPr txBox="1">
              <a:spLocks noChangeArrowheads="1"/>
            </p:cNvSpPr>
            <p:nvPr/>
          </p:nvSpPr>
          <p:spPr bwMode="auto">
            <a:xfrm>
              <a:off x="3086" y="3290"/>
              <a:ext cx="772" cy="404"/>
            </a:xfrm>
            <a:prstGeom prst="rect">
              <a:avLst/>
            </a:prstGeom>
            <a:noFill/>
            <a:ln w="25400">
              <a:noFill/>
              <a:miter lim="800000"/>
              <a:headEnd/>
              <a:tailEnd/>
            </a:ln>
          </p:spPr>
          <p:txBody>
            <a:bodyPr wrap="none">
              <a:spAutoFit/>
            </a:bodyPr>
            <a:lstStyle/>
            <a:p>
              <a:pPr eaLnBrk="0" hangingPunct="0"/>
              <a:r>
                <a:rPr lang="en-US" sz="1800" dirty="0"/>
                <a:t>Branch</a:t>
              </a:r>
              <a:br>
                <a:rPr lang="en-US" sz="1800" dirty="0"/>
              </a:br>
              <a:r>
                <a:rPr lang="en-US" sz="1800" dirty="0"/>
                <a:t>executed</a:t>
              </a:r>
            </a:p>
          </p:txBody>
        </p:sp>
        <p:sp>
          <p:nvSpPr>
            <p:cNvPr id="9228" name="Text Box 27"/>
            <p:cNvSpPr txBox="1">
              <a:spLocks noChangeArrowheads="1"/>
            </p:cNvSpPr>
            <p:nvPr/>
          </p:nvSpPr>
          <p:spPr bwMode="auto">
            <a:xfrm>
              <a:off x="2876" y="798"/>
              <a:ext cx="868" cy="404"/>
            </a:xfrm>
            <a:prstGeom prst="rect">
              <a:avLst/>
            </a:prstGeom>
            <a:noFill/>
            <a:ln w="25400">
              <a:noFill/>
              <a:miter lim="800000"/>
              <a:headEnd/>
              <a:tailEnd/>
            </a:ln>
          </p:spPr>
          <p:txBody>
            <a:bodyPr wrap="square">
              <a:spAutoFit/>
            </a:bodyPr>
            <a:lstStyle/>
            <a:p>
              <a:pPr eaLnBrk="0" hangingPunct="0"/>
              <a:r>
                <a:rPr lang="en-US" sz="1800" dirty="0"/>
                <a:t>Next fetch started</a:t>
              </a:r>
            </a:p>
          </p:txBody>
        </p:sp>
      </p:grpSp>
      <p:sp>
        <p:nvSpPr>
          <p:cNvPr id="9220" name="Rectangle 29"/>
          <p:cNvSpPr>
            <a:spLocks noGrp="1" noChangeArrowheads="1"/>
          </p:cNvSpPr>
          <p:nvPr>
            <p:ph type="title"/>
          </p:nvPr>
        </p:nvSpPr>
        <p:spPr/>
        <p:txBody>
          <a:bodyPr/>
          <a:lstStyle/>
          <a:p>
            <a:r>
              <a:rPr lang="en-US"/>
              <a:t>Control Flow Penalty</a:t>
            </a:r>
          </a:p>
        </p:txBody>
      </p:sp>
      <p:sp>
        <p:nvSpPr>
          <p:cNvPr id="6" name="Content Placeholder 5"/>
          <p:cNvSpPr>
            <a:spLocks noGrp="1"/>
          </p:cNvSpPr>
          <p:nvPr>
            <p:ph idx="1"/>
          </p:nvPr>
        </p:nvSpPr>
        <p:spPr>
          <a:xfrm>
            <a:off x="608814" y="1811213"/>
            <a:ext cx="4500811" cy="3548062"/>
          </a:xfrm>
        </p:spPr>
        <p:txBody>
          <a:bodyPr/>
          <a:lstStyle/>
          <a:p>
            <a:r>
              <a:rPr lang="en-US" sz="2000" dirty="0"/>
              <a:t>Modern processors may have &gt; 10 pipeline stages between next PC calculation and branch resolution !</a:t>
            </a:r>
          </a:p>
          <a:p>
            <a:r>
              <a:rPr lang="en-US" sz="2000" dirty="0">
                <a:solidFill>
                  <a:srgbClr val="FF0000"/>
                </a:solidFill>
              </a:rPr>
              <a:t>How much work is lost if pipeline doesn’t follow correct instruction flow?</a:t>
            </a:r>
          </a:p>
          <a:p>
            <a:pPr lvl="1"/>
            <a:r>
              <a:rPr lang="en-US" sz="1800" dirty="0">
                <a:ea typeface="Verdana"/>
              </a:rPr>
              <a:t>Number of instructions in pipelined</a:t>
            </a:r>
          </a:p>
          <a:p>
            <a:r>
              <a:rPr lang="en-US" sz="2000" dirty="0">
                <a:solidFill>
                  <a:srgbClr val="FF0000"/>
                </a:solidFill>
              </a:rPr>
              <a:t>What fraction of executed instructions are branch instructions? </a:t>
            </a:r>
          </a:p>
          <a:p>
            <a:endParaRPr lang="en-US" sz="2000" dirty="0"/>
          </a:p>
        </p:txBody>
      </p:sp>
      <p:sp>
        <p:nvSpPr>
          <p:cNvPr id="4" name="Date Placeholder 3">
            <a:extLst>
              <a:ext uri="{FF2B5EF4-FFF2-40B4-BE49-F238E27FC236}">
                <a16:creationId xmlns:a16="http://schemas.microsoft.com/office/drawing/2014/main" id="{1707882C-6135-169F-2A46-F3B6C3065CFC}"/>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FEDF96A5-414B-5615-5B7D-9123C49DC18B}"/>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CDA08252-D7D0-84BD-1A1A-C938D0246315}"/>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a:t>
            </a:fld>
            <a:endParaRPr lang="en-US" dirty="0"/>
          </a:p>
        </p:txBody>
      </p:sp>
      <p:sp>
        <p:nvSpPr>
          <p:cNvPr id="2" name="TextBox 1">
            <a:extLst>
              <a:ext uri="{FF2B5EF4-FFF2-40B4-BE49-F238E27FC236}">
                <a16:creationId xmlns:a16="http://schemas.microsoft.com/office/drawing/2014/main" id="{4BF3C3CB-D9E6-C5C1-E792-C640A4B96E09}"/>
              </a:ext>
            </a:extLst>
          </p:cNvPr>
          <p:cNvSpPr txBox="1"/>
          <p:nvPr/>
        </p:nvSpPr>
        <p:spPr>
          <a:xfrm>
            <a:off x="1484194" y="1552432"/>
            <a:ext cx="6098842" cy="4708981"/>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Verdana"/>
                <a:ea typeface="Verdana"/>
              </a:rPr>
              <a:t>Which instructions change the control flow?</a:t>
            </a: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a:p>
            <a:endParaRPr lang="en-US" dirty="0">
              <a:ea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12775" y="361950"/>
            <a:ext cx="7956550" cy="1136650"/>
          </a:xfrm>
        </p:spPr>
        <p:txBody>
          <a:bodyPr/>
          <a:lstStyle/>
          <a:p>
            <a:r>
              <a:rPr lang="en-US"/>
              <a:t>Branch History Table (BHT)</a:t>
            </a:r>
          </a:p>
        </p:txBody>
      </p:sp>
      <p:sp>
        <p:nvSpPr>
          <p:cNvPr id="2115587" name="Text Box 3"/>
          <p:cNvSpPr txBox="1">
            <a:spLocks noChangeArrowheads="1"/>
          </p:cNvSpPr>
          <p:nvPr/>
        </p:nvSpPr>
        <p:spPr bwMode="auto">
          <a:xfrm>
            <a:off x="2414300" y="5772688"/>
            <a:ext cx="6151562" cy="707886"/>
          </a:xfrm>
          <a:prstGeom prst="rect">
            <a:avLst/>
          </a:prstGeom>
          <a:noFill/>
          <a:ln w="12700">
            <a:solidFill>
              <a:srgbClr val="FF0000"/>
            </a:solidFill>
            <a:miter lim="800000"/>
            <a:headEnd/>
            <a:tailEnd/>
          </a:ln>
        </p:spPr>
        <p:txBody>
          <a:bodyPr wrap="square">
            <a:spAutoFit/>
          </a:bodyPr>
          <a:lstStyle/>
          <a:p>
            <a:pPr eaLnBrk="0" hangingPunct="0"/>
            <a:r>
              <a:rPr lang="en-US" dirty="0">
                <a:solidFill>
                  <a:srgbClr val="56127A"/>
                </a:solidFill>
              </a:rPr>
              <a:t>4K-entry BHT, 2 bits/entry, ~80-90% correct direction predictions</a:t>
            </a:r>
          </a:p>
        </p:txBody>
      </p:sp>
      <p:grpSp>
        <p:nvGrpSpPr>
          <p:cNvPr id="10" name="Group 9"/>
          <p:cNvGrpSpPr/>
          <p:nvPr/>
        </p:nvGrpSpPr>
        <p:grpSpPr>
          <a:xfrm>
            <a:off x="4032117" y="1740206"/>
            <a:ext cx="2319768" cy="285583"/>
            <a:chOff x="3028951" y="1624745"/>
            <a:chExt cx="2319768" cy="285583"/>
          </a:xfrm>
        </p:grpSpPr>
        <p:sp>
          <p:nvSpPr>
            <p:cNvPr id="15414" name="Rectangle 5"/>
            <p:cNvSpPr>
              <a:spLocks noChangeArrowheads="1"/>
            </p:cNvSpPr>
            <p:nvPr/>
          </p:nvSpPr>
          <p:spPr bwMode="auto">
            <a:xfrm>
              <a:off x="3028951" y="1646241"/>
              <a:ext cx="1919780" cy="264087"/>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1200"/>
            </a:p>
          </p:txBody>
        </p:sp>
        <p:grpSp>
          <p:nvGrpSpPr>
            <p:cNvPr id="15415" name="Group 6"/>
            <p:cNvGrpSpPr>
              <a:grpSpLocks/>
            </p:cNvGrpSpPr>
            <p:nvPr/>
          </p:nvGrpSpPr>
          <p:grpSpPr bwMode="auto">
            <a:xfrm>
              <a:off x="4961791" y="1646241"/>
              <a:ext cx="313434" cy="264087"/>
              <a:chOff x="3456" y="960"/>
              <a:chExt cx="288" cy="240"/>
            </a:xfrm>
          </p:grpSpPr>
          <p:sp>
            <p:nvSpPr>
              <p:cNvPr id="15419" name="Rectangle 7"/>
              <p:cNvSpPr>
                <a:spLocks noChangeArrowheads="1"/>
              </p:cNvSpPr>
              <p:nvPr/>
            </p:nvSpPr>
            <p:spPr bwMode="auto">
              <a:xfrm>
                <a:off x="3456" y="960"/>
                <a:ext cx="288" cy="240"/>
              </a:xfrm>
              <a:prstGeom prst="rect">
                <a:avLst/>
              </a:prstGeom>
              <a:solidFill>
                <a:schemeClr val="bg1"/>
              </a:solidFill>
              <a:ln w="25400">
                <a:solidFill>
                  <a:schemeClr val="tx1"/>
                </a:solidFill>
                <a:miter lim="800000"/>
                <a:headEnd/>
                <a:tailEnd/>
              </a:ln>
            </p:spPr>
            <p:txBody>
              <a:bodyPr wrap="none" anchor="ctr"/>
              <a:lstStyle/>
              <a:p>
                <a:endParaRPr lang="en-US" sz="1200"/>
              </a:p>
            </p:txBody>
          </p:sp>
          <p:sp>
            <p:nvSpPr>
              <p:cNvPr id="15420" name="Line 8"/>
              <p:cNvSpPr>
                <a:spLocks noChangeShapeType="1"/>
              </p:cNvSpPr>
              <p:nvPr/>
            </p:nvSpPr>
            <p:spPr bwMode="auto">
              <a:xfrm flipV="1">
                <a:off x="3600" y="1104"/>
                <a:ext cx="0" cy="96"/>
              </a:xfrm>
              <a:prstGeom prst="line">
                <a:avLst/>
              </a:prstGeom>
              <a:noFill/>
              <a:ln w="25400">
                <a:solidFill>
                  <a:schemeClr val="tx1"/>
                </a:solidFill>
                <a:round/>
                <a:headEnd/>
                <a:tailEnd/>
              </a:ln>
            </p:spPr>
            <p:txBody>
              <a:bodyPr/>
              <a:lstStyle/>
              <a:p>
                <a:endParaRPr lang="en-US" sz="1200"/>
              </a:p>
            </p:txBody>
          </p:sp>
        </p:grpSp>
        <p:sp>
          <p:nvSpPr>
            <p:cNvPr id="15416" name="Text Box 9"/>
            <p:cNvSpPr txBox="1">
              <a:spLocks noChangeArrowheads="1"/>
            </p:cNvSpPr>
            <p:nvPr/>
          </p:nvSpPr>
          <p:spPr bwMode="auto">
            <a:xfrm>
              <a:off x="4909551" y="1624745"/>
              <a:ext cx="282450" cy="276999"/>
            </a:xfrm>
            <a:prstGeom prst="rect">
              <a:avLst/>
            </a:prstGeom>
            <a:noFill/>
            <a:ln w="25400">
              <a:noFill/>
              <a:miter lim="800000"/>
              <a:headEnd/>
              <a:tailEnd/>
            </a:ln>
          </p:spPr>
          <p:txBody>
            <a:bodyPr wrap="none">
              <a:spAutoFit/>
            </a:bodyPr>
            <a:lstStyle/>
            <a:p>
              <a:pPr eaLnBrk="0" hangingPunct="0"/>
              <a:r>
                <a:rPr lang="en-US" sz="1200"/>
                <a:t>0</a:t>
              </a:r>
            </a:p>
          </p:txBody>
        </p:sp>
        <p:sp>
          <p:nvSpPr>
            <p:cNvPr id="15417" name="Text Box 10"/>
            <p:cNvSpPr txBox="1">
              <a:spLocks noChangeArrowheads="1"/>
            </p:cNvSpPr>
            <p:nvPr/>
          </p:nvSpPr>
          <p:spPr bwMode="auto">
            <a:xfrm>
              <a:off x="5066269" y="1624745"/>
              <a:ext cx="282450" cy="276999"/>
            </a:xfrm>
            <a:prstGeom prst="rect">
              <a:avLst/>
            </a:prstGeom>
            <a:noFill/>
            <a:ln w="25400">
              <a:noFill/>
              <a:miter lim="800000"/>
              <a:headEnd/>
              <a:tailEnd/>
            </a:ln>
          </p:spPr>
          <p:txBody>
            <a:bodyPr wrap="none">
              <a:spAutoFit/>
            </a:bodyPr>
            <a:lstStyle/>
            <a:p>
              <a:pPr eaLnBrk="0" hangingPunct="0"/>
              <a:r>
                <a:rPr lang="en-US" sz="1200" dirty="0"/>
                <a:t>0</a:t>
              </a:r>
            </a:p>
          </p:txBody>
        </p:sp>
      </p:grpSp>
      <p:sp>
        <p:nvSpPr>
          <p:cNvPr id="15418" name="Text Box 11"/>
          <p:cNvSpPr txBox="1">
            <a:spLocks noChangeArrowheads="1"/>
          </p:cNvSpPr>
          <p:nvPr/>
        </p:nvSpPr>
        <p:spPr bwMode="auto">
          <a:xfrm>
            <a:off x="4593431" y="1445292"/>
            <a:ext cx="1196161" cy="369332"/>
          </a:xfrm>
          <a:prstGeom prst="rect">
            <a:avLst/>
          </a:prstGeom>
          <a:noFill/>
          <a:ln w="25400">
            <a:noFill/>
            <a:miter lim="800000"/>
            <a:headEnd/>
            <a:tailEnd/>
          </a:ln>
        </p:spPr>
        <p:txBody>
          <a:bodyPr wrap="none">
            <a:spAutoFit/>
          </a:bodyPr>
          <a:lstStyle/>
          <a:p>
            <a:pPr eaLnBrk="0" hangingPunct="0"/>
            <a:r>
              <a:rPr lang="en-US" sz="1800" i="1" dirty="0"/>
              <a:t>Fetch PC</a:t>
            </a:r>
          </a:p>
        </p:txBody>
      </p:sp>
      <p:grpSp>
        <p:nvGrpSpPr>
          <p:cNvPr id="16" name="Group 15"/>
          <p:cNvGrpSpPr/>
          <p:nvPr/>
        </p:nvGrpSpPr>
        <p:grpSpPr>
          <a:xfrm>
            <a:off x="818779" y="2025789"/>
            <a:ext cx="1113575" cy="1478995"/>
            <a:chOff x="818779" y="2025789"/>
            <a:chExt cx="1113575" cy="1478995"/>
          </a:xfrm>
        </p:grpSpPr>
        <p:sp>
          <p:nvSpPr>
            <p:cNvPr id="15408" name="Text Box 15"/>
            <p:cNvSpPr txBox="1">
              <a:spLocks noChangeArrowheads="1"/>
            </p:cNvSpPr>
            <p:nvPr/>
          </p:nvSpPr>
          <p:spPr bwMode="auto">
            <a:xfrm>
              <a:off x="818779" y="3135452"/>
              <a:ext cx="1113575" cy="369332"/>
            </a:xfrm>
            <a:prstGeom prst="rect">
              <a:avLst/>
            </a:prstGeom>
            <a:noFill/>
            <a:ln w="25400">
              <a:noFill/>
              <a:miter lim="800000"/>
              <a:headEnd/>
              <a:tailEnd/>
            </a:ln>
          </p:spPr>
          <p:txBody>
            <a:bodyPr wrap="none">
              <a:spAutoFit/>
            </a:bodyPr>
            <a:lstStyle/>
            <a:p>
              <a:pPr eaLnBrk="0" hangingPunct="0"/>
              <a:r>
                <a:rPr lang="en-US" sz="1800" dirty="0"/>
                <a:t>Branch?</a:t>
              </a:r>
            </a:p>
          </p:txBody>
        </p:sp>
        <p:sp>
          <p:nvSpPr>
            <p:cNvPr id="15409" name="Line 16"/>
            <p:cNvSpPr>
              <a:spLocks noChangeShapeType="1"/>
            </p:cNvSpPr>
            <p:nvPr/>
          </p:nvSpPr>
          <p:spPr bwMode="auto">
            <a:xfrm>
              <a:off x="1529979" y="2025789"/>
              <a:ext cx="0" cy="1066800"/>
            </a:xfrm>
            <a:prstGeom prst="line">
              <a:avLst/>
            </a:prstGeom>
            <a:noFill/>
            <a:ln w="25400">
              <a:solidFill>
                <a:schemeClr val="tx1"/>
              </a:solidFill>
              <a:round/>
              <a:headEnd/>
              <a:tailEnd type="triangle" w="med" len="med"/>
            </a:ln>
          </p:spPr>
          <p:txBody>
            <a:bodyPr/>
            <a:lstStyle/>
            <a:p>
              <a:endParaRPr lang="en-US"/>
            </a:p>
          </p:txBody>
        </p:sp>
      </p:grpSp>
      <p:grpSp>
        <p:nvGrpSpPr>
          <p:cNvPr id="9" name="Group 8"/>
          <p:cNvGrpSpPr/>
          <p:nvPr/>
        </p:nvGrpSpPr>
        <p:grpSpPr>
          <a:xfrm>
            <a:off x="969568" y="1740206"/>
            <a:ext cx="2405457" cy="285583"/>
            <a:chOff x="647700" y="4127500"/>
            <a:chExt cx="3352800" cy="419100"/>
          </a:xfrm>
        </p:grpSpPr>
        <p:sp>
          <p:nvSpPr>
            <p:cNvPr id="15400" name="Rectangle 24"/>
            <p:cNvSpPr>
              <a:spLocks noChangeArrowheads="1"/>
            </p:cNvSpPr>
            <p:nvPr/>
          </p:nvSpPr>
          <p:spPr bwMode="auto">
            <a:xfrm>
              <a:off x="647700" y="4127500"/>
              <a:ext cx="1447800" cy="4191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400" dirty="0" err="1"/>
                <a:t>Opcode</a:t>
              </a:r>
              <a:endParaRPr lang="en-US" sz="1400" dirty="0"/>
            </a:p>
          </p:txBody>
        </p:sp>
        <p:sp>
          <p:nvSpPr>
            <p:cNvPr id="15401" name="Rectangle 25"/>
            <p:cNvSpPr>
              <a:spLocks noChangeArrowheads="1"/>
            </p:cNvSpPr>
            <p:nvPr/>
          </p:nvSpPr>
          <p:spPr bwMode="auto">
            <a:xfrm>
              <a:off x="2476500" y="4127500"/>
              <a:ext cx="1524000" cy="4191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sz="1400"/>
                <a:t>offset</a:t>
              </a:r>
            </a:p>
          </p:txBody>
        </p:sp>
        <p:sp>
          <p:nvSpPr>
            <p:cNvPr id="15403" name="Rectangle 27"/>
            <p:cNvSpPr>
              <a:spLocks noChangeArrowheads="1"/>
            </p:cNvSpPr>
            <p:nvPr/>
          </p:nvSpPr>
          <p:spPr bwMode="auto">
            <a:xfrm>
              <a:off x="2095500" y="4127500"/>
              <a:ext cx="381000" cy="419100"/>
            </a:xfrm>
            <a:prstGeom prst="rect">
              <a:avLst/>
            </a:prstGeom>
            <a:solidFill>
              <a:schemeClr val="bg1"/>
            </a:solidFill>
            <a:ln w="25400">
              <a:solidFill>
                <a:schemeClr val="tx1"/>
              </a:solidFill>
              <a:miter lim="800000"/>
              <a:headEnd/>
              <a:tailEnd/>
            </a:ln>
          </p:spPr>
          <p:txBody>
            <a:bodyPr wrap="none" anchor="ctr"/>
            <a:lstStyle/>
            <a:p>
              <a:endParaRPr lang="en-US" sz="1400"/>
            </a:p>
          </p:txBody>
        </p:sp>
      </p:grpSp>
      <p:sp>
        <p:nvSpPr>
          <p:cNvPr id="15405" name="Text Box 29"/>
          <p:cNvSpPr txBox="1">
            <a:spLocks noChangeArrowheads="1"/>
          </p:cNvSpPr>
          <p:nvPr/>
        </p:nvSpPr>
        <p:spPr bwMode="auto">
          <a:xfrm>
            <a:off x="1441272" y="1426508"/>
            <a:ext cx="1444626" cy="369332"/>
          </a:xfrm>
          <a:prstGeom prst="rect">
            <a:avLst/>
          </a:prstGeom>
          <a:noFill/>
          <a:ln w="25400">
            <a:noFill/>
            <a:miter lim="800000"/>
            <a:headEnd/>
            <a:tailEnd/>
          </a:ln>
        </p:spPr>
        <p:txBody>
          <a:bodyPr wrap="none">
            <a:spAutoFit/>
          </a:bodyPr>
          <a:lstStyle/>
          <a:p>
            <a:pPr eaLnBrk="0" hangingPunct="0"/>
            <a:r>
              <a:rPr lang="en-US" sz="1800" i="1" dirty="0"/>
              <a:t>Instruction</a:t>
            </a:r>
          </a:p>
        </p:txBody>
      </p:sp>
      <p:grpSp>
        <p:nvGrpSpPr>
          <p:cNvPr id="15370" name="Group 31"/>
          <p:cNvGrpSpPr>
            <a:grpSpLocks/>
          </p:cNvGrpSpPr>
          <p:nvPr/>
        </p:nvGrpSpPr>
        <p:grpSpPr bwMode="auto">
          <a:xfrm>
            <a:off x="5310187" y="2224399"/>
            <a:ext cx="1398588" cy="646113"/>
            <a:chOff x="3345" y="1252"/>
            <a:chExt cx="881" cy="407"/>
          </a:xfrm>
        </p:grpSpPr>
        <p:sp>
          <p:nvSpPr>
            <p:cNvPr id="15394" name="AutoShape 32"/>
            <p:cNvSpPr>
              <a:spLocks/>
            </p:cNvSpPr>
            <p:nvPr/>
          </p:nvSpPr>
          <p:spPr bwMode="auto">
            <a:xfrm rot="5400000">
              <a:off x="3475" y="1122"/>
              <a:ext cx="144" cy="404"/>
            </a:xfrm>
            <a:prstGeom prst="rightBrace">
              <a:avLst>
                <a:gd name="adj1" fmla="val 23611"/>
                <a:gd name="adj2" fmla="val 54167"/>
              </a:avLst>
            </a:prstGeom>
            <a:noFill/>
            <a:ln w="25400">
              <a:solidFill>
                <a:schemeClr val="tx1"/>
              </a:solidFill>
              <a:round/>
              <a:headEnd/>
              <a:tailEnd/>
            </a:ln>
          </p:spPr>
          <p:txBody>
            <a:bodyPr wrap="none" anchor="ctr"/>
            <a:lstStyle/>
            <a:p>
              <a:endParaRPr lang="en-US"/>
            </a:p>
          </p:txBody>
        </p:sp>
        <p:sp>
          <p:nvSpPr>
            <p:cNvPr id="15395" name="Freeform 33"/>
            <p:cNvSpPr>
              <a:spLocks/>
            </p:cNvSpPr>
            <p:nvPr/>
          </p:nvSpPr>
          <p:spPr bwMode="auto">
            <a:xfrm>
              <a:off x="3537" y="1396"/>
              <a:ext cx="689" cy="263"/>
            </a:xfrm>
            <a:custGeom>
              <a:avLst/>
              <a:gdLst>
                <a:gd name="T0" fmla="*/ 0 w 768"/>
                <a:gd name="T1" fmla="*/ 0 h 336"/>
                <a:gd name="T2" fmla="*/ 0 w 768"/>
                <a:gd name="T3" fmla="*/ 336 h 336"/>
                <a:gd name="T4" fmla="*/ 768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0" y="336"/>
                  </a:lnTo>
                  <a:lnTo>
                    <a:pt x="768" y="336"/>
                  </a:lnTo>
                </a:path>
              </a:pathLst>
            </a:custGeom>
            <a:noFill/>
            <a:ln w="25400">
              <a:solidFill>
                <a:schemeClr val="tx1"/>
              </a:solidFill>
              <a:round/>
              <a:headEnd/>
              <a:tailEnd type="triangle" w="med" len="med"/>
            </a:ln>
          </p:spPr>
          <p:txBody>
            <a:bodyPr/>
            <a:lstStyle/>
            <a:p>
              <a:endParaRPr lang="en-US"/>
            </a:p>
          </p:txBody>
        </p:sp>
        <p:sp>
          <p:nvSpPr>
            <p:cNvPr id="15396" name="Line 34"/>
            <p:cNvSpPr>
              <a:spLocks noChangeShapeType="1"/>
            </p:cNvSpPr>
            <p:nvPr/>
          </p:nvSpPr>
          <p:spPr bwMode="auto">
            <a:xfrm flipV="1">
              <a:off x="3472" y="1428"/>
              <a:ext cx="144" cy="96"/>
            </a:xfrm>
            <a:prstGeom prst="line">
              <a:avLst/>
            </a:prstGeom>
            <a:noFill/>
            <a:ln w="25400">
              <a:solidFill>
                <a:schemeClr val="tx1"/>
              </a:solidFill>
              <a:round/>
              <a:headEnd/>
              <a:tailEnd/>
            </a:ln>
          </p:spPr>
          <p:txBody>
            <a:bodyPr/>
            <a:lstStyle/>
            <a:p>
              <a:endParaRPr lang="en-US"/>
            </a:p>
          </p:txBody>
        </p:sp>
        <p:sp>
          <p:nvSpPr>
            <p:cNvPr id="15397" name="Text Box 35"/>
            <p:cNvSpPr txBox="1">
              <a:spLocks noChangeArrowheads="1"/>
            </p:cNvSpPr>
            <p:nvPr/>
          </p:nvSpPr>
          <p:spPr bwMode="auto">
            <a:xfrm>
              <a:off x="3602" y="1327"/>
              <a:ext cx="202" cy="233"/>
            </a:xfrm>
            <a:prstGeom prst="rect">
              <a:avLst/>
            </a:prstGeom>
            <a:noFill/>
            <a:ln w="25400">
              <a:noFill/>
              <a:miter lim="800000"/>
              <a:headEnd/>
              <a:tailEnd/>
            </a:ln>
          </p:spPr>
          <p:txBody>
            <a:bodyPr wrap="none">
              <a:spAutoFit/>
            </a:bodyPr>
            <a:lstStyle/>
            <a:p>
              <a:pPr eaLnBrk="0" hangingPunct="0"/>
              <a:r>
                <a:rPr lang="en-US" sz="1800" dirty="0"/>
                <a:t>k</a:t>
              </a:r>
            </a:p>
          </p:txBody>
        </p:sp>
      </p:grpSp>
      <p:sp>
        <p:nvSpPr>
          <p:cNvPr id="15371" name="Text Box 36"/>
          <p:cNvSpPr txBox="1">
            <a:spLocks noChangeArrowheads="1"/>
          </p:cNvSpPr>
          <p:nvPr/>
        </p:nvSpPr>
        <p:spPr bwMode="auto">
          <a:xfrm>
            <a:off x="5383212" y="2876861"/>
            <a:ext cx="1476375" cy="369888"/>
          </a:xfrm>
          <a:prstGeom prst="rect">
            <a:avLst/>
          </a:prstGeom>
          <a:noFill/>
          <a:ln w="25400">
            <a:noFill/>
            <a:miter lim="800000"/>
            <a:headEnd/>
            <a:tailEnd/>
          </a:ln>
        </p:spPr>
        <p:txBody>
          <a:bodyPr wrap="square">
            <a:spAutoFit/>
          </a:bodyPr>
          <a:lstStyle/>
          <a:p>
            <a:pPr eaLnBrk="0" hangingPunct="0">
              <a:spcBef>
                <a:spcPct val="50000"/>
              </a:spcBef>
            </a:pPr>
            <a:r>
              <a:rPr lang="en-US" sz="1800" i="1" dirty="0"/>
              <a:t>BHT Index</a:t>
            </a:r>
          </a:p>
        </p:txBody>
      </p:sp>
      <p:sp>
        <p:nvSpPr>
          <p:cNvPr id="15372" name="Text Box 37"/>
          <p:cNvSpPr txBox="1">
            <a:spLocks noChangeArrowheads="1"/>
          </p:cNvSpPr>
          <p:nvPr/>
        </p:nvSpPr>
        <p:spPr bwMode="auto">
          <a:xfrm>
            <a:off x="7321924" y="1940703"/>
            <a:ext cx="1681163" cy="1006475"/>
          </a:xfrm>
          <a:prstGeom prst="rect">
            <a:avLst/>
          </a:prstGeom>
          <a:noFill/>
          <a:ln w="25400">
            <a:noFill/>
            <a:miter lim="800000"/>
            <a:headEnd/>
            <a:tailEnd/>
          </a:ln>
        </p:spPr>
        <p:txBody>
          <a:bodyPr wrap="none">
            <a:spAutoFit/>
          </a:bodyPr>
          <a:lstStyle/>
          <a:p>
            <a:pPr eaLnBrk="0" hangingPunct="0"/>
            <a:r>
              <a:rPr lang="en-US" i="1" dirty="0"/>
              <a:t>2</a:t>
            </a:r>
            <a:r>
              <a:rPr lang="en-US" i="1" baseline="30000" dirty="0"/>
              <a:t>k</a:t>
            </a:r>
            <a:r>
              <a:rPr lang="en-US" i="1" dirty="0"/>
              <a:t>-entry</a:t>
            </a:r>
          </a:p>
          <a:p>
            <a:pPr eaLnBrk="0" hangingPunct="0"/>
            <a:r>
              <a:rPr lang="en-US" i="1" dirty="0"/>
              <a:t>BHT,</a:t>
            </a:r>
          </a:p>
          <a:p>
            <a:pPr eaLnBrk="0" hangingPunct="0"/>
            <a:r>
              <a:rPr lang="en-US" i="1" dirty="0"/>
              <a:t>2 bits/entry</a:t>
            </a:r>
          </a:p>
        </p:txBody>
      </p:sp>
      <p:sp>
        <p:nvSpPr>
          <p:cNvPr id="15373" name="Text Box 38"/>
          <p:cNvSpPr txBox="1">
            <a:spLocks noChangeArrowheads="1"/>
          </p:cNvSpPr>
          <p:nvPr/>
        </p:nvSpPr>
        <p:spPr bwMode="auto">
          <a:xfrm>
            <a:off x="7029450" y="5027924"/>
            <a:ext cx="1947863" cy="369888"/>
          </a:xfrm>
          <a:prstGeom prst="rect">
            <a:avLst/>
          </a:prstGeom>
          <a:noFill/>
          <a:ln w="25400">
            <a:noFill/>
            <a:miter lim="800000"/>
            <a:headEnd/>
            <a:tailEnd/>
          </a:ln>
        </p:spPr>
        <p:txBody>
          <a:bodyPr wrap="none">
            <a:spAutoFit/>
          </a:bodyPr>
          <a:lstStyle/>
          <a:p>
            <a:pPr eaLnBrk="0" hangingPunct="0"/>
            <a:r>
              <a:rPr lang="en-US" sz="1800" dirty="0"/>
              <a:t>Taken/¬Taken?</a:t>
            </a:r>
          </a:p>
        </p:txBody>
      </p:sp>
      <p:grpSp>
        <p:nvGrpSpPr>
          <p:cNvPr id="2" name="Group 1"/>
          <p:cNvGrpSpPr/>
          <p:nvPr/>
        </p:nvGrpSpPr>
        <p:grpSpPr>
          <a:xfrm>
            <a:off x="6800850" y="1879911"/>
            <a:ext cx="457200" cy="3333750"/>
            <a:chOff x="6800850" y="1879911"/>
            <a:chExt cx="457200" cy="3333750"/>
          </a:xfrm>
        </p:grpSpPr>
        <p:sp>
          <p:nvSpPr>
            <p:cNvPr id="13" name="Rectangle 12"/>
            <p:cNvSpPr/>
            <p:nvPr/>
          </p:nvSpPr>
          <p:spPr bwMode="auto">
            <a:xfrm>
              <a:off x="6800850" y="1887269"/>
              <a:ext cx="457200" cy="30406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nvGrpSpPr>
            <p:cNvPr id="15374" name="Group 39"/>
            <p:cNvGrpSpPr>
              <a:grpSpLocks/>
            </p:cNvGrpSpPr>
            <p:nvPr/>
          </p:nvGrpSpPr>
          <p:grpSpPr bwMode="auto">
            <a:xfrm>
              <a:off x="6800850" y="1879911"/>
              <a:ext cx="457200" cy="3333750"/>
              <a:chOff x="4284" y="1035"/>
              <a:chExt cx="288" cy="2100"/>
            </a:xfrm>
          </p:grpSpPr>
          <p:grpSp>
            <p:nvGrpSpPr>
              <p:cNvPr id="15376" name="Group 40"/>
              <p:cNvGrpSpPr>
                <a:grpSpLocks/>
              </p:cNvGrpSpPr>
              <p:nvPr/>
            </p:nvGrpSpPr>
            <p:grpSpPr bwMode="auto">
              <a:xfrm>
                <a:off x="4284" y="1035"/>
                <a:ext cx="288" cy="240"/>
                <a:chOff x="2352" y="576"/>
                <a:chExt cx="288" cy="240"/>
              </a:xfrm>
            </p:grpSpPr>
            <p:sp>
              <p:nvSpPr>
                <p:cNvPr id="15392" name="Rectangle 41"/>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5393" name="Line 42"/>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377" name="Group 43"/>
              <p:cNvGrpSpPr>
                <a:grpSpLocks/>
              </p:cNvGrpSpPr>
              <p:nvPr/>
            </p:nvGrpSpPr>
            <p:grpSpPr bwMode="auto">
              <a:xfrm>
                <a:off x="4284" y="1275"/>
                <a:ext cx="288" cy="240"/>
                <a:chOff x="2352" y="576"/>
                <a:chExt cx="288" cy="240"/>
              </a:xfrm>
            </p:grpSpPr>
            <p:sp>
              <p:nvSpPr>
                <p:cNvPr id="15390" name="Rectangle 44"/>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5391" name="Line 45"/>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378" name="Group 46"/>
              <p:cNvGrpSpPr>
                <a:grpSpLocks/>
              </p:cNvGrpSpPr>
              <p:nvPr/>
            </p:nvGrpSpPr>
            <p:grpSpPr bwMode="auto">
              <a:xfrm>
                <a:off x="4284" y="1515"/>
                <a:ext cx="288" cy="240"/>
                <a:chOff x="2352" y="576"/>
                <a:chExt cx="288" cy="240"/>
              </a:xfrm>
            </p:grpSpPr>
            <p:sp>
              <p:nvSpPr>
                <p:cNvPr id="15388" name="Rectangle 47"/>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5389" name="Line 48"/>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379" name="Group 49"/>
              <p:cNvGrpSpPr>
                <a:grpSpLocks/>
              </p:cNvGrpSpPr>
              <p:nvPr/>
            </p:nvGrpSpPr>
            <p:grpSpPr bwMode="auto">
              <a:xfrm>
                <a:off x="4284" y="2715"/>
                <a:ext cx="288" cy="240"/>
                <a:chOff x="2352" y="576"/>
                <a:chExt cx="288" cy="240"/>
              </a:xfrm>
            </p:grpSpPr>
            <p:sp>
              <p:nvSpPr>
                <p:cNvPr id="15386" name="Rectangle 50"/>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5387" name="Line 51"/>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sp>
            <p:nvSpPr>
              <p:cNvPr id="15380" name="Line 52"/>
              <p:cNvSpPr>
                <a:spLocks noChangeShapeType="1"/>
              </p:cNvSpPr>
              <p:nvPr/>
            </p:nvSpPr>
            <p:spPr bwMode="auto">
              <a:xfrm flipH="1">
                <a:off x="4428" y="2955"/>
                <a:ext cx="3" cy="180"/>
              </a:xfrm>
              <a:prstGeom prst="line">
                <a:avLst/>
              </a:prstGeom>
              <a:noFill/>
              <a:ln w="25400">
                <a:solidFill>
                  <a:schemeClr val="tx1"/>
                </a:solidFill>
                <a:round/>
                <a:headEnd/>
                <a:tailEnd type="triangle" w="med" len="med"/>
              </a:ln>
            </p:spPr>
            <p:txBody>
              <a:bodyPr/>
              <a:lstStyle/>
              <a:p>
                <a:endParaRPr lang="en-US"/>
              </a:p>
            </p:txBody>
          </p:sp>
          <p:sp>
            <p:nvSpPr>
              <p:cNvPr id="15381" name="Line 53"/>
              <p:cNvSpPr>
                <a:spLocks noChangeShapeType="1"/>
              </p:cNvSpPr>
              <p:nvPr/>
            </p:nvSpPr>
            <p:spPr bwMode="auto">
              <a:xfrm>
                <a:off x="4284" y="1755"/>
                <a:ext cx="0" cy="144"/>
              </a:xfrm>
              <a:prstGeom prst="line">
                <a:avLst/>
              </a:prstGeom>
              <a:noFill/>
              <a:ln w="25400">
                <a:solidFill>
                  <a:schemeClr val="tx1"/>
                </a:solidFill>
                <a:round/>
                <a:headEnd/>
                <a:tailEnd/>
              </a:ln>
            </p:spPr>
            <p:txBody>
              <a:bodyPr/>
              <a:lstStyle/>
              <a:p>
                <a:endParaRPr lang="en-US"/>
              </a:p>
            </p:txBody>
          </p:sp>
          <p:sp>
            <p:nvSpPr>
              <p:cNvPr id="15382" name="Line 54"/>
              <p:cNvSpPr>
                <a:spLocks noChangeShapeType="1"/>
              </p:cNvSpPr>
              <p:nvPr/>
            </p:nvSpPr>
            <p:spPr bwMode="auto">
              <a:xfrm flipV="1">
                <a:off x="4284" y="2471"/>
                <a:ext cx="0" cy="244"/>
              </a:xfrm>
              <a:prstGeom prst="line">
                <a:avLst/>
              </a:prstGeom>
              <a:noFill/>
              <a:ln w="25400">
                <a:solidFill>
                  <a:schemeClr val="tx1"/>
                </a:solidFill>
                <a:round/>
                <a:headEnd/>
                <a:tailEnd/>
              </a:ln>
            </p:spPr>
            <p:txBody>
              <a:bodyPr/>
              <a:lstStyle/>
              <a:p>
                <a:endParaRPr lang="en-US"/>
              </a:p>
            </p:txBody>
          </p:sp>
          <p:sp>
            <p:nvSpPr>
              <p:cNvPr id="15383" name="Line 55"/>
              <p:cNvSpPr>
                <a:spLocks noChangeShapeType="1"/>
              </p:cNvSpPr>
              <p:nvPr/>
            </p:nvSpPr>
            <p:spPr bwMode="auto">
              <a:xfrm flipV="1">
                <a:off x="4572" y="2595"/>
                <a:ext cx="0" cy="120"/>
              </a:xfrm>
              <a:prstGeom prst="line">
                <a:avLst/>
              </a:prstGeom>
              <a:noFill/>
              <a:ln w="25400">
                <a:solidFill>
                  <a:schemeClr val="tx1"/>
                </a:solidFill>
                <a:round/>
                <a:headEnd/>
                <a:tailEnd/>
              </a:ln>
            </p:spPr>
            <p:txBody>
              <a:bodyPr/>
              <a:lstStyle/>
              <a:p>
                <a:endParaRPr lang="en-US"/>
              </a:p>
            </p:txBody>
          </p:sp>
          <p:sp>
            <p:nvSpPr>
              <p:cNvPr id="15384" name="Line 56"/>
              <p:cNvSpPr>
                <a:spLocks noChangeShapeType="1"/>
              </p:cNvSpPr>
              <p:nvPr/>
            </p:nvSpPr>
            <p:spPr bwMode="auto">
              <a:xfrm>
                <a:off x="4572" y="1755"/>
                <a:ext cx="0" cy="316"/>
              </a:xfrm>
              <a:prstGeom prst="line">
                <a:avLst/>
              </a:prstGeom>
              <a:noFill/>
              <a:ln w="25400">
                <a:solidFill>
                  <a:schemeClr val="tx1"/>
                </a:solidFill>
                <a:round/>
                <a:headEnd/>
                <a:tailEnd/>
              </a:ln>
            </p:spPr>
            <p:txBody>
              <a:bodyPr/>
              <a:lstStyle/>
              <a:p>
                <a:endParaRPr lang="en-US"/>
              </a:p>
            </p:txBody>
          </p:sp>
          <p:sp>
            <p:nvSpPr>
              <p:cNvPr id="15385" name="Line 57"/>
              <p:cNvSpPr>
                <a:spLocks noChangeShapeType="1"/>
              </p:cNvSpPr>
              <p:nvPr/>
            </p:nvSpPr>
            <p:spPr bwMode="auto">
              <a:xfrm>
                <a:off x="4428" y="1899"/>
                <a:ext cx="0" cy="696"/>
              </a:xfrm>
              <a:prstGeom prst="line">
                <a:avLst/>
              </a:prstGeom>
              <a:noFill/>
              <a:ln w="38100">
                <a:solidFill>
                  <a:schemeClr val="tx1"/>
                </a:solidFill>
                <a:prstDash val="sysDot"/>
                <a:round/>
                <a:headEnd/>
                <a:tailEnd/>
              </a:ln>
            </p:spPr>
            <p:txBody>
              <a:bodyPr/>
              <a:lstStyle/>
              <a:p>
                <a:endParaRPr lang="en-US"/>
              </a:p>
            </p:txBody>
          </p:sp>
        </p:grpSp>
      </p:grpSp>
      <p:grpSp>
        <p:nvGrpSpPr>
          <p:cNvPr id="17" name="Group 16"/>
          <p:cNvGrpSpPr/>
          <p:nvPr/>
        </p:nvGrpSpPr>
        <p:grpSpPr>
          <a:xfrm>
            <a:off x="2511425" y="2025789"/>
            <a:ext cx="3453531" cy="1518682"/>
            <a:chOff x="2511425" y="2025789"/>
            <a:chExt cx="3453531" cy="1518682"/>
          </a:xfrm>
        </p:grpSpPr>
        <p:sp>
          <p:nvSpPr>
            <p:cNvPr id="15406" name="Line 13"/>
            <p:cNvSpPr>
              <a:spLocks noChangeShapeType="1"/>
            </p:cNvSpPr>
            <p:nvPr/>
          </p:nvSpPr>
          <p:spPr bwMode="auto">
            <a:xfrm>
              <a:off x="3578225" y="3044548"/>
              <a:ext cx="0" cy="228600"/>
            </a:xfrm>
            <a:prstGeom prst="line">
              <a:avLst/>
            </a:prstGeom>
            <a:noFill/>
            <a:ln w="25400">
              <a:solidFill>
                <a:schemeClr val="tx1"/>
              </a:solidFill>
              <a:round/>
              <a:headEnd/>
              <a:tailEnd type="triangle" w="med" len="med"/>
            </a:ln>
          </p:spPr>
          <p:txBody>
            <a:bodyPr/>
            <a:lstStyle/>
            <a:p>
              <a:endParaRPr lang="en-US"/>
            </a:p>
          </p:txBody>
        </p:sp>
        <p:sp>
          <p:nvSpPr>
            <p:cNvPr id="15410" name="Freeform 17"/>
            <p:cNvSpPr>
              <a:spLocks/>
            </p:cNvSpPr>
            <p:nvPr/>
          </p:nvSpPr>
          <p:spPr bwMode="auto">
            <a:xfrm>
              <a:off x="2511425" y="2511148"/>
              <a:ext cx="2057400" cy="533400"/>
            </a:xfrm>
            <a:custGeom>
              <a:avLst/>
              <a:gdLst>
                <a:gd name="T0" fmla="*/ 0 w 1296"/>
                <a:gd name="T1" fmla="*/ 0 h 336"/>
                <a:gd name="T2" fmla="*/ 624 w 1296"/>
                <a:gd name="T3" fmla="*/ 0 h 336"/>
                <a:gd name="T4" fmla="*/ 672 w 1296"/>
                <a:gd name="T5" fmla="*/ 96 h 336"/>
                <a:gd name="T6" fmla="*/ 720 w 1296"/>
                <a:gd name="T7" fmla="*/ 0 h 336"/>
                <a:gd name="T8" fmla="*/ 1296 w 1296"/>
                <a:gd name="T9" fmla="*/ 0 h 336"/>
                <a:gd name="T10" fmla="*/ 1152 w 1296"/>
                <a:gd name="T11" fmla="*/ 336 h 336"/>
                <a:gd name="T12" fmla="*/ 144 w 1296"/>
                <a:gd name="T13" fmla="*/ 336 h 336"/>
                <a:gd name="T14" fmla="*/ 0 w 1296"/>
                <a:gd name="T15" fmla="*/ 0 h 336"/>
                <a:gd name="T16" fmla="*/ 0 60000 65536"/>
                <a:gd name="T17" fmla="*/ 0 60000 65536"/>
                <a:gd name="T18" fmla="*/ 0 60000 65536"/>
                <a:gd name="T19" fmla="*/ 0 60000 65536"/>
                <a:gd name="T20" fmla="*/ 0 60000 65536"/>
                <a:gd name="T21" fmla="*/ 0 60000 65536"/>
                <a:gd name="T22" fmla="*/ 0 60000 65536"/>
                <a:gd name="T23" fmla="*/ 0 60000 65536"/>
                <a:gd name="T24" fmla="*/ 0 w 1296"/>
                <a:gd name="T25" fmla="*/ 0 h 336"/>
                <a:gd name="T26" fmla="*/ 1296 w 1296"/>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96" h="336">
                  <a:moveTo>
                    <a:pt x="0" y="0"/>
                  </a:moveTo>
                  <a:lnTo>
                    <a:pt x="624" y="0"/>
                  </a:lnTo>
                  <a:lnTo>
                    <a:pt x="672" y="96"/>
                  </a:lnTo>
                  <a:lnTo>
                    <a:pt x="720" y="0"/>
                  </a:lnTo>
                  <a:lnTo>
                    <a:pt x="1296" y="0"/>
                  </a:lnTo>
                  <a:lnTo>
                    <a:pt x="1152" y="336"/>
                  </a:lnTo>
                  <a:lnTo>
                    <a:pt x="144" y="336"/>
                  </a:lnTo>
                  <a:lnTo>
                    <a:pt x="0" y="0"/>
                  </a:lnTo>
                  <a:close/>
                </a:path>
              </a:pathLst>
            </a:custGeom>
            <a:solidFill>
              <a:schemeClr val="bg1"/>
            </a:solidFill>
            <a:ln w="25400">
              <a:solidFill>
                <a:schemeClr val="tx1"/>
              </a:solidFill>
              <a:round/>
              <a:headEnd/>
              <a:tailEnd/>
            </a:ln>
          </p:spPr>
          <p:txBody>
            <a:bodyPr/>
            <a:lstStyle/>
            <a:p>
              <a:endParaRPr lang="en-US"/>
            </a:p>
          </p:txBody>
        </p:sp>
        <p:sp>
          <p:nvSpPr>
            <p:cNvPr id="15411" name="Line 18"/>
            <p:cNvSpPr>
              <a:spLocks noChangeShapeType="1"/>
            </p:cNvSpPr>
            <p:nvPr/>
          </p:nvSpPr>
          <p:spPr bwMode="auto">
            <a:xfrm>
              <a:off x="2892425" y="2025789"/>
              <a:ext cx="0" cy="485359"/>
            </a:xfrm>
            <a:prstGeom prst="line">
              <a:avLst/>
            </a:prstGeom>
            <a:noFill/>
            <a:ln w="25400">
              <a:solidFill>
                <a:schemeClr val="tx1"/>
              </a:solidFill>
              <a:round/>
              <a:headEnd/>
              <a:tailEnd type="triangle" w="med" len="med"/>
            </a:ln>
          </p:spPr>
          <p:txBody>
            <a:bodyPr/>
            <a:lstStyle/>
            <a:p>
              <a:endParaRPr lang="en-US"/>
            </a:p>
          </p:txBody>
        </p:sp>
        <p:sp>
          <p:nvSpPr>
            <p:cNvPr id="15412" name="Text Box 19"/>
            <p:cNvSpPr txBox="1">
              <a:spLocks noChangeArrowheads="1"/>
            </p:cNvSpPr>
            <p:nvPr/>
          </p:nvSpPr>
          <p:spPr bwMode="auto">
            <a:xfrm>
              <a:off x="3107609" y="3175139"/>
              <a:ext cx="1292533" cy="369332"/>
            </a:xfrm>
            <a:prstGeom prst="rect">
              <a:avLst/>
            </a:prstGeom>
            <a:noFill/>
            <a:ln w="25400">
              <a:noFill/>
              <a:miter lim="800000"/>
              <a:headEnd/>
              <a:tailEnd/>
            </a:ln>
          </p:spPr>
          <p:txBody>
            <a:bodyPr wrap="none">
              <a:spAutoFit/>
            </a:bodyPr>
            <a:lstStyle/>
            <a:p>
              <a:pPr eaLnBrk="0" hangingPunct="0"/>
              <a:r>
                <a:rPr lang="en-US" sz="1800" dirty="0"/>
                <a:t>Target PC</a:t>
              </a:r>
            </a:p>
          </p:txBody>
        </p:sp>
        <p:sp>
          <p:nvSpPr>
            <p:cNvPr id="15413" name="Text Box 20"/>
            <p:cNvSpPr txBox="1">
              <a:spLocks noChangeArrowheads="1"/>
            </p:cNvSpPr>
            <p:nvPr/>
          </p:nvSpPr>
          <p:spPr bwMode="auto">
            <a:xfrm>
              <a:off x="3368675" y="2669898"/>
              <a:ext cx="392113" cy="396875"/>
            </a:xfrm>
            <a:prstGeom prst="rect">
              <a:avLst/>
            </a:prstGeom>
            <a:noFill/>
            <a:ln w="25400">
              <a:noFill/>
              <a:miter lim="800000"/>
              <a:headEnd/>
              <a:tailEnd/>
            </a:ln>
          </p:spPr>
          <p:txBody>
            <a:bodyPr wrap="none">
              <a:spAutoFit/>
            </a:bodyPr>
            <a:lstStyle/>
            <a:p>
              <a:pPr eaLnBrk="0" hangingPunct="0"/>
              <a:r>
                <a:rPr lang="en-US"/>
                <a:t>+</a:t>
              </a:r>
            </a:p>
          </p:txBody>
        </p:sp>
        <p:sp>
          <p:nvSpPr>
            <p:cNvPr id="15404" name="AutoShape 28"/>
            <p:cNvSpPr>
              <a:spLocks/>
            </p:cNvSpPr>
            <p:nvPr/>
          </p:nvSpPr>
          <p:spPr bwMode="auto">
            <a:xfrm rot="5400000">
              <a:off x="4884990" y="1230751"/>
              <a:ext cx="240512" cy="1919421"/>
            </a:xfrm>
            <a:prstGeom prst="rightBrace">
              <a:avLst>
                <a:gd name="adj1" fmla="val 67281"/>
                <a:gd name="adj2" fmla="val 50535"/>
              </a:avLst>
            </a:prstGeom>
            <a:noFill/>
            <a:ln w="25400">
              <a:solidFill>
                <a:schemeClr val="tx1"/>
              </a:solidFill>
              <a:round/>
              <a:headEnd/>
              <a:tailEnd/>
            </a:ln>
          </p:spPr>
          <p:txBody>
            <a:bodyPr wrap="none" anchor="ctr"/>
            <a:lstStyle/>
            <a:p>
              <a:endParaRPr lang="en-US"/>
            </a:p>
          </p:txBody>
        </p:sp>
        <p:sp>
          <p:nvSpPr>
            <p:cNvPr id="11" name="Freeform 10"/>
            <p:cNvSpPr/>
            <p:nvPr/>
          </p:nvSpPr>
          <p:spPr>
            <a:xfrm>
              <a:off x="4191610" y="2296974"/>
              <a:ext cx="804673" cy="212140"/>
            </a:xfrm>
            <a:custGeom>
              <a:avLst/>
              <a:gdLst>
                <a:gd name="connsiteX0" fmla="*/ 826618 w 833933"/>
                <a:gd name="connsiteY0" fmla="*/ 0 h 204825"/>
                <a:gd name="connsiteX1" fmla="*/ 833933 w 833933"/>
                <a:gd name="connsiteY1" fmla="*/ 117043 h 204825"/>
                <a:gd name="connsiteX2" fmla="*/ 7315 w 833933"/>
                <a:gd name="connsiteY2" fmla="*/ 65837 h 204825"/>
                <a:gd name="connsiteX3" fmla="*/ 0 w 833933"/>
                <a:gd name="connsiteY3" fmla="*/ 204825 h 204825"/>
                <a:gd name="connsiteX0" fmla="*/ 826618 w 841248"/>
                <a:gd name="connsiteY0" fmla="*/ 0 h 204825"/>
                <a:gd name="connsiteX1" fmla="*/ 841248 w 841248"/>
                <a:gd name="connsiteY1" fmla="*/ 87782 h 204825"/>
                <a:gd name="connsiteX2" fmla="*/ 7315 w 841248"/>
                <a:gd name="connsiteY2" fmla="*/ 65837 h 204825"/>
                <a:gd name="connsiteX3" fmla="*/ 0 w 841248"/>
                <a:gd name="connsiteY3" fmla="*/ 204825 h 204825"/>
                <a:gd name="connsiteX0" fmla="*/ 826618 w 841248"/>
                <a:gd name="connsiteY0" fmla="*/ 0 h 204825"/>
                <a:gd name="connsiteX1" fmla="*/ 841248 w 841248"/>
                <a:gd name="connsiteY1" fmla="*/ 87782 h 204825"/>
                <a:gd name="connsiteX2" fmla="*/ 21945 w 841248"/>
                <a:gd name="connsiteY2" fmla="*/ 87783 h 204825"/>
                <a:gd name="connsiteX3" fmla="*/ 0 w 841248"/>
                <a:gd name="connsiteY3" fmla="*/ 204825 h 204825"/>
                <a:gd name="connsiteX0" fmla="*/ 804673 w 819303"/>
                <a:gd name="connsiteY0" fmla="*/ 0 h 212140"/>
                <a:gd name="connsiteX1" fmla="*/ 819303 w 819303"/>
                <a:gd name="connsiteY1" fmla="*/ 87782 h 212140"/>
                <a:gd name="connsiteX2" fmla="*/ 0 w 819303"/>
                <a:gd name="connsiteY2" fmla="*/ 87783 h 212140"/>
                <a:gd name="connsiteX3" fmla="*/ 0 w 819303"/>
                <a:gd name="connsiteY3" fmla="*/ 212140 h 212140"/>
                <a:gd name="connsiteX0" fmla="*/ 804673 w 804673"/>
                <a:gd name="connsiteY0" fmla="*/ 0 h 212140"/>
                <a:gd name="connsiteX1" fmla="*/ 804672 w 804673"/>
                <a:gd name="connsiteY1" fmla="*/ 95097 h 212140"/>
                <a:gd name="connsiteX2" fmla="*/ 0 w 804673"/>
                <a:gd name="connsiteY2" fmla="*/ 87783 h 212140"/>
                <a:gd name="connsiteX3" fmla="*/ 0 w 804673"/>
                <a:gd name="connsiteY3" fmla="*/ 212140 h 212140"/>
              </a:gdLst>
              <a:ahLst/>
              <a:cxnLst>
                <a:cxn ang="0">
                  <a:pos x="connsiteX0" y="connsiteY0"/>
                </a:cxn>
                <a:cxn ang="0">
                  <a:pos x="connsiteX1" y="connsiteY1"/>
                </a:cxn>
                <a:cxn ang="0">
                  <a:pos x="connsiteX2" y="connsiteY2"/>
                </a:cxn>
                <a:cxn ang="0">
                  <a:pos x="connsiteX3" y="connsiteY3"/>
                </a:cxn>
              </a:cxnLst>
              <a:rect l="l" t="t" r="r" b="b"/>
              <a:pathLst>
                <a:path w="804673" h="212140">
                  <a:moveTo>
                    <a:pt x="804673" y="0"/>
                  </a:moveTo>
                  <a:cubicBezTo>
                    <a:pt x="804673" y="31699"/>
                    <a:pt x="804672" y="63398"/>
                    <a:pt x="804672" y="95097"/>
                  </a:cubicBezTo>
                  <a:lnTo>
                    <a:pt x="0" y="87783"/>
                  </a:lnTo>
                  <a:lnTo>
                    <a:pt x="0" y="212140"/>
                  </a:lnTo>
                </a:path>
              </a:pathLst>
            </a:custGeom>
            <a:solidFill>
              <a:schemeClr val="bg1"/>
            </a:solidFill>
            <a:ln w="19050">
              <a:solidFill>
                <a:schemeClr val="tx1"/>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sp>
        <p:nvSpPr>
          <p:cNvPr id="12" name="TextBox 11"/>
          <p:cNvSpPr txBox="1"/>
          <p:nvPr/>
        </p:nvSpPr>
        <p:spPr>
          <a:xfrm>
            <a:off x="141512" y="1712167"/>
            <a:ext cx="1230087" cy="646331"/>
          </a:xfrm>
          <a:prstGeom prst="rect">
            <a:avLst/>
          </a:prstGeom>
          <a:noFill/>
        </p:spPr>
        <p:txBody>
          <a:bodyPr wrap="square" rtlCol="0">
            <a:spAutoFit/>
          </a:bodyPr>
          <a:lstStyle/>
          <a:p>
            <a:r>
              <a:rPr lang="en-US" sz="1800" dirty="0">
                <a:latin typeface="Comic Sans MS" panose="030F0702030302020204" pitchFamily="66" charset="0"/>
              </a:rPr>
              <a:t>After decoding</a:t>
            </a:r>
          </a:p>
        </p:txBody>
      </p:sp>
      <p:sp>
        <p:nvSpPr>
          <p:cNvPr id="14" name="TextBox 13"/>
          <p:cNvSpPr txBox="1"/>
          <p:nvPr/>
        </p:nvSpPr>
        <p:spPr>
          <a:xfrm>
            <a:off x="645598" y="3765852"/>
            <a:ext cx="5838266" cy="1938992"/>
          </a:xfrm>
          <a:prstGeom prst="rect">
            <a:avLst/>
          </a:prstGeom>
          <a:noFill/>
        </p:spPr>
        <p:txBody>
          <a:bodyPr wrap="square" rtlCol="0">
            <a:spAutoFit/>
          </a:bodyPr>
          <a:lstStyle/>
          <a:p>
            <a:r>
              <a:rPr lang="en-US" dirty="0"/>
              <a:t>At the Decode stage:</a:t>
            </a:r>
          </a:p>
          <a:p>
            <a:r>
              <a:rPr lang="en-US" dirty="0"/>
              <a:t>For a branch instruction consult the BHT to determine the direction prediction;</a:t>
            </a:r>
          </a:p>
          <a:p>
            <a:r>
              <a:rPr lang="en-US" dirty="0"/>
              <a:t>Use the prediction to compute the </a:t>
            </a:r>
            <a:r>
              <a:rPr lang="en-US" dirty="0" err="1"/>
              <a:t>nextPC</a:t>
            </a:r>
            <a:r>
              <a:rPr lang="en-US" dirty="0"/>
              <a:t>;</a:t>
            </a:r>
          </a:p>
          <a:p>
            <a:r>
              <a:rPr lang="en-US" dirty="0"/>
              <a:t>If the </a:t>
            </a:r>
            <a:r>
              <a:rPr lang="en-US" dirty="0" err="1"/>
              <a:t>nextPC</a:t>
            </a:r>
            <a:r>
              <a:rPr lang="en-US" dirty="0"/>
              <a:t> is different from the incoming </a:t>
            </a:r>
            <a:r>
              <a:rPr lang="en-US" dirty="0" err="1"/>
              <a:t>ppc</a:t>
            </a:r>
            <a:r>
              <a:rPr lang="en-US" dirty="0"/>
              <a:t>, redirect the Fetch</a:t>
            </a:r>
          </a:p>
        </p:txBody>
      </p:sp>
      <p:sp>
        <p:nvSpPr>
          <p:cNvPr id="3" name="TextBox 2"/>
          <p:cNvSpPr txBox="1"/>
          <p:nvPr/>
        </p:nvSpPr>
        <p:spPr>
          <a:xfrm>
            <a:off x="7300030" y="3029210"/>
            <a:ext cx="1772253" cy="1938992"/>
          </a:xfrm>
          <a:prstGeom prst="rect">
            <a:avLst/>
          </a:prstGeom>
          <a:noFill/>
          <a:ln>
            <a:solidFill>
              <a:srgbClr val="FF0000"/>
            </a:solidFill>
          </a:ln>
        </p:spPr>
        <p:txBody>
          <a:bodyPr wrap="square" rtlCol="0">
            <a:spAutoFit/>
          </a:bodyPr>
          <a:lstStyle/>
          <a:p>
            <a:r>
              <a:rPr lang="en-US" dirty="0">
                <a:latin typeface="Comic Sans MS" panose="030F0702030302020204" pitchFamily="66" charset="0"/>
              </a:rPr>
              <a:t>No need to keep the target PC because it can be computed</a:t>
            </a:r>
          </a:p>
        </p:txBody>
      </p:sp>
      <p:sp>
        <p:nvSpPr>
          <p:cNvPr id="4" name="Date Placeholder 3">
            <a:extLst>
              <a:ext uri="{FF2B5EF4-FFF2-40B4-BE49-F238E27FC236}">
                <a16:creationId xmlns:a16="http://schemas.microsoft.com/office/drawing/2014/main" id="{2960C368-58FA-9156-EE89-43090C8D568A}"/>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80C817AB-56EF-8F32-3252-EEB3C5D41855}"/>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306C2DE8-E86C-2CA6-33AC-F4505E88F21F}"/>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20</a:t>
            </a:fld>
            <a:endParaRPr lang="en-US" dirty="0"/>
          </a:p>
        </p:txBody>
      </p:sp>
    </p:spTree>
    <p:extLst>
      <p:ext uri="{BB962C8B-B14F-4D97-AF65-F5344CB8AC3E}">
        <p14:creationId xmlns:p14="http://schemas.microsoft.com/office/powerpoint/2010/main" val="57267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15587"/>
                                        </p:tgtEl>
                                        <p:attrNameLst>
                                          <p:attrName>style.visibility</p:attrName>
                                        </p:attrNameLst>
                                      </p:cBhvr>
                                      <p:to>
                                        <p:strVal val="visible"/>
                                      </p:to>
                                    </p:set>
                                    <p:anim calcmode="lin" valueType="num">
                                      <p:cBhvr additive="base">
                                        <p:cTn id="19" dur="500" fill="hold"/>
                                        <p:tgtEl>
                                          <p:spTgt spid="2115587"/>
                                        </p:tgtEl>
                                        <p:attrNameLst>
                                          <p:attrName>ppt_x</p:attrName>
                                        </p:attrNameLst>
                                      </p:cBhvr>
                                      <p:tavLst>
                                        <p:tav tm="0">
                                          <p:val>
                                            <p:strVal val="#ppt_x"/>
                                          </p:val>
                                        </p:tav>
                                        <p:tav tm="100000">
                                          <p:val>
                                            <p:strVal val="#ppt_x"/>
                                          </p:val>
                                        </p:tav>
                                      </p:tavLst>
                                    </p:anim>
                                    <p:anim calcmode="lin" valueType="num">
                                      <p:cBhvr additive="base">
                                        <p:cTn id="20" dur="500" fill="hold"/>
                                        <p:tgtEl>
                                          <p:spTgt spid="211558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5587" grpId="0" animBg="1" autoUpdateAnimBg="0"/>
      <p:bldP spid="14" grpId="0"/>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z="4000"/>
              <a:t>Where does BHT fit in the processor pipeline?</a:t>
            </a:r>
          </a:p>
        </p:txBody>
      </p:sp>
      <p:sp>
        <p:nvSpPr>
          <p:cNvPr id="3" name="Subtitle 2" descr="Rectangle: Click to edit Master text styles&#10;Second level&#10;Third level&#10;Fourth level&#10;Fifth level"/>
          <p:cNvSpPr>
            <a:spLocks noGrp="1"/>
          </p:cNvSpPr>
          <p:nvPr>
            <p:ph idx="1"/>
          </p:nvPr>
        </p:nvSpPr>
        <p:spPr>
          <a:xfrm>
            <a:off x="700582" y="1585129"/>
            <a:ext cx="7942255" cy="4226586"/>
          </a:xfrm>
        </p:spPr>
        <p:txBody>
          <a:bodyPr/>
          <a:lstStyle/>
          <a:p>
            <a:r>
              <a:rPr lang="en-US" sz="2400" dirty="0"/>
              <a:t>BHT can only be used after instruction decode</a:t>
            </a:r>
          </a:p>
          <a:p>
            <a:pPr lvl="1"/>
            <a:endParaRPr lang="en-US" sz="2000" dirty="0"/>
          </a:p>
          <a:p>
            <a:r>
              <a:rPr lang="en-US" sz="2400" dirty="0"/>
              <a:t>We still need the next instruction address predictor (e.g., BTB) at the fetch stage</a:t>
            </a:r>
          </a:p>
          <a:p>
            <a:pPr lvl="1"/>
            <a:endParaRPr lang="en-US" sz="2000" dirty="0"/>
          </a:p>
          <a:p>
            <a:r>
              <a:rPr lang="en-US" sz="2400" i="1" dirty="0"/>
              <a:t>Predictor training: </a:t>
            </a:r>
            <a:r>
              <a:rPr lang="en-US" sz="2400" dirty="0"/>
              <a:t>On a pc misprediction, information about redirecting the pc has to be passed to the fetch stage. However, for training the direction predictor, the direction information has to be passed after every branch execution (misprediction or not)</a:t>
            </a:r>
          </a:p>
        </p:txBody>
      </p:sp>
      <p:sp>
        <p:nvSpPr>
          <p:cNvPr id="4" name="Date Placeholder 3">
            <a:extLst>
              <a:ext uri="{FF2B5EF4-FFF2-40B4-BE49-F238E27FC236}">
                <a16:creationId xmlns:a16="http://schemas.microsoft.com/office/drawing/2014/main" id="{3C911406-E9C7-66C7-7C6A-FD283A28CBE4}"/>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330A514A-27F0-B8C3-D450-600FC06CDAF3}"/>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173F6A7F-4E46-2EC4-0532-B217A4C20A3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21</a:t>
            </a:fld>
            <a:endParaRPr lang="en-US" dirty="0"/>
          </a:p>
        </p:txBody>
      </p:sp>
    </p:spTree>
    <p:extLst>
      <p:ext uri="{BB962C8B-B14F-4D97-AF65-F5344CB8AC3E}">
        <p14:creationId xmlns:p14="http://schemas.microsoft.com/office/powerpoint/2010/main" val="253784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Multiple predictors in a pipeline</a:t>
            </a:r>
          </a:p>
        </p:txBody>
      </p:sp>
      <p:sp>
        <p:nvSpPr>
          <p:cNvPr id="7" name="Content Placeholder 6"/>
          <p:cNvSpPr>
            <a:spLocks noGrp="1"/>
          </p:cNvSpPr>
          <p:nvPr>
            <p:ph idx="1"/>
          </p:nvPr>
        </p:nvSpPr>
        <p:spPr>
          <a:xfrm>
            <a:off x="683821" y="1596240"/>
            <a:ext cx="7772400" cy="4473633"/>
          </a:xfrm>
        </p:spPr>
        <p:txBody>
          <a:bodyPr/>
          <a:lstStyle/>
          <a:p>
            <a:r>
              <a:rPr lang="en-US" sz="2400" dirty="0"/>
              <a:t> At each stage we need to take two decisions:</a:t>
            </a:r>
          </a:p>
          <a:p>
            <a:pPr lvl="1"/>
            <a:r>
              <a:rPr lang="en-US" sz="2000" i="1" dirty="0"/>
              <a:t>Determine if the current instruction is a wrong path instruction: </a:t>
            </a:r>
            <a:r>
              <a:rPr lang="en-US" sz="2000" dirty="0"/>
              <a:t>Requires looking at epochs</a:t>
            </a:r>
          </a:p>
          <a:p>
            <a:pPr lvl="1"/>
            <a:r>
              <a:rPr lang="en-US" sz="2000" i="1" dirty="0"/>
              <a:t>Determine if the prediction (</a:t>
            </a:r>
            <a:r>
              <a:rPr lang="en-US" sz="2000" i="1" dirty="0" err="1"/>
              <a:t>ppc</a:t>
            </a:r>
            <a:r>
              <a:rPr lang="en-US" sz="2000" i="1" dirty="0"/>
              <a:t>) following the current instruction is good: </a:t>
            </a:r>
            <a:r>
              <a:rPr lang="en-US" sz="2000" dirty="0"/>
              <a:t>Requires consulting BTB at Decode, and later determining the actual branch resolution at Execute</a:t>
            </a:r>
          </a:p>
          <a:p>
            <a:r>
              <a:rPr lang="en-US" sz="2400" dirty="0"/>
              <a:t>No redirections should be generated by known wrong path instructions</a:t>
            </a:r>
          </a:p>
          <a:p>
            <a:r>
              <a:rPr lang="en-US" sz="2400" dirty="0"/>
              <a:t>Redirections from Execute stage are always correct, and cannot be ignored</a:t>
            </a:r>
          </a:p>
        </p:txBody>
      </p:sp>
      <p:sp>
        <p:nvSpPr>
          <p:cNvPr id="4" name="TextBox 3"/>
          <p:cNvSpPr txBox="1"/>
          <p:nvPr/>
        </p:nvSpPr>
        <p:spPr>
          <a:xfrm>
            <a:off x="1396013" y="5723794"/>
            <a:ext cx="7162538" cy="400110"/>
          </a:xfrm>
          <a:prstGeom prst="rect">
            <a:avLst/>
          </a:prstGeom>
          <a:noFill/>
        </p:spPr>
        <p:txBody>
          <a:bodyPr wrap="none" rtlCol="0">
            <a:spAutoFit/>
          </a:bodyPr>
          <a:lstStyle/>
          <a:p>
            <a:pPr marL="0" lvl="1"/>
            <a:r>
              <a:rPr lang="en-US" dirty="0">
                <a:solidFill>
                  <a:srgbClr val="FF0000"/>
                </a:solidFill>
                <a:latin typeface="Comic Sans MS" panose="030F0702030302020204" pitchFamily="66" charset="0"/>
              </a:rPr>
              <a:t>Should training also be avoided by wrong path instruction?</a:t>
            </a:r>
          </a:p>
        </p:txBody>
      </p:sp>
      <p:sp>
        <p:nvSpPr>
          <p:cNvPr id="10" name="TextBox 9"/>
          <p:cNvSpPr txBox="1"/>
          <p:nvPr/>
        </p:nvSpPr>
        <p:spPr>
          <a:xfrm>
            <a:off x="3273931" y="6166337"/>
            <a:ext cx="5343129" cy="400110"/>
          </a:xfrm>
          <a:prstGeom prst="rect">
            <a:avLst/>
          </a:prstGeom>
          <a:noFill/>
        </p:spPr>
        <p:txBody>
          <a:bodyPr wrap="none" rtlCol="0">
            <a:spAutoFit/>
          </a:bodyPr>
          <a:lstStyle/>
          <a:p>
            <a:pPr marL="0" lvl="1"/>
            <a:r>
              <a:rPr lang="en-US" dirty="0">
                <a:solidFill>
                  <a:srgbClr val="FF0000"/>
                </a:solidFill>
                <a:latin typeface="Comic Sans MS" panose="030F0702030302020204" pitchFamily="66" charset="0"/>
              </a:rPr>
              <a:t>Generally yes, but may have some benefits </a:t>
            </a:r>
          </a:p>
        </p:txBody>
      </p:sp>
      <p:sp>
        <p:nvSpPr>
          <p:cNvPr id="3" name="Date Placeholder 2">
            <a:extLst>
              <a:ext uri="{FF2B5EF4-FFF2-40B4-BE49-F238E27FC236}">
                <a16:creationId xmlns:a16="http://schemas.microsoft.com/office/drawing/2014/main" id="{FF5A5E4E-B41E-3892-5D18-09A830C4D3DC}"/>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1FA8BA3C-4C11-1DF4-8E82-D228574275B8}"/>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74C5F0B4-2BF9-606A-1F1D-2BB66AF0FB17}"/>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22</a:t>
            </a:fld>
            <a:endParaRPr lang="en-US" dirty="0"/>
          </a:p>
        </p:txBody>
      </p:sp>
    </p:spTree>
    <p:extLst>
      <p:ext uri="{BB962C8B-B14F-4D97-AF65-F5344CB8AC3E}">
        <p14:creationId xmlns:p14="http://schemas.microsoft.com/office/powerpoint/2010/main" val="2410694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N-Stage pipeline with BHT</a:t>
            </a:r>
          </a:p>
        </p:txBody>
      </p:sp>
      <p:sp>
        <p:nvSpPr>
          <p:cNvPr id="3" name="Content Placeholder 2"/>
          <p:cNvSpPr>
            <a:spLocks noGrp="1"/>
          </p:cNvSpPr>
          <p:nvPr>
            <p:ph idx="1"/>
          </p:nvPr>
        </p:nvSpPr>
        <p:spPr>
          <a:xfrm>
            <a:off x="795288" y="4038381"/>
            <a:ext cx="7772400" cy="2552423"/>
          </a:xfrm>
        </p:spPr>
        <p:txBody>
          <a:bodyPr/>
          <a:lstStyle/>
          <a:p>
            <a:r>
              <a:rPr lang="en-US" sz="2000" dirty="0"/>
              <a:t>Both Decode and Execute can redirect the PC; Execute redirect should never be overruled</a:t>
            </a:r>
          </a:p>
          <a:p>
            <a:r>
              <a:rPr lang="en-US" sz="2000" dirty="0"/>
              <a:t>Use separate epochs for each redirecting stage</a:t>
            </a:r>
          </a:p>
          <a:p>
            <a:pPr lvl="1"/>
            <a:r>
              <a:rPr lang="en-US" sz="1600" dirty="0" err="1"/>
              <a:t>eEp</a:t>
            </a:r>
            <a:r>
              <a:rPr lang="en-US" sz="1600" dirty="0"/>
              <a:t> for Execute redirections and </a:t>
            </a:r>
            <a:r>
              <a:rPr lang="en-US" sz="1600" dirty="0" err="1"/>
              <a:t>dEp</a:t>
            </a:r>
            <a:r>
              <a:rPr lang="en-US" sz="1600" dirty="0"/>
              <a:t> for Decode redirections</a:t>
            </a:r>
          </a:p>
          <a:p>
            <a:r>
              <a:rPr lang="en-US" sz="2000" dirty="0"/>
              <a:t>Execute can update both BTB and BHT</a:t>
            </a:r>
          </a:p>
          <a:p>
            <a:pPr lvl="1"/>
            <a:endParaRPr lang="en-US" sz="1600" dirty="0"/>
          </a:p>
        </p:txBody>
      </p:sp>
      <p:grpSp>
        <p:nvGrpSpPr>
          <p:cNvPr id="8" name="Group 7"/>
          <p:cNvGrpSpPr/>
          <p:nvPr/>
        </p:nvGrpSpPr>
        <p:grpSpPr>
          <a:xfrm>
            <a:off x="5057776" y="2800410"/>
            <a:ext cx="2935287" cy="1198563"/>
            <a:chOff x="4610101" y="3136900"/>
            <a:chExt cx="2935287" cy="1198563"/>
          </a:xfrm>
        </p:grpSpPr>
        <p:sp>
          <p:nvSpPr>
            <p:cNvPr id="9"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t>Execute</a:t>
              </a:r>
            </a:p>
          </p:txBody>
        </p:sp>
        <p:sp>
          <p:nvSpPr>
            <p:cNvPr id="10"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a:p>
          </p:txBody>
        </p:sp>
        <p:sp>
          <p:nvSpPr>
            <p:cNvPr id="11"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a:t>d2e</a:t>
              </a:r>
            </a:p>
          </p:txBody>
        </p:sp>
        <p:sp>
          <p:nvSpPr>
            <p:cNvPr id="12" name="Line 8"/>
            <p:cNvSpPr>
              <a:spLocks noChangeShapeType="1"/>
            </p:cNvSpPr>
            <p:nvPr/>
          </p:nvSpPr>
          <p:spPr bwMode="auto">
            <a:xfrm rot="16200000">
              <a:off x="6984206" y="3296444"/>
              <a:ext cx="320675" cy="1588"/>
            </a:xfrm>
            <a:prstGeom prst="line">
              <a:avLst/>
            </a:prstGeom>
            <a:noFill/>
            <a:ln w="12700">
              <a:solidFill>
                <a:schemeClr val="tx1"/>
              </a:solidFill>
              <a:round/>
              <a:headEnd/>
              <a:tailEnd type="triangle" w="lg" len="lg"/>
            </a:ln>
          </p:spPr>
          <p:txBody>
            <a:bodyPr/>
            <a:lstStyle/>
            <a:p>
              <a:endParaRPr lang="en-US"/>
            </a:p>
          </p:txBody>
        </p:sp>
        <p:sp>
          <p:nvSpPr>
            <p:cNvPr id="13" name="Line 8"/>
            <p:cNvSpPr>
              <a:spLocks noChangeShapeType="1"/>
            </p:cNvSpPr>
            <p:nvPr/>
          </p:nvSpPr>
          <p:spPr bwMode="auto">
            <a:xfrm rot="16200000">
              <a:off x="4450557" y="3305969"/>
              <a:ext cx="320675" cy="1588"/>
            </a:xfrm>
            <a:prstGeom prst="line">
              <a:avLst/>
            </a:prstGeom>
            <a:noFill/>
            <a:ln w="12700">
              <a:solidFill>
                <a:schemeClr val="tx1"/>
              </a:solidFill>
              <a:round/>
              <a:headEnd/>
              <a:tailEnd type="triangle" w="lg" len="lg"/>
            </a:ln>
          </p:spPr>
          <p:txBody>
            <a:bodyPr/>
            <a:lstStyle/>
            <a:p>
              <a:endParaRPr lang="en-US"/>
            </a:p>
          </p:txBody>
        </p:sp>
      </p:grpSp>
      <p:grpSp>
        <p:nvGrpSpPr>
          <p:cNvPr id="14" name="Group 13"/>
          <p:cNvGrpSpPr/>
          <p:nvPr/>
        </p:nvGrpSpPr>
        <p:grpSpPr>
          <a:xfrm>
            <a:off x="3571875" y="3065523"/>
            <a:ext cx="2525713" cy="933450"/>
            <a:chOff x="5638800" y="3402013"/>
            <a:chExt cx="2525713" cy="933450"/>
          </a:xfrm>
        </p:grpSpPr>
        <p:sp>
          <p:nvSpPr>
            <p:cNvPr id="15"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a:t>Decode</a:t>
              </a:r>
            </a:p>
          </p:txBody>
        </p:sp>
        <p:sp>
          <p:nvSpPr>
            <p:cNvPr id="16"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a:p>
          </p:txBody>
        </p:sp>
        <p:sp>
          <p:nvSpPr>
            <p:cNvPr id="17"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a:t>f2d</a:t>
              </a:r>
            </a:p>
          </p:txBody>
        </p:sp>
        <p:sp>
          <p:nvSpPr>
            <p:cNvPr id="18"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a:p>
          </p:txBody>
        </p:sp>
      </p:grpSp>
      <p:grpSp>
        <p:nvGrpSpPr>
          <p:cNvPr id="19" name="Group 18"/>
          <p:cNvGrpSpPr/>
          <p:nvPr/>
        </p:nvGrpSpPr>
        <p:grpSpPr>
          <a:xfrm>
            <a:off x="1076325" y="3065523"/>
            <a:ext cx="2525713" cy="933450"/>
            <a:chOff x="5638800" y="3402013"/>
            <a:chExt cx="2525713" cy="933450"/>
          </a:xfrm>
        </p:grpSpPr>
        <p:sp>
          <p:nvSpPr>
            <p:cNvPr id="20"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a:t>Fetch</a:t>
              </a:r>
            </a:p>
          </p:txBody>
        </p:sp>
        <p:sp>
          <p:nvSpPr>
            <p:cNvPr id="21"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a:p>
          </p:txBody>
        </p:sp>
        <p:sp>
          <p:nvSpPr>
            <p:cNvPr id="22"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dirty="0"/>
                <a:t>PC</a:t>
              </a:r>
            </a:p>
          </p:txBody>
        </p:sp>
        <p:sp>
          <p:nvSpPr>
            <p:cNvPr id="23"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a:p>
          </p:txBody>
        </p:sp>
      </p:grpSp>
      <p:grpSp>
        <p:nvGrpSpPr>
          <p:cNvPr id="24" name="Group 23"/>
          <p:cNvGrpSpPr/>
          <p:nvPr/>
        </p:nvGrpSpPr>
        <p:grpSpPr>
          <a:xfrm>
            <a:off x="7038975" y="2149535"/>
            <a:ext cx="1266825" cy="742950"/>
            <a:chOff x="6610350" y="2514600"/>
            <a:chExt cx="1266825" cy="742950"/>
          </a:xfrm>
        </p:grpSpPr>
        <p:sp>
          <p:nvSpPr>
            <p:cNvPr id="25" name="Explosion 2 24"/>
            <p:cNvSpPr/>
            <p:nvPr/>
          </p:nvSpPr>
          <p:spPr bwMode="auto">
            <a:xfrm>
              <a:off x="6610350" y="2514600"/>
              <a:ext cx="1266825" cy="742950"/>
            </a:xfrm>
            <a:prstGeom prst="irregularSeal2">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6" name="TextBox 25"/>
            <p:cNvSpPr txBox="1"/>
            <p:nvPr/>
          </p:nvSpPr>
          <p:spPr>
            <a:xfrm>
              <a:off x="6858000" y="2638425"/>
              <a:ext cx="691215" cy="523220"/>
            </a:xfrm>
            <a:prstGeom prst="rect">
              <a:avLst/>
            </a:prstGeom>
            <a:noFill/>
          </p:spPr>
          <p:txBody>
            <a:bodyPr wrap="none" rtlCol="0">
              <a:spAutoFit/>
            </a:bodyPr>
            <a:lstStyle/>
            <a:p>
              <a:pPr algn="ctr"/>
              <a:r>
                <a:rPr lang="en-US" sz="1400" dirty="0"/>
                <a:t>miss </a:t>
              </a:r>
            </a:p>
            <a:p>
              <a:pPr algn="ctr"/>
              <a:r>
                <a:rPr lang="en-US" sz="1400" dirty="0" err="1"/>
                <a:t>pred</a:t>
              </a:r>
              <a:r>
                <a:rPr lang="en-US" sz="1400" dirty="0"/>
                <a:t>?</a:t>
              </a:r>
            </a:p>
          </p:txBody>
        </p:sp>
      </p:grpSp>
      <p:grpSp>
        <p:nvGrpSpPr>
          <p:cNvPr id="27" name="Group 26"/>
          <p:cNvGrpSpPr/>
          <p:nvPr/>
        </p:nvGrpSpPr>
        <p:grpSpPr>
          <a:xfrm>
            <a:off x="4495800" y="2187635"/>
            <a:ext cx="1266825" cy="742950"/>
            <a:chOff x="6610350" y="2514600"/>
            <a:chExt cx="1266825" cy="742950"/>
          </a:xfrm>
        </p:grpSpPr>
        <p:sp>
          <p:nvSpPr>
            <p:cNvPr id="28" name="Explosion 2 27"/>
            <p:cNvSpPr/>
            <p:nvPr/>
          </p:nvSpPr>
          <p:spPr bwMode="auto">
            <a:xfrm>
              <a:off x="6610350" y="2514600"/>
              <a:ext cx="1266825" cy="742950"/>
            </a:xfrm>
            <a:prstGeom prst="irregularSeal2">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9" name="TextBox 28"/>
            <p:cNvSpPr txBox="1"/>
            <p:nvPr/>
          </p:nvSpPr>
          <p:spPr>
            <a:xfrm>
              <a:off x="6858000" y="2638425"/>
              <a:ext cx="691215" cy="523220"/>
            </a:xfrm>
            <a:prstGeom prst="rect">
              <a:avLst/>
            </a:prstGeom>
            <a:noFill/>
          </p:spPr>
          <p:txBody>
            <a:bodyPr wrap="none" rtlCol="0">
              <a:spAutoFit/>
            </a:bodyPr>
            <a:lstStyle/>
            <a:p>
              <a:pPr algn="ctr"/>
              <a:r>
                <a:rPr lang="en-US" sz="1400" dirty="0"/>
                <a:t>miss </a:t>
              </a:r>
            </a:p>
            <a:p>
              <a:pPr algn="ctr"/>
              <a:r>
                <a:rPr lang="en-US" sz="1400" dirty="0" err="1"/>
                <a:t>pred</a:t>
              </a:r>
              <a:r>
                <a:rPr lang="en-US" sz="1400" dirty="0"/>
                <a:t>?</a:t>
              </a:r>
            </a:p>
          </p:txBody>
        </p:sp>
      </p:grpSp>
      <p:sp>
        <p:nvSpPr>
          <p:cNvPr id="30" name="Freeform 29"/>
          <p:cNvSpPr/>
          <p:nvPr/>
        </p:nvSpPr>
        <p:spPr bwMode="auto">
          <a:xfrm>
            <a:off x="1704975" y="1939984"/>
            <a:ext cx="3362325" cy="314325"/>
          </a:xfrm>
          <a:custGeom>
            <a:avLst/>
            <a:gdLst>
              <a:gd name="connsiteX0" fmla="*/ 3362325 w 3362325"/>
              <a:gd name="connsiteY0" fmla="*/ 419100 h 419100"/>
              <a:gd name="connsiteX1" fmla="*/ 3362325 w 3362325"/>
              <a:gd name="connsiteY1" fmla="*/ 0 h 419100"/>
              <a:gd name="connsiteX2" fmla="*/ 0 w 3362325"/>
              <a:gd name="connsiteY2" fmla="*/ 0 h 419100"/>
            </a:gdLst>
            <a:ahLst/>
            <a:cxnLst>
              <a:cxn ang="0">
                <a:pos x="connsiteX0" y="connsiteY0"/>
              </a:cxn>
              <a:cxn ang="0">
                <a:pos x="connsiteX1" y="connsiteY1"/>
              </a:cxn>
              <a:cxn ang="0">
                <a:pos x="connsiteX2" y="connsiteY2"/>
              </a:cxn>
            </a:cxnLst>
            <a:rect l="l" t="t" r="r" b="b"/>
            <a:pathLst>
              <a:path w="3362325" h="419100">
                <a:moveTo>
                  <a:pt x="3362325" y="419100"/>
                </a:moveTo>
                <a:lnTo>
                  <a:pt x="3362325" y="0"/>
                </a:lnTo>
                <a:lnTo>
                  <a:pt x="0" y="0"/>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Freeform 30"/>
          <p:cNvSpPr/>
          <p:nvPr/>
        </p:nvSpPr>
        <p:spPr bwMode="auto">
          <a:xfrm>
            <a:off x="1714500" y="1635185"/>
            <a:ext cx="5895975" cy="590550"/>
          </a:xfrm>
          <a:custGeom>
            <a:avLst/>
            <a:gdLst>
              <a:gd name="connsiteX0" fmla="*/ 3362325 w 3362325"/>
              <a:gd name="connsiteY0" fmla="*/ 419100 h 419100"/>
              <a:gd name="connsiteX1" fmla="*/ 3362325 w 3362325"/>
              <a:gd name="connsiteY1" fmla="*/ 0 h 419100"/>
              <a:gd name="connsiteX2" fmla="*/ 0 w 3362325"/>
              <a:gd name="connsiteY2" fmla="*/ 0 h 419100"/>
            </a:gdLst>
            <a:ahLst/>
            <a:cxnLst>
              <a:cxn ang="0">
                <a:pos x="connsiteX0" y="connsiteY0"/>
              </a:cxn>
              <a:cxn ang="0">
                <a:pos x="connsiteX1" y="connsiteY1"/>
              </a:cxn>
              <a:cxn ang="0">
                <a:pos x="connsiteX2" y="connsiteY2"/>
              </a:cxn>
            </a:cxnLst>
            <a:rect l="l" t="t" r="r" b="b"/>
            <a:pathLst>
              <a:path w="3362325" h="419100">
                <a:moveTo>
                  <a:pt x="3362325" y="419100"/>
                </a:moveTo>
                <a:lnTo>
                  <a:pt x="3362325" y="0"/>
                </a:lnTo>
                <a:lnTo>
                  <a:pt x="0" y="0"/>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TextBox 31"/>
          <p:cNvSpPr txBox="1"/>
          <p:nvPr/>
        </p:nvSpPr>
        <p:spPr>
          <a:xfrm>
            <a:off x="5579921" y="1254185"/>
            <a:ext cx="1459054" cy="369332"/>
          </a:xfrm>
          <a:prstGeom prst="rect">
            <a:avLst/>
          </a:prstGeom>
          <a:noFill/>
        </p:spPr>
        <p:txBody>
          <a:bodyPr wrap="none" rtlCol="0">
            <a:spAutoFit/>
          </a:bodyPr>
          <a:lstStyle/>
          <a:p>
            <a:r>
              <a:rPr lang="en-US" sz="1800" dirty="0"/>
              <a:t>redirect PC</a:t>
            </a:r>
          </a:p>
        </p:txBody>
      </p:sp>
      <p:sp>
        <p:nvSpPr>
          <p:cNvPr id="33" name="TextBox 32"/>
          <p:cNvSpPr txBox="1"/>
          <p:nvPr/>
        </p:nvSpPr>
        <p:spPr>
          <a:xfrm>
            <a:off x="792223" y="1628787"/>
            <a:ext cx="1540806" cy="369332"/>
          </a:xfrm>
          <a:prstGeom prst="rect">
            <a:avLst/>
          </a:prstGeom>
          <a:noFill/>
        </p:spPr>
        <p:txBody>
          <a:bodyPr wrap="none" rtlCol="0">
            <a:spAutoFit/>
          </a:bodyPr>
          <a:lstStyle/>
          <a:p>
            <a:r>
              <a:rPr lang="en-US" sz="1800" dirty="0"/>
              <a:t>redirect PC </a:t>
            </a:r>
          </a:p>
        </p:txBody>
      </p:sp>
      <p:sp>
        <p:nvSpPr>
          <p:cNvPr id="40" name="TextBox 39"/>
          <p:cNvSpPr txBox="1"/>
          <p:nvPr/>
        </p:nvSpPr>
        <p:spPr>
          <a:xfrm>
            <a:off x="2578487" y="2225593"/>
            <a:ext cx="78171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400" dirty="0" err="1"/>
              <a:t>dEp</a:t>
            </a:r>
            <a:endParaRPr lang="en-US" sz="1400" dirty="0"/>
          </a:p>
        </p:txBody>
      </p:sp>
      <p:sp>
        <p:nvSpPr>
          <p:cNvPr id="43" name="Line 8"/>
          <p:cNvSpPr>
            <a:spLocks noChangeShapeType="1"/>
          </p:cNvSpPr>
          <p:nvPr/>
        </p:nvSpPr>
        <p:spPr bwMode="auto">
          <a:xfrm rot="16200000">
            <a:off x="8172291" y="3313770"/>
            <a:ext cx="0" cy="358455"/>
          </a:xfrm>
          <a:prstGeom prst="line">
            <a:avLst/>
          </a:prstGeom>
          <a:noFill/>
          <a:ln w="12700">
            <a:solidFill>
              <a:schemeClr val="tx1"/>
            </a:solidFill>
            <a:round/>
            <a:headEnd/>
            <a:tailEnd type="triangle" w="lg" len="lg"/>
          </a:ln>
        </p:spPr>
        <p:txBody>
          <a:bodyPr/>
          <a:lstStyle/>
          <a:p>
            <a:endParaRPr lang="en-US"/>
          </a:p>
        </p:txBody>
      </p:sp>
      <p:sp>
        <p:nvSpPr>
          <p:cNvPr id="44" name="TextBox 43"/>
          <p:cNvSpPr txBox="1"/>
          <p:nvPr/>
        </p:nvSpPr>
        <p:spPr>
          <a:xfrm flipH="1">
            <a:off x="8351519" y="3245407"/>
            <a:ext cx="594971" cy="400110"/>
          </a:xfrm>
          <a:prstGeom prst="rect">
            <a:avLst/>
          </a:prstGeom>
          <a:noFill/>
        </p:spPr>
        <p:txBody>
          <a:bodyPr wrap="square" rtlCol="0">
            <a:spAutoFit/>
          </a:bodyPr>
          <a:lstStyle/>
          <a:p>
            <a:r>
              <a:rPr lang="en-US" dirty="0"/>
              <a:t>...</a:t>
            </a:r>
          </a:p>
        </p:txBody>
      </p:sp>
      <p:sp>
        <p:nvSpPr>
          <p:cNvPr id="37" name="TextBox 36"/>
          <p:cNvSpPr txBox="1"/>
          <p:nvPr/>
        </p:nvSpPr>
        <p:spPr>
          <a:xfrm>
            <a:off x="6096835" y="2208025"/>
            <a:ext cx="78171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400" dirty="0" err="1"/>
              <a:t>eEp</a:t>
            </a:r>
            <a:endParaRPr lang="en-US" sz="1400" dirty="0"/>
          </a:p>
        </p:txBody>
      </p:sp>
      <p:sp>
        <p:nvSpPr>
          <p:cNvPr id="50" name="Rectangle 17"/>
          <p:cNvSpPr>
            <a:spLocks noChangeArrowheads="1"/>
          </p:cNvSpPr>
          <p:nvPr/>
        </p:nvSpPr>
        <p:spPr bwMode="auto">
          <a:xfrm>
            <a:off x="1457511" y="2334591"/>
            <a:ext cx="633912" cy="654577"/>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200" dirty="0">
                <a:latin typeface="Verdana" pitchFamily="-96" charset="0"/>
              </a:rPr>
              <a:t>BTB</a:t>
            </a:r>
          </a:p>
        </p:txBody>
      </p:sp>
      <p:sp>
        <p:nvSpPr>
          <p:cNvPr id="51" name="Freeform 50"/>
          <p:cNvSpPr/>
          <p:nvPr/>
        </p:nvSpPr>
        <p:spPr>
          <a:xfrm>
            <a:off x="2042498" y="1634068"/>
            <a:ext cx="454374" cy="765748"/>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3" name="Freeform 52"/>
          <p:cNvSpPr/>
          <p:nvPr/>
        </p:nvSpPr>
        <p:spPr>
          <a:xfrm>
            <a:off x="704714" y="2638135"/>
            <a:ext cx="709575" cy="592246"/>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09575" h="855879">
                <a:moveTo>
                  <a:pt x="709575" y="0"/>
                </a:moveTo>
                <a:lnTo>
                  <a:pt x="0" y="0"/>
                </a:lnTo>
                <a:lnTo>
                  <a:pt x="14631" y="855879"/>
                </a:lnTo>
                <a:lnTo>
                  <a:pt x="380391" y="855878"/>
                </a:lnTo>
              </a:path>
            </a:pathLst>
          </a:custGeom>
          <a:ln w="12700">
            <a:solidFill>
              <a:schemeClr val="tx1"/>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5" name="Rectangle 17"/>
          <p:cNvSpPr>
            <a:spLocks noChangeArrowheads="1"/>
          </p:cNvSpPr>
          <p:nvPr/>
        </p:nvSpPr>
        <p:spPr bwMode="auto">
          <a:xfrm>
            <a:off x="3641719" y="2213505"/>
            <a:ext cx="633912" cy="654577"/>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200" dirty="0">
                <a:latin typeface="Verdana" pitchFamily="-96" charset="0"/>
              </a:rPr>
              <a:t>BHT</a:t>
            </a:r>
          </a:p>
        </p:txBody>
      </p:sp>
      <p:sp>
        <p:nvSpPr>
          <p:cNvPr id="56" name="Freeform 55"/>
          <p:cNvSpPr/>
          <p:nvPr/>
        </p:nvSpPr>
        <p:spPr>
          <a:xfrm>
            <a:off x="4254400" y="1633927"/>
            <a:ext cx="454374" cy="728801"/>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34" name="Straight Arrow Connector 33"/>
          <p:cNvCxnSpPr>
            <a:stCxn id="55" idx="3"/>
          </p:cNvCxnSpPr>
          <p:nvPr/>
        </p:nvCxnSpPr>
        <p:spPr bwMode="auto">
          <a:xfrm>
            <a:off x="4275631" y="2540794"/>
            <a:ext cx="378815" cy="39"/>
          </a:xfrm>
          <a:prstGeom prst="straightConnector1">
            <a:avLst/>
          </a:prstGeom>
          <a:noFill/>
          <a:ln w="9525" cap="flat" cmpd="sng" algn="ctr">
            <a:solidFill>
              <a:srgbClr val="FF0000"/>
            </a:solidFill>
            <a:prstDash val="solid"/>
            <a:round/>
            <a:headEnd type="none" w="med" len="med"/>
            <a:tailEnd type="triangle" w="med" len="med"/>
          </a:ln>
          <a:effectLst/>
        </p:spPr>
      </p:cxnSp>
      <p:sp>
        <p:nvSpPr>
          <p:cNvPr id="54" name="Freeform 53"/>
          <p:cNvSpPr/>
          <p:nvPr/>
        </p:nvSpPr>
        <p:spPr>
          <a:xfrm>
            <a:off x="404735" y="1636292"/>
            <a:ext cx="1304361" cy="2231170"/>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09575" h="855879">
                <a:moveTo>
                  <a:pt x="709575" y="0"/>
                </a:moveTo>
                <a:lnTo>
                  <a:pt x="0" y="0"/>
                </a:lnTo>
                <a:lnTo>
                  <a:pt x="14631" y="855879"/>
                </a:lnTo>
                <a:lnTo>
                  <a:pt x="380391" y="855878"/>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7" name="Freeform 56"/>
          <p:cNvSpPr/>
          <p:nvPr/>
        </p:nvSpPr>
        <p:spPr>
          <a:xfrm>
            <a:off x="586240" y="1938593"/>
            <a:ext cx="1175146" cy="1606581"/>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 name="connsiteX0" fmla="*/ 713138 w 713138"/>
              <a:gd name="connsiteY0" fmla="*/ 0 h 855879"/>
              <a:gd name="connsiteX1" fmla="*/ 3563 w 713138"/>
              <a:gd name="connsiteY1" fmla="*/ 0 h 855879"/>
              <a:gd name="connsiteX2" fmla="*/ 0 w 713138"/>
              <a:gd name="connsiteY2" fmla="*/ 855879 h 855879"/>
              <a:gd name="connsiteX3" fmla="*/ 383954 w 713138"/>
              <a:gd name="connsiteY3" fmla="*/ 855878 h 855879"/>
              <a:gd name="connsiteX0" fmla="*/ 713138 w 713138"/>
              <a:gd name="connsiteY0" fmla="*/ 0 h 855879"/>
              <a:gd name="connsiteX1" fmla="*/ 3563 w 713138"/>
              <a:gd name="connsiteY1" fmla="*/ 0 h 855879"/>
              <a:gd name="connsiteX2" fmla="*/ 0 w 713138"/>
              <a:gd name="connsiteY2" fmla="*/ 855879 h 855879"/>
              <a:gd name="connsiteX3" fmla="*/ 302083 w 713138"/>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13138" h="855879">
                <a:moveTo>
                  <a:pt x="713138" y="0"/>
                </a:moveTo>
                <a:lnTo>
                  <a:pt x="3563" y="0"/>
                </a:lnTo>
                <a:cubicBezTo>
                  <a:pt x="2375" y="285293"/>
                  <a:pt x="1188" y="570586"/>
                  <a:pt x="0" y="855879"/>
                </a:cubicBezTo>
                <a:lnTo>
                  <a:pt x="302083" y="855878"/>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8" name="Freeform 57"/>
          <p:cNvSpPr/>
          <p:nvPr/>
        </p:nvSpPr>
        <p:spPr>
          <a:xfrm>
            <a:off x="6872682" y="1643920"/>
            <a:ext cx="165200" cy="728801"/>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9" name="Freeform 58"/>
          <p:cNvSpPr/>
          <p:nvPr/>
        </p:nvSpPr>
        <p:spPr>
          <a:xfrm>
            <a:off x="3344995" y="1956216"/>
            <a:ext cx="170197" cy="396518"/>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8" name="TextBox 47"/>
          <p:cNvSpPr txBox="1"/>
          <p:nvPr/>
        </p:nvSpPr>
        <p:spPr>
          <a:xfrm>
            <a:off x="5073164" y="2774679"/>
            <a:ext cx="1709699" cy="307777"/>
          </a:xfrm>
          <a:prstGeom prst="rect">
            <a:avLst/>
          </a:prstGeom>
          <a:noFill/>
        </p:spPr>
        <p:txBody>
          <a:bodyPr wrap="none" rtlCol="0">
            <a:spAutoFit/>
          </a:bodyPr>
          <a:lstStyle/>
          <a:p>
            <a:r>
              <a:rPr lang="en-US" sz="1400" dirty="0"/>
              <a:t>{</a:t>
            </a:r>
            <a:r>
              <a:rPr lang="en-US" sz="1400" dirty="0" err="1"/>
              <a:t>pc,ppc,ieEp</a:t>
            </a:r>
            <a:r>
              <a:rPr lang="en-US" sz="1400" dirty="0"/>
              <a:t>,...}</a:t>
            </a:r>
          </a:p>
        </p:txBody>
      </p:sp>
      <p:sp>
        <p:nvSpPr>
          <p:cNvPr id="49" name="TextBox 48"/>
          <p:cNvSpPr txBox="1"/>
          <p:nvPr/>
        </p:nvSpPr>
        <p:spPr>
          <a:xfrm>
            <a:off x="2156674" y="2830998"/>
            <a:ext cx="2160720" cy="307777"/>
          </a:xfrm>
          <a:prstGeom prst="rect">
            <a:avLst/>
          </a:prstGeom>
          <a:noFill/>
        </p:spPr>
        <p:txBody>
          <a:bodyPr wrap="none" rtlCol="0">
            <a:spAutoFit/>
          </a:bodyPr>
          <a:lstStyle/>
          <a:p>
            <a:r>
              <a:rPr lang="en-US" sz="1400" dirty="0"/>
              <a:t>{</a:t>
            </a:r>
            <a:r>
              <a:rPr lang="en-US" sz="1400" dirty="0" err="1"/>
              <a:t>pc,ppc,ieEp,idEp</a:t>
            </a:r>
            <a:r>
              <a:rPr lang="en-US" sz="1400" dirty="0"/>
              <a:t>,...}</a:t>
            </a:r>
          </a:p>
        </p:txBody>
      </p:sp>
      <p:sp>
        <p:nvSpPr>
          <p:cNvPr id="52" name="TextBox 51"/>
          <p:cNvSpPr txBox="1"/>
          <p:nvPr/>
        </p:nvSpPr>
        <p:spPr>
          <a:xfrm>
            <a:off x="2675577" y="1313930"/>
            <a:ext cx="1949178" cy="307777"/>
          </a:xfrm>
          <a:prstGeom prst="rect">
            <a:avLst/>
          </a:prstGeom>
          <a:noFill/>
        </p:spPr>
        <p:txBody>
          <a:bodyPr wrap="square" rtlCol="0">
            <a:spAutoFit/>
          </a:bodyPr>
          <a:lstStyle/>
          <a:p>
            <a:r>
              <a:rPr lang="en-US" sz="1400" dirty="0"/>
              <a:t>{pc, </a:t>
            </a:r>
            <a:r>
              <a:rPr lang="en-US" sz="1400" dirty="0" err="1"/>
              <a:t>newPc</a:t>
            </a:r>
            <a:r>
              <a:rPr lang="en-US" sz="1400" dirty="0"/>
              <a:t>, taken}</a:t>
            </a:r>
          </a:p>
        </p:txBody>
      </p:sp>
      <p:sp>
        <p:nvSpPr>
          <p:cNvPr id="60" name="TextBox 59"/>
          <p:cNvSpPr txBox="1"/>
          <p:nvPr/>
        </p:nvSpPr>
        <p:spPr>
          <a:xfrm>
            <a:off x="3388678" y="1652838"/>
            <a:ext cx="1488026" cy="307777"/>
          </a:xfrm>
          <a:prstGeom prst="rect">
            <a:avLst/>
          </a:prstGeom>
          <a:noFill/>
        </p:spPr>
        <p:txBody>
          <a:bodyPr wrap="square" rtlCol="0">
            <a:spAutoFit/>
          </a:bodyPr>
          <a:lstStyle/>
          <a:p>
            <a:r>
              <a:rPr lang="en-US" sz="1400" dirty="0"/>
              <a:t>{pc, </a:t>
            </a:r>
            <a:r>
              <a:rPr lang="en-US" sz="1400" dirty="0" err="1"/>
              <a:t>newPc</a:t>
            </a:r>
            <a:r>
              <a:rPr lang="en-US" sz="1400" dirty="0"/>
              <a:t>}</a:t>
            </a:r>
          </a:p>
        </p:txBody>
      </p:sp>
      <p:grpSp>
        <p:nvGrpSpPr>
          <p:cNvPr id="7" name="Group 6"/>
          <p:cNvGrpSpPr/>
          <p:nvPr/>
        </p:nvGrpSpPr>
        <p:grpSpPr>
          <a:xfrm>
            <a:off x="3226777" y="3138775"/>
            <a:ext cx="45719" cy="457279"/>
            <a:chOff x="3226777" y="3138775"/>
            <a:chExt cx="45719" cy="457279"/>
          </a:xfrm>
        </p:grpSpPr>
        <p:sp>
          <p:nvSpPr>
            <p:cNvPr id="4" name="Oval 3"/>
            <p:cNvSpPr/>
            <p:nvPr/>
          </p:nvSpPr>
          <p:spPr bwMode="auto">
            <a:xfrm>
              <a:off x="3226777" y="3464169"/>
              <a:ext cx="45719" cy="13188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6" name="Straight Connector 5"/>
            <p:cNvCxnSpPr>
              <a:stCxn id="4" idx="0"/>
              <a:endCxn id="49" idx="2"/>
            </p:cNvCxnSpPr>
            <p:nvPr/>
          </p:nvCxnSpPr>
          <p:spPr bwMode="auto">
            <a:xfrm flipH="1" flipV="1">
              <a:off x="3237034" y="3138775"/>
              <a:ext cx="12603" cy="325394"/>
            </a:xfrm>
            <a:prstGeom prst="line">
              <a:avLst/>
            </a:prstGeom>
            <a:noFill/>
            <a:ln w="9525" cap="flat" cmpd="sng" algn="ctr">
              <a:solidFill>
                <a:srgbClr val="FF0000"/>
              </a:solidFill>
              <a:prstDash val="solid"/>
              <a:round/>
              <a:headEnd type="none" w="med" len="med"/>
              <a:tailEnd type="none" w="med" len="med"/>
            </a:ln>
            <a:effectLst/>
          </p:spPr>
        </p:cxnSp>
      </p:grpSp>
      <p:grpSp>
        <p:nvGrpSpPr>
          <p:cNvPr id="61" name="Group 60"/>
          <p:cNvGrpSpPr/>
          <p:nvPr/>
        </p:nvGrpSpPr>
        <p:grpSpPr>
          <a:xfrm>
            <a:off x="5726723" y="3124121"/>
            <a:ext cx="45719" cy="457279"/>
            <a:chOff x="3226777" y="3138775"/>
            <a:chExt cx="45719" cy="457279"/>
          </a:xfrm>
        </p:grpSpPr>
        <p:sp>
          <p:nvSpPr>
            <p:cNvPr id="62" name="Oval 61"/>
            <p:cNvSpPr/>
            <p:nvPr/>
          </p:nvSpPr>
          <p:spPr bwMode="auto">
            <a:xfrm>
              <a:off x="3226777" y="3464169"/>
              <a:ext cx="45719" cy="13188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63" name="Straight Connector 62"/>
            <p:cNvCxnSpPr>
              <a:stCxn id="62" idx="0"/>
            </p:cNvCxnSpPr>
            <p:nvPr/>
          </p:nvCxnSpPr>
          <p:spPr bwMode="auto">
            <a:xfrm flipH="1" flipV="1">
              <a:off x="3237034" y="3138775"/>
              <a:ext cx="12603" cy="325394"/>
            </a:xfrm>
            <a:prstGeom prst="line">
              <a:avLst/>
            </a:prstGeom>
            <a:noFill/>
            <a:ln w="9525" cap="flat" cmpd="sng" algn="ctr">
              <a:solidFill>
                <a:srgbClr val="FF0000"/>
              </a:solidFill>
              <a:prstDash val="solid"/>
              <a:round/>
              <a:headEnd type="none" w="med" len="med"/>
              <a:tailEnd type="none" w="med" len="med"/>
            </a:ln>
            <a:effectLst/>
          </p:spPr>
        </p:cxnSp>
      </p:grpSp>
      <p:sp>
        <p:nvSpPr>
          <p:cNvPr id="35" name="Date Placeholder 34">
            <a:extLst>
              <a:ext uri="{FF2B5EF4-FFF2-40B4-BE49-F238E27FC236}">
                <a16:creationId xmlns:a16="http://schemas.microsoft.com/office/drawing/2014/main" id="{DB6E2794-BF32-D7CB-6948-866E69EABC7E}"/>
              </a:ext>
            </a:extLst>
          </p:cNvPr>
          <p:cNvSpPr>
            <a:spLocks noGrp="1"/>
          </p:cNvSpPr>
          <p:nvPr>
            <p:ph type="dt" sz="half" idx="10"/>
          </p:nvPr>
        </p:nvSpPr>
        <p:spPr/>
        <p:txBody>
          <a:bodyPr/>
          <a:lstStyle/>
          <a:p>
            <a:pPr>
              <a:defRPr/>
            </a:pPr>
            <a:r>
              <a:rPr lang="en-US"/>
              <a:t>April 11, 2023</a:t>
            </a:r>
            <a:endParaRPr lang="en-US" dirty="0"/>
          </a:p>
        </p:txBody>
      </p:sp>
      <p:sp>
        <p:nvSpPr>
          <p:cNvPr id="39" name="Footer Placeholder 38">
            <a:extLst>
              <a:ext uri="{FF2B5EF4-FFF2-40B4-BE49-F238E27FC236}">
                <a16:creationId xmlns:a16="http://schemas.microsoft.com/office/drawing/2014/main" id="{CFF73105-DC20-3951-4BD1-90D513C58ABA}"/>
              </a:ext>
            </a:extLst>
          </p:cNvPr>
          <p:cNvSpPr>
            <a:spLocks noGrp="1"/>
          </p:cNvSpPr>
          <p:nvPr>
            <p:ph type="ftr" sz="quarter" idx="12"/>
          </p:nvPr>
        </p:nvSpPr>
        <p:spPr/>
        <p:txBody>
          <a:bodyPr/>
          <a:lstStyle/>
          <a:p>
            <a:pPr>
              <a:defRPr/>
            </a:pPr>
            <a:r>
              <a:rPr lang="en-US"/>
              <a:t>6.1920</a:t>
            </a:r>
            <a:endParaRPr lang="en-US" dirty="0"/>
          </a:p>
        </p:txBody>
      </p:sp>
      <p:sp>
        <p:nvSpPr>
          <p:cNvPr id="41" name="Slide Number Placeholder 40">
            <a:extLst>
              <a:ext uri="{FF2B5EF4-FFF2-40B4-BE49-F238E27FC236}">
                <a16:creationId xmlns:a16="http://schemas.microsoft.com/office/drawing/2014/main" id="{7FCA6B97-32DA-A4B4-752A-70EBF4323F87}"/>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23</a:t>
            </a:fld>
            <a:endParaRPr lang="en-US" dirty="0"/>
          </a:p>
        </p:txBody>
      </p:sp>
    </p:spTree>
    <p:extLst>
      <p:ext uri="{BB962C8B-B14F-4D97-AF65-F5344CB8AC3E}">
        <p14:creationId xmlns:p14="http://schemas.microsoft.com/office/powerpoint/2010/main" val="3568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randombar(horizontal)">
                                      <p:cBhvr>
                                        <p:cTn id="13" dur="1000"/>
                                        <p:tgtEl>
                                          <p:spTgt spid="40"/>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up)">
                                      <p:cBhvr>
                                        <p:cTn id="16" dur="1000"/>
                                        <p:tgtEl>
                                          <p:spTgt spid="5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up)">
                                      <p:cBhvr>
                                        <p:cTn id="37" dur="1000"/>
                                        <p:tgtEl>
                                          <p:spTgt spid="56"/>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up)">
                                      <p:cBhvr>
                                        <p:cTn id="40" dur="1000"/>
                                        <p:tgtEl>
                                          <p:spTgt spid="5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0" grpId="0" animBg="1"/>
      <p:bldP spid="51" grpId="0" animBg="1"/>
      <p:bldP spid="56" grpId="0" animBg="1"/>
      <p:bldP spid="59" grpId="0" animBg="1"/>
      <p:bldP spid="48" grpId="0"/>
      <p:bldP spid="49" grpId="0"/>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N-Stage pipeline with BHT</a:t>
            </a:r>
            <a:br>
              <a:rPr lang="en-US" sz="4000" dirty="0"/>
            </a:br>
            <a:r>
              <a:rPr lang="en-US" sz="2400" dirty="0"/>
              <a:t>Decode stage branch prediction activity</a:t>
            </a:r>
            <a:endParaRPr lang="en-US" sz="4000" dirty="0"/>
          </a:p>
        </p:txBody>
      </p:sp>
      <p:sp>
        <p:nvSpPr>
          <p:cNvPr id="48" name="TextBox 47"/>
          <p:cNvSpPr txBox="1"/>
          <p:nvPr/>
        </p:nvSpPr>
        <p:spPr>
          <a:xfrm>
            <a:off x="4287681" y="3280214"/>
            <a:ext cx="2042547" cy="369332"/>
          </a:xfrm>
          <a:prstGeom prst="rect">
            <a:avLst/>
          </a:prstGeom>
          <a:noFill/>
        </p:spPr>
        <p:txBody>
          <a:bodyPr wrap="none" rtlCol="0">
            <a:spAutoFit/>
          </a:bodyPr>
          <a:lstStyle/>
          <a:p>
            <a:r>
              <a:rPr lang="en-US" sz="1800" dirty="0"/>
              <a:t>Is </a:t>
            </a:r>
            <a:r>
              <a:rPr lang="en-US" sz="1800" dirty="0" err="1"/>
              <a:t>ieEp</a:t>
            </a:r>
            <a:r>
              <a:rPr lang="en-US" sz="1800" dirty="0"/>
              <a:t> = </a:t>
            </a:r>
            <a:r>
              <a:rPr lang="en-US" sz="1800" dirty="0" err="1"/>
              <a:t>eEP</a:t>
            </a:r>
            <a:r>
              <a:rPr lang="en-US" sz="1800" dirty="0"/>
              <a:t> ? </a:t>
            </a:r>
          </a:p>
        </p:txBody>
      </p:sp>
      <p:sp>
        <p:nvSpPr>
          <p:cNvPr id="49" name="TextBox 48"/>
          <p:cNvSpPr txBox="1"/>
          <p:nvPr/>
        </p:nvSpPr>
        <p:spPr>
          <a:xfrm>
            <a:off x="2731107" y="4126948"/>
            <a:ext cx="2060179" cy="369332"/>
          </a:xfrm>
          <a:prstGeom prst="rect">
            <a:avLst/>
          </a:prstGeom>
          <a:noFill/>
        </p:spPr>
        <p:txBody>
          <a:bodyPr wrap="none" rtlCol="0">
            <a:spAutoFit/>
          </a:bodyPr>
          <a:lstStyle/>
          <a:p>
            <a:r>
              <a:rPr lang="en-US" sz="1800" dirty="0"/>
              <a:t>Is </a:t>
            </a:r>
            <a:r>
              <a:rPr lang="en-US" sz="1800" dirty="0" err="1"/>
              <a:t>idEp</a:t>
            </a:r>
            <a:r>
              <a:rPr lang="en-US" sz="1800" dirty="0"/>
              <a:t> = </a:t>
            </a:r>
            <a:r>
              <a:rPr lang="en-US" sz="1800" dirty="0" err="1"/>
              <a:t>dEp</a:t>
            </a:r>
            <a:r>
              <a:rPr lang="en-US" sz="1800" dirty="0"/>
              <a:t> ? </a:t>
            </a:r>
          </a:p>
        </p:txBody>
      </p:sp>
      <p:cxnSp>
        <p:nvCxnSpPr>
          <p:cNvPr id="52" name="Straight Connector 51"/>
          <p:cNvCxnSpPr/>
          <p:nvPr/>
        </p:nvCxnSpPr>
        <p:spPr bwMode="auto">
          <a:xfrm flipH="1">
            <a:off x="3922128" y="3702273"/>
            <a:ext cx="1394252" cy="407274"/>
          </a:xfrm>
          <a:prstGeom prst="line">
            <a:avLst/>
          </a:prstGeom>
          <a:noFill/>
          <a:ln w="9525" cap="flat" cmpd="sng" algn="ctr">
            <a:solidFill>
              <a:srgbClr val="FF0000"/>
            </a:solidFill>
            <a:prstDash val="solid"/>
            <a:round/>
            <a:headEnd type="none" w="med" len="med"/>
            <a:tailEnd type="triangle" w="med" len="med"/>
          </a:ln>
          <a:effectLst/>
        </p:spPr>
      </p:cxnSp>
      <p:sp>
        <p:nvSpPr>
          <p:cNvPr id="60" name="TextBox 59"/>
          <p:cNvSpPr txBox="1"/>
          <p:nvPr/>
        </p:nvSpPr>
        <p:spPr>
          <a:xfrm>
            <a:off x="4065516" y="3577443"/>
            <a:ext cx="543739" cy="369332"/>
          </a:xfrm>
          <a:prstGeom prst="rect">
            <a:avLst/>
          </a:prstGeom>
          <a:noFill/>
        </p:spPr>
        <p:txBody>
          <a:bodyPr wrap="none" rtlCol="0">
            <a:spAutoFit/>
          </a:bodyPr>
          <a:lstStyle/>
          <a:p>
            <a:r>
              <a:rPr lang="en-US" sz="1800" dirty="0">
                <a:solidFill>
                  <a:srgbClr val="FF0000"/>
                </a:solidFill>
                <a:latin typeface="Comic Sans MS" panose="030F0702030302020204" pitchFamily="66" charset="0"/>
              </a:rPr>
              <a:t>yes</a:t>
            </a:r>
          </a:p>
        </p:txBody>
      </p:sp>
      <p:cxnSp>
        <p:nvCxnSpPr>
          <p:cNvPr id="61" name="Straight Connector 60"/>
          <p:cNvCxnSpPr/>
          <p:nvPr/>
        </p:nvCxnSpPr>
        <p:spPr bwMode="auto">
          <a:xfrm>
            <a:off x="5589551" y="3695914"/>
            <a:ext cx="1394252" cy="407274"/>
          </a:xfrm>
          <a:prstGeom prst="line">
            <a:avLst/>
          </a:prstGeom>
          <a:noFill/>
          <a:ln w="9525" cap="flat" cmpd="sng" algn="ctr">
            <a:solidFill>
              <a:srgbClr val="FF0000"/>
            </a:solidFill>
            <a:prstDash val="solid"/>
            <a:round/>
            <a:headEnd type="none" w="med" len="med"/>
            <a:tailEnd type="triangle" w="med" len="med"/>
          </a:ln>
          <a:effectLst/>
        </p:spPr>
      </p:cxnSp>
      <p:sp>
        <p:nvSpPr>
          <p:cNvPr id="62" name="TextBox 61"/>
          <p:cNvSpPr txBox="1"/>
          <p:nvPr/>
        </p:nvSpPr>
        <p:spPr>
          <a:xfrm>
            <a:off x="6219695" y="3577443"/>
            <a:ext cx="426720" cy="369332"/>
          </a:xfrm>
          <a:prstGeom prst="rect">
            <a:avLst/>
          </a:prstGeom>
          <a:noFill/>
        </p:spPr>
        <p:txBody>
          <a:bodyPr wrap="none" rtlCol="0">
            <a:spAutoFit/>
          </a:bodyPr>
          <a:lstStyle/>
          <a:p>
            <a:r>
              <a:rPr lang="en-US" sz="1800" dirty="0">
                <a:solidFill>
                  <a:srgbClr val="FF0000"/>
                </a:solidFill>
                <a:latin typeface="Comic Sans MS" panose="030F0702030302020204" pitchFamily="66" charset="0"/>
              </a:rPr>
              <a:t>no</a:t>
            </a:r>
          </a:p>
        </p:txBody>
      </p:sp>
      <p:cxnSp>
        <p:nvCxnSpPr>
          <p:cNvPr id="63" name="Straight Connector 62"/>
          <p:cNvCxnSpPr/>
          <p:nvPr/>
        </p:nvCxnSpPr>
        <p:spPr bwMode="auto">
          <a:xfrm flipH="1">
            <a:off x="3012878" y="4478003"/>
            <a:ext cx="697126" cy="279671"/>
          </a:xfrm>
          <a:prstGeom prst="line">
            <a:avLst/>
          </a:prstGeom>
          <a:noFill/>
          <a:ln w="9525" cap="flat" cmpd="sng" algn="ctr">
            <a:solidFill>
              <a:srgbClr val="FF0000"/>
            </a:solidFill>
            <a:prstDash val="solid"/>
            <a:round/>
            <a:headEnd type="none" w="med" len="med"/>
            <a:tailEnd type="triangle" w="med" len="med"/>
          </a:ln>
          <a:effectLst/>
        </p:spPr>
      </p:cxnSp>
      <p:sp>
        <p:nvSpPr>
          <p:cNvPr id="64" name="TextBox 63"/>
          <p:cNvSpPr txBox="1"/>
          <p:nvPr/>
        </p:nvSpPr>
        <p:spPr>
          <a:xfrm>
            <a:off x="2774858" y="4388342"/>
            <a:ext cx="752833" cy="369332"/>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yes</a:t>
            </a:r>
          </a:p>
        </p:txBody>
      </p:sp>
      <p:cxnSp>
        <p:nvCxnSpPr>
          <p:cNvPr id="65" name="Straight Connector 64"/>
          <p:cNvCxnSpPr/>
          <p:nvPr/>
        </p:nvCxnSpPr>
        <p:spPr bwMode="auto">
          <a:xfrm>
            <a:off x="3766334" y="4496280"/>
            <a:ext cx="697126" cy="259653"/>
          </a:xfrm>
          <a:prstGeom prst="line">
            <a:avLst/>
          </a:prstGeom>
          <a:noFill/>
          <a:ln w="9525" cap="flat" cmpd="sng" algn="ctr">
            <a:solidFill>
              <a:srgbClr val="FF0000"/>
            </a:solidFill>
            <a:prstDash val="solid"/>
            <a:round/>
            <a:headEnd type="none" w="med" len="med"/>
            <a:tailEnd type="triangle" w="med" len="med"/>
          </a:ln>
          <a:effectLst/>
        </p:spPr>
      </p:cxnSp>
      <p:sp>
        <p:nvSpPr>
          <p:cNvPr id="66" name="TextBox 65"/>
          <p:cNvSpPr txBox="1"/>
          <p:nvPr/>
        </p:nvSpPr>
        <p:spPr>
          <a:xfrm>
            <a:off x="4253978" y="4386601"/>
            <a:ext cx="426720" cy="369332"/>
          </a:xfrm>
          <a:prstGeom prst="rect">
            <a:avLst/>
          </a:prstGeom>
          <a:noFill/>
        </p:spPr>
        <p:txBody>
          <a:bodyPr wrap="none" rtlCol="0">
            <a:spAutoFit/>
          </a:bodyPr>
          <a:lstStyle/>
          <a:p>
            <a:r>
              <a:rPr lang="en-US" sz="1800" dirty="0">
                <a:solidFill>
                  <a:srgbClr val="FF0000"/>
                </a:solidFill>
                <a:latin typeface="Comic Sans MS" panose="030F0702030302020204" pitchFamily="66" charset="0"/>
              </a:rPr>
              <a:t>no</a:t>
            </a:r>
          </a:p>
        </p:txBody>
      </p:sp>
      <p:sp>
        <p:nvSpPr>
          <p:cNvPr id="67" name="TextBox 66"/>
          <p:cNvSpPr txBox="1"/>
          <p:nvPr/>
        </p:nvSpPr>
        <p:spPr>
          <a:xfrm>
            <a:off x="1530560" y="4796663"/>
            <a:ext cx="2318972" cy="923330"/>
          </a:xfrm>
          <a:prstGeom prst="rect">
            <a:avLst/>
          </a:prstGeom>
          <a:noFill/>
        </p:spPr>
        <p:txBody>
          <a:bodyPr wrap="square" rtlCol="0">
            <a:spAutoFit/>
          </a:bodyPr>
          <a:lstStyle/>
          <a:p>
            <a:pPr algn="ctr"/>
            <a:r>
              <a:rPr lang="en-US" sz="1800" dirty="0">
                <a:latin typeface="Comic Sans MS" panose="030F0702030302020204" pitchFamily="66" charset="0"/>
              </a:rPr>
              <a:t>Current instruction is OK; Consult BHT for branches</a:t>
            </a:r>
          </a:p>
        </p:txBody>
      </p:sp>
      <p:sp>
        <p:nvSpPr>
          <p:cNvPr id="68" name="TextBox 67"/>
          <p:cNvSpPr txBox="1"/>
          <p:nvPr/>
        </p:nvSpPr>
        <p:spPr>
          <a:xfrm>
            <a:off x="4503352" y="4673570"/>
            <a:ext cx="2332763" cy="646331"/>
          </a:xfrm>
          <a:prstGeom prst="rect">
            <a:avLst/>
          </a:prstGeom>
          <a:noFill/>
        </p:spPr>
        <p:txBody>
          <a:bodyPr wrap="square" rtlCol="0">
            <a:spAutoFit/>
          </a:bodyPr>
          <a:lstStyle/>
          <a:p>
            <a:r>
              <a:rPr lang="en-US" sz="1800" dirty="0">
                <a:latin typeface="Comic Sans MS" panose="030F0702030302020204" pitchFamily="66" charset="0"/>
              </a:rPr>
              <a:t>Wrong path instruction; drop it</a:t>
            </a:r>
          </a:p>
        </p:txBody>
      </p:sp>
      <p:sp>
        <p:nvSpPr>
          <p:cNvPr id="69" name="TextBox 68"/>
          <p:cNvSpPr txBox="1"/>
          <p:nvPr/>
        </p:nvSpPr>
        <p:spPr>
          <a:xfrm>
            <a:off x="3255316" y="6146278"/>
            <a:ext cx="2758621" cy="369332"/>
          </a:xfrm>
          <a:prstGeom prst="rect">
            <a:avLst/>
          </a:prstGeom>
          <a:noFill/>
        </p:spPr>
        <p:txBody>
          <a:bodyPr wrap="square" rtlCol="0">
            <a:spAutoFit/>
          </a:bodyPr>
          <a:lstStyle/>
          <a:p>
            <a:r>
              <a:rPr lang="en-US" sz="1800" dirty="0">
                <a:latin typeface="Comic Sans MS" panose="030F0702030302020204" pitchFamily="66" charset="0"/>
              </a:rPr>
              <a:t>increment </a:t>
            </a:r>
            <a:r>
              <a:rPr lang="en-US" sz="1800" dirty="0" err="1">
                <a:latin typeface="Comic Sans MS" panose="030F0702030302020204" pitchFamily="66" charset="0"/>
              </a:rPr>
              <a:t>dEp</a:t>
            </a:r>
            <a:r>
              <a:rPr lang="en-US" sz="1800" dirty="0">
                <a:latin typeface="Comic Sans MS" panose="030F0702030302020204" pitchFamily="66" charset="0"/>
              </a:rPr>
              <a:t>; redirect</a:t>
            </a:r>
          </a:p>
        </p:txBody>
      </p:sp>
      <p:sp>
        <p:nvSpPr>
          <p:cNvPr id="71" name="TextBox 70"/>
          <p:cNvSpPr txBox="1"/>
          <p:nvPr/>
        </p:nvSpPr>
        <p:spPr>
          <a:xfrm>
            <a:off x="6167924" y="4186944"/>
            <a:ext cx="2332763" cy="646331"/>
          </a:xfrm>
          <a:prstGeom prst="rect">
            <a:avLst/>
          </a:prstGeom>
          <a:noFill/>
        </p:spPr>
        <p:txBody>
          <a:bodyPr wrap="square" rtlCol="0">
            <a:spAutoFit/>
          </a:bodyPr>
          <a:lstStyle/>
          <a:p>
            <a:r>
              <a:rPr lang="en-US" sz="1800" dirty="0">
                <a:latin typeface="Comic Sans MS" panose="030F0702030302020204" pitchFamily="66" charset="0"/>
              </a:rPr>
              <a:t>Wrong path instruction; drop it</a:t>
            </a:r>
          </a:p>
        </p:txBody>
      </p:sp>
      <p:grpSp>
        <p:nvGrpSpPr>
          <p:cNvPr id="4" name="Group 3"/>
          <p:cNvGrpSpPr/>
          <p:nvPr/>
        </p:nvGrpSpPr>
        <p:grpSpPr>
          <a:xfrm>
            <a:off x="404736" y="1313930"/>
            <a:ext cx="7007180" cy="1921639"/>
            <a:chOff x="404735" y="1313930"/>
            <a:chExt cx="8541755" cy="2685043"/>
          </a:xfrm>
        </p:grpSpPr>
        <p:grpSp>
          <p:nvGrpSpPr>
            <p:cNvPr id="77" name="Group 76"/>
            <p:cNvGrpSpPr/>
            <p:nvPr/>
          </p:nvGrpSpPr>
          <p:grpSpPr>
            <a:xfrm>
              <a:off x="5057776" y="2800410"/>
              <a:ext cx="2935287" cy="1198563"/>
              <a:chOff x="4610101" y="3136900"/>
              <a:chExt cx="2935287" cy="1198563"/>
            </a:xfrm>
          </p:grpSpPr>
          <p:sp>
            <p:nvSpPr>
              <p:cNvPr id="78"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Execute</a:t>
                </a:r>
              </a:p>
            </p:txBody>
          </p:sp>
          <p:sp>
            <p:nvSpPr>
              <p:cNvPr id="79"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sz="1200"/>
              </a:p>
            </p:txBody>
          </p:sp>
          <p:sp>
            <p:nvSpPr>
              <p:cNvPr id="80"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d2e</a:t>
                </a:r>
              </a:p>
            </p:txBody>
          </p:sp>
          <p:sp>
            <p:nvSpPr>
              <p:cNvPr id="81" name="Line 8"/>
              <p:cNvSpPr>
                <a:spLocks noChangeShapeType="1"/>
              </p:cNvSpPr>
              <p:nvPr/>
            </p:nvSpPr>
            <p:spPr bwMode="auto">
              <a:xfrm rot="16200000">
                <a:off x="6984206" y="3296444"/>
                <a:ext cx="320675" cy="1588"/>
              </a:xfrm>
              <a:prstGeom prst="line">
                <a:avLst/>
              </a:prstGeom>
              <a:noFill/>
              <a:ln w="12700">
                <a:solidFill>
                  <a:schemeClr val="tx1"/>
                </a:solidFill>
                <a:round/>
                <a:headEnd/>
                <a:tailEnd type="triangle" w="lg" len="lg"/>
              </a:ln>
            </p:spPr>
            <p:txBody>
              <a:bodyPr/>
              <a:lstStyle/>
              <a:p>
                <a:endParaRPr lang="en-US" sz="1200"/>
              </a:p>
            </p:txBody>
          </p:sp>
          <p:sp>
            <p:nvSpPr>
              <p:cNvPr id="82" name="Line 8"/>
              <p:cNvSpPr>
                <a:spLocks noChangeShapeType="1"/>
              </p:cNvSpPr>
              <p:nvPr/>
            </p:nvSpPr>
            <p:spPr bwMode="auto">
              <a:xfrm rot="16200000">
                <a:off x="4450557" y="3305969"/>
                <a:ext cx="320675" cy="1588"/>
              </a:xfrm>
              <a:prstGeom prst="line">
                <a:avLst/>
              </a:prstGeom>
              <a:noFill/>
              <a:ln w="12700">
                <a:solidFill>
                  <a:schemeClr val="tx1"/>
                </a:solidFill>
                <a:round/>
                <a:headEnd/>
                <a:tailEnd type="triangle" w="lg" len="lg"/>
              </a:ln>
            </p:spPr>
            <p:txBody>
              <a:bodyPr/>
              <a:lstStyle/>
              <a:p>
                <a:endParaRPr lang="en-US" sz="1200"/>
              </a:p>
            </p:txBody>
          </p:sp>
        </p:grpSp>
        <p:grpSp>
          <p:nvGrpSpPr>
            <p:cNvPr id="83" name="Group 82"/>
            <p:cNvGrpSpPr/>
            <p:nvPr/>
          </p:nvGrpSpPr>
          <p:grpSpPr>
            <a:xfrm>
              <a:off x="3571875" y="3065523"/>
              <a:ext cx="2525713" cy="933450"/>
              <a:chOff x="5638800" y="3402013"/>
              <a:chExt cx="2525713" cy="933450"/>
            </a:xfrm>
          </p:grpSpPr>
          <p:sp>
            <p:nvSpPr>
              <p:cNvPr id="84"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Decode</a:t>
                </a:r>
              </a:p>
            </p:txBody>
          </p:sp>
          <p:sp>
            <p:nvSpPr>
              <p:cNvPr id="85"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sz="1200"/>
              </a:p>
            </p:txBody>
          </p:sp>
          <p:sp>
            <p:nvSpPr>
              <p:cNvPr id="86"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f2d</a:t>
                </a:r>
              </a:p>
            </p:txBody>
          </p:sp>
          <p:sp>
            <p:nvSpPr>
              <p:cNvPr id="87"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sz="1200"/>
              </a:p>
            </p:txBody>
          </p:sp>
        </p:grpSp>
        <p:grpSp>
          <p:nvGrpSpPr>
            <p:cNvPr id="88" name="Group 87"/>
            <p:cNvGrpSpPr/>
            <p:nvPr/>
          </p:nvGrpSpPr>
          <p:grpSpPr>
            <a:xfrm>
              <a:off x="1076325" y="3065523"/>
              <a:ext cx="2525713" cy="933450"/>
              <a:chOff x="5638800" y="3402013"/>
              <a:chExt cx="2525713" cy="933450"/>
            </a:xfrm>
          </p:grpSpPr>
          <p:sp>
            <p:nvSpPr>
              <p:cNvPr id="89" name="Rectangle 17"/>
              <p:cNvSpPr>
                <a:spLocks noChangeArrowheads="1"/>
              </p:cNvSpPr>
              <p:nvPr/>
            </p:nvSpPr>
            <p:spPr bwMode="auto">
              <a:xfrm>
                <a:off x="6657975" y="3467099"/>
                <a:ext cx="887413" cy="796925"/>
              </a:xfrm>
              <a:prstGeom prst="rect">
                <a:avLst/>
              </a:prstGeom>
              <a:no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Fetch</a:t>
                </a:r>
              </a:p>
            </p:txBody>
          </p:sp>
          <p:sp>
            <p:nvSpPr>
              <p:cNvPr id="90" name="Line 8"/>
              <p:cNvSpPr>
                <a:spLocks noChangeShapeType="1"/>
              </p:cNvSpPr>
              <p:nvPr/>
            </p:nvSpPr>
            <p:spPr bwMode="auto">
              <a:xfrm>
                <a:off x="6040438" y="3851275"/>
                <a:ext cx="628650" cy="0"/>
              </a:xfrm>
              <a:prstGeom prst="line">
                <a:avLst/>
              </a:prstGeom>
              <a:noFill/>
              <a:ln w="12700">
                <a:solidFill>
                  <a:schemeClr val="tx1"/>
                </a:solidFill>
                <a:round/>
                <a:headEnd/>
                <a:tailEnd type="triangle" w="lg" len="lg"/>
              </a:ln>
            </p:spPr>
            <p:txBody>
              <a:bodyPr/>
              <a:lstStyle/>
              <a:p>
                <a:endParaRPr lang="en-US" sz="1200"/>
              </a:p>
            </p:txBody>
          </p:sp>
          <p:sp>
            <p:nvSpPr>
              <p:cNvPr id="91" name="Rectangle 17"/>
              <p:cNvSpPr>
                <a:spLocks noChangeArrowheads="1"/>
              </p:cNvSpPr>
              <p:nvPr/>
            </p:nvSpPr>
            <p:spPr bwMode="auto">
              <a:xfrm>
                <a:off x="5638800" y="3402013"/>
                <a:ext cx="371475" cy="933450"/>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PC</a:t>
                </a:r>
              </a:p>
            </p:txBody>
          </p:sp>
          <p:sp>
            <p:nvSpPr>
              <p:cNvPr id="92" name="Line 8"/>
              <p:cNvSpPr>
                <a:spLocks noChangeShapeType="1"/>
              </p:cNvSpPr>
              <p:nvPr/>
            </p:nvSpPr>
            <p:spPr bwMode="auto">
              <a:xfrm>
                <a:off x="7535863" y="3860800"/>
                <a:ext cx="628650" cy="0"/>
              </a:xfrm>
              <a:prstGeom prst="line">
                <a:avLst/>
              </a:prstGeom>
              <a:noFill/>
              <a:ln w="12700">
                <a:solidFill>
                  <a:schemeClr val="tx1"/>
                </a:solidFill>
                <a:round/>
                <a:headEnd/>
                <a:tailEnd type="triangle" w="lg" len="lg"/>
              </a:ln>
            </p:spPr>
            <p:txBody>
              <a:bodyPr/>
              <a:lstStyle/>
              <a:p>
                <a:endParaRPr lang="en-US" sz="1200"/>
              </a:p>
            </p:txBody>
          </p:sp>
        </p:grpSp>
        <p:grpSp>
          <p:nvGrpSpPr>
            <p:cNvPr id="93" name="Group 92"/>
            <p:cNvGrpSpPr/>
            <p:nvPr/>
          </p:nvGrpSpPr>
          <p:grpSpPr>
            <a:xfrm>
              <a:off x="7038975" y="2149535"/>
              <a:ext cx="1266825" cy="768893"/>
              <a:chOff x="6610350" y="2514600"/>
              <a:chExt cx="1266825" cy="768893"/>
            </a:xfrm>
          </p:grpSpPr>
          <p:sp>
            <p:nvSpPr>
              <p:cNvPr id="94" name="Explosion 2 93"/>
              <p:cNvSpPr/>
              <p:nvPr/>
            </p:nvSpPr>
            <p:spPr bwMode="auto">
              <a:xfrm>
                <a:off x="6610350" y="2514600"/>
                <a:ext cx="1266825" cy="742950"/>
              </a:xfrm>
              <a:prstGeom prst="irregularSeal2">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95" name="TextBox 94"/>
              <p:cNvSpPr txBox="1"/>
              <p:nvPr/>
            </p:nvSpPr>
            <p:spPr>
              <a:xfrm>
                <a:off x="6827255" y="2638424"/>
                <a:ext cx="752704" cy="645069"/>
              </a:xfrm>
              <a:prstGeom prst="rect">
                <a:avLst/>
              </a:prstGeom>
              <a:noFill/>
            </p:spPr>
            <p:txBody>
              <a:bodyPr wrap="none" rtlCol="0">
                <a:spAutoFit/>
              </a:bodyPr>
              <a:lstStyle/>
              <a:p>
                <a:pPr algn="ctr"/>
                <a:r>
                  <a:rPr lang="en-US" sz="1200" dirty="0"/>
                  <a:t>miss </a:t>
                </a:r>
              </a:p>
              <a:p>
                <a:pPr algn="ctr"/>
                <a:r>
                  <a:rPr lang="en-US" sz="1200" dirty="0" err="1"/>
                  <a:t>pred</a:t>
                </a:r>
                <a:r>
                  <a:rPr lang="en-US" sz="1200" dirty="0"/>
                  <a:t>?</a:t>
                </a:r>
              </a:p>
            </p:txBody>
          </p:sp>
        </p:grpSp>
        <p:grpSp>
          <p:nvGrpSpPr>
            <p:cNvPr id="96" name="Group 95"/>
            <p:cNvGrpSpPr/>
            <p:nvPr/>
          </p:nvGrpSpPr>
          <p:grpSpPr>
            <a:xfrm>
              <a:off x="4495800" y="2187635"/>
              <a:ext cx="1266825" cy="768893"/>
              <a:chOff x="6610350" y="2514600"/>
              <a:chExt cx="1266825" cy="768893"/>
            </a:xfrm>
          </p:grpSpPr>
          <p:sp>
            <p:nvSpPr>
              <p:cNvPr id="97" name="Explosion 2 96"/>
              <p:cNvSpPr/>
              <p:nvPr/>
            </p:nvSpPr>
            <p:spPr bwMode="auto">
              <a:xfrm>
                <a:off x="6610350" y="2514600"/>
                <a:ext cx="1266825" cy="742950"/>
              </a:xfrm>
              <a:prstGeom prst="irregularSeal2">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98" name="TextBox 97"/>
              <p:cNvSpPr txBox="1"/>
              <p:nvPr/>
            </p:nvSpPr>
            <p:spPr>
              <a:xfrm>
                <a:off x="6827255" y="2638424"/>
                <a:ext cx="752704" cy="645069"/>
              </a:xfrm>
              <a:prstGeom prst="rect">
                <a:avLst/>
              </a:prstGeom>
              <a:noFill/>
            </p:spPr>
            <p:txBody>
              <a:bodyPr wrap="none" rtlCol="0">
                <a:spAutoFit/>
              </a:bodyPr>
              <a:lstStyle/>
              <a:p>
                <a:pPr algn="ctr"/>
                <a:r>
                  <a:rPr lang="en-US" sz="1200" dirty="0"/>
                  <a:t>miss </a:t>
                </a:r>
              </a:p>
              <a:p>
                <a:pPr algn="ctr"/>
                <a:r>
                  <a:rPr lang="en-US" sz="1200" dirty="0" err="1"/>
                  <a:t>pred</a:t>
                </a:r>
                <a:r>
                  <a:rPr lang="en-US" sz="1200" dirty="0"/>
                  <a:t>?</a:t>
                </a:r>
              </a:p>
            </p:txBody>
          </p:sp>
        </p:grpSp>
        <p:sp>
          <p:nvSpPr>
            <p:cNvPr id="99" name="Freeform 98"/>
            <p:cNvSpPr/>
            <p:nvPr/>
          </p:nvSpPr>
          <p:spPr bwMode="auto">
            <a:xfrm>
              <a:off x="1704975" y="1939984"/>
              <a:ext cx="3362325" cy="314325"/>
            </a:xfrm>
            <a:custGeom>
              <a:avLst/>
              <a:gdLst>
                <a:gd name="connsiteX0" fmla="*/ 3362325 w 3362325"/>
                <a:gd name="connsiteY0" fmla="*/ 419100 h 419100"/>
                <a:gd name="connsiteX1" fmla="*/ 3362325 w 3362325"/>
                <a:gd name="connsiteY1" fmla="*/ 0 h 419100"/>
                <a:gd name="connsiteX2" fmla="*/ 0 w 3362325"/>
                <a:gd name="connsiteY2" fmla="*/ 0 h 419100"/>
              </a:gdLst>
              <a:ahLst/>
              <a:cxnLst>
                <a:cxn ang="0">
                  <a:pos x="connsiteX0" y="connsiteY0"/>
                </a:cxn>
                <a:cxn ang="0">
                  <a:pos x="connsiteX1" y="connsiteY1"/>
                </a:cxn>
                <a:cxn ang="0">
                  <a:pos x="connsiteX2" y="connsiteY2"/>
                </a:cxn>
              </a:cxnLst>
              <a:rect l="l" t="t" r="r" b="b"/>
              <a:pathLst>
                <a:path w="3362325" h="419100">
                  <a:moveTo>
                    <a:pt x="3362325" y="419100"/>
                  </a:moveTo>
                  <a:lnTo>
                    <a:pt x="3362325" y="0"/>
                  </a:lnTo>
                  <a:lnTo>
                    <a:pt x="0" y="0"/>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00" name="Freeform 99"/>
            <p:cNvSpPr/>
            <p:nvPr/>
          </p:nvSpPr>
          <p:spPr bwMode="auto">
            <a:xfrm>
              <a:off x="1714500" y="1635185"/>
              <a:ext cx="5895975" cy="590550"/>
            </a:xfrm>
            <a:custGeom>
              <a:avLst/>
              <a:gdLst>
                <a:gd name="connsiteX0" fmla="*/ 3362325 w 3362325"/>
                <a:gd name="connsiteY0" fmla="*/ 419100 h 419100"/>
                <a:gd name="connsiteX1" fmla="*/ 3362325 w 3362325"/>
                <a:gd name="connsiteY1" fmla="*/ 0 h 419100"/>
                <a:gd name="connsiteX2" fmla="*/ 0 w 3362325"/>
                <a:gd name="connsiteY2" fmla="*/ 0 h 419100"/>
              </a:gdLst>
              <a:ahLst/>
              <a:cxnLst>
                <a:cxn ang="0">
                  <a:pos x="connsiteX0" y="connsiteY0"/>
                </a:cxn>
                <a:cxn ang="0">
                  <a:pos x="connsiteX1" y="connsiteY1"/>
                </a:cxn>
                <a:cxn ang="0">
                  <a:pos x="connsiteX2" y="connsiteY2"/>
                </a:cxn>
              </a:cxnLst>
              <a:rect l="l" t="t" r="r" b="b"/>
              <a:pathLst>
                <a:path w="3362325" h="419100">
                  <a:moveTo>
                    <a:pt x="3362325" y="419100"/>
                  </a:moveTo>
                  <a:lnTo>
                    <a:pt x="3362325" y="0"/>
                  </a:lnTo>
                  <a:lnTo>
                    <a:pt x="0" y="0"/>
                  </a:lnTo>
                </a:path>
              </a:pathLst>
            </a:custGeom>
            <a:no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01" name="TextBox 100"/>
            <p:cNvSpPr txBox="1"/>
            <p:nvPr/>
          </p:nvSpPr>
          <p:spPr>
            <a:xfrm>
              <a:off x="792224" y="1628787"/>
              <a:ext cx="1325245" cy="387042"/>
            </a:xfrm>
            <a:prstGeom prst="rect">
              <a:avLst/>
            </a:prstGeom>
            <a:noFill/>
          </p:spPr>
          <p:txBody>
            <a:bodyPr wrap="none" rtlCol="0">
              <a:spAutoFit/>
            </a:bodyPr>
            <a:lstStyle/>
            <a:p>
              <a:r>
                <a:rPr lang="en-US" sz="1200" dirty="0"/>
                <a:t>redirect PC </a:t>
              </a:r>
            </a:p>
          </p:txBody>
        </p:sp>
        <p:sp>
          <p:nvSpPr>
            <p:cNvPr id="102" name="TextBox 101"/>
            <p:cNvSpPr txBox="1"/>
            <p:nvPr/>
          </p:nvSpPr>
          <p:spPr>
            <a:xfrm>
              <a:off x="2578487" y="2225593"/>
              <a:ext cx="78171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200" dirty="0" err="1"/>
                <a:t>dEp</a:t>
              </a:r>
              <a:endParaRPr lang="en-US" sz="1200" dirty="0"/>
            </a:p>
          </p:txBody>
        </p:sp>
        <p:sp>
          <p:nvSpPr>
            <p:cNvPr id="103" name="Line 8"/>
            <p:cNvSpPr>
              <a:spLocks noChangeShapeType="1"/>
            </p:cNvSpPr>
            <p:nvPr/>
          </p:nvSpPr>
          <p:spPr bwMode="auto">
            <a:xfrm rot="16200000">
              <a:off x="8172291" y="3313770"/>
              <a:ext cx="0" cy="358455"/>
            </a:xfrm>
            <a:prstGeom prst="line">
              <a:avLst/>
            </a:prstGeom>
            <a:noFill/>
            <a:ln w="12700">
              <a:solidFill>
                <a:schemeClr val="tx1"/>
              </a:solidFill>
              <a:round/>
              <a:headEnd/>
              <a:tailEnd type="triangle" w="lg" len="lg"/>
            </a:ln>
          </p:spPr>
          <p:txBody>
            <a:bodyPr/>
            <a:lstStyle/>
            <a:p>
              <a:endParaRPr lang="en-US" sz="1200"/>
            </a:p>
          </p:txBody>
        </p:sp>
        <p:sp>
          <p:nvSpPr>
            <p:cNvPr id="104" name="TextBox 103"/>
            <p:cNvSpPr txBox="1"/>
            <p:nvPr/>
          </p:nvSpPr>
          <p:spPr>
            <a:xfrm flipH="1">
              <a:off x="8351519" y="3245407"/>
              <a:ext cx="594971" cy="400110"/>
            </a:xfrm>
            <a:prstGeom prst="rect">
              <a:avLst/>
            </a:prstGeom>
            <a:noFill/>
          </p:spPr>
          <p:txBody>
            <a:bodyPr wrap="square" rtlCol="0">
              <a:spAutoFit/>
            </a:bodyPr>
            <a:lstStyle/>
            <a:p>
              <a:r>
                <a:rPr lang="en-US" sz="1200" dirty="0"/>
                <a:t>...</a:t>
              </a:r>
            </a:p>
          </p:txBody>
        </p:sp>
        <p:sp>
          <p:nvSpPr>
            <p:cNvPr id="105" name="TextBox 104"/>
            <p:cNvSpPr txBox="1"/>
            <p:nvPr/>
          </p:nvSpPr>
          <p:spPr>
            <a:xfrm>
              <a:off x="6096835" y="2208025"/>
              <a:ext cx="781716" cy="276225"/>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pPr>
              <a:r>
                <a:rPr lang="en-US" sz="1200" dirty="0" err="1"/>
                <a:t>eEp</a:t>
              </a:r>
              <a:endParaRPr lang="en-US" sz="1200" dirty="0"/>
            </a:p>
          </p:txBody>
        </p:sp>
        <p:sp>
          <p:nvSpPr>
            <p:cNvPr id="106" name="Rectangle 17"/>
            <p:cNvSpPr>
              <a:spLocks noChangeArrowheads="1"/>
            </p:cNvSpPr>
            <p:nvPr/>
          </p:nvSpPr>
          <p:spPr bwMode="auto">
            <a:xfrm>
              <a:off x="1457511" y="2334591"/>
              <a:ext cx="633912" cy="654577"/>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200" dirty="0">
                  <a:latin typeface="Verdana" pitchFamily="-96" charset="0"/>
                </a:rPr>
                <a:t>BTB</a:t>
              </a:r>
            </a:p>
          </p:txBody>
        </p:sp>
        <p:sp>
          <p:nvSpPr>
            <p:cNvPr id="107" name="Freeform 106"/>
            <p:cNvSpPr/>
            <p:nvPr/>
          </p:nvSpPr>
          <p:spPr>
            <a:xfrm>
              <a:off x="2042498" y="1634068"/>
              <a:ext cx="454374" cy="765748"/>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08" name="Freeform 107"/>
            <p:cNvSpPr/>
            <p:nvPr/>
          </p:nvSpPr>
          <p:spPr>
            <a:xfrm>
              <a:off x="704714" y="2638135"/>
              <a:ext cx="709575" cy="592246"/>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09575" h="855879">
                  <a:moveTo>
                    <a:pt x="709575" y="0"/>
                  </a:moveTo>
                  <a:lnTo>
                    <a:pt x="0" y="0"/>
                  </a:lnTo>
                  <a:lnTo>
                    <a:pt x="14631" y="855879"/>
                  </a:lnTo>
                  <a:lnTo>
                    <a:pt x="380391" y="855878"/>
                  </a:lnTo>
                </a:path>
              </a:pathLst>
            </a:custGeom>
            <a:ln w="12700">
              <a:solidFill>
                <a:schemeClr val="tx1"/>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09" name="Rectangle 17"/>
            <p:cNvSpPr>
              <a:spLocks noChangeArrowheads="1"/>
            </p:cNvSpPr>
            <p:nvPr/>
          </p:nvSpPr>
          <p:spPr bwMode="auto">
            <a:xfrm>
              <a:off x="3641719" y="2213505"/>
              <a:ext cx="633912" cy="654577"/>
            </a:xfrm>
            <a:prstGeom prst="rect">
              <a:avLst/>
            </a:prstGeom>
            <a:solidFill>
              <a:srgbClr val="FFC000"/>
            </a:solidFill>
            <a:ln w="127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200" dirty="0">
                  <a:latin typeface="Verdana" pitchFamily="-96" charset="0"/>
                </a:rPr>
                <a:t>BHT</a:t>
              </a:r>
            </a:p>
          </p:txBody>
        </p:sp>
        <p:sp>
          <p:nvSpPr>
            <p:cNvPr id="110" name="Freeform 109"/>
            <p:cNvSpPr/>
            <p:nvPr/>
          </p:nvSpPr>
          <p:spPr>
            <a:xfrm>
              <a:off x="4254400" y="1633927"/>
              <a:ext cx="454374" cy="728801"/>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cxnSp>
          <p:nvCxnSpPr>
            <p:cNvPr id="111" name="Straight Arrow Connector 110"/>
            <p:cNvCxnSpPr>
              <a:stCxn id="109" idx="3"/>
            </p:cNvCxnSpPr>
            <p:nvPr/>
          </p:nvCxnSpPr>
          <p:spPr bwMode="auto">
            <a:xfrm>
              <a:off x="4275631" y="2540794"/>
              <a:ext cx="378815" cy="39"/>
            </a:xfrm>
            <a:prstGeom prst="straightConnector1">
              <a:avLst/>
            </a:prstGeom>
            <a:noFill/>
            <a:ln w="9525" cap="flat" cmpd="sng" algn="ctr">
              <a:solidFill>
                <a:srgbClr val="FF0000"/>
              </a:solidFill>
              <a:prstDash val="solid"/>
              <a:round/>
              <a:headEnd type="none" w="med" len="med"/>
              <a:tailEnd type="triangle" w="med" len="med"/>
            </a:ln>
            <a:effectLst/>
          </p:spPr>
        </p:cxnSp>
        <p:sp>
          <p:nvSpPr>
            <p:cNvPr id="112" name="Freeform 111"/>
            <p:cNvSpPr/>
            <p:nvPr/>
          </p:nvSpPr>
          <p:spPr>
            <a:xfrm>
              <a:off x="404735" y="1636292"/>
              <a:ext cx="1304361" cy="2231170"/>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09575" h="855879">
                  <a:moveTo>
                    <a:pt x="709575" y="0"/>
                  </a:moveTo>
                  <a:lnTo>
                    <a:pt x="0" y="0"/>
                  </a:lnTo>
                  <a:lnTo>
                    <a:pt x="14631" y="855879"/>
                  </a:lnTo>
                  <a:lnTo>
                    <a:pt x="380391" y="855878"/>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13" name="Freeform 112"/>
            <p:cNvSpPr/>
            <p:nvPr/>
          </p:nvSpPr>
          <p:spPr>
            <a:xfrm>
              <a:off x="586240" y="1938593"/>
              <a:ext cx="1175146" cy="1606581"/>
            </a:xfrm>
            <a:custGeom>
              <a:avLst/>
              <a:gdLst>
                <a:gd name="connsiteX0" fmla="*/ 709575 w 709575"/>
                <a:gd name="connsiteY0" fmla="*/ 0 h 855878"/>
                <a:gd name="connsiteX1" fmla="*/ 0 w 709575"/>
                <a:gd name="connsiteY1" fmla="*/ 0 h 855878"/>
                <a:gd name="connsiteX2" fmla="*/ 14631 w 709575"/>
                <a:gd name="connsiteY2" fmla="*/ 833933 h 855878"/>
                <a:gd name="connsiteX3" fmla="*/ 380391 w 709575"/>
                <a:gd name="connsiteY3" fmla="*/ 855878 h 855878"/>
                <a:gd name="connsiteX0" fmla="*/ 709575 w 709575"/>
                <a:gd name="connsiteY0" fmla="*/ 0 h 855879"/>
                <a:gd name="connsiteX1" fmla="*/ 0 w 709575"/>
                <a:gd name="connsiteY1" fmla="*/ 0 h 855879"/>
                <a:gd name="connsiteX2" fmla="*/ 14631 w 709575"/>
                <a:gd name="connsiteY2" fmla="*/ 855879 h 855879"/>
                <a:gd name="connsiteX3" fmla="*/ 380391 w 709575"/>
                <a:gd name="connsiteY3" fmla="*/ 855878 h 855879"/>
                <a:gd name="connsiteX0" fmla="*/ 713138 w 713138"/>
                <a:gd name="connsiteY0" fmla="*/ 0 h 855879"/>
                <a:gd name="connsiteX1" fmla="*/ 3563 w 713138"/>
                <a:gd name="connsiteY1" fmla="*/ 0 h 855879"/>
                <a:gd name="connsiteX2" fmla="*/ 0 w 713138"/>
                <a:gd name="connsiteY2" fmla="*/ 855879 h 855879"/>
                <a:gd name="connsiteX3" fmla="*/ 383954 w 713138"/>
                <a:gd name="connsiteY3" fmla="*/ 855878 h 855879"/>
                <a:gd name="connsiteX0" fmla="*/ 713138 w 713138"/>
                <a:gd name="connsiteY0" fmla="*/ 0 h 855879"/>
                <a:gd name="connsiteX1" fmla="*/ 3563 w 713138"/>
                <a:gd name="connsiteY1" fmla="*/ 0 h 855879"/>
                <a:gd name="connsiteX2" fmla="*/ 0 w 713138"/>
                <a:gd name="connsiteY2" fmla="*/ 855879 h 855879"/>
                <a:gd name="connsiteX3" fmla="*/ 302083 w 713138"/>
                <a:gd name="connsiteY3" fmla="*/ 855878 h 855879"/>
              </a:gdLst>
              <a:ahLst/>
              <a:cxnLst>
                <a:cxn ang="0">
                  <a:pos x="connsiteX0" y="connsiteY0"/>
                </a:cxn>
                <a:cxn ang="0">
                  <a:pos x="connsiteX1" y="connsiteY1"/>
                </a:cxn>
                <a:cxn ang="0">
                  <a:pos x="connsiteX2" y="connsiteY2"/>
                </a:cxn>
                <a:cxn ang="0">
                  <a:pos x="connsiteX3" y="connsiteY3"/>
                </a:cxn>
              </a:cxnLst>
              <a:rect l="l" t="t" r="r" b="b"/>
              <a:pathLst>
                <a:path w="713138" h="855879">
                  <a:moveTo>
                    <a:pt x="713138" y="0"/>
                  </a:moveTo>
                  <a:lnTo>
                    <a:pt x="3563" y="0"/>
                  </a:lnTo>
                  <a:cubicBezTo>
                    <a:pt x="2375" y="285293"/>
                    <a:pt x="1188" y="570586"/>
                    <a:pt x="0" y="855879"/>
                  </a:cubicBezTo>
                  <a:lnTo>
                    <a:pt x="302083" y="855878"/>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14" name="Freeform 113"/>
            <p:cNvSpPr/>
            <p:nvPr/>
          </p:nvSpPr>
          <p:spPr>
            <a:xfrm>
              <a:off x="6872682" y="1643920"/>
              <a:ext cx="165200" cy="728801"/>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15" name="Freeform 114"/>
            <p:cNvSpPr/>
            <p:nvPr/>
          </p:nvSpPr>
          <p:spPr>
            <a:xfrm>
              <a:off x="3344995" y="1956216"/>
              <a:ext cx="170197" cy="396518"/>
            </a:xfrm>
            <a:custGeom>
              <a:avLst/>
              <a:gdLst>
                <a:gd name="connsiteX0" fmla="*/ 665683 w 665683"/>
                <a:gd name="connsiteY0" fmla="*/ 0 h 731520"/>
                <a:gd name="connsiteX1" fmla="*/ 665683 w 665683"/>
                <a:gd name="connsiteY1" fmla="*/ 731520 h 731520"/>
                <a:gd name="connsiteX2" fmla="*/ 0 w 665683"/>
                <a:gd name="connsiteY2" fmla="*/ 724205 h 731520"/>
              </a:gdLst>
              <a:ahLst/>
              <a:cxnLst>
                <a:cxn ang="0">
                  <a:pos x="connsiteX0" y="connsiteY0"/>
                </a:cxn>
                <a:cxn ang="0">
                  <a:pos x="connsiteX1" y="connsiteY1"/>
                </a:cxn>
                <a:cxn ang="0">
                  <a:pos x="connsiteX2" y="connsiteY2"/>
                </a:cxn>
              </a:cxnLst>
              <a:rect l="l" t="t" r="r" b="b"/>
              <a:pathLst>
                <a:path w="665683" h="731520">
                  <a:moveTo>
                    <a:pt x="665683" y="0"/>
                  </a:moveTo>
                  <a:lnTo>
                    <a:pt x="665683" y="731520"/>
                  </a:lnTo>
                  <a:lnTo>
                    <a:pt x="0" y="724205"/>
                  </a:lnTo>
                </a:path>
              </a:pathLst>
            </a:custGeom>
            <a:ln w="12700">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116" name="TextBox 115"/>
            <p:cNvSpPr txBox="1"/>
            <p:nvPr/>
          </p:nvSpPr>
          <p:spPr>
            <a:xfrm>
              <a:off x="5073164" y="2774679"/>
              <a:ext cx="1816887" cy="387042"/>
            </a:xfrm>
            <a:prstGeom prst="rect">
              <a:avLst/>
            </a:prstGeom>
            <a:noFill/>
          </p:spPr>
          <p:txBody>
            <a:bodyPr wrap="none" rtlCol="0">
              <a:spAutoFit/>
            </a:bodyPr>
            <a:lstStyle/>
            <a:p>
              <a:r>
                <a:rPr lang="en-US" sz="1200" dirty="0"/>
                <a:t>{</a:t>
              </a:r>
              <a:r>
                <a:rPr lang="en-US" sz="1200" dirty="0" err="1"/>
                <a:t>pc,ppc,ieEp</a:t>
              </a:r>
              <a:r>
                <a:rPr lang="en-US" sz="1200" dirty="0"/>
                <a:t>,...}</a:t>
              </a:r>
            </a:p>
          </p:txBody>
        </p:sp>
        <p:sp>
          <p:nvSpPr>
            <p:cNvPr id="117" name="TextBox 116"/>
            <p:cNvSpPr txBox="1"/>
            <p:nvPr/>
          </p:nvSpPr>
          <p:spPr>
            <a:xfrm>
              <a:off x="2103085" y="2769572"/>
              <a:ext cx="2287034" cy="387042"/>
            </a:xfrm>
            <a:prstGeom prst="rect">
              <a:avLst/>
            </a:prstGeom>
            <a:noFill/>
          </p:spPr>
          <p:txBody>
            <a:bodyPr wrap="none" rtlCol="0">
              <a:spAutoFit/>
            </a:bodyPr>
            <a:lstStyle/>
            <a:p>
              <a:r>
                <a:rPr lang="en-US" sz="1200" dirty="0"/>
                <a:t>{</a:t>
              </a:r>
              <a:r>
                <a:rPr lang="en-US" sz="1200" dirty="0" err="1"/>
                <a:t>pc,ppc,ieEp,idEp</a:t>
              </a:r>
              <a:r>
                <a:rPr lang="en-US" sz="1200" dirty="0"/>
                <a:t>,...}</a:t>
              </a:r>
            </a:p>
          </p:txBody>
        </p:sp>
        <p:sp>
          <p:nvSpPr>
            <p:cNvPr id="118" name="TextBox 117"/>
            <p:cNvSpPr txBox="1"/>
            <p:nvPr/>
          </p:nvSpPr>
          <p:spPr>
            <a:xfrm>
              <a:off x="2675577" y="1313930"/>
              <a:ext cx="2230292" cy="387042"/>
            </a:xfrm>
            <a:prstGeom prst="rect">
              <a:avLst/>
            </a:prstGeom>
            <a:noFill/>
          </p:spPr>
          <p:txBody>
            <a:bodyPr wrap="square" rtlCol="0">
              <a:spAutoFit/>
            </a:bodyPr>
            <a:lstStyle/>
            <a:p>
              <a:r>
                <a:rPr lang="en-US" sz="1200" dirty="0"/>
                <a:t>{pc, </a:t>
              </a:r>
              <a:r>
                <a:rPr lang="en-US" sz="1200" dirty="0" err="1"/>
                <a:t>newPc</a:t>
              </a:r>
              <a:r>
                <a:rPr lang="en-US" sz="1200" dirty="0"/>
                <a:t>, taken}</a:t>
              </a:r>
            </a:p>
          </p:txBody>
        </p:sp>
        <p:sp>
          <p:nvSpPr>
            <p:cNvPr id="119" name="TextBox 118"/>
            <p:cNvSpPr txBox="1"/>
            <p:nvPr/>
          </p:nvSpPr>
          <p:spPr>
            <a:xfrm>
              <a:off x="3388678" y="1652839"/>
              <a:ext cx="1488026" cy="387042"/>
            </a:xfrm>
            <a:prstGeom prst="rect">
              <a:avLst/>
            </a:prstGeom>
            <a:noFill/>
          </p:spPr>
          <p:txBody>
            <a:bodyPr wrap="square" rtlCol="0">
              <a:spAutoFit/>
            </a:bodyPr>
            <a:lstStyle/>
            <a:p>
              <a:r>
                <a:rPr lang="en-US" sz="1200" dirty="0"/>
                <a:t>{pc, </a:t>
              </a:r>
              <a:r>
                <a:rPr lang="en-US" sz="1200" dirty="0" err="1"/>
                <a:t>newPc</a:t>
              </a:r>
              <a:r>
                <a:rPr lang="en-US" sz="1200" dirty="0"/>
                <a:t>,}</a:t>
              </a:r>
            </a:p>
          </p:txBody>
        </p:sp>
        <p:grpSp>
          <p:nvGrpSpPr>
            <p:cNvPr id="120" name="Group 119"/>
            <p:cNvGrpSpPr/>
            <p:nvPr/>
          </p:nvGrpSpPr>
          <p:grpSpPr>
            <a:xfrm>
              <a:off x="3226777" y="3156614"/>
              <a:ext cx="45719" cy="439440"/>
              <a:chOff x="3226777" y="3156614"/>
              <a:chExt cx="45719" cy="439440"/>
            </a:xfrm>
          </p:grpSpPr>
          <p:sp>
            <p:nvSpPr>
              <p:cNvPr id="121" name="Oval 120"/>
              <p:cNvSpPr/>
              <p:nvPr/>
            </p:nvSpPr>
            <p:spPr bwMode="auto">
              <a:xfrm>
                <a:off x="3226777" y="3464169"/>
                <a:ext cx="45719" cy="13188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cxnSp>
            <p:nvCxnSpPr>
              <p:cNvPr id="122" name="Straight Connector 121"/>
              <p:cNvCxnSpPr>
                <a:stCxn id="121" idx="0"/>
                <a:endCxn id="117" idx="2"/>
              </p:cNvCxnSpPr>
              <p:nvPr/>
            </p:nvCxnSpPr>
            <p:spPr bwMode="auto">
              <a:xfrm flipH="1" flipV="1">
                <a:off x="3246603" y="3156614"/>
                <a:ext cx="3034" cy="307555"/>
              </a:xfrm>
              <a:prstGeom prst="line">
                <a:avLst/>
              </a:prstGeom>
              <a:noFill/>
              <a:ln w="9525" cap="flat" cmpd="sng" algn="ctr">
                <a:solidFill>
                  <a:srgbClr val="FF0000"/>
                </a:solidFill>
                <a:prstDash val="solid"/>
                <a:round/>
                <a:headEnd type="none" w="med" len="med"/>
                <a:tailEnd type="none" w="med" len="med"/>
              </a:ln>
              <a:effectLst/>
            </p:spPr>
          </p:cxnSp>
        </p:grpSp>
        <p:grpSp>
          <p:nvGrpSpPr>
            <p:cNvPr id="123" name="Group 122"/>
            <p:cNvGrpSpPr/>
            <p:nvPr/>
          </p:nvGrpSpPr>
          <p:grpSpPr>
            <a:xfrm>
              <a:off x="5726723" y="3124121"/>
              <a:ext cx="45719" cy="457279"/>
              <a:chOff x="3226777" y="3138775"/>
              <a:chExt cx="45719" cy="457279"/>
            </a:xfrm>
          </p:grpSpPr>
          <p:sp>
            <p:nvSpPr>
              <p:cNvPr id="124" name="Oval 123"/>
              <p:cNvSpPr/>
              <p:nvPr/>
            </p:nvSpPr>
            <p:spPr bwMode="auto">
              <a:xfrm>
                <a:off x="3226777" y="3464169"/>
                <a:ext cx="45719" cy="131885"/>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cxnSp>
            <p:nvCxnSpPr>
              <p:cNvPr id="125" name="Straight Connector 124"/>
              <p:cNvCxnSpPr>
                <a:stCxn id="124" idx="0"/>
              </p:cNvCxnSpPr>
              <p:nvPr/>
            </p:nvCxnSpPr>
            <p:spPr bwMode="auto">
              <a:xfrm flipH="1" flipV="1">
                <a:off x="3237034" y="3138775"/>
                <a:ext cx="12603" cy="325394"/>
              </a:xfrm>
              <a:prstGeom prst="line">
                <a:avLst/>
              </a:prstGeom>
              <a:noFill/>
              <a:ln w="9525" cap="flat" cmpd="sng" algn="ctr">
                <a:solidFill>
                  <a:srgbClr val="FF0000"/>
                </a:solidFill>
                <a:prstDash val="solid"/>
                <a:round/>
                <a:headEnd type="none" w="med" len="med"/>
                <a:tailEnd type="none" w="med" len="med"/>
              </a:ln>
              <a:effectLst/>
            </p:spPr>
          </p:cxnSp>
        </p:grpSp>
      </p:grpSp>
      <p:sp>
        <p:nvSpPr>
          <p:cNvPr id="126" name="TextBox 125"/>
          <p:cNvSpPr txBox="1"/>
          <p:nvPr/>
        </p:nvSpPr>
        <p:spPr>
          <a:xfrm>
            <a:off x="720970" y="5622198"/>
            <a:ext cx="1706285" cy="369332"/>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!misprediction</a:t>
            </a:r>
          </a:p>
        </p:txBody>
      </p:sp>
      <p:cxnSp>
        <p:nvCxnSpPr>
          <p:cNvPr id="127" name="Straight Connector 126"/>
          <p:cNvCxnSpPr/>
          <p:nvPr/>
        </p:nvCxnSpPr>
        <p:spPr bwMode="auto">
          <a:xfrm>
            <a:off x="2626265" y="5703757"/>
            <a:ext cx="662056" cy="503613"/>
          </a:xfrm>
          <a:prstGeom prst="line">
            <a:avLst/>
          </a:prstGeom>
          <a:noFill/>
          <a:ln w="9525" cap="flat" cmpd="sng" algn="ctr">
            <a:solidFill>
              <a:srgbClr val="FF0000"/>
            </a:solidFill>
            <a:prstDash val="solid"/>
            <a:round/>
            <a:headEnd type="none" w="med" len="med"/>
            <a:tailEnd type="triangle" w="med" len="med"/>
          </a:ln>
          <a:effectLst/>
        </p:spPr>
      </p:cxnSp>
      <p:sp>
        <p:nvSpPr>
          <p:cNvPr id="128" name="TextBox 127"/>
          <p:cNvSpPr txBox="1"/>
          <p:nvPr/>
        </p:nvSpPr>
        <p:spPr>
          <a:xfrm>
            <a:off x="2894108" y="5622198"/>
            <a:ext cx="1635384" cy="369332"/>
          </a:xfrm>
          <a:prstGeom prst="rect">
            <a:avLst/>
          </a:prstGeom>
          <a:noFill/>
        </p:spPr>
        <p:txBody>
          <a:bodyPr wrap="none" rtlCol="0">
            <a:spAutoFit/>
          </a:bodyPr>
          <a:lstStyle/>
          <a:p>
            <a:r>
              <a:rPr lang="en-US" sz="1800" dirty="0">
                <a:solidFill>
                  <a:srgbClr val="FF0000"/>
                </a:solidFill>
                <a:latin typeface="Comic Sans MS" panose="030F0702030302020204" pitchFamily="66" charset="0"/>
              </a:rPr>
              <a:t>misprediction</a:t>
            </a:r>
          </a:p>
        </p:txBody>
      </p:sp>
      <p:cxnSp>
        <p:nvCxnSpPr>
          <p:cNvPr id="129" name="Straight Connector 128"/>
          <p:cNvCxnSpPr>
            <a:endCxn id="130" idx="0"/>
          </p:cNvCxnSpPr>
          <p:nvPr/>
        </p:nvCxnSpPr>
        <p:spPr bwMode="auto">
          <a:xfrm flipH="1">
            <a:off x="1950043" y="5703065"/>
            <a:ext cx="628685" cy="443213"/>
          </a:xfrm>
          <a:prstGeom prst="line">
            <a:avLst/>
          </a:prstGeom>
          <a:noFill/>
          <a:ln w="9525" cap="flat" cmpd="sng" algn="ctr">
            <a:solidFill>
              <a:srgbClr val="FF0000"/>
            </a:solidFill>
            <a:prstDash val="solid"/>
            <a:round/>
            <a:headEnd type="none" w="med" len="med"/>
            <a:tailEnd type="triangle" w="med" len="med"/>
          </a:ln>
          <a:effectLst/>
        </p:spPr>
      </p:cxnSp>
      <p:sp>
        <p:nvSpPr>
          <p:cNvPr id="130" name="TextBox 129"/>
          <p:cNvSpPr txBox="1"/>
          <p:nvPr/>
        </p:nvSpPr>
        <p:spPr>
          <a:xfrm>
            <a:off x="1183263" y="6146278"/>
            <a:ext cx="1533559" cy="369332"/>
          </a:xfrm>
          <a:prstGeom prst="rect">
            <a:avLst/>
          </a:prstGeom>
          <a:noFill/>
        </p:spPr>
        <p:txBody>
          <a:bodyPr wrap="square" rtlCol="0">
            <a:spAutoFit/>
          </a:bodyPr>
          <a:lstStyle/>
          <a:p>
            <a:r>
              <a:rPr lang="en-US" sz="1800" dirty="0">
                <a:latin typeface="Comic Sans MS" panose="030F0702030302020204" pitchFamily="66" charset="0"/>
              </a:rPr>
              <a:t>No action</a:t>
            </a:r>
          </a:p>
        </p:txBody>
      </p:sp>
      <p:sp>
        <p:nvSpPr>
          <p:cNvPr id="5" name="Date Placeholder 4">
            <a:extLst>
              <a:ext uri="{FF2B5EF4-FFF2-40B4-BE49-F238E27FC236}">
                <a16:creationId xmlns:a16="http://schemas.microsoft.com/office/drawing/2014/main" id="{16BB486E-83A0-A866-12BF-54269A39BFA6}"/>
              </a:ext>
            </a:extLst>
          </p:cNvPr>
          <p:cNvSpPr>
            <a:spLocks noGrp="1"/>
          </p:cNvSpPr>
          <p:nvPr>
            <p:ph type="dt" sz="half" idx="10"/>
          </p:nvPr>
        </p:nvSpPr>
        <p:spPr/>
        <p:txBody>
          <a:bodyPr/>
          <a:lstStyle/>
          <a:p>
            <a:pPr>
              <a:defRPr/>
            </a:pPr>
            <a:r>
              <a:rPr lang="en-US"/>
              <a:t>April 11, 2023</a:t>
            </a:r>
            <a:endParaRPr lang="en-US" dirty="0"/>
          </a:p>
        </p:txBody>
      </p:sp>
      <p:sp>
        <p:nvSpPr>
          <p:cNvPr id="9" name="Footer Placeholder 8">
            <a:extLst>
              <a:ext uri="{FF2B5EF4-FFF2-40B4-BE49-F238E27FC236}">
                <a16:creationId xmlns:a16="http://schemas.microsoft.com/office/drawing/2014/main" id="{0AB43321-3DBB-C849-C596-76A960B8C8A9}"/>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1DF19FD3-21F1-FFAD-05E5-9846C499094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24</a:t>
            </a:fld>
            <a:endParaRPr lang="en-US" dirty="0"/>
          </a:p>
        </p:txBody>
      </p:sp>
    </p:spTree>
    <p:extLst>
      <p:ext uri="{BB962C8B-B14F-4D97-AF65-F5344CB8AC3E}">
        <p14:creationId xmlns:p14="http://schemas.microsoft.com/office/powerpoint/2010/main" val="118200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4" grpId="0"/>
      <p:bldP spid="66" grpId="0"/>
      <p:bldP spid="67" grpId="0"/>
      <p:bldP spid="68" grpId="0"/>
      <p:bldP spid="69" grpId="0"/>
      <p:bldP spid="71" grpId="0"/>
      <p:bldP spid="126" grpId="0"/>
      <p:bldP spid="128" grpId="0"/>
      <p:bldP spid="1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small problem</a:t>
            </a:r>
          </a:p>
        </p:txBody>
      </p:sp>
      <p:sp>
        <p:nvSpPr>
          <p:cNvPr id="3" name="Content Placeholder 2"/>
          <p:cNvSpPr>
            <a:spLocks noGrp="1"/>
          </p:cNvSpPr>
          <p:nvPr>
            <p:ph idx="1"/>
          </p:nvPr>
        </p:nvSpPr>
        <p:spPr>
          <a:xfrm>
            <a:off x="671146" y="1562100"/>
            <a:ext cx="7772400" cy="4114800"/>
          </a:xfrm>
        </p:spPr>
        <p:txBody>
          <a:bodyPr/>
          <a:lstStyle/>
          <a:p>
            <a:r>
              <a:rPr lang="en-US" sz="2400" dirty="0"/>
              <a:t>Consider the entry in BTB for a branch at the end of a loop</a:t>
            </a:r>
          </a:p>
          <a:p>
            <a:pPr lvl="1"/>
            <a:r>
              <a:rPr lang="en-US" sz="2000" dirty="0"/>
              <a:t>Execute will delete it on loop exit</a:t>
            </a:r>
          </a:p>
          <a:p>
            <a:pPr lvl="1"/>
            <a:r>
              <a:rPr lang="en-US" sz="2000" dirty="0"/>
              <a:t>This will cause a misprediction when the loop is executed again!</a:t>
            </a:r>
          </a:p>
          <a:p>
            <a:pPr lvl="1"/>
            <a:r>
              <a:rPr lang="en-US" sz="2000" dirty="0"/>
              <a:t>Decode will redirect again after consulting BHT! </a:t>
            </a:r>
          </a:p>
          <a:p>
            <a:pPr lvl="1"/>
            <a:endParaRPr lang="en-US" sz="2000" dirty="0"/>
          </a:p>
        </p:txBody>
      </p:sp>
      <p:sp>
        <p:nvSpPr>
          <p:cNvPr id="7" name="TextBox 6"/>
          <p:cNvSpPr txBox="1"/>
          <p:nvPr/>
        </p:nvSpPr>
        <p:spPr>
          <a:xfrm>
            <a:off x="1784838" y="3798276"/>
            <a:ext cx="6135013"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How to prevent Execute from deleting the entry?</a:t>
            </a:r>
          </a:p>
        </p:txBody>
      </p:sp>
      <p:sp>
        <p:nvSpPr>
          <p:cNvPr id="4" name="Date Placeholder 3">
            <a:extLst>
              <a:ext uri="{FF2B5EF4-FFF2-40B4-BE49-F238E27FC236}">
                <a16:creationId xmlns:a16="http://schemas.microsoft.com/office/drawing/2014/main" id="{AF540B66-85A7-3FC2-9E85-6E80A959F973}"/>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0018CEA5-C7D6-439D-CDD1-3291C88E241D}"/>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A532B450-A1A5-B7FC-14BF-FE7937998B9B}"/>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25</a:t>
            </a:fld>
            <a:endParaRPr lang="en-US" dirty="0"/>
          </a:p>
        </p:txBody>
      </p:sp>
    </p:spTree>
    <p:extLst>
      <p:ext uri="{BB962C8B-B14F-4D97-AF65-F5344CB8AC3E}">
        <p14:creationId xmlns:p14="http://schemas.microsoft.com/office/powerpoint/2010/main" val="3335573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Fixes</a:t>
            </a:r>
          </a:p>
        </p:txBody>
      </p:sp>
      <p:sp>
        <p:nvSpPr>
          <p:cNvPr id="3" name="Content Placeholder 2"/>
          <p:cNvSpPr>
            <a:spLocks noGrp="1"/>
          </p:cNvSpPr>
          <p:nvPr>
            <p:ph idx="1"/>
          </p:nvPr>
        </p:nvSpPr>
        <p:spPr>
          <a:xfrm>
            <a:off x="671146" y="1562100"/>
            <a:ext cx="7772400" cy="4114800"/>
          </a:xfrm>
        </p:spPr>
        <p:txBody>
          <a:bodyPr/>
          <a:lstStyle/>
          <a:p>
            <a:r>
              <a:rPr lang="en-US" sz="2400" dirty="0"/>
              <a:t>Execute could read the BHT entry and not delete the entry from BTB</a:t>
            </a:r>
          </a:p>
          <a:p>
            <a:pPr lvl="1"/>
            <a:r>
              <a:rPr lang="en-US" sz="2000" dirty="0"/>
              <a:t>To avoid reading the BHT from two places, the direction prediction bits could be passed from the Decode to Execute</a:t>
            </a:r>
          </a:p>
          <a:p>
            <a:r>
              <a:rPr lang="en-US" sz="2400" dirty="0"/>
              <a:t>We can keep the history bits for branches in the BTB also and update as necessary;</a:t>
            </a:r>
          </a:p>
          <a:p>
            <a:r>
              <a:rPr lang="en-US" sz="2400" dirty="0"/>
              <a:t>We can set the branches to be always-taken </a:t>
            </a:r>
          </a:p>
          <a:p>
            <a:endParaRPr lang="en-US" sz="2400" dirty="0"/>
          </a:p>
        </p:txBody>
      </p:sp>
      <p:sp>
        <p:nvSpPr>
          <p:cNvPr id="4" name="Date Placeholder 3">
            <a:extLst>
              <a:ext uri="{FF2B5EF4-FFF2-40B4-BE49-F238E27FC236}">
                <a16:creationId xmlns:a16="http://schemas.microsoft.com/office/drawing/2014/main" id="{DF012F0D-F9BC-7C8F-3F13-4A9682A9ABD4}"/>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FF246A96-F5C2-0462-0E1B-66B570759492}"/>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817EFA20-068C-416F-EF21-A1F91FEC972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26</a:t>
            </a:fld>
            <a:endParaRPr lang="en-US" dirty="0"/>
          </a:p>
        </p:txBody>
      </p:sp>
    </p:spTree>
    <p:extLst>
      <p:ext uri="{BB962C8B-B14F-4D97-AF65-F5344CB8AC3E}">
        <p14:creationId xmlns:p14="http://schemas.microsoft.com/office/powerpoint/2010/main" val="3418759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a:xfrm>
            <a:off x="638174" y="1524000"/>
            <a:ext cx="8124826" cy="4114800"/>
          </a:xfrm>
        </p:spPr>
        <p:txBody>
          <a:bodyPr/>
          <a:lstStyle/>
          <a:p>
            <a:r>
              <a:rPr lang="en-US" sz="2400" dirty="0"/>
              <a:t>The number of entries in BTB is small both because of the need for fast access and the need to store the target address (small and fat)</a:t>
            </a:r>
          </a:p>
          <a:p>
            <a:r>
              <a:rPr lang="en-US" sz="2400" dirty="0"/>
              <a:t>The number entries in BHT is large (thin and tall)</a:t>
            </a:r>
          </a:p>
          <a:p>
            <a:r>
              <a:rPr lang="en-US" sz="2400" dirty="0"/>
              <a:t>Jumps through registers (JALR) are problematic and perhaps should not be kept in the BTB</a:t>
            </a:r>
          </a:p>
          <a:p>
            <a:endParaRPr lang="en-US" sz="2400" dirty="0"/>
          </a:p>
        </p:txBody>
      </p:sp>
      <p:sp>
        <p:nvSpPr>
          <p:cNvPr id="4" name="Date Placeholder 3">
            <a:extLst>
              <a:ext uri="{FF2B5EF4-FFF2-40B4-BE49-F238E27FC236}">
                <a16:creationId xmlns:a16="http://schemas.microsoft.com/office/drawing/2014/main" id="{D252FA2D-D656-C2E3-F994-939DD9A010E6}"/>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C67E6930-95AD-398D-2451-7710FCA242DA}"/>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5B74245A-428D-9875-112A-FF74B547B557}"/>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27</a:t>
            </a:fld>
            <a:endParaRPr lang="en-US" dirty="0"/>
          </a:p>
        </p:txBody>
      </p:sp>
    </p:spTree>
    <p:extLst>
      <p:ext uri="{BB962C8B-B14F-4D97-AF65-F5344CB8AC3E}">
        <p14:creationId xmlns:p14="http://schemas.microsoft.com/office/powerpoint/2010/main" val="332849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2"/>
          <p:cNvSpPr>
            <a:spLocks noGrp="1" noChangeArrowheads="1"/>
          </p:cNvSpPr>
          <p:nvPr>
            <p:ph type="title"/>
          </p:nvPr>
        </p:nvSpPr>
        <p:spPr>
          <a:xfrm>
            <a:off x="609600" y="304800"/>
            <a:ext cx="8229600" cy="1143000"/>
          </a:xfrm>
        </p:spPr>
        <p:txBody>
          <a:bodyPr/>
          <a:lstStyle/>
          <a:p>
            <a:pPr eaLnBrk="1" hangingPunct="1"/>
            <a:r>
              <a:rPr lang="en-US" sz="4000" dirty="0"/>
              <a:t>Uses of Jump Register (JALR)</a:t>
            </a:r>
          </a:p>
        </p:txBody>
      </p:sp>
      <p:sp>
        <p:nvSpPr>
          <p:cNvPr id="35846" name="Rectangle 3"/>
          <p:cNvSpPr>
            <a:spLocks noGrp="1" noChangeArrowheads="1"/>
          </p:cNvSpPr>
          <p:nvPr>
            <p:ph idx="1"/>
          </p:nvPr>
        </p:nvSpPr>
        <p:spPr>
          <a:xfrm>
            <a:off x="609600" y="1572491"/>
            <a:ext cx="7772400" cy="4114800"/>
          </a:xfrm>
          <a:noFill/>
        </p:spPr>
        <p:txBody>
          <a:bodyPr/>
          <a:lstStyle/>
          <a:p>
            <a:pPr marL="285750" indent="-285750" eaLnBrk="1" hangingPunct="1"/>
            <a:r>
              <a:rPr lang="en-US" sz="2400" dirty="0"/>
              <a:t>(Dynamic) function call (jump to (run-time) function address)</a:t>
            </a:r>
            <a:endParaRPr lang="en-US" dirty="0"/>
          </a:p>
          <a:p>
            <a:pPr marL="285750" indent="-285750" eaLnBrk="1" hangingPunct="1"/>
            <a:endParaRPr lang="en-US" sz="2400" dirty="0"/>
          </a:p>
          <a:p>
            <a:pPr marL="0" indent="0" eaLnBrk="1" hangingPunct="1">
              <a:buNone/>
            </a:pPr>
            <a:endParaRPr lang="en-US" sz="2400" dirty="0"/>
          </a:p>
          <a:p>
            <a:pPr marL="285750" indent="-285750" eaLnBrk="1" hangingPunct="1"/>
            <a:r>
              <a:rPr lang="en-US" sz="2400" dirty="0"/>
              <a:t>Subroutine returns (jump to return address)</a:t>
            </a:r>
          </a:p>
        </p:txBody>
      </p:sp>
      <p:sp>
        <p:nvSpPr>
          <p:cNvPr id="2124804" name="Text Box 4"/>
          <p:cNvSpPr txBox="1">
            <a:spLocks noChangeArrowheads="1"/>
          </p:cNvSpPr>
          <p:nvPr/>
        </p:nvSpPr>
        <p:spPr bwMode="auto">
          <a:xfrm>
            <a:off x="2320436" y="5949238"/>
            <a:ext cx="6305550" cy="400110"/>
          </a:xfrm>
          <a:prstGeom prst="rect">
            <a:avLst/>
          </a:prstGeom>
          <a:noFill/>
          <a:ln w="25400">
            <a:noFill/>
            <a:miter lim="800000"/>
            <a:headEnd/>
            <a:tailEnd/>
          </a:ln>
        </p:spPr>
        <p:txBody>
          <a:bodyPr wrap="square">
            <a:spAutoFit/>
          </a:bodyPr>
          <a:lstStyle/>
          <a:p>
            <a:pPr eaLnBrk="0" hangingPunct="0">
              <a:spcBef>
                <a:spcPct val="50000"/>
              </a:spcBef>
            </a:pPr>
            <a:r>
              <a:rPr lang="en-US" sz="2000" b="0" dirty="0">
                <a:latin typeface="Verdana" pitchFamily="34" charset="0"/>
              </a:rPr>
              <a:t>How can we improve subroutine call transfers? </a:t>
            </a:r>
          </a:p>
        </p:txBody>
      </p:sp>
      <p:sp>
        <p:nvSpPr>
          <p:cNvPr id="2124806" name="Text Box 6"/>
          <p:cNvSpPr txBox="1">
            <a:spLocks noChangeArrowheads="1"/>
          </p:cNvSpPr>
          <p:nvPr/>
        </p:nvSpPr>
        <p:spPr bwMode="auto">
          <a:xfrm>
            <a:off x="1277630" y="2471807"/>
            <a:ext cx="7391400" cy="707886"/>
          </a:xfrm>
          <a:prstGeom prst="rect">
            <a:avLst/>
          </a:prstGeom>
          <a:noFill/>
          <a:ln w="25400">
            <a:noFill/>
            <a:miter lim="800000"/>
            <a:headEnd/>
            <a:tailEnd/>
          </a:ln>
        </p:spPr>
        <p:txBody>
          <a:bodyPr lIns="91440" tIns="45720" rIns="91440" bIns="45720" anchor="t">
            <a:spAutoFit/>
          </a:bodyPr>
          <a:lstStyle/>
          <a:p>
            <a:pPr eaLnBrk="0" hangingPunct="0">
              <a:spcBef>
                <a:spcPct val="50000"/>
              </a:spcBef>
            </a:pPr>
            <a:r>
              <a:rPr lang="en-US" sz="2000" b="0">
                <a:solidFill>
                  <a:srgbClr val="FF0000"/>
                </a:solidFill>
                <a:latin typeface="Comic Sans MS"/>
              </a:rPr>
              <a:t>BTB w</a:t>
            </a:r>
            <a:r>
              <a:rPr lang="en-US" sz="2000" b="0">
                <a:solidFill>
                  <a:srgbClr val="FF0000"/>
                </a:solidFill>
                <a:latin typeface="Verdana"/>
                <a:ea typeface="Verdana"/>
              </a:rPr>
              <a:t>i</a:t>
            </a:r>
            <a:r>
              <a:rPr lang="en-US" sz="2000" b="0">
                <a:solidFill>
                  <a:srgbClr val="FF0000"/>
                </a:solidFill>
                <a:latin typeface="Comic Sans MS"/>
              </a:rPr>
              <a:t>ll work well only if the same function is called </a:t>
            </a:r>
            <a:r>
              <a:rPr lang="en-US" sz="2000" b="0" dirty="0">
                <a:solidFill>
                  <a:srgbClr val="FF0000"/>
                </a:solidFill>
                <a:latin typeface="Comic Sans MS"/>
              </a:rPr>
              <a:t>repeatedly</a:t>
            </a:r>
          </a:p>
        </p:txBody>
      </p:sp>
      <p:sp>
        <p:nvSpPr>
          <p:cNvPr id="2124807" name="Text Box 7"/>
          <p:cNvSpPr txBox="1">
            <a:spLocks noChangeArrowheads="1"/>
          </p:cNvSpPr>
          <p:nvPr/>
        </p:nvSpPr>
        <p:spPr bwMode="auto">
          <a:xfrm>
            <a:off x="1081443" y="3806857"/>
            <a:ext cx="7620000" cy="707886"/>
          </a:xfrm>
          <a:prstGeom prst="rect">
            <a:avLst/>
          </a:prstGeom>
          <a:noFill/>
          <a:ln w="25400">
            <a:noFill/>
            <a:miter lim="800000"/>
            <a:headEnd/>
            <a:tailEnd/>
          </a:ln>
        </p:spPr>
        <p:txBody>
          <a:bodyPr>
            <a:spAutoFit/>
          </a:bodyPr>
          <a:lstStyle/>
          <a:p>
            <a:pPr eaLnBrk="0" hangingPunct="0">
              <a:spcBef>
                <a:spcPct val="50000"/>
              </a:spcBef>
            </a:pPr>
            <a:r>
              <a:rPr lang="en-US" sz="2000" b="0" dirty="0">
                <a:solidFill>
                  <a:srgbClr val="FF0000"/>
                </a:solidFill>
                <a:latin typeface="Comic Sans MS" panose="030F0702030302020204" pitchFamily="66" charset="0"/>
              </a:rPr>
              <a:t>BTB is not likely to work because </a:t>
            </a:r>
            <a:r>
              <a:rPr lang="en-US" dirty="0">
                <a:solidFill>
                  <a:srgbClr val="FF0000"/>
                </a:solidFill>
                <a:latin typeface="Comic Sans MS" panose="030F0702030302020204" pitchFamily="66" charset="0"/>
              </a:rPr>
              <a:t>a function is called from many distinct call sites!</a:t>
            </a:r>
          </a:p>
        </p:txBody>
      </p:sp>
      <p:sp>
        <p:nvSpPr>
          <p:cNvPr id="3" name="Date Placeholder 2">
            <a:extLst>
              <a:ext uri="{FF2B5EF4-FFF2-40B4-BE49-F238E27FC236}">
                <a16:creationId xmlns:a16="http://schemas.microsoft.com/office/drawing/2014/main" id="{D6768BB8-A205-7369-0D1D-76C55CA7234B}"/>
              </a:ext>
            </a:extLst>
          </p:cNvPr>
          <p:cNvSpPr>
            <a:spLocks noGrp="1"/>
          </p:cNvSpPr>
          <p:nvPr>
            <p:ph type="dt" sz="half" idx="10"/>
          </p:nvPr>
        </p:nvSpPr>
        <p:spPr/>
        <p:txBody>
          <a:bodyPr/>
          <a:lstStyle/>
          <a:p>
            <a:pPr>
              <a:defRPr/>
            </a:pPr>
            <a:r>
              <a:rPr lang="en-US"/>
              <a:t>April 11, 2023</a:t>
            </a:r>
            <a:endParaRPr lang="en-US" dirty="0"/>
          </a:p>
        </p:txBody>
      </p:sp>
      <p:sp>
        <p:nvSpPr>
          <p:cNvPr id="6" name="Footer Placeholder 5">
            <a:extLst>
              <a:ext uri="{FF2B5EF4-FFF2-40B4-BE49-F238E27FC236}">
                <a16:creationId xmlns:a16="http://schemas.microsoft.com/office/drawing/2014/main" id="{47AC08E1-6556-0454-0C1B-E6EB63F2BF54}"/>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DB2CE033-444D-16CC-C89D-2AE1AB1533BD}"/>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28</a:t>
            </a:fld>
            <a:endParaRPr lang="en-US" dirty="0"/>
          </a:p>
        </p:txBody>
      </p:sp>
    </p:spTree>
    <p:extLst>
      <p:ext uri="{BB962C8B-B14F-4D97-AF65-F5344CB8AC3E}">
        <p14:creationId xmlns:p14="http://schemas.microsoft.com/office/powerpoint/2010/main" val="95819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48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248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grpId="0" nodeType="clickEffect">
                                  <p:stCondLst>
                                    <p:cond delay="0"/>
                                  </p:stCondLst>
                                  <p:childTnLst>
                                    <p:set>
                                      <p:cBhvr>
                                        <p:cTn id="14" dur="1" fill="hold">
                                          <p:stCondLst>
                                            <p:cond delay="0"/>
                                          </p:stCondLst>
                                        </p:cTn>
                                        <p:tgtEl>
                                          <p:spTgt spid="2124804"/>
                                        </p:tgtEl>
                                        <p:attrNameLst>
                                          <p:attrName>style.visibility</p:attrName>
                                        </p:attrNameLst>
                                      </p:cBhvr>
                                      <p:to>
                                        <p:strVal val="visible"/>
                                      </p:to>
                                    </p:set>
                                    <p:anim calcmode="lin" valueType="num">
                                      <p:cBhvr>
                                        <p:cTn id="15" dur="500" fill="hold"/>
                                        <p:tgtEl>
                                          <p:spTgt spid="2124804"/>
                                        </p:tgtEl>
                                        <p:attrNameLst>
                                          <p:attrName>ppt_w</p:attrName>
                                        </p:attrNameLst>
                                      </p:cBhvr>
                                      <p:tavLst>
                                        <p:tav tm="0">
                                          <p:val>
                                            <p:fltVal val="0"/>
                                          </p:val>
                                        </p:tav>
                                        <p:tav tm="100000">
                                          <p:val>
                                            <p:strVal val="#ppt_w"/>
                                          </p:val>
                                        </p:tav>
                                      </p:tavLst>
                                    </p:anim>
                                    <p:anim calcmode="lin" valueType="num">
                                      <p:cBhvr>
                                        <p:cTn id="16" dur="500" fill="hold"/>
                                        <p:tgtEl>
                                          <p:spTgt spid="21248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4804" grpId="0" autoUpdateAnimBg="0"/>
      <p:bldP spid="2124806" grpId="0" autoUpdateAnimBg="0"/>
      <p:bldP spid="2124807"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p:txBody>
          <a:bodyPr/>
          <a:lstStyle/>
          <a:p>
            <a:pPr eaLnBrk="1" hangingPunct="1"/>
            <a:r>
              <a:rPr lang="en-US" dirty="0"/>
              <a:t>Return Address Stack</a:t>
            </a:r>
          </a:p>
        </p:txBody>
      </p:sp>
      <p:sp>
        <p:nvSpPr>
          <p:cNvPr id="36870" name="Rectangle 3"/>
          <p:cNvSpPr>
            <a:spLocks noGrp="1" noChangeArrowheads="1"/>
          </p:cNvSpPr>
          <p:nvPr>
            <p:ph idx="1"/>
          </p:nvPr>
        </p:nvSpPr>
        <p:spPr>
          <a:xfrm>
            <a:off x="688580" y="1654407"/>
            <a:ext cx="5281398" cy="1204686"/>
          </a:xfrm>
          <a:noFill/>
        </p:spPr>
        <p:txBody>
          <a:bodyPr/>
          <a:lstStyle/>
          <a:p>
            <a:pPr eaLnBrk="1" hangingPunct="1">
              <a:buBlip>
                <a:blip r:embed="rId2"/>
              </a:buBlip>
            </a:pPr>
            <a:r>
              <a:rPr lang="en-US" sz="2000" dirty="0"/>
              <a:t>Maintain RAS, a small structure which holds pcs to accelerate JR for subroutine returns</a:t>
            </a:r>
          </a:p>
        </p:txBody>
      </p:sp>
      <p:sp>
        <p:nvSpPr>
          <p:cNvPr id="2125828" name="Rectangle 4"/>
          <p:cNvSpPr>
            <a:spLocks noChangeArrowheads="1"/>
          </p:cNvSpPr>
          <p:nvPr/>
        </p:nvSpPr>
        <p:spPr bwMode="auto">
          <a:xfrm>
            <a:off x="3873325" y="5437925"/>
            <a:ext cx="18288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t>pc of </a:t>
            </a:r>
            <a:r>
              <a:rPr lang="en-US" dirty="0" err="1"/>
              <a:t>fb</a:t>
            </a:r>
            <a:r>
              <a:rPr lang="en-US" dirty="0"/>
              <a:t> call</a:t>
            </a:r>
          </a:p>
        </p:txBody>
      </p:sp>
      <p:sp>
        <p:nvSpPr>
          <p:cNvPr id="2125829" name="Rectangle 5"/>
          <p:cNvSpPr>
            <a:spLocks noChangeArrowheads="1"/>
          </p:cNvSpPr>
          <p:nvPr/>
        </p:nvSpPr>
        <p:spPr bwMode="auto">
          <a:xfrm>
            <a:off x="3873325" y="4980725"/>
            <a:ext cx="18288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t>pc of fc call</a:t>
            </a:r>
          </a:p>
        </p:txBody>
      </p:sp>
      <p:sp>
        <p:nvSpPr>
          <p:cNvPr id="2125836" name="Text Box 12"/>
          <p:cNvSpPr txBox="1">
            <a:spLocks noChangeArrowheads="1"/>
          </p:cNvSpPr>
          <p:nvPr/>
        </p:nvSpPr>
        <p:spPr bwMode="auto">
          <a:xfrm>
            <a:off x="6365302" y="1628030"/>
            <a:ext cx="1953419" cy="1323439"/>
          </a:xfrm>
          <a:prstGeom prst="rect">
            <a:avLst/>
          </a:prstGeom>
          <a:noFill/>
          <a:ln w="25400">
            <a:noFill/>
            <a:miter lim="800000"/>
            <a:headEnd/>
            <a:tailEnd/>
          </a:ln>
        </p:spPr>
        <p:txBody>
          <a:bodyPr wrap="square">
            <a:spAutoFit/>
          </a:bodyPr>
          <a:lstStyle/>
          <a:p>
            <a:pPr eaLnBrk="0" hangingPunct="0">
              <a:spcBef>
                <a:spcPct val="50000"/>
              </a:spcBef>
            </a:pPr>
            <a:r>
              <a:rPr lang="en-US" dirty="0" err="1"/>
              <a:t>fa</a:t>
            </a:r>
            <a:r>
              <a:rPr lang="en-US" dirty="0"/>
              <a:t>() { </a:t>
            </a:r>
            <a:r>
              <a:rPr lang="en-US" dirty="0" err="1"/>
              <a:t>fb</a:t>
            </a:r>
            <a:r>
              <a:rPr lang="en-US" dirty="0"/>
              <a:t>(); }</a:t>
            </a:r>
          </a:p>
          <a:p>
            <a:pPr eaLnBrk="0" hangingPunct="0">
              <a:spcBef>
                <a:spcPct val="50000"/>
              </a:spcBef>
            </a:pPr>
            <a:r>
              <a:rPr lang="en-US" dirty="0" err="1"/>
              <a:t>fb</a:t>
            </a:r>
            <a:r>
              <a:rPr lang="en-US" dirty="0"/>
              <a:t>() { fc(); }</a:t>
            </a:r>
          </a:p>
          <a:p>
            <a:pPr eaLnBrk="0" hangingPunct="0">
              <a:spcBef>
                <a:spcPct val="50000"/>
              </a:spcBef>
            </a:pPr>
            <a:r>
              <a:rPr lang="en-US" dirty="0"/>
              <a:t>fc() { </a:t>
            </a:r>
            <a:r>
              <a:rPr lang="en-US" dirty="0" err="1"/>
              <a:t>fd</a:t>
            </a:r>
            <a:r>
              <a:rPr lang="en-US" dirty="0"/>
              <a:t>(); }</a:t>
            </a:r>
          </a:p>
        </p:txBody>
      </p:sp>
      <p:sp>
        <p:nvSpPr>
          <p:cNvPr id="2125837" name="Rectangle 13"/>
          <p:cNvSpPr>
            <a:spLocks noChangeArrowheads="1"/>
          </p:cNvSpPr>
          <p:nvPr/>
        </p:nvSpPr>
        <p:spPr bwMode="auto">
          <a:xfrm>
            <a:off x="3873325" y="4523525"/>
            <a:ext cx="1828800" cy="457200"/>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t>pc of </a:t>
            </a:r>
            <a:r>
              <a:rPr lang="en-US" dirty="0" err="1"/>
              <a:t>fd</a:t>
            </a:r>
            <a:r>
              <a:rPr lang="en-US" dirty="0"/>
              <a:t> call</a:t>
            </a:r>
          </a:p>
        </p:txBody>
      </p:sp>
      <p:grpSp>
        <p:nvGrpSpPr>
          <p:cNvPr id="4" name="Group 14"/>
          <p:cNvGrpSpPr>
            <a:grpSpLocks/>
          </p:cNvGrpSpPr>
          <p:nvPr/>
        </p:nvGrpSpPr>
        <p:grpSpPr bwMode="auto">
          <a:xfrm>
            <a:off x="3873325" y="4066325"/>
            <a:ext cx="4727575" cy="1828800"/>
            <a:chOff x="2208" y="2928"/>
            <a:chExt cx="2978" cy="1152"/>
          </a:xfrm>
        </p:grpSpPr>
        <p:grpSp>
          <p:nvGrpSpPr>
            <p:cNvPr id="36878" name="Group 15"/>
            <p:cNvGrpSpPr>
              <a:grpSpLocks/>
            </p:cNvGrpSpPr>
            <p:nvPr/>
          </p:nvGrpSpPr>
          <p:grpSpPr bwMode="auto">
            <a:xfrm>
              <a:off x="3504" y="2928"/>
              <a:ext cx="1682" cy="1152"/>
              <a:chOff x="3504" y="2928"/>
              <a:chExt cx="1682" cy="1152"/>
            </a:xfrm>
          </p:grpSpPr>
          <p:sp>
            <p:nvSpPr>
              <p:cNvPr id="36884" name="Line 16"/>
              <p:cNvSpPr>
                <a:spLocks noChangeShapeType="1"/>
              </p:cNvSpPr>
              <p:nvPr/>
            </p:nvSpPr>
            <p:spPr bwMode="auto">
              <a:xfrm flipH="1">
                <a:off x="3504" y="2928"/>
                <a:ext cx="0" cy="1152"/>
              </a:xfrm>
              <a:prstGeom prst="line">
                <a:avLst/>
              </a:prstGeom>
              <a:noFill/>
              <a:ln w="25400">
                <a:solidFill>
                  <a:schemeClr val="tx1"/>
                </a:solidFill>
                <a:round/>
                <a:headEnd type="triangle" w="med" len="med"/>
                <a:tailEnd type="triangle" w="med" len="med"/>
              </a:ln>
            </p:spPr>
            <p:txBody>
              <a:bodyPr/>
              <a:lstStyle/>
              <a:p>
                <a:endParaRPr lang="en-US"/>
              </a:p>
            </p:txBody>
          </p:sp>
          <p:sp>
            <p:nvSpPr>
              <p:cNvPr id="36885" name="Text Box 17"/>
              <p:cNvSpPr txBox="1">
                <a:spLocks noChangeArrowheads="1"/>
              </p:cNvSpPr>
              <p:nvPr/>
            </p:nvSpPr>
            <p:spPr bwMode="auto">
              <a:xfrm>
                <a:off x="3600" y="3309"/>
                <a:ext cx="1586" cy="442"/>
              </a:xfrm>
              <a:prstGeom prst="rect">
                <a:avLst/>
              </a:prstGeom>
              <a:noFill/>
              <a:ln w="25400">
                <a:noFill/>
                <a:miter lim="800000"/>
                <a:headEnd/>
                <a:tailEnd/>
              </a:ln>
            </p:spPr>
            <p:txBody>
              <a:bodyPr wrap="none">
                <a:spAutoFit/>
              </a:bodyPr>
              <a:lstStyle/>
              <a:p>
                <a:pPr eaLnBrk="0" hangingPunct="0"/>
                <a:r>
                  <a:rPr lang="en-US" sz="2000" b="0" i="1">
                    <a:latin typeface="Verdana" pitchFamily="34" charset="0"/>
                  </a:rPr>
                  <a:t>k entries</a:t>
                </a:r>
              </a:p>
              <a:p>
                <a:pPr eaLnBrk="0" hangingPunct="0"/>
                <a:r>
                  <a:rPr lang="en-US" sz="2000" b="0" i="1">
                    <a:latin typeface="Verdana" pitchFamily="34" charset="0"/>
                  </a:rPr>
                  <a:t>(typically k=8-16)</a:t>
                </a:r>
              </a:p>
            </p:txBody>
          </p:sp>
        </p:grpSp>
        <p:grpSp>
          <p:nvGrpSpPr>
            <p:cNvPr id="36879" name="Group 18"/>
            <p:cNvGrpSpPr>
              <a:grpSpLocks/>
            </p:cNvGrpSpPr>
            <p:nvPr/>
          </p:nvGrpSpPr>
          <p:grpSpPr bwMode="auto">
            <a:xfrm>
              <a:off x="2208" y="2928"/>
              <a:ext cx="1152" cy="1152"/>
              <a:chOff x="2208" y="2928"/>
              <a:chExt cx="1152" cy="1152"/>
            </a:xfrm>
          </p:grpSpPr>
          <p:sp>
            <p:nvSpPr>
              <p:cNvPr id="36880" name="Line 19"/>
              <p:cNvSpPr>
                <a:spLocks noChangeShapeType="1"/>
              </p:cNvSpPr>
              <p:nvPr/>
            </p:nvSpPr>
            <p:spPr bwMode="auto">
              <a:xfrm>
                <a:off x="2208" y="3792"/>
                <a:ext cx="1152" cy="0"/>
              </a:xfrm>
              <a:prstGeom prst="line">
                <a:avLst/>
              </a:prstGeom>
              <a:noFill/>
              <a:ln w="38100">
                <a:solidFill>
                  <a:schemeClr val="tx1"/>
                </a:solidFill>
                <a:round/>
                <a:headEnd/>
                <a:tailEnd/>
              </a:ln>
            </p:spPr>
            <p:txBody>
              <a:bodyPr wrap="none" anchor="ctr"/>
              <a:lstStyle/>
              <a:p>
                <a:endParaRPr lang="en-US"/>
              </a:p>
            </p:txBody>
          </p:sp>
          <p:sp>
            <p:nvSpPr>
              <p:cNvPr id="36881" name="Line 20"/>
              <p:cNvSpPr>
                <a:spLocks noChangeShapeType="1"/>
              </p:cNvSpPr>
              <p:nvPr/>
            </p:nvSpPr>
            <p:spPr bwMode="auto">
              <a:xfrm>
                <a:off x="2208" y="3504"/>
                <a:ext cx="1152" cy="0"/>
              </a:xfrm>
              <a:prstGeom prst="line">
                <a:avLst/>
              </a:prstGeom>
              <a:noFill/>
              <a:ln w="38100">
                <a:solidFill>
                  <a:schemeClr val="tx1"/>
                </a:solidFill>
                <a:round/>
                <a:headEnd/>
                <a:tailEnd/>
              </a:ln>
            </p:spPr>
            <p:txBody>
              <a:bodyPr wrap="none" anchor="ctr"/>
              <a:lstStyle/>
              <a:p>
                <a:endParaRPr lang="en-US"/>
              </a:p>
            </p:txBody>
          </p:sp>
          <p:sp>
            <p:nvSpPr>
              <p:cNvPr id="36882" name="Line 21"/>
              <p:cNvSpPr>
                <a:spLocks noChangeShapeType="1"/>
              </p:cNvSpPr>
              <p:nvPr/>
            </p:nvSpPr>
            <p:spPr bwMode="auto">
              <a:xfrm>
                <a:off x="2208" y="3216"/>
                <a:ext cx="1152" cy="0"/>
              </a:xfrm>
              <a:prstGeom prst="line">
                <a:avLst/>
              </a:prstGeom>
              <a:noFill/>
              <a:ln w="38100">
                <a:solidFill>
                  <a:schemeClr val="tx1"/>
                </a:solidFill>
                <a:round/>
                <a:headEnd/>
                <a:tailEnd/>
              </a:ln>
            </p:spPr>
            <p:txBody>
              <a:bodyPr wrap="none" anchor="ctr"/>
              <a:lstStyle/>
              <a:p>
                <a:endParaRPr lang="en-US"/>
              </a:p>
            </p:txBody>
          </p:sp>
          <p:sp>
            <p:nvSpPr>
              <p:cNvPr id="36883" name="Rectangle 22"/>
              <p:cNvSpPr>
                <a:spLocks noChangeArrowheads="1"/>
              </p:cNvSpPr>
              <p:nvPr/>
            </p:nvSpPr>
            <p:spPr bwMode="auto">
              <a:xfrm>
                <a:off x="2208" y="2928"/>
                <a:ext cx="1152" cy="1152"/>
              </a:xfrm>
              <a:prstGeom prst="rect">
                <a:avLst/>
              </a:prstGeom>
              <a:noFill/>
              <a:ln w="38100">
                <a:solidFill>
                  <a:schemeClr val="tx1"/>
                </a:solidFill>
                <a:miter lim="800000"/>
                <a:headEnd/>
                <a:tailEnd/>
              </a:ln>
            </p:spPr>
            <p:txBody>
              <a:bodyPr wrap="none" anchor="ctr"/>
              <a:lstStyle/>
              <a:p>
                <a:endParaRPr lang="en-US"/>
              </a:p>
            </p:txBody>
          </p:sp>
        </p:grpSp>
      </p:grpSp>
      <p:grpSp>
        <p:nvGrpSpPr>
          <p:cNvPr id="8" name="Group 7"/>
          <p:cNvGrpSpPr/>
          <p:nvPr/>
        </p:nvGrpSpPr>
        <p:grpSpPr>
          <a:xfrm>
            <a:off x="5260769" y="3075725"/>
            <a:ext cx="3277195" cy="1006475"/>
            <a:chOff x="5260769" y="3075725"/>
            <a:chExt cx="3277195" cy="1006475"/>
          </a:xfrm>
        </p:grpSpPr>
        <p:sp>
          <p:nvSpPr>
            <p:cNvPr id="36887" name="Text Box 11"/>
            <p:cNvSpPr txBox="1">
              <a:spLocks noChangeArrowheads="1"/>
            </p:cNvSpPr>
            <p:nvPr/>
          </p:nvSpPr>
          <p:spPr bwMode="auto">
            <a:xfrm>
              <a:off x="5869376" y="3075725"/>
              <a:ext cx="2668588" cy="1006475"/>
            </a:xfrm>
            <a:prstGeom prst="rect">
              <a:avLst/>
            </a:prstGeom>
            <a:noFill/>
            <a:ln w="25400">
              <a:noFill/>
              <a:miter lim="800000"/>
              <a:headEnd/>
              <a:tailEnd/>
            </a:ln>
          </p:spPr>
          <p:txBody>
            <a:bodyPr wrap="square">
              <a:spAutoFit/>
            </a:bodyPr>
            <a:lstStyle/>
            <a:p>
              <a:pPr eaLnBrk="0" hangingPunct="0"/>
              <a:r>
                <a:rPr lang="en-US" sz="2000" b="0" i="1" dirty="0">
                  <a:latin typeface="Verdana" pitchFamily="34" charset="0"/>
                </a:rPr>
                <a:t>Pop return address when subroutine return decoded </a:t>
              </a:r>
            </a:p>
          </p:txBody>
        </p:sp>
        <p:sp>
          <p:nvSpPr>
            <p:cNvPr id="6" name="Freeform 5"/>
            <p:cNvSpPr/>
            <p:nvPr/>
          </p:nvSpPr>
          <p:spPr bwMode="auto">
            <a:xfrm>
              <a:off x="5260769" y="3325091"/>
              <a:ext cx="581891" cy="617517"/>
            </a:xfrm>
            <a:custGeom>
              <a:avLst/>
              <a:gdLst>
                <a:gd name="connsiteX0" fmla="*/ 0 w 581891"/>
                <a:gd name="connsiteY0" fmla="*/ 617517 h 617517"/>
                <a:gd name="connsiteX1" fmla="*/ 118753 w 581891"/>
                <a:gd name="connsiteY1" fmla="*/ 190005 h 617517"/>
                <a:gd name="connsiteX2" fmla="*/ 581891 w 581891"/>
                <a:gd name="connsiteY2" fmla="*/ 0 h 617517"/>
              </a:gdLst>
              <a:ahLst/>
              <a:cxnLst>
                <a:cxn ang="0">
                  <a:pos x="connsiteX0" y="connsiteY0"/>
                </a:cxn>
                <a:cxn ang="0">
                  <a:pos x="connsiteX1" y="connsiteY1"/>
                </a:cxn>
                <a:cxn ang="0">
                  <a:pos x="connsiteX2" y="connsiteY2"/>
                </a:cxn>
              </a:cxnLst>
              <a:rect l="l" t="t" r="r" b="b"/>
              <a:pathLst>
                <a:path w="581891" h="617517">
                  <a:moveTo>
                    <a:pt x="0" y="617517"/>
                  </a:moveTo>
                  <a:cubicBezTo>
                    <a:pt x="10885" y="455220"/>
                    <a:pt x="21771" y="292924"/>
                    <a:pt x="118753" y="190005"/>
                  </a:cubicBezTo>
                  <a:cubicBezTo>
                    <a:pt x="215735" y="87086"/>
                    <a:pt x="398813" y="43543"/>
                    <a:pt x="581891"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7" name="Group 6"/>
          <p:cNvGrpSpPr/>
          <p:nvPr/>
        </p:nvGrpSpPr>
        <p:grpSpPr>
          <a:xfrm>
            <a:off x="1064800" y="3075725"/>
            <a:ext cx="3121242" cy="1016001"/>
            <a:chOff x="1064800" y="3075725"/>
            <a:chExt cx="3121242" cy="1016001"/>
          </a:xfrm>
        </p:grpSpPr>
        <p:sp>
          <p:nvSpPr>
            <p:cNvPr id="36889" name="Text Box 8"/>
            <p:cNvSpPr txBox="1">
              <a:spLocks noChangeArrowheads="1"/>
            </p:cNvSpPr>
            <p:nvPr/>
          </p:nvSpPr>
          <p:spPr bwMode="auto">
            <a:xfrm>
              <a:off x="1064800" y="3075725"/>
              <a:ext cx="2895600" cy="1016001"/>
            </a:xfrm>
            <a:prstGeom prst="rect">
              <a:avLst/>
            </a:prstGeom>
            <a:noFill/>
            <a:ln w="25400">
              <a:noFill/>
              <a:miter lim="800000"/>
              <a:headEnd/>
              <a:tailEnd/>
            </a:ln>
          </p:spPr>
          <p:txBody>
            <a:bodyPr wrap="square">
              <a:spAutoFit/>
            </a:bodyPr>
            <a:lstStyle/>
            <a:p>
              <a:pPr eaLnBrk="0" hangingPunct="0"/>
              <a:r>
                <a:rPr lang="en-US" sz="2000" b="0" i="1" dirty="0">
                  <a:latin typeface="Verdana" pitchFamily="34" charset="0"/>
                </a:rPr>
                <a:t>Push call address when function call executed</a:t>
              </a:r>
            </a:p>
          </p:txBody>
        </p:sp>
        <p:sp>
          <p:nvSpPr>
            <p:cNvPr id="28" name="Freeform 27"/>
            <p:cNvSpPr/>
            <p:nvPr/>
          </p:nvSpPr>
          <p:spPr bwMode="auto">
            <a:xfrm rot="5400000">
              <a:off x="3586338" y="3342904"/>
              <a:ext cx="581891" cy="617517"/>
            </a:xfrm>
            <a:custGeom>
              <a:avLst/>
              <a:gdLst>
                <a:gd name="connsiteX0" fmla="*/ 0 w 581891"/>
                <a:gd name="connsiteY0" fmla="*/ 617517 h 617517"/>
                <a:gd name="connsiteX1" fmla="*/ 118753 w 581891"/>
                <a:gd name="connsiteY1" fmla="*/ 190005 h 617517"/>
                <a:gd name="connsiteX2" fmla="*/ 581891 w 581891"/>
                <a:gd name="connsiteY2" fmla="*/ 0 h 617517"/>
              </a:gdLst>
              <a:ahLst/>
              <a:cxnLst>
                <a:cxn ang="0">
                  <a:pos x="connsiteX0" y="connsiteY0"/>
                </a:cxn>
                <a:cxn ang="0">
                  <a:pos x="connsiteX1" y="connsiteY1"/>
                </a:cxn>
                <a:cxn ang="0">
                  <a:pos x="connsiteX2" y="connsiteY2"/>
                </a:cxn>
              </a:cxnLst>
              <a:rect l="l" t="t" r="r" b="b"/>
              <a:pathLst>
                <a:path w="581891" h="617517">
                  <a:moveTo>
                    <a:pt x="0" y="617517"/>
                  </a:moveTo>
                  <a:cubicBezTo>
                    <a:pt x="10885" y="455220"/>
                    <a:pt x="21771" y="292924"/>
                    <a:pt x="118753" y="190005"/>
                  </a:cubicBezTo>
                  <a:cubicBezTo>
                    <a:pt x="215735" y="87086"/>
                    <a:pt x="398813" y="43543"/>
                    <a:pt x="581891"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2" name="TextBox 1"/>
          <p:cNvSpPr txBox="1"/>
          <p:nvPr/>
        </p:nvSpPr>
        <p:spPr>
          <a:xfrm>
            <a:off x="3562350" y="6067425"/>
            <a:ext cx="4928657" cy="400110"/>
          </a:xfrm>
          <a:prstGeom prst="rect">
            <a:avLst/>
          </a:prstGeom>
          <a:noFill/>
        </p:spPr>
        <p:txBody>
          <a:bodyPr wrap="none" rtlCol="0">
            <a:spAutoFit/>
          </a:bodyPr>
          <a:lstStyle/>
          <a:p>
            <a:r>
              <a:rPr lang="en-US" dirty="0">
                <a:solidFill>
                  <a:srgbClr val="FF0000"/>
                </a:solidFill>
              </a:rPr>
              <a:t>Don’t enter these instructions in BTB</a:t>
            </a:r>
          </a:p>
        </p:txBody>
      </p:sp>
      <p:sp>
        <p:nvSpPr>
          <p:cNvPr id="3" name="TextBox 2"/>
          <p:cNvSpPr txBox="1"/>
          <p:nvPr/>
        </p:nvSpPr>
        <p:spPr>
          <a:xfrm>
            <a:off x="1960684" y="4695092"/>
            <a:ext cx="710772" cy="400110"/>
          </a:xfrm>
          <a:prstGeom prst="rect">
            <a:avLst/>
          </a:prstGeom>
          <a:noFill/>
        </p:spPr>
        <p:txBody>
          <a:bodyPr wrap="none" rtlCol="0">
            <a:spAutoFit/>
          </a:bodyPr>
          <a:lstStyle/>
          <a:p>
            <a:r>
              <a:rPr lang="en-US" dirty="0"/>
              <a:t>RAS</a:t>
            </a:r>
          </a:p>
        </p:txBody>
      </p:sp>
      <p:sp>
        <p:nvSpPr>
          <p:cNvPr id="5" name="Date Placeholder 4">
            <a:extLst>
              <a:ext uri="{FF2B5EF4-FFF2-40B4-BE49-F238E27FC236}">
                <a16:creationId xmlns:a16="http://schemas.microsoft.com/office/drawing/2014/main" id="{6E3BC391-81C9-D62B-5526-58003621B861}"/>
              </a:ext>
            </a:extLst>
          </p:cNvPr>
          <p:cNvSpPr>
            <a:spLocks noGrp="1"/>
          </p:cNvSpPr>
          <p:nvPr>
            <p:ph type="dt" sz="half" idx="10"/>
          </p:nvPr>
        </p:nvSpPr>
        <p:spPr/>
        <p:txBody>
          <a:bodyPr/>
          <a:lstStyle/>
          <a:p>
            <a:pPr>
              <a:defRPr/>
            </a:pPr>
            <a:r>
              <a:rPr lang="en-US"/>
              <a:t>April 11, 2023</a:t>
            </a:r>
            <a:endParaRPr lang="en-US" dirty="0"/>
          </a:p>
        </p:txBody>
      </p:sp>
      <p:sp>
        <p:nvSpPr>
          <p:cNvPr id="10" name="Footer Placeholder 9">
            <a:extLst>
              <a:ext uri="{FF2B5EF4-FFF2-40B4-BE49-F238E27FC236}">
                <a16:creationId xmlns:a16="http://schemas.microsoft.com/office/drawing/2014/main" id="{FF7C5864-2D63-3DBA-0E05-D3C78021AAE8}"/>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210997D2-783F-5E09-A34C-F0274C27FD04}"/>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29</a:t>
            </a:fld>
            <a:endParaRPr lang="en-US" dirty="0"/>
          </a:p>
        </p:txBody>
      </p:sp>
    </p:spTree>
    <p:extLst>
      <p:ext uri="{BB962C8B-B14F-4D97-AF65-F5344CB8AC3E}">
        <p14:creationId xmlns:p14="http://schemas.microsoft.com/office/powerpoint/2010/main" val="2753362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58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21258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21258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1258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828" grpId="0" animBg="1" autoUpdateAnimBg="0"/>
      <p:bldP spid="2125829" grpId="0" animBg="1" autoUpdateAnimBg="0"/>
      <p:bldP spid="2125836" grpId="0"/>
      <p:bldP spid="2125837" grpId="0" animBg="1" autoUpdateAnimBg="0"/>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frequent are branches? </a:t>
            </a:r>
            <a:r>
              <a:rPr lang="en-US" sz="3200" dirty="0">
                <a:solidFill>
                  <a:srgbClr val="FF0000"/>
                </a:solidFill>
              </a:rPr>
              <a:t>ARM Cortex 7</a:t>
            </a:r>
            <a:endParaRPr lang="en-US" dirty="0"/>
          </a:p>
        </p:txBody>
      </p:sp>
      <p:sp>
        <p:nvSpPr>
          <p:cNvPr id="8" name="TextBox 7"/>
          <p:cNvSpPr txBox="1"/>
          <p:nvPr/>
        </p:nvSpPr>
        <p:spPr>
          <a:xfrm>
            <a:off x="831273" y="1664371"/>
            <a:ext cx="5261377" cy="400110"/>
          </a:xfrm>
          <a:prstGeom prst="rect">
            <a:avLst/>
          </a:prstGeom>
          <a:noFill/>
        </p:spPr>
        <p:txBody>
          <a:bodyPr wrap="none" rtlCol="0">
            <a:spAutoFit/>
          </a:bodyPr>
          <a:lstStyle/>
          <a:p>
            <a:r>
              <a:rPr lang="en-US" dirty="0" err="1"/>
              <a:t>Blem</a:t>
            </a:r>
            <a:r>
              <a:rPr lang="en-US" dirty="0"/>
              <a:t> et al [HPCA 2013] </a:t>
            </a:r>
            <a:r>
              <a:rPr lang="en-US" dirty="0">
                <a:solidFill>
                  <a:srgbClr val="FF0000"/>
                </a:solidFill>
              </a:rPr>
              <a:t>Spec INT 2006</a:t>
            </a:r>
          </a:p>
        </p:txBody>
      </p:sp>
      <p:graphicFrame>
        <p:nvGraphicFramePr>
          <p:cNvPr id="3" name="Table 2"/>
          <p:cNvGraphicFramePr>
            <a:graphicFrameLocks noGrp="1"/>
          </p:cNvGraphicFramePr>
          <p:nvPr>
            <p:extLst>
              <p:ext uri="{D42A27DB-BD31-4B8C-83A1-F6EECF244321}">
                <p14:modId xmlns:p14="http://schemas.microsoft.com/office/powerpoint/2010/main" val="3363506592"/>
              </p:ext>
            </p:extLst>
          </p:nvPr>
        </p:nvGraphicFramePr>
        <p:xfrm>
          <a:off x="771896" y="2196936"/>
          <a:ext cx="7703367" cy="3807106"/>
        </p:xfrm>
        <a:graphic>
          <a:graphicData uri="http://schemas.openxmlformats.org/drawingml/2006/table">
            <a:tbl>
              <a:tblPr>
                <a:tableStyleId>{5C22544A-7EE6-4342-B048-85BDC9FD1C3A}</a:tableStyleId>
              </a:tblPr>
              <a:tblGrid>
                <a:gridCol w="1325866">
                  <a:extLst>
                    <a:ext uri="{9D8B030D-6E8A-4147-A177-3AD203B41FA5}">
                      <a16:colId xmlns:a16="http://schemas.microsoft.com/office/drawing/2014/main" val="20000"/>
                    </a:ext>
                  </a:extLst>
                </a:gridCol>
                <a:gridCol w="1741381">
                  <a:extLst>
                    <a:ext uri="{9D8B030D-6E8A-4147-A177-3AD203B41FA5}">
                      <a16:colId xmlns:a16="http://schemas.microsoft.com/office/drawing/2014/main" val="20001"/>
                    </a:ext>
                  </a:extLst>
                </a:gridCol>
                <a:gridCol w="1159030">
                  <a:extLst>
                    <a:ext uri="{9D8B030D-6E8A-4147-A177-3AD203B41FA5}">
                      <a16:colId xmlns:a16="http://schemas.microsoft.com/office/drawing/2014/main" val="20002"/>
                    </a:ext>
                  </a:extLst>
                </a:gridCol>
                <a:gridCol w="1159030">
                  <a:extLst>
                    <a:ext uri="{9D8B030D-6E8A-4147-A177-3AD203B41FA5}">
                      <a16:colId xmlns:a16="http://schemas.microsoft.com/office/drawing/2014/main" val="20003"/>
                    </a:ext>
                  </a:extLst>
                </a:gridCol>
                <a:gridCol w="1159030">
                  <a:extLst>
                    <a:ext uri="{9D8B030D-6E8A-4147-A177-3AD203B41FA5}">
                      <a16:colId xmlns:a16="http://schemas.microsoft.com/office/drawing/2014/main" val="20004"/>
                    </a:ext>
                  </a:extLst>
                </a:gridCol>
                <a:gridCol w="1159030">
                  <a:extLst>
                    <a:ext uri="{9D8B030D-6E8A-4147-A177-3AD203B41FA5}">
                      <a16:colId xmlns:a16="http://schemas.microsoft.com/office/drawing/2014/main" val="20005"/>
                    </a:ext>
                  </a:extLst>
                </a:gridCol>
              </a:tblGrid>
              <a:tr h="308758">
                <a:tc>
                  <a:txBody>
                    <a:bodyPr/>
                    <a:lstStyle/>
                    <a:p>
                      <a:pPr algn="l" fontAlgn="b"/>
                      <a:endParaRPr lang="en-US" sz="1600" b="0" i="0" u="none" strike="noStrike" dirty="0">
                        <a:solidFill>
                          <a:srgbClr val="000000"/>
                        </a:solidFill>
                        <a:effectLst/>
                        <a:latin typeface="Calibri"/>
                      </a:endParaRPr>
                    </a:p>
                  </a:txBody>
                  <a:tcPr marL="9525" marR="9525" marT="9525" marB="0" anchor="b"/>
                </a:tc>
                <a:tc gridSpan="3">
                  <a:txBody>
                    <a:bodyPr/>
                    <a:lstStyle/>
                    <a:p>
                      <a:pPr algn="ctr" fontAlgn="b"/>
                      <a:r>
                        <a:rPr lang="en-US" sz="1600" u="none" strike="noStrike" dirty="0">
                          <a:effectLst/>
                        </a:rPr>
                        <a:t>ARM Cortex-A9; ARMv7 ISA</a:t>
                      </a:r>
                      <a:endParaRPr lang="en-US" sz="1600" b="0"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l" fontAlgn="b"/>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528810">
                <a:tc>
                  <a:txBody>
                    <a:bodyPr/>
                    <a:lstStyle/>
                    <a:p>
                      <a:pPr algn="l" fontAlgn="b"/>
                      <a:r>
                        <a:rPr lang="en-US" sz="1600" u="none" strike="noStrike">
                          <a:effectLst/>
                        </a:rPr>
                        <a:t>Benchmark</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Total Instructions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branch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load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store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other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2973">
                <a:tc>
                  <a:txBody>
                    <a:bodyPr/>
                    <a:lstStyle/>
                    <a:p>
                      <a:pPr algn="l" fontAlgn="b"/>
                      <a:r>
                        <a:rPr lang="en-US" sz="1600" u="none" strike="noStrike">
                          <a:effectLst/>
                        </a:rPr>
                        <a:t>astar</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1.47E+10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16.0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55.6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13.0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15.4</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69470">
                <a:tc>
                  <a:txBody>
                    <a:bodyPr/>
                    <a:lstStyle/>
                    <a:p>
                      <a:pPr algn="l" fontAlgn="b"/>
                      <a:r>
                        <a:rPr lang="en-US" sz="1600" u="none" strike="noStrike">
                          <a:effectLst/>
                        </a:rPr>
                        <a:t>bzip2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2.41E+10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34.6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14.4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42.2</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69470">
                <a:tc>
                  <a:txBody>
                    <a:bodyPr/>
                    <a:lstStyle/>
                    <a:p>
                      <a:pPr algn="l" fontAlgn="b"/>
                      <a:r>
                        <a:rPr lang="en-US" sz="1600" u="none" strike="noStrike">
                          <a:effectLst/>
                        </a:rPr>
                        <a:t>gcc</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5.61E+09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19.1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59.5</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69470">
                <a:tc>
                  <a:txBody>
                    <a:bodyPr/>
                    <a:lstStyle/>
                    <a:p>
                      <a:pPr algn="l" fontAlgn="b"/>
                      <a:r>
                        <a:rPr lang="en-US" sz="1600" u="none" strike="noStrike">
                          <a:effectLst/>
                        </a:rPr>
                        <a:t>gobmk</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5.75E+10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10.7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25.4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7.2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56.8</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69470">
                <a:tc>
                  <a:txBody>
                    <a:bodyPr/>
                    <a:lstStyle/>
                    <a:p>
                      <a:pPr algn="l" fontAlgn="b"/>
                      <a:r>
                        <a:rPr lang="en-US" sz="1600" u="none" strike="noStrike">
                          <a:effectLst/>
                        </a:rPr>
                        <a:t>hmmer</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1.56E+10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41.8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18.1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35.0</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69470">
                <a:tc>
                  <a:txBody>
                    <a:bodyPr/>
                    <a:lstStyle/>
                    <a:p>
                      <a:pPr algn="l" fontAlgn="b"/>
                      <a:r>
                        <a:rPr lang="en-US" sz="1600" u="none" strike="noStrike">
                          <a:effectLst/>
                        </a:rPr>
                        <a:t>h264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1.06E+11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30.4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10.4</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53.6</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71335">
                <a:tc>
                  <a:txBody>
                    <a:bodyPr/>
                    <a:lstStyle/>
                    <a:p>
                      <a:pPr algn="l" fontAlgn="b"/>
                      <a:r>
                        <a:rPr lang="en-US" sz="1600" u="none" strike="noStrike" dirty="0" err="1">
                          <a:effectLst/>
                        </a:rPr>
                        <a:t>libquantum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a:effectLst/>
                        </a:rPr>
                        <a:t>3.97E+08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68.7</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269470">
                <a:tc>
                  <a:txBody>
                    <a:bodyPr/>
                    <a:lstStyle/>
                    <a:p>
                      <a:pPr algn="l" fontAlgn="b"/>
                      <a:r>
                        <a:rPr lang="en-US" sz="1600" u="none" strike="noStrike">
                          <a:effectLst/>
                        </a:rPr>
                        <a:t>omnetpp</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2.67E+09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19.3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60.1</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269470">
                <a:tc>
                  <a:txBody>
                    <a:bodyPr/>
                    <a:lstStyle/>
                    <a:p>
                      <a:pPr algn="l" fontAlgn="b"/>
                      <a:r>
                        <a:rPr lang="en-US" sz="1600" u="none" strike="noStrike">
                          <a:effectLst/>
                        </a:rPr>
                        <a:t>perlbench</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2.69E+09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24.6</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9.3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55.5</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269470">
                <a:tc>
                  <a:txBody>
                    <a:bodyPr/>
                    <a:lstStyle/>
                    <a:p>
                      <a:pPr algn="l" fontAlgn="b"/>
                      <a:r>
                        <a:rPr lang="en-US" sz="1600" u="none" strike="noStrike">
                          <a:effectLst/>
                        </a:rPr>
                        <a:t>sjeng</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1.34E+10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11.5</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39.3</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13.7</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35.5</a:t>
                      </a:r>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26947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a:rPr>
                        <a:t>Average</a:t>
                      </a: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8.2</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31.9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a:effectLst/>
                        </a:rPr>
                        <a:t>10.9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49.0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bl>
          </a:graphicData>
        </a:graphic>
      </p:graphicFrame>
      <p:sp>
        <p:nvSpPr>
          <p:cNvPr id="9" name="TextBox 8"/>
          <p:cNvSpPr txBox="1"/>
          <p:nvPr/>
        </p:nvSpPr>
        <p:spPr>
          <a:xfrm>
            <a:off x="2481936" y="6105744"/>
            <a:ext cx="4232249"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Every 12</a:t>
            </a:r>
            <a:r>
              <a:rPr lang="en-US" baseline="30000" dirty="0">
                <a:solidFill>
                  <a:srgbClr val="FF0000"/>
                </a:solidFill>
                <a:latin typeface="Comic Sans MS" panose="030F0702030302020204" pitchFamily="66" charset="0"/>
              </a:rPr>
              <a:t>th</a:t>
            </a:r>
            <a:r>
              <a:rPr lang="en-US" dirty="0">
                <a:solidFill>
                  <a:srgbClr val="FF0000"/>
                </a:solidFill>
                <a:latin typeface="Comic Sans MS" panose="030F0702030302020204" pitchFamily="66" charset="0"/>
              </a:rPr>
              <a:t> instruction is a branch</a:t>
            </a:r>
          </a:p>
        </p:txBody>
      </p:sp>
      <p:sp>
        <p:nvSpPr>
          <p:cNvPr id="7" name="Date Placeholder 6">
            <a:extLst>
              <a:ext uri="{FF2B5EF4-FFF2-40B4-BE49-F238E27FC236}">
                <a16:creationId xmlns:a16="http://schemas.microsoft.com/office/drawing/2014/main" id="{9CEC34D5-FFE6-468B-9C01-4A9AFEC9DED4}"/>
              </a:ext>
            </a:extLst>
          </p:cNvPr>
          <p:cNvSpPr>
            <a:spLocks noGrp="1"/>
          </p:cNvSpPr>
          <p:nvPr>
            <p:ph type="dt" sz="half" idx="10"/>
          </p:nvPr>
        </p:nvSpPr>
        <p:spPr/>
        <p:txBody>
          <a:bodyPr/>
          <a:lstStyle/>
          <a:p>
            <a:pPr>
              <a:defRPr/>
            </a:pPr>
            <a:r>
              <a:rPr lang="en-US"/>
              <a:t>April 11, 2023</a:t>
            </a:r>
            <a:endParaRPr lang="en-US" dirty="0"/>
          </a:p>
        </p:txBody>
      </p:sp>
      <p:sp>
        <p:nvSpPr>
          <p:cNvPr id="10" name="Footer Placeholder 9">
            <a:extLst>
              <a:ext uri="{FF2B5EF4-FFF2-40B4-BE49-F238E27FC236}">
                <a16:creationId xmlns:a16="http://schemas.microsoft.com/office/drawing/2014/main" id="{0B3A44A6-6AA5-205F-FE08-E625669DAE8A}"/>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43071070-E444-1713-56C8-C695A74F4992}"/>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a:t>
            </a:fld>
            <a:endParaRPr lang="en-US" dirty="0"/>
          </a:p>
        </p:txBody>
      </p:sp>
    </p:spTree>
    <p:extLst>
      <p:ext uri="{BB962C8B-B14F-4D97-AF65-F5344CB8AC3E}">
        <p14:creationId xmlns:p14="http://schemas.microsoft.com/office/powerpoint/2010/main" val="314216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7723" y="352302"/>
            <a:ext cx="8368145" cy="1143000"/>
          </a:xfrm>
        </p:spPr>
        <p:txBody>
          <a:bodyPr/>
          <a:lstStyle/>
          <a:p>
            <a:r>
              <a:rPr lang="en-US" dirty="0"/>
              <a:t>Multiple Predictors: BTB + BHT + Ret Predictors</a:t>
            </a:r>
          </a:p>
        </p:txBody>
      </p:sp>
      <p:sp>
        <p:nvSpPr>
          <p:cNvPr id="3" name="Content Placeholder 2"/>
          <p:cNvSpPr>
            <a:spLocks noGrp="1"/>
          </p:cNvSpPr>
          <p:nvPr>
            <p:ph idx="1"/>
          </p:nvPr>
        </p:nvSpPr>
        <p:spPr>
          <a:xfrm>
            <a:off x="890355" y="4929119"/>
            <a:ext cx="7782880" cy="1715349"/>
          </a:xfrm>
          <a:ln>
            <a:noFill/>
          </a:ln>
        </p:spPr>
        <p:txBody>
          <a:bodyPr/>
          <a:lstStyle/>
          <a:p>
            <a:pPr>
              <a:spcBef>
                <a:spcPts val="0"/>
              </a:spcBef>
            </a:pPr>
            <a:r>
              <a:rPr lang="en-US" sz="1800" dirty="0"/>
              <a:t>The system must work even if every prediction is wrong</a:t>
            </a:r>
          </a:p>
          <a:p>
            <a:pPr>
              <a:spcBef>
                <a:spcPts val="0"/>
              </a:spcBef>
            </a:pPr>
            <a:r>
              <a:rPr lang="en-US" sz="1800" dirty="0"/>
              <a:t>Multiple predictors are common; </a:t>
            </a:r>
          </a:p>
          <a:p>
            <a:pPr>
              <a:spcBef>
                <a:spcPts val="0"/>
              </a:spcBef>
            </a:pPr>
            <a:r>
              <a:rPr lang="en-US" sz="1800" dirty="0"/>
              <a:t>Performance analysis is quite difficult – depends upon the sizes of various tables and program behavior</a:t>
            </a:r>
          </a:p>
          <a:p>
            <a:pPr>
              <a:spcBef>
                <a:spcPts val="0"/>
              </a:spcBef>
            </a:pPr>
            <a:r>
              <a:rPr lang="en-US" sz="1800" dirty="0"/>
              <a:t>In superscalar architectures the branch prediction problem changes to the cache-line prediction problem </a:t>
            </a:r>
          </a:p>
        </p:txBody>
      </p:sp>
      <p:sp>
        <p:nvSpPr>
          <p:cNvPr id="7" name="Text Box 4"/>
          <p:cNvSpPr txBox="1">
            <a:spLocks noChangeArrowheads="1"/>
          </p:cNvSpPr>
          <p:nvPr/>
        </p:nvSpPr>
        <p:spPr bwMode="auto">
          <a:xfrm>
            <a:off x="279401" y="4003509"/>
            <a:ext cx="1628774" cy="923330"/>
          </a:xfrm>
          <a:prstGeom prst="rect">
            <a:avLst/>
          </a:prstGeom>
          <a:noFill/>
          <a:ln w="9525">
            <a:noFill/>
            <a:miter lim="800000"/>
            <a:headEnd/>
            <a:tailEnd/>
          </a:ln>
        </p:spPr>
        <p:txBody>
          <a:bodyPr wrap="square">
            <a:spAutoFit/>
          </a:bodyPr>
          <a:lstStyle/>
          <a:p>
            <a:pPr algn="ctr">
              <a:spcBef>
                <a:spcPts val="0"/>
              </a:spcBef>
            </a:pPr>
            <a:r>
              <a:rPr lang="en-US" sz="1800" dirty="0"/>
              <a:t>Need </a:t>
            </a:r>
          </a:p>
          <a:p>
            <a:pPr algn="ctr">
              <a:spcBef>
                <a:spcPts val="0"/>
              </a:spcBef>
            </a:pPr>
            <a:r>
              <a:rPr lang="en-US" sz="1800" dirty="0"/>
              <a:t>next PC immediately</a:t>
            </a:r>
          </a:p>
        </p:txBody>
      </p:sp>
      <p:sp>
        <p:nvSpPr>
          <p:cNvPr id="8" name="Text Box 26"/>
          <p:cNvSpPr txBox="1">
            <a:spLocks noChangeArrowheads="1"/>
          </p:cNvSpPr>
          <p:nvPr/>
        </p:nvSpPr>
        <p:spPr bwMode="auto">
          <a:xfrm>
            <a:off x="1902571" y="3732234"/>
            <a:ext cx="1682939" cy="1190625"/>
          </a:xfrm>
          <a:prstGeom prst="rect">
            <a:avLst/>
          </a:prstGeom>
          <a:noFill/>
          <a:ln w="9525">
            <a:noFill/>
            <a:miter lim="800000"/>
            <a:headEnd/>
            <a:tailEnd/>
          </a:ln>
        </p:spPr>
        <p:txBody>
          <a:bodyPr wrap="square">
            <a:spAutoFit/>
          </a:bodyPr>
          <a:lstStyle/>
          <a:p>
            <a:pPr algn="ctr">
              <a:spcBef>
                <a:spcPts val="0"/>
              </a:spcBef>
            </a:pPr>
            <a:r>
              <a:rPr lang="en-US" sz="1800" dirty="0" err="1"/>
              <a:t>Instr</a:t>
            </a:r>
            <a:r>
              <a:rPr lang="en-US" sz="1800" dirty="0"/>
              <a:t> type, </a:t>
            </a:r>
            <a:br>
              <a:rPr lang="en-US" sz="1800" dirty="0"/>
            </a:br>
            <a:r>
              <a:rPr lang="en-US" sz="1800" dirty="0"/>
              <a:t>PC relative targets available</a:t>
            </a:r>
            <a:endParaRPr lang="en-US" sz="1800" dirty="0">
              <a:solidFill>
                <a:srgbClr val="FF5050"/>
              </a:solidFill>
            </a:endParaRPr>
          </a:p>
        </p:txBody>
      </p:sp>
      <p:sp>
        <p:nvSpPr>
          <p:cNvPr id="9" name="Text Box 27"/>
          <p:cNvSpPr txBox="1">
            <a:spLocks noChangeArrowheads="1"/>
          </p:cNvSpPr>
          <p:nvPr/>
        </p:nvSpPr>
        <p:spPr bwMode="auto">
          <a:xfrm>
            <a:off x="3516806" y="3732234"/>
            <a:ext cx="2057400" cy="1190625"/>
          </a:xfrm>
          <a:prstGeom prst="rect">
            <a:avLst/>
          </a:prstGeom>
          <a:noFill/>
          <a:ln w="9525">
            <a:noFill/>
            <a:miter lim="800000"/>
            <a:headEnd/>
            <a:tailEnd/>
          </a:ln>
        </p:spPr>
        <p:txBody>
          <a:bodyPr>
            <a:spAutoFit/>
          </a:bodyPr>
          <a:lstStyle/>
          <a:p>
            <a:pPr algn="ctr">
              <a:spcBef>
                <a:spcPts val="0"/>
              </a:spcBef>
            </a:pPr>
            <a:r>
              <a:rPr lang="en-US" sz="1800" dirty="0"/>
              <a:t>Simple conditions, register targets available</a:t>
            </a:r>
            <a:endParaRPr lang="en-US" sz="1800" dirty="0">
              <a:solidFill>
                <a:srgbClr val="FF5050"/>
              </a:solidFill>
            </a:endParaRPr>
          </a:p>
        </p:txBody>
      </p:sp>
      <p:sp>
        <p:nvSpPr>
          <p:cNvPr id="10" name="Text Box 28"/>
          <p:cNvSpPr txBox="1">
            <a:spLocks noChangeArrowheads="1"/>
          </p:cNvSpPr>
          <p:nvPr/>
        </p:nvSpPr>
        <p:spPr bwMode="auto">
          <a:xfrm>
            <a:off x="5695725" y="3732234"/>
            <a:ext cx="1630553" cy="915988"/>
          </a:xfrm>
          <a:prstGeom prst="rect">
            <a:avLst/>
          </a:prstGeom>
          <a:noFill/>
          <a:ln w="9525">
            <a:noFill/>
            <a:miter lim="800000"/>
            <a:headEnd/>
            <a:tailEnd/>
          </a:ln>
        </p:spPr>
        <p:txBody>
          <a:bodyPr wrap="square">
            <a:spAutoFit/>
          </a:bodyPr>
          <a:lstStyle/>
          <a:p>
            <a:pPr algn="ctr">
              <a:spcBef>
                <a:spcPct val="50000"/>
              </a:spcBef>
            </a:pPr>
            <a:r>
              <a:rPr lang="en-US" sz="1800" dirty="0"/>
              <a:t>Complex conditions available</a:t>
            </a:r>
            <a:endParaRPr lang="en-US" sz="1800" dirty="0">
              <a:solidFill>
                <a:srgbClr val="FF5050"/>
              </a:solidFill>
            </a:endParaRPr>
          </a:p>
        </p:txBody>
      </p:sp>
      <p:sp>
        <p:nvSpPr>
          <p:cNvPr id="11" name="Rectangle 30"/>
          <p:cNvSpPr>
            <a:spLocks noChangeArrowheads="1"/>
          </p:cNvSpPr>
          <p:nvPr/>
        </p:nvSpPr>
        <p:spPr bwMode="auto">
          <a:xfrm>
            <a:off x="1196181" y="1487794"/>
            <a:ext cx="1265238" cy="594300"/>
          </a:xfrm>
          <a:prstGeom prst="rect">
            <a:avLst/>
          </a:prstGeom>
          <a:solidFill>
            <a:schemeClr val="accent1"/>
          </a:solidFill>
          <a:ln w="25400">
            <a:solidFill>
              <a:srgbClr val="FF0000"/>
            </a:solidFill>
            <a:miter lim="800000"/>
            <a:headEnd/>
            <a:tailEnd/>
          </a:ln>
        </p:spPr>
        <p:txBody>
          <a:bodyPr wrap="none" anchor="ctr"/>
          <a:lstStyle/>
          <a:p>
            <a:pPr algn="ctr"/>
            <a:r>
              <a:rPr lang="en-US" sz="1800" dirty="0">
                <a:solidFill>
                  <a:srgbClr val="FF0000"/>
                </a:solidFill>
              </a:rPr>
              <a:t>Next </a:t>
            </a:r>
            <a:r>
              <a:rPr lang="en-US" sz="1800" dirty="0" err="1">
                <a:solidFill>
                  <a:srgbClr val="FF0000"/>
                </a:solidFill>
              </a:rPr>
              <a:t>Addr</a:t>
            </a:r>
            <a:endParaRPr lang="en-US" sz="1800" dirty="0">
              <a:solidFill>
                <a:srgbClr val="FF0000"/>
              </a:solidFill>
            </a:endParaRPr>
          </a:p>
          <a:p>
            <a:pPr algn="ctr"/>
            <a:r>
              <a:rPr lang="en-US" sz="1800" dirty="0" err="1">
                <a:solidFill>
                  <a:srgbClr val="FF0000"/>
                </a:solidFill>
              </a:rPr>
              <a:t>Pred</a:t>
            </a:r>
            <a:endParaRPr lang="en-US" sz="1800" dirty="0">
              <a:solidFill>
                <a:srgbClr val="FF0000"/>
              </a:solidFill>
            </a:endParaRPr>
          </a:p>
        </p:txBody>
      </p:sp>
      <p:cxnSp>
        <p:nvCxnSpPr>
          <p:cNvPr id="12" name="AutoShape 31"/>
          <p:cNvCxnSpPr>
            <a:cxnSpLocks noChangeShapeType="1"/>
            <a:stCxn id="16" idx="3"/>
            <a:endCxn id="11" idx="2"/>
          </p:cNvCxnSpPr>
          <p:nvPr/>
        </p:nvCxnSpPr>
        <p:spPr bwMode="auto">
          <a:xfrm flipV="1">
            <a:off x="1308100" y="2082094"/>
            <a:ext cx="520700" cy="1237390"/>
          </a:xfrm>
          <a:prstGeom prst="straightConnector1">
            <a:avLst/>
          </a:prstGeom>
          <a:noFill/>
          <a:ln w="9525">
            <a:solidFill>
              <a:schemeClr val="tx1"/>
            </a:solidFill>
            <a:round/>
            <a:headEnd/>
            <a:tailEnd type="triangle" w="med" len="med"/>
          </a:ln>
        </p:spPr>
      </p:cxnSp>
      <p:sp>
        <p:nvSpPr>
          <p:cNvPr id="14" name="Text Box 40"/>
          <p:cNvSpPr txBox="1">
            <a:spLocks noChangeArrowheads="1"/>
          </p:cNvSpPr>
          <p:nvPr/>
        </p:nvSpPr>
        <p:spPr bwMode="auto">
          <a:xfrm>
            <a:off x="1234360" y="2373646"/>
            <a:ext cx="804443" cy="584775"/>
          </a:xfrm>
          <a:prstGeom prst="rect">
            <a:avLst/>
          </a:prstGeom>
          <a:noFill/>
          <a:ln w="9525">
            <a:noFill/>
            <a:miter lim="800000"/>
            <a:headEnd/>
            <a:tailEnd/>
          </a:ln>
        </p:spPr>
        <p:txBody>
          <a:bodyPr wrap="square">
            <a:spAutoFit/>
          </a:bodyPr>
          <a:lstStyle/>
          <a:p>
            <a:pPr algn="ctr">
              <a:spcBef>
                <a:spcPts val="0"/>
              </a:spcBef>
            </a:pPr>
            <a:r>
              <a:rPr lang="en-US" sz="1600" dirty="0">
                <a:solidFill>
                  <a:srgbClr val="FF5050"/>
                </a:solidFill>
              </a:rPr>
              <a:t>tight</a:t>
            </a:r>
          </a:p>
          <a:p>
            <a:pPr algn="ctr">
              <a:spcBef>
                <a:spcPts val="0"/>
              </a:spcBef>
            </a:pPr>
            <a:r>
              <a:rPr lang="en-US" sz="1600" dirty="0">
                <a:solidFill>
                  <a:srgbClr val="FF5050"/>
                </a:solidFill>
              </a:rPr>
              <a:t>loop</a:t>
            </a:r>
            <a:endParaRPr lang="en-US" sz="1600" dirty="0"/>
          </a:p>
        </p:txBody>
      </p:sp>
      <p:grpSp>
        <p:nvGrpSpPr>
          <p:cNvPr id="15" name="Group 14"/>
          <p:cNvGrpSpPr/>
          <p:nvPr/>
        </p:nvGrpSpPr>
        <p:grpSpPr>
          <a:xfrm>
            <a:off x="1003300" y="2557484"/>
            <a:ext cx="8083550" cy="1524000"/>
            <a:chOff x="1003300" y="2921000"/>
            <a:chExt cx="8083550" cy="1524000"/>
          </a:xfrm>
        </p:grpSpPr>
        <p:sp>
          <p:nvSpPr>
            <p:cNvPr id="16" name="Rectangle 3"/>
            <p:cNvSpPr>
              <a:spLocks noChangeArrowheads="1"/>
            </p:cNvSpPr>
            <p:nvPr/>
          </p:nvSpPr>
          <p:spPr bwMode="auto">
            <a:xfrm>
              <a:off x="1003300" y="2921000"/>
              <a:ext cx="304800" cy="1524000"/>
            </a:xfrm>
            <a:prstGeom prst="rect">
              <a:avLst/>
            </a:prstGeom>
            <a:noFill/>
            <a:ln w="25400">
              <a:solidFill>
                <a:schemeClr val="tx1"/>
              </a:solidFill>
              <a:miter lim="800000"/>
              <a:headEnd/>
              <a:tailEnd/>
            </a:ln>
          </p:spPr>
          <p:txBody>
            <a:bodyPr wrap="none" anchor="ctr"/>
            <a:lstStyle/>
            <a:p>
              <a:pPr algn="ctr"/>
              <a:r>
                <a:rPr lang="en-US"/>
                <a:t>P</a:t>
              </a:r>
              <a:br>
                <a:rPr lang="en-US"/>
              </a:br>
              <a:r>
                <a:rPr lang="en-US"/>
                <a:t>C</a:t>
              </a:r>
            </a:p>
          </p:txBody>
        </p:sp>
        <p:grpSp>
          <p:nvGrpSpPr>
            <p:cNvPr id="17" name="Group 6"/>
            <p:cNvGrpSpPr>
              <a:grpSpLocks/>
            </p:cNvGrpSpPr>
            <p:nvPr/>
          </p:nvGrpSpPr>
          <p:grpSpPr bwMode="auto">
            <a:xfrm>
              <a:off x="1450975" y="3644900"/>
              <a:ext cx="508000" cy="76200"/>
              <a:chOff x="896" y="1632"/>
              <a:chExt cx="320" cy="48"/>
            </a:xfrm>
          </p:grpSpPr>
          <p:sp>
            <p:nvSpPr>
              <p:cNvPr id="34" name="Oval 7"/>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5" name="Oval 8"/>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6" name="Oval 9"/>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8" name="Rectangle 10"/>
            <p:cNvSpPr>
              <a:spLocks noChangeArrowheads="1"/>
            </p:cNvSpPr>
            <p:nvPr/>
          </p:nvSpPr>
          <p:spPr bwMode="auto">
            <a:xfrm>
              <a:off x="2105025" y="3302000"/>
              <a:ext cx="1143000" cy="762000"/>
            </a:xfrm>
            <a:prstGeom prst="rect">
              <a:avLst/>
            </a:prstGeom>
            <a:noFill/>
            <a:ln w="25400">
              <a:solidFill>
                <a:schemeClr val="tx1"/>
              </a:solidFill>
              <a:miter lim="800000"/>
              <a:headEnd/>
              <a:tailEnd/>
            </a:ln>
          </p:spPr>
          <p:txBody>
            <a:bodyPr wrap="none" anchor="ctr"/>
            <a:lstStyle/>
            <a:p>
              <a:pPr algn="ctr"/>
              <a:r>
                <a:rPr lang="en-US"/>
                <a:t>Decode</a:t>
              </a:r>
            </a:p>
          </p:txBody>
        </p:sp>
        <p:sp>
          <p:nvSpPr>
            <p:cNvPr id="19" name="Rectangle 12"/>
            <p:cNvSpPr>
              <a:spLocks noChangeArrowheads="1"/>
            </p:cNvSpPr>
            <p:nvPr/>
          </p:nvSpPr>
          <p:spPr bwMode="auto">
            <a:xfrm>
              <a:off x="3886200" y="3302000"/>
              <a:ext cx="1295400" cy="762000"/>
            </a:xfrm>
            <a:prstGeom prst="rect">
              <a:avLst/>
            </a:prstGeom>
            <a:noFill/>
            <a:ln w="25400">
              <a:solidFill>
                <a:schemeClr val="tx1"/>
              </a:solidFill>
              <a:miter lim="800000"/>
              <a:headEnd/>
              <a:tailEnd/>
            </a:ln>
          </p:spPr>
          <p:txBody>
            <a:bodyPr wrap="none" anchor="ctr"/>
            <a:lstStyle/>
            <a:p>
              <a:pPr algn="ctr"/>
              <a:r>
                <a:rPr lang="en-US"/>
                <a:t>Reg</a:t>
              </a:r>
              <a:br>
                <a:rPr lang="en-US"/>
              </a:br>
              <a:r>
                <a:rPr lang="en-US"/>
                <a:t>Read</a:t>
              </a:r>
            </a:p>
          </p:txBody>
        </p:sp>
        <p:grpSp>
          <p:nvGrpSpPr>
            <p:cNvPr id="20" name="Group 13"/>
            <p:cNvGrpSpPr>
              <a:grpSpLocks/>
            </p:cNvGrpSpPr>
            <p:nvPr/>
          </p:nvGrpSpPr>
          <p:grpSpPr bwMode="auto">
            <a:xfrm>
              <a:off x="3308350" y="3644900"/>
              <a:ext cx="508000" cy="76200"/>
              <a:chOff x="896" y="1632"/>
              <a:chExt cx="320" cy="48"/>
            </a:xfrm>
          </p:grpSpPr>
          <p:sp>
            <p:nvSpPr>
              <p:cNvPr id="31" name="Oval 14"/>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2" name="Oval 15"/>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3" name="Oval 16"/>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1" name="Rectangle 18"/>
            <p:cNvSpPr>
              <a:spLocks noChangeArrowheads="1"/>
            </p:cNvSpPr>
            <p:nvPr/>
          </p:nvSpPr>
          <p:spPr bwMode="auto">
            <a:xfrm>
              <a:off x="5829300" y="3302000"/>
              <a:ext cx="1295400" cy="762000"/>
            </a:xfrm>
            <a:prstGeom prst="rect">
              <a:avLst/>
            </a:prstGeom>
            <a:noFill/>
            <a:ln w="25400">
              <a:solidFill>
                <a:schemeClr val="tx1"/>
              </a:solidFill>
              <a:miter lim="800000"/>
              <a:headEnd/>
              <a:tailEnd/>
            </a:ln>
          </p:spPr>
          <p:txBody>
            <a:bodyPr wrap="none" anchor="ctr"/>
            <a:lstStyle/>
            <a:p>
              <a:pPr algn="ctr"/>
              <a:r>
                <a:rPr lang="en-US" dirty="0"/>
                <a:t>Execute</a:t>
              </a:r>
            </a:p>
          </p:txBody>
        </p:sp>
        <p:grpSp>
          <p:nvGrpSpPr>
            <p:cNvPr id="22" name="Group 19"/>
            <p:cNvGrpSpPr>
              <a:grpSpLocks/>
            </p:cNvGrpSpPr>
            <p:nvPr/>
          </p:nvGrpSpPr>
          <p:grpSpPr bwMode="auto">
            <a:xfrm>
              <a:off x="5251450" y="3644900"/>
              <a:ext cx="508000" cy="76200"/>
              <a:chOff x="896" y="1632"/>
              <a:chExt cx="320" cy="48"/>
            </a:xfrm>
          </p:grpSpPr>
          <p:sp>
            <p:nvSpPr>
              <p:cNvPr id="28"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9"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30"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23" name="Rectangle 18"/>
            <p:cNvSpPr>
              <a:spLocks noChangeArrowheads="1"/>
            </p:cNvSpPr>
            <p:nvPr/>
          </p:nvSpPr>
          <p:spPr bwMode="auto">
            <a:xfrm>
              <a:off x="7791450" y="3279775"/>
              <a:ext cx="1295400" cy="762000"/>
            </a:xfrm>
            <a:prstGeom prst="rect">
              <a:avLst/>
            </a:prstGeom>
            <a:noFill/>
            <a:ln w="25400">
              <a:solidFill>
                <a:schemeClr val="tx1"/>
              </a:solidFill>
              <a:miter lim="800000"/>
              <a:headEnd/>
              <a:tailEnd/>
            </a:ln>
          </p:spPr>
          <p:txBody>
            <a:bodyPr wrap="none" anchor="ctr"/>
            <a:lstStyle/>
            <a:p>
              <a:pPr algn="ctr"/>
              <a:r>
                <a:rPr lang="en-US" dirty="0"/>
                <a:t>Write</a:t>
              </a:r>
            </a:p>
            <a:p>
              <a:pPr algn="ctr"/>
              <a:r>
                <a:rPr lang="en-US" dirty="0"/>
                <a:t>Back</a:t>
              </a:r>
            </a:p>
          </p:txBody>
        </p:sp>
        <p:grpSp>
          <p:nvGrpSpPr>
            <p:cNvPr id="24" name="Group 19"/>
            <p:cNvGrpSpPr>
              <a:grpSpLocks/>
            </p:cNvGrpSpPr>
            <p:nvPr/>
          </p:nvGrpSpPr>
          <p:grpSpPr bwMode="auto">
            <a:xfrm>
              <a:off x="7194550" y="3622675"/>
              <a:ext cx="508000" cy="76200"/>
              <a:chOff x="896" y="1632"/>
              <a:chExt cx="320" cy="48"/>
            </a:xfrm>
          </p:grpSpPr>
          <p:sp>
            <p:nvSpPr>
              <p:cNvPr id="25"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6"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27"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grpSp>
      <p:grpSp>
        <p:nvGrpSpPr>
          <p:cNvPr id="37" name="Group 36"/>
          <p:cNvGrpSpPr/>
          <p:nvPr/>
        </p:nvGrpSpPr>
        <p:grpSpPr>
          <a:xfrm>
            <a:off x="7416801" y="1525097"/>
            <a:ext cx="1401884" cy="1715201"/>
            <a:chOff x="7499351" y="1612293"/>
            <a:chExt cx="1364895" cy="1915419"/>
          </a:xfrm>
        </p:grpSpPr>
        <p:sp>
          <p:nvSpPr>
            <p:cNvPr id="38" name="TextBox 37"/>
            <p:cNvSpPr txBox="1"/>
            <p:nvPr/>
          </p:nvSpPr>
          <p:spPr>
            <a:xfrm>
              <a:off x="7600950" y="1612293"/>
              <a:ext cx="1263296" cy="1202963"/>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Wrong path </a:t>
              </a:r>
              <a:r>
                <a:rPr lang="en-US" sz="1600" dirty="0" err="1">
                  <a:solidFill>
                    <a:srgbClr val="40458C"/>
                  </a:solidFill>
                </a:rPr>
                <a:t>insts</a:t>
              </a:r>
              <a:r>
                <a:rPr lang="en-US" sz="1600" dirty="0">
                  <a:solidFill>
                    <a:srgbClr val="40458C"/>
                  </a:solidFill>
                </a:rPr>
                <a:t> must be filtered </a:t>
              </a:r>
            </a:p>
          </p:txBody>
        </p:sp>
        <p:cxnSp>
          <p:nvCxnSpPr>
            <p:cNvPr id="39" name="Straight Arrow Connector 38"/>
            <p:cNvCxnSpPr>
              <a:stCxn id="38" idx="2"/>
            </p:cNvCxnSpPr>
            <p:nvPr/>
          </p:nvCxnSpPr>
          <p:spPr bwMode="auto">
            <a:xfrm flipH="1">
              <a:off x="7499351" y="2815256"/>
              <a:ext cx="733247" cy="712456"/>
            </a:xfrm>
            <a:prstGeom prst="straightConnector1">
              <a:avLst/>
            </a:prstGeom>
            <a:noFill/>
            <a:ln w="9525" cap="flat" cmpd="sng" algn="ctr">
              <a:solidFill>
                <a:srgbClr val="FF0000"/>
              </a:solidFill>
              <a:prstDash val="solid"/>
              <a:round/>
              <a:headEnd type="none" w="med" len="med"/>
              <a:tailEnd type="triangle" w="med" len="med"/>
            </a:ln>
            <a:effectLst/>
          </p:spPr>
        </p:cxnSp>
      </p:grpSp>
      <p:grpSp>
        <p:nvGrpSpPr>
          <p:cNvPr id="40" name="Group 39"/>
          <p:cNvGrpSpPr/>
          <p:nvPr/>
        </p:nvGrpSpPr>
        <p:grpSpPr>
          <a:xfrm>
            <a:off x="1998150" y="2019679"/>
            <a:ext cx="1386320" cy="847441"/>
            <a:chOff x="2105025" y="2362200"/>
            <a:chExt cx="1069974" cy="847441"/>
          </a:xfrm>
        </p:grpSpPr>
        <p:sp>
          <p:nvSpPr>
            <p:cNvPr id="41" name="TextBox 40"/>
            <p:cNvSpPr txBox="1"/>
            <p:nvPr/>
          </p:nvSpPr>
          <p:spPr>
            <a:xfrm>
              <a:off x="2105025" y="2624866"/>
              <a:ext cx="1069974" cy="584775"/>
            </a:xfrm>
            <a:prstGeom prst="rect">
              <a:avLst/>
            </a:prstGeom>
            <a:solidFill>
              <a:schemeClr val="accent1"/>
            </a:solidFill>
            <a:ln w="19050">
              <a:solidFill>
                <a:srgbClr val="FF0000"/>
              </a:solidFill>
            </a:ln>
          </p:spPr>
          <p:txBody>
            <a:bodyPr wrap="square" rtlCol="0">
              <a:spAutoFit/>
            </a:bodyPr>
            <a:lstStyle/>
            <a:p>
              <a:pPr algn="ctr"/>
              <a:r>
                <a:rPr lang="en-US" sz="1600" dirty="0">
                  <a:solidFill>
                    <a:srgbClr val="FF0000"/>
                  </a:solidFill>
                </a:rPr>
                <a:t>Br  </a:t>
              </a:r>
              <a:r>
                <a:rPr lang="en-US" sz="1600" dirty="0" err="1">
                  <a:solidFill>
                    <a:srgbClr val="FF0000"/>
                  </a:solidFill>
                </a:rPr>
                <a:t>Dir</a:t>
              </a:r>
              <a:r>
                <a:rPr lang="en-US" sz="1600" dirty="0">
                  <a:solidFill>
                    <a:srgbClr val="FF0000"/>
                  </a:solidFill>
                </a:rPr>
                <a:t> </a:t>
              </a:r>
              <a:r>
                <a:rPr lang="en-US" sz="1600" dirty="0" err="1">
                  <a:solidFill>
                    <a:srgbClr val="FF0000"/>
                  </a:solidFill>
                </a:rPr>
                <a:t>Pred</a:t>
              </a:r>
              <a:r>
                <a:rPr lang="en-US" sz="1600" dirty="0">
                  <a:solidFill>
                    <a:srgbClr val="FF0000"/>
                  </a:solidFill>
                </a:rPr>
                <a:t>, RAS</a:t>
              </a:r>
            </a:p>
          </p:txBody>
        </p:sp>
        <p:sp>
          <p:nvSpPr>
            <p:cNvPr id="42" name="Freeform 41"/>
            <p:cNvSpPr/>
            <p:nvPr/>
          </p:nvSpPr>
          <p:spPr>
            <a:xfrm>
              <a:off x="2457450" y="2362200"/>
              <a:ext cx="219075" cy="24736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44" name="Group 43"/>
          <p:cNvGrpSpPr/>
          <p:nvPr/>
        </p:nvGrpSpPr>
        <p:grpSpPr>
          <a:xfrm>
            <a:off x="2457450" y="1875003"/>
            <a:ext cx="2743942" cy="1043773"/>
            <a:chOff x="2457450" y="2238519"/>
            <a:chExt cx="2743942" cy="1043773"/>
          </a:xfrm>
        </p:grpSpPr>
        <p:sp>
          <p:nvSpPr>
            <p:cNvPr id="45" name="TextBox 44"/>
            <p:cNvSpPr txBox="1"/>
            <p:nvPr/>
          </p:nvSpPr>
          <p:spPr>
            <a:xfrm>
              <a:off x="3909950" y="2609561"/>
              <a:ext cx="1291442" cy="584775"/>
            </a:xfrm>
            <a:prstGeom prst="rect">
              <a:avLst/>
            </a:prstGeom>
            <a:solidFill>
              <a:schemeClr val="accent1"/>
            </a:solidFill>
            <a:ln>
              <a:solidFill>
                <a:srgbClr val="FF0000"/>
              </a:solidFill>
            </a:ln>
          </p:spPr>
          <p:txBody>
            <a:bodyPr wrap="square" rtlCol="0">
              <a:spAutoFit/>
            </a:bodyPr>
            <a:lstStyle/>
            <a:p>
              <a:pPr algn="ctr"/>
              <a:r>
                <a:rPr lang="en-US" sz="1600" dirty="0">
                  <a:solidFill>
                    <a:srgbClr val="FF0000"/>
                  </a:solidFill>
                </a:rPr>
                <a:t>correct</a:t>
              </a:r>
            </a:p>
            <a:p>
              <a:pPr lvl="0" algn="ctr"/>
              <a:r>
                <a:rPr lang="en-US" sz="1600" dirty="0">
                  <a:solidFill>
                    <a:srgbClr val="FF0000"/>
                  </a:solidFill>
                </a:rPr>
                <a:t>JR </a:t>
              </a:r>
              <a:r>
                <a:rPr lang="en-US" sz="1600" dirty="0" err="1">
                  <a:solidFill>
                    <a:srgbClr val="FF0000"/>
                  </a:solidFill>
                </a:rPr>
                <a:t>pred</a:t>
              </a:r>
              <a:endParaRPr lang="en-US" sz="1600" dirty="0">
                <a:solidFill>
                  <a:srgbClr val="FF0000"/>
                </a:solidFill>
              </a:endParaRPr>
            </a:p>
          </p:txBody>
        </p:sp>
        <p:sp>
          <p:nvSpPr>
            <p:cNvPr id="46" name="Freeform 45"/>
            <p:cNvSpPr/>
            <p:nvPr/>
          </p:nvSpPr>
          <p:spPr>
            <a:xfrm>
              <a:off x="2457450" y="2238519"/>
              <a:ext cx="2034381" cy="3710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47" name="Straight Connector 46"/>
            <p:cNvCxnSpPr/>
            <p:nvPr/>
          </p:nvCxnSpPr>
          <p:spPr bwMode="auto">
            <a:xfrm>
              <a:off x="4487863" y="3196853"/>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48" name="Group 47"/>
          <p:cNvGrpSpPr/>
          <p:nvPr/>
        </p:nvGrpSpPr>
        <p:grpSpPr>
          <a:xfrm>
            <a:off x="2457450" y="1730503"/>
            <a:ext cx="4479924" cy="1185755"/>
            <a:chOff x="2457450" y="2094019"/>
            <a:chExt cx="4479924" cy="1185755"/>
          </a:xfrm>
        </p:grpSpPr>
        <p:sp>
          <p:nvSpPr>
            <p:cNvPr id="49" name="TextBox 48"/>
            <p:cNvSpPr txBox="1"/>
            <p:nvPr/>
          </p:nvSpPr>
          <p:spPr>
            <a:xfrm>
              <a:off x="5867400"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50" name="Freeform 49"/>
            <p:cNvSpPr/>
            <p:nvPr/>
          </p:nvSpPr>
          <p:spPr>
            <a:xfrm>
              <a:off x="2457450" y="2094019"/>
              <a:ext cx="3929494" cy="5155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51" name="Straight Connector 50"/>
            <p:cNvCxnSpPr/>
            <p:nvPr/>
          </p:nvCxnSpPr>
          <p:spPr bwMode="auto">
            <a:xfrm>
              <a:off x="6402387" y="3194335"/>
              <a:ext cx="0" cy="85439"/>
            </a:xfrm>
            <a:prstGeom prst="line">
              <a:avLst/>
            </a:prstGeom>
            <a:noFill/>
            <a:ln w="9525" cap="flat" cmpd="sng" algn="ctr">
              <a:solidFill>
                <a:srgbClr val="FF0000"/>
              </a:solidFill>
              <a:prstDash val="solid"/>
              <a:round/>
              <a:headEnd type="none" w="med" len="med"/>
              <a:tailEnd type="none" w="med" len="med"/>
            </a:ln>
            <a:effectLst/>
          </p:spPr>
        </p:cxnSp>
      </p:grpSp>
      <p:sp>
        <p:nvSpPr>
          <p:cNvPr id="43" name="Freeform 42"/>
          <p:cNvSpPr/>
          <p:nvPr/>
        </p:nvSpPr>
        <p:spPr bwMode="auto">
          <a:xfrm>
            <a:off x="609600" y="1799771"/>
            <a:ext cx="587829" cy="1531258"/>
          </a:xfrm>
          <a:custGeom>
            <a:avLst/>
            <a:gdLst>
              <a:gd name="connsiteX0" fmla="*/ 587829 w 587829"/>
              <a:gd name="connsiteY0" fmla="*/ 0 h 1531258"/>
              <a:gd name="connsiteX1" fmla="*/ 0 w 587829"/>
              <a:gd name="connsiteY1" fmla="*/ 0 h 1531258"/>
              <a:gd name="connsiteX2" fmla="*/ 0 w 587829"/>
              <a:gd name="connsiteY2" fmla="*/ 1531258 h 1531258"/>
              <a:gd name="connsiteX3" fmla="*/ 391886 w 587829"/>
              <a:gd name="connsiteY3" fmla="*/ 1531258 h 1531258"/>
            </a:gdLst>
            <a:ahLst/>
            <a:cxnLst>
              <a:cxn ang="0">
                <a:pos x="connsiteX0" y="connsiteY0"/>
              </a:cxn>
              <a:cxn ang="0">
                <a:pos x="connsiteX1" y="connsiteY1"/>
              </a:cxn>
              <a:cxn ang="0">
                <a:pos x="connsiteX2" y="connsiteY2"/>
              </a:cxn>
              <a:cxn ang="0">
                <a:pos x="connsiteX3" y="connsiteY3"/>
              </a:cxn>
            </a:cxnLst>
            <a:rect l="l" t="t" r="r" b="b"/>
            <a:pathLst>
              <a:path w="587829" h="1531258">
                <a:moveTo>
                  <a:pt x="587829" y="0"/>
                </a:moveTo>
                <a:lnTo>
                  <a:pt x="0" y="0"/>
                </a:lnTo>
                <a:lnTo>
                  <a:pt x="0" y="1531258"/>
                </a:lnTo>
                <a:lnTo>
                  <a:pt x="391886" y="1531258"/>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 name="Date Placeholder 3">
            <a:extLst>
              <a:ext uri="{FF2B5EF4-FFF2-40B4-BE49-F238E27FC236}">
                <a16:creationId xmlns:a16="http://schemas.microsoft.com/office/drawing/2014/main" id="{A6911EF1-F812-61C0-D946-0BB9B7ABE8D7}"/>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3CE72149-6B8F-4D93-4DAC-907BDAE7A1FA}"/>
              </a:ext>
            </a:extLst>
          </p:cNvPr>
          <p:cNvSpPr>
            <a:spLocks noGrp="1"/>
          </p:cNvSpPr>
          <p:nvPr>
            <p:ph type="ftr" sz="quarter" idx="12"/>
          </p:nvPr>
        </p:nvSpPr>
        <p:spPr/>
        <p:txBody>
          <a:bodyPr/>
          <a:lstStyle/>
          <a:p>
            <a:pPr>
              <a:defRPr/>
            </a:pPr>
            <a:r>
              <a:rPr lang="en-US"/>
              <a:t>6.1920</a:t>
            </a:r>
            <a:endParaRPr lang="en-US" dirty="0"/>
          </a:p>
        </p:txBody>
      </p:sp>
      <p:sp>
        <p:nvSpPr>
          <p:cNvPr id="53" name="Slide Number Placeholder 52">
            <a:extLst>
              <a:ext uri="{FF2B5EF4-FFF2-40B4-BE49-F238E27FC236}">
                <a16:creationId xmlns:a16="http://schemas.microsoft.com/office/drawing/2014/main" id="{B59545B3-E66A-9638-6FD4-CC82B5DCE99D}"/>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30</a:t>
            </a:fld>
            <a:endParaRPr lang="en-US" dirty="0"/>
          </a:p>
        </p:txBody>
      </p:sp>
    </p:spTree>
    <p:extLst>
      <p:ext uri="{BB962C8B-B14F-4D97-AF65-F5344CB8AC3E}">
        <p14:creationId xmlns:p14="http://schemas.microsoft.com/office/powerpoint/2010/main" val="87516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714375" y="1607457"/>
            <a:ext cx="7772400" cy="4114800"/>
          </a:xfrm>
        </p:spPr>
        <p:txBody>
          <a:bodyPr/>
          <a:lstStyle/>
          <a:p>
            <a:r>
              <a:rPr lang="en-US" sz="2400" dirty="0"/>
              <a:t>Branch-prediction has first order effect on the performance of your machine</a:t>
            </a:r>
          </a:p>
          <a:p>
            <a:r>
              <a:rPr lang="en-US" sz="2400" dirty="0"/>
              <a:t>There are just too many branch prediction schemes to be covered in class but the three discussed here – BTB, BHT and RAS – will take you very far</a:t>
            </a:r>
          </a:p>
          <a:p>
            <a:r>
              <a:rPr lang="en-US" sz="2400" dirty="0"/>
              <a:t>The exact choice depends upon the other features of the microarchitecture as well</a:t>
            </a:r>
          </a:p>
        </p:txBody>
      </p:sp>
      <p:sp>
        <p:nvSpPr>
          <p:cNvPr id="4" name="Date Placeholder 3">
            <a:extLst>
              <a:ext uri="{FF2B5EF4-FFF2-40B4-BE49-F238E27FC236}">
                <a16:creationId xmlns:a16="http://schemas.microsoft.com/office/drawing/2014/main" id="{563550B3-13F2-BF7D-F038-09D50858CBE1}"/>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FEA4A5E8-E6D2-14E3-1163-8D080D3B84EF}"/>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B108E36A-8251-4F59-3011-68FCF7FAC7B2}"/>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31</a:t>
            </a:fld>
            <a:endParaRPr lang="en-US" dirty="0"/>
          </a:p>
        </p:txBody>
      </p:sp>
    </p:spTree>
    <p:extLst>
      <p:ext uri="{BB962C8B-B14F-4D97-AF65-F5344CB8AC3E}">
        <p14:creationId xmlns:p14="http://schemas.microsoft.com/office/powerpoint/2010/main" val="213707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FF5D4-6AFD-8A57-1870-4997B10D3FE0}"/>
              </a:ext>
            </a:extLst>
          </p:cNvPr>
          <p:cNvSpPr>
            <a:spLocks noGrp="1"/>
          </p:cNvSpPr>
          <p:nvPr>
            <p:ph type="ctrTitle"/>
          </p:nvPr>
        </p:nvSpPr>
        <p:spPr/>
        <p:txBody>
          <a:bodyPr/>
          <a:lstStyle/>
          <a:p>
            <a:r>
              <a:rPr lang="en-US" dirty="0">
                <a:ea typeface="Verdana"/>
              </a:rPr>
              <a:t>More advanced direction prediction</a:t>
            </a:r>
            <a:endParaRPr lang="en-US" dirty="0"/>
          </a:p>
        </p:txBody>
      </p:sp>
      <p:sp>
        <p:nvSpPr>
          <p:cNvPr id="3" name="Content Placeholder 2">
            <a:extLst>
              <a:ext uri="{FF2B5EF4-FFF2-40B4-BE49-F238E27FC236}">
                <a16:creationId xmlns:a16="http://schemas.microsoft.com/office/drawing/2014/main" id="{26600A6D-009F-C0CE-B308-76A6E74C000A}"/>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6CA3EED1-7E2E-34CE-7634-9E801F706E75}"/>
              </a:ext>
            </a:extLst>
          </p:cNvPr>
          <p:cNvSpPr>
            <a:spLocks noGrp="1"/>
          </p:cNvSpPr>
          <p:nvPr>
            <p:ph type="dt" sz="quarter"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1EACD730-DF72-8BF2-4E09-4A0BA56AFD55}"/>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32</a:t>
            </a:fld>
            <a:endParaRPr lang="en-US" dirty="0"/>
          </a:p>
        </p:txBody>
      </p:sp>
      <p:sp>
        <p:nvSpPr>
          <p:cNvPr id="6" name="Footer Placeholder 5">
            <a:extLst>
              <a:ext uri="{FF2B5EF4-FFF2-40B4-BE49-F238E27FC236}">
                <a16:creationId xmlns:a16="http://schemas.microsoft.com/office/drawing/2014/main" id="{A776425E-48B3-9191-E6B0-3B1A2D2DDA6D}"/>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31581499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533400" y="387927"/>
            <a:ext cx="8285018" cy="1143000"/>
          </a:xfrm>
          <a:noFill/>
        </p:spPr>
        <p:txBody>
          <a:bodyPr lIns="90488" tIns="44450" rIns="90488" bIns="44450"/>
          <a:lstStyle/>
          <a:p>
            <a:pPr eaLnBrk="1" hangingPunct="1"/>
            <a:r>
              <a:rPr lang="en-US" sz="4000" dirty="0"/>
              <a:t>Exploiting Spatial Correlation</a:t>
            </a:r>
            <a:br>
              <a:rPr lang="en-US" sz="2400" dirty="0"/>
            </a:br>
            <a:r>
              <a:rPr lang="en-US" sz="2400" i="1" dirty="0" err="1"/>
              <a:t>Yeh</a:t>
            </a:r>
            <a:r>
              <a:rPr lang="en-US" sz="2400" i="1" dirty="0"/>
              <a:t> and </a:t>
            </a:r>
            <a:r>
              <a:rPr lang="en-US" sz="2400" i="1" dirty="0" err="1"/>
              <a:t>Patt</a:t>
            </a:r>
            <a:r>
              <a:rPr lang="en-US" sz="2400" i="1" dirty="0"/>
              <a:t>, 1992</a:t>
            </a:r>
          </a:p>
        </p:txBody>
      </p:sp>
      <p:sp>
        <p:nvSpPr>
          <p:cNvPr id="2114563" name="Rectangle 3"/>
          <p:cNvSpPr>
            <a:spLocks noChangeArrowheads="1"/>
          </p:cNvSpPr>
          <p:nvPr/>
        </p:nvSpPr>
        <p:spPr bwMode="auto">
          <a:xfrm>
            <a:off x="1064491" y="3992543"/>
            <a:ext cx="7545120" cy="1844095"/>
          </a:xfrm>
          <a:prstGeom prst="rect">
            <a:avLst/>
          </a:prstGeom>
          <a:noFill/>
          <a:ln w="25400">
            <a:noFill/>
            <a:miter lim="800000"/>
            <a:headEnd/>
            <a:tailEnd/>
          </a:ln>
        </p:spPr>
        <p:txBody>
          <a:bodyPr wrap="square" lIns="90488" tIns="44450" rIns="90488" bIns="44450">
            <a:spAutoFit/>
          </a:bodyPr>
          <a:lstStyle/>
          <a:p>
            <a:pPr eaLnBrk="0" hangingPunct="0"/>
            <a:r>
              <a:rPr lang="en-US" b="0" i="1" dirty="0">
                <a:latin typeface="Verdana" pitchFamily="34" charset="0"/>
              </a:rPr>
              <a:t>History register, </a:t>
            </a:r>
            <a:r>
              <a:rPr lang="en-US" b="0" dirty="0">
                <a:latin typeface="Verdana" pitchFamily="34" charset="0"/>
              </a:rPr>
              <a:t>H, records the direction of the last N branches executed by the processor and the predictor uses this information to predict the resolution of the next branch</a:t>
            </a:r>
          </a:p>
          <a:p>
            <a:pPr eaLnBrk="0" hangingPunct="0"/>
            <a:endParaRPr lang="en-US" sz="1400" b="0" dirty="0">
              <a:latin typeface="Verdana" pitchFamily="34" charset="0"/>
            </a:endParaRPr>
          </a:p>
          <a:p>
            <a:pPr eaLnBrk="0" hangingPunct="0"/>
            <a:endParaRPr lang="en-US" b="0" dirty="0">
              <a:latin typeface="Verdana" pitchFamily="34" charset="0"/>
            </a:endParaRPr>
          </a:p>
        </p:txBody>
      </p:sp>
      <p:sp>
        <p:nvSpPr>
          <p:cNvPr id="19463" name="Text Box 4"/>
          <p:cNvSpPr txBox="1">
            <a:spLocks noChangeArrowheads="1"/>
          </p:cNvSpPr>
          <p:nvPr/>
        </p:nvSpPr>
        <p:spPr bwMode="auto">
          <a:xfrm>
            <a:off x="2921660" y="1725612"/>
            <a:ext cx="2936875" cy="1320800"/>
          </a:xfrm>
          <a:prstGeom prst="rect">
            <a:avLst/>
          </a:prstGeom>
          <a:noFill/>
          <a:ln w="9525">
            <a:solidFill>
              <a:srgbClr val="FF0000"/>
            </a:solidFill>
            <a:miter lim="800000"/>
            <a:headEnd/>
            <a:tailEnd/>
          </a:ln>
        </p:spPr>
        <p:txBody>
          <a:bodyPr wrap="none">
            <a:spAutoFit/>
          </a:bodyPr>
          <a:lstStyle/>
          <a:p>
            <a:pPr eaLnBrk="0" hangingPunct="0"/>
            <a:r>
              <a:rPr lang="en-US" sz="2000"/>
              <a:t>if (x[i] &lt; 7) then</a:t>
            </a:r>
          </a:p>
          <a:p>
            <a:pPr eaLnBrk="0" hangingPunct="0"/>
            <a:r>
              <a:rPr lang="en-US" sz="2000"/>
              <a:t>	y += 1;</a:t>
            </a:r>
          </a:p>
          <a:p>
            <a:pPr eaLnBrk="0" hangingPunct="0"/>
            <a:r>
              <a:rPr lang="en-US" sz="2000"/>
              <a:t>if (x[i] &lt; 5) then</a:t>
            </a:r>
          </a:p>
          <a:p>
            <a:pPr eaLnBrk="0" hangingPunct="0"/>
            <a:r>
              <a:rPr lang="en-US" sz="2000"/>
              <a:t>	c -= 4;</a:t>
            </a:r>
          </a:p>
        </p:txBody>
      </p:sp>
      <p:sp>
        <p:nvSpPr>
          <p:cNvPr id="19464" name="Rectangle 5"/>
          <p:cNvSpPr>
            <a:spLocks noChangeArrowheads="1"/>
          </p:cNvSpPr>
          <p:nvPr/>
        </p:nvSpPr>
        <p:spPr bwMode="auto">
          <a:xfrm>
            <a:off x="1188481" y="3273425"/>
            <a:ext cx="7563633" cy="397545"/>
          </a:xfrm>
          <a:prstGeom prst="rect">
            <a:avLst/>
          </a:prstGeom>
          <a:noFill/>
          <a:ln w="25400">
            <a:noFill/>
            <a:miter lim="800000"/>
            <a:headEnd/>
            <a:tailEnd/>
          </a:ln>
        </p:spPr>
        <p:txBody>
          <a:bodyPr wrap="square" lIns="90488" tIns="44450" rIns="90488" bIns="44450">
            <a:spAutoFit/>
          </a:bodyPr>
          <a:lstStyle/>
          <a:p>
            <a:pPr eaLnBrk="0" hangingPunct="0"/>
            <a:r>
              <a:rPr lang="en-US" b="0" dirty="0"/>
              <a:t>If first condition is false,</a:t>
            </a:r>
            <a:r>
              <a:rPr lang="en-US" dirty="0"/>
              <a:t> then so is</a:t>
            </a:r>
            <a:r>
              <a:rPr lang="en-US" b="0" dirty="0"/>
              <a:t> second condition</a:t>
            </a:r>
          </a:p>
        </p:txBody>
      </p:sp>
      <p:sp>
        <p:nvSpPr>
          <p:cNvPr id="3" name="Date Placeholder 2">
            <a:extLst>
              <a:ext uri="{FF2B5EF4-FFF2-40B4-BE49-F238E27FC236}">
                <a16:creationId xmlns:a16="http://schemas.microsoft.com/office/drawing/2014/main" id="{62A859DC-C715-CE01-923D-28E4F1B7B3FC}"/>
              </a:ext>
            </a:extLst>
          </p:cNvPr>
          <p:cNvSpPr>
            <a:spLocks noGrp="1"/>
          </p:cNvSpPr>
          <p:nvPr>
            <p:ph type="dt" sz="half" idx="10"/>
          </p:nvPr>
        </p:nvSpPr>
        <p:spPr/>
        <p:txBody>
          <a:bodyPr/>
          <a:lstStyle/>
          <a:p>
            <a:pPr>
              <a:defRPr/>
            </a:pPr>
            <a:r>
              <a:rPr lang="en-US"/>
              <a:t>April 11, 2023</a:t>
            </a:r>
            <a:endParaRPr lang="en-US" dirty="0"/>
          </a:p>
        </p:txBody>
      </p:sp>
      <p:sp>
        <p:nvSpPr>
          <p:cNvPr id="6" name="Footer Placeholder 5">
            <a:extLst>
              <a:ext uri="{FF2B5EF4-FFF2-40B4-BE49-F238E27FC236}">
                <a16:creationId xmlns:a16="http://schemas.microsoft.com/office/drawing/2014/main" id="{37D10597-D735-DBF5-AFCA-A3958430E405}"/>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00861268-734C-EC2E-3373-C36895CE3BF4}"/>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33</a:t>
            </a:fld>
            <a:endParaRPr lang="en-US" dirty="0"/>
          </a:p>
        </p:txBody>
      </p:sp>
    </p:spTree>
    <p:extLst>
      <p:ext uri="{BB962C8B-B14F-4D97-AF65-F5344CB8AC3E}">
        <p14:creationId xmlns:p14="http://schemas.microsoft.com/office/powerpoint/2010/main" val="4098202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45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456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a:xfrm>
            <a:off x="609460" y="333168"/>
            <a:ext cx="7772400" cy="1143000"/>
          </a:xfrm>
          <a:noFill/>
        </p:spPr>
        <p:txBody>
          <a:bodyPr lIns="90488" tIns="44450" rIns="90488" bIns="44450"/>
          <a:lstStyle/>
          <a:p>
            <a:pPr eaLnBrk="1" hangingPunct="1"/>
            <a:r>
              <a:rPr lang="en-US" sz="4000" dirty="0"/>
              <a:t>Two-Level Branch Predictor</a:t>
            </a:r>
            <a:endParaRPr lang="en-US" sz="2000" i="1" dirty="0"/>
          </a:p>
        </p:txBody>
      </p:sp>
      <p:sp>
        <p:nvSpPr>
          <p:cNvPr id="24582" name="Rectangle 3"/>
          <p:cNvSpPr>
            <a:spLocks noChangeArrowheads="1"/>
          </p:cNvSpPr>
          <p:nvPr/>
        </p:nvSpPr>
        <p:spPr bwMode="auto">
          <a:xfrm>
            <a:off x="676516" y="1509980"/>
            <a:ext cx="7511673" cy="705321"/>
          </a:xfrm>
          <a:prstGeom prst="rect">
            <a:avLst/>
          </a:prstGeom>
          <a:noFill/>
          <a:ln w="25400">
            <a:noFill/>
            <a:miter lim="800000"/>
            <a:headEnd/>
            <a:tailEnd/>
          </a:ln>
        </p:spPr>
        <p:txBody>
          <a:bodyPr wrap="none" lIns="90488" tIns="44450" rIns="90488" bIns="44450">
            <a:spAutoFit/>
          </a:bodyPr>
          <a:lstStyle/>
          <a:p>
            <a:pPr eaLnBrk="0" hangingPunct="0"/>
            <a:r>
              <a:rPr lang="en-US" sz="2000" b="0" dirty="0">
                <a:latin typeface="Verdana" pitchFamily="34" charset="0"/>
              </a:rPr>
              <a:t>Pentium Pro uses the result from the last two branches</a:t>
            </a:r>
          </a:p>
          <a:p>
            <a:pPr eaLnBrk="0" hangingPunct="0"/>
            <a:r>
              <a:rPr lang="en-US" sz="2000" b="0" dirty="0">
                <a:latin typeface="Verdana" pitchFamily="34" charset="0"/>
              </a:rPr>
              <a:t>to select one of the four sets of BHT bits (~95% correct)</a:t>
            </a:r>
          </a:p>
        </p:txBody>
      </p:sp>
      <p:grpSp>
        <p:nvGrpSpPr>
          <p:cNvPr id="24588" name="Group 81"/>
          <p:cNvGrpSpPr>
            <a:grpSpLocks/>
          </p:cNvGrpSpPr>
          <p:nvPr/>
        </p:nvGrpSpPr>
        <p:grpSpPr bwMode="auto">
          <a:xfrm>
            <a:off x="1757525" y="2829275"/>
            <a:ext cx="3280149" cy="994495"/>
            <a:chOff x="624" y="1392"/>
            <a:chExt cx="2316" cy="696"/>
          </a:xfrm>
        </p:grpSpPr>
        <p:sp>
          <p:nvSpPr>
            <p:cNvPr id="24599" name="Rectangle 82"/>
            <p:cNvSpPr>
              <a:spLocks noChangeArrowheads="1"/>
            </p:cNvSpPr>
            <p:nvPr/>
          </p:nvSpPr>
          <p:spPr bwMode="auto">
            <a:xfrm>
              <a:off x="624" y="1392"/>
              <a:ext cx="1344" cy="240"/>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sz="2000" b="0">
                <a:solidFill>
                  <a:srgbClr val="56127A"/>
                </a:solidFill>
                <a:latin typeface="Verdana" pitchFamily="34" charset="0"/>
              </a:endParaRPr>
            </a:p>
          </p:txBody>
        </p:sp>
        <p:sp>
          <p:nvSpPr>
            <p:cNvPr id="24600" name="Rectangle 83"/>
            <p:cNvSpPr>
              <a:spLocks noChangeArrowheads="1"/>
            </p:cNvSpPr>
            <p:nvPr/>
          </p:nvSpPr>
          <p:spPr bwMode="auto">
            <a:xfrm>
              <a:off x="1968" y="1392"/>
              <a:ext cx="432" cy="24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4601" name="Rectangle 84"/>
            <p:cNvSpPr>
              <a:spLocks noChangeArrowheads="1"/>
            </p:cNvSpPr>
            <p:nvPr/>
          </p:nvSpPr>
          <p:spPr bwMode="auto">
            <a:xfrm>
              <a:off x="2400" y="1392"/>
              <a:ext cx="288" cy="240"/>
            </a:xfrm>
            <a:prstGeom prst="rect">
              <a:avLst/>
            </a:prstGeom>
            <a:solidFill>
              <a:schemeClr val="bg1"/>
            </a:solidFill>
            <a:ln w="25400">
              <a:solidFill>
                <a:schemeClr val="tx1"/>
              </a:solidFill>
              <a:miter lim="800000"/>
              <a:headEnd/>
              <a:tailEnd/>
            </a:ln>
          </p:spPr>
          <p:txBody>
            <a:bodyPr wrap="none" anchor="ctr"/>
            <a:lstStyle/>
            <a:p>
              <a:endParaRPr lang="en-US"/>
            </a:p>
          </p:txBody>
        </p:sp>
        <p:sp>
          <p:nvSpPr>
            <p:cNvPr id="24602" name="Line 85"/>
            <p:cNvSpPr>
              <a:spLocks noChangeShapeType="1"/>
            </p:cNvSpPr>
            <p:nvPr/>
          </p:nvSpPr>
          <p:spPr bwMode="auto">
            <a:xfrm flipV="1">
              <a:off x="2544" y="1536"/>
              <a:ext cx="0" cy="96"/>
            </a:xfrm>
            <a:prstGeom prst="line">
              <a:avLst/>
            </a:prstGeom>
            <a:noFill/>
            <a:ln w="25400">
              <a:solidFill>
                <a:schemeClr val="tx1"/>
              </a:solidFill>
              <a:round/>
              <a:headEnd/>
              <a:tailEnd/>
            </a:ln>
          </p:spPr>
          <p:txBody>
            <a:bodyPr/>
            <a:lstStyle/>
            <a:p>
              <a:endParaRPr lang="en-US"/>
            </a:p>
          </p:txBody>
        </p:sp>
        <p:sp>
          <p:nvSpPr>
            <p:cNvPr id="24603" name="Text Box 86"/>
            <p:cNvSpPr txBox="1">
              <a:spLocks noChangeArrowheads="1"/>
            </p:cNvSpPr>
            <p:nvPr/>
          </p:nvSpPr>
          <p:spPr bwMode="auto">
            <a:xfrm>
              <a:off x="2352" y="1419"/>
              <a:ext cx="246" cy="280"/>
            </a:xfrm>
            <a:prstGeom prst="rect">
              <a:avLst/>
            </a:prstGeom>
            <a:noFill/>
            <a:ln w="25400">
              <a:noFill/>
              <a:miter lim="800000"/>
              <a:headEnd/>
              <a:tailEnd/>
            </a:ln>
          </p:spPr>
          <p:txBody>
            <a:bodyPr wrap="none">
              <a:spAutoFit/>
            </a:bodyPr>
            <a:lstStyle/>
            <a:p>
              <a:pPr eaLnBrk="0" hangingPunct="0"/>
              <a:r>
                <a:rPr lang="en-US" sz="2000" b="0" dirty="0">
                  <a:latin typeface="Verdana" pitchFamily="34" charset="0"/>
                </a:rPr>
                <a:t>0</a:t>
              </a:r>
            </a:p>
          </p:txBody>
        </p:sp>
        <p:sp>
          <p:nvSpPr>
            <p:cNvPr id="24604" name="Text Box 87"/>
            <p:cNvSpPr txBox="1">
              <a:spLocks noChangeArrowheads="1"/>
            </p:cNvSpPr>
            <p:nvPr/>
          </p:nvSpPr>
          <p:spPr bwMode="auto">
            <a:xfrm>
              <a:off x="2496" y="1419"/>
              <a:ext cx="246" cy="280"/>
            </a:xfrm>
            <a:prstGeom prst="rect">
              <a:avLst/>
            </a:prstGeom>
            <a:noFill/>
            <a:ln w="25400">
              <a:noFill/>
              <a:miter lim="800000"/>
              <a:headEnd/>
              <a:tailEnd/>
            </a:ln>
          </p:spPr>
          <p:txBody>
            <a:bodyPr wrap="none">
              <a:spAutoFit/>
            </a:bodyPr>
            <a:lstStyle/>
            <a:p>
              <a:pPr eaLnBrk="0" hangingPunct="0"/>
              <a:r>
                <a:rPr lang="en-US" sz="2000" b="0">
                  <a:latin typeface="Verdana" pitchFamily="34" charset="0"/>
                </a:rPr>
                <a:t>0</a:t>
              </a:r>
            </a:p>
          </p:txBody>
        </p:sp>
        <p:grpSp>
          <p:nvGrpSpPr>
            <p:cNvPr id="24605" name="Group 88"/>
            <p:cNvGrpSpPr>
              <a:grpSpLocks/>
            </p:cNvGrpSpPr>
            <p:nvPr/>
          </p:nvGrpSpPr>
          <p:grpSpPr bwMode="auto">
            <a:xfrm>
              <a:off x="1980" y="1680"/>
              <a:ext cx="960" cy="408"/>
              <a:chOff x="1956" y="2184"/>
              <a:chExt cx="960" cy="408"/>
            </a:xfrm>
          </p:grpSpPr>
          <p:sp>
            <p:nvSpPr>
              <p:cNvPr id="24607" name="AutoShape 89"/>
              <p:cNvSpPr>
                <a:spLocks/>
              </p:cNvSpPr>
              <p:nvPr/>
            </p:nvSpPr>
            <p:spPr bwMode="auto">
              <a:xfrm rot="5400000">
                <a:off x="2088" y="2052"/>
                <a:ext cx="144" cy="408"/>
              </a:xfrm>
              <a:prstGeom prst="rightBrace">
                <a:avLst>
                  <a:gd name="adj1" fmla="val 23611"/>
                  <a:gd name="adj2" fmla="val 54167"/>
                </a:avLst>
              </a:prstGeom>
              <a:noFill/>
              <a:ln w="25400">
                <a:solidFill>
                  <a:schemeClr val="tx1"/>
                </a:solidFill>
                <a:round/>
                <a:headEnd/>
                <a:tailEnd/>
              </a:ln>
            </p:spPr>
            <p:txBody>
              <a:bodyPr wrap="none" anchor="ctr"/>
              <a:lstStyle/>
              <a:p>
                <a:endParaRPr lang="en-US"/>
              </a:p>
            </p:txBody>
          </p:sp>
          <p:sp>
            <p:nvSpPr>
              <p:cNvPr id="24608" name="Freeform 90"/>
              <p:cNvSpPr>
                <a:spLocks/>
              </p:cNvSpPr>
              <p:nvPr/>
            </p:nvSpPr>
            <p:spPr bwMode="auto">
              <a:xfrm>
                <a:off x="2148" y="2256"/>
                <a:ext cx="768" cy="336"/>
              </a:xfrm>
              <a:custGeom>
                <a:avLst/>
                <a:gdLst>
                  <a:gd name="T0" fmla="*/ 0 w 768"/>
                  <a:gd name="T1" fmla="*/ 0 h 336"/>
                  <a:gd name="T2" fmla="*/ 0 w 768"/>
                  <a:gd name="T3" fmla="*/ 336 h 336"/>
                  <a:gd name="T4" fmla="*/ 768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0" y="336"/>
                    </a:lnTo>
                    <a:lnTo>
                      <a:pt x="768" y="336"/>
                    </a:lnTo>
                  </a:path>
                </a:pathLst>
              </a:custGeom>
              <a:noFill/>
              <a:ln w="25400" cap="flat" cmpd="sng">
                <a:solidFill>
                  <a:schemeClr val="tx1"/>
                </a:solidFill>
                <a:prstDash val="solid"/>
                <a:round/>
                <a:headEnd type="none" w="med" len="med"/>
                <a:tailEnd type="triangle" w="med" len="med"/>
              </a:ln>
            </p:spPr>
            <p:txBody>
              <a:bodyPr/>
              <a:lstStyle/>
              <a:p>
                <a:endParaRPr lang="en-US"/>
              </a:p>
            </p:txBody>
          </p:sp>
          <p:sp>
            <p:nvSpPr>
              <p:cNvPr id="24609" name="Line 91"/>
              <p:cNvSpPr>
                <a:spLocks noChangeShapeType="1"/>
              </p:cNvSpPr>
              <p:nvPr/>
            </p:nvSpPr>
            <p:spPr bwMode="auto">
              <a:xfrm flipV="1">
                <a:off x="2100" y="2352"/>
                <a:ext cx="144" cy="96"/>
              </a:xfrm>
              <a:prstGeom prst="line">
                <a:avLst/>
              </a:prstGeom>
              <a:noFill/>
              <a:ln w="25400">
                <a:solidFill>
                  <a:schemeClr val="tx1"/>
                </a:solidFill>
                <a:round/>
                <a:headEnd/>
                <a:tailEnd/>
              </a:ln>
            </p:spPr>
            <p:txBody>
              <a:bodyPr/>
              <a:lstStyle/>
              <a:p>
                <a:endParaRPr lang="en-US"/>
              </a:p>
            </p:txBody>
          </p:sp>
          <p:sp>
            <p:nvSpPr>
              <p:cNvPr id="24610" name="Text Box 92"/>
              <p:cNvSpPr txBox="1">
                <a:spLocks noChangeArrowheads="1"/>
              </p:cNvSpPr>
              <p:nvPr/>
            </p:nvSpPr>
            <p:spPr bwMode="auto">
              <a:xfrm>
                <a:off x="2282" y="2260"/>
                <a:ext cx="238" cy="280"/>
              </a:xfrm>
              <a:prstGeom prst="rect">
                <a:avLst/>
              </a:prstGeom>
              <a:noFill/>
              <a:ln w="25400">
                <a:noFill/>
                <a:miter lim="800000"/>
                <a:headEnd/>
                <a:tailEnd/>
              </a:ln>
            </p:spPr>
            <p:txBody>
              <a:bodyPr wrap="none">
                <a:spAutoFit/>
              </a:bodyPr>
              <a:lstStyle/>
              <a:p>
                <a:pPr eaLnBrk="0" hangingPunct="0"/>
                <a:r>
                  <a:rPr lang="en-US" sz="2000" b="0">
                    <a:latin typeface="Verdana" pitchFamily="34" charset="0"/>
                  </a:rPr>
                  <a:t>k</a:t>
                </a:r>
              </a:p>
            </p:txBody>
          </p:sp>
        </p:grpSp>
        <p:sp>
          <p:nvSpPr>
            <p:cNvPr id="24606" name="Text Box 93"/>
            <p:cNvSpPr txBox="1">
              <a:spLocks noChangeArrowheads="1"/>
            </p:cNvSpPr>
            <p:nvPr/>
          </p:nvSpPr>
          <p:spPr bwMode="auto">
            <a:xfrm>
              <a:off x="636" y="1707"/>
              <a:ext cx="916" cy="280"/>
            </a:xfrm>
            <a:prstGeom prst="rect">
              <a:avLst/>
            </a:prstGeom>
            <a:noFill/>
            <a:ln w="25400">
              <a:noFill/>
              <a:miter lim="800000"/>
              <a:headEnd/>
              <a:tailEnd/>
            </a:ln>
          </p:spPr>
          <p:txBody>
            <a:bodyPr wrap="none">
              <a:spAutoFit/>
            </a:bodyPr>
            <a:lstStyle/>
            <a:p>
              <a:pPr eaLnBrk="0" hangingPunct="0"/>
              <a:r>
                <a:rPr lang="en-US" sz="2000" b="0" dirty="0">
                  <a:latin typeface="Verdana" pitchFamily="34" charset="0"/>
                </a:rPr>
                <a:t>Fetch PC</a:t>
              </a:r>
            </a:p>
          </p:txBody>
        </p:sp>
      </p:grpSp>
      <p:grpSp>
        <p:nvGrpSpPr>
          <p:cNvPr id="9" name="Group 8"/>
          <p:cNvGrpSpPr/>
          <p:nvPr/>
        </p:nvGrpSpPr>
        <p:grpSpPr>
          <a:xfrm>
            <a:off x="3675400" y="5327075"/>
            <a:ext cx="1368768" cy="594401"/>
            <a:chOff x="3675400" y="5327075"/>
            <a:chExt cx="1368768" cy="594401"/>
          </a:xfrm>
        </p:grpSpPr>
        <p:sp>
          <p:nvSpPr>
            <p:cNvPr id="24593" name="AutoShape 98"/>
            <p:cNvSpPr>
              <a:spLocks/>
            </p:cNvSpPr>
            <p:nvPr/>
          </p:nvSpPr>
          <p:spPr bwMode="auto">
            <a:xfrm rot="5400000">
              <a:off x="3861446" y="5141029"/>
              <a:ext cx="205758" cy="577850"/>
            </a:xfrm>
            <a:prstGeom prst="rightBrace">
              <a:avLst>
                <a:gd name="adj1" fmla="val 23611"/>
                <a:gd name="adj2" fmla="val 54167"/>
              </a:avLst>
            </a:prstGeom>
            <a:noFill/>
            <a:ln w="25400">
              <a:solidFill>
                <a:schemeClr val="tx1"/>
              </a:solidFill>
              <a:round/>
              <a:headEnd/>
              <a:tailEnd/>
            </a:ln>
          </p:spPr>
          <p:txBody>
            <a:bodyPr wrap="none" anchor="ctr"/>
            <a:lstStyle/>
            <a:p>
              <a:endParaRPr lang="en-US"/>
            </a:p>
          </p:txBody>
        </p:sp>
        <p:sp>
          <p:nvSpPr>
            <p:cNvPr id="24594" name="Freeform 99"/>
            <p:cNvSpPr>
              <a:spLocks/>
            </p:cNvSpPr>
            <p:nvPr/>
          </p:nvSpPr>
          <p:spPr bwMode="auto">
            <a:xfrm>
              <a:off x="3956450" y="5441375"/>
              <a:ext cx="1087718" cy="480101"/>
            </a:xfrm>
            <a:custGeom>
              <a:avLst/>
              <a:gdLst>
                <a:gd name="T0" fmla="*/ 0 w 768"/>
                <a:gd name="T1" fmla="*/ 0 h 336"/>
                <a:gd name="T2" fmla="*/ 0 w 768"/>
                <a:gd name="T3" fmla="*/ 336 h 336"/>
                <a:gd name="T4" fmla="*/ 768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0" y="336"/>
                  </a:lnTo>
                  <a:lnTo>
                    <a:pt x="768" y="336"/>
                  </a:lnTo>
                </a:path>
              </a:pathLst>
            </a:custGeom>
            <a:noFill/>
            <a:ln w="25400" cap="flat" cmpd="sng">
              <a:solidFill>
                <a:schemeClr val="tx1"/>
              </a:solidFill>
              <a:prstDash val="solid"/>
              <a:round/>
              <a:headEnd type="none" w="med" len="med"/>
              <a:tailEnd type="triangle" w="med" len="med"/>
            </a:ln>
          </p:spPr>
          <p:txBody>
            <a:bodyPr/>
            <a:lstStyle/>
            <a:p>
              <a:endParaRPr lang="en-US"/>
            </a:p>
          </p:txBody>
        </p:sp>
      </p:grpSp>
      <p:grpSp>
        <p:nvGrpSpPr>
          <p:cNvPr id="4" name="Group 3"/>
          <p:cNvGrpSpPr/>
          <p:nvPr/>
        </p:nvGrpSpPr>
        <p:grpSpPr>
          <a:xfrm>
            <a:off x="4931222" y="2386412"/>
            <a:ext cx="3735638" cy="4118506"/>
            <a:chOff x="4646222" y="2386412"/>
            <a:chExt cx="3735638" cy="4118506"/>
          </a:xfrm>
        </p:grpSpPr>
        <p:sp>
          <p:nvSpPr>
            <p:cNvPr id="24587" name="Freeform 80"/>
            <p:cNvSpPr>
              <a:spLocks/>
            </p:cNvSpPr>
            <p:nvPr/>
          </p:nvSpPr>
          <p:spPr bwMode="auto">
            <a:xfrm>
              <a:off x="4646222" y="5708438"/>
              <a:ext cx="2855259" cy="411515"/>
            </a:xfrm>
            <a:custGeom>
              <a:avLst/>
              <a:gdLst>
                <a:gd name="T0" fmla="*/ 0 w 2016"/>
                <a:gd name="T1" fmla="*/ 0 h 288"/>
                <a:gd name="T2" fmla="*/ 2016 w 2016"/>
                <a:gd name="T3" fmla="*/ 0 h 288"/>
                <a:gd name="T4" fmla="*/ 1872 w 2016"/>
                <a:gd name="T5" fmla="*/ 288 h 288"/>
                <a:gd name="T6" fmla="*/ 144 w 2016"/>
                <a:gd name="T7" fmla="*/ 288 h 288"/>
                <a:gd name="T8" fmla="*/ 0 w 2016"/>
                <a:gd name="T9" fmla="*/ 0 h 288"/>
                <a:gd name="T10" fmla="*/ 0 60000 65536"/>
                <a:gd name="T11" fmla="*/ 0 60000 65536"/>
                <a:gd name="T12" fmla="*/ 0 60000 65536"/>
                <a:gd name="T13" fmla="*/ 0 60000 65536"/>
                <a:gd name="T14" fmla="*/ 0 60000 65536"/>
                <a:gd name="T15" fmla="*/ 0 w 2016"/>
                <a:gd name="T16" fmla="*/ 0 h 288"/>
                <a:gd name="T17" fmla="*/ 2016 w 2016"/>
                <a:gd name="T18" fmla="*/ 288 h 288"/>
              </a:gdLst>
              <a:ahLst/>
              <a:cxnLst>
                <a:cxn ang="T10">
                  <a:pos x="T0" y="T1"/>
                </a:cxn>
                <a:cxn ang="T11">
                  <a:pos x="T2" y="T3"/>
                </a:cxn>
                <a:cxn ang="T12">
                  <a:pos x="T4" y="T5"/>
                </a:cxn>
                <a:cxn ang="T13">
                  <a:pos x="T6" y="T7"/>
                </a:cxn>
                <a:cxn ang="T14">
                  <a:pos x="T8" y="T9"/>
                </a:cxn>
              </a:cxnLst>
              <a:rect l="T15" t="T16" r="T17" b="T18"/>
              <a:pathLst>
                <a:path w="2016" h="288">
                  <a:moveTo>
                    <a:pt x="0" y="0"/>
                  </a:moveTo>
                  <a:lnTo>
                    <a:pt x="2016" y="0"/>
                  </a:lnTo>
                  <a:lnTo>
                    <a:pt x="1872" y="288"/>
                  </a:lnTo>
                  <a:lnTo>
                    <a:pt x="144" y="288"/>
                  </a:lnTo>
                  <a:lnTo>
                    <a:pt x="0" y="0"/>
                  </a:lnTo>
                  <a:close/>
                </a:path>
              </a:pathLst>
            </a:custGeom>
            <a:solidFill>
              <a:schemeClr val="bg1"/>
            </a:solidFill>
            <a:ln w="25400" cap="flat" cmpd="sng">
              <a:solidFill>
                <a:schemeClr val="tx1"/>
              </a:solidFill>
              <a:prstDash val="solid"/>
              <a:round/>
              <a:headEnd/>
              <a:tailEnd/>
            </a:ln>
          </p:spPr>
          <p:txBody>
            <a:bodyPr/>
            <a:lstStyle/>
            <a:p>
              <a:endParaRPr lang="en-US"/>
            </a:p>
          </p:txBody>
        </p:sp>
        <p:sp>
          <p:nvSpPr>
            <p:cNvPr id="24589" name="Line 94"/>
            <p:cNvSpPr>
              <a:spLocks noChangeShapeType="1"/>
            </p:cNvSpPr>
            <p:nvPr/>
          </p:nvSpPr>
          <p:spPr bwMode="auto">
            <a:xfrm>
              <a:off x="6073851" y="6119953"/>
              <a:ext cx="0" cy="274343"/>
            </a:xfrm>
            <a:prstGeom prst="line">
              <a:avLst/>
            </a:prstGeom>
            <a:noFill/>
            <a:ln w="25400">
              <a:solidFill>
                <a:schemeClr val="tx1"/>
              </a:solidFill>
              <a:round/>
              <a:headEnd/>
              <a:tailEnd type="triangle" w="med" len="med"/>
            </a:ln>
          </p:spPr>
          <p:txBody>
            <a:bodyPr/>
            <a:lstStyle/>
            <a:p>
              <a:endParaRPr lang="en-US"/>
            </a:p>
          </p:txBody>
        </p:sp>
        <p:sp>
          <p:nvSpPr>
            <p:cNvPr id="24597" name="Rectangle 102"/>
            <p:cNvSpPr>
              <a:spLocks noChangeArrowheads="1"/>
            </p:cNvSpPr>
            <p:nvPr/>
          </p:nvSpPr>
          <p:spPr bwMode="auto">
            <a:xfrm>
              <a:off x="6192697" y="6108043"/>
              <a:ext cx="2189163" cy="396875"/>
            </a:xfrm>
            <a:prstGeom prst="rect">
              <a:avLst/>
            </a:prstGeom>
            <a:noFill/>
            <a:ln w="25400">
              <a:noFill/>
              <a:miter lim="800000"/>
              <a:headEnd/>
              <a:tailEnd/>
            </a:ln>
          </p:spPr>
          <p:txBody>
            <a:bodyPr wrap="none">
              <a:spAutoFit/>
            </a:bodyPr>
            <a:lstStyle/>
            <a:p>
              <a:pPr eaLnBrk="0" hangingPunct="0"/>
              <a:r>
                <a:rPr lang="en-US" sz="2000" b="0" dirty="0">
                  <a:latin typeface="Verdana" pitchFamily="34" charset="0"/>
                </a:rPr>
                <a:t>Taken/¬Taken?</a:t>
              </a:r>
            </a:p>
          </p:txBody>
        </p:sp>
        <p:grpSp>
          <p:nvGrpSpPr>
            <p:cNvPr id="109" name="Group 108"/>
            <p:cNvGrpSpPr/>
            <p:nvPr/>
          </p:nvGrpSpPr>
          <p:grpSpPr>
            <a:xfrm>
              <a:off x="4747293" y="2386412"/>
              <a:ext cx="457200" cy="3333750"/>
              <a:chOff x="6800850" y="1879911"/>
              <a:chExt cx="457200" cy="3333750"/>
            </a:xfrm>
          </p:grpSpPr>
          <p:sp>
            <p:nvSpPr>
              <p:cNvPr id="110" name="Rectangle 109"/>
              <p:cNvSpPr/>
              <p:nvPr/>
            </p:nvSpPr>
            <p:spPr bwMode="auto">
              <a:xfrm>
                <a:off x="6800850" y="1887269"/>
                <a:ext cx="457200" cy="30406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nvGrpSpPr>
              <p:cNvPr id="111" name="Group 39"/>
              <p:cNvGrpSpPr>
                <a:grpSpLocks/>
              </p:cNvGrpSpPr>
              <p:nvPr/>
            </p:nvGrpSpPr>
            <p:grpSpPr bwMode="auto">
              <a:xfrm>
                <a:off x="6800850" y="1879911"/>
                <a:ext cx="457200" cy="3333750"/>
                <a:chOff x="4284" y="1035"/>
                <a:chExt cx="288" cy="2100"/>
              </a:xfrm>
            </p:grpSpPr>
            <p:grpSp>
              <p:nvGrpSpPr>
                <p:cNvPr id="112" name="Group 40"/>
                <p:cNvGrpSpPr>
                  <a:grpSpLocks/>
                </p:cNvGrpSpPr>
                <p:nvPr/>
              </p:nvGrpSpPr>
              <p:grpSpPr bwMode="auto">
                <a:xfrm>
                  <a:off x="4284" y="1035"/>
                  <a:ext cx="288" cy="240"/>
                  <a:chOff x="2352" y="576"/>
                  <a:chExt cx="288" cy="240"/>
                </a:xfrm>
              </p:grpSpPr>
              <p:sp>
                <p:nvSpPr>
                  <p:cNvPr id="128" name="Rectangle 41"/>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29" name="Line 42"/>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13" name="Group 43"/>
                <p:cNvGrpSpPr>
                  <a:grpSpLocks/>
                </p:cNvGrpSpPr>
                <p:nvPr/>
              </p:nvGrpSpPr>
              <p:grpSpPr bwMode="auto">
                <a:xfrm>
                  <a:off x="4284" y="1275"/>
                  <a:ext cx="288" cy="240"/>
                  <a:chOff x="2352" y="576"/>
                  <a:chExt cx="288" cy="240"/>
                </a:xfrm>
              </p:grpSpPr>
              <p:sp>
                <p:nvSpPr>
                  <p:cNvPr id="126" name="Rectangle 44"/>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27" name="Line 45"/>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14" name="Group 46"/>
                <p:cNvGrpSpPr>
                  <a:grpSpLocks/>
                </p:cNvGrpSpPr>
                <p:nvPr/>
              </p:nvGrpSpPr>
              <p:grpSpPr bwMode="auto">
                <a:xfrm>
                  <a:off x="4284" y="1515"/>
                  <a:ext cx="288" cy="240"/>
                  <a:chOff x="2352" y="576"/>
                  <a:chExt cx="288" cy="240"/>
                </a:xfrm>
              </p:grpSpPr>
              <p:sp>
                <p:nvSpPr>
                  <p:cNvPr id="124" name="Rectangle 47"/>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25" name="Line 48"/>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15" name="Group 49"/>
                <p:cNvGrpSpPr>
                  <a:grpSpLocks/>
                </p:cNvGrpSpPr>
                <p:nvPr/>
              </p:nvGrpSpPr>
              <p:grpSpPr bwMode="auto">
                <a:xfrm>
                  <a:off x="4284" y="2715"/>
                  <a:ext cx="288" cy="240"/>
                  <a:chOff x="2352" y="576"/>
                  <a:chExt cx="288" cy="240"/>
                </a:xfrm>
              </p:grpSpPr>
              <p:sp>
                <p:nvSpPr>
                  <p:cNvPr id="122" name="Rectangle 50"/>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23" name="Line 51"/>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sp>
              <p:nvSpPr>
                <p:cNvPr id="116" name="Line 52"/>
                <p:cNvSpPr>
                  <a:spLocks noChangeShapeType="1"/>
                </p:cNvSpPr>
                <p:nvPr/>
              </p:nvSpPr>
              <p:spPr bwMode="auto">
                <a:xfrm flipH="1">
                  <a:off x="4428" y="2955"/>
                  <a:ext cx="3" cy="180"/>
                </a:xfrm>
                <a:prstGeom prst="line">
                  <a:avLst/>
                </a:prstGeom>
                <a:noFill/>
                <a:ln w="25400">
                  <a:solidFill>
                    <a:schemeClr val="tx1"/>
                  </a:solidFill>
                  <a:round/>
                  <a:headEnd/>
                  <a:tailEnd type="triangle" w="med" len="med"/>
                </a:ln>
              </p:spPr>
              <p:txBody>
                <a:bodyPr/>
                <a:lstStyle/>
                <a:p>
                  <a:endParaRPr lang="en-US"/>
                </a:p>
              </p:txBody>
            </p:sp>
            <p:sp>
              <p:nvSpPr>
                <p:cNvPr id="117" name="Line 53"/>
                <p:cNvSpPr>
                  <a:spLocks noChangeShapeType="1"/>
                </p:cNvSpPr>
                <p:nvPr/>
              </p:nvSpPr>
              <p:spPr bwMode="auto">
                <a:xfrm>
                  <a:off x="4284" y="1755"/>
                  <a:ext cx="0" cy="144"/>
                </a:xfrm>
                <a:prstGeom prst="line">
                  <a:avLst/>
                </a:prstGeom>
                <a:noFill/>
                <a:ln w="25400">
                  <a:solidFill>
                    <a:schemeClr val="tx1"/>
                  </a:solidFill>
                  <a:round/>
                  <a:headEnd/>
                  <a:tailEnd/>
                </a:ln>
              </p:spPr>
              <p:txBody>
                <a:bodyPr/>
                <a:lstStyle/>
                <a:p>
                  <a:endParaRPr lang="en-US"/>
                </a:p>
              </p:txBody>
            </p:sp>
            <p:sp>
              <p:nvSpPr>
                <p:cNvPr id="118" name="Line 54"/>
                <p:cNvSpPr>
                  <a:spLocks noChangeShapeType="1"/>
                </p:cNvSpPr>
                <p:nvPr/>
              </p:nvSpPr>
              <p:spPr bwMode="auto">
                <a:xfrm flipV="1">
                  <a:off x="4284" y="2471"/>
                  <a:ext cx="0" cy="244"/>
                </a:xfrm>
                <a:prstGeom prst="line">
                  <a:avLst/>
                </a:prstGeom>
                <a:noFill/>
                <a:ln w="25400">
                  <a:solidFill>
                    <a:schemeClr val="tx1"/>
                  </a:solidFill>
                  <a:round/>
                  <a:headEnd/>
                  <a:tailEnd/>
                </a:ln>
              </p:spPr>
              <p:txBody>
                <a:bodyPr/>
                <a:lstStyle/>
                <a:p>
                  <a:endParaRPr lang="en-US"/>
                </a:p>
              </p:txBody>
            </p:sp>
            <p:sp>
              <p:nvSpPr>
                <p:cNvPr id="119" name="Line 55"/>
                <p:cNvSpPr>
                  <a:spLocks noChangeShapeType="1"/>
                </p:cNvSpPr>
                <p:nvPr/>
              </p:nvSpPr>
              <p:spPr bwMode="auto">
                <a:xfrm flipV="1">
                  <a:off x="4572" y="2595"/>
                  <a:ext cx="0" cy="120"/>
                </a:xfrm>
                <a:prstGeom prst="line">
                  <a:avLst/>
                </a:prstGeom>
                <a:noFill/>
                <a:ln w="25400">
                  <a:solidFill>
                    <a:schemeClr val="tx1"/>
                  </a:solidFill>
                  <a:round/>
                  <a:headEnd/>
                  <a:tailEnd/>
                </a:ln>
              </p:spPr>
              <p:txBody>
                <a:bodyPr/>
                <a:lstStyle/>
                <a:p>
                  <a:endParaRPr lang="en-US"/>
                </a:p>
              </p:txBody>
            </p:sp>
            <p:sp>
              <p:nvSpPr>
                <p:cNvPr id="120" name="Line 56"/>
                <p:cNvSpPr>
                  <a:spLocks noChangeShapeType="1"/>
                </p:cNvSpPr>
                <p:nvPr/>
              </p:nvSpPr>
              <p:spPr bwMode="auto">
                <a:xfrm>
                  <a:off x="4572" y="1755"/>
                  <a:ext cx="0" cy="316"/>
                </a:xfrm>
                <a:prstGeom prst="line">
                  <a:avLst/>
                </a:prstGeom>
                <a:noFill/>
                <a:ln w="25400">
                  <a:solidFill>
                    <a:schemeClr val="tx1"/>
                  </a:solidFill>
                  <a:round/>
                  <a:headEnd/>
                  <a:tailEnd/>
                </a:ln>
              </p:spPr>
              <p:txBody>
                <a:bodyPr/>
                <a:lstStyle/>
                <a:p>
                  <a:endParaRPr lang="en-US"/>
                </a:p>
              </p:txBody>
            </p:sp>
            <p:sp>
              <p:nvSpPr>
                <p:cNvPr id="121" name="Line 57"/>
                <p:cNvSpPr>
                  <a:spLocks noChangeShapeType="1"/>
                </p:cNvSpPr>
                <p:nvPr/>
              </p:nvSpPr>
              <p:spPr bwMode="auto">
                <a:xfrm>
                  <a:off x="4428" y="1899"/>
                  <a:ext cx="0" cy="696"/>
                </a:xfrm>
                <a:prstGeom prst="line">
                  <a:avLst/>
                </a:prstGeom>
                <a:noFill/>
                <a:ln w="38100">
                  <a:solidFill>
                    <a:schemeClr val="tx1"/>
                  </a:solidFill>
                  <a:prstDash val="sysDot"/>
                  <a:round/>
                  <a:headEnd/>
                  <a:tailEnd/>
                </a:ln>
              </p:spPr>
              <p:txBody>
                <a:bodyPr/>
                <a:lstStyle/>
                <a:p>
                  <a:endParaRPr lang="en-US"/>
                </a:p>
              </p:txBody>
            </p:sp>
          </p:grpSp>
        </p:grpSp>
        <p:grpSp>
          <p:nvGrpSpPr>
            <p:cNvPr id="130" name="Group 129"/>
            <p:cNvGrpSpPr/>
            <p:nvPr/>
          </p:nvGrpSpPr>
          <p:grpSpPr>
            <a:xfrm>
              <a:off x="5469995" y="2386412"/>
              <a:ext cx="457200" cy="3333750"/>
              <a:chOff x="6800850" y="1879911"/>
              <a:chExt cx="457200" cy="3333750"/>
            </a:xfrm>
          </p:grpSpPr>
          <p:sp>
            <p:nvSpPr>
              <p:cNvPr id="131" name="Rectangle 130"/>
              <p:cNvSpPr/>
              <p:nvPr/>
            </p:nvSpPr>
            <p:spPr bwMode="auto">
              <a:xfrm>
                <a:off x="6800850" y="1887269"/>
                <a:ext cx="457200" cy="30406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nvGrpSpPr>
              <p:cNvPr id="132" name="Group 39"/>
              <p:cNvGrpSpPr>
                <a:grpSpLocks/>
              </p:cNvGrpSpPr>
              <p:nvPr/>
            </p:nvGrpSpPr>
            <p:grpSpPr bwMode="auto">
              <a:xfrm>
                <a:off x="6800850" y="1879911"/>
                <a:ext cx="457200" cy="3333750"/>
                <a:chOff x="4284" y="1035"/>
                <a:chExt cx="288" cy="2100"/>
              </a:xfrm>
            </p:grpSpPr>
            <p:grpSp>
              <p:nvGrpSpPr>
                <p:cNvPr id="133" name="Group 40"/>
                <p:cNvGrpSpPr>
                  <a:grpSpLocks/>
                </p:cNvGrpSpPr>
                <p:nvPr/>
              </p:nvGrpSpPr>
              <p:grpSpPr bwMode="auto">
                <a:xfrm>
                  <a:off x="4284" y="1035"/>
                  <a:ext cx="288" cy="240"/>
                  <a:chOff x="2352" y="576"/>
                  <a:chExt cx="288" cy="240"/>
                </a:xfrm>
              </p:grpSpPr>
              <p:sp>
                <p:nvSpPr>
                  <p:cNvPr id="149" name="Rectangle 41"/>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50" name="Line 42"/>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34" name="Group 43"/>
                <p:cNvGrpSpPr>
                  <a:grpSpLocks/>
                </p:cNvGrpSpPr>
                <p:nvPr/>
              </p:nvGrpSpPr>
              <p:grpSpPr bwMode="auto">
                <a:xfrm>
                  <a:off x="4284" y="1275"/>
                  <a:ext cx="288" cy="240"/>
                  <a:chOff x="2352" y="576"/>
                  <a:chExt cx="288" cy="240"/>
                </a:xfrm>
              </p:grpSpPr>
              <p:sp>
                <p:nvSpPr>
                  <p:cNvPr id="147" name="Rectangle 44"/>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48" name="Line 45"/>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35" name="Group 46"/>
                <p:cNvGrpSpPr>
                  <a:grpSpLocks/>
                </p:cNvGrpSpPr>
                <p:nvPr/>
              </p:nvGrpSpPr>
              <p:grpSpPr bwMode="auto">
                <a:xfrm>
                  <a:off x="4284" y="1515"/>
                  <a:ext cx="288" cy="240"/>
                  <a:chOff x="2352" y="576"/>
                  <a:chExt cx="288" cy="240"/>
                </a:xfrm>
              </p:grpSpPr>
              <p:sp>
                <p:nvSpPr>
                  <p:cNvPr id="145" name="Rectangle 47"/>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46" name="Line 48"/>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36" name="Group 49"/>
                <p:cNvGrpSpPr>
                  <a:grpSpLocks/>
                </p:cNvGrpSpPr>
                <p:nvPr/>
              </p:nvGrpSpPr>
              <p:grpSpPr bwMode="auto">
                <a:xfrm>
                  <a:off x="4284" y="2715"/>
                  <a:ext cx="288" cy="240"/>
                  <a:chOff x="2352" y="576"/>
                  <a:chExt cx="288" cy="240"/>
                </a:xfrm>
              </p:grpSpPr>
              <p:sp>
                <p:nvSpPr>
                  <p:cNvPr id="143" name="Rectangle 50"/>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44" name="Line 51"/>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sp>
              <p:nvSpPr>
                <p:cNvPr id="137" name="Line 52"/>
                <p:cNvSpPr>
                  <a:spLocks noChangeShapeType="1"/>
                </p:cNvSpPr>
                <p:nvPr/>
              </p:nvSpPr>
              <p:spPr bwMode="auto">
                <a:xfrm flipH="1">
                  <a:off x="4428" y="2955"/>
                  <a:ext cx="3" cy="180"/>
                </a:xfrm>
                <a:prstGeom prst="line">
                  <a:avLst/>
                </a:prstGeom>
                <a:noFill/>
                <a:ln w="25400">
                  <a:solidFill>
                    <a:schemeClr val="tx1"/>
                  </a:solidFill>
                  <a:round/>
                  <a:headEnd/>
                  <a:tailEnd type="triangle" w="med" len="med"/>
                </a:ln>
              </p:spPr>
              <p:txBody>
                <a:bodyPr/>
                <a:lstStyle/>
                <a:p>
                  <a:endParaRPr lang="en-US"/>
                </a:p>
              </p:txBody>
            </p:sp>
            <p:sp>
              <p:nvSpPr>
                <p:cNvPr id="138" name="Line 53"/>
                <p:cNvSpPr>
                  <a:spLocks noChangeShapeType="1"/>
                </p:cNvSpPr>
                <p:nvPr/>
              </p:nvSpPr>
              <p:spPr bwMode="auto">
                <a:xfrm>
                  <a:off x="4284" y="1755"/>
                  <a:ext cx="0" cy="144"/>
                </a:xfrm>
                <a:prstGeom prst="line">
                  <a:avLst/>
                </a:prstGeom>
                <a:noFill/>
                <a:ln w="25400">
                  <a:solidFill>
                    <a:schemeClr val="tx1"/>
                  </a:solidFill>
                  <a:round/>
                  <a:headEnd/>
                  <a:tailEnd/>
                </a:ln>
              </p:spPr>
              <p:txBody>
                <a:bodyPr/>
                <a:lstStyle/>
                <a:p>
                  <a:endParaRPr lang="en-US"/>
                </a:p>
              </p:txBody>
            </p:sp>
            <p:sp>
              <p:nvSpPr>
                <p:cNvPr id="139" name="Line 54"/>
                <p:cNvSpPr>
                  <a:spLocks noChangeShapeType="1"/>
                </p:cNvSpPr>
                <p:nvPr/>
              </p:nvSpPr>
              <p:spPr bwMode="auto">
                <a:xfrm flipV="1">
                  <a:off x="4284" y="2471"/>
                  <a:ext cx="0" cy="244"/>
                </a:xfrm>
                <a:prstGeom prst="line">
                  <a:avLst/>
                </a:prstGeom>
                <a:noFill/>
                <a:ln w="25400">
                  <a:solidFill>
                    <a:schemeClr val="tx1"/>
                  </a:solidFill>
                  <a:round/>
                  <a:headEnd/>
                  <a:tailEnd/>
                </a:ln>
              </p:spPr>
              <p:txBody>
                <a:bodyPr/>
                <a:lstStyle/>
                <a:p>
                  <a:endParaRPr lang="en-US"/>
                </a:p>
              </p:txBody>
            </p:sp>
            <p:sp>
              <p:nvSpPr>
                <p:cNvPr id="140" name="Line 55"/>
                <p:cNvSpPr>
                  <a:spLocks noChangeShapeType="1"/>
                </p:cNvSpPr>
                <p:nvPr/>
              </p:nvSpPr>
              <p:spPr bwMode="auto">
                <a:xfrm flipV="1">
                  <a:off x="4572" y="2595"/>
                  <a:ext cx="0" cy="120"/>
                </a:xfrm>
                <a:prstGeom prst="line">
                  <a:avLst/>
                </a:prstGeom>
                <a:noFill/>
                <a:ln w="25400">
                  <a:solidFill>
                    <a:schemeClr val="tx1"/>
                  </a:solidFill>
                  <a:round/>
                  <a:headEnd/>
                  <a:tailEnd/>
                </a:ln>
              </p:spPr>
              <p:txBody>
                <a:bodyPr/>
                <a:lstStyle/>
                <a:p>
                  <a:endParaRPr lang="en-US"/>
                </a:p>
              </p:txBody>
            </p:sp>
            <p:sp>
              <p:nvSpPr>
                <p:cNvPr id="141" name="Line 56"/>
                <p:cNvSpPr>
                  <a:spLocks noChangeShapeType="1"/>
                </p:cNvSpPr>
                <p:nvPr/>
              </p:nvSpPr>
              <p:spPr bwMode="auto">
                <a:xfrm>
                  <a:off x="4572" y="1755"/>
                  <a:ext cx="0" cy="316"/>
                </a:xfrm>
                <a:prstGeom prst="line">
                  <a:avLst/>
                </a:prstGeom>
                <a:noFill/>
                <a:ln w="25400">
                  <a:solidFill>
                    <a:schemeClr val="tx1"/>
                  </a:solidFill>
                  <a:round/>
                  <a:headEnd/>
                  <a:tailEnd/>
                </a:ln>
              </p:spPr>
              <p:txBody>
                <a:bodyPr/>
                <a:lstStyle/>
                <a:p>
                  <a:endParaRPr lang="en-US"/>
                </a:p>
              </p:txBody>
            </p:sp>
            <p:sp>
              <p:nvSpPr>
                <p:cNvPr id="142" name="Line 57"/>
                <p:cNvSpPr>
                  <a:spLocks noChangeShapeType="1"/>
                </p:cNvSpPr>
                <p:nvPr/>
              </p:nvSpPr>
              <p:spPr bwMode="auto">
                <a:xfrm>
                  <a:off x="4428" y="1899"/>
                  <a:ext cx="0" cy="696"/>
                </a:xfrm>
                <a:prstGeom prst="line">
                  <a:avLst/>
                </a:prstGeom>
                <a:noFill/>
                <a:ln w="38100">
                  <a:solidFill>
                    <a:schemeClr val="tx1"/>
                  </a:solidFill>
                  <a:prstDash val="sysDot"/>
                  <a:round/>
                  <a:headEnd/>
                  <a:tailEnd/>
                </a:ln>
              </p:spPr>
              <p:txBody>
                <a:bodyPr/>
                <a:lstStyle/>
                <a:p>
                  <a:endParaRPr lang="en-US"/>
                </a:p>
              </p:txBody>
            </p:sp>
          </p:grpSp>
        </p:grpSp>
        <p:grpSp>
          <p:nvGrpSpPr>
            <p:cNvPr id="151" name="Group 150"/>
            <p:cNvGrpSpPr/>
            <p:nvPr/>
          </p:nvGrpSpPr>
          <p:grpSpPr>
            <a:xfrm>
              <a:off x="6192697" y="2386412"/>
              <a:ext cx="457200" cy="3333750"/>
              <a:chOff x="6800850" y="1879911"/>
              <a:chExt cx="457200" cy="3333750"/>
            </a:xfrm>
          </p:grpSpPr>
          <p:sp>
            <p:nvSpPr>
              <p:cNvPr id="152" name="Rectangle 151"/>
              <p:cNvSpPr/>
              <p:nvPr/>
            </p:nvSpPr>
            <p:spPr bwMode="auto">
              <a:xfrm>
                <a:off x="6800850" y="1887269"/>
                <a:ext cx="457200" cy="30406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nvGrpSpPr>
              <p:cNvPr id="153" name="Group 39"/>
              <p:cNvGrpSpPr>
                <a:grpSpLocks/>
              </p:cNvGrpSpPr>
              <p:nvPr/>
            </p:nvGrpSpPr>
            <p:grpSpPr bwMode="auto">
              <a:xfrm>
                <a:off x="6800850" y="1879911"/>
                <a:ext cx="457200" cy="3333750"/>
                <a:chOff x="4284" y="1035"/>
                <a:chExt cx="288" cy="2100"/>
              </a:xfrm>
            </p:grpSpPr>
            <p:grpSp>
              <p:nvGrpSpPr>
                <p:cNvPr id="154" name="Group 40"/>
                <p:cNvGrpSpPr>
                  <a:grpSpLocks/>
                </p:cNvGrpSpPr>
                <p:nvPr/>
              </p:nvGrpSpPr>
              <p:grpSpPr bwMode="auto">
                <a:xfrm>
                  <a:off x="4284" y="1035"/>
                  <a:ext cx="288" cy="240"/>
                  <a:chOff x="2352" y="576"/>
                  <a:chExt cx="288" cy="240"/>
                </a:xfrm>
              </p:grpSpPr>
              <p:sp>
                <p:nvSpPr>
                  <p:cNvPr id="170" name="Rectangle 41"/>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71" name="Line 42"/>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5" name="Group 43"/>
                <p:cNvGrpSpPr>
                  <a:grpSpLocks/>
                </p:cNvGrpSpPr>
                <p:nvPr/>
              </p:nvGrpSpPr>
              <p:grpSpPr bwMode="auto">
                <a:xfrm>
                  <a:off x="4284" y="1275"/>
                  <a:ext cx="288" cy="240"/>
                  <a:chOff x="2352" y="576"/>
                  <a:chExt cx="288" cy="240"/>
                </a:xfrm>
              </p:grpSpPr>
              <p:sp>
                <p:nvSpPr>
                  <p:cNvPr id="168" name="Rectangle 44"/>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69" name="Line 45"/>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6" name="Group 46"/>
                <p:cNvGrpSpPr>
                  <a:grpSpLocks/>
                </p:cNvGrpSpPr>
                <p:nvPr/>
              </p:nvGrpSpPr>
              <p:grpSpPr bwMode="auto">
                <a:xfrm>
                  <a:off x="4284" y="1515"/>
                  <a:ext cx="288" cy="240"/>
                  <a:chOff x="2352" y="576"/>
                  <a:chExt cx="288" cy="240"/>
                </a:xfrm>
              </p:grpSpPr>
              <p:sp>
                <p:nvSpPr>
                  <p:cNvPr id="166" name="Rectangle 47"/>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67" name="Line 48"/>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57" name="Group 49"/>
                <p:cNvGrpSpPr>
                  <a:grpSpLocks/>
                </p:cNvGrpSpPr>
                <p:nvPr/>
              </p:nvGrpSpPr>
              <p:grpSpPr bwMode="auto">
                <a:xfrm>
                  <a:off x="4284" y="2715"/>
                  <a:ext cx="288" cy="240"/>
                  <a:chOff x="2352" y="576"/>
                  <a:chExt cx="288" cy="240"/>
                </a:xfrm>
              </p:grpSpPr>
              <p:sp>
                <p:nvSpPr>
                  <p:cNvPr id="164" name="Rectangle 50"/>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65" name="Line 51"/>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sp>
              <p:nvSpPr>
                <p:cNvPr id="158" name="Line 52"/>
                <p:cNvSpPr>
                  <a:spLocks noChangeShapeType="1"/>
                </p:cNvSpPr>
                <p:nvPr/>
              </p:nvSpPr>
              <p:spPr bwMode="auto">
                <a:xfrm flipH="1">
                  <a:off x="4428" y="2955"/>
                  <a:ext cx="3" cy="180"/>
                </a:xfrm>
                <a:prstGeom prst="line">
                  <a:avLst/>
                </a:prstGeom>
                <a:noFill/>
                <a:ln w="25400">
                  <a:solidFill>
                    <a:schemeClr val="tx1"/>
                  </a:solidFill>
                  <a:round/>
                  <a:headEnd/>
                  <a:tailEnd type="triangle" w="med" len="med"/>
                </a:ln>
              </p:spPr>
              <p:txBody>
                <a:bodyPr/>
                <a:lstStyle/>
                <a:p>
                  <a:endParaRPr lang="en-US"/>
                </a:p>
              </p:txBody>
            </p:sp>
            <p:sp>
              <p:nvSpPr>
                <p:cNvPr id="159" name="Line 53"/>
                <p:cNvSpPr>
                  <a:spLocks noChangeShapeType="1"/>
                </p:cNvSpPr>
                <p:nvPr/>
              </p:nvSpPr>
              <p:spPr bwMode="auto">
                <a:xfrm>
                  <a:off x="4284" y="1755"/>
                  <a:ext cx="0" cy="144"/>
                </a:xfrm>
                <a:prstGeom prst="line">
                  <a:avLst/>
                </a:prstGeom>
                <a:noFill/>
                <a:ln w="25400">
                  <a:solidFill>
                    <a:schemeClr val="tx1"/>
                  </a:solidFill>
                  <a:round/>
                  <a:headEnd/>
                  <a:tailEnd/>
                </a:ln>
              </p:spPr>
              <p:txBody>
                <a:bodyPr/>
                <a:lstStyle/>
                <a:p>
                  <a:endParaRPr lang="en-US"/>
                </a:p>
              </p:txBody>
            </p:sp>
            <p:sp>
              <p:nvSpPr>
                <p:cNvPr id="160" name="Line 54"/>
                <p:cNvSpPr>
                  <a:spLocks noChangeShapeType="1"/>
                </p:cNvSpPr>
                <p:nvPr/>
              </p:nvSpPr>
              <p:spPr bwMode="auto">
                <a:xfrm flipV="1">
                  <a:off x="4284" y="2471"/>
                  <a:ext cx="0" cy="244"/>
                </a:xfrm>
                <a:prstGeom prst="line">
                  <a:avLst/>
                </a:prstGeom>
                <a:noFill/>
                <a:ln w="25400">
                  <a:solidFill>
                    <a:schemeClr val="tx1"/>
                  </a:solidFill>
                  <a:round/>
                  <a:headEnd/>
                  <a:tailEnd/>
                </a:ln>
              </p:spPr>
              <p:txBody>
                <a:bodyPr/>
                <a:lstStyle/>
                <a:p>
                  <a:endParaRPr lang="en-US"/>
                </a:p>
              </p:txBody>
            </p:sp>
            <p:sp>
              <p:nvSpPr>
                <p:cNvPr id="161" name="Line 55"/>
                <p:cNvSpPr>
                  <a:spLocks noChangeShapeType="1"/>
                </p:cNvSpPr>
                <p:nvPr/>
              </p:nvSpPr>
              <p:spPr bwMode="auto">
                <a:xfrm flipV="1">
                  <a:off x="4572" y="2595"/>
                  <a:ext cx="0" cy="120"/>
                </a:xfrm>
                <a:prstGeom prst="line">
                  <a:avLst/>
                </a:prstGeom>
                <a:noFill/>
                <a:ln w="25400">
                  <a:solidFill>
                    <a:schemeClr val="tx1"/>
                  </a:solidFill>
                  <a:round/>
                  <a:headEnd/>
                  <a:tailEnd/>
                </a:ln>
              </p:spPr>
              <p:txBody>
                <a:bodyPr/>
                <a:lstStyle/>
                <a:p>
                  <a:endParaRPr lang="en-US"/>
                </a:p>
              </p:txBody>
            </p:sp>
            <p:sp>
              <p:nvSpPr>
                <p:cNvPr id="162" name="Line 56"/>
                <p:cNvSpPr>
                  <a:spLocks noChangeShapeType="1"/>
                </p:cNvSpPr>
                <p:nvPr/>
              </p:nvSpPr>
              <p:spPr bwMode="auto">
                <a:xfrm>
                  <a:off x="4572" y="1755"/>
                  <a:ext cx="0" cy="316"/>
                </a:xfrm>
                <a:prstGeom prst="line">
                  <a:avLst/>
                </a:prstGeom>
                <a:noFill/>
                <a:ln w="25400">
                  <a:solidFill>
                    <a:schemeClr val="tx1"/>
                  </a:solidFill>
                  <a:round/>
                  <a:headEnd/>
                  <a:tailEnd/>
                </a:ln>
              </p:spPr>
              <p:txBody>
                <a:bodyPr/>
                <a:lstStyle/>
                <a:p>
                  <a:endParaRPr lang="en-US"/>
                </a:p>
              </p:txBody>
            </p:sp>
            <p:sp>
              <p:nvSpPr>
                <p:cNvPr id="163" name="Line 57"/>
                <p:cNvSpPr>
                  <a:spLocks noChangeShapeType="1"/>
                </p:cNvSpPr>
                <p:nvPr/>
              </p:nvSpPr>
              <p:spPr bwMode="auto">
                <a:xfrm>
                  <a:off x="4428" y="1899"/>
                  <a:ext cx="0" cy="696"/>
                </a:xfrm>
                <a:prstGeom prst="line">
                  <a:avLst/>
                </a:prstGeom>
                <a:noFill/>
                <a:ln w="38100">
                  <a:solidFill>
                    <a:schemeClr val="tx1"/>
                  </a:solidFill>
                  <a:prstDash val="sysDot"/>
                  <a:round/>
                  <a:headEnd/>
                  <a:tailEnd/>
                </a:ln>
              </p:spPr>
              <p:txBody>
                <a:bodyPr/>
                <a:lstStyle/>
                <a:p>
                  <a:endParaRPr lang="en-US"/>
                </a:p>
              </p:txBody>
            </p:sp>
          </p:grpSp>
        </p:grpSp>
        <p:grpSp>
          <p:nvGrpSpPr>
            <p:cNvPr id="172" name="Group 171"/>
            <p:cNvGrpSpPr/>
            <p:nvPr/>
          </p:nvGrpSpPr>
          <p:grpSpPr>
            <a:xfrm>
              <a:off x="6915399" y="2386412"/>
              <a:ext cx="457200" cy="3333750"/>
              <a:chOff x="6800850" y="1879911"/>
              <a:chExt cx="457200" cy="3333750"/>
            </a:xfrm>
          </p:grpSpPr>
          <p:sp>
            <p:nvSpPr>
              <p:cNvPr id="173" name="Rectangle 172"/>
              <p:cNvSpPr/>
              <p:nvPr/>
            </p:nvSpPr>
            <p:spPr bwMode="auto">
              <a:xfrm>
                <a:off x="6800850" y="1887269"/>
                <a:ext cx="457200" cy="3040642"/>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effectLst/>
                  <a:latin typeface="Verdana" pitchFamily="34" charset="0"/>
                </a:endParaRPr>
              </a:p>
            </p:txBody>
          </p:sp>
          <p:grpSp>
            <p:nvGrpSpPr>
              <p:cNvPr id="174" name="Group 39"/>
              <p:cNvGrpSpPr>
                <a:grpSpLocks/>
              </p:cNvGrpSpPr>
              <p:nvPr/>
            </p:nvGrpSpPr>
            <p:grpSpPr bwMode="auto">
              <a:xfrm>
                <a:off x="6800850" y="1879911"/>
                <a:ext cx="457200" cy="3333750"/>
                <a:chOff x="4284" y="1035"/>
                <a:chExt cx="288" cy="2100"/>
              </a:xfrm>
            </p:grpSpPr>
            <p:grpSp>
              <p:nvGrpSpPr>
                <p:cNvPr id="175" name="Group 40"/>
                <p:cNvGrpSpPr>
                  <a:grpSpLocks/>
                </p:cNvGrpSpPr>
                <p:nvPr/>
              </p:nvGrpSpPr>
              <p:grpSpPr bwMode="auto">
                <a:xfrm>
                  <a:off x="4284" y="1035"/>
                  <a:ext cx="288" cy="240"/>
                  <a:chOff x="2352" y="576"/>
                  <a:chExt cx="288" cy="240"/>
                </a:xfrm>
              </p:grpSpPr>
              <p:sp>
                <p:nvSpPr>
                  <p:cNvPr id="191" name="Rectangle 41"/>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92" name="Line 42"/>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76" name="Group 43"/>
                <p:cNvGrpSpPr>
                  <a:grpSpLocks/>
                </p:cNvGrpSpPr>
                <p:nvPr/>
              </p:nvGrpSpPr>
              <p:grpSpPr bwMode="auto">
                <a:xfrm>
                  <a:off x="4284" y="1275"/>
                  <a:ext cx="288" cy="240"/>
                  <a:chOff x="2352" y="576"/>
                  <a:chExt cx="288" cy="240"/>
                </a:xfrm>
              </p:grpSpPr>
              <p:sp>
                <p:nvSpPr>
                  <p:cNvPr id="189" name="Rectangle 44"/>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90" name="Line 45"/>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77" name="Group 46"/>
                <p:cNvGrpSpPr>
                  <a:grpSpLocks/>
                </p:cNvGrpSpPr>
                <p:nvPr/>
              </p:nvGrpSpPr>
              <p:grpSpPr bwMode="auto">
                <a:xfrm>
                  <a:off x="4284" y="1515"/>
                  <a:ext cx="288" cy="240"/>
                  <a:chOff x="2352" y="576"/>
                  <a:chExt cx="288" cy="240"/>
                </a:xfrm>
              </p:grpSpPr>
              <p:sp>
                <p:nvSpPr>
                  <p:cNvPr id="187" name="Rectangle 47"/>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88" name="Line 48"/>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grpSp>
              <p:nvGrpSpPr>
                <p:cNvPr id="178" name="Group 49"/>
                <p:cNvGrpSpPr>
                  <a:grpSpLocks/>
                </p:cNvGrpSpPr>
                <p:nvPr/>
              </p:nvGrpSpPr>
              <p:grpSpPr bwMode="auto">
                <a:xfrm>
                  <a:off x="4284" y="2715"/>
                  <a:ext cx="288" cy="240"/>
                  <a:chOff x="2352" y="576"/>
                  <a:chExt cx="288" cy="240"/>
                </a:xfrm>
              </p:grpSpPr>
              <p:sp>
                <p:nvSpPr>
                  <p:cNvPr id="185" name="Rectangle 50"/>
                  <p:cNvSpPr>
                    <a:spLocks noChangeArrowheads="1"/>
                  </p:cNvSpPr>
                  <p:nvPr/>
                </p:nvSpPr>
                <p:spPr bwMode="auto">
                  <a:xfrm>
                    <a:off x="2352" y="576"/>
                    <a:ext cx="288" cy="240"/>
                  </a:xfrm>
                  <a:prstGeom prst="rect">
                    <a:avLst/>
                  </a:prstGeom>
                  <a:noFill/>
                  <a:ln w="25400">
                    <a:solidFill>
                      <a:schemeClr val="tx1"/>
                    </a:solidFill>
                    <a:miter lim="800000"/>
                    <a:headEnd/>
                    <a:tailEnd/>
                  </a:ln>
                </p:spPr>
                <p:txBody>
                  <a:bodyPr wrap="none" anchor="ctr"/>
                  <a:lstStyle/>
                  <a:p>
                    <a:endParaRPr lang="en-US"/>
                  </a:p>
                </p:txBody>
              </p:sp>
              <p:sp>
                <p:nvSpPr>
                  <p:cNvPr id="186" name="Line 51"/>
                  <p:cNvSpPr>
                    <a:spLocks noChangeShapeType="1"/>
                  </p:cNvSpPr>
                  <p:nvPr/>
                </p:nvSpPr>
                <p:spPr bwMode="auto">
                  <a:xfrm flipV="1">
                    <a:off x="2496" y="720"/>
                    <a:ext cx="0" cy="96"/>
                  </a:xfrm>
                  <a:prstGeom prst="line">
                    <a:avLst/>
                  </a:prstGeom>
                  <a:noFill/>
                  <a:ln w="25400">
                    <a:solidFill>
                      <a:schemeClr val="tx1"/>
                    </a:solidFill>
                    <a:round/>
                    <a:headEnd/>
                    <a:tailEnd/>
                  </a:ln>
                </p:spPr>
                <p:txBody>
                  <a:bodyPr/>
                  <a:lstStyle/>
                  <a:p>
                    <a:endParaRPr lang="en-US"/>
                  </a:p>
                </p:txBody>
              </p:sp>
            </p:grpSp>
            <p:sp>
              <p:nvSpPr>
                <p:cNvPr id="179" name="Line 52"/>
                <p:cNvSpPr>
                  <a:spLocks noChangeShapeType="1"/>
                </p:cNvSpPr>
                <p:nvPr/>
              </p:nvSpPr>
              <p:spPr bwMode="auto">
                <a:xfrm flipH="1">
                  <a:off x="4428" y="2955"/>
                  <a:ext cx="3" cy="180"/>
                </a:xfrm>
                <a:prstGeom prst="line">
                  <a:avLst/>
                </a:prstGeom>
                <a:noFill/>
                <a:ln w="25400">
                  <a:solidFill>
                    <a:schemeClr val="tx1"/>
                  </a:solidFill>
                  <a:round/>
                  <a:headEnd/>
                  <a:tailEnd type="triangle" w="med" len="med"/>
                </a:ln>
              </p:spPr>
              <p:txBody>
                <a:bodyPr/>
                <a:lstStyle/>
                <a:p>
                  <a:endParaRPr lang="en-US"/>
                </a:p>
              </p:txBody>
            </p:sp>
            <p:sp>
              <p:nvSpPr>
                <p:cNvPr id="180" name="Line 53"/>
                <p:cNvSpPr>
                  <a:spLocks noChangeShapeType="1"/>
                </p:cNvSpPr>
                <p:nvPr/>
              </p:nvSpPr>
              <p:spPr bwMode="auto">
                <a:xfrm>
                  <a:off x="4284" y="1755"/>
                  <a:ext cx="0" cy="144"/>
                </a:xfrm>
                <a:prstGeom prst="line">
                  <a:avLst/>
                </a:prstGeom>
                <a:noFill/>
                <a:ln w="25400">
                  <a:solidFill>
                    <a:schemeClr val="tx1"/>
                  </a:solidFill>
                  <a:round/>
                  <a:headEnd/>
                  <a:tailEnd/>
                </a:ln>
              </p:spPr>
              <p:txBody>
                <a:bodyPr/>
                <a:lstStyle/>
                <a:p>
                  <a:endParaRPr lang="en-US"/>
                </a:p>
              </p:txBody>
            </p:sp>
            <p:sp>
              <p:nvSpPr>
                <p:cNvPr id="181" name="Line 54"/>
                <p:cNvSpPr>
                  <a:spLocks noChangeShapeType="1"/>
                </p:cNvSpPr>
                <p:nvPr/>
              </p:nvSpPr>
              <p:spPr bwMode="auto">
                <a:xfrm flipV="1">
                  <a:off x="4284" y="2471"/>
                  <a:ext cx="0" cy="244"/>
                </a:xfrm>
                <a:prstGeom prst="line">
                  <a:avLst/>
                </a:prstGeom>
                <a:noFill/>
                <a:ln w="25400">
                  <a:solidFill>
                    <a:schemeClr val="tx1"/>
                  </a:solidFill>
                  <a:round/>
                  <a:headEnd/>
                  <a:tailEnd/>
                </a:ln>
              </p:spPr>
              <p:txBody>
                <a:bodyPr/>
                <a:lstStyle/>
                <a:p>
                  <a:endParaRPr lang="en-US"/>
                </a:p>
              </p:txBody>
            </p:sp>
            <p:sp>
              <p:nvSpPr>
                <p:cNvPr id="182" name="Line 55"/>
                <p:cNvSpPr>
                  <a:spLocks noChangeShapeType="1"/>
                </p:cNvSpPr>
                <p:nvPr/>
              </p:nvSpPr>
              <p:spPr bwMode="auto">
                <a:xfrm flipV="1">
                  <a:off x="4572" y="2595"/>
                  <a:ext cx="0" cy="120"/>
                </a:xfrm>
                <a:prstGeom prst="line">
                  <a:avLst/>
                </a:prstGeom>
                <a:noFill/>
                <a:ln w="25400">
                  <a:solidFill>
                    <a:schemeClr val="tx1"/>
                  </a:solidFill>
                  <a:round/>
                  <a:headEnd/>
                  <a:tailEnd/>
                </a:ln>
              </p:spPr>
              <p:txBody>
                <a:bodyPr/>
                <a:lstStyle/>
                <a:p>
                  <a:endParaRPr lang="en-US"/>
                </a:p>
              </p:txBody>
            </p:sp>
            <p:sp>
              <p:nvSpPr>
                <p:cNvPr id="183" name="Line 56"/>
                <p:cNvSpPr>
                  <a:spLocks noChangeShapeType="1"/>
                </p:cNvSpPr>
                <p:nvPr/>
              </p:nvSpPr>
              <p:spPr bwMode="auto">
                <a:xfrm>
                  <a:off x="4572" y="1755"/>
                  <a:ext cx="0" cy="316"/>
                </a:xfrm>
                <a:prstGeom prst="line">
                  <a:avLst/>
                </a:prstGeom>
                <a:noFill/>
                <a:ln w="25400">
                  <a:solidFill>
                    <a:schemeClr val="tx1"/>
                  </a:solidFill>
                  <a:round/>
                  <a:headEnd/>
                  <a:tailEnd/>
                </a:ln>
              </p:spPr>
              <p:txBody>
                <a:bodyPr/>
                <a:lstStyle/>
                <a:p>
                  <a:endParaRPr lang="en-US"/>
                </a:p>
              </p:txBody>
            </p:sp>
            <p:sp>
              <p:nvSpPr>
                <p:cNvPr id="184" name="Line 57"/>
                <p:cNvSpPr>
                  <a:spLocks noChangeShapeType="1"/>
                </p:cNvSpPr>
                <p:nvPr/>
              </p:nvSpPr>
              <p:spPr bwMode="auto">
                <a:xfrm>
                  <a:off x="4428" y="1899"/>
                  <a:ext cx="0" cy="696"/>
                </a:xfrm>
                <a:prstGeom prst="line">
                  <a:avLst/>
                </a:prstGeom>
                <a:noFill/>
                <a:ln w="38100">
                  <a:solidFill>
                    <a:schemeClr val="tx1"/>
                  </a:solidFill>
                  <a:prstDash val="sysDot"/>
                  <a:round/>
                  <a:headEnd/>
                  <a:tailEnd/>
                </a:ln>
              </p:spPr>
              <p:txBody>
                <a:bodyPr/>
                <a:lstStyle/>
                <a:p>
                  <a:endParaRPr lang="en-US"/>
                </a:p>
              </p:txBody>
            </p:sp>
          </p:grpSp>
        </p:grpSp>
      </p:grpSp>
      <p:grpSp>
        <p:nvGrpSpPr>
          <p:cNvPr id="8" name="Group 7"/>
          <p:cNvGrpSpPr/>
          <p:nvPr/>
        </p:nvGrpSpPr>
        <p:grpSpPr>
          <a:xfrm>
            <a:off x="566971" y="4094130"/>
            <a:ext cx="3801933" cy="1777725"/>
            <a:chOff x="566971" y="4094130"/>
            <a:chExt cx="3801933" cy="1777725"/>
          </a:xfrm>
        </p:grpSpPr>
        <p:sp>
          <p:nvSpPr>
            <p:cNvPr id="24590" name="Rectangle 95"/>
            <p:cNvSpPr>
              <a:spLocks noChangeArrowheads="1"/>
            </p:cNvSpPr>
            <p:nvPr/>
          </p:nvSpPr>
          <p:spPr bwMode="auto">
            <a:xfrm>
              <a:off x="3606438" y="4988625"/>
              <a:ext cx="271929" cy="274343"/>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24591" name="Rectangle 96"/>
            <p:cNvSpPr>
              <a:spLocks noChangeArrowheads="1"/>
            </p:cNvSpPr>
            <p:nvPr/>
          </p:nvSpPr>
          <p:spPr bwMode="auto">
            <a:xfrm>
              <a:off x="4096975" y="4988625"/>
              <a:ext cx="271929" cy="274343"/>
            </a:xfrm>
            <a:prstGeom prst="rect">
              <a:avLst/>
            </a:prstGeom>
            <a:solidFill>
              <a:schemeClr val="accent1"/>
            </a:solidFill>
            <a:ln w="25400">
              <a:solidFill>
                <a:schemeClr val="tx1"/>
              </a:solidFill>
              <a:miter lim="800000"/>
              <a:headEnd/>
              <a:tailEnd/>
            </a:ln>
          </p:spPr>
          <p:txBody>
            <a:bodyPr wrap="none" anchor="ctr"/>
            <a:lstStyle/>
            <a:p>
              <a:endParaRPr lang="en-US"/>
            </a:p>
          </p:txBody>
        </p:sp>
        <p:sp>
          <p:nvSpPr>
            <p:cNvPr id="24592" name="Line 97"/>
            <p:cNvSpPr>
              <a:spLocks noChangeShapeType="1"/>
            </p:cNvSpPr>
            <p:nvPr/>
          </p:nvSpPr>
          <p:spPr bwMode="auto">
            <a:xfrm>
              <a:off x="2498813" y="5147375"/>
              <a:ext cx="1104713" cy="0"/>
            </a:xfrm>
            <a:prstGeom prst="line">
              <a:avLst/>
            </a:prstGeom>
            <a:noFill/>
            <a:ln w="25400">
              <a:solidFill>
                <a:schemeClr val="tx1"/>
              </a:solidFill>
              <a:round/>
              <a:headEnd/>
              <a:tailEnd type="triangle" w="med" len="med"/>
            </a:ln>
          </p:spPr>
          <p:txBody>
            <a:bodyPr/>
            <a:lstStyle/>
            <a:p>
              <a:endParaRPr lang="en-US"/>
            </a:p>
          </p:txBody>
        </p:sp>
        <p:sp>
          <p:nvSpPr>
            <p:cNvPr id="24595" name="Text Box 100"/>
            <p:cNvSpPr txBox="1">
              <a:spLocks noChangeArrowheads="1"/>
            </p:cNvSpPr>
            <p:nvPr/>
          </p:nvSpPr>
          <p:spPr bwMode="auto">
            <a:xfrm>
              <a:off x="566971" y="5163969"/>
              <a:ext cx="3108429" cy="707886"/>
            </a:xfrm>
            <a:prstGeom prst="rect">
              <a:avLst/>
            </a:prstGeom>
            <a:noFill/>
            <a:ln w="25400">
              <a:noFill/>
              <a:miter lim="800000"/>
              <a:headEnd/>
              <a:tailEnd/>
            </a:ln>
          </p:spPr>
          <p:txBody>
            <a:bodyPr wrap="square">
              <a:spAutoFit/>
            </a:bodyPr>
            <a:lstStyle/>
            <a:p>
              <a:pPr eaLnBrk="0" hangingPunct="0"/>
              <a:r>
                <a:rPr lang="en-US" sz="2000" b="0" dirty="0">
                  <a:latin typeface="Verdana" pitchFamily="34" charset="0"/>
                </a:rPr>
                <a:t>Shift in Taken/¬Taken results of each branch</a:t>
              </a:r>
            </a:p>
          </p:txBody>
        </p:sp>
        <p:sp>
          <p:nvSpPr>
            <p:cNvPr id="24596" name="Text Box 101"/>
            <p:cNvSpPr txBox="1">
              <a:spLocks noChangeArrowheads="1"/>
            </p:cNvSpPr>
            <p:nvPr/>
          </p:nvSpPr>
          <p:spPr bwMode="auto">
            <a:xfrm>
              <a:off x="570826" y="4094130"/>
              <a:ext cx="3230315" cy="707886"/>
            </a:xfrm>
            <a:prstGeom prst="rect">
              <a:avLst/>
            </a:prstGeom>
            <a:noFill/>
            <a:ln w="25400">
              <a:noFill/>
              <a:miter lim="800000"/>
              <a:headEnd/>
              <a:tailEnd/>
            </a:ln>
          </p:spPr>
          <p:txBody>
            <a:bodyPr wrap="square" lIns="91440" tIns="45720" rIns="91440" bIns="45720" anchor="t">
              <a:spAutoFit/>
            </a:bodyPr>
            <a:lstStyle/>
            <a:p>
              <a:pPr eaLnBrk="0" hangingPunct="0"/>
              <a:r>
                <a:rPr lang="en-US" sz="2000" b="0" dirty="0">
                  <a:latin typeface="Verdana"/>
                  <a:ea typeface="Verdana"/>
                </a:rPr>
                <a:t>2-bit global branch history shift register</a:t>
              </a:r>
              <a:r>
                <a:rPr lang="en-US" dirty="0">
                  <a:latin typeface="Verdana"/>
                  <a:ea typeface="Verdana"/>
                </a:rPr>
                <a:t> </a:t>
              </a:r>
              <a:r>
                <a:rPr lang="en-US" b="1" dirty="0">
                  <a:latin typeface="Verdana"/>
                  <a:ea typeface="Verdana"/>
                </a:rPr>
                <a:t>h</a:t>
              </a:r>
              <a:endParaRPr lang="en-US" sz="2000" b="1" dirty="0">
                <a:latin typeface="Verdana" pitchFamily="34" charset="0"/>
              </a:endParaRPr>
            </a:p>
          </p:txBody>
        </p:sp>
        <p:sp>
          <p:nvSpPr>
            <p:cNvPr id="24598" name="Line 103"/>
            <p:cNvSpPr>
              <a:spLocks noChangeShapeType="1"/>
            </p:cNvSpPr>
            <p:nvPr/>
          </p:nvSpPr>
          <p:spPr bwMode="auto">
            <a:xfrm>
              <a:off x="3935050" y="5141025"/>
              <a:ext cx="165707" cy="0"/>
            </a:xfrm>
            <a:prstGeom prst="line">
              <a:avLst/>
            </a:prstGeom>
            <a:noFill/>
            <a:ln w="25400">
              <a:solidFill>
                <a:schemeClr val="tx1"/>
              </a:solidFill>
              <a:round/>
              <a:headEnd/>
              <a:tailEnd type="triangle" w="med" len="med"/>
            </a:ln>
          </p:spPr>
          <p:txBody>
            <a:bodyPr/>
            <a:lstStyle/>
            <a:p>
              <a:endParaRPr lang="en-US"/>
            </a:p>
          </p:txBody>
        </p:sp>
        <p:cxnSp>
          <p:nvCxnSpPr>
            <p:cNvPr id="6" name="Straight Connector 5"/>
            <p:cNvCxnSpPr/>
            <p:nvPr/>
          </p:nvCxnSpPr>
          <p:spPr bwMode="auto">
            <a:xfrm>
              <a:off x="3527796" y="4666062"/>
              <a:ext cx="273345" cy="196850"/>
            </a:xfrm>
            <a:prstGeom prst="line">
              <a:avLst/>
            </a:prstGeom>
            <a:noFill/>
            <a:ln w="9525" cap="flat" cmpd="sng" algn="ctr">
              <a:solidFill>
                <a:srgbClr val="FF0000"/>
              </a:solidFill>
              <a:prstDash val="solid"/>
              <a:round/>
              <a:headEnd type="none" w="med" len="med"/>
              <a:tailEnd type="none" w="med" len="med"/>
            </a:ln>
            <a:effectLst/>
          </p:spPr>
        </p:cxnSp>
      </p:grpSp>
      <p:sp>
        <p:nvSpPr>
          <p:cNvPr id="197" name="Text Box 37"/>
          <p:cNvSpPr txBox="1">
            <a:spLocks noChangeArrowheads="1"/>
          </p:cNvSpPr>
          <p:nvPr/>
        </p:nvSpPr>
        <p:spPr bwMode="auto">
          <a:xfrm>
            <a:off x="7726724" y="2871918"/>
            <a:ext cx="1305847" cy="1323439"/>
          </a:xfrm>
          <a:prstGeom prst="rect">
            <a:avLst/>
          </a:prstGeom>
          <a:noFill/>
          <a:ln w="25400">
            <a:noFill/>
            <a:miter lim="800000"/>
            <a:headEnd/>
            <a:tailEnd/>
          </a:ln>
        </p:spPr>
        <p:txBody>
          <a:bodyPr wrap="square">
            <a:spAutoFit/>
          </a:bodyPr>
          <a:lstStyle/>
          <a:p>
            <a:pPr eaLnBrk="0" hangingPunct="0"/>
            <a:r>
              <a:rPr lang="en-US" i="1" dirty="0"/>
              <a:t>Four</a:t>
            </a:r>
          </a:p>
          <a:p>
            <a:pPr eaLnBrk="0" hangingPunct="0"/>
            <a:r>
              <a:rPr lang="en-US" i="1" dirty="0"/>
              <a:t>2</a:t>
            </a:r>
            <a:r>
              <a:rPr lang="en-US" i="1" baseline="30000" dirty="0"/>
              <a:t>k</a:t>
            </a:r>
            <a:r>
              <a:rPr lang="en-US" i="1" dirty="0"/>
              <a:t>, 2-bit</a:t>
            </a:r>
          </a:p>
          <a:p>
            <a:pPr eaLnBrk="0" hangingPunct="0"/>
            <a:r>
              <a:rPr lang="en-US" i="1" dirty="0"/>
              <a:t>Entry </a:t>
            </a:r>
          </a:p>
          <a:p>
            <a:pPr eaLnBrk="0" hangingPunct="0"/>
            <a:r>
              <a:rPr lang="en-US" i="1" dirty="0"/>
              <a:t>BHT</a:t>
            </a:r>
          </a:p>
        </p:txBody>
      </p:sp>
      <p:sp>
        <p:nvSpPr>
          <p:cNvPr id="3" name="Date Placeholder 2">
            <a:extLst>
              <a:ext uri="{FF2B5EF4-FFF2-40B4-BE49-F238E27FC236}">
                <a16:creationId xmlns:a16="http://schemas.microsoft.com/office/drawing/2014/main" id="{7BBBFB3E-9E9A-5080-9FAA-1F155267584E}"/>
              </a:ext>
            </a:extLst>
          </p:cNvPr>
          <p:cNvSpPr>
            <a:spLocks noGrp="1"/>
          </p:cNvSpPr>
          <p:nvPr>
            <p:ph type="dt" sz="half" idx="10"/>
          </p:nvPr>
        </p:nvSpPr>
        <p:spPr/>
        <p:txBody>
          <a:bodyPr/>
          <a:lstStyle/>
          <a:p>
            <a:pPr>
              <a:defRPr/>
            </a:pPr>
            <a:r>
              <a:rPr lang="en-US"/>
              <a:t>April 11, 2023</a:t>
            </a:r>
            <a:endParaRPr lang="en-US" dirty="0"/>
          </a:p>
        </p:txBody>
      </p:sp>
      <p:sp>
        <p:nvSpPr>
          <p:cNvPr id="10" name="Footer Placeholder 9">
            <a:extLst>
              <a:ext uri="{FF2B5EF4-FFF2-40B4-BE49-F238E27FC236}">
                <a16:creationId xmlns:a16="http://schemas.microsoft.com/office/drawing/2014/main" id="{E7F441B8-7216-3C57-81DB-EAF72284C494}"/>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D34E99CA-9502-1B6E-AA0B-84EEC45306A7}"/>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34</a:t>
            </a:fld>
            <a:endParaRPr lang="en-US" dirty="0"/>
          </a:p>
        </p:txBody>
      </p:sp>
    </p:spTree>
    <p:extLst>
      <p:ext uri="{BB962C8B-B14F-4D97-AF65-F5344CB8AC3E}">
        <p14:creationId xmlns:p14="http://schemas.microsoft.com/office/powerpoint/2010/main" val="21751130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1A1B-5E7E-DF1B-9BC8-27662ED854B8}"/>
              </a:ext>
            </a:extLst>
          </p:cNvPr>
          <p:cNvSpPr>
            <a:spLocks noGrp="1"/>
          </p:cNvSpPr>
          <p:nvPr>
            <p:ph type="title"/>
          </p:nvPr>
        </p:nvSpPr>
        <p:spPr/>
        <p:txBody>
          <a:bodyPr/>
          <a:lstStyle/>
          <a:p>
            <a:r>
              <a:rPr lang="en-US">
                <a:ea typeface="Verdana"/>
              </a:rPr>
              <a:t>Outlining TAGE predictor</a:t>
            </a:r>
            <a:br>
              <a:rPr lang="en-US" dirty="0">
                <a:ea typeface="Verdana"/>
              </a:rPr>
            </a:br>
            <a:r>
              <a:rPr lang="en-US" sz="1400" dirty="0">
                <a:ea typeface="+mj-lt"/>
                <a:cs typeface="+mj-lt"/>
              </a:rPr>
              <a:t>http://www.irisa.fr/caps/people/seznec/JILP-COTTAGE.pdf</a:t>
            </a:r>
            <a:endParaRPr lang="en-US" sz="1400" dirty="0"/>
          </a:p>
        </p:txBody>
      </p:sp>
      <p:pic>
        <p:nvPicPr>
          <p:cNvPr id="7" name="Content Placeholder 6" descr="A diagram of a graph&#10;&#10;Description automatically generated">
            <a:extLst>
              <a:ext uri="{FF2B5EF4-FFF2-40B4-BE49-F238E27FC236}">
                <a16:creationId xmlns:a16="http://schemas.microsoft.com/office/drawing/2014/main" id="{2F88A7BF-13F2-DB3D-37CB-95AAC8E3545F}"/>
              </a:ext>
            </a:extLst>
          </p:cNvPr>
          <p:cNvPicPr>
            <a:picLocks noGrp="1" noChangeAspect="1"/>
          </p:cNvPicPr>
          <p:nvPr>
            <p:ph idx="1"/>
          </p:nvPr>
        </p:nvPicPr>
        <p:blipFill>
          <a:blip r:embed="rId2"/>
          <a:stretch>
            <a:fillRect/>
          </a:stretch>
        </p:blipFill>
        <p:spPr>
          <a:xfrm>
            <a:off x="1261281" y="1376459"/>
            <a:ext cx="6542395" cy="4941577"/>
          </a:xfrm>
        </p:spPr>
      </p:pic>
      <p:sp>
        <p:nvSpPr>
          <p:cNvPr id="4" name="Date Placeholder 3">
            <a:extLst>
              <a:ext uri="{FF2B5EF4-FFF2-40B4-BE49-F238E27FC236}">
                <a16:creationId xmlns:a16="http://schemas.microsoft.com/office/drawing/2014/main" id="{14A7E188-956E-04C3-3654-FEB019276CF4}"/>
              </a:ext>
            </a:extLst>
          </p:cNvPr>
          <p:cNvSpPr>
            <a:spLocks noGrp="1"/>
          </p:cNvSpPr>
          <p:nvPr>
            <p:ph type="dt" sz="half"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BB678B9A-DC83-BEF1-48D2-6E676AAF5E5C}"/>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35</a:t>
            </a:fld>
            <a:endParaRPr lang="en-US" dirty="0"/>
          </a:p>
        </p:txBody>
      </p:sp>
      <p:sp>
        <p:nvSpPr>
          <p:cNvPr id="6" name="Footer Placeholder 5">
            <a:extLst>
              <a:ext uri="{FF2B5EF4-FFF2-40B4-BE49-F238E27FC236}">
                <a16:creationId xmlns:a16="http://schemas.microsoft.com/office/drawing/2014/main" id="{0857BB70-E0C5-698E-18B3-D49991A9F1E0}"/>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2278864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51B3C-3703-D5C4-2EB1-5C7D298CD326}"/>
              </a:ext>
            </a:extLst>
          </p:cNvPr>
          <p:cNvSpPr>
            <a:spLocks noGrp="1"/>
          </p:cNvSpPr>
          <p:nvPr>
            <p:ph type="title"/>
          </p:nvPr>
        </p:nvSpPr>
        <p:spPr/>
        <p:txBody>
          <a:bodyPr/>
          <a:lstStyle/>
          <a:p>
            <a:r>
              <a:rPr lang="en-US" dirty="0">
                <a:ea typeface="Verdana"/>
              </a:rPr>
              <a:t>Insights</a:t>
            </a:r>
          </a:p>
        </p:txBody>
      </p:sp>
      <p:sp>
        <p:nvSpPr>
          <p:cNvPr id="3" name="Content Placeholder 2">
            <a:extLst>
              <a:ext uri="{FF2B5EF4-FFF2-40B4-BE49-F238E27FC236}">
                <a16:creationId xmlns:a16="http://schemas.microsoft.com/office/drawing/2014/main" id="{D5A6C716-862F-AD53-7020-0409953BD3A8}"/>
              </a:ext>
            </a:extLst>
          </p:cNvPr>
          <p:cNvSpPr>
            <a:spLocks noGrp="1"/>
          </p:cNvSpPr>
          <p:nvPr>
            <p:ph idx="1"/>
          </p:nvPr>
        </p:nvSpPr>
        <p:spPr>
          <a:xfrm>
            <a:off x="693193" y="1444388"/>
            <a:ext cx="7772400" cy="4114800"/>
          </a:xfrm>
        </p:spPr>
        <p:txBody>
          <a:bodyPr/>
          <a:lstStyle/>
          <a:p>
            <a:r>
              <a:rPr lang="en-US" i="1" dirty="0">
                <a:ea typeface="Verdana"/>
              </a:rPr>
              <a:t>"Prediction" is a bit misleading</a:t>
            </a:r>
          </a:p>
          <a:p>
            <a:pPr lvl="1">
              <a:buFont typeface="Courier New" pitchFamily="2" charset="2"/>
              <a:buChar char="o"/>
            </a:pPr>
            <a:r>
              <a:rPr lang="en-US" dirty="0">
                <a:ea typeface="Verdana"/>
              </a:rPr>
              <a:t>We are just remembering the past!</a:t>
            </a:r>
          </a:p>
          <a:p>
            <a:pPr indent="-285750">
              <a:buClr>
                <a:srgbClr val="6F89F7"/>
              </a:buClr>
              <a:buFont typeface="Wingdings" pitchFamily="2" charset="2"/>
              <a:buChar char="•"/>
            </a:pPr>
            <a:r>
              <a:rPr lang="en-US" dirty="0">
                <a:ea typeface="Verdana"/>
              </a:rPr>
              <a:t>Branches predictors:</a:t>
            </a:r>
          </a:p>
          <a:p>
            <a:pPr lvl="1">
              <a:buClr>
                <a:srgbClr val="40458C"/>
              </a:buClr>
              <a:buFont typeface="Courier New" pitchFamily="2" charset="2"/>
              <a:buChar char="o"/>
            </a:pPr>
            <a:r>
              <a:rPr lang="en-US" dirty="0">
                <a:ea typeface="Verdana"/>
              </a:rPr>
              <a:t>Identify branch (pc)</a:t>
            </a:r>
          </a:p>
          <a:p>
            <a:pPr lvl="1">
              <a:buClr>
                <a:srgbClr val="40458C"/>
              </a:buClr>
              <a:buFont typeface="Courier New" pitchFamily="2" charset="2"/>
              <a:buChar char="o"/>
            </a:pPr>
            <a:r>
              <a:rPr lang="en-US" dirty="0">
                <a:ea typeface="Verdana"/>
              </a:rPr>
              <a:t>Identify context (history)</a:t>
            </a:r>
          </a:p>
          <a:p>
            <a:pPr lvl="1">
              <a:buClr>
                <a:srgbClr val="40458C"/>
              </a:buClr>
              <a:buFont typeface="Courier New" pitchFamily="2" charset="2"/>
              <a:buChar char="o"/>
            </a:pPr>
            <a:r>
              <a:rPr lang="en-US" dirty="0">
                <a:ea typeface="Verdana"/>
              </a:rPr>
              <a:t>This is enough to predict most branches</a:t>
            </a:r>
          </a:p>
          <a:p>
            <a:pPr>
              <a:buClr>
                <a:srgbClr val="6F89F7"/>
              </a:buClr>
              <a:buFont typeface="Wingdings" pitchFamily="2" charset="2"/>
              <a:buChar char="•"/>
            </a:pPr>
            <a:r>
              <a:rPr lang="en-US" dirty="0">
                <a:ea typeface="Verdana"/>
              </a:rPr>
              <a:t>Some branches are unpredictable</a:t>
            </a:r>
          </a:p>
          <a:p>
            <a:endParaRPr lang="en-US" dirty="0">
              <a:ea typeface="Verdana"/>
            </a:endParaRPr>
          </a:p>
          <a:p>
            <a:endParaRPr lang="en-US" dirty="0">
              <a:ea typeface="Verdana"/>
            </a:endParaRPr>
          </a:p>
          <a:p>
            <a:endParaRPr lang="en-US" dirty="0">
              <a:ea typeface="Verdana"/>
            </a:endParaRPr>
          </a:p>
        </p:txBody>
      </p:sp>
      <p:sp>
        <p:nvSpPr>
          <p:cNvPr id="4" name="Date Placeholder 3">
            <a:extLst>
              <a:ext uri="{FF2B5EF4-FFF2-40B4-BE49-F238E27FC236}">
                <a16:creationId xmlns:a16="http://schemas.microsoft.com/office/drawing/2014/main" id="{E6004500-1CEF-61F9-821F-9A7EC60DF9F7}"/>
              </a:ext>
            </a:extLst>
          </p:cNvPr>
          <p:cNvSpPr>
            <a:spLocks noGrp="1"/>
          </p:cNvSpPr>
          <p:nvPr>
            <p:ph type="dt" sz="half"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F4756954-666F-631B-F93A-8BCA03E02FFA}"/>
              </a:ext>
            </a:extLst>
          </p:cNvPr>
          <p:cNvSpPr>
            <a:spLocks noGrp="1"/>
          </p:cNvSpPr>
          <p:nvPr>
            <p:ph type="sldNum" sz="quarter" idx="11"/>
          </p:nvPr>
        </p:nvSpPr>
        <p:spPr/>
        <p:txBody>
          <a:bodyPr/>
          <a:lstStyle/>
          <a:p>
            <a:pPr>
              <a:defRPr/>
            </a:pPr>
            <a:r>
              <a:rPr lang="en-US" dirty="0"/>
              <a:t>L16-</a:t>
            </a:r>
            <a:fld id="{BE49CFAA-92BB-45AE-A2AC-2CF4188AC6C8}" type="slidenum">
              <a:rPr lang="en-US" smtClean="0"/>
              <a:pPr>
                <a:defRPr/>
              </a:pPr>
              <a:t>36</a:t>
            </a:fld>
            <a:endParaRPr lang="en-US" dirty="0"/>
          </a:p>
        </p:txBody>
      </p:sp>
      <p:sp>
        <p:nvSpPr>
          <p:cNvPr id="6" name="Footer Placeholder 5">
            <a:extLst>
              <a:ext uri="{FF2B5EF4-FFF2-40B4-BE49-F238E27FC236}">
                <a16:creationId xmlns:a16="http://schemas.microsoft.com/office/drawing/2014/main" id="{6C6995ED-223D-DD27-02BA-1A1097BA1E67}"/>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3745904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F0328-1033-DA3E-EF60-74F855A1C511}"/>
              </a:ext>
            </a:extLst>
          </p:cNvPr>
          <p:cNvSpPr>
            <a:spLocks noGrp="1"/>
          </p:cNvSpPr>
          <p:nvPr>
            <p:ph type="title"/>
          </p:nvPr>
        </p:nvSpPr>
        <p:spPr/>
        <p:txBody>
          <a:bodyPr/>
          <a:lstStyle/>
          <a:p>
            <a:r>
              <a:rPr lang="en-US" dirty="0">
                <a:ea typeface="Verdana"/>
              </a:rPr>
              <a:t>Generalizing Predictions</a:t>
            </a:r>
          </a:p>
        </p:txBody>
      </p:sp>
      <p:sp>
        <p:nvSpPr>
          <p:cNvPr id="3" name="Content Placeholder 2">
            <a:extLst>
              <a:ext uri="{FF2B5EF4-FFF2-40B4-BE49-F238E27FC236}">
                <a16:creationId xmlns:a16="http://schemas.microsoft.com/office/drawing/2014/main" id="{9F0BCDE4-3CD6-99BF-AB3D-EF936C0B80CF}"/>
              </a:ext>
            </a:extLst>
          </p:cNvPr>
          <p:cNvSpPr>
            <a:spLocks noGrp="1"/>
          </p:cNvSpPr>
          <p:nvPr>
            <p:ph idx="1"/>
          </p:nvPr>
        </p:nvSpPr>
        <p:spPr>
          <a:xfrm>
            <a:off x="744372" y="1614985"/>
            <a:ext cx="7772400" cy="4114800"/>
          </a:xfrm>
        </p:spPr>
        <p:txBody>
          <a:bodyPr/>
          <a:lstStyle/>
          <a:p>
            <a:r>
              <a:rPr lang="en-US" dirty="0">
                <a:ea typeface="Verdana"/>
              </a:rPr>
              <a:t>Prediction is not only about branches</a:t>
            </a:r>
          </a:p>
          <a:p>
            <a:pPr lvl="1">
              <a:buFont typeface="Courier New" pitchFamily="2" charset="2"/>
              <a:buChar char="o"/>
            </a:pPr>
            <a:r>
              <a:rPr lang="en-US" dirty="0">
                <a:ea typeface="Verdana"/>
              </a:rPr>
              <a:t>Pc + 4 for ALU instruction is a prediction !</a:t>
            </a:r>
          </a:p>
          <a:p>
            <a:pPr lvl="1">
              <a:buFont typeface="Courier New" pitchFamily="2" charset="2"/>
              <a:buChar char="o"/>
            </a:pPr>
            <a:r>
              <a:rPr lang="en-US" dirty="0">
                <a:ea typeface="Verdana"/>
              </a:rPr>
              <a:t>JALR need "predictions" too !</a:t>
            </a:r>
          </a:p>
          <a:p>
            <a:pPr>
              <a:buClr>
                <a:srgbClr val="6F89F7"/>
              </a:buClr>
              <a:buFont typeface="Wingdings" pitchFamily="2" charset="2"/>
              <a:buChar char="•"/>
            </a:pPr>
            <a:r>
              <a:rPr lang="en-US" dirty="0">
                <a:ea typeface="Verdana"/>
              </a:rPr>
              <a:t>Prediction is not even only about control flow!</a:t>
            </a:r>
          </a:p>
          <a:p>
            <a:pPr lvl="1">
              <a:buFont typeface="Courier New" pitchFamily="2" charset="2"/>
              <a:buChar char="o"/>
            </a:pPr>
            <a:r>
              <a:rPr lang="en-US" dirty="0">
                <a:ea typeface="Verdana"/>
              </a:rPr>
              <a:t>Predicting the size of instructions</a:t>
            </a:r>
          </a:p>
          <a:p>
            <a:pPr lvl="1">
              <a:buFont typeface="Courier New" pitchFamily="2" charset="2"/>
              <a:buChar char="o"/>
            </a:pPr>
            <a:r>
              <a:rPr lang="en-US" dirty="0">
                <a:ea typeface="Verdana"/>
              </a:rPr>
              <a:t>Predicting address aliasing</a:t>
            </a:r>
          </a:p>
          <a:p>
            <a:pPr lvl="1">
              <a:buFont typeface="Courier New" pitchFamily="2" charset="2"/>
              <a:buChar char="o"/>
            </a:pPr>
            <a:endParaRPr lang="en-US" dirty="0">
              <a:ea typeface="Verdana"/>
            </a:endParaRPr>
          </a:p>
          <a:p>
            <a:pPr lvl="1">
              <a:buFont typeface="Courier New" pitchFamily="2" charset="2"/>
              <a:buChar char="o"/>
            </a:pPr>
            <a:endParaRPr lang="en-US" dirty="0">
              <a:ea typeface="Verdana"/>
            </a:endParaRPr>
          </a:p>
        </p:txBody>
      </p:sp>
      <p:sp>
        <p:nvSpPr>
          <p:cNvPr id="4" name="Date Placeholder 3">
            <a:extLst>
              <a:ext uri="{FF2B5EF4-FFF2-40B4-BE49-F238E27FC236}">
                <a16:creationId xmlns:a16="http://schemas.microsoft.com/office/drawing/2014/main" id="{66D0C989-1194-BB82-EFC2-35915A1F5CF6}"/>
              </a:ext>
            </a:extLst>
          </p:cNvPr>
          <p:cNvSpPr>
            <a:spLocks noGrp="1"/>
          </p:cNvSpPr>
          <p:nvPr>
            <p:ph type="dt" sz="half"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0828DF73-CE03-32AD-19DD-EEB2EBF18001}"/>
              </a:ext>
            </a:extLst>
          </p:cNvPr>
          <p:cNvSpPr>
            <a:spLocks noGrp="1"/>
          </p:cNvSpPr>
          <p:nvPr>
            <p:ph type="sldNum" sz="quarter" idx="11"/>
          </p:nvPr>
        </p:nvSpPr>
        <p:spPr/>
        <p:txBody>
          <a:bodyPr/>
          <a:lstStyle/>
          <a:p>
            <a:pPr>
              <a:defRPr/>
            </a:pPr>
            <a:r>
              <a:rPr lang="en-US" dirty="0"/>
              <a:t>L16-</a:t>
            </a:r>
            <a:fld id="{BE49CFAA-92BB-45AE-A2AC-2CF4188AC6C8}" type="slidenum">
              <a:rPr lang="en-US" smtClean="0"/>
              <a:pPr>
                <a:defRPr/>
              </a:pPr>
              <a:t>37</a:t>
            </a:fld>
            <a:endParaRPr lang="en-US" dirty="0"/>
          </a:p>
        </p:txBody>
      </p:sp>
      <p:sp>
        <p:nvSpPr>
          <p:cNvPr id="6" name="Footer Placeholder 5">
            <a:extLst>
              <a:ext uri="{FF2B5EF4-FFF2-40B4-BE49-F238E27FC236}">
                <a16:creationId xmlns:a16="http://schemas.microsoft.com/office/drawing/2014/main" id="{5F30B60B-9BC0-4F99-72FD-A974D73B0F70}"/>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22027166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528F-2301-AE22-E85E-3EAF55C8005C}"/>
              </a:ext>
            </a:extLst>
          </p:cNvPr>
          <p:cNvSpPr>
            <a:spLocks noGrp="1"/>
          </p:cNvSpPr>
          <p:nvPr>
            <p:ph type="ctrTitle"/>
          </p:nvPr>
        </p:nvSpPr>
        <p:spPr/>
        <p:txBody>
          <a:bodyPr/>
          <a:lstStyle/>
          <a:p>
            <a:r>
              <a:rPr lang="en-US" dirty="0">
                <a:ea typeface="Verdana"/>
              </a:rPr>
              <a:t>Thanks!</a:t>
            </a:r>
            <a:endParaRPr lang="en-US" dirty="0"/>
          </a:p>
        </p:txBody>
      </p:sp>
      <p:sp>
        <p:nvSpPr>
          <p:cNvPr id="3" name="Content Placeholder 2">
            <a:extLst>
              <a:ext uri="{FF2B5EF4-FFF2-40B4-BE49-F238E27FC236}">
                <a16:creationId xmlns:a16="http://schemas.microsoft.com/office/drawing/2014/main" id="{30E43DD7-BBF6-80A5-504B-1FC5C0148427}"/>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B10187AE-0F1A-C76E-27F1-9B098EA49DA6}"/>
              </a:ext>
            </a:extLst>
          </p:cNvPr>
          <p:cNvSpPr>
            <a:spLocks noGrp="1"/>
          </p:cNvSpPr>
          <p:nvPr>
            <p:ph type="dt" sz="quarter"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7C450D9B-8B2B-ABA7-C850-D70BB7E11AD7}"/>
              </a:ext>
            </a:extLst>
          </p:cNvPr>
          <p:cNvSpPr>
            <a:spLocks noGrp="1"/>
          </p:cNvSpPr>
          <p:nvPr>
            <p:ph type="sldNum" sz="quarter" idx="11"/>
          </p:nvPr>
        </p:nvSpPr>
        <p:spPr/>
        <p:txBody>
          <a:bodyPr/>
          <a:lstStyle/>
          <a:p>
            <a:pPr>
              <a:defRPr/>
            </a:pPr>
            <a:r>
              <a:rPr lang="en-US" dirty="0"/>
              <a:t>L16-</a:t>
            </a:r>
            <a:fld id="{BE49CFAA-92BB-45AE-A2AC-2CF4188AC6C8}" type="slidenum">
              <a:rPr lang="en-US" smtClean="0"/>
              <a:pPr>
                <a:defRPr/>
              </a:pPr>
              <a:t>38</a:t>
            </a:fld>
            <a:endParaRPr lang="en-US" dirty="0"/>
          </a:p>
        </p:txBody>
      </p:sp>
      <p:sp>
        <p:nvSpPr>
          <p:cNvPr id="6" name="Footer Placeholder 5">
            <a:extLst>
              <a:ext uri="{FF2B5EF4-FFF2-40B4-BE49-F238E27FC236}">
                <a16:creationId xmlns:a16="http://schemas.microsoft.com/office/drawing/2014/main" id="{350431A2-56D2-C729-3428-7EDB177071E0}"/>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3476975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8598"/>
            <a:ext cx="8221785" cy="1143000"/>
          </a:xfrm>
        </p:spPr>
        <p:txBody>
          <a:bodyPr/>
          <a:lstStyle/>
          <a:p>
            <a:r>
              <a:rPr lang="en-US" sz="4000" dirty="0"/>
              <a:t>4-Stage-pipeline without Branch predictors </a:t>
            </a:r>
            <a:r>
              <a:rPr lang="en-US" sz="2400" dirty="0"/>
              <a:t>fetch, decode</a:t>
            </a:r>
            <a:endParaRPr lang="en-US" sz="1050" dirty="0"/>
          </a:p>
        </p:txBody>
      </p:sp>
      <p:sp>
        <p:nvSpPr>
          <p:cNvPr id="3" name="Content Placeholder 2"/>
          <p:cNvSpPr>
            <a:spLocks noGrp="1"/>
          </p:cNvSpPr>
          <p:nvPr>
            <p:ph idx="1"/>
          </p:nvPr>
        </p:nvSpPr>
        <p:spPr>
          <a:xfrm>
            <a:off x="632460" y="1511598"/>
            <a:ext cx="8273001" cy="5080413"/>
          </a:xfrm>
        </p:spPr>
        <p:txBody>
          <a:bodyPr/>
          <a:lstStyle/>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fetch;</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iMem.enq</a:t>
            </a:r>
            <a:r>
              <a:rPr lang="en-US" sz="1600" dirty="0">
                <a:latin typeface="Consolas" panose="020B0609020204030204" pitchFamily="49" charset="0"/>
                <a:cs typeface="Courier New" pitchFamily="49" charset="0"/>
              </a:rPr>
              <a:t>(pc[1]);</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ppcF</a:t>
            </a:r>
            <a:r>
              <a:rPr lang="en-US" sz="1600" dirty="0">
                <a:latin typeface="Consolas" panose="020B0609020204030204" pitchFamily="49" charset="0"/>
                <a:cs typeface="Courier New" pitchFamily="49" charset="0"/>
              </a:rPr>
              <a:t> = nap(pc[1]); pc[1] &lt;= </a:t>
            </a:r>
            <a:r>
              <a:rPr lang="en-US" sz="1600" dirty="0" err="1">
                <a:latin typeface="Consolas" panose="020B0609020204030204" pitchFamily="49" charset="0"/>
                <a:cs typeface="Courier New" pitchFamily="49" charset="0"/>
              </a:rPr>
              <a:t>ppcF</a:t>
            </a:r>
            <a:r>
              <a:rPr lang="en-US" sz="1600" dirty="0">
                <a:latin typeface="Consolas" panose="020B0609020204030204" pitchFamily="49" charset="0"/>
                <a:cs typeface="Courier New" pitchFamily="49" charset="0"/>
              </a:rPr>
              <a:t> ;</a:t>
            </a:r>
          </a:p>
          <a:p>
            <a:pPr>
              <a:buNone/>
            </a:pPr>
            <a:r>
              <a:rPr lang="en-US" sz="1600" dirty="0">
                <a:latin typeface="Consolas" panose="020B0609020204030204" pitchFamily="49" charset="0"/>
                <a:cs typeface="Courier New" pitchFamily="49" charset="0"/>
              </a:rPr>
              <a:t>      f2d.enq(Fetch2Decode(</a:t>
            </a:r>
            <a:r>
              <a:rPr lang="en-US" sz="1600" dirty="0" err="1">
                <a:latin typeface="Consolas" panose="020B0609020204030204" pitchFamily="49" charset="0"/>
                <a:cs typeface="Courier New" pitchFamily="49" charset="0"/>
              </a:rPr>
              <a:t>pc:pc</a:t>
            </a:r>
            <a:r>
              <a:rPr lang="en-US" sz="1600" dirty="0">
                <a:latin typeface="Consolas" panose="020B0609020204030204" pitchFamily="49" charset="0"/>
                <a:cs typeface="Courier New" pitchFamily="49" charset="0"/>
              </a:rPr>
              <a:t>[1], </a:t>
            </a:r>
            <a:r>
              <a:rPr lang="en-US" sz="1600" dirty="0" err="1">
                <a:latin typeface="Consolas" panose="020B0609020204030204" pitchFamily="49" charset="0"/>
                <a:cs typeface="Courier New" pitchFamily="49" charset="0"/>
              </a:rPr>
              <a:t>ppc:ppcF</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epoch:epoch</a:t>
            </a:r>
            <a:r>
              <a:rPr lang="en-US" sz="1600" dirty="0">
                <a:latin typeface="Consolas" panose="020B0609020204030204" pitchFamily="49" charset="0"/>
                <a:cs typeface="Courier New" pitchFamily="49" charset="0"/>
              </a:rPr>
              <a:t>[1]))</a:t>
            </a:r>
          </a:p>
          <a:p>
            <a:pPr marL="0" indent="0">
              <a:buNone/>
            </a:pP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decode;</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iMem.first</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 </a:t>
            </a:r>
            <a:r>
              <a:rPr lang="en-US" sz="1600" dirty="0">
                <a:latin typeface="Consolas" panose="020B0609020204030204" pitchFamily="49" charset="0"/>
                <a:cs typeface="Courier New" pitchFamily="49" charset="0"/>
              </a:rPr>
              <a:t>x = f2d.first;</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(epoch[1] != </a:t>
            </a:r>
            <a:r>
              <a:rPr lang="en-US" sz="1600" dirty="0" err="1">
                <a:latin typeface="Consolas" panose="020B0609020204030204" pitchFamily="49" charset="0"/>
                <a:cs typeface="Courier New" pitchFamily="49" charset="0"/>
              </a:rPr>
              <a:t>x.inEp</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err="1">
                <a:latin typeface="Consolas" panose="020B0609020204030204" pitchFamily="49" charset="0"/>
                <a:cs typeface="Courier New" pitchFamily="49" charset="0"/>
              </a:rPr>
              <a:t>iMem.deq</a:t>
            </a:r>
            <a:r>
              <a:rPr lang="en-US" sz="1600" dirty="0">
                <a:latin typeface="Consolas" panose="020B0609020204030204" pitchFamily="49" charset="0"/>
                <a:cs typeface="Courier New" pitchFamily="49" charset="0"/>
              </a:rPr>
              <a:t>; f2d.deq </a:t>
            </a:r>
            <a:r>
              <a:rPr lang="en-US" sz="1600" b="1" dirty="0">
                <a:latin typeface="Consolas" panose="020B0609020204030204" pitchFamily="49" charset="0"/>
                <a:cs typeface="Courier New" pitchFamily="49" charset="0"/>
              </a:rPr>
              <a:t>end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wrongpath</a:t>
            </a:r>
            <a:r>
              <a:rPr lang="en-US" sz="1600" dirty="0">
                <a:latin typeface="Consolas" panose="020B0609020204030204" pitchFamily="49" charset="0"/>
                <a:cs typeface="Courier New" pitchFamily="49" charset="0"/>
              </a:rPr>
              <a:t> </a:t>
            </a:r>
          </a:p>
          <a:p>
            <a:pPr marL="0" indent="0">
              <a:buNone/>
            </a:pPr>
            <a:r>
              <a:rPr lang="en-US" sz="1600" b="1" dirty="0">
                <a:latin typeface="Consolas" panose="020B0609020204030204" pitchFamily="49" charset="0"/>
                <a:cs typeface="Courier New" pitchFamily="49" charset="0"/>
              </a:rPr>
              <a:t>  else begin</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dInst</a:t>
            </a:r>
            <a:r>
              <a:rPr lang="en-US" sz="1600" dirty="0">
                <a:latin typeface="Consolas" panose="020B0609020204030204" pitchFamily="49" charset="0"/>
                <a:cs typeface="Courier New" pitchFamily="49" charset="0"/>
              </a:rPr>
              <a:t> = decode(</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a:t>
            </a:r>
          </a:p>
          <a:p>
            <a:pPr>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stall = sb.search1(dInst.src1)|| sb.search2(dInst.src2);</a:t>
            </a:r>
          </a:p>
          <a:p>
            <a:pPr>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a:t>
            </a:r>
            <a:r>
              <a:rPr lang="en-US" sz="1600" dirty="0">
                <a:latin typeface="Consolas" panose="020B0609020204030204" pitchFamily="49" charset="0"/>
                <a:cs typeface="Courier New" pitchFamily="49" charset="0"/>
              </a:rPr>
              <a:t>(!stall) </a:t>
            </a:r>
            <a:r>
              <a:rPr lang="en-US" sz="1600" b="1" dirty="0">
                <a:latin typeface="Consolas" panose="020B0609020204030204" pitchFamily="49" charset="0"/>
                <a:cs typeface="Courier New" pitchFamily="49" charset="0"/>
              </a:rPr>
              <a:t>begin</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…fetch register values </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d2e.enq(Decode2Execute{pc: </a:t>
            </a:r>
            <a:r>
              <a:rPr lang="en-US" sz="1600" dirty="0" err="1">
                <a:latin typeface="Consolas" panose="020B0609020204030204" pitchFamily="49" charset="0"/>
                <a:cs typeface="Courier New" pitchFamily="49" charset="0"/>
              </a:rPr>
              <a:t>x.pc</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ppc</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x.ppc</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dIinst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dInst</a:t>
            </a:r>
            <a:r>
              <a:rPr lang="en-US" sz="1600" dirty="0">
                <a:latin typeface="Consolas" panose="020B0609020204030204" pitchFamily="49" charset="0"/>
                <a:cs typeface="Courier New" pitchFamily="49" charset="0"/>
              </a:rPr>
              <a:t>, epoch: </a:t>
            </a:r>
            <a:r>
              <a:rPr lang="en-US" sz="1600" dirty="0" err="1">
                <a:latin typeface="Consolas" panose="020B0609020204030204" pitchFamily="49" charset="0"/>
                <a:cs typeface="Courier New" pitchFamily="49" charset="0"/>
              </a:rPr>
              <a:t>x.epoch</a:t>
            </a:r>
            <a:r>
              <a:rPr lang="en-US" sz="1600" dirty="0">
                <a:latin typeface="Consolas" panose="020B0609020204030204" pitchFamily="49" charset="0"/>
                <a:cs typeface="Courier New" pitchFamily="49" charset="0"/>
              </a:rPr>
              <a:t>,</a:t>
            </a:r>
          </a:p>
          <a:p>
            <a:pPr marL="0" indent="0">
              <a:buNone/>
            </a:pPr>
            <a:r>
              <a:rPr lang="en-US" sz="1600" dirty="0">
                <a:latin typeface="Consolas" panose="020B0609020204030204" pitchFamily="49" charset="0"/>
                <a:cs typeface="Courier New" pitchFamily="49" charset="0"/>
              </a:rPr>
              <a:t>              rVal1: rVal1, rVal2: rVal2});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sb.insert</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dInst.rDst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iMem.deq</a:t>
            </a:r>
            <a:r>
              <a:rPr lang="en-US" sz="1600" dirty="0">
                <a:latin typeface="Consolas" panose="020B0609020204030204" pitchFamily="49" charset="0"/>
                <a:cs typeface="Courier New" pitchFamily="49" charset="0"/>
              </a:rPr>
              <a:t>; f2d.deq </a:t>
            </a:r>
            <a:r>
              <a:rPr lang="en-US" sz="1600" b="1" dirty="0">
                <a:latin typeface="Consolas" panose="020B0609020204030204" pitchFamily="49" charset="0"/>
                <a:cs typeface="Courier New" pitchFamily="49" charset="0"/>
              </a:rPr>
              <a:t>end</a:t>
            </a:r>
            <a:br>
              <a:rPr lang="en-US" sz="1600" dirty="0">
                <a:latin typeface="Consolas" panose="020B0609020204030204" pitchFamily="49" charset="0"/>
                <a:cs typeface="Courier New" pitchFamily="49" charset="0"/>
              </a:rPr>
            </a:br>
            <a:r>
              <a:rPr lang="en-US" sz="1600" b="1" dirty="0" err="1">
                <a:latin typeface="Consolas" panose="020B0609020204030204" pitchFamily="49" charset="0"/>
                <a:cs typeface="Courier New" pitchFamily="49" charset="0"/>
              </a:rPr>
              <a:t>endrule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p>
        </p:txBody>
      </p:sp>
      <p:sp>
        <p:nvSpPr>
          <p:cNvPr id="7" name="Date Placeholder 6">
            <a:extLst>
              <a:ext uri="{FF2B5EF4-FFF2-40B4-BE49-F238E27FC236}">
                <a16:creationId xmlns:a16="http://schemas.microsoft.com/office/drawing/2014/main" id="{59905032-F744-D380-3959-0B4B62CDDB0B}"/>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7598E040-54A6-AEE2-8530-DBC421309D43}"/>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D7807003-8AAF-0389-8C2D-35419728352E}"/>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39</a:t>
            </a:fld>
            <a:endParaRPr lang="en-US" dirty="0"/>
          </a:p>
        </p:txBody>
      </p:sp>
    </p:spTree>
    <p:extLst>
      <p:ext uri="{BB962C8B-B14F-4D97-AF65-F5344CB8AC3E}">
        <p14:creationId xmlns:p14="http://schemas.microsoft.com/office/powerpoint/2010/main" val="4178858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frequent are branches? </a:t>
            </a:r>
            <a:r>
              <a:rPr lang="en-US" sz="2800" dirty="0">
                <a:solidFill>
                  <a:srgbClr val="FF0000"/>
                </a:solidFill>
              </a:rPr>
              <a:t>X86</a:t>
            </a:r>
            <a:endParaRPr lang="en-US" sz="28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336117709"/>
              </p:ext>
            </p:extLst>
          </p:nvPr>
        </p:nvGraphicFramePr>
        <p:xfrm>
          <a:off x="831273" y="2030687"/>
          <a:ext cx="7503720" cy="3860282"/>
        </p:xfrm>
        <a:graphic>
          <a:graphicData uri="http://schemas.openxmlformats.org/drawingml/2006/table">
            <a:tbl>
              <a:tblPr>
                <a:tableStyleId>{5C22544A-7EE6-4342-B048-85BDC9FD1C3A}</a:tableStyleId>
              </a:tblPr>
              <a:tblGrid>
                <a:gridCol w="1250620">
                  <a:extLst>
                    <a:ext uri="{9D8B030D-6E8A-4147-A177-3AD203B41FA5}">
                      <a16:colId xmlns:a16="http://schemas.microsoft.com/office/drawing/2014/main" val="20000"/>
                    </a:ext>
                  </a:extLst>
                </a:gridCol>
                <a:gridCol w="1324842">
                  <a:extLst>
                    <a:ext uri="{9D8B030D-6E8A-4147-A177-3AD203B41FA5}">
                      <a16:colId xmlns:a16="http://schemas.microsoft.com/office/drawing/2014/main" val="20001"/>
                    </a:ext>
                  </a:extLst>
                </a:gridCol>
                <a:gridCol w="1176398">
                  <a:extLst>
                    <a:ext uri="{9D8B030D-6E8A-4147-A177-3AD203B41FA5}">
                      <a16:colId xmlns:a16="http://schemas.microsoft.com/office/drawing/2014/main" val="20002"/>
                    </a:ext>
                  </a:extLst>
                </a:gridCol>
                <a:gridCol w="1250620">
                  <a:extLst>
                    <a:ext uri="{9D8B030D-6E8A-4147-A177-3AD203B41FA5}">
                      <a16:colId xmlns:a16="http://schemas.microsoft.com/office/drawing/2014/main" val="20003"/>
                    </a:ext>
                  </a:extLst>
                </a:gridCol>
                <a:gridCol w="1250620">
                  <a:extLst>
                    <a:ext uri="{9D8B030D-6E8A-4147-A177-3AD203B41FA5}">
                      <a16:colId xmlns:a16="http://schemas.microsoft.com/office/drawing/2014/main" val="20004"/>
                    </a:ext>
                  </a:extLst>
                </a:gridCol>
                <a:gridCol w="1250620">
                  <a:extLst>
                    <a:ext uri="{9D8B030D-6E8A-4147-A177-3AD203B41FA5}">
                      <a16:colId xmlns:a16="http://schemas.microsoft.com/office/drawing/2014/main" val="20005"/>
                    </a:ext>
                  </a:extLst>
                </a:gridCol>
              </a:tblGrid>
              <a:tr h="344384">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l" fontAlgn="b"/>
                      <a:endParaRPr lang="en-US" sz="1600" b="0" i="0" u="none" strike="noStrike" dirty="0">
                        <a:solidFill>
                          <a:srgbClr val="000000"/>
                        </a:solidFill>
                        <a:effectLst/>
                        <a:latin typeface="Calibri"/>
                      </a:endParaRPr>
                    </a:p>
                  </a:txBody>
                  <a:tcPr marL="9525" marR="9525" marT="9525" marB="0" anchor="b"/>
                </a:tc>
                <a:tc gridSpan="2">
                  <a:txBody>
                    <a:bodyPr/>
                    <a:lstStyle/>
                    <a:p>
                      <a:pPr algn="ctr" fontAlgn="b"/>
                      <a:r>
                        <a:rPr lang="en-US" sz="1600" u="none" strike="noStrike" dirty="0">
                          <a:effectLst/>
                        </a:rPr>
                        <a:t>core i7; x86 ISA</a:t>
                      </a:r>
                      <a:endParaRPr lang="en-US" sz="1600" b="0" i="0" u="none" strike="noStrike" dirty="0">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a:endParaRPr>
                    </a:p>
                  </a:txBody>
                  <a:tcPr marL="9525" marR="9525" marT="9525" marB="0" anchor="b"/>
                </a:tc>
                <a:tc>
                  <a:txBody>
                    <a:bodyPr/>
                    <a:lstStyle/>
                    <a:p>
                      <a:pPr algn="l" fontAlgn="b"/>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20633">
                <a:tc>
                  <a:txBody>
                    <a:bodyPr/>
                    <a:lstStyle/>
                    <a:p>
                      <a:pPr algn="l" fontAlgn="b"/>
                      <a:r>
                        <a:rPr lang="en-US" sz="1600" u="none" strike="noStrike" dirty="0">
                          <a:effectLst/>
                        </a:rPr>
                        <a:t>Benchmark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Total Instructions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branch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load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store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other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74761">
                <a:tc>
                  <a:txBody>
                    <a:bodyPr/>
                    <a:lstStyle/>
                    <a:p>
                      <a:pPr algn="l" fontAlgn="b"/>
                      <a:r>
                        <a:rPr lang="en-US" sz="1600" u="none" strike="noStrike" dirty="0" err="1">
                          <a:effectLst/>
                        </a:rPr>
                        <a:t>astar</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5.71E+10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6.9</a:t>
                      </a:r>
                    </a:p>
                  </a:txBody>
                  <a:tcPr marL="9525" marR="9525" marT="9525" marB="0" anchor="b"/>
                </a:tc>
                <a:tc>
                  <a:txBody>
                    <a:bodyPr/>
                    <a:lstStyle/>
                    <a:p>
                      <a:pPr algn="r" fontAlgn="b"/>
                      <a:r>
                        <a:rPr lang="en-US" sz="1600" b="0" i="0" u="none" strike="noStrike">
                          <a:solidFill>
                            <a:schemeClr val="tx1"/>
                          </a:solidFill>
                          <a:effectLst/>
                          <a:latin typeface="+mn-lt"/>
                        </a:rPr>
                        <a:t>19.5</a:t>
                      </a:r>
                    </a:p>
                  </a:txBody>
                  <a:tcPr marL="9525" marR="9525" marT="9525" marB="0" anchor="b"/>
                </a:tc>
                <a:tc>
                  <a:txBody>
                    <a:bodyPr/>
                    <a:lstStyle/>
                    <a:p>
                      <a:pPr algn="r" fontAlgn="b"/>
                      <a:r>
                        <a:rPr lang="en-US" sz="1600" b="0" i="0" u="none" strike="noStrike">
                          <a:solidFill>
                            <a:schemeClr val="tx1"/>
                          </a:solidFill>
                          <a:effectLst/>
                          <a:latin typeface="+mn-lt"/>
                        </a:rPr>
                        <a:t>6.9</a:t>
                      </a:r>
                    </a:p>
                  </a:txBody>
                  <a:tcPr marL="9525" marR="9525" marT="9525" marB="0" anchor="b"/>
                </a:tc>
                <a:tc>
                  <a:txBody>
                    <a:bodyPr/>
                    <a:lstStyle/>
                    <a:p>
                      <a:pPr algn="r" fontAlgn="b"/>
                      <a:r>
                        <a:rPr lang="en-US" sz="1600" b="0" i="0" u="none" strike="noStrike">
                          <a:solidFill>
                            <a:schemeClr val="tx1"/>
                          </a:solidFill>
                          <a:effectLst/>
                          <a:latin typeface="+mn-lt"/>
                        </a:rPr>
                        <a:t>66.7</a:t>
                      </a:r>
                    </a:p>
                  </a:txBody>
                  <a:tcPr marL="9525" marR="9525" marT="9525" marB="0" anchor="b"/>
                </a:tc>
                <a:extLst>
                  <a:ext uri="{0D108BD9-81ED-4DB2-BD59-A6C34878D82A}">
                    <a16:rowId xmlns:a16="http://schemas.microsoft.com/office/drawing/2014/main" val="10002"/>
                  </a:ext>
                </a:extLst>
              </a:tr>
              <a:tr h="271083">
                <a:tc>
                  <a:txBody>
                    <a:bodyPr/>
                    <a:lstStyle/>
                    <a:p>
                      <a:pPr algn="l" fontAlgn="b"/>
                      <a:r>
                        <a:rPr lang="en-US" sz="1600" u="none" strike="noStrike" dirty="0">
                          <a:effectLst/>
                        </a:rPr>
                        <a:t>bzip2</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dirty="0">
                          <a:effectLst/>
                        </a:rPr>
                        <a:t>4.25E+10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11.1</a:t>
                      </a:r>
                    </a:p>
                  </a:txBody>
                  <a:tcPr marL="9525" marR="9525" marT="9525" marB="0" anchor="b"/>
                </a:tc>
                <a:tc>
                  <a:txBody>
                    <a:bodyPr/>
                    <a:lstStyle/>
                    <a:p>
                      <a:pPr algn="r" fontAlgn="b"/>
                      <a:r>
                        <a:rPr lang="en-US" sz="1600" b="0" i="0" u="none" strike="noStrike">
                          <a:solidFill>
                            <a:schemeClr val="tx1"/>
                          </a:solidFill>
                          <a:effectLst/>
                          <a:latin typeface="+mn-lt"/>
                        </a:rPr>
                        <a:t>31.2</a:t>
                      </a:r>
                    </a:p>
                  </a:txBody>
                  <a:tcPr marL="9525" marR="9525" marT="9525" marB="0" anchor="b"/>
                </a:tc>
                <a:tc>
                  <a:txBody>
                    <a:bodyPr/>
                    <a:lstStyle/>
                    <a:p>
                      <a:pPr algn="r" fontAlgn="b"/>
                      <a:r>
                        <a:rPr lang="en-US" sz="1600" b="0" i="0" u="none" strike="noStrike">
                          <a:solidFill>
                            <a:schemeClr val="tx1"/>
                          </a:solidFill>
                          <a:effectLst/>
                          <a:latin typeface="+mn-lt"/>
                        </a:rPr>
                        <a:t>11.8</a:t>
                      </a:r>
                    </a:p>
                  </a:txBody>
                  <a:tcPr marL="9525" marR="9525" marT="9525" marB="0" anchor="b"/>
                </a:tc>
                <a:tc>
                  <a:txBody>
                    <a:bodyPr/>
                    <a:lstStyle/>
                    <a:p>
                      <a:pPr algn="r" fontAlgn="b"/>
                      <a:r>
                        <a:rPr lang="en-US" sz="1600" b="0" i="0" u="none" strike="noStrike">
                          <a:solidFill>
                            <a:schemeClr val="tx1"/>
                          </a:solidFill>
                          <a:effectLst/>
                          <a:latin typeface="+mn-lt"/>
                        </a:rPr>
                        <a:t>45.9</a:t>
                      </a:r>
                    </a:p>
                  </a:txBody>
                  <a:tcPr marL="9525" marR="9525" marT="9525" marB="0" anchor="b"/>
                </a:tc>
                <a:extLst>
                  <a:ext uri="{0D108BD9-81ED-4DB2-BD59-A6C34878D82A}">
                    <a16:rowId xmlns:a16="http://schemas.microsoft.com/office/drawing/2014/main" val="10003"/>
                  </a:ext>
                </a:extLst>
              </a:tr>
              <a:tr h="274761">
                <a:tc>
                  <a:txBody>
                    <a:bodyPr/>
                    <a:lstStyle/>
                    <a:p>
                      <a:pPr algn="l" fontAlgn="b"/>
                      <a:r>
                        <a:rPr lang="en-US" sz="1600" u="none" strike="noStrike" dirty="0" err="1">
                          <a:effectLst/>
                        </a:rPr>
                        <a:t>hmmer</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2.57E+10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5.3</a:t>
                      </a:r>
                    </a:p>
                  </a:txBody>
                  <a:tcPr marL="9525" marR="9525" marT="9525" marB="0" anchor="b"/>
                </a:tc>
                <a:tc>
                  <a:txBody>
                    <a:bodyPr/>
                    <a:lstStyle/>
                    <a:p>
                      <a:pPr algn="r" fontAlgn="b"/>
                      <a:r>
                        <a:rPr lang="en-US" sz="1600" b="0" i="0" u="none" strike="noStrike">
                          <a:solidFill>
                            <a:schemeClr val="tx1"/>
                          </a:solidFill>
                          <a:effectLst/>
                          <a:latin typeface="+mn-lt"/>
                        </a:rPr>
                        <a:t>30.5</a:t>
                      </a:r>
                    </a:p>
                  </a:txBody>
                  <a:tcPr marL="9525" marR="9525" marT="9525" marB="0" anchor="b"/>
                </a:tc>
                <a:tc>
                  <a:txBody>
                    <a:bodyPr/>
                    <a:lstStyle/>
                    <a:p>
                      <a:pPr algn="r" fontAlgn="b"/>
                      <a:r>
                        <a:rPr lang="en-US" sz="1600" b="0" i="0" u="none" strike="noStrike">
                          <a:solidFill>
                            <a:schemeClr val="tx1"/>
                          </a:solidFill>
                          <a:effectLst/>
                          <a:latin typeface="+mn-lt"/>
                        </a:rPr>
                        <a:t>9.4</a:t>
                      </a:r>
                    </a:p>
                  </a:txBody>
                  <a:tcPr marL="9525" marR="9525" marT="9525" marB="0" anchor="b"/>
                </a:tc>
                <a:tc>
                  <a:txBody>
                    <a:bodyPr/>
                    <a:lstStyle/>
                    <a:p>
                      <a:pPr algn="r" fontAlgn="b"/>
                      <a:r>
                        <a:rPr lang="en-US" sz="1600" b="0" i="0" u="none" strike="noStrike">
                          <a:solidFill>
                            <a:schemeClr val="tx1"/>
                          </a:solidFill>
                          <a:effectLst/>
                          <a:latin typeface="+mn-lt"/>
                        </a:rPr>
                        <a:t>54.8</a:t>
                      </a:r>
                    </a:p>
                  </a:txBody>
                  <a:tcPr marL="9525" marR="9525" marT="9525" marB="0" anchor="b"/>
                </a:tc>
                <a:extLst>
                  <a:ext uri="{0D108BD9-81ED-4DB2-BD59-A6C34878D82A}">
                    <a16:rowId xmlns:a16="http://schemas.microsoft.com/office/drawing/2014/main" val="10004"/>
                  </a:ext>
                </a:extLst>
              </a:tr>
              <a:tr h="274761">
                <a:tc>
                  <a:txBody>
                    <a:bodyPr/>
                    <a:lstStyle/>
                    <a:p>
                      <a:pPr algn="l" fontAlgn="b"/>
                      <a:r>
                        <a:rPr lang="en-US" sz="1600" u="none" strike="noStrike" dirty="0" err="1">
                          <a:effectLst/>
                        </a:rPr>
                        <a:t>gcc</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dirty="0">
                          <a:effectLst/>
                        </a:rPr>
                        <a:t>6.29E+09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15.1</a:t>
                      </a:r>
                    </a:p>
                  </a:txBody>
                  <a:tcPr marL="9525" marR="9525" marT="9525" marB="0" anchor="b"/>
                </a:tc>
                <a:tc>
                  <a:txBody>
                    <a:bodyPr/>
                    <a:lstStyle/>
                    <a:p>
                      <a:pPr algn="r" fontAlgn="b"/>
                      <a:r>
                        <a:rPr lang="en-US" sz="1600" b="0" i="0" u="none" strike="noStrike">
                          <a:solidFill>
                            <a:schemeClr val="tx1"/>
                          </a:solidFill>
                          <a:effectLst/>
                          <a:latin typeface="+mn-lt"/>
                        </a:rPr>
                        <a:t>22.1</a:t>
                      </a:r>
                    </a:p>
                  </a:txBody>
                  <a:tcPr marL="9525" marR="9525" marT="9525" marB="0" anchor="b"/>
                </a:tc>
                <a:tc>
                  <a:txBody>
                    <a:bodyPr/>
                    <a:lstStyle/>
                    <a:p>
                      <a:pPr algn="r" fontAlgn="b"/>
                      <a:r>
                        <a:rPr lang="en-US" sz="1600" b="0" i="0" u="none" strike="noStrike">
                          <a:solidFill>
                            <a:schemeClr val="tx1"/>
                          </a:solidFill>
                          <a:effectLst/>
                          <a:latin typeface="+mn-lt"/>
                        </a:rPr>
                        <a:t>14.1</a:t>
                      </a:r>
                    </a:p>
                  </a:txBody>
                  <a:tcPr marL="9525" marR="9525" marT="9525" marB="0" anchor="b"/>
                </a:tc>
                <a:tc>
                  <a:txBody>
                    <a:bodyPr/>
                    <a:lstStyle/>
                    <a:p>
                      <a:pPr algn="r" fontAlgn="b"/>
                      <a:r>
                        <a:rPr lang="en-US" sz="1600" b="0" i="0" u="none" strike="noStrike">
                          <a:solidFill>
                            <a:schemeClr val="tx1"/>
                          </a:solidFill>
                          <a:effectLst/>
                          <a:latin typeface="+mn-lt"/>
                        </a:rPr>
                        <a:t>48.7</a:t>
                      </a:r>
                    </a:p>
                  </a:txBody>
                  <a:tcPr marL="9525" marR="9525" marT="9525" marB="0" anchor="b"/>
                </a:tc>
                <a:extLst>
                  <a:ext uri="{0D108BD9-81ED-4DB2-BD59-A6C34878D82A}">
                    <a16:rowId xmlns:a16="http://schemas.microsoft.com/office/drawing/2014/main" val="10005"/>
                  </a:ext>
                </a:extLst>
              </a:tr>
              <a:tr h="274761">
                <a:tc>
                  <a:txBody>
                    <a:bodyPr/>
                    <a:lstStyle/>
                    <a:p>
                      <a:pPr algn="l" fontAlgn="b"/>
                      <a:r>
                        <a:rPr lang="en-US" sz="1600" u="none" strike="noStrike" dirty="0" err="1">
                          <a:effectLst/>
                        </a:rPr>
                        <a:t>gobmk</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8.93E+10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12.1</a:t>
                      </a:r>
                    </a:p>
                  </a:txBody>
                  <a:tcPr marL="9525" marR="9525" marT="9525" marB="0" anchor="b"/>
                </a:tc>
                <a:tc>
                  <a:txBody>
                    <a:bodyPr/>
                    <a:lstStyle/>
                    <a:p>
                      <a:pPr algn="r" fontAlgn="b"/>
                      <a:r>
                        <a:rPr lang="en-US" sz="1600" b="0" i="0" u="none" strike="noStrike">
                          <a:solidFill>
                            <a:schemeClr val="tx1"/>
                          </a:solidFill>
                          <a:effectLst/>
                          <a:latin typeface="+mn-lt"/>
                        </a:rPr>
                        <a:t>21.7</a:t>
                      </a:r>
                    </a:p>
                  </a:txBody>
                  <a:tcPr marL="9525" marR="9525" marT="9525" marB="0" anchor="b"/>
                </a:tc>
                <a:tc>
                  <a:txBody>
                    <a:bodyPr/>
                    <a:lstStyle/>
                    <a:p>
                      <a:pPr algn="r" fontAlgn="b"/>
                      <a:r>
                        <a:rPr lang="en-US" sz="1600" b="0" i="0" u="none" strike="noStrike">
                          <a:solidFill>
                            <a:schemeClr val="tx1"/>
                          </a:solidFill>
                          <a:effectLst/>
                          <a:latin typeface="+mn-lt"/>
                        </a:rPr>
                        <a:t>13.4</a:t>
                      </a:r>
                    </a:p>
                  </a:txBody>
                  <a:tcPr marL="9525" marR="9525" marT="9525" marB="0" anchor="b"/>
                </a:tc>
                <a:tc>
                  <a:txBody>
                    <a:bodyPr/>
                    <a:lstStyle/>
                    <a:p>
                      <a:pPr algn="r" fontAlgn="b"/>
                      <a:r>
                        <a:rPr lang="en-US" sz="1600" b="0" i="0" u="none" strike="noStrike">
                          <a:solidFill>
                            <a:schemeClr val="tx1"/>
                          </a:solidFill>
                          <a:effectLst/>
                          <a:latin typeface="+mn-lt"/>
                        </a:rPr>
                        <a:t>52.7</a:t>
                      </a:r>
                    </a:p>
                  </a:txBody>
                  <a:tcPr marL="9525" marR="9525" marT="9525" marB="0" anchor="b"/>
                </a:tc>
                <a:extLst>
                  <a:ext uri="{0D108BD9-81ED-4DB2-BD59-A6C34878D82A}">
                    <a16:rowId xmlns:a16="http://schemas.microsoft.com/office/drawing/2014/main" val="10006"/>
                  </a:ext>
                </a:extLst>
              </a:tr>
              <a:tr h="274761">
                <a:tc>
                  <a:txBody>
                    <a:bodyPr/>
                    <a:lstStyle/>
                    <a:p>
                      <a:pPr algn="l" fontAlgn="b"/>
                      <a:r>
                        <a:rPr lang="en-US" sz="1600" u="none" strike="noStrike" dirty="0">
                          <a:effectLst/>
                        </a:rPr>
                        <a:t>h264</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1.09E+11</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7.1</a:t>
                      </a:r>
                    </a:p>
                  </a:txBody>
                  <a:tcPr marL="9525" marR="9525" marT="9525" marB="0" anchor="b"/>
                </a:tc>
                <a:tc>
                  <a:txBody>
                    <a:bodyPr/>
                    <a:lstStyle/>
                    <a:p>
                      <a:pPr algn="r" fontAlgn="b"/>
                      <a:r>
                        <a:rPr lang="en-US" sz="1600" b="0" i="0" u="none" strike="noStrike">
                          <a:solidFill>
                            <a:schemeClr val="tx1"/>
                          </a:solidFill>
                          <a:effectLst/>
                          <a:latin typeface="+mn-lt"/>
                        </a:rPr>
                        <a:t>46.8</a:t>
                      </a:r>
                    </a:p>
                  </a:txBody>
                  <a:tcPr marL="9525" marR="9525" marT="9525" marB="0" anchor="b"/>
                </a:tc>
                <a:tc>
                  <a:txBody>
                    <a:bodyPr/>
                    <a:lstStyle/>
                    <a:p>
                      <a:pPr algn="r" fontAlgn="b"/>
                      <a:r>
                        <a:rPr lang="en-US" sz="1600" b="0" i="0" u="none" strike="noStrike">
                          <a:solidFill>
                            <a:schemeClr val="tx1"/>
                          </a:solidFill>
                          <a:effectLst/>
                          <a:latin typeface="+mn-lt"/>
                        </a:rPr>
                        <a:t>18.5</a:t>
                      </a:r>
                    </a:p>
                  </a:txBody>
                  <a:tcPr marL="9525" marR="9525" marT="9525" marB="0" anchor="b"/>
                </a:tc>
                <a:tc>
                  <a:txBody>
                    <a:bodyPr/>
                    <a:lstStyle/>
                    <a:p>
                      <a:pPr algn="r" fontAlgn="b"/>
                      <a:r>
                        <a:rPr lang="en-US" sz="1600" b="0" i="0" u="none" strike="noStrike">
                          <a:solidFill>
                            <a:schemeClr val="tx1"/>
                          </a:solidFill>
                          <a:effectLst/>
                          <a:latin typeface="+mn-lt"/>
                        </a:rPr>
                        <a:t>27.6</a:t>
                      </a:r>
                    </a:p>
                  </a:txBody>
                  <a:tcPr marL="9525" marR="9525" marT="9525" marB="0" anchor="b"/>
                </a:tc>
                <a:extLst>
                  <a:ext uri="{0D108BD9-81ED-4DB2-BD59-A6C34878D82A}">
                    <a16:rowId xmlns:a16="http://schemas.microsoft.com/office/drawing/2014/main" val="10007"/>
                  </a:ext>
                </a:extLst>
              </a:tr>
              <a:tr h="274761">
                <a:tc>
                  <a:txBody>
                    <a:bodyPr/>
                    <a:lstStyle/>
                    <a:p>
                      <a:pPr algn="l" fontAlgn="b"/>
                      <a:r>
                        <a:rPr lang="en-US" sz="1600" u="none" strike="noStrike" dirty="0" err="1">
                          <a:effectLst/>
                        </a:rPr>
                        <a:t>libquantum</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4.18E+08</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13.2</a:t>
                      </a:r>
                    </a:p>
                  </a:txBody>
                  <a:tcPr marL="9525" marR="9525" marT="9525" marB="0" anchor="b"/>
                </a:tc>
                <a:tc>
                  <a:txBody>
                    <a:bodyPr/>
                    <a:lstStyle/>
                    <a:p>
                      <a:pPr algn="r" fontAlgn="b"/>
                      <a:r>
                        <a:rPr lang="en-US" sz="1600" b="0" i="0" u="none" strike="noStrike">
                          <a:solidFill>
                            <a:schemeClr val="tx1"/>
                          </a:solidFill>
                          <a:effectLst/>
                          <a:latin typeface="+mn-lt"/>
                        </a:rPr>
                        <a:t>39.3</a:t>
                      </a:r>
                    </a:p>
                  </a:txBody>
                  <a:tcPr marL="9525" marR="9525" marT="9525" marB="0" anchor="b"/>
                </a:tc>
                <a:tc>
                  <a:txBody>
                    <a:bodyPr/>
                    <a:lstStyle/>
                    <a:p>
                      <a:pPr algn="r" fontAlgn="b"/>
                      <a:r>
                        <a:rPr lang="en-US" sz="1600" b="0" i="0" u="none" strike="noStrike">
                          <a:solidFill>
                            <a:schemeClr val="tx1"/>
                          </a:solidFill>
                          <a:effectLst/>
                          <a:latin typeface="+mn-lt"/>
                        </a:rPr>
                        <a:t>6.8</a:t>
                      </a:r>
                    </a:p>
                  </a:txBody>
                  <a:tcPr marL="9525" marR="9525" marT="9525" marB="0" anchor="b"/>
                </a:tc>
                <a:tc>
                  <a:txBody>
                    <a:bodyPr/>
                    <a:lstStyle/>
                    <a:p>
                      <a:pPr algn="r" fontAlgn="b"/>
                      <a:r>
                        <a:rPr lang="en-US" sz="1600" b="0" i="0" u="none" strike="noStrike">
                          <a:solidFill>
                            <a:schemeClr val="tx1"/>
                          </a:solidFill>
                          <a:effectLst/>
                          <a:latin typeface="+mn-lt"/>
                        </a:rPr>
                        <a:t>40.7</a:t>
                      </a:r>
                    </a:p>
                  </a:txBody>
                  <a:tcPr marL="9525" marR="9525" marT="9525" marB="0" anchor="b"/>
                </a:tc>
                <a:extLst>
                  <a:ext uri="{0D108BD9-81ED-4DB2-BD59-A6C34878D82A}">
                    <a16:rowId xmlns:a16="http://schemas.microsoft.com/office/drawing/2014/main" val="10008"/>
                  </a:ext>
                </a:extLst>
              </a:tr>
              <a:tr h="274761">
                <a:tc>
                  <a:txBody>
                    <a:bodyPr/>
                    <a:lstStyle/>
                    <a:p>
                      <a:pPr algn="l" fontAlgn="b"/>
                      <a:r>
                        <a:rPr lang="en-US" sz="1600" u="none" strike="noStrike" dirty="0" err="1">
                          <a:effectLst/>
                        </a:rPr>
                        <a:t>omnetpp</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2.55E+09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16.4</a:t>
                      </a:r>
                    </a:p>
                  </a:txBody>
                  <a:tcPr marL="9525" marR="9525" marT="9525" marB="0" anchor="b"/>
                </a:tc>
                <a:tc>
                  <a:txBody>
                    <a:bodyPr/>
                    <a:lstStyle/>
                    <a:p>
                      <a:pPr algn="r" fontAlgn="b"/>
                      <a:r>
                        <a:rPr lang="en-US" sz="1600" b="0" i="0" u="none" strike="noStrike">
                          <a:solidFill>
                            <a:schemeClr val="tx1"/>
                          </a:solidFill>
                          <a:effectLst/>
                          <a:latin typeface="+mn-lt"/>
                        </a:rPr>
                        <a:t>28.6</a:t>
                      </a:r>
                    </a:p>
                  </a:txBody>
                  <a:tcPr marL="9525" marR="9525" marT="9525" marB="0" anchor="b"/>
                </a:tc>
                <a:tc>
                  <a:txBody>
                    <a:bodyPr/>
                    <a:lstStyle/>
                    <a:p>
                      <a:pPr algn="r" fontAlgn="b"/>
                      <a:r>
                        <a:rPr lang="en-US" sz="1600" b="0" i="0" u="none" strike="noStrike">
                          <a:solidFill>
                            <a:schemeClr val="tx1"/>
                          </a:solidFill>
                          <a:effectLst/>
                          <a:latin typeface="+mn-lt"/>
                        </a:rPr>
                        <a:t>21.4</a:t>
                      </a:r>
                    </a:p>
                  </a:txBody>
                  <a:tcPr marL="9525" marR="9525" marT="9525" marB="0" anchor="b"/>
                </a:tc>
                <a:tc>
                  <a:txBody>
                    <a:bodyPr/>
                    <a:lstStyle/>
                    <a:p>
                      <a:pPr algn="r" fontAlgn="b"/>
                      <a:r>
                        <a:rPr lang="en-US" sz="1600" b="0" i="0" u="none" strike="noStrike">
                          <a:solidFill>
                            <a:schemeClr val="tx1"/>
                          </a:solidFill>
                          <a:effectLst/>
                          <a:latin typeface="+mn-lt"/>
                        </a:rPr>
                        <a:t>33.7</a:t>
                      </a:r>
                    </a:p>
                  </a:txBody>
                  <a:tcPr marL="9525" marR="9525" marT="9525" marB="0" anchor="b"/>
                </a:tc>
                <a:extLst>
                  <a:ext uri="{0D108BD9-81ED-4DB2-BD59-A6C34878D82A}">
                    <a16:rowId xmlns:a16="http://schemas.microsoft.com/office/drawing/2014/main" val="10009"/>
                  </a:ext>
                </a:extLst>
              </a:tr>
              <a:tr h="274761">
                <a:tc>
                  <a:txBody>
                    <a:bodyPr/>
                    <a:lstStyle/>
                    <a:p>
                      <a:pPr algn="l" fontAlgn="b"/>
                      <a:r>
                        <a:rPr lang="en-US" sz="1600" u="none" strike="noStrike" dirty="0" err="1">
                          <a:effectLst/>
                        </a:rPr>
                        <a:t>perlbench</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2.91E+09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17.3</a:t>
                      </a:r>
                    </a:p>
                  </a:txBody>
                  <a:tcPr marL="9525" marR="9525" marT="9525" marB="0" anchor="b"/>
                </a:tc>
                <a:tc>
                  <a:txBody>
                    <a:bodyPr/>
                    <a:lstStyle/>
                    <a:p>
                      <a:pPr algn="r" fontAlgn="b"/>
                      <a:r>
                        <a:rPr lang="en-US" sz="1600" b="0" i="0" u="none" strike="noStrike">
                          <a:solidFill>
                            <a:schemeClr val="tx1"/>
                          </a:solidFill>
                          <a:effectLst/>
                          <a:latin typeface="+mn-lt"/>
                        </a:rPr>
                        <a:t>25.9</a:t>
                      </a:r>
                    </a:p>
                  </a:txBody>
                  <a:tcPr marL="9525" marR="9525" marT="9525" marB="0" anchor="b"/>
                </a:tc>
                <a:tc>
                  <a:txBody>
                    <a:bodyPr/>
                    <a:lstStyle/>
                    <a:p>
                      <a:pPr algn="r" fontAlgn="b"/>
                      <a:r>
                        <a:rPr lang="en-US" sz="1600" b="0" i="0" u="none" strike="noStrike">
                          <a:solidFill>
                            <a:schemeClr val="tx1"/>
                          </a:solidFill>
                          <a:effectLst/>
                          <a:latin typeface="+mn-lt"/>
                        </a:rPr>
                        <a:t>16.0</a:t>
                      </a:r>
                    </a:p>
                  </a:txBody>
                  <a:tcPr marL="9525" marR="9525" marT="9525" marB="0" anchor="b"/>
                </a:tc>
                <a:tc>
                  <a:txBody>
                    <a:bodyPr/>
                    <a:lstStyle/>
                    <a:p>
                      <a:pPr algn="r" fontAlgn="b"/>
                      <a:r>
                        <a:rPr lang="en-US" sz="1600" b="0" i="0" u="none" strike="noStrike">
                          <a:solidFill>
                            <a:schemeClr val="tx1"/>
                          </a:solidFill>
                          <a:effectLst/>
                          <a:latin typeface="+mn-lt"/>
                        </a:rPr>
                        <a:t>40.8</a:t>
                      </a:r>
                    </a:p>
                  </a:txBody>
                  <a:tcPr marL="9525" marR="9525" marT="9525" marB="0" anchor="b"/>
                </a:tc>
                <a:extLst>
                  <a:ext uri="{0D108BD9-81ED-4DB2-BD59-A6C34878D82A}">
                    <a16:rowId xmlns:a16="http://schemas.microsoft.com/office/drawing/2014/main" val="10010"/>
                  </a:ext>
                </a:extLst>
              </a:tr>
              <a:tr h="274761">
                <a:tc>
                  <a:txBody>
                    <a:bodyPr/>
                    <a:lstStyle/>
                    <a:p>
                      <a:pPr algn="l" fontAlgn="b"/>
                      <a:r>
                        <a:rPr lang="en-US" sz="1600" u="none" strike="noStrike" dirty="0" err="1">
                          <a:effectLst/>
                        </a:rPr>
                        <a:t>sjeng</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2.11E+10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14.8</a:t>
                      </a:r>
                    </a:p>
                  </a:txBody>
                  <a:tcPr marL="9525" marR="9525" marT="9525" marB="0" anchor="b"/>
                </a:tc>
                <a:tc>
                  <a:txBody>
                    <a:bodyPr/>
                    <a:lstStyle/>
                    <a:p>
                      <a:pPr algn="r" fontAlgn="b"/>
                      <a:r>
                        <a:rPr lang="en-US" sz="1600" b="0" i="0" u="none" strike="noStrike">
                          <a:solidFill>
                            <a:schemeClr val="tx1"/>
                          </a:solidFill>
                          <a:effectLst/>
                          <a:latin typeface="+mn-lt"/>
                        </a:rPr>
                        <a:t>22.8</a:t>
                      </a:r>
                    </a:p>
                  </a:txBody>
                  <a:tcPr marL="9525" marR="9525" marT="9525" marB="0" anchor="b"/>
                </a:tc>
                <a:tc>
                  <a:txBody>
                    <a:bodyPr/>
                    <a:lstStyle/>
                    <a:p>
                      <a:pPr algn="r" fontAlgn="b"/>
                      <a:r>
                        <a:rPr lang="en-US" sz="1600" b="0" i="0" u="none" strike="noStrike">
                          <a:solidFill>
                            <a:schemeClr val="tx1"/>
                          </a:solidFill>
                          <a:effectLst/>
                          <a:latin typeface="+mn-lt"/>
                        </a:rPr>
                        <a:t>11.0</a:t>
                      </a:r>
                    </a:p>
                  </a:txBody>
                  <a:tcPr marL="9525" marR="9525" marT="9525" marB="0" anchor="b"/>
                </a:tc>
                <a:tc>
                  <a:txBody>
                    <a:bodyPr/>
                    <a:lstStyle/>
                    <a:p>
                      <a:pPr algn="r" fontAlgn="b"/>
                      <a:r>
                        <a:rPr lang="en-US" sz="1600" b="0" i="0" u="none" strike="noStrike">
                          <a:solidFill>
                            <a:schemeClr val="tx1"/>
                          </a:solidFill>
                          <a:effectLst/>
                          <a:latin typeface="+mn-lt"/>
                        </a:rPr>
                        <a:t>51.4</a:t>
                      </a:r>
                    </a:p>
                  </a:txBody>
                  <a:tcPr marL="9525" marR="9525" marT="9525" marB="0" anchor="b"/>
                </a:tc>
                <a:extLst>
                  <a:ext uri="{0D108BD9-81ED-4DB2-BD59-A6C34878D82A}">
                    <a16:rowId xmlns:a16="http://schemas.microsoft.com/office/drawing/2014/main" val="10011"/>
                  </a:ext>
                </a:extLst>
              </a:tr>
              <a:tr h="274761">
                <a:tc>
                  <a:txBody>
                    <a:bodyPr/>
                    <a:lstStyle/>
                    <a:p>
                      <a:pPr algn="l" fontAlgn="b"/>
                      <a:r>
                        <a:rPr lang="en-US" sz="1600" b="0" i="0" u="none" strike="noStrike" dirty="0">
                          <a:solidFill>
                            <a:srgbClr val="000000"/>
                          </a:solidFill>
                          <a:effectLst/>
                          <a:latin typeface="Arial1"/>
                        </a:rPr>
                        <a:t>Average</a:t>
                      </a:r>
                    </a:p>
                  </a:txBody>
                  <a:tcPr marL="9525" marR="9525" marT="9525" marB="0" anchor="b"/>
                </a:tc>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9.4</a:t>
                      </a:r>
                    </a:p>
                  </a:txBody>
                  <a:tcPr marL="9525" marR="9525" marT="9525" marB="0" anchor="b"/>
                </a:tc>
                <a:tc>
                  <a:txBody>
                    <a:bodyPr/>
                    <a:lstStyle/>
                    <a:p>
                      <a:pPr algn="r" fontAlgn="b"/>
                      <a:r>
                        <a:rPr lang="en-US" sz="1600" b="0" i="0" u="none" strike="noStrike">
                          <a:solidFill>
                            <a:schemeClr val="tx1"/>
                          </a:solidFill>
                          <a:effectLst/>
                          <a:latin typeface="+mn-lt"/>
                        </a:rPr>
                        <a:t>31.0</a:t>
                      </a:r>
                    </a:p>
                  </a:txBody>
                  <a:tcPr marL="9525" marR="9525" marT="9525" marB="0" anchor="b"/>
                </a:tc>
                <a:tc>
                  <a:txBody>
                    <a:bodyPr/>
                    <a:lstStyle/>
                    <a:p>
                      <a:pPr algn="r" fontAlgn="b"/>
                      <a:r>
                        <a:rPr lang="en-US" sz="1600" b="0" i="0" u="none" strike="noStrike">
                          <a:solidFill>
                            <a:schemeClr val="tx1"/>
                          </a:solidFill>
                          <a:effectLst/>
                          <a:latin typeface="+mn-lt"/>
                        </a:rPr>
                        <a:t>13.4</a:t>
                      </a:r>
                    </a:p>
                  </a:txBody>
                  <a:tcPr marL="9525" marR="9525" marT="9525" marB="0" anchor="b"/>
                </a:tc>
                <a:tc>
                  <a:txBody>
                    <a:bodyPr/>
                    <a:lstStyle/>
                    <a:p>
                      <a:pPr algn="r" fontAlgn="b"/>
                      <a:r>
                        <a:rPr lang="en-US" sz="1600" b="0" i="0" u="none" strike="noStrike" dirty="0">
                          <a:solidFill>
                            <a:schemeClr val="tx1"/>
                          </a:solidFill>
                          <a:effectLst/>
                          <a:latin typeface="+mn-lt"/>
                        </a:rPr>
                        <a:t>46.2</a:t>
                      </a:r>
                    </a:p>
                  </a:txBody>
                  <a:tcPr marL="9525" marR="9525" marT="9525" marB="0" anchor="b"/>
                </a:tc>
                <a:extLst>
                  <a:ext uri="{0D108BD9-81ED-4DB2-BD59-A6C34878D82A}">
                    <a16:rowId xmlns:a16="http://schemas.microsoft.com/office/drawing/2014/main" val="10012"/>
                  </a:ext>
                </a:extLst>
              </a:tr>
            </a:tbl>
          </a:graphicData>
        </a:graphic>
      </p:graphicFrame>
      <p:sp>
        <p:nvSpPr>
          <p:cNvPr id="8" name="TextBox 7"/>
          <p:cNvSpPr txBox="1"/>
          <p:nvPr/>
        </p:nvSpPr>
        <p:spPr>
          <a:xfrm>
            <a:off x="831273" y="1545621"/>
            <a:ext cx="5261377" cy="400110"/>
          </a:xfrm>
          <a:prstGeom prst="rect">
            <a:avLst/>
          </a:prstGeom>
          <a:noFill/>
        </p:spPr>
        <p:txBody>
          <a:bodyPr wrap="none" rtlCol="0">
            <a:spAutoFit/>
          </a:bodyPr>
          <a:lstStyle/>
          <a:p>
            <a:r>
              <a:rPr lang="en-US" dirty="0" err="1"/>
              <a:t>Blem</a:t>
            </a:r>
            <a:r>
              <a:rPr lang="en-US" dirty="0"/>
              <a:t> et al [HPCA 2013] </a:t>
            </a:r>
            <a:r>
              <a:rPr lang="en-US" dirty="0">
                <a:solidFill>
                  <a:srgbClr val="FF0000"/>
                </a:solidFill>
              </a:rPr>
              <a:t>Spec INT 2006</a:t>
            </a:r>
          </a:p>
        </p:txBody>
      </p:sp>
      <p:sp>
        <p:nvSpPr>
          <p:cNvPr id="9" name="TextBox 8"/>
          <p:cNvSpPr txBox="1"/>
          <p:nvPr/>
        </p:nvSpPr>
        <p:spPr>
          <a:xfrm>
            <a:off x="2244437" y="6176994"/>
            <a:ext cx="4977645"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Every 10</a:t>
            </a:r>
            <a:r>
              <a:rPr lang="en-US" baseline="30000" dirty="0">
                <a:solidFill>
                  <a:srgbClr val="FF0000"/>
                </a:solidFill>
                <a:latin typeface="Comic Sans MS" panose="030F0702030302020204" pitchFamily="66" charset="0"/>
              </a:rPr>
              <a:t>th</a:t>
            </a:r>
            <a:r>
              <a:rPr lang="en-US" dirty="0">
                <a:solidFill>
                  <a:srgbClr val="FF0000"/>
                </a:solidFill>
                <a:latin typeface="Comic Sans MS" panose="030F0702030302020204" pitchFamily="66" charset="0"/>
              </a:rPr>
              <a:t> or 11</a:t>
            </a:r>
            <a:r>
              <a:rPr lang="en-US" baseline="30000" dirty="0">
                <a:solidFill>
                  <a:srgbClr val="FF0000"/>
                </a:solidFill>
                <a:latin typeface="Comic Sans MS" panose="030F0702030302020204" pitchFamily="66" charset="0"/>
              </a:rPr>
              <a:t>th</a:t>
            </a:r>
            <a:r>
              <a:rPr lang="en-US" dirty="0">
                <a:solidFill>
                  <a:srgbClr val="FF0000"/>
                </a:solidFill>
                <a:latin typeface="Comic Sans MS" panose="030F0702030302020204" pitchFamily="66" charset="0"/>
              </a:rPr>
              <a:t> instruction is a branch</a:t>
            </a:r>
          </a:p>
        </p:txBody>
      </p:sp>
      <p:sp>
        <p:nvSpPr>
          <p:cNvPr id="3" name="Date Placeholder 2">
            <a:extLst>
              <a:ext uri="{FF2B5EF4-FFF2-40B4-BE49-F238E27FC236}">
                <a16:creationId xmlns:a16="http://schemas.microsoft.com/office/drawing/2014/main" id="{E65F2078-6A07-4F6D-7DB9-50A4E9444ED8}"/>
              </a:ext>
            </a:extLst>
          </p:cNvPr>
          <p:cNvSpPr>
            <a:spLocks noGrp="1"/>
          </p:cNvSpPr>
          <p:nvPr>
            <p:ph type="dt" sz="half" idx="10"/>
          </p:nvPr>
        </p:nvSpPr>
        <p:spPr/>
        <p:txBody>
          <a:bodyPr/>
          <a:lstStyle/>
          <a:p>
            <a:pPr>
              <a:defRPr/>
            </a:pPr>
            <a:r>
              <a:rPr lang="en-US"/>
              <a:t>April 11, 2023</a:t>
            </a:r>
            <a:endParaRPr lang="en-US" dirty="0"/>
          </a:p>
        </p:txBody>
      </p:sp>
      <p:sp>
        <p:nvSpPr>
          <p:cNvPr id="10" name="Footer Placeholder 9">
            <a:extLst>
              <a:ext uri="{FF2B5EF4-FFF2-40B4-BE49-F238E27FC236}">
                <a16:creationId xmlns:a16="http://schemas.microsoft.com/office/drawing/2014/main" id="{170EA14D-E3F1-ACDF-F0E5-8CA729F70923}"/>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5B8BA323-C7C9-AD41-DAEE-C37A084A27E6}"/>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a:t>
            </a:fld>
            <a:endParaRPr lang="en-US" dirty="0"/>
          </a:p>
        </p:txBody>
      </p:sp>
    </p:spTree>
    <p:extLst>
      <p:ext uri="{BB962C8B-B14F-4D97-AF65-F5344CB8AC3E}">
        <p14:creationId xmlns:p14="http://schemas.microsoft.com/office/powerpoint/2010/main" val="80528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598"/>
            <a:ext cx="7772400" cy="1143000"/>
          </a:xfrm>
        </p:spPr>
        <p:txBody>
          <a:bodyPr/>
          <a:lstStyle/>
          <a:p>
            <a:r>
              <a:rPr lang="en-US" sz="4000" dirty="0"/>
              <a:t>4-Stage-pipeline without Branch predictors </a:t>
            </a:r>
            <a:r>
              <a:rPr lang="en-US" sz="2400" dirty="0"/>
              <a:t>execute</a:t>
            </a:r>
          </a:p>
        </p:txBody>
      </p:sp>
      <p:sp>
        <p:nvSpPr>
          <p:cNvPr id="3" name="Content Placeholder 2"/>
          <p:cNvSpPr>
            <a:spLocks noGrp="1"/>
          </p:cNvSpPr>
          <p:nvPr>
            <p:ph idx="1"/>
          </p:nvPr>
        </p:nvSpPr>
        <p:spPr>
          <a:xfrm>
            <a:off x="632460" y="1539463"/>
            <a:ext cx="8211094" cy="4926876"/>
          </a:xfrm>
        </p:spPr>
        <p:txBody>
          <a:bodyPr/>
          <a:lstStyle/>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execute;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x = d2e.first; ...</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(epoch[0] != </a:t>
            </a:r>
            <a:r>
              <a:rPr lang="en-US" sz="1600" dirty="0" err="1">
                <a:latin typeface="Consolas" panose="020B0609020204030204" pitchFamily="49" charset="0"/>
                <a:cs typeface="Courier New" pitchFamily="49" charset="0"/>
              </a:rPr>
              <a:t>inEp</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a:latin typeface="Consolas" panose="020B0609020204030204" pitchFamily="49" charset="0"/>
                <a:cs typeface="Courier New" pitchFamily="49" charset="0"/>
              </a:rPr>
              <a:t>e2w.enq(Invalid); d2e.deq;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else      begin</a:t>
            </a:r>
            <a:endParaRPr lang="en-US" sz="1600"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eInst</a:t>
            </a:r>
            <a:r>
              <a:rPr lang="en-US" sz="1600" dirty="0">
                <a:latin typeface="Consolas" panose="020B0609020204030204" pitchFamily="49" charset="0"/>
                <a:cs typeface="Courier New" pitchFamily="49" charset="0"/>
              </a:rPr>
              <a:t> = exec(</a:t>
            </a:r>
            <a:r>
              <a:rPr lang="en-US" sz="1600" dirty="0" err="1">
                <a:latin typeface="Consolas" panose="020B0609020204030204" pitchFamily="49" charset="0"/>
                <a:cs typeface="Courier New" pitchFamily="49" charset="0"/>
              </a:rPr>
              <a:t>dInstE</a:t>
            </a:r>
            <a:r>
              <a:rPr lang="en-US" sz="1600" dirty="0">
                <a:latin typeface="Consolas" panose="020B0609020204030204" pitchFamily="49" charset="0"/>
                <a:cs typeface="Courier New" pitchFamily="49" charset="0"/>
              </a:rPr>
              <a:t>, rVal1E, rVal2E, </a:t>
            </a:r>
            <a:r>
              <a:rPr lang="en-US" sz="1600" dirty="0" err="1">
                <a:latin typeface="Consolas" panose="020B0609020204030204" pitchFamily="49" charset="0"/>
                <a:cs typeface="Courier New" pitchFamily="49" charset="0"/>
              </a:rPr>
              <a:t>pcE</a:t>
            </a:r>
            <a:r>
              <a:rPr lang="en-US" sz="1600" dirty="0">
                <a:latin typeface="Consolas" panose="020B0609020204030204" pitchFamily="49" charset="0"/>
                <a:cs typeface="Courier New" pitchFamily="49" charset="0"/>
              </a:rPr>
              <a:t>);</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eInst.iType</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Ld</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dMem.enq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MemReq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op:Ld</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addr:eInst.addr</a:t>
            </a:r>
            <a:r>
              <a:rPr lang="en-US" sz="1600" dirty="0">
                <a:latin typeface="Consolas" panose="020B0609020204030204" pitchFamily="49" charset="0"/>
                <a:cs typeface="Courier New" pitchFamily="49" charset="0"/>
              </a:rPr>
              <a:t>, data:?});</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else if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eInst.iType</a:t>
            </a:r>
            <a:r>
              <a:rPr lang="en-US" sz="1600" dirty="0">
                <a:latin typeface="Consolas" panose="020B0609020204030204" pitchFamily="49" charset="0"/>
                <a:cs typeface="Courier New" pitchFamily="49" charset="0"/>
              </a:rPr>
              <a:t> == St)</a:t>
            </a:r>
            <a:r>
              <a:rPr lang="en-US" sz="1600" b="1" dirty="0">
                <a:latin typeface="Consolas" panose="020B0609020204030204" pitchFamily="49" charset="0"/>
                <a:cs typeface="Courier New" pitchFamily="49" charset="0"/>
              </a:rPr>
              <a:t> begin</a:t>
            </a:r>
            <a:endParaRPr lang="en-US" sz="1600" dirty="0">
              <a:latin typeface="Consolas" panose="020B0609020204030204" pitchFamily="49" charset="0"/>
              <a:cs typeface="Courier New" pitchFamily="49" charset="0"/>
            </a:endParaRP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dMem.enq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MemReq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op:St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addr:eInst.addr</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data:eInst.data</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nextPC</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eInst.brTaken</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eInst.addr</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pcE</a:t>
            </a:r>
            <a:r>
              <a:rPr lang="en-US" sz="1600" dirty="0">
                <a:latin typeface="Consolas" panose="020B0609020204030204" pitchFamily="49" charset="0"/>
                <a:cs typeface="Courier New" pitchFamily="49" charset="0"/>
              </a:rPr>
              <a:t> + 4;</a:t>
            </a:r>
          </a:p>
          <a:p>
            <a:pPr marL="0" indent="0">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x.ppc</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nextPC</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a:latin typeface="Consolas" panose="020B0609020204030204" pitchFamily="49" charset="0"/>
                <a:cs typeface="Courier New" pitchFamily="49" charset="0"/>
              </a:rPr>
              <a:t>pc[0] &lt;= </a:t>
            </a:r>
            <a:r>
              <a:rPr lang="en-US" sz="1600" dirty="0" err="1">
                <a:latin typeface="Consolas" panose="020B0609020204030204" pitchFamily="49" charset="0"/>
                <a:cs typeface="Courier New" pitchFamily="49" charset="0"/>
              </a:rPr>
              <a:t>eInst.addr</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epoch[0] &lt;= !epoch[0]; </a:t>
            </a:r>
            <a:r>
              <a:rPr lang="en-US" sz="1600" b="1" dirty="0">
                <a:latin typeface="Consolas" panose="020B0609020204030204" pitchFamily="49" charset="0"/>
                <a:cs typeface="Courier New" pitchFamily="49" charset="0"/>
              </a:rPr>
              <a:t>end</a:t>
            </a:r>
          </a:p>
          <a:p>
            <a:pPr marL="0" indent="0">
              <a:buNone/>
            </a:pPr>
            <a:r>
              <a:rPr lang="en-US" sz="1600" dirty="0">
                <a:latin typeface="Consolas" panose="020B0609020204030204" pitchFamily="49" charset="0"/>
                <a:cs typeface="Courier New" pitchFamily="49" charset="0"/>
              </a:rPr>
              <a:t>      e2w.enq(Valid Exec12Exec2(</a:t>
            </a:r>
            <a:r>
              <a:rPr lang="en-US" sz="1600" dirty="0" err="1">
                <a:latin typeface="Consolas" panose="020B0609020204030204" pitchFamily="49" charset="0"/>
                <a:cs typeface="Courier New" pitchFamily="49" charset="0"/>
              </a:rPr>
              <a:t>eInst:eInst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pc:pcE</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d2e.deq; </a:t>
            </a:r>
          </a:p>
          <a:p>
            <a:pPr marL="0" indent="0">
              <a:buNone/>
            </a:pPr>
            <a:r>
              <a:rPr lang="en-US" sz="1600" b="1" dirty="0">
                <a:latin typeface="Consolas" panose="020B0609020204030204" pitchFamily="49" charset="0"/>
                <a:cs typeface="Courier New" pitchFamily="49" charset="0"/>
              </a:rPr>
              <a:t>    end</a:t>
            </a:r>
            <a:r>
              <a:rPr lang="en-US" sz="1600" dirty="0">
                <a:latin typeface="Consolas" panose="020B0609020204030204" pitchFamily="49" charset="0"/>
                <a:cs typeface="Courier New" pitchFamily="49" charset="0"/>
              </a:rPr>
              <a:t> </a:t>
            </a:r>
            <a:endParaRPr lang="en-US" sz="1600" b="1" dirty="0">
              <a:latin typeface="Consolas" panose="020B0609020204030204" pitchFamily="49" charset="0"/>
              <a:cs typeface="Courier New" pitchFamily="49" charset="0"/>
            </a:endParaRPr>
          </a:p>
          <a:p>
            <a:pPr marL="0" indent="0">
              <a:buNone/>
            </a:pP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p:txBody>
      </p:sp>
      <p:sp>
        <p:nvSpPr>
          <p:cNvPr id="7" name="Date Placeholder 6">
            <a:extLst>
              <a:ext uri="{FF2B5EF4-FFF2-40B4-BE49-F238E27FC236}">
                <a16:creationId xmlns:a16="http://schemas.microsoft.com/office/drawing/2014/main" id="{DB2796C2-FEFA-39CC-D652-66DE29F77A7A}"/>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C2AF322D-C19B-8A90-01C9-06F9528CD52B}"/>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85981638-C062-6B65-48F4-97C2B74A7082}"/>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40</a:t>
            </a:fld>
            <a:endParaRPr lang="en-US" dirty="0"/>
          </a:p>
        </p:txBody>
      </p:sp>
    </p:spTree>
    <p:extLst>
      <p:ext uri="{BB962C8B-B14F-4D97-AF65-F5344CB8AC3E}">
        <p14:creationId xmlns:p14="http://schemas.microsoft.com/office/powerpoint/2010/main" val="2256667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4-Stage-pipeline without Branch predictors </a:t>
            </a:r>
            <a:r>
              <a:rPr lang="en-US" sz="2800" dirty="0" err="1"/>
              <a:t>writeback</a:t>
            </a:r>
            <a:endParaRPr lang="en-US" sz="2400" dirty="0"/>
          </a:p>
        </p:txBody>
      </p:sp>
      <p:sp>
        <p:nvSpPr>
          <p:cNvPr id="7" name="TextBox 6"/>
          <p:cNvSpPr txBox="1"/>
          <p:nvPr/>
        </p:nvSpPr>
        <p:spPr>
          <a:xfrm>
            <a:off x="609600" y="1513764"/>
            <a:ext cx="8329684" cy="3416320"/>
          </a:xfrm>
          <a:prstGeom prst="rect">
            <a:avLst/>
          </a:prstGeom>
          <a:noFill/>
        </p:spPr>
        <p:txBody>
          <a:bodyPr wrap="square" rtlCol="0">
            <a:spAutoFit/>
          </a:bodyPr>
          <a:lstStyle/>
          <a:p>
            <a:pPr marL="0" indent="0">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writeback</a:t>
            </a:r>
            <a:r>
              <a:rPr lang="en-US" sz="1800" dirty="0">
                <a:latin typeface="Consolas" panose="020B0609020204030204" pitchFamily="49" charset="0"/>
                <a:cs typeface="Courier New" pitchFamily="49" charset="0"/>
              </a:rPr>
              <a:t>;</a:t>
            </a:r>
            <a:endParaRPr lang="en-US" sz="1800" b="1" dirty="0">
              <a:latin typeface="Consolas" panose="020B0609020204030204" pitchFamily="49" charset="0"/>
              <a:cs typeface="Courier New" pitchFamily="49" charset="0"/>
            </a:endParaRPr>
          </a:p>
          <a:p>
            <a:r>
              <a:rPr lang="en-US" sz="1800" b="1" dirty="0">
                <a:latin typeface="Consolas" panose="020B0609020204030204" pitchFamily="49" charset="0"/>
                <a:cs typeface="Courier New" pitchFamily="49" charset="0"/>
              </a:rPr>
              <a:t>    let </a:t>
            </a:r>
            <a:r>
              <a:rPr lang="en-US" sz="1800" dirty="0" err="1">
                <a:latin typeface="Consolas" panose="020B0609020204030204" pitchFamily="49" charset="0"/>
                <a:cs typeface="Courier New" pitchFamily="49" charset="0"/>
              </a:rPr>
              <a:t>vx</a:t>
            </a:r>
            <a:r>
              <a:rPr lang="en-US" sz="1800" dirty="0">
                <a:latin typeface="Consolas" panose="020B0609020204030204" pitchFamily="49" charset="0"/>
                <a:cs typeface="Courier New" pitchFamily="49" charset="0"/>
              </a:rPr>
              <a:t> = e2w.first;</a:t>
            </a:r>
            <a:r>
              <a:rPr lang="en-US" sz="1800" b="1" dirty="0">
                <a:latin typeface="Consolas" panose="020B0609020204030204" pitchFamily="49" charset="0"/>
                <a:cs typeface="Courier New" pitchFamily="49" charset="0"/>
              </a:rPr>
              <a:t> </a:t>
            </a:r>
          </a:p>
          <a:p>
            <a:r>
              <a:rPr lang="en-US" sz="1800" b="1" dirty="0">
                <a:latin typeface="Consolas" panose="020B0609020204030204" pitchFamily="49" charset="0"/>
                <a:cs typeface="Courier New" pitchFamily="49" charset="0"/>
              </a:rPr>
              <a:t>    if </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vx</a:t>
            </a:r>
            <a:r>
              <a:rPr lang="en-US" sz="1800" b="1" dirty="0">
                <a:latin typeface="Consolas" panose="020B0609020204030204" pitchFamily="49" charset="0"/>
                <a:cs typeface="Courier New" pitchFamily="49" charset="0"/>
              </a:rPr>
              <a:t> matches tagged </a:t>
            </a:r>
            <a:r>
              <a:rPr lang="en-US" sz="1800" dirty="0">
                <a:latin typeface="Consolas" panose="020B0609020204030204" pitchFamily="49" charset="0"/>
                <a:cs typeface="Courier New" pitchFamily="49" charset="0"/>
              </a:rPr>
              <a:t>Valid .x) </a:t>
            </a:r>
            <a:r>
              <a:rPr lang="en-US" sz="1800" b="1" dirty="0">
                <a:latin typeface="Consolas" panose="020B0609020204030204" pitchFamily="49" charset="0"/>
                <a:cs typeface="Courier New" pitchFamily="49" charset="0"/>
              </a:rPr>
              <a:t>begin</a:t>
            </a:r>
          </a:p>
          <a:p>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x.eInst</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a:t>
            </a:r>
            <a:endParaRPr lang="en-US" sz="1800" dirty="0">
              <a:latin typeface="Consolas" panose="020B0609020204030204" pitchFamily="49" charset="0"/>
              <a:cs typeface="Courier New" pitchFamily="49" charset="0"/>
            </a:endParaRPr>
          </a:p>
          <a:p>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isValid</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eInst.dst</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begin</a:t>
            </a:r>
          </a:p>
          <a:p>
            <a:pPr marL="0" indent="0">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data = </a:t>
            </a:r>
            <a:r>
              <a:rPr lang="en-US" sz="1800" dirty="0" err="1">
                <a:latin typeface="Consolas" panose="020B0609020204030204" pitchFamily="49" charset="0"/>
                <a:cs typeface="Courier New" pitchFamily="49" charset="0"/>
              </a:rPr>
              <a:t>eInst.iType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Ld</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dMem.first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eInst.data</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rf.wr</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fromMaybe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eInst.dst</a:t>
            </a:r>
            <a:r>
              <a:rPr lang="en-US" sz="1800" dirty="0">
                <a:latin typeface="Consolas" panose="020B0609020204030204" pitchFamily="49" charset="0"/>
                <a:cs typeface="Courier New" pitchFamily="49" charset="0"/>
              </a:rPr>
              <a:t>), data); </a:t>
            </a:r>
          </a:p>
          <a:p>
            <a:r>
              <a:rPr lang="en-US" sz="1800" b="1" dirty="0">
                <a:latin typeface="Consolas" panose="020B0609020204030204" pitchFamily="49" charset="0"/>
                <a:cs typeface="Courier New" pitchFamily="49" charset="0"/>
              </a:rPr>
              <a:t>     end</a:t>
            </a:r>
          </a:p>
          <a:p>
            <a:pPr marL="0" indent="0">
              <a:buNone/>
            </a:pPr>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eInst.iType</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Ld</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dMem.deq</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a:t>
            </a:r>
          </a:p>
          <a:p>
            <a:pPr marL="0" indent="0">
              <a:buNone/>
            </a:pPr>
            <a:r>
              <a:rPr lang="en-US" sz="1800" b="1" dirty="0">
                <a:latin typeface="Consolas" panose="020B0609020204030204" pitchFamily="49" charset="0"/>
                <a:cs typeface="Courier New" pitchFamily="49" charset="0"/>
              </a:rPr>
              <a:t>    end   </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sb.remove</a:t>
            </a:r>
            <a:r>
              <a:rPr lang="en-US" sz="1800" dirty="0">
                <a:latin typeface="Consolas" panose="020B0609020204030204" pitchFamily="49" charset="0"/>
                <a:cs typeface="Courier New" pitchFamily="49" charset="0"/>
              </a:rPr>
              <a:t>; e2w.deq;</a:t>
            </a:r>
            <a:br>
              <a:rPr lang="en-US" sz="1800" dirty="0">
                <a:latin typeface="Consolas" panose="020B0609020204030204" pitchFamily="49" charset="0"/>
                <a:cs typeface="Courier New" pitchFamily="49" charset="0"/>
              </a:rPr>
            </a:br>
            <a:r>
              <a:rPr lang="en-US" sz="1800" b="1" dirty="0" err="1">
                <a:latin typeface="Consolas" panose="020B0609020204030204" pitchFamily="49" charset="0"/>
                <a:cs typeface="Courier New" pitchFamily="49" charset="0"/>
              </a:rPr>
              <a:t>endrule</a:t>
            </a:r>
            <a:endParaRPr lang="en-US" sz="1800" dirty="0">
              <a:latin typeface="Consolas" panose="020B0609020204030204" pitchFamily="49" charset="0"/>
            </a:endParaRPr>
          </a:p>
        </p:txBody>
      </p:sp>
      <p:sp>
        <p:nvSpPr>
          <p:cNvPr id="4" name="Date Placeholder 3">
            <a:extLst>
              <a:ext uri="{FF2B5EF4-FFF2-40B4-BE49-F238E27FC236}">
                <a16:creationId xmlns:a16="http://schemas.microsoft.com/office/drawing/2014/main" id="{B68F3D6B-ABD4-B3E9-E33E-CA01019729D9}"/>
              </a:ext>
            </a:extLst>
          </p:cNvPr>
          <p:cNvSpPr>
            <a:spLocks noGrp="1"/>
          </p:cNvSpPr>
          <p:nvPr>
            <p:ph type="dt" sz="half" idx="10"/>
          </p:nvPr>
        </p:nvSpPr>
        <p:spPr/>
        <p:txBody>
          <a:bodyPr/>
          <a:lstStyle/>
          <a:p>
            <a:pPr>
              <a:defRPr/>
            </a:pPr>
            <a:r>
              <a:rPr lang="en-US"/>
              <a:t>April 11, 2023</a:t>
            </a:r>
            <a:endParaRPr lang="en-US" dirty="0"/>
          </a:p>
        </p:txBody>
      </p:sp>
      <p:sp>
        <p:nvSpPr>
          <p:cNvPr id="6" name="Footer Placeholder 5">
            <a:extLst>
              <a:ext uri="{FF2B5EF4-FFF2-40B4-BE49-F238E27FC236}">
                <a16:creationId xmlns:a16="http://schemas.microsoft.com/office/drawing/2014/main" id="{2FAA105D-84C0-7441-AED5-4EFEB6F16F93}"/>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F33626DD-EE92-9100-E27B-EE265403ACB4}"/>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41</a:t>
            </a:fld>
            <a:endParaRPr lang="en-US" dirty="0"/>
          </a:p>
        </p:txBody>
      </p:sp>
    </p:spTree>
    <p:extLst>
      <p:ext uri="{BB962C8B-B14F-4D97-AF65-F5344CB8AC3E}">
        <p14:creationId xmlns:p14="http://schemas.microsoft.com/office/powerpoint/2010/main" val="24437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BTB predictor</a:t>
            </a:r>
          </a:p>
        </p:txBody>
      </p:sp>
      <p:sp>
        <p:nvSpPr>
          <p:cNvPr id="3" name="Content Placeholder 2"/>
          <p:cNvSpPr>
            <a:spLocks noGrp="1"/>
          </p:cNvSpPr>
          <p:nvPr>
            <p:ph idx="1"/>
          </p:nvPr>
        </p:nvSpPr>
        <p:spPr>
          <a:xfrm>
            <a:off x="561975" y="1524000"/>
            <a:ext cx="8448675" cy="5029200"/>
          </a:xfrm>
        </p:spPr>
        <p:txBody>
          <a:bodyPr/>
          <a:lstStyle/>
          <a:p>
            <a:pPr marL="0" indent="0">
              <a:buNone/>
            </a:pPr>
            <a:r>
              <a:rPr lang="en-US" sz="1800" b="1" dirty="0">
                <a:latin typeface="Consolas" panose="020B0609020204030204" pitchFamily="49" charset="0"/>
                <a:cs typeface="Courier New" pitchFamily="49" charset="0"/>
              </a:rPr>
              <a:t>module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mkBtb</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AddrPred</a:t>
            </a:r>
            <a:r>
              <a:rPr lang="en-US" sz="1800" dirty="0">
                <a:latin typeface="Consolas" panose="020B0609020204030204" pitchFamily="49" charset="0"/>
                <a:cs typeface="Courier New" pitchFamily="49" charset="0"/>
              </a:rPr>
              <a:t>);</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RegFile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BtbIndex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ppcArr</a:t>
            </a:r>
            <a:r>
              <a:rPr lang="en-US" sz="1800" dirty="0">
                <a:latin typeface="Consolas" panose="020B0609020204030204" pitchFamily="49" charset="0"/>
                <a:cs typeface="Courier New" pitchFamily="49" charset="0"/>
              </a:rPr>
              <a:t> &lt;- </a:t>
            </a:r>
            <a:r>
              <a:rPr lang="en-US" sz="1800" dirty="0" err="1">
                <a:latin typeface="Consolas" panose="020B0609020204030204" pitchFamily="49" charset="0"/>
                <a:cs typeface="Courier New" pitchFamily="49" charset="0"/>
              </a:rPr>
              <a:t>mkRegFileFull</a:t>
            </a:r>
            <a:r>
              <a:rPr lang="en-US" sz="1800" dirty="0">
                <a:latin typeface="Consolas" panose="020B0609020204030204" pitchFamily="49" charset="0"/>
                <a:cs typeface="Courier New" pitchFamily="49" charset="0"/>
              </a:rPr>
              <a:t>;</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RegFile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BtbIndex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BtbTag</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entryPcArr</a:t>
            </a:r>
            <a:r>
              <a:rPr lang="en-US" sz="1800" dirty="0">
                <a:latin typeface="Consolas" panose="020B0609020204030204" pitchFamily="49" charset="0"/>
                <a:cs typeface="Courier New" pitchFamily="49" charset="0"/>
              </a:rPr>
              <a:t> &lt;- </a:t>
            </a:r>
            <a:r>
              <a:rPr lang="en-US" sz="1800" dirty="0" err="1">
                <a:latin typeface="Consolas" panose="020B0609020204030204" pitchFamily="49" charset="0"/>
                <a:cs typeface="Courier New" pitchFamily="49" charset="0"/>
              </a:rPr>
              <a:t>mkRegFileFull</a:t>
            </a:r>
            <a:r>
              <a:rPr lang="en-US" sz="1800" dirty="0">
                <a:latin typeface="Consolas" panose="020B0609020204030204" pitchFamily="49" charset="0"/>
                <a:cs typeface="Courier New" pitchFamily="49" charset="0"/>
              </a:rPr>
              <a:t>;</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Vector#(</a:t>
            </a:r>
            <a:r>
              <a:rPr lang="en-US" sz="1800" dirty="0" err="1">
                <a:latin typeface="Consolas" panose="020B0609020204030204" pitchFamily="49" charset="0"/>
                <a:cs typeface="Courier New" pitchFamily="49" charset="0"/>
              </a:rPr>
              <a:t>BtbEntries</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Reg</a:t>
            </a:r>
            <a:r>
              <a:rPr lang="en-US" sz="1800" dirty="0">
                <a:latin typeface="Consolas" panose="020B0609020204030204" pitchFamily="49" charset="0"/>
                <a:cs typeface="Courier New" pitchFamily="49" charset="0"/>
              </a:rPr>
              <a:t>#(Bool))</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validArr</a:t>
            </a:r>
            <a:r>
              <a:rPr lang="en-US" sz="1800" dirty="0">
                <a:latin typeface="Consolas" panose="020B0609020204030204" pitchFamily="49" charset="0"/>
                <a:cs typeface="Courier New" pitchFamily="49" charset="0"/>
              </a:rPr>
              <a:t> &lt;- </a:t>
            </a:r>
            <a:r>
              <a:rPr lang="en-US" sz="1800" dirty="0" err="1">
                <a:latin typeface="Consolas" panose="020B0609020204030204" pitchFamily="49" charset="0"/>
                <a:cs typeface="Courier New" pitchFamily="49" charset="0"/>
              </a:rPr>
              <a:t>replicateM</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mkReg</a:t>
            </a:r>
            <a:r>
              <a:rPr lang="en-US" sz="1800" dirty="0">
                <a:latin typeface="Consolas" panose="020B0609020204030204" pitchFamily="49" charset="0"/>
                <a:cs typeface="Courier New" pitchFamily="49" charset="0"/>
              </a:rPr>
              <a:t>(False));</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function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BtbIndex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getIndex</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pc)=truncate(pc&gt;&gt;2);</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function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BtbTag</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getTag</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pc) = </a:t>
            </a:r>
            <a:r>
              <a:rPr lang="en-US" sz="1800" dirty="0" err="1">
                <a:latin typeface="Consolas" panose="020B0609020204030204" pitchFamily="49" charset="0"/>
                <a:cs typeface="Courier New" pitchFamily="49" charset="0"/>
              </a:rPr>
              <a:t>truncateLSB</a:t>
            </a:r>
            <a:r>
              <a:rPr lang="en-US" sz="1800" dirty="0">
                <a:latin typeface="Consolas" panose="020B0609020204030204" pitchFamily="49" charset="0"/>
                <a:cs typeface="Courier New" pitchFamily="49" charset="0"/>
              </a:rPr>
              <a:t>(pc); </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nap(</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pc);</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BtbIndex</a:t>
            </a:r>
            <a:r>
              <a:rPr lang="en-US" sz="1800" dirty="0">
                <a:latin typeface="Consolas" panose="020B0609020204030204" pitchFamily="49" charset="0"/>
                <a:cs typeface="Courier New" pitchFamily="49" charset="0"/>
              </a:rPr>
              <a:t> index = </a:t>
            </a:r>
            <a:r>
              <a:rPr lang="en-US" sz="1800" dirty="0" err="1">
                <a:latin typeface="Consolas" panose="020B0609020204030204" pitchFamily="49" charset="0"/>
                <a:cs typeface="Courier New" pitchFamily="49" charset="0"/>
              </a:rPr>
              <a:t>getIndex</a:t>
            </a:r>
            <a:r>
              <a:rPr lang="en-US" sz="1800" dirty="0">
                <a:latin typeface="Consolas" panose="020B0609020204030204" pitchFamily="49" charset="0"/>
                <a:cs typeface="Courier New" pitchFamily="49" charset="0"/>
              </a:rPr>
              <a:t>(pc);</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BtbTag</a:t>
            </a:r>
            <a:r>
              <a:rPr lang="en-US" sz="1800" dirty="0">
                <a:latin typeface="Consolas" panose="020B0609020204030204" pitchFamily="49" charset="0"/>
                <a:cs typeface="Courier New" pitchFamily="49" charset="0"/>
              </a:rPr>
              <a:t> tag = </a:t>
            </a:r>
            <a:r>
              <a:rPr lang="en-US" sz="1800" dirty="0" err="1">
                <a:latin typeface="Consolas" panose="020B0609020204030204" pitchFamily="49" charset="0"/>
                <a:cs typeface="Courier New" pitchFamily="49" charset="0"/>
              </a:rPr>
              <a:t>getTag</a:t>
            </a:r>
            <a:r>
              <a:rPr lang="en-US" sz="1800" dirty="0">
                <a:latin typeface="Consolas" panose="020B0609020204030204" pitchFamily="49" charset="0"/>
                <a:cs typeface="Courier New" pitchFamily="49" charset="0"/>
              </a:rPr>
              <a:t>(pc);</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validArr</a:t>
            </a:r>
            <a:r>
              <a:rPr lang="en-US" sz="1800" dirty="0">
                <a:latin typeface="Consolas" panose="020B0609020204030204" pitchFamily="49" charset="0"/>
                <a:cs typeface="Courier New" pitchFamily="49" charset="0"/>
              </a:rPr>
              <a:t>[index] &amp;&amp; tag == </a:t>
            </a:r>
            <a:r>
              <a:rPr lang="en-US" sz="1800" dirty="0" err="1">
                <a:latin typeface="Consolas" panose="020B0609020204030204" pitchFamily="49" charset="0"/>
                <a:cs typeface="Courier New" pitchFamily="49" charset="0"/>
              </a:rPr>
              <a:t>entryPcArr.sub</a:t>
            </a:r>
            <a:r>
              <a:rPr lang="en-US" sz="1800" dirty="0">
                <a:latin typeface="Consolas" panose="020B0609020204030204" pitchFamily="49" charset="0"/>
                <a:cs typeface="Courier New" pitchFamily="49" charset="0"/>
              </a:rPr>
              <a:t>(index))</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return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ppcArr.sub</a:t>
            </a:r>
            <a:r>
              <a:rPr lang="en-US" sz="1800" dirty="0">
                <a:latin typeface="Consolas" panose="020B0609020204030204" pitchFamily="49" charset="0"/>
                <a:cs typeface="Courier New" pitchFamily="49" charset="0"/>
              </a:rPr>
              <a:t>(index);</a:t>
            </a:r>
            <a:br>
              <a:rPr lang="en-US" sz="1800" dirty="0">
                <a:latin typeface="Consolas" panose="020B0609020204030204" pitchFamily="49" charset="0"/>
                <a:cs typeface="Courier New" pitchFamily="49" charset="0"/>
              </a:rPr>
            </a:br>
            <a:r>
              <a:rPr lang="en-US" sz="1800" b="1" dirty="0">
                <a:latin typeface="Consolas" panose="020B0609020204030204" pitchFamily="49" charset="0"/>
                <a:cs typeface="Courier New" pitchFamily="49" charset="0"/>
              </a:rPr>
              <a:t>    else return</a:t>
            </a:r>
            <a:r>
              <a:rPr lang="en-US" sz="1800" dirty="0">
                <a:latin typeface="Consolas" panose="020B0609020204030204" pitchFamily="49" charset="0"/>
                <a:cs typeface="Courier New" pitchFamily="49" charset="0"/>
              </a:rPr>
              <a:t> (pc + 4);</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endmethod</a:t>
            </a:r>
            <a:endParaRPr lang="en-US" sz="1800" dirty="0">
              <a:latin typeface="Consolas" panose="020B0609020204030204" pitchFamily="49" charset="0"/>
              <a:cs typeface="Courier New" pitchFamily="49" charset="0"/>
            </a:endParaRP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Action update(</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pc, </a:t>
            </a:r>
            <a:r>
              <a:rPr lang="en-US" sz="1800" dirty="0" err="1">
                <a:latin typeface="Consolas" panose="020B0609020204030204" pitchFamily="49" charset="0"/>
                <a:cs typeface="Courier New" pitchFamily="49" charset="0"/>
              </a:rPr>
              <a:t>Addr</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nextPC</a:t>
            </a:r>
            <a:r>
              <a:rPr lang="en-US" sz="1800" dirty="0">
                <a:latin typeface="Consolas" panose="020B0609020204030204" pitchFamily="49" charset="0"/>
                <a:cs typeface="Courier New" pitchFamily="49" charset="0"/>
              </a:rPr>
              <a:t>, Bool taken);…</a:t>
            </a:r>
          </a:p>
          <a:p>
            <a:pPr marL="0" indent="0">
              <a:buNone/>
            </a:pPr>
            <a:r>
              <a:rPr lang="en-US" sz="1800" b="1" dirty="0" err="1">
                <a:latin typeface="Consolas" panose="020B0609020204030204" pitchFamily="49" charset="0"/>
                <a:cs typeface="Courier New" pitchFamily="49" charset="0"/>
              </a:rPr>
              <a:t>endmodule</a:t>
            </a:r>
            <a:endParaRPr lang="en-US" sz="1800" b="1" dirty="0">
              <a:latin typeface="Consolas" panose="020B0609020204030204" pitchFamily="49" charset="0"/>
            </a:endParaRPr>
          </a:p>
        </p:txBody>
      </p:sp>
      <p:sp>
        <p:nvSpPr>
          <p:cNvPr id="7" name="Date Placeholder 6">
            <a:extLst>
              <a:ext uri="{FF2B5EF4-FFF2-40B4-BE49-F238E27FC236}">
                <a16:creationId xmlns:a16="http://schemas.microsoft.com/office/drawing/2014/main" id="{57F7899F-C227-BFD8-4C5E-E1FB8FE76D29}"/>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4B20BE60-3364-7BD4-1A90-ABB19A4986D7}"/>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B9EBEF9C-4D93-66CE-BDE5-667B12F72196}"/>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42</a:t>
            </a:fld>
            <a:endParaRPr lang="en-US" dirty="0"/>
          </a:p>
        </p:txBody>
      </p:sp>
    </p:spTree>
    <p:extLst>
      <p:ext uri="{BB962C8B-B14F-4D97-AF65-F5344CB8AC3E}">
        <p14:creationId xmlns:p14="http://schemas.microsoft.com/office/powerpoint/2010/main" val="1657593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8598"/>
            <a:ext cx="8221785" cy="1143000"/>
          </a:xfrm>
        </p:spPr>
        <p:txBody>
          <a:bodyPr/>
          <a:lstStyle/>
          <a:p>
            <a:r>
              <a:rPr lang="en-US" sz="4000" dirty="0"/>
              <a:t>4-Stage-pipeline with BTB </a:t>
            </a:r>
            <a:br>
              <a:rPr lang="en-US" sz="4000" dirty="0"/>
            </a:br>
            <a:r>
              <a:rPr lang="en-US" sz="2400" dirty="0"/>
              <a:t>fetch, decode</a:t>
            </a:r>
            <a:endParaRPr lang="en-US" sz="1050" dirty="0"/>
          </a:p>
        </p:txBody>
      </p:sp>
      <p:sp>
        <p:nvSpPr>
          <p:cNvPr id="3" name="Content Placeholder 2"/>
          <p:cNvSpPr>
            <a:spLocks noGrp="1"/>
          </p:cNvSpPr>
          <p:nvPr>
            <p:ph idx="1"/>
          </p:nvPr>
        </p:nvSpPr>
        <p:spPr>
          <a:xfrm>
            <a:off x="632460" y="1511598"/>
            <a:ext cx="8273001" cy="5080413"/>
          </a:xfrm>
        </p:spPr>
        <p:txBody>
          <a:bodyPr/>
          <a:lstStyle/>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fetch;</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iMem.enq</a:t>
            </a:r>
            <a:r>
              <a:rPr lang="en-US" sz="1600" dirty="0">
                <a:latin typeface="Consolas" panose="020B0609020204030204" pitchFamily="49" charset="0"/>
                <a:cs typeface="Courier New" pitchFamily="49" charset="0"/>
              </a:rPr>
              <a:t>(pc[1]);</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ppcF</a:t>
            </a:r>
            <a:r>
              <a:rPr lang="en-US" sz="1600" dirty="0">
                <a:latin typeface="Consolas" panose="020B0609020204030204" pitchFamily="49" charset="0"/>
                <a:cs typeface="Courier New" pitchFamily="49" charset="0"/>
              </a:rPr>
              <a:t> = </a:t>
            </a:r>
            <a:r>
              <a:rPr lang="en-US" sz="1600" dirty="0" err="1">
                <a:solidFill>
                  <a:srgbClr val="FF3333"/>
                </a:solidFill>
                <a:latin typeface="Consolas" panose="020B0609020204030204" pitchFamily="49" charset="0"/>
                <a:cs typeface="Courier New" pitchFamily="49" charset="0"/>
              </a:rPr>
              <a:t>btb.</a:t>
            </a:r>
            <a:r>
              <a:rPr lang="en-US" sz="1600" dirty="0" err="1">
                <a:latin typeface="Consolas" panose="020B0609020204030204" pitchFamily="49" charset="0"/>
                <a:cs typeface="Courier New" pitchFamily="49" charset="0"/>
              </a:rPr>
              <a:t>nap</a:t>
            </a:r>
            <a:r>
              <a:rPr lang="en-US" sz="1600" dirty="0">
                <a:latin typeface="Consolas" panose="020B0609020204030204" pitchFamily="49" charset="0"/>
                <a:cs typeface="Courier New" pitchFamily="49" charset="0"/>
              </a:rPr>
              <a:t>(pc[1]); pc[1] &lt;= </a:t>
            </a:r>
            <a:r>
              <a:rPr lang="en-US" sz="1600" dirty="0" err="1">
                <a:latin typeface="Consolas" panose="020B0609020204030204" pitchFamily="49" charset="0"/>
                <a:cs typeface="Courier New" pitchFamily="49" charset="0"/>
              </a:rPr>
              <a:t>ppcF</a:t>
            </a:r>
            <a:r>
              <a:rPr lang="en-US" sz="1600" dirty="0">
                <a:latin typeface="Consolas" panose="020B0609020204030204" pitchFamily="49" charset="0"/>
                <a:cs typeface="Courier New" pitchFamily="49" charset="0"/>
              </a:rPr>
              <a:t> ;</a:t>
            </a:r>
          </a:p>
          <a:p>
            <a:pPr>
              <a:buNone/>
            </a:pPr>
            <a:r>
              <a:rPr lang="en-US" sz="1600" dirty="0">
                <a:latin typeface="Consolas" panose="020B0609020204030204" pitchFamily="49" charset="0"/>
                <a:cs typeface="Courier New" pitchFamily="49" charset="0"/>
              </a:rPr>
              <a:t>      f2d.enq(Fetch2Decode(</a:t>
            </a:r>
            <a:r>
              <a:rPr lang="en-US" sz="1600" dirty="0" err="1">
                <a:latin typeface="Consolas" panose="020B0609020204030204" pitchFamily="49" charset="0"/>
                <a:cs typeface="Courier New" pitchFamily="49" charset="0"/>
              </a:rPr>
              <a:t>pc:pc</a:t>
            </a:r>
            <a:r>
              <a:rPr lang="en-US" sz="1600" dirty="0">
                <a:latin typeface="Consolas" panose="020B0609020204030204" pitchFamily="49" charset="0"/>
                <a:cs typeface="Courier New" pitchFamily="49" charset="0"/>
              </a:rPr>
              <a:t>[1], </a:t>
            </a:r>
            <a:r>
              <a:rPr lang="en-US" sz="1600" dirty="0" err="1">
                <a:latin typeface="Consolas" panose="020B0609020204030204" pitchFamily="49" charset="0"/>
                <a:cs typeface="Courier New" pitchFamily="49" charset="0"/>
              </a:rPr>
              <a:t>ppc:ppcF</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epoch:epoch</a:t>
            </a:r>
            <a:r>
              <a:rPr lang="en-US" sz="1600" dirty="0">
                <a:latin typeface="Consolas" panose="020B0609020204030204" pitchFamily="49" charset="0"/>
                <a:cs typeface="Courier New" pitchFamily="49" charset="0"/>
              </a:rPr>
              <a:t>[1]))</a:t>
            </a:r>
          </a:p>
          <a:p>
            <a:pPr marL="0" indent="0">
              <a:buNone/>
            </a:pP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decode;</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iMem.first</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 </a:t>
            </a:r>
            <a:r>
              <a:rPr lang="en-US" sz="1600" dirty="0">
                <a:latin typeface="Consolas" panose="020B0609020204030204" pitchFamily="49" charset="0"/>
                <a:cs typeface="Courier New" pitchFamily="49" charset="0"/>
              </a:rPr>
              <a:t>x = f2d.first;</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(epoch[1] != </a:t>
            </a:r>
            <a:r>
              <a:rPr lang="en-US" sz="1600" dirty="0" err="1">
                <a:latin typeface="Consolas" panose="020B0609020204030204" pitchFamily="49" charset="0"/>
                <a:cs typeface="Courier New" pitchFamily="49" charset="0"/>
              </a:rPr>
              <a:t>x.inEp</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err="1">
                <a:latin typeface="Consolas" panose="020B0609020204030204" pitchFamily="49" charset="0"/>
                <a:cs typeface="Courier New" pitchFamily="49" charset="0"/>
              </a:rPr>
              <a:t>iMem.deq</a:t>
            </a:r>
            <a:r>
              <a:rPr lang="en-US" sz="1600" dirty="0">
                <a:latin typeface="Consolas" panose="020B0609020204030204" pitchFamily="49" charset="0"/>
                <a:cs typeface="Courier New" pitchFamily="49" charset="0"/>
              </a:rPr>
              <a:t>; f2d.deq </a:t>
            </a:r>
            <a:r>
              <a:rPr lang="en-US" sz="1600" b="1" dirty="0">
                <a:latin typeface="Consolas" panose="020B0609020204030204" pitchFamily="49" charset="0"/>
                <a:cs typeface="Courier New" pitchFamily="49" charset="0"/>
              </a:rPr>
              <a:t>end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wrongpath</a:t>
            </a:r>
            <a:r>
              <a:rPr lang="en-US" sz="1600" dirty="0">
                <a:latin typeface="Consolas" panose="020B0609020204030204" pitchFamily="49" charset="0"/>
                <a:cs typeface="Courier New" pitchFamily="49" charset="0"/>
              </a:rPr>
              <a:t> </a:t>
            </a:r>
          </a:p>
          <a:p>
            <a:pPr marL="0" indent="0">
              <a:buNone/>
            </a:pPr>
            <a:r>
              <a:rPr lang="en-US" sz="1600" b="1" dirty="0">
                <a:latin typeface="Consolas" panose="020B0609020204030204" pitchFamily="49" charset="0"/>
                <a:cs typeface="Courier New" pitchFamily="49" charset="0"/>
              </a:rPr>
              <a:t>  else begin</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dInst</a:t>
            </a:r>
            <a:r>
              <a:rPr lang="en-US" sz="1600" dirty="0">
                <a:latin typeface="Consolas" panose="020B0609020204030204" pitchFamily="49" charset="0"/>
                <a:cs typeface="Courier New" pitchFamily="49" charset="0"/>
              </a:rPr>
              <a:t> = decode(</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a:t>
            </a:r>
          </a:p>
          <a:p>
            <a:pPr>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stall = sb.search1(dInst.src1)|| sb.search2(dInst.src2);</a:t>
            </a:r>
          </a:p>
          <a:p>
            <a:pPr>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a:t>
            </a:r>
            <a:r>
              <a:rPr lang="en-US" sz="1600" dirty="0">
                <a:latin typeface="Consolas" panose="020B0609020204030204" pitchFamily="49" charset="0"/>
                <a:cs typeface="Courier New" pitchFamily="49" charset="0"/>
              </a:rPr>
              <a:t>(!stall) </a:t>
            </a:r>
            <a:r>
              <a:rPr lang="en-US" sz="1600" b="1" dirty="0">
                <a:latin typeface="Consolas" panose="020B0609020204030204" pitchFamily="49" charset="0"/>
                <a:cs typeface="Courier New" pitchFamily="49" charset="0"/>
              </a:rPr>
              <a:t>begin</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…fetch register values </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d2e.enq(Decode2Execute{pc: </a:t>
            </a:r>
            <a:r>
              <a:rPr lang="en-US" sz="1600" dirty="0" err="1">
                <a:latin typeface="Consolas" panose="020B0609020204030204" pitchFamily="49" charset="0"/>
                <a:cs typeface="Courier New" pitchFamily="49" charset="0"/>
              </a:rPr>
              <a:t>x.pc</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ppc</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x.ppc</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dIinst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dInst</a:t>
            </a:r>
            <a:r>
              <a:rPr lang="en-US" sz="1600" dirty="0">
                <a:latin typeface="Consolas" panose="020B0609020204030204" pitchFamily="49" charset="0"/>
                <a:cs typeface="Courier New" pitchFamily="49" charset="0"/>
              </a:rPr>
              <a:t>, epoch: </a:t>
            </a:r>
            <a:r>
              <a:rPr lang="en-US" sz="1600" dirty="0" err="1">
                <a:latin typeface="Consolas" panose="020B0609020204030204" pitchFamily="49" charset="0"/>
                <a:cs typeface="Courier New" pitchFamily="49" charset="0"/>
              </a:rPr>
              <a:t>x.epoch</a:t>
            </a:r>
            <a:r>
              <a:rPr lang="en-US" sz="1600" dirty="0">
                <a:latin typeface="Consolas" panose="020B0609020204030204" pitchFamily="49" charset="0"/>
                <a:cs typeface="Courier New" pitchFamily="49" charset="0"/>
              </a:rPr>
              <a:t>,</a:t>
            </a:r>
          </a:p>
          <a:p>
            <a:pPr marL="0" indent="0">
              <a:buNone/>
            </a:pPr>
            <a:r>
              <a:rPr lang="en-US" sz="1600" dirty="0">
                <a:latin typeface="Consolas" panose="020B0609020204030204" pitchFamily="49" charset="0"/>
                <a:cs typeface="Courier New" pitchFamily="49" charset="0"/>
              </a:rPr>
              <a:t>              rVal1: rVal1, rVal2: rVal2});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sb.insert</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dInst.rDst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iMem.deq</a:t>
            </a:r>
            <a:r>
              <a:rPr lang="en-US" sz="1600" dirty="0">
                <a:latin typeface="Consolas" panose="020B0609020204030204" pitchFamily="49" charset="0"/>
                <a:cs typeface="Courier New" pitchFamily="49" charset="0"/>
              </a:rPr>
              <a:t>; f2d.deq </a:t>
            </a:r>
            <a:r>
              <a:rPr lang="en-US" sz="1600" b="1" dirty="0">
                <a:latin typeface="Consolas" panose="020B0609020204030204" pitchFamily="49" charset="0"/>
                <a:cs typeface="Courier New" pitchFamily="49" charset="0"/>
              </a:rPr>
              <a:t>end</a:t>
            </a:r>
            <a:br>
              <a:rPr lang="en-US" sz="1600" dirty="0">
                <a:latin typeface="Consolas" panose="020B0609020204030204" pitchFamily="49" charset="0"/>
                <a:cs typeface="Courier New" pitchFamily="49" charset="0"/>
              </a:rPr>
            </a:br>
            <a:r>
              <a:rPr lang="en-US" sz="1600" b="1" dirty="0" err="1">
                <a:latin typeface="Consolas" panose="020B0609020204030204" pitchFamily="49" charset="0"/>
                <a:cs typeface="Courier New" pitchFamily="49" charset="0"/>
              </a:rPr>
              <a:t>endrule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p>
        </p:txBody>
      </p:sp>
      <p:sp>
        <p:nvSpPr>
          <p:cNvPr id="7" name="Date Placeholder 6">
            <a:extLst>
              <a:ext uri="{FF2B5EF4-FFF2-40B4-BE49-F238E27FC236}">
                <a16:creationId xmlns:a16="http://schemas.microsoft.com/office/drawing/2014/main" id="{C8FC2C00-A21B-7F47-3BC6-FF4BC3A99236}"/>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C312261C-BA23-36C3-969B-6E953DC72F00}"/>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2585489A-8F7E-87F4-879F-A886F3983962}"/>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43</a:t>
            </a:fld>
            <a:endParaRPr lang="en-US" dirty="0"/>
          </a:p>
        </p:txBody>
      </p:sp>
    </p:spTree>
    <p:extLst>
      <p:ext uri="{BB962C8B-B14F-4D97-AF65-F5344CB8AC3E}">
        <p14:creationId xmlns:p14="http://schemas.microsoft.com/office/powerpoint/2010/main" val="13352036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598"/>
            <a:ext cx="7772400" cy="1143000"/>
          </a:xfrm>
        </p:spPr>
        <p:txBody>
          <a:bodyPr/>
          <a:lstStyle/>
          <a:p>
            <a:r>
              <a:rPr lang="en-US" sz="4000" dirty="0"/>
              <a:t>4-Stage-pipeline with BTB </a:t>
            </a:r>
            <a:r>
              <a:rPr lang="en-US" sz="2400" dirty="0"/>
              <a:t>execute</a:t>
            </a:r>
          </a:p>
        </p:txBody>
      </p:sp>
      <p:sp>
        <p:nvSpPr>
          <p:cNvPr id="3" name="Content Placeholder 2"/>
          <p:cNvSpPr>
            <a:spLocks noGrp="1"/>
          </p:cNvSpPr>
          <p:nvPr>
            <p:ph idx="1"/>
          </p:nvPr>
        </p:nvSpPr>
        <p:spPr>
          <a:xfrm>
            <a:off x="632460" y="1539463"/>
            <a:ext cx="8211094" cy="4926876"/>
          </a:xfrm>
        </p:spPr>
        <p:txBody>
          <a:bodyPr/>
          <a:lstStyle/>
          <a:p>
            <a:pPr marL="0" indent="0">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execute;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x = d2e.first; ...</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(epoch[0] != </a:t>
            </a:r>
            <a:r>
              <a:rPr lang="en-US" sz="1600" dirty="0" err="1">
                <a:latin typeface="Consolas" panose="020B0609020204030204" pitchFamily="49" charset="0"/>
                <a:cs typeface="Courier New" pitchFamily="49" charset="0"/>
              </a:rPr>
              <a:t>inEp</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a:latin typeface="Consolas" panose="020B0609020204030204" pitchFamily="49" charset="0"/>
                <a:cs typeface="Courier New" pitchFamily="49" charset="0"/>
              </a:rPr>
              <a:t>e2w.enq(Invalid); d2e.deq;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else      begin</a:t>
            </a:r>
            <a:endParaRPr lang="en-US" sz="1600"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eInst</a:t>
            </a:r>
            <a:r>
              <a:rPr lang="en-US" sz="1600" dirty="0">
                <a:latin typeface="Consolas" panose="020B0609020204030204" pitchFamily="49" charset="0"/>
                <a:cs typeface="Courier New" pitchFamily="49" charset="0"/>
              </a:rPr>
              <a:t> = exec(</a:t>
            </a:r>
            <a:r>
              <a:rPr lang="en-US" sz="1600" dirty="0" err="1">
                <a:latin typeface="Consolas" panose="020B0609020204030204" pitchFamily="49" charset="0"/>
                <a:cs typeface="Courier New" pitchFamily="49" charset="0"/>
              </a:rPr>
              <a:t>dInstE</a:t>
            </a:r>
            <a:r>
              <a:rPr lang="en-US" sz="1600" dirty="0">
                <a:latin typeface="Consolas" panose="020B0609020204030204" pitchFamily="49" charset="0"/>
                <a:cs typeface="Courier New" pitchFamily="49" charset="0"/>
              </a:rPr>
              <a:t>, rVal1E, rVal2E, </a:t>
            </a:r>
            <a:r>
              <a:rPr lang="en-US" sz="1600" dirty="0" err="1">
                <a:latin typeface="Consolas" panose="020B0609020204030204" pitchFamily="49" charset="0"/>
                <a:cs typeface="Courier New" pitchFamily="49" charset="0"/>
              </a:rPr>
              <a:t>pcE</a:t>
            </a:r>
            <a:r>
              <a:rPr lang="en-US" sz="1600" dirty="0">
                <a:latin typeface="Consolas" panose="020B0609020204030204" pitchFamily="49" charset="0"/>
                <a:cs typeface="Courier New" pitchFamily="49" charset="0"/>
              </a:rPr>
              <a:t>);</a:t>
            </a:r>
          </a:p>
          <a:p>
            <a:pPr marL="0" indent="0">
              <a:buNone/>
            </a:pPr>
            <a:r>
              <a:rPr lang="en-US" sz="1600" b="1" dirty="0">
                <a:latin typeface="Consolas" panose="020B0609020204030204" pitchFamily="49" charset="0"/>
                <a:cs typeface="Courier New" pitchFamily="49" charset="0"/>
              </a:rPr>
              <a:t>      if</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eInst.iType</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Ld</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dMem.enq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MemReq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op:Ld</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addr:eInst.addr</a:t>
            </a:r>
            <a:r>
              <a:rPr lang="en-US" sz="1600" dirty="0">
                <a:latin typeface="Consolas" panose="020B0609020204030204" pitchFamily="49" charset="0"/>
                <a:cs typeface="Courier New" pitchFamily="49" charset="0"/>
              </a:rPr>
              <a:t>, data:?});</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else if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eInst.iType</a:t>
            </a:r>
            <a:r>
              <a:rPr lang="en-US" sz="1600" dirty="0">
                <a:latin typeface="Consolas" panose="020B0609020204030204" pitchFamily="49" charset="0"/>
                <a:cs typeface="Courier New" pitchFamily="49" charset="0"/>
              </a:rPr>
              <a:t> == St)</a:t>
            </a:r>
            <a:r>
              <a:rPr lang="en-US" sz="1600" b="1" dirty="0">
                <a:latin typeface="Consolas" panose="020B0609020204030204" pitchFamily="49" charset="0"/>
                <a:cs typeface="Courier New" pitchFamily="49" charset="0"/>
              </a:rPr>
              <a:t> begin</a:t>
            </a:r>
            <a:endParaRPr lang="en-US" sz="1600" dirty="0">
              <a:latin typeface="Consolas" panose="020B0609020204030204" pitchFamily="49" charset="0"/>
              <a:cs typeface="Courier New" pitchFamily="49" charset="0"/>
            </a:endParaRP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dMem.enq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MemReq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op:St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addr:eInst.addr</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data:eInst.data</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nextPC</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eInst.brTaken</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eInst.addr</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pcE</a:t>
            </a:r>
            <a:r>
              <a:rPr lang="en-US" sz="1600" dirty="0">
                <a:latin typeface="Consolas" panose="020B0609020204030204" pitchFamily="49" charset="0"/>
                <a:cs typeface="Courier New" pitchFamily="49" charset="0"/>
              </a:rPr>
              <a:t> + 4;</a:t>
            </a:r>
          </a:p>
          <a:p>
            <a:pPr marL="0" indent="0">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x.ppc</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nextPC</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 </a:t>
            </a:r>
            <a:r>
              <a:rPr lang="en-US" sz="1600" dirty="0">
                <a:latin typeface="Consolas" panose="020B0609020204030204" pitchFamily="49" charset="0"/>
                <a:cs typeface="Courier New" pitchFamily="49" charset="0"/>
              </a:rPr>
              <a:t>pc[0] &lt;= </a:t>
            </a:r>
            <a:r>
              <a:rPr lang="en-US" sz="1600" dirty="0" err="1">
                <a:latin typeface="Consolas" panose="020B0609020204030204" pitchFamily="49" charset="0"/>
                <a:cs typeface="Courier New" pitchFamily="49" charset="0"/>
              </a:rPr>
              <a:t>eInst.addr</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epoch[0] &lt;= !epoch[0]; </a:t>
            </a:r>
          </a:p>
          <a:p>
            <a:pPr marL="0" indent="0">
              <a:buNone/>
            </a:pPr>
            <a:r>
              <a:rPr lang="en-US" sz="1600" dirty="0">
                <a:latin typeface="Consolas" panose="020B0609020204030204" pitchFamily="49" charset="0"/>
                <a:cs typeface="Courier New" pitchFamily="49" charset="0"/>
              </a:rPr>
              <a:t>                     </a:t>
            </a:r>
            <a:r>
              <a:rPr lang="en-US" sz="1600" dirty="0" err="1">
                <a:solidFill>
                  <a:srgbClr val="FF3333"/>
                </a:solidFill>
                <a:latin typeface="Consolas" panose="020B0609020204030204" pitchFamily="49" charset="0"/>
                <a:cs typeface="Courier New" pitchFamily="49" charset="0"/>
              </a:rPr>
              <a:t>btb.update</a:t>
            </a:r>
            <a:r>
              <a:rPr lang="en-US" sz="1600" dirty="0">
                <a:solidFill>
                  <a:srgbClr val="FF3333"/>
                </a:solidFill>
                <a:latin typeface="Consolas" panose="020B0609020204030204" pitchFamily="49" charset="0"/>
                <a:cs typeface="Courier New" pitchFamily="49" charset="0"/>
              </a:rPr>
              <a:t>(</a:t>
            </a:r>
            <a:r>
              <a:rPr lang="en-US" sz="1600" dirty="0" err="1">
                <a:solidFill>
                  <a:srgbClr val="FF3333"/>
                </a:solidFill>
                <a:latin typeface="Consolas" panose="020B0609020204030204" pitchFamily="49" charset="0"/>
                <a:cs typeface="Courier New" pitchFamily="49" charset="0"/>
              </a:rPr>
              <a:t>pcE</a:t>
            </a:r>
            <a:r>
              <a:rPr lang="en-US" sz="1600" dirty="0">
                <a:solidFill>
                  <a:srgbClr val="FF3333"/>
                </a:solidFill>
                <a:latin typeface="Consolas" panose="020B0609020204030204" pitchFamily="49" charset="0"/>
                <a:cs typeface="Courier New" panose="02070309020205020404" pitchFamily="49" charset="0"/>
              </a:rPr>
              <a:t>, </a:t>
            </a:r>
            <a:r>
              <a:rPr lang="en-US" sz="1600" dirty="0" err="1">
                <a:solidFill>
                  <a:srgbClr val="FF3333"/>
                </a:solidFill>
                <a:latin typeface="Consolas" panose="020B0609020204030204" pitchFamily="49" charset="0"/>
                <a:cs typeface="Courier New" panose="02070309020205020404" pitchFamily="49" charset="0"/>
              </a:rPr>
              <a:t>nextPC</a:t>
            </a:r>
            <a:r>
              <a:rPr lang="en-US" sz="1600" dirty="0">
                <a:solidFill>
                  <a:srgbClr val="FF3333"/>
                </a:solidFill>
                <a:latin typeface="Consolas" panose="020B0609020204030204" pitchFamily="49" charset="0"/>
                <a:cs typeface="Courier New" panose="02070309020205020404" pitchFamily="49" charset="0"/>
              </a:rPr>
              <a:t>, </a:t>
            </a:r>
            <a:r>
              <a:rPr lang="en-US" sz="1600" dirty="0" err="1">
                <a:solidFill>
                  <a:srgbClr val="FF3333"/>
                </a:solidFill>
                <a:latin typeface="Consolas" panose="020B0609020204030204" pitchFamily="49" charset="0"/>
                <a:cs typeface="Courier New" panose="02070309020205020404" pitchFamily="49" charset="0"/>
              </a:rPr>
              <a:t>eInst.brTaken</a:t>
            </a:r>
            <a:r>
              <a:rPr lang="en-US" sz="1600" dirty="0">
                <a:solidFill>
                  <a:srgbClr val="FF3333"/>
                </a:solidFill>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itchFamily="49" charset="0"/>
              </a:rPr>
              <a:t>end</a:t>
            </a:r>
          </a:p>
          <a:p>
            <a:pPr marL="0" indent="0">
              <a:buNone/>
            </a:pPr>
            <a:r>
              <a:rPr lang="en-US" sz="1600" dirty="0">
                <a:latin typeface="Consolas" panose="020B0609020204030204" pitchFamily="49" charset="0"/>
                <a:cs typeface="Courier New" pitchFamily="49" charset="0"/>
              </a:rPr>
              <a:t>      e2w.enq(Valid Exec12Exec2(</a:t>
            </a:r>
            <a:r>
              <a:rPr lang="en-US" sz="1600" dirty="0" err="1">
                <a:latin typeface="Consolas" panose="020B0609020204030204" pitchFamily="49" charset="0"/>
                <a:cs typeface="Courier New" pitchFamily="49" charset="0"/>
              </a:rPr>
              <a:t>eInst:eInst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pc:pcE</a:t>
            </a:r>
            <a:r>
              <a:rPr lang="en-US" sz="1600" dirty="0">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d2e.deq; </a:t>
            </a:r>
            <a:r>
              <a:rPr lang="en-US" sz="1600" b="1" dirty="0">
                <a:latin typeface="Consolas" panose="020B0609020204030204" pitchFamily="49" charset="0"/>
                <a:cs typeface="Courier New" pitchFamily="49" charset="0"/>
              </a:rPr>
              <a:t>end</a:t>
            </a:r>
            <a:r>
              <a:rPr lang="en-US" sz="1600" dirty="0">
                <a:latin typeface="Consolas" panose="020B0609020204030204" pitchFamily="49" charset="0"/>
                <a:cs typeface="Courier New" pitchFamily="49" charset="0"/>
              </a:rPr>
              <a:t> </a:t>
            </a:r>
            <a:endParaRPr lang="en-US" sz="1600" b="1" dirty="0">
              <a:latin typeface="Consolas" panose="020B0609020204030204" pitchFamily="49" charset="0"/>
              <a:cs typeface="Courier New" pitchFamily="49" charset="0"/>
            </a:endParaRPr>
          </a:p>
          <a:p>
            <a:pPr marL="0" indent="0">
              <a:buNone/>
            </a:pP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p:txBody>
      </p:sp>
      <p:sp>
        <p:nvSpPr>
          <p:cNvPr id="7" name="Date Placeholder 6">
            <a:extLst>
              <a:ext uri="{FF2B5EF4-FFF2-40B4-BE49-F238E27FC236}">
                <a16:creationId xmlns:a16="http://schemas.microsoft.com/office/drawing/2014/main" id="{5FA47CDA-BDE5-2C64-3F62-9048056A4603}"/>
              </a:ext>
            </a:extLst>
          </p:cNvPr>
          <p:cNvSpPr>
            <a:spLocks noGrp="1"/>
          </p:cNvSpPr>
          <p:nvPr>
            <p:ph type="dt" sz="half" idx="10"/>
          </p:nvPr>
        </p:nvSpPr>
        <p:spPr/>
        <p:txBody>
          <a:bodyPr/>
          <a:lstStyle/>
          <a:p>
            <a:pPr>
              <a:defRPr/>
            </a:pPr>
            <a:r>
              <a:rPr lang="en-US"/>
              <a:t>April 11, 2023</a:t>
            </a:r>
            <a:endParaRPr lang="en-US" dirty="0"/>
          </a:p>
        </p:txBody>
      </p:sp>
      <p:sp>
        <p:nvSpPr>
          <p:cNvPr id="8" name="Footer Placeholder 7">
            <a:extLst>
              <a:ext uri="{FF2B5EF4-FFF2-40B4-BE49-F238E27FC236}">
                <a16:creationId xmlns:a16="http://schemas.microsoft.com/office/drawing/2014/main" id="{1FB3B24C-395E-D3CD-9F06-124FBF94121A}"/>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61A135A5-294D-BFA3-3705-BBFA9F64B02A}"/>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44</a:t>
            </a:fld>
            <a:endParaRPr lang="en-US" dirty="0"/>
          </a:p>
        </p:txBody>
      </p:sp>
    </p:spTree>
    <p:extLst>
      <p:ext uri="{BB962C8B-B14F-4D97-AF65-F5344CB8AC3E}">
        <p14:creationId xmlns:p14="http://schemas.microsoft.com/office/powerpoint/2010/main" val="4293920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4-Stage-pipeline with BTB </a:t>
            </a:r>
            <a:r>
              <a:rPr lang="en-US" sz="2800" dirty="0" err="1"/>
              <a:t>writeback</a:t>
            </a:r>
            <a:endParaRPr lang="en-US" sz="2400" dirty="0"/>
          </a:p>
        </p:txBody>
      </p:sp>
      <p:sp>
        <p:nvSpPr>
          <p:cNvPr id="7" name="TextBox 6"/>
          <p:cNvSpPr txBox="1"/>
          <p:nvPr/>
        </p:nvSpPr>
        <p:spPr>
          <a:xfrm>
            <a:off x="609600" y="1513764"/>
            <a:ext cx="8329684" cy="3416320"/>
          </a:xfrm>
          <a:prstGeom prst="rect">
            <a:avLst/>
          </a:prstGeom>
          <a:noFill/>
        </p:spPr>
        <p:txBody>
          <a:bodyPr wrap="square" rtlCol="0">
            <a:spAutoFit/>
          </a:bodyPr>
          <a:lstStyle/>
          <a:p>
            <a:pPr marL="0" indent="0">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writeback</a:t>
            </a:r>
            <a:r>
              <a:rPr lang="en-US" sz="1800" dirty="0">
                <a:latin typeface="Consolas" panose="020B0609020204030204" pitchFamily="49" charset="0"/>
                <a:cs typeface="Courier New" pitchFamily="49" charset="0"/>
              </a:rPr>
              <a:t>;</a:t>
            </a:r>
            <a:endParaRPr lang="en-US" sz="1800" b="1" dirty="0">
              <a:latin typeface="Consolas" panose="020B0609020204030204" pitchFamily="49" charset="0"/>
              <a:cs typeface="Courier New" pitchFamily="49" charset="0"/>
            </a:endParaRPr>
          </a:p>
          <a:p>
            <a:r>
              <a:rPr lang="en-US" sz="1800" b="1" dirty="0">
                <a:latin typeface="Consolas" panose="020B0609020204030204" pitchFamily="49" charset="0"/>
                <a:cs typeface="Courier New" pitchFamily="49" charset="0"/>
              </a:rPr>
              <a:t>    let </a:t>
            </a:r>
            <a:r>
              <a:rPr lang="en-US" sz="1800" dirty="0" err="1">
                <a:latin typeface="Consolas" panose="020B0609020204030204" pitchFamily="49" charset="0"/>
                <a:cs typeface="Courier New" pitchFamily="49" charset="0"/>
              </a:rPr>
              <a:t>vx</a:t>
            </a:r>
            <a:r>
              <a:rPr lang="en-US" sz="1800" dirty="0">
                <a:latin typeface="Consolas" panose="020B0609020204030204" pitchFamily="49" charset="0"/>
                <a:cs typeface="Courier New" pitchFamily="49" charset="0"/>
              </a:rPr>
              <a:t> = e2w.first;</a:t>
            </a:r>
            <a:r>
              <a:rPr lang="en-US" sz="1800" b="1" dirty="0">
                <a:latin typeface="Consolas" panose="020B0609020204030204" pitchFamily="49" charset="0"/>
                <a:cs typeface="Courier New" pitchFamily="49" charset="0"/>
              </a:rPr>
              <a:t> </a:t>
            </a:r>
          </a:p>
          <a:p>
            <a:r>
              <a:rPr lang="en-US" sz="1800" b="1" dirty="0">
                <a:latin typeface="Consolas" panose="020B0609020204030204" pitchFamily="49" charset="0"/>
                <a:cs typeface="Courier New" pitchFamily="49" charset="0"/>
              </a:rPr>
              <a:t>    if </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vx</a:t>
            </a:r>
            <a:r>
              <a:rPr lang="en-US" sz="1800" b="1" dirty="0">
                <a:latin typeface="Consolas" panose="020B0609020204030204" pitchFamily="49" charset="0"/>
                <a:cs typeface="Courier New" pitchFamily="49" charset="0"/>
              </a:rPr>
              <a:t> matches tagged </a:t>
            </a:r>
            <a:r>
              <a:rPr lang="en-US" sz="1800" dirty="0">
                <a:latin typeface="Consolas" panose="020B0609020204030204" pitchFamily="49" charset="0"/>
                <a:cs typeface="Courier New" pitchFamily="49" charset="0"/>
              </a:rPr>
              <a:t>Valid .x) </a:t>
            </a:r>
            <a:r>
              <a:rPr lang="en-US" sz="1800" b="1" dirty="0">
                <a:latin typeface="Consolas" panose="020B0609020204030204" pitchFamily="49" charset="0"/>
                <a:cs typeface="Courier New" pitchFamily="49" charset="0"/>
              </a:rPr>
              <a:t>begin</a:t>
            </a:r>
          </a:p>
          <a:p>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x.eInst</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a:t>
            </a:r>
            <a:endParaRPr lang="en-US" sz="1800" dirty="0">
              <a:latin typeface="Consolas" panose="020B0609020204030204" pitchFamily="49" charset="0"/>
              <a:cs typeface="Courier New" pitchFamily="49" charset="0"/>
            </a:endParaRPr>
          </a:p>
          <a:p>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isValid</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eInst.dst</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begin</a:t>
            </a:r>
          </a:p>
          <a:p>
            <a:pPr marL="0" indent="0">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data = </a:t>
            </a:r>
            <a:r>
              <a:rPr lang="en-US" sz="1800" dirty="0" err="1">
                <a:latin typeface="Consolas" panose="020B0609020204030204" pitchFamily="49" charset="0"/>
                <a:cs typeface="Courier New" pitchFamily="49" charset="0"/>
              </a:rPr>
              <a:t>eInst.iType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Ld</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dMem.first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eInst.data</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rf.wr</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fromMaybe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eInst.dst</a:t>
            </a:r>
            <a:r>
              <a:rPr lang="en-US" sz="1800" dirty="0">
                <a:latin typeface="Consolas" panose="020B0609020204030204" pitchFamily="49" charset="0"/>
                <a:cs typeface="Courier New" pitchFamily="49" charset="0"/>
              </a:rPr>
              <a:t>), data); </a:t>
            </a:r>
          </a:p>
          <a:p>
            <a:r>
              <a:rPr lang="en-US" sz="1800" b="1" dirty="0">
                <a:latin typeface="Consolas" panose="020B0609020204030204" pitchFamily="49" charset="0"/>
                <a:cs typeface="Courier New" pitchFamily="49" charset="0"/>
              </a:rPr>
              <a:t>     end</a:t>
            </a:r>
          </a:p>
          <a:p>
            <a:pPr marL="0" indent="0">
              <a:buNone/>
            </a:pPr>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eInst.iType</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Ld</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dMem.deq</a:t>
            </a:r>
            <a:r>
              <a:rPr lang="en-US" sz="1800" dirty="0">
                <a:latin typeface="Consolas" panose="020B0609020204030204" pitchFamily="49" charset="0"/>
                <a:cs typeface="Courier New" pitchFamily="49" charset="0"/>
              </a:rPr>
              <a:t>;</a:t>
            </a:r>
            <a:r>
              <a:rPr lang="en-US" sz="1800" b="1" dirty="0">
                <a:latin typeface="Consolas" panose="020B0609020204030204" pitchFamily="49" charset="0"/>
                <a:cs typeface="Courier New" pitchFamily="49" charset="0"/>
              </a:rPr>
              <a:t> </a:t>
            </a:r>
          </a:p>
          <a:p>
            <a:pPr marL="0" indent="0">
              <a:buNone/>
            </a:pPr>
            <a:r>
              <a:rPr lang="en-US" sz="1800" b="1" dirty="0">
                <a:latin typeface="Consolas" panose="020B0609020204030204" pitchFamily="49" charset="0"/>
                <a:cs typeface="Courier New" pitchFamily="49" charset="0"/>
              </a:rPr>
              <a:t>    end   </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sb.remove</a:t>
            </a:r>
            <a:r>
              <a:rPr lang="en-US" sz="1800" dirty="0">
                <a:latin typeface="Consolas" panose="020B0609020204030204" pitchFamily="49" charset="0"/>
                <a:cs typeface="Courier New" pitchFamily="49" charset="0"/>
              </a:rPr>
              <a:t>; e2w.deq;</a:t>
            </a:r>
            <a:br>
              <a:rPr lang="en-US" sz="1800" dirty="0">
                <a:latin typeface="Consolas" panose="020B0609020204030204" pitchFamily="49" charset="0"/>
                <a:cs typeface="Courier New" pitchFamily="49" charset="0"/>
              </a:rPr>
            </a:br>
            <a:r>
              <a:rPr lang="en-US" sz="1800" b="1" dirty="0" err="1">
                <a:latin typeface="Consolas" panose="020B0609020204030204" pitchFamily="49" charset="0"/>
                <a:cs typeface="Courier New" pitchFamily="49" charset="0"/>
              </a:rPr>
              <a:t>endrule</a:t>
            </a:r>
            <a:endParaRPr lang="en-US" sz="1800" dirty="0">
              <a:latin typeface="Consolas" panose="020B0609020204030204" pitchFamily="49" charset="0"/>
            </a:endParaRPr>
          </a:p>
        </p:txBody>
      </p:sp>
      <p:sp>
        <p:nvSpPr>
          <p:cNvPr id="4" name="Date Placeholder 3">
            <a:extLst>
              <a:ext uri="{FF2B5EF4-FFF2-40B4-BE49-F238E27FC236}">
                <a16:creationId xmlns:a16="http://schemas.microsoft.com/office/drawing/2014/main" id="{01E690C9-7482-3787-1222-8FA11576B194}"/>
              </a:ext>
            </a:extLst>
          </p:cNvPr>
          <p:cNvSpPr>
            <a:spLocks noGrp="1"/>
          </p:cNvSpPr>
          <p:nvPr>
            <p:ph type="dt" sz="half" idx="10"/>
          </p:nvPr>
        </p:nvSpPr>
        <p:spPr/>
        <p:txBody>
          <a:bodyPr/>
          <a:lstStyle/>
          <a:p>
            <a:pPr>
              <a:defRPr/>
            </a:pPr>
            <a:r>
              <a:rPr lang="en-US"/>
              <a:t>April 11, 2023</a:t>
            </a:r>
            <a:endParaRPr lang="en-US" dirty="0"/>
          </a:p>
        </p:txBody>
      </p:sp>
      <p:sp>
        <p:nvSpPr>
          <p:cNvPr id="6" name="Footer Placeholder 5">
            <a:extLst>
              <a:ext uri="{FF2B5EF4-FFF2-40B4-BE49-F238E27FC236}">
                <a16:creationId xmlns:a16="http://schemas.microsoft.com/office/drawing/2014/main" id="{7A7BFF25-C2A8-1048-7AF4-DE177E9A3040}"/>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48591D4A-4E93-0D9E-B94A-1FD26CF555CF}"/>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45</a:t>
            </a:fld>
            <a:endParaRPr lang="en-US" dirty="0"/>
          </a:p>
        </p:txBody>
      </p:sp>
    </p:spTree>
    <p:extLst>
      <p:ext uri="{BB962C8B-B14F-4D97-AF65-F5344CB8AC3E}">
        <p14:creationId xmlns:p14="http://schemas.microsoft.com/office/powerpoint/2010/main" val="358316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C723-55B5-720F-BFE2-D557AB20A9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3826CB-0C45-5447-DCD4-78F02E0E21FE}"/>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D3E0B2C-BB3D-7F0A-34AF-EED5D15BDC2D}"/>
              </a:ext>
            </a:extLst>
          </p:cNvPr>
          <p:cNvSpPr>
            <a:spLocks noGrp="1"/>
          </p:cNvSpPr>
          <p:nvPr>
            <p:ph type="dt" sz="half" idx="10"/>
          </p:nvPr>
        </p:nvSpPr>
        <p:spPr/>
        <p:txBody>
          <a:bodyPr/>
          <a:lstStyle/>
          <a:p>
            <a:pPr>
              <a:defRPr/>
            </a:pPr>
            <a:r>
              <a:rPr lang="en-US"/>
              <a:t>April 11, 2023</a:t>
            </a:r>
            <a:endParaRPr lang="en-US" dirty="0"/>
          </a:p>
        </p:txBody>
      </p:sp>
      <p:sp>
        <p:nvSpPr>
          <p:cNvPr id="5" name="Slide Number Placeholder 4">
            <a:extLst>
              <a:ext uri="{FF2B5EF4-FFF2-40B4-BE49-F238E27FC236}">
                <a16:creationId xmlns:a16="http://schemas.microsoft.com/office/drawing/2014/main" id="{A312ACD5-1F9B-4E63-963C-E83FF8EFE679}"/>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46</a:t>
            </a:fld>
            <a:endParaRPr lang="en-US" dirty="0"/>
          </a:p>
        </p:txBody>
      </p:sp>
      <p:sp>
        <p:nvSpPr>
          <p:cNvPr id="6" name="Footer Placeholder 5">
            <a:extLst>
              <a:ext uri="{FF2B5EF4-FFF2-40B4-BE49-F238E27FC236}">
                <a16:creationId xmlns:a16="http://schemas.microsoft.com/office/drawing/2014/main" id="{EB94A17A-0CD7-0A53-F27F-07A31311471E}"/>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84175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Direction Predictor interface</a:t>
            </a:r>
          </a:p>
        </p:txBody>
      </p:sp>
      <p:sp>
        <p:nvSpPr>
          <p:cNvPr id="3" name="Content Placeholder 2"/>
          <p:cNvSpPr>
            <a:spLocks noGrp="1"/>
          </p:cNvSpPr>
          <p:nvPr>
            <p:ph idx="1"/>
          </p:nvPr>
        </p:nvSpPr>
        <p:spPr>
          <a:xfrm>
            <a:off x="852734" y="1618467"/>
            <a:ext cx="7772400" cy="1672147"/>
          </a:xfrm>
        </p:spPr>
        <p:txBody>
          <a:bodyPr/>
          <a:lstStyle/>
          <a:p>
            <a:pPr marL="0" indent="0">
              <a:buNone/>
            </a:pPr>
            <a:r>
              <a:rPr lang="en-US" sz="2000" b="1" dirty="0">
                <a:latin typeface="Courier New" pitchFamily="49" charset="0"/>
                <a:cs typeface="Courier New" pitchFamily="49" charset="0"/>
              </a:rPr>
              <a:t>interface</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DirectionPred</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method</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Addr</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ppcDP</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Addr</a:t>
            </a:r>
            <a:r>
              <a:rPr lang="en-US" sz="2000" dirty="0">
                <a:latin typeface="Courier New" pitchFamily="49" charset="0"/>
                <a:cs typeface="Courier New" pitchFamily="49" charset="0"/>
              </a:rPr>
              <a:t> pc, </a:t>
            </a:r>
            <a:r>
              <a:rPr lang="en-US" sz="2000" dirty="0" err="1">
                <a:latin typeface="Courier New" pitchFamily="49" charset="0"/>
                <a:cs typeface="Courier New" pitchFamily="49" charset="0"/>
              </a:rPr>
              <a:t>Addr</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targetPC</a:t>
            </a:r>
            <a:r>
              <a:rPr lang="en-US" sz="2000" dirty="0">
                <a:latin typeface="Courier New" pitchFamily="49" charset="0"/>
                <a:cs typeface="Courier New" pitchFamily="49" charset="0"/>
              </a:rPr>
              <a:t>);</a:t>
            </a:r>
            <a:br>
              <a:rPr lang="en-US" sz="2000" dirty="0">
                <a:latin typeface="Courier New" pitchFamily="49" charset="0"/>
                <a:cs typeface="Courier New" pitchFamily="49" charset="0"/>
              </a:rPr>
            </a:b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method</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Action</a:t>
            </a:r>
            <a:r>
              <a:rPr lang="en-US" sz="2000" dirty="0">
                <a:latin typeface="Courier New" pitchFamily="49" charset="0"/>
                <a:cs typeface="Courier New" pitchFamily="49" charset="0"/>
              </a:rPr>
              <a:t> update(</a:t>
            </a:r>
            <a:r>
              <a:rPr lang="en-US" sz="2000" dirty="0" err="1">
                <a:latin typeface="Courier New" pitchFamily="49" charset="0"/>
                <a:cs typeface="Courier New" pitchFamily="49" charset="0"/>
              </a:rPr>
              <a:t>Addr</a:t>
            </a:r>
            <a:r>
              <a:rPr lang="en-US" sz="2000" dirty="0">
                <a:latin typeface="Courier New" pitchFamily="49" charset="0"/>
                <a:cs typeface="Courier New" pitchFamily="49" charset="0"/>
              </a:rPr>
              <a:t> pc, Bool taken);</a:t>
            </a:r>
            <a:br>
              <a:rPr lang="en-US" sz="2000" dirty="0">
                <a:latin typeface="Courier New" pitchFamily="49" charset="0"/>
                <a:cs typeface="Courier New" pitchFamily="49" charset="0"/>
              </a:rPr>
            </a:br>
            <a:r>
              <a:rPr lang="en-US" sz="2000" b="1" dirty="0" err="1">
                <a:latin typeface="Courier New" pitchFamily="49" charset="0"/>
                <a:cs typeface="Courier New" pitchFamily="49" charset="0"/>
              </a:rPr>
              <a:t>endinterface</a:t>
            </a:r>
            <a:br>
              <a:rPr lang="en-US" sz="2000" dirty="0">
                <a:latin typeface="Courier New" pitchFamily="49" charset="0"/>
                <a:cs typeface="Courier New" pitchFamily="49" charset="0"/>
              </a:rPr>
            </a:br>
            <a:endParaRPr lang="en-US" sz="2000"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a:t>October 30, 2017</a:t>
            </a:r>
            <a:endParaRPr lang="en-US" dirty="0"/>
          </a:p>
        </p:txBody>
      </p:sp>
      <p:sp>
        <p:nvSpPr>
          <p:cNvPr id="5" name="Footer Placeholder 4"/>
          <p:cNvSpPr>
            <a:spLocks noGrp="1"/>
          </p:cNvSpPr>
          <p:nvPr>
            <p:ph type="ftr" sz="quarter" idx="12"/>
          </p:nvPr>
        </p:nvSpPr>
        <p:spPr/>
        <p:txBody>
          <a:bodyPr/>
          <a:lstStyle/>
          <a:p>
            <a:pPr>
              <a:defRPr/>
            </a:pPr>
            <a:r>
              <a:rPr lang="en-US"/>
              <a:t>6.1920</a:t>
            </a:r>
            <a:endParaRPr lang="en-US" dirty="0"/>
          </a:p>
        </p:txBody>
      </p:sp>
      <p:sp>
        <p:nvSpPr>
          <p:cNvPr id="6" name="Slide Number Placeholder 5"/>
          <p:cNvSpPr>
            <a:spLocks noGrp="1"/>
          </p:cNvSpPr>
          <p:nvPr>
            <p:ph type="sldNum" sz="quarter" idx="11"/>
          </p:nvPr>
        </p:nvSpPr>
        <p:spPr/>
        <p:txBody>
          <a:bodyPr/>
          <a:lstStyle/>
          <a:p>
            <a:pPr>
              <a:defRPr/>
            </a:pPr>
            <a:r>
              <a:rPr lang="en-US"/>
              <a:t>L17-</a:t>
            </a:r>
            <a:fld id="{BE49CFAA-92BB-45AE-A2AC-2CF4188AC6C8}" type="slidenum">
              <a:rPr lang="en-US" smtClean="0"/>
              <a:pPr>
                <a:defRPr/>
              </a:pPr>
              <a:t>47</a:t>
            </a:fld>
            <a:endParaRPr lang="en-US" dirty="0"/>
          </a:p>
        </p:txBody>
      </p:sp>
    </p:spTree>
    <p:extLst>
      <p:ext uri="{BB962C8B-B14F-4D97-AF65-F5344CB8AC3E}">
        <p14:creationId xmlns:p14="http://schemas.microsoft.com/office/powerpoint/2010/main" val="1397434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BHT predictor</a:t>
            </a:r>
          </a:p>
        </p:txBody>
      </p:sp>
      <p:sp>
        <p:nvSpPr>
          <p:cNvPr id="3" name="Content Placeholder 2"/>
          <p:cNvSpPr>
            <a:spLocks noGrp="1"/>
          </p:cNvSpPr>
          <p:nvPr>
            <p:ph idx="1"/>
          </p:nvPr>
        </p:nvSpPr>
        <p:spPr>
          <a:xfrm>
            <a:off x="561975" y="1524000"/>
            <a:ext cx="8448675" cy="5029200"/>
          </a:xfrm>
        </p:spPr>
        <p:txBody>
          <a:bodyPr/>
          <a:lstStyle/>
          <a:p>
            <a:pPr marL="0" indent="0">
              <a:buNone/>
            </a:pPr>
            <a:r>
              <a:rPr lang="en-US" sz="1800" b="1" dirty="0">
                <a:latin typeface="Courier New" pitchFamily="49" charset="0"/>
                <a:cs typeface="Courier New" pitchFamily="49" charset="0"/>
              </a:rPr>
              <a:t>module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mkBHT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DirectionPred</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Vector#(</a:t>
            </a:r>
            <a:r>
              <a:rPr lang="en-US" sz="1800" dirty="0" err="1">
                <a:latin typeface="Courier New" pitchFamily="49" charset="0"/>
                <a:cs typeface="Courier New" pitchFamily="49" charset="0"/>
              </a:rPr>
              <a:t>BhtEntries</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Reg</a:t>
            </a:r>
            <a:r>
              <a:rPr lang="en-US" sz="1800" dirty="0">
                <a:latin typeface="Courier New" pitchFamily="49" charset="0"/>
                <a:cs typeface="Courier New" pitchFamily="49" charset="0"/>
              </a:rPr>
              <a:t>#(Bit#(2)))</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bhtArr</a:t>
            </a:r>
            <a:r>
              <a:rPr lang="en-US" sz="1800" dirty="0">
                <a:latin typeface="Courier New" pitchFamily="49" charset="0"/>
                <a:cs typeface="Courier New" pitchFamily="49" charset="0"/>
              </a:rPr>
              <a:t> &lt;- </a:t>
            </a:r>
            <a:r>
              <a:rPr lang="en-US" sz="1800" dirty="0" err="1">
                <a:latin typeface="Courier New" pitchFamily="49" charset="0"/>
                <a:cs typeface="Courier New" pitchFamily="49" charset="0"/>
              </a:rPr>
              <a:t>replicateM</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mkReg</a:t>
            </a:r>
            <a:r>
              <a:rPr lang="en-US" sz="1800" dirty="0">
                <a:latin typeface="Courier New" pitchFamily="49" charset="0"/>
                <a:cs typeface="Courier New" pitchFamily="49" charset="0"/>
              </a:rPr>
              <a:t>(2’b01));</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function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BhtIndex</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getBhtIndex</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pc)= ...;</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function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computeTarget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pc, </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targetPC</a:t>
            </a:r>
            <a:r>
              <a:rPr lang="en-US" sz="1800" dirty="0">
                <a:latin typeface="Courier New" pitchFamily="49" charset="0"/>
                <a:cs typeface="Courier New" pitchFamily="49" charset="0"/>
              </a:rPr>
              <a:t>, </a:t>
            </a:r>
          </a:p>
          <a:p>
            <a:pPr marL="0" indent="0">
              <a:buNone/>
            </a:pPr>
            <a:r>
              <a:rPr lang="en-US" sz="1800" dirty="0">
                <a:latin typeface="Courier New" pitchFamily="49" charset="0"/>
                <a:cs typeface="Courier New" pitchFamily="49" charset="0"/>
              </a:rPr>
              <a:t>                              Bool taken)= ...;  </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a:latin typeface="Comic Sans MS" panose="030F0702030302020204" pitchFamily="66" charset="0"/>
                <a:cs typeface="Courier New" pitchFamily="49" charset="0"/>
              </a:rPr>
              <a:t>define functions </a:t>
            </a:r>
            <a:r>
              <a:rPr lang="en-US" sz="1800" dirty="0" err="1">
                <a:latin typeface="Courier New" pitchFamily="49" charset="0"/>
                <a:cs typeface="Courier New" pitchFamily="49" charset="0"/>
              </a:rPr>
              <a:t>extractDir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getBhtEntry</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newDpBits</a:t>
            </a:r>
            <a:r>
              <a:rPr lang="en-US" sz="1800" dirty="0">
                <a:latin typeface="Courier New" pitchFamily="49" charset="0"/>
                <a:cs typeface="Courier New" pitchFamily="49" charset="0"/>
              </a:rPr>
              <a:t>; ...   </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method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ppcDP</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pc, </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targetPC</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BtbIndex</a:t>
            </a:r>
            <a:r>
              <a:rPr lang="en-US" sz="1800" dirty="0">
                <a:latin typeface="Courier New" pitchFamily="49" charset="0"/>
                <a:cs typeface="Courier New" pitchFamily="49" charset="0"/>
              </a:rPr>
              <a:t> index = </a:t>
            </a:r>
            <a:r>
              <a:rPr lang="en-US" sz="1800" dirty="0" err="1">
                <a:latin typeface="Courier New" pitchFamily="49" charset="0"/>
                <a:cs typeface="Courier New" pitchFamily="49" charset="0"/>
              </a:rPr>
              <a:t>getBhtIndex</a:t>
            </a:r>
            <a:r>
              <a:rPr lang="en-US" sz="1800" dirty="0">
                <a:latin typeface="Courier New" pitchFamily="49" charset="0"/>
                <a:cs typeface="Courier New" pitchFamily="49" charset="0"/>
              </a:rPr>
              <a:t>(pc);</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let</a:t>
            </a:r>
            <a:r>
              <a:rPr lang="en-US" sz="1800" dirty="0">
                <a:latin typeface="Courier New" pitchFamily="49" charset="0"/>
                <a:cs typeface="Courier New" pitchFamily="49" charset="0"/>
              </a:rPr>
              <a:t> direction =  </a:t>
            </a:r>
            <a:r>
              <a:rPr lang="en-US" sz="1800" dirty="0" err="1">
                <a:latin typeface="Courier New" pitchFamily="49" charset="0"/>
                <a:cs typeface="Courier New" pitchFamily="49" charset="0"/>
              </a:rPr>
              <a:t>extractDir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bhtArr</a:t>
            </a:r>
            <a:r>
              <a:rPr lang="en-US" sz="1800" dirty="0">
                <a:latin typeface="Courier New" pitchFamily="49" charset="0"/>
                <a:cs typeface="Courier New" pitchFamily="49" charset="0"/>
              </a:rPr>
              <a:t>[index]);</a:t>
            </a:r>
            <a:br>
              <a:rPr lang="en-US" sz="1800" dirty="0">
                <a:latin typeface="Courier New" pitchFamily="49" charset="0"/>
                <a:cs typeface="Courier New" pitchFamily="49" charset="0"/>
              </a:rPr>
            </a:b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return</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computeTarget</a:t>
            </a:r>
            <a:r>
              <a:rPr lang="en-US" sz="1800" dirty="0">
                <a:latin typeface="Courier New" pitchFamily="49" charset="0"/>
                <a:cs typeface="Courier New" pitchFamily="49" charset="0"/>
              </a:rPr>
              <a:t>(pc, </a:t>
            </a:r>
            <a:r>
              <a:rPr lang="en-US" sz="1800" dirty="0" err="1">
                <a:latin typeface="Courier New" pitchFamily="49" charset="0"/>
                <a:cs typeface="Courier New" pitchFamily="49" charset="0"/>
              </a:rPr>
              <a:t>targetPC</a:t>
            </a:r>
            <a:r>
              <a:rPr lang="en-US" sz="1800" dirty="0">
                <a:latin typeface="Courier New" pitchFamily="49" charset="0"/>
                <a:cs typeface="Courier New" pitchFamily="49" charset="0"/>
              </a:rPr>
              <a:t>, direction); </a:t>
            </a:r>
            <a:r>
              <a:rPr lang="en-US" sz="1800" b="1" dirty="0" err="1">
                <a:latin typeface="Courier New" pitchFamily="49" charset="0"/>
                <a:cs typeface="Courier New" pitchFamily="49" charset="0"/>
              </a:rPr>
              <a:t>endmethod</a:t>
            </a:r>
            <a:endParaRPr lang="en-US" sz="1800" dirty="0">
              <a:latin typeface="Courier New" pitchFamily="49" charset="0"/>
              <a:cs typeface="Courier New" pitchFamily="49" charset="0"/>
            </a:endParaRP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method</a:t>
            </a:r>
            <a:r>
              <a:rPr lang="en-US" sz="1800" dirty="0">
                <a:latin typeface="Courier New" pitchFamily="49" charset="0"/>
                <a:cs typeface="Courier New" pitchFamily="49" charset="0"/>
              </a:rPr>
              <a:t> Action update(</a:t>
            </a:r>
            <a:r>
              <a:rPr lang="en-US" sz="1800" dirty="0" err="1">
                <a:latin typeface="Courier New" pitchFamily="49" charset="0"/>
                <a:cs typeface="Courier New" pitchFamily="49" charset="0"/>
              </a:rPr>
              <a:t>Addr</a:t>
            </a:r>
            <a:r>
              <a:rPr lang="en-US" sz="1800" dirty="0">
                <a:latin typeface="Courier New" pitchFamily="49" charset="0"/>
                <a:cs typeface="Courier New" pitchFamily="49" charset="0"/>
              </a:rPr>
              <a:t> pc, Bool taken);</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BtbIndex</a:t>
            </a:r>
            <a:r>
              <a:rPr lang="en-US" sz="1800" dirty="0">
                <a:latin typeface="Courier New" pitchFamily="49" charset="0"/>
                <a:cs typeface="Courier New" pitchFamily="49" charset="0"/>
              </a:rPr>
              <a:t> index = </a:t>
            </a:r>
            <a:r>
              <a:rPr lang="en-US" sz="1800" dirty="0" err="1">
                <a:latin typeface="Courier New" pitchFamily="49" charset="0"/>
                <a:cs typeface="Courier New" pitchFamily="49" charset="0"/>
              </a:rPr>
              <a:t>getBhtIndex</a:t>
            </a:r>
            <a:r>
              <a:rPr lang="en-US" sz="1800" dirty="0">
                <a:latin typeface="Courier New" pitchFamily="49" charset="0"/>
                <a:cs typeface="Courier New" pitchFamily="49" charset="0"/>
              </a:rPr>
              <a:t>(pc);</a:t>
            </a:r>
          </a:p>
          <a:p>
            <a:pPr marL="0" indent="0">
              <a:buNone/>
            </a:pP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let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dpBits</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getBhtEntry</a:t>
            </a:r>
            <a:r>
              <a:rPr lang="en-US" sz="1800" dirty="0">
                <a:latin typeface="Courier New" pitchFamily="49" charset="0"/>
                <a:cs typeface="Courier New" pitchFamily="49" charset="0"/>
              </a:rPr>
              <a:t>(index);</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bhtArr</a:t>
            </a:r>
            <a:r>
              <a:rPr lang="en-US" sz="1800" dirty="0">
                <a:latin typeface="Courier New" pitchFamily="49" charset="0"/>
                <a:cs typeface="Courier New" pitchFamily="49" charset="0"/>
              </a:rPr>
              <a:t>[index] &lt;= </a:t>
            </a:r>
            <a:r>
              <a:rPr lang="en-US" sz="1800" dirty="0" err="1">
                <a:latin typeface="Courier New" pitchFamily="49" charset="0"/>
                <a:cs typeface="Courier New" pitchFamily="49" charset="0"/>
              </a:rPr>
              <a:t>newDpBits</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dpBits,taken</a:t>
            </a:r>
            <a:r>
              <a:rPr lang="en-US" sz="1800" dirty="0">
                <a:latin typeface="Courier New" pitchFamily="49" charset="0"/>
                <a:cs typeface="Courier New" pitchFamily="49" charset="0"/>
              </a:rPr>
              <a:t>); </a:t>
            </a:r>
            <a:r>
              <a:rPr lang="en-US" sz="1800" b="1" dirty="0" err="1">
                <a:latin typeface="Courier New" pitchFamily="49" charset="0"/>
                <a:cs typeface="Courier New" pitchFamily="49" charset="0"/>
              </a:rPr>
              <a:t>endmethod</a:t>
            </a:r>
            <a:endParaRPr lang="en-US" sz="1800" b="1" dirty="0">
              <a:latin typeface="Courier New" pitchFamily="49" charset="0"/>
              <a:cs typeface="Courier New" pitchFamily="49" charset="0"/>
            </a:endParaRPr>
          </a:p>
          <a:p>
            <a:pPr marL="0" indent="0">
              <a:buNone/>
            </a:pPr>
            <a:r>
              <a:rPr lang="en-US" sz="1800" b="1" dirty="0" err="1">
                <a:latin typeface="Courier New" pitchFamily="49" charset="0"/>
                <a:cs typeface="Courier New" pitchFamily="49" charset="0"/>
              </a:rPr>
              <a:t>endmodule</a:t>
            </a:r>
            <a:endParaRPr lang="en-US" sz="1800" b="1" dirty="0"/>
          </a:p>
        </p:txBody>
      </p:sp>
      <p:sp>
        <p:nvSpPr>
          <p:cNvPr id="4" name="Date Placeholder 3"/>
          <p:cNvSpPr>
            <a:spLocks noGrp="1"/>
          </p:cNvSpPr>
          <p:nvPr>
            <p:ph type="dt" sz="half" idx="10"/>
          </p:nvPr>
        </p:nvSpPr>
        <p:spPr/>
        <p:txBody>
          <a:bodyPr/>
          <a:lstStyle/>
          <a:p>
            <a:pPr>
              <a:defRPr/>
            </a:pPr>
            <a:r>
              <a:rPr lang="en-US"/>
              <a:t>October 30, 2017</a:t>
            </a:r>
            <a:endParaRPr lang="en-US" dirty="0"/>
          </a:p>
        </p:txBody>
      </p:sp>
      <p:sp>
        <p:nvSpPr>
          <p:cNvPr id="5" name="Footer Placeholder 4"/>
          <p:cNvSpPr>
            <a:spLocks noGrp="1"/>
          </p:cNvSpPr>
          <p:nvPr>
            <p:ph type="ftr" sz="quarter" idx="12"/>
          </p:nvPr>
        </p:nvSpPr>
        <p:spPr/>
        <p:txBody>
          <a:bodyPr/>
          <a:lstStyle/>
          <a:p>
            <a:pPr>
              <a:defRPr/>
            </a:pPr>
            <a:r>
              <a:rPr lang="en-US"/>
              <a:t>6.1920</a:t>
            </a:r>
            <a:endParaRPr lang="en-US" dirty="0"/>
          </a:p>
        </p:txBody>
      </p:sp>
      <p:sp>
        <p:nvSpPr>
          <p:cNvPr id="6" name="Slide Number Placeholder 5"/>
          <p:cNvSpPr>
            <a:spLocks noGrp="1"/>
          </p:cNvSpPr>
          <p:nvPr>
            <p:ph type="sldNum" sz="quarter" idx="11"/>
          </p:nvPr>
        </p:nvSpPr>
        <p:spPr/>
        <p:txBody>
          <a:bodyPr/>
          <a:lstStyle/>
          <a:p>
            <a:pPr>
              <a:defRPr/>
            </a:pPr>
            <a:r>
              <a:rPr lang="en-US"/>
              <a:t>L17-</a:t>
            </a:r>
            <a:fld id="{BE49CFAA-92BB-45AE-A2AC-2CF4188AC6C8}" type="slidenum">
              <a:rPr lang="en-US" smtClean="0"/>
              <a:pPr>
                <a:defRPr/>
              </a:pPr>
              <a:t>48</a:t>
            </a:fld>
            <a:endParaRPr lang="en-US" dirty="0"/>
          </a:p>
        </p:txBody>
      </p:sp>
    </p:spTree>
    <p:extLst>
      <p:ext uri="{BB962C8B-B14F-4D97-AF65-F5344CB8AC3E}">
        <p14:creationId xmlns:p14="http://schemas.microsoft.com/office/powerpoint/2010/main" val="160081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8598"/>
            <a:ext cx="8226670" cy="1143000"/>
          </a:xfrm>
        </p:spPr>
        <p:txBody>
          <a:bodyPr/>
          <a:lstStyle/>
          <a:p>
            <a:r>
              <a:rPr lang="en-US" sz="4000" dirty="0"/>
              <a:t>4-Stage-pipeline with BTB and BHT </a:t>
            </a:r>
            <a:r>
              <a:rPr lang="en-US" sz="2400" dirty="0"/>
              <a:t>fetch</a:t>
            </a:r>
            <a:endParaRPr lang="en-US" sz="1050" dirty="0"/>
          </a:p>
        </p:txBody>
      </p:sp>
      <p:sp>
        <p:nvSpPr>
          <p:cNvPr id="3" name="Content Placeholder 2"/>
          <p:cNvSpPr>
            <a:spLocks noGrp="1"/>
          </p:cNvSpPr>
          <p:nvPr>
            <p:ph idx="1"/>
          </p:nvPr>
        </p:nvSpPr>
        <p:spPr>
          <a:xfrm>
            <a:off x="632460" y="1511598"/>
            <a:ext cx="8273001" cy="5080413"/>
          </a:xfrm>
        </p:spPr>
        <p:txBody>
          <a:bodyPr/>
          <a:lstStyle/>
          <a:p>
            <a:pPr marL="0" indent="0">
              <a:buNone/>
            </a:pPr>
            <a:r>
              <a:rPr lang="en-US" sz="1600" b="1" dirty="0">
                <a:latin typeface="Courier New" pitchFamily="49" charset="0"/>
                <a:cs typeface="Courier New" pitchFamily="49" charset="0"/>
              </a:rPr>
              <a:t>rule</a:t>
            </a:r>
            <a:r>
              <a:rPr lang="en-US" sz="1600" dirty="0">
                <a:latin typeface="Courier New" pitchFamily="49" charset="0"/>
                <a:cs typeface="Courier New" pitchFamily="49" charset="0"/>
              </a:rPr>
              <a:t> fetch;</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iMem.enq</a:t>
            </a:r>
            <a:r>
              <a:rPr lang="en-US" sz="1600" dirty="0">
                <a:latin typeface="Courier New" pitchFamily="49" charset="0"/>
                <a:cs typeface="Courier New" pitchFamily="49" charset="0"/>
              </a:rPr>
              <a:t>(pc[1]);</a:t>
            </a: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ppcF</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btb.nap</a:t>
            </a:r>
            <a:r>
              <a:rPr lang="en-US" sz="1600" dirty="0">
                <a:latin typeface="Courier New" pitchFamily="49" charset="0"/>
                <a:cs typeface="Courier New" pitchFamily="49" charset="0"/>
              </a:rPr>
              <a:t>(pc[1]); pc[1] &lt;= </a:t>
            </a:r>
            <a:r>
              <a:rPr lang="en-US" sz="1600" dirty="0" err="1">
                <a:latin typeface="Courier New" pitchFamily="49" charset="0"/>
                <a:cs typeface="Courier New" pitchFamily="49" charset="0"/>
              </a:rPr>
              <a:t>ppcF</a:t>
            </a:r>
            <a:r>
              <a:rPr lang="en-US" sz="1600" dirty="0">
                <a:latin typeface="Courier New" pitchFamily="49" charset="0"/>
                <a:cs typeface="Courier New" pitchFamily="49" charset="0"/>
              </a:rPr>
              <a:t> ;</a:t>
            </a:r>
          </a:p>
          <a:p>
            <a:pPr>
              <a:buNone/>
            </a:pPr>
            <a:r>
              <a:rPr lang="en-US" sz="1600" dirty="0">
                <a:latin typeface="Courier New" pitchFamily="49" charset="0"/>
                <a:cs typeface="Courier New" pitchFamily="49" charset="0"/>
              </a:rPr>
              <a:t>      f2d.enq(Fetch2Decode{</a:t>
            </a:r>
            <a:r>
              <a:rPr lang="en-US" sz="1600" dirty="0" err="1">
                <a:latin typeface="Courier New" pitchFamily="49" charset="0"/>
                <a:cs typeface="Courier New" pitchFamily="49" charset="0"/>
              </a:rPr>
              <a:t>pc:pc</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ppc:ppcF</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eEp:eEp</a:t>
            </a:r>
            <a:r>
              <a:rPr lang="en-US" sz="1600" dirty="0">
                <a:latin typeface="Courier New" pitchFamily="49" charset="0"/>
                <a:cs typeface="Courier New" pitchFamily="49" charset="0"/>
              </a:rPr>
              <a:t>[1],</a:t>
            </a:r>
          </a:p>
          <a:p>
            <a:pPr>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dEp:dEp</a:t>
            </a:r>
            <a:r>
              <a:rPr lang="en-US" sz="1600" dirty="0">
                <a:latin typeface="Courier New" pitchFamily="49" charset="0"/>
                <a:cs typeface="Courier New" pitchFamily="49" charset="0"/>
              </a:rPr>
              <a:t>[1]});</a:t>
            </a:r>
          </a:p>
          <a:p>
            <a:pPr marL="0" indent="0">
              <a:buNone/>
            </a:pPr>
            <a:r>
              <a:rPr lang="en-US" sz="1600" b="1" dirty="0" err="1">
                <a:latin typeface="Courier New" pitchFamily="49" charset="0"/>
                <a:cs typeface="Courier New" pitchFamily="49" charset="0"/>
              </a:rPr>
              <a:t>endrule</a:t>
            </a:r>
            <a:endParaRPr lang="en-US" sz="1600" b="1" dirty="0">
              <a:latin typeface="Courier New" pitchFamily="49" charset="0"/>
              <a:cs typeface="Courier New" pitchFamily="49" charset="0"/>
            </a:endParaRPr>
          </a:p>
          <a:p>
            <a:pPr marL="0" indent="0">
              <a:buNone/>
            </a:pP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p:txBody>
      </p:sp>
      <p:sp>
        <p:nvSpPr>
          <p:cNvPr id="4" name="Date Placeholder 3"/>
          <p:cNvSpPr>
            <a:spLocks noGrp="1"/>
          </p:cNvSpPr>
          <p:nvPr>
            <p:ph type="dt" sz="half" idx="10"/>
          </p:nvPr>
        </p:nvSpPr>
        <p:spPr/>
        <p:txBody>
          <a:bodyPr/>
          <a:lstStyle/>
          <a:p>
            <a:pPr>
              <a:defRPr/>
            </a:pPr>
            <a:r>
              <a:rPr lang="en-US"/>
              <a:t>October 30, 2017</a:t>
            </a:r>
            <a:endParaRPr lang="en-US" dirty="0"/>
          </a:p>
        </p:txBody>
      </p:sp>
      <p:sp>
        <p:nvSpPr>
          <p:cNvPr id="5" name="Footer Placeholder 4"/>
          <p:cNvSpPr>
            <a:spLocks noGrp="1"/>
          </p:cNvSpPr>
          <p:nvPr>
            <p:ph type="ftr" sz="quarter" idx="12"/>
          </p:nvPr>
        </p:nvSpPr>
        <p:spPr/>
        <p:txBody>
          <a:bodyPr/>
          <a:lstStyle/>
          <a:p>
            <a:pPr>
              <a:defRPr/>
            </a:pPr>
            <a:r>
              <a:rPr lang="en-US"/>
              <a:t>6.1920</a:t>
            </a:r>
            <a:endParaRPr lang="en-US" dirty="0"/>
          </a:p>
        </p:txBody>
      </p:sp>
      <p:sp>
        <p:nvSpPr>
          <p:cNvPr id="6" name="Slide Number Placeholder 5"/>
          <p:cNvSpPr>
            <a:spLocks noGrp="1"/>
          </p:cNvSpPr>
          <p:nvPr>
            <p:ph type="sldNum" sz="quarter" idx="11"/>
          </p:nvPr>
        </p:nvSpPr>
        <p:spPr/>
        <p:txBody>
          <a:bodyPr/>
          <a:lstStyle/>
          <a:p>
            <a:pPr>
              <a:defRPr/>
            </a:pPr>
            <a:r>
              <a:rPr lang="en-US"/>
              <a:t>L17-</a:t>
            </a:r>
            <a:fld id="{BE49CFAA-92BB-45AE-A2AC-2CF4188AC6C8}" type="slidenum">
              <a:rPr lang="en-US" smtClean="0"/>
              <a:pPr>
                <a:defRPr/>
              </a:pPr>
              <a:t>49</a:t>
            </a:fld>
            <a:endParaRPr lang="en-US" dirty="0"/>
          </a:p>
        </p:txBody>
      </p:sp>
    </p:spTree>
    <p:extLst>
      <p:ext uri="{BB962C8B-B14F-4D97-AF65-F5344CB8AC3E}">
        <p14:creationId xmlns:p14="http://schemas.microsoft.com/office/powerpoint/2010/main" val="291983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frequent are branches? </a:t>
            </a:r>
            <a:r>
              <a:rPr lang="en-US" sz="2800" dirty="0">
                <a:solidFill>
                  <a:srgbClr val="FF0000"/>
                </a:solidFill>
              </a:rPr>
              <a:t>ARM Cortex 7</a:t>
            </a:r>
            <a:endParaRPr lang="en-US" sz="2800" dirty="0"/>
          </a:p>
        </p:txBody>
      </p:sp>
      <p:sp>
        <p:nvSpPr>
          <p:cNvPr id="8" name="TextBox 7"/>
          <p:cNvSpPr txBox="1"/>
          <p:nvPr/>
        </p:nvSpPr>
        <p:spPr>
          <a:xfrm>
            <a:off x="831273" y="1664371"/>
            <a:ext cx="5104282" cy="400110"/>
          </a:xfrm>
          <a:prstGeom prst="rect">
            <a:avLst/>
          </a:prstGeom>
          <a:noFill/>
        </p:spPr>
        <p:txBody>
          <a:bodyPr wrap="none" rtlCol="0">
            <a:spAutoFit/>
          </a:bodyPr>
          <a:lstStyle/>
          <a:p>
            <a:r>
              <a:rPr lang="en-US" dirty="0" err="1"/>
              <a:t>Blem</a:t>
            </a:r>
            <a:r>
              <a:rPr lang="en-US" dirty="0"/>
              <a:t> et al [HPCA 2013] </a:t>
            </a:r>
            <a:r>
              <a:rPr lang="en-US" dirty="0">
                <a:solidFill>
                  <a:srgbClr val="FF0000"/>
                </a:solidFill>
              </a:rPr>
              <a:t>Spec FP 2006</a:t>
            </a:r>
          </a:p>
        </p:txBody>
      </p:sp>
      <p:graphicFrame>
        <p:nvGraphicFramePr>
          <p:cNvPr id="7" name="Table 6"/>
          <p:cNvGraphicFramePr>
            <a:graphicFrameLocks noGrp="1"/>
          </p:cNvGraphicFramePr>
          <p:nvPr>
            <p:extLst>
              <p:ext uri="{D42A27DB-BD31-4B8C-83A1-F6EECF244321}">
                <p14:modId xmlns:p14="http://schemas.microsoft.com/office/powerpoint/2010/main" val="81199128"/>
              </p:ext>
            </p:extLst>
          </p:nvPr>
        </p:nvGraphicFramePr>
        <p:xfrm>
          <a:off x="1341912" y="2274494"/>
          <a:ext cx="6607113" cy="2967472"/>
        </p:xfrm>
        <a:graphic>
          <a:graphicData uri="http://schemas.openxmlformats.org/drawingml/2006/table">
            <a:tbl>
              <a:tblPr>
                <a:tableStyleId>{5C22544A-7EE6-4342-B048-85BDC9FD1C3A}</a:tableStyleId>
              </a:tblPr>
              <a:tblGrid>
                <a:gridCol w="1223159">
                  <a:extLst>
                    <a:ext uri="{9D8B030D-6E8A-4147-A177-3AD203B41FA5}">
                      <a16:colId xmlns:a16="http://schemas.microsoft.com/office/drawing/2014/main" val="20000"/>
                    </a:ext>
                  </a:extLst>
                </a:gridCol>
                <a:gridCol w="1330036">
                  <a:extLst>
                    <a:ext uri="{9D8B030D-6E8A-4147-A177-3AD203B41FA5}">
                      <a16:colId xmlns:a16="http://schemas.microsoft.com/office/drawing/2014/main" val="20001"/>
                    </a:ext>
                  </a:extLst>
                </a:gridCol>
                <a:gridCol w="1092530">
                  <a:extLst>
                    <a:ext uri="{9D8B030D-6E8A-4147-A177-3AD203B41FA5}">
                      <a16:colId xmlns:a16="http://schemas.microsoft.com/office/drawing/2014/main" val="20002"/>
                    </a:ext>
                  </a:extLst>
                </a:gridCol>
                <a:gridCol w="1033153">
                  <a:extLst>
                    <a:ext uri="{9D8B030D-6E8A-4147-A177-3AD203B41FA5}">
                      <a16:colId xmlns:a16="http://schemas.microsoft.com/office/drawing/2014/main" val="20003"/>
                    </a:ext>
                  </a:extLst>
                </a:gridCol>
                <a:gridCol w="938151">
                  <a:extLst>
                    <a:ext uri="{9D8B030D-6E8A-4147-A177-3AD203B41FA5}">
                      <a16:colId xmlns:a16="http://schemas.microsoft.com/office/drawing/2014/main" val="20004"/>
                    </a:ext>
                  </a:extLst>
                </a:gridCol>
                <a:gridCol w="990084">
                  <a:extLst>
                    <a:ext uri="{9D8B030D-6E8A-4147-A177-3AD203B41FA5}">
                      <a16:colId xmlns:a16="http://schemas.microsoft.com/office/drawing/2014/main" val="20005"/>
                    </a:ext>
                  </a:extLst>
                </a:gridCol>
              </a:tblGrid>
              <a:tr h="349953">
                <a:tc>
                  <a:txBody>
                    <a:bodyPr/>
                    <a:lstStyle/>
                    <a:p>
                      <a:pPr algn="l" fontAlgn="b"/>
                      <a:endParaRPr lang="en-US" sz="1600" b="0" i="0" u="none" strike="noStrike" dirty="0">
                        <a:solidFill>
                          <a:srgbClr val="000000"/>
                        </a:solidFill>
                        <a:effectLst/>
                        <a:latin typeface="Calibri"/>
                      </a:endParaRPr>
                    </a:p>
                  </a:txBody>
                  <a:tcPr marL="9525" marR="9525" marT="9525" marB="0" anchor="b"/>
                </a:tc>
                <a:tc gridSpan="3">
                  <a:txBody>
                    <a:bodyPr/>
                    <a:lstStyle/>
                    <a:p>
                      <a:pPr algn="ctr" fontAlgn="b"/>
                      <a:r>
                        <a:rPr lang="en-US" sz="1600" u="none" strike="noStrike">
                          <a:effectLst/>
                        </a:rPr>
                        <a:t>ARM Cortex-A9; ARMv7 ISA</a:t>
                      </a:r>
                      <a:endParaRPr lang="en-US" sz="1600" b="0" i="0" u="none" strike="noStrike">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600" b="0" i="0" u="none" strike="noStrike">
                        <a:solidFill>
                          <a:srgbClr val="000000"/>
                        </a:solidFill>
                        <a:effectLst/>
                        <a:latin typeface="Calibri"/>
                      </a:endParaRP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320634">
                <a:tc>
                  <a:txBody>
                    <a:bodyPr/>
                    <a:lstStyle/>
                    <a:p>
                      <a:pPr algn="l" fontAlgn="b"/>
                      <a:r>
                        <a:rPr lang="en-US" sz="1600" u="none" strike="noStrike" dirty="0">
                          <a:effectLst/>
                        </a:rPr>
                        <a:t>Benchmark</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Total Instructions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branch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load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store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other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54528">
                <a:tc>
                  <a:txBody>
                    <a:bodyPr/>
                    <a:lstStyle/>
                    <a:p>
                      <a:pPr algn="l" fontAlgn="b"/>
                      <a:r>
                        <a:rPr lang="en-US" sz="1600" u="none" strike="noStrike">
                          <a:effectLst/>
                        </a:rPr>
                        <a:t>bwaves</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3.84E+11</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13.5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1.4</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0.5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84.7</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347674">
                <a:tc>
                  <a:txBody>
                    <a:bodyPr/>
                    <a:lstStyle/>
                    <a:p>
                      <a:pPr algn="l" fontAlgn="b"/>
                      <a:r>
                        <a:rPr lang="en-US" sz="1600" u="none" strike="noStrike" dirty="0" err="1">
                          <a:effectLst/>
                        </a:rPr>
                        <a:t>cactusADM</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1.02E+10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0.5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51.4</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17.9</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30.1</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354528">
                <a:tc>
                  <a:txBody>
                    <a:bodyPr/>
                    <a:lstStyle/>
                    <a:p>
                      <a:pPr algn="l" fontAlgn="b"/>
                      <a:r>
                        <a:rPr lang="en-US" sz="1600" u="none" strike="noStrike" dirty="0">
                          <a:effectLst/>
                        </a:rPr>
                        <a:t>leslie3D</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4.92E+10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6.2</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2.0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3.7</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88.1</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354528">
                <a:tc>
                  <a:txBody>
                    <a:bodyPr/>
                    <a:lstStyle/>
                    <a:p>
                      <a:pPr algn="l" fontAlgn="b"/>
                      <a:r>
                        <a:rPr lang="en-US" sz="1600" u="none" strike="noStrike">
                          <a:effectLst/>
                        </a:rPr>
                        <a:t>milc</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1.38E+10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6.5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38.2</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13.3</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42.0</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354528">
                <a:tc>
                  <a:txBody>
                    <a:bodyPr/>
                    <a:lstStyle/>
                    <a:p>
                      <a:pPr algn="l" fontAlgn="b"/>
                      <a:r>
                        <a:rPr lang="en-US" sz="1600" u="none" strike="noStrike">
                          <a:effectLst/>
                        </a:rPr>
                        <a:t>tonto</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1.30E+10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10.0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40.5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14.1</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35.4</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354528">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Calibri"/>
                        </a:rPr>
                        <a:t>Average</a:t>
                      </a:r>
                    </a:p>
                  </a:txBody>
                  <a:tcPr marL="9525" marR="9525" marT="9525" marB="0" anchor="b"/>
                </a:tc>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12.15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4.68</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1.95</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81.22</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bl>
          </a:graphicData>
        </a:graphic>
      </p:graphicFrame>
      <p:sp>
        <p:nvSpPr>
          <p:cNvPr id="9" name="TextBox 8"/>
          <p:cNvSpPr txBox="1"/>
          <p:nvPr/>
        </p:nvSpPr>
        <p:spPr>
          <a:xfrm>
            <a:off x="2679535" y="5644429"/>
            <a:ext cx="4204997"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Every 8</a:t>
            </a:r>
            <a:r>
              <a:rPr lang="en-US" baseline="30000" dirty="0">
                <a:solidFill>
                  <a:srgbClr val="FF0000"/>
                </a:solidFill>
                <a:latin typeface="Comic Sans MS" panose="030F0702030302020204" pitchFamily="66" charset="0"/>
              </a:rPr>
              <a:t>th</a:t>
            </a:r>
            <a:r>
              <a:rPr lang="en-US" dirty="0">
                <a:solidFill>
                  <a:srgbClr val="FF0000"/>
                </a:solidFill>
                <a:latin typeface="Comic Sans MS" panose="030F0702030302020204" pitchFamily="66" charset="0"/>
              </a:rPr>
              <a:t>  instruction is a branch</a:t>
            </a:r>
          </a:p>
        </p:txBody>
      </p:sp>
      <p:sp>
        <p:nvSpPr>
          <p:cNvPr id="3" name="Date Placeholder 2">
            <a:extLst>
              <a:ext uri="{FF2B5EF4-FFF2-40B4-BE49-F238E27FC236}">
                <a16:creationId xmlns:a16="http://schemas.microsoft.com/office/drawing/2014/main" id="{5FE4D3BB-85BA-D001-7262-27830305D31D}"/>
              </a:ext>
            </a:extLst>
          </p:cNvPr>
          <p:cNvSpPr>
            <a:spLocks noGrp="1"/>
          </p:cNvSpPr>
          <p:nvPr>
            <p:ph type="dt" sz="half" idx="10"/>
          </p:nvPr>
        </p:nvSpPr>
        <p:spPr/>
        <p:txBody>
          <a:bodyPr/>
          <a:lstStyle/>
          <a:p>
            <a:pPr>
              <a:defRPr/>
            </a:pPr>
            <a:r>
              <a:rPr lang="en-US"/>
              <a:t>April 11, 2023</a:t>
            </a:r>
            <a:endParaRPr lang="en-US" dirty="0"/>
          </a:p>
        </p:txBody>
      </p:sp>
      <p:sp>
        <p:nvSpPr>
          <p:cNvPr id="10" name="Footer Placeholder 9">
            <a:extLst>
              <a:ext uri="{FF2B5EF4-FFF2-40B4-BE49-F238E27FC236}">
                <a16:creationId xmlns:a16="http://schemas.microsoft.com/office/drawing/2014/main" id="{184D87BB-31EA-49F3-12F2-D5CF9E8A19ED}"/>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4CB8019F-D0D7-6376-08B4-2958C93F2BA8}"/>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5</a:t>
            </a:fld>
            <a:endParaRPr lang="en-US" dirty="0"/>
          </a:p>
        </p:txBody>
      </p:sp>
    </p:spTree>
    <p:extLst>
      <p:ext uri="{BB962C8B-B14F-4D97-AF65-F5344CB8AC3E}">
        <p14:creationId xmlns:p14="http://schemas.microsoft.com/office/powerpoint/2010/main" val="36479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68598"/>
            <a:ext cx="8226670" cy="1143000"/>
          </a:xfrm>
        </p:spPr>
        <p:txBody>
          <a:bodyPr/>
          <a:lstStyle/>
          <a:p>
            <a:r>
              <a:rPr lang="en-US" sz="4000" dirty="0"/>
              <a:t>4-Stage-pipeline with BTB and BHT </a:t>
            </a:r>
            <a:r>
              <a:rPr lang="en-US" sz="2400" dirty="0"/>
              <a:t>decode</a:t>
            </a:r>
            <a:endParaRPr lang="en-US" sz="1050" dirty="0"/>
          </a:p>
        </p:txBody>
      </p:sp>
      <p:sp>
        <p:nvSpPr>
          <p:cNvPr id="3" name="Content Placeholder 2"/>
          <p:cNvSpPr>
            <a:spLocks noGrp="1"/>
          </p:cNvSpPr>
          <p:nvPr>
            <p:ph idx="1"/>
          </p:nvPr>
        </p:nvSpPr>
        <p:spPr>
          <a:xfrm>
            <a:off x="632460" y="1511598"/>
            <a:ext cx="8511540" cy="5080413"/>
          </a:xfrm>
        </p:spPr>
        <p:txBody>
          <a:bodyPr/>
          <a:lstStyle/>
          <a:p>
            <a:pPr marL="0" indent="0">
              <a:buNone/>
            </a:pPr>
            <a:r>
              <a:rPr lang="en-US" sz="1600" b="1" dirty="0">
                <a:latin typeface="Courier New" pitchFamily="49" charset="0"/>
                <a:cs typeface="Courier New" pitchFamily="49" charset="0"/>
              </a:rPr>
              <a:t>rule</a:t>
            </a:r>
            <a:r>
              <a:rPr lang="en-US" sz="1600" dirty="0">
                <a:latin typeface="Courier New" pitchFamily="49" charset="0"/>
                <a:cs typeface="Courier New" pitchFamily="49" charset="0"/>
              </a:rPr>
              <a:t> decode;</a:t>
            </a: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inst</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iMem.first</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 </a:t>
            </a:r>
            <a:r>
              <a:rPr lang="en-US" sz="1600" dirty="0">
                <a:latin typeface="Courier New" pitchFamily="49" charset="0"/>
                <a:cs typeface="Courier New" pitchFamily="49" charset="0"/>
              </a:rPr>
              <a:t>x = f2d.first;</a:t>
            </a:r>
          </a:p>
          <a:p>
            <a:pPr>
              <a:buNone/>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pcD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x.pc</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ppcD</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x.ppc</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ieEp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x.eEp</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idEp</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x.dEp</a:t>
            </a:r>
            <a:r>
              <a:rPr lang="en-US" sz="1600" dirty="0">
                <a:latin typeface="Courier New" pitchFamily="49" charset="0"/>
                <a:cs typeface="Courier New" pitchFamily="49" charset="0"/>
              </a:rPr>
              <a:t>; </a:t>
            </a:r>
          </a:p>
          <a:p>
            <a:pPr marL="0" indent="0">
              <a:buNone/>
            </a:pPr>
            <a:r>
              <a:rPr lang="en-US" sz="1600" b="1" dirty="0">
                <a:latin typeface="Courier New" pitchFamily="49" charset="0"/>
                <a:cs typeface="Courier New" pitchFamily="49" charset="0"/>
              </a:rPr>
              <a:t>  if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eEp</a:t>
            </a:r>
            <a:r>
              <a:rPr lang="en-US" sz="1600" dirty="0">
                <a:latin typeface="Courier New" pitchFamily="49" charset="0"/>
                <a:cs typeface="Courier New" pitchFamily="49" charset="0"/>
              </a:rPr>
              <a:t>[1] != </a:t>
            </a:r>
            <a:r>
              <a:rPr lang="en-US" sz="1600" dirty="0" err="1">
                <a:latin typeface="Courier New" pitchFamily="49" charset="0"/>
                <a:cs typeface="Courier New" pitchFamily="49" charset="0"/>
              </a:rPr>
              <a:t>ieEp</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begin </a:t>
            </a:r>
            <a:r>
              <a:rPr lang="en-US" sz="1600" dirty="0" err="1">
                <a:latin typeface="Courier New" pitchFamily="49" charset="0"/>
                <a:cs typeface="Courier New" pitchFamily="49" charset="0"/>
              </a:rPr>
              <a:t>iMem.deq</a:t>
            </a:r>
            <a:r>
              <a:rPr lang="en-US" sz="1600" dirty="0">
                <a:latin typeface="Courier New" pitchFamily="49" charset="0"/>
                <a:cs typeface="Courier New" pitchFamily="49" charset="0"/>
              </a:rPr>
              <a:t>; f2d.deq; </a:t>
            </a:r>
            <a:r>
              <a:rPr lang="en-US" sz="1600" b="1" dirty="0">
                <a:latin typeface="Courier New" pitchFamily="49" charset="0"/>
                <a:cs typeface="Courier New" pitchFamily="49" charset="0"/>
              </a:rPr>
              <a:t>end </a:t>
            </a:r>
            <a:r>
              <a:rPr lang="en-US" sz="1600" dirty="0">
                <a:latin typeface="Courier New" pitchFamily="49" charset="0"/>
                <a:cs typeface="Courier New" pitchFamily="49" charset="0"/>
              </a:rPr>
              <a:t>//wrong-path</a:t>
            </a:r>
          </a:p>
          <a:p>
            <a:pPr marL="0" indent="0">
              <a:buNone/>
            </a:pPr>
            <a:r>
              <a:rPr lang="en-US" sz="1600" b="1" dirty="0">
                <a:latin typeface="Courier New" pitchFamily="49" charset="0"/>
                <a:cs typeface="Courier New" pitchFamily="49" charset="0"/>
              </a:rPr>
              <a:t>  else begin </a:t>
            </a:r>
          </a:p>
          <a:p>
            <a:pPr marL="0" indent="0">
              <a:buNone/>
            </a:pPr>
            <a:r>
              <a:rPr lang="en-US" sz="1600" b="1" dirty="0">
                <a:latin typeface="Courier New" pitchFamily="49" charset="0"/>
                <a:cs typeface="Courier New" pitchFamily="49" charset="0"/>
              </a:rPr>
              <a:t>   if </a:t>
            </a:r>
            <a:r>
              <a:rPr lang="en-US" sz="1600" dirty="0">
                <a:solidFill>
                  <a:srgbClr val="FF3333"/>
                </a:solidFill>
                <a:latin typeface="Courier New" pitchFamily="49" charset="0"/>
                <a:cs typeface="Courier New" pitchFamily="49" charset="0"/>
              </a:rPr>
              <a:t>(</a:t>
            </a:r>
            <a:r>
              <a:rPr lang="en-US" sz="1600" dirty="0" err="1">
                <a:solidFill>
                  <a:srgbClr val="FF3333"/>
                </a:solidFill>
                <a:latin typeface="Courier New" pitchFamily="49" charset="0"/>
                <a:cs typeface="Courier New" pitchFamily="49" charset="0"/>
              </a:rPr>
              <a:t>dEp</a:t>
            </a:r>
            <a:r>
              <a:rPr lang="en-US" sz="1600" dirty="0">
                <a:solidFill>
                  <a:srgbClr val="FF3333"/>
                </a:solidFill>
                <a:latin typeface="Courier New" pitchFamily="49" charset="0"/>
                <a:cs typeface="Courier New" pitchFamily="49" charset="0"/>
              </a:rPr>
              <a:t>[0] != </a:t>
            </a:r>
            <a:r>
              <a:rPr lang="en-US" sz="1600" dirty="0" err="1">
                <a:solidFill>
                  <a:srgbClr val="FF3333"/>
                </a:solidFill>
                <a:latin typeface="Courier New" pitchFamily="49" charset="0"/>
                <a:cs typeface="Courier New" pitchFamily="49" charset="0"/>
              </a:rPr>
              <a:t>idEp</a:t>
            </a:r>
            <a:r>
              <a:rPr lang="en-US" sz="1600" dirty="0">
                <a:solidFill>
                  <a:srgbClr val="FF3333"/>
                </a:solidFill>
                <a:latin typeface="Courier New" pitchFamily="49" charset="0"/>
                <a:cs typeface="Courier New" pitchFamily="49" charset="0"/>
              </a:rPr>
              <a:t>) </a:t>
            </a:r>
            <a:r>
              <a:rPr lang="en-US" sz="1600" b="1" dirty="0">
                <a:latin typeface="Courier New" pitchFamily="49" charset="0"/>
                <a:cs typeface="Courier New" pitchFamily="49" charset="0"/>
              </a:rPr>
              <a:t>begin </a:t>
            </a:r>
            <a:r>
              <a:rPr lang="en-US" sz="1600" dirty="0" err="1">
                <a:latin typeface="Courier New" pitchFamily="49" charset="0"/>
                <a:cs typeface="Courier New" pitchFamily="49" charset="0"/>
              </a:rPr>
              <a:t>iMem.deq</a:t>
            </a:r>
            <a:r>
              <a:rPr lang="en-US" sz="1600" dirty="0">
                <a:latin typeface="Courier New" pitchFamily="49" charset="0"/>
                <a:cs typeface="Courier New" pitchFamily="49" charset="0"/>
              </a:rPr>
              <a:t>; f2d.deq; </a:t>
            </a:r>
            <a:r>
              <a:rPr lang="en-US" sz="1600" b="1" dirty="0">
                <a:latin typeface="Courier New" pitchFamily="49" charset="0"/>
                <a:cs typeface="Courier New" pitchFamily="49" charset="0"/>
              </a:rPr>
              <a:t>end </a:t>
            </a:r>
            <a:r>
              <a:rPr lang="en-US" sz="1600" dirty="0">
                <a:latin typeface="Courier New" pitchFamily="49" charset="0"/>
                <a:cs typeface="Courier New" pitchFamily="49" charset="0"/>
              </a:rPr>
              <a:t>//wrong-path</a:t>
            </a: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   else begin </a:t>
            </a:r>
            <a:r>
              <a:rPr lang="en-US" sz="1600" dirty="0">
                <a:latin typeface="Courier New" pitchFamily="49" charset="0"/>
                <a:cs typeface="Courier New" pitchFamily="49" charset="0"/>
              </a:rPr>
              <a:t>//right-path instruction</a:t>
            </a:r>
            <a:endParaRPr lang="en-US" sz="1600" b="1"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dInst</a:t>
            </a:r>
            <a:r>
              <a:rPr lang="en-US" sz="1600" dirty="0">
                <a:latin typeface="Courier New" pitchFamily="49" charset="0"/>
                <a:cs typeface="Courier New" pitchFamily="49" charset="0"/>
              </a:rPr>
              <a:t> = decode(</a:t>
            </a:r>
            <a:r>
              <a:rPr lang="en-US" sz="1600" dirty="0" err="1">
                <a:latin typeface="Courier New" pitchFamily="49" charset="0"/>
                <a:cs typeface="Courier New" pitchFamily="49" charset="0"/>
              </a:rPr>
              <a:t>inst</a:t>
            </a:r>
            <a:r>
              <a:rPr lang="en-US" sz="1600"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stall = ...; // normal execution</a:t>
            </a:r>
          </a:p>
          <a:p>
            <a:pPr>
              <a:buNone/>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if</a:t>
            </a:r>
            <a:r>
              <a:rPr lang="en-US" sz="1600" dirty="0">
                <a:latin typeface="Courier New" pitchFamily="49" charset="0"/>
                <a:cs typeface="Courier New" pitchFamily="49" charset="0"/>
              </a:rPr>
              <a:t>(!stall) </a:t>
            </a:r>
            <a:r>
              <a:rPr lang="en-US" sz="1600" b="1" dirty="0">
                <a:latin typeface="Courier New" pitchFamily="49" charset="0"/>
                <a:cs typeface="Courier New" pitchFamily="49" charset="0"/>
              </a:rPr>
              <a:t>begin</a:t>
            </a:r>
          </a:p>
          <a:p>
            <a:pPr marL="0" indent="0">
              <a:buNone/>
            </a:pPr>
            <a:r>
              <a:rPr lang="en-US" sz="1600" b="1" dirty="0">
                <a:solidFill>
                  <a:srgbClr val="FF3333"/>
                </a:solidFill>
                <a:latin typeface="Courier New" pitchFamily="49" charset="0"/>
                <a:cs typeface="Courier New" pitchFamily="49" charset="0"/>
              </a:rPr>
              <a:t>      let</a:t>
            </a:r>
            <a:r>
              <a:rPr lang="en-US" sz="1600" dirty="0">
                <a:solidFill>
                  <a:srgbClr val="FF3333"/>
                </a:solidFill>
                <a:latin typeface="Courier New" pitchFamily="49" charset="0"/>
                <a:cs typeface="Courier New" pitchFamily="49" charset="0"/>
              </a:rPr>
              <a:t> </a:t>
            </a:r>
            <a:r>
              <a:rPr lang="en-US" sz="1600" dirty="0" err="1">
                <a:solidFill>
                  <a:srgbClr val="FF3333"/>
                </a:solidFill>
                <a:latin typeface="Courier New" pitchFamily="49" charset="0"/>
                <a:cs typeface="Courier New" pitchFamily="49" charset="0"/>
              </a:rPr>
              <a:t>ppcDP</a:t>
            </a:r>
            <a:r>
              <a:rPr lang="en-US" sz="1600" dirty="0">
                <a:solidFill>
                  <a:srgbClr val="FF3333"/>
                </a:solidFill>
                <a:latin typeface="Courier New" pitchFamily="49" charset="0"/>
                <a:cs typeface="Courier New" pitchFamily="49" charset="0"/>
              </a:rPr>
              <a:t> = </a:t>
            </a:r>
            <a:r>
              <a:rPr lang="en-US" sz="1600" dirty="0" err="1">
                <a:solidFill>
                  <a:srgbClr val="FF3333"/>
                </a:solidFill>
                <a:latin typeface="Courier New" pitchFamily="49" charset="0"/>
                <a:cs typeface="Courier New" pitchFamily="49" charset="0"/>
              </a:rPr>
              <a:t>isBranch</a:t>
            </a:r>
            <a:r>
              <a:rPr lang="en-US" sz="1600" dirty="0">
                <a:solidFill>
                  <a:srgbClr val="FF3333"/>
                </a:solidFill>
                <a:latin typeface="Courier New" pitchFamily="49" charset="0"/>
                <a:cs typeface="Courier New" pitchFamily="49" charset="0"/>
              </a:rPr>
              <a:t>(</a:t>
            </a:r>
            <a:r>
              <a:rPr lang="en-US" sz="1600" dirty="0" err="1">
                <a:solidFill>
                  <a:srgbClr val="FF3333"/>
                </a:solidFill>
                <a:latin typeface="Courier New" pitchFamily="49" charset="0"/>
                <a:cs typeface="Courier New" pitchFamily="49" charset="0"/>
              </a:rPr>
              <a:t>dInst</a:t>
            </a:r>
            <a:r>
              <a:rPr lang="en-US" sz="1600" dirty="0">
                <a:solidFill>
                  <a:srgbClr val="FF3333"/>
                </a:solidFill>
                <a:latin typeface="Courier New" pitchFamily="49" charset="0"/>
                <a:cs typeface="Courier New" pitchFamily="49" charset="0"/>
              </a:rPr>
              <a:t>)? </a:t>
            </a:r>
            <a:r>
              <a:rPr lang="en-US" sz="1600" dirty="0" err="1">
                <a:solidFill>
                  <a:srgbClr val="FF3333"/>
                </a:solidFill>
                <a:latin typeface="Courier New" pitchFamily="49" charset="0"/>
                <a:cs typeface="Courier New" pitchFamily="49" charset="0"/>
              </a:rPr>
              <a:t>bht.ppcDP</a:t>
            </a:r>
            <a:r>
              <a:rPr lang="en-US" sz="1600" dirty="0">
                <a:solidFill>
                  <a:srgbClr val="FF3333"/>
                </a:solidFill>
                <a:latin typeface="Courier New" pitchFamily="49" charset="0"/>
                <a:cs typeface="Courier New" pitchFamily="49" charset="0"/>
              </a:rPr>
              <a:t>(</a:t>
            </a:r>
            <a:r>
              <a:rPr lang="en-US" sz="1600" dirty="0" err="1">
                <a:solidFill>
                  <a:srgbClr val="FF3333"/>
                </a:solidFill>
                <a:latin typeface="Courier New" pitchFamily="49" charset="0"/>
                <a:cs typeface="Courier New" pitchFamily="49" charset="0"/>
              </a:rPr>
              <a:t>pcD,dInst.add</a:t>
            </a:r>
            <a:r>
              <a:rPr lang="en-US" sz="1600" dirty="0">
                <a:solidFill>
                  <a:srgbClr val="FF3333"/>
                </a:solidFill>
                <a:latin typeface="Courier New" pitchFamily="49" charset="0"/>
                <a:cs typeface="Courier New" pitchFamily="49" charset="0"/>
              </a:rPr>
              <a:t>) : </a:t>
            </a:r>
            <a:r>
              <a:rPr lang="en-US" sz="1600" dirty="0" err="1">
                <a:solidFill>
                  <a:srgbClr val="FF3333"/>
                </a:solidFill>
                <a:latin typeface="Courier New" pitchFamily="49" charset="0"/>
                <a:cs typeface="Courier New" pitchFamily="49" charset="0"/>
              </a:rPr>
              <a:t>ppcD</a:t>
            </a:r>
            <a:r>
              <a:rPr lang="en-US" sz="1600" dirty="0">
                <a:solidFill>
                  <a:srgbClr val="FF3333"/>
                </a:solidFill>
                <a:latin typeface="Courier New" pitchFamily="49" charset="0"/>
                <a:cs typeface="Courier New" pitchFamily="49" charset="0"/>
              </a:rPr>
              <a:t>;</a:t>
            </a:r>
            <a:endParaRPr lang="en-US" sz="1600" dirty="0">
              <a:latin typeface="Courier New" pitchFamily="49" charset="0"/>
              <a:cs typeface="Courier New" pitchFamily="49" charset="0"/>
            </a:endParaRPr>
          </a:p>
          <a:p>
            <a:pPr marL="0" indent="0">
              <a:buNone/>
            </a:pPr>
            <a:r>
              <a:rPr lang="en-US" sz="1600" b="1" dirty="0">
                <a:solidFill>
                  <a:srgbClr val="FF3333"/>
                </a:solidFill>
                <a:latin typeface="Courier New" pitchFamily="49" charset="0"/>
                <a:cs typeface="Courier New" pitchFamily="49" charset="0"/>
              </a:rPr>
              <a:t>      if</a:t>
            </a:r>
            <a:r>
              <a:rPr lang="en-US" sz="1600" dirty="0">
                <a:solidFill>
                  <a:srgbClr val="FF3333"/>
                </a:solidFill>
                <a:latin typeface="Courier New" pitchFamily="49" charset="0"/>
                <a:cs typeface="Courier New" pitchFamily="49" charset="0"/>
              </a:rPr>
              <a:t> (</a:t>
            </a:r>
            <a:r>
              <a:rPr lang="en-US" sz="1600" dirty="0" err="1">
                <a:solidFill>
                  <a:srgbClr val="FF3333"/>
                </a:solidFill>
                <a:latin typeface="Courier New" pitchFamily="49" charset="0"/>
                <a:cs typeface="Courier New" pitchFamily="49" charset="0"/>
              </a:rPr>
              <a:t>ppcDP</a:t>
            </a:r>
            <a:r>
              <a:rPr lang="en-US" sz="1600" dirty="0">
                <a:solidFill>
                  <a:srgbClr val="FF3333"/>
                </a:solidFill>
                <a:latin typeface="Courier New" pitchFamily="49" charset="0"/>
                <a:cs typeface="Courier New" pitchFamily="49" charset="0"/>
              </a:rPr>
              <a:t>!= </a:t>
            </a:r>
            <a:r>
              <a:rPr lang="en-US" sz="1600" dirty="0" err="1">
                <a:solidFill>
                  <a:srgbClr val="FF3333"/>
                </a:solidFill>
                <a:latin typeface="Courier New" pitchFamily="49" charset="0"/>
                <a:cs typeface="Courier New" pitchFamily="49" charset="0"/>
              </a:rPr>
              <a:t>ppcD</a:t>
            </a:r>
            <a:r>
              <a:rPr lang="en-US" sz="1600" dirty="0">
                <a:solidFill>
                  <a:srgbClr val="FF3333"/>
                </a:solidFill>
                <a:latin typeface="Courier New" pitchFamily="49" charset="0"/>
                <a:cs typeface="Courier New" pitchFamily="49" charset="0"/>
              </a:rPr>
              <a:t>) </a:t>
            </a:r>
            <a:r>
              <a:rPr lang="en-US" sz="1600" b="1" dirty="0">
                <a:solidFill>
                  <a:srgbClr val="FF3333"/>
                </a:solidFill>
                <a:latin typeface="Courier New" pitchFamily="49" charset="0"/>
                <a:cs typeface="Courier New" pitchFamily="49" charset="0"/>
              </a:rPr>
              <a:t>begin</a:t>
            </a:r>
            <a:r>
              <a:rPr lang="en-US" sz="1600" dirty="0">
                <a:solidFill>
                  <a:srgbClr val="FF3333"/>
                </a:solidFill>
                <a:latin typeface="Courier New" pitchFamily="49" charset="0"/>
                <a:cs typeface="Courier New" pitchFamily="49" charset="0"/>
              </a:rPr>
              <a:t> </a:t>
            </a:r>
            <a:r>
              <a:rPr lang="en-US" sz="1600" dirty="0" err="1">
                <a:solidFill>
                  <a:srgbClr val="FF3333"/>
                </a:solidFill>
                <a:latin typeface="Courier New" pitchFamily="49" charset="0"/>
                <a:cs typeface="Courier New" pitchFamily="49" charset="0"/>
              </a:rPr>
              <a:t>dEp</a:t>
            </a:r>
            <a:r>
              <a:rPr lang="en-US" sz="1600" dirty="0">
                <a:solidFill>
                  <a:srgbClr val="FF3333"/>
                </a:solidFill>
                <a:latin typeface="Courier New" pitchFamily="49" charset="0"/>
                <a:cs typeface="Courier New" pitchFamily="49" charset="0"/>
              </a:rPr>
              <a:t>[0]&lt;= !</a:t>
            </a:r>
            <a:r>
              <a:rPr lang="en-US" sz="1600" dirty="0" err="1">
                <a:solidFill>
                  <a:srgbClr val="FF3333"/>
                </a:solidFill>
                <a:latin typeface="Courier New" pitchFamily="49" charset="0"/>
                <a:cs typeface="Courier New" pitchFamily="49" charset="0"/>
              </a:rPr>
              <a:t>dEp</a:t>
            </a:r>
            <a:r>
              <a:rPr lang="en-US" sz="1600" dirty="0">
                <a:solidFill>
                  <a:srgbClr val="FF3333"/>
                </a:solidFill>
                <a:latin typeface="Courier New" pitchFamily="49" charset="0"/>
                <a:cs typeface="Courier New" pitchFamily="49" charset="0"/>
              </a:rPr>
              <a:t>[0]; pc[1]&lt;= </a:t>
            </a:r>
            <a:r>
              <a:rPr lang="en-US" sz="1600" dirty="0" err="1">
                <a:solidFill>
                  <a:srgbClr val="FF3333"/>
                </a:solidFill>
                <a:latin typeface="Courier New" pitchFamily="49" charset="0"/>
                <a:cs typeface="Courier New" pitchFamily="49" charset="0"/>
              </a:rPr>
              <a:t>ppcDP</a:t>
            </a:r>
            <a:r>
              <a:rPr lang="en-US" sz="1600" dirty="0">
                <a:solidFill>
                  <a:srgbClr val="FF3333"/>
                </a:solidFill>
                <a:latin typeface="Courier New" pitchFamily="49" charset="0"/>
                <a:cs typeface="Courier New" pitchFamily="49" charset="0"/>
              </a:rPr>
              <a:t>; </a:t>
            </a:r>
            <a:r>
              <a:rPr lang="en-US" sz="1600" b="1" dirty="0">
                <a:solidFill>
                  <a:srgbClr val="FF3333"/>
                </a:solidFill>
                <a:latin typeface="Courier New" pitchFamily="49" charset="0"/>
                <a:cs typeface="Courier New" pitchFamily="49" charset="0"/>
              </a:rPr>
              <a:t>end</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dirty="0">
                <a:cs typeface="Courier New" pitchFamily="49" charset="0"/>
              </a:rPr>
              <a:t> …fetch register values </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d2e.enq(Decode2Execute{ pc: </a:t>
            </a:r>
            <a:r>
              <a:rPr lang="en-US" sz="1600" dirty="0" err="1">
                <a:latin typeface="Courier New" pitchFamily="49" charset="0"/>
                <a:cs typeface="Courier New" pitchFamily="49" charset="0"/>
              </a:rPr>
              <a:t>pcD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ppc</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ppcDP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eEp</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ieEp</a:t>
            </a:r>
            <a:r>
              <a:rPr lang="en-US" sz="1600" dirty="0">
                <a:latin typeface="Courier New" pitchFamily="49" charset="0"/>
                <a:cs typeface="Courier New" pitchFamily="49" charset="0"/>
              </a:rPr>
              <a:t>,</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dIinst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dInst</a:t>
            </a:r>
            <a:r>
              <a:rPr lang="en-US" sz="1600" dirty="0">
                <a:latin typeface="Courier New" pitchFamily="49" charset="0"/>
                <a:cs typeface="Courier New" pitchFamily="49" charset="0"/>
              </a:rPr>
              <a:t>, rVal1: rVal1, rVal2: rVal2});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sb.insert</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dInst.rDst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iMem.deq</a:t>
            </a:r>
            <a:r>
              <a:rPr lang="en-US" sz="1600" dirty="0">
                <a:latin typeface="Courier New" pitchFamily="49" charset="0"/>
                <a:cs typeface="Courier New" pitchFamily="49" charset="0"/>
              </a:rPr>
              <a:t>; f2d.deq </a:t>
            </a:r>
            <a:r>
              <a:rPr lang="en-US" sz="1600" b="1" dirty="0">
                <a:latin typeface="Courier New" pitchFamily="49" charset="0"/>
                <a:cs typeface="Courier New" pitchFamily="49" charset="0"/>
              </a:rPr>
              <a:t>end </a:t>
            </a:r>
            <a:r>
              <a:rPr lang="en-US" sz="1600" b="1" dirty="0" err="1">
                <a:latin typeface="Courier New" pitchFamily="49" charset="0"/>
                <a:cs typeface="Courier New" pitchFamily="49" charset="0"/>
              </a:rPr>
              <a:t>end</a:t>
            </a: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endrule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p>
        </p:txBody>
      </p:sp>
      <p:sp>
        <p:nvSpPr>
          <p:cNvPr id="5" name="Date Placeholder 4"/>
          <p:cNvSpPr>
            <a:spLocks noGrp="1"/>
          </p:cNvSpPr>
          <p:nvPr>
            <p:ph type="dt" sz="half" idx="10"/>
          </p:nvPr>
        </p:nvSpPr>
        <p:spPr/>
        <p:txBody>
          <a:bodyPr/>
          <a:lstStyle/>
          <a:p>
            <a:pPr>
              <a:defRPr/>
            </a:pPr>
            <a:r>
              <a:rPr lang="en-US"/>
              <a:t>October 30, 2017</a:t>
            </a:r>
            <a:endParaRPr lang="en-US" dirty="0"/>
          </a:p>
        </p:txBody>
      </p:sp>
      <p:sp>
        <p:nvSpPr>
          <p:cNvPr id="6" name="Footer Placeholder 5"/>
          <p:cNvSpPr>
            <a:spLocks noGrp="1"/>
          </p:cNvSpPr>
          <p:nvPr>
            <p:ph type="ftr" sz="quarter" idx="12"/>
          </p:nvPr>
        </p:nvSpPr>
        <p:spPr/>
        <p:txBody>
          <a:bodyPr/>
          <a:lstStyle/>
          <a:p>
            <a:pPr>
              <a:defRPr/>
            </a:pPr>
            <a:r>
              <a:rPr lang="en-US"/>
              <a:t>6.1920</a:t>
            </a:r>
            <a:endParaRPr lang="en-US" dirty="0"/>
          </a:p>
        </p:txBody>
      </p:sp>
      <p:sp>
        <p:nvSpPr>
          <p:cNvPr id="7" name="Slide Number Placeholder 6"/>
          <p:cNvSpPr>
            <a:spLocks noGrp="1"/>
          </p:cNvSpPr>
          <p:nvPr>
            <p:ph type="sldNum" sz="quarter" idx="11"/>
          </p:nvPr>
        </p:nvSpPr>
        <p:spPr/>
        <p:txBody>
          <a:bodyPr/>
          <a:lstStyle/>
          <a:p>
            <a:pPr>
              <a:defRPr/>
            </a:pPr>
            <a:r>
              <a:rPr lang="en-US"/>
              <a:t>L17-</a:t>
            </a:r>
            <a:fld id="{BE49CFAA-92BB-45AE-A2AC-2CF4188AC6C8}" type="slidenum">
              <a:rPr lang="en-US" smtClean="0"/>
              <a:pPr>
                <a:defRPr/>
              </a:pPr>
              <a:t>50</a:t>
            </a:fld>
            <a:endParaRPr lang="en-US" dirty="0"/>
          </a:p>
        </p:txBody>
      </p:sp>
    </p:spTree>
    <p:extLst>
      <p:ext uri="{BB962C8B-B14F-4D97-AF65-F5344CB8AC3E}">
        <p14:creationId xmlns:p14="http://schemas.microsoft.com/office/powerpoint/2010/main" val="50270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8598"/>
            <a:ext cx="7772400" cy="1143000"/>
          </a:xfrm>
        </p:spPr>
        <p:txBody>
          <a:bodyPr/>
          <a:lstStyle/>
          <a:p>
            <a:r>
              <a:rPr lang="en-US" sz="4000" dirty="0"/>
              <a:t>4-Stage-pipeline with BTB and BHT </a:t>
            </a:r>
            <a:r>
              <a:rPr lang="en-US" sz="2400" dirty="0"/>
              <a:t>execute</a:t>
            </a:r>
          </a:p>
        </p:txBody>
      </p:sp>
      <p:sp>
        <p:nvSpPr>
          <p:cNvPr id="3" name="Content Placeholder 2"/>
          <p:cNvSpPr>
            <a:spLocks noGrp="1"/>
          </p:cNvSpPr>
          <p:nvPr>
            <p:ph idx="1"/>
          </p:nvPr>
        </p:nvSpPr>
        <p:spPr>
          <a:xfrm>
            <a:off x="632460" y="1539463"/>
            <a:ext cx="8211094" cy="4926876"/>
          </a:xfrm>
        </p:spPr>
        <p:txBody>
          <a:bodyPr/>
          <a:lstStyle/>
          <a:p>
            <a:pPr marL="0" indent="0">
              <a:buNone/>
            </a:pPr>
            <a:r>
              <a:rPr lang="en-US" sz="1600" b="1" dirty="0">
                <a:latin typeface="Courier New" pitchFamily="49" charset="0"/>
                <a:cs typeface="Courier New" pitchFamily="49" charset="0"/>
              </a:rPr>
              <a:t>rule</a:t>
            </a:r>
            <a:r>
              <a:rPr lang="en-US" sz="1600" dirty="0">
                <a:latin typeface="Courier New" pitchFamily="49" charset="0"/>
                <a:cs typeface="Courier New" pitchFamily="49" charset="0"/>
              </a:rPr>
              <a:t> execute;</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let</a:t>
            </a:r>
            <a:r>
              <a:rPr lang="en-US" sz="1600" dirty="0">
                <a:latin typeface="Courier New" pitchFamily="49" charset="0"/>
                <a:cs typeface="Courier New" pitchFamily="49" charset="0"/>
              </a:rPr>
              <a:t> x = d2e.first; ...</a:t>
            </a:r>
          </a:p>
          <a:p>
            <a:pPr marL="0" indent="0">
              <a:buNone/>
            </a:pPr>
            <a:r>
              <a:rPr lang="en-US" sz="1600" b="1" dirty="0">
                <a:latin typeface="Courier New" pitchFamily="49" charset="0"/>
                <a:cs typeface="Courier New" pitchFamily="49" charset="0"/>
              </a:rPr>
              <a:t>    if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eEp</a:t>
            </a:r>
            <a:r>
              <a:rPr lang="en-US" sz="1600" dirty="0">
                <a:latin typeface="Courier New" pitchFamily="49" charset="0"/>
                <a:cs typeface="Courier New" pitchFamily="49" charset="0"/>
              </a:rPr>
              <a:t>[0] != </a:t>
            </a:r>
            <a:r>
              <a:rPr lang="en-US" sz="1600" dirty="0" err="1">
                <a:latin typeface="Courier New" pitchFamily="49" charset="0"/>
                <a:cs typeface="Courier New" pitchFamily="49" charset="0"/>
              </a:rPr>
              <a:t>inEp</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begin </a:t>
            </a:r>
            <a:r>
              <a:rPr lang="en-US" sz="1600" dirty="0">
                <a:latin typeface="Courier New" pitchFamily="49" charset="0"/>
                <a:cs typeface="Courier New" pitchFamily="49" charset="0"/>
              </a:rPr>
              <a:t>e2w.enq(Invalid); d2e.deq; </a:t>
            </a:r>
            <a:r>
              <a:rPr lang="en-US" sz="1600" b="1" dirty="0">
                <a:latin typeface="Courier New" pitchFamily="49" charset="0"/>
                <a:cs typeface="Courier New" pitchFamily="49" charset="0"/>
              </a:rPr>
              <a:t>end</a:t>
            </a:r>
          </a:p>
          <a:p>
            <a:pPr marL="0" indent="0">
              <a:buNone/>
            </a:pPr>
            <a:r>
              <a:rPr lang="en-US" sz="1600" b="1" dirty="0">
                <a:latin typeface="Courier New" pitchFamily="49" charset="0"/>
                <a:cs typeface="Courier New" pitchFamily="49" charset="0"/>
              </a:rPr>
              <a:t>    else      begin</a:t>
            </a:r>
            <a:endParaRPr lang="en-US" sz="1600" dirty="0">
              <a:latin typeface="Courier New" pitchFamily="49" charset="0"/>
              <a:cs typeface="Courier New" pitchFamily="49" charset="0"/>
            </a:endParaRP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eInst</a:t>
            </a:r>
            <a:r>
              <a:rPr lang="en-US" sz="1600" dirty="0">
                <a:latin typeface="Courier New" pitchFamily="49" charset="0"/>
                <a:cs typeface="Courier New" pitchFamily="49" charset="0"/>
              </a:rPr>
              <a:t> = exec(</a:t>
            </a:r>
            <a:r>
              <a:rPr lang="en-US" sz="1600" dirty="0" err="1">
                <a:latin typeface="Courier New" pitchFamily="49" charset="0"/>
                <a:cs typeface="Courier New" pitchFamily="49" charset="0"/>
              </a:rPr>
              <a:t>dInstE</a:t>
            </a:r>
            <a:r>
              <a:rPr lang="en-US" sz="1600" dirty="0">
                <a:latin typeface="Courier New" pitchFamily="49" charset="0"/>
                <a:cs typeface="Courier New" pitchFamily="49" charset="0"/>
              </a:rPr>
              <a:t>, rVal1E, rVal2E, </a:t>
            </a:r>
            <a:r>
              <a:rPr lang="en-US" sz="1600" dirty="0" err="1">
                <a:latin typeface="Courier New" pitchFamily="49" charset="0"/>
                <a:cs typeface="Courier New" pitchFamily="49" charset="0"/>
              </a:rPr>
              <a:t>pcE</a:t>
            </a:r>
            <a:r>
              <a:rPr lang="en-US" sz="1600" dirty="0">
                <a:latin typeface="Courier New" pitchFamily="49" charset="0"/>
                <a:cs typeface="Courier New" pitchFamily="49" charset="0"/>
              </a:rPr>
              <a:t>);</a:t>
            </a:r>
          </a:p>
          <a:p>
            <a:pPr marL="0" indent="0">
              <a:buNone/>
            </a:pPr>
            <a:r>
              <a:rPr lang="en-US" sz="1600" b="1" dirty="0">
                <a:latin typeface="Courier New" pitchFamily="49" charset="0"/>
                <a:cs typeface="Courier New" pitchFamily="49" charset="0"/>
              </a:rPr>
              <a:t>      if</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eInst.iType</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Ld</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dMem.enq</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MemReq</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op:Ld</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addr:eInst.addr</a:t>
            </a:r>
            <a:r>
              <a:rPr lang="en-US" sz="1600" dirty="0">
                <a:latin typeface="Courier New" pitchFamily="49" charset="0"/>
                <a:cs typeface="Courier New" pitchFamily="49" charset="0"/>
              </a:rPr>
              <a:t>, data:?});</a:t>
            </a:r>
            <a:br>
              <a:rPr lang="en-US" sz="1600" dirty="0">
                <a:latin typeface="Courier New" pitchFamily="49" charset="0"/>
                <a:cs typeface="Courier New" pitchFamily="49" charset="0"/>
              </a:rPr>
            </a:b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else if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eInst.iType</a:t>
            </a:r>
            <a:r>
              <a:rPr lang="en-US" sz="1600" dirty="0">
                <a:latin typeface="Courier New" pitchFamily="49" charset="0"/>
                <a:cs typeface="Courier New" pitchFamily="49" charset="0"/>
              </a:rPr>
              <a:t> == St)</a:t>
            </a:r>
            <a:r>
              <a:rPr lang="en-US" sz="1600" b="1" dirty="0">
                <a:latin typeface="Courier New" pitchFamily="49" charset="0"/>
                <a:cs typeface="Courier New" pitchFamily="49" charset="0"/>
              </a:rPr>
              <a:t> begin</a:t>
            </a:r>
            <a:endParaRPr lang="en-US" sz="1600" dirty="0">
              <a:latin typeface="Courier New" pitchFamily="49" charset="0"/>
              <a:cs typeface="Courier New" pitchFamily="49" charset="0"/>
            </a:endParaRP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dMem.enq</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MemReq</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op:St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addr:eInst.addr</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data:eInst.data</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end</a:t>
            </a:r>
          </a:p>
          <a:p>
            <a:pPr marL="0" indent="0">
              <a:buNone/>
            </a:pPr>
            <a:r>
              <a:rPr lang="en-US" sz="1600" b="1" dirty="0">
                <a:latin typeface="Courier New" pitchFamily="49" charset="0"/>
                <a:cs typeface="Courier New" pitchFamily="49" charset="0"/>
              </a:rPr>
              <a:t>      let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nextPC</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eInst.brTaken</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eInst.addr</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pcE</a:t>
            </a:r>
            <a:r>
              <a:rPr lang="en-US" sz="1600" dirty="0">
                <a:latin typeface="Courier New" pitchFamily="49" charset="0"/>
                <a:cs typeface="Courier New" pitchFamily="49" charset="0"/>
              </a:rPr>
              <a:t> + 4;</a:t>
            </a:r>
          </a:p>
          <a:p>
            <a:pPr marL="0" indent="0">
              <a:buNone/>
            </a:pP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if </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x.ppc</a:t>
            </a:r>
            <a:r>
              <a:rPr lang="en-US" sz="1600" dirty="0">
                <a:latin typeface="Courier New" pitchFamily="49" charset="0"/>
                <a:cs typeface="Courier New" pitchFamily="49" charset="0"/>
              </a:rPr>
              <a:t> != </a:t>
            </a:r>
            <a:r>
              <a:rPr lang="en-US" sz="1600" dirty="0" err="1">
                <a:latin typeface="Courier New" pitchFamily="49" charset="0"/>
                <a:cs typeface="Courier New" pitchFamily="49" charset="0"/>
              </a:rPr>
              <a:t>nextPC</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begin </a:t>
            </a:r>
            <a:r>
              <a:rPr lang="en-US" sz="1600" dirty="0">
                <a:latin typeface="Courier New" pitchFamily="49" charset="0"/>
                <a:cs typeface="Courier New" pitchFamily="49" charset="0"/>
              </a:rPr>
              <a:t>pc[0] &lt;= </a:t>
            </a:r>
            <a:r>
              <a:rPr lang="en-US" sz="1600" dirty="0" err="1">
                <a:latin typeface="Courier New" pitchFamily="49" charset="0"/>
                <a:cs typeface="Courier New" pitchFamily="49" charset="0"/>
              </a:rPr>
              <a:t>eInst.addr</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epoch[0] &lt;= !epoch[0]; </a:t>
            </a:r>
          </a:p>
          <a:p>
            <a:pPr marL="0" indent="0">
              <a:buNone/>
            </a:pP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btb.update</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pcE</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nextPC</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eInst.brTaken</a:t>
            </a:r>
            <a:r>
              <a:rPr lang="en-US" sz="1600" dirty="0">
                <a:latin typeface="Courier New" panose="02070309020205020404" pitchFamily="49" charset="0"/>
                <a:cs typeface="Courier New" panose="02070309020205020404" pitchFamily="49" charset="0"/>
              </a:rPr>
              <a:t>); </a:t>
            </a:r>
            <a:r>
              <a:rPr lang="en-US" sz="1600" b="1" dirty="0">
                <a:latin typeface="Courier New" pitchFamily="49" charset="0"/>
                <a:cs typeface="Courier New" pitchFamily="49" charset="0"/>
              </a:rPr>
              <a:t>end</a:t>
            </a:r>
          </a:p>
          <a:p>
            <a:pPr marL="0" indent="0">
              <a:buNone/>
            </a:pPr>
            <a:r>
              <a:rPr lang="en-US" sz="1600" b="1" dirty="0">
                <a:latin typeface="Courier New" pitchFamily="49" charset="0"/>
                <a:cs typeface="Courier New" pitchFamily="49" charset="0"/>
              </a:rPr>
              <a:t>      </a:t>
            </a:r>
            <a:r>
              <a:rPr lang="en-US" sz="1600" b="1" dirty="0">
                <a:solidFill>
                  <a:srgbClr val="FF0000"/>
                </a:solidFill>
                <a:latin typeface="Courier New" pitchFamily="49" charset="0"/>
                <a:cs typeface="Courier New" pitchFamily="49" charset="0"/>
              </a:rPr>
              <a:t>if (</a:t>
            </a:r>
            <a:r>
              <a:rPr lang="en-US" sz="1600" dirty="0" err="1">
                <a:solidFill>
                  <a:srgbClr val="FF0000"/>
                </a:solidFill>
                <a:latin typeface="Courier New" pitchFamily="49" charset="0"/>
                <a:cs typeface="Courier New" pitchFamily="49" charset="0"/>
              </a:rPr>
              <a:t>isBranch</a:t>
            </a:r>
            <a:r>
              <a:rPr lang="en-US" sz="1600" dirty="0">
                <a:solidFill>
                  <a:srgbClr val="FF0000"/>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dInstE</a:t>
            </a: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bht.update</a:t>
            </a:r>
            <a:r>
              <a:rPr lang="en-US" sz="1600" dirty="0">
                <a:solidFill>
                  <a:srgbClr val="FF0000"/>
                </a:solidFill>
                <a:latin typeface="Courier New" pitchFamily="49" charset="0"/>
                <a:cs typeface="Courier New" pitchFamily="49" charset="0"/>
              </a:rPr>
              <a:t>(</a:t>
            </a:r>
            <a:r>
              <a:rPr lang="en-US" sz="1600" dirty="0" err="1">
                <a:solidFill>
                  <a:srgbClr val="FF0000"/>
                </a:solidFill>
                <a:latin typeface="Courier New" pitchFamily="49" charset="0"/>
                <a:cs typeface="Courier New" pitchFamily="49" charset="0"/>
              </a:rPr>
              <a:t>pcE</a:t>
            </a:r>
            <a:r>
              <a:rPr lang="en-US" sz="1600" dirty="0">
                <a:solidFill>
                  <a:srgbClr val="FF0000"/>
                </a:solidFill>
                <a:latin typeface="Courier New" pitchFamily="49" charset="0"/>
                <a:cs typeface="Courier New" pitchFamily="49" charset="0"/>
              </a:rPr>
              <a:t>, </a:t>
            </a:r>
            <a:r>
              <a:rPr lang="en-US" sz="1600" dirty="0" err="1">
                <a:solidFill>
                  <a:srgbClr val="FF0000"/>
                </a:solidFill>
                <a:latin typeface="Courier New" pitchFamily="49" charset="0"/>
                <a:cs typeface="Courier New" pitchFamily="49" charset="0"/>
              </a:rPr>
              <a:t>eInst.brTaken</a:t>
            </a:r>
            <a:r>
              <a:rPr lang="en-US" sz="1600" dirty="0">
                <a:solidFill>
                  <a:srgbClr val="FF0000"/>
                </a:solidFill>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e2w.enq(Valid Exec12Exec2{</a:t>
            </a:r>
            <a:r>
              <a:rPr lang="en-US" sz="1600" dirty="0" err="1">
                <a:latin typeface="Courier New" pitchFamily="49" charset="0"/>
                <a:cs typeface="Courier New" pitchFamily="49" charset="0"/>
              </a:rPr>
              <a:t>eInst:eInst</a:t>
            </a:r>
            <a:r>
              <a:rPr lang="en-US" sz="1600" dirty="0">
                <a:latin typeface="Courier New" pitchFamily="49" charset="0"/>
                <a:cs typeface="Courier New" pitchFamily="49" charset="0"/>
              </a:rPr>
              <a:t>, </a:t>
            </a:r>
            <a:r>
              <a:rPr lang="en-US" sz="1600" dirty="0" err="1">
                <a:latin typeface="Courier New" pitchFamily="49" charset="0"/>
                <a:cs typeface="Courier New" pitchFamily="49" charset="0"/>
              </a:rPr>
              <a:t>pc:pcE</a:t>
            </a:r>
            <a:r>
              <a:rPr lang="en-US" sz="1600" dirty="0">
                <a:latin typeface="Courier New" pitchFamily="49" charset="0"/>
                <a:cs typeface="Courier New" pitchFamily="49" charset="0"/>
              </a:rPr>
              <a:t>}); </a:t>
            </a:r>
          </a:p>
          <a:p>
            <a:pPr marL="0" indent="0">
              <a:buNone/>
            </a:pPr>
            <a:r>
              <a:rPr lang="en-US" sz="1600" dirty="0">
                <a:latin typeface="Courier New" pitchFamily="49" charset="0"/>
                <a:cs typeface="Courier New" pitchFamily="49" charset="0"/>
              </a:rPr>
              <a:t>      d2e.deq; </a:t>
            </a:r>
            <a:r>
              <a:rPr lang="en-US" sz="1600" b="1" dirty="0">
                <a:latin typeface="Courier New" pitchFamily="49" charset="0"/>
                <a:cs typeface="Courier New" pitchFamily="49" charset="0"/>
              </a:rPr>
              <a:t>end</a:t>
            </a:r>
            <a:r>
              <a:rPr lang="en-US" sz="1600" dirty="0">
                <a:latin typeface="Courier New" pitchFamily="49" charset="0"/>
                <a:cs typeface="Courier New" pitchFamily="49" charset="0"/>
              </a:rPr>
              <a:t> </a:t>
            </a:r>
            <a:endParaRPr lang="en-US" sz="1600" b="1" dirty="0">
              <a:latin typeface="Courier New" pitchFamily="49" charset="0"/>
              <a:cs typeface="Courier New" pitchFamily="49" charset="0"/>
            </a:endParaRPr>
          </a:p>
          <a:p>
            <a:pPr marL="0" indent="0">
              <a:buNone/>
            </a:pPr>
            <a:r>
              <a:rPr lang="en-US" sz="1600" b="1" dirty="0" err="1">
                <a:latin typeface="Courier New" pitchFamily="49" charset="0"/>
                <a:cs typeface="Courier New" pitchFamily="49" charset="0"/>
              </a:rPr>
              <a:t>endrule</a:t>
            </a:r>
            <a:endParaRPr lang="en-US" sz="1600" b="1" dirty="0">
              <a:latin typeface="Courier New" pitchFamily="49" charset="0"/>
              <a:cs typeface="Courier New" pitchFamily="49" charset="0"/>
            </a:endParaRPr>
          </a:p>
        </p:txBody>
      </p:sp>
      <p:sp>
        <p:nvSpPr>
          <p:cNvPr id="4" name="Date Placeholder 3"/>
          <p:cNvSpPr>
            <a:spLocks noGrp="1"/>
          </p:cNvSpPr>
          <p:nvPr>
            <p:ph type="dt" sz="half" idx="10"/>
          </p:nvPr>
        </p:nvSpPr>
        <p:spPr/>
        <p:txBody>
          <a:bodyPr/>
          <a:lstStyle/>
          <a:p>
            <a:pPr>
              <a:defRPr/>
            </a:pPr>
            <a:r>
              <a:rPr lang="en-US"/>
              <a:t>October 30, 2017</a:t>
            </a:r>
            <a:endParaRPr lang="en-US" dirty="0"/>
          </a:p>
        </p:txBody>
      </p:sp>
      <p:sp>
        <p:nvSpPr>
          <p:cNvPr id="5" name="Footer Placeholder 4"/>
          <p:cNvSpPr>
            <a:spLocks noGrp="1"/>
          </p:cNvSpPr>
          <p:nvPr>
            <p:ph type="ftr" sz="quarter" idx="12"/>
          </p:nvPr>
        </p:nvSpPr>
        <p:spPr/>
        <p:txBody>
          <a:bodyPr/>
          <a:lstStyle/>
          <a:p>
            <a:pPr>
              <a:defRPr/>
            </a:pPr>
            <a:r>
              <a:rPr lang="en-US"/>
              <a:t>6.1920</a:t>
            </a:r>
            <a:endParaRPr lang="en-US" dirty="0"/>
          </a:p>
        </p:txBody>
      </p:sp>
      <p:sp>
        <p:nvSpPr>
          <p:cNvPr id="6" name="Slide Number Placeholder 5"/>
          <p:cNvSpPr>
            <a:spLocks noGrp="1"/>
          </p:cNvSpPr>
          <p:nvPr>
            <p:ph type="sldNum" sz="quarter" idx="11"/>
          </p:nvPr>
        </p:nvSpPr>
        <p:spPr/>
        <p:txBody>
          <a:bodyPr/>
          <a:lstStyle/>
          <a:p>
            <a:pPr>
              <a:defRPr/>
            </a:pPr>
            <a:r>
              <a:rPr lang="en-US"/>
              <a:t>L17-</a:t>
            </a:r>
            <a:fld id="{BE49CFAA-92BB-45AE-A2AC-2CF4188AC6C8}" type="slidenum">
              <a:rPr lang="en-US" smtClean="0"/>
              <a:pPr>
                <a:defRPr/>
              </a:pPr>
              <a:t>51</a:t>
            </a:fld>
            <a:endParaRPr lang="en-US" dirty="0"/>
          </a:p>
        </p:txBody>
      </p:sp>
    </p:spTree>
    <p:extLst>
      <p:ext uri="{BB962C8B-B14F-4D97-AF65-F5344CB8AC3E}">
        <p14:creationId xmlns:p14="http://schemas.microsoft.com/office/powerpoint/2010/main" val="33958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4-Stage-pipeline with BTB and BHT </a:t>
            </a:r>
            <a:r>
              <a:rPr lang="en-US" sz="2400" dirty="0" err="1"/>
              <a:t>writeback</a:t>
            </a:r>
            <a:endParaRPr lang="en-US" sz="2400" dirty="0"/>
          </a:p>
        </p:txBody>
      </p:sp>
      <p:sp>
        <p:nvSpPr>
          <p:cNvPr id="7" name="TextBox 6"/>
          <p:cNvSpPr txBox="1"/>
          <p:nvPr/>
        </p:nvSpPr>
        <p:spPr>
          <a:xfrm>
            <a:off x="609600" y="1513764"/>
            <a:ext cx="8329684" cy="3416320"/>
          </a:xfrm>
          <a:prstGeom prst="rect">
            <a:avLst/>
          </a:prstGeom>
          <a:noFill/>
        </p:spPr>
        <p:txBody>
          <a:bodyPr wrap="square" rtlCol="0">
            <a:spAutoFit/>
          </a:bodyPr>
          <a:lstStyle/>
          <a:p>
            <a:pPr marL="0" indent="0">
              <a:buNone/>
            </a:pPr>
            <a:r>
              <a:rPr lang="en-US" sz="1800" b="1" dirty="0">
                <a:latin typeface="Courier New" pitchFamily="49" charset="0"/>
                <a:cs typeface="Courier New" pitchFamily="49" charset="0"/>
              </a:rPr>
              <a:t>rule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writeBack</a:t>
            </a:r>
            <a:r>
              <a:rPr lang="en-US" sz="1800" dirty="0">
                <a:latin typeface="Courier New" pitchFamily="49" charset="0"/>
                <a:cs typeface="Courier New" pitchFamily="49" charset="0"/>
              </a:rPr>
              <a: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let </a:t>
            </a:r>
            <a:r>
              <a:rPr lang="en-US" sz="1800" dirty="0" err="1">
                <a:latin typeface="Courier New" pitchFamily="49" charset="0"/>
                <a:cs typeface="Courier New" pitchFamily="49" charset="0"/>
              </a:rPr>
              <a:t>vx</a:t>
            </a:r>
            <a:r>
              <a:rPr lang="en-US" sz="1800" dirty="0">
                <a:latin typeface="Courier New" pitchFamily="49" charset="0"/>
                <a:cs typeface="Courier New" pitchFamily="49" charset="0"/>
              </a:rPr>
              <a:t> = e2w.first;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if </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vx</a:t>
            </a:r>
            <a:r>
              <a:rPr lang="en-US" sz="1800" b="1" dirty="0">
                <a:latin typeface="Courier New" pitchFamily="49" charset="0"/>
                <a:cs typeface="Courier New" pitchFamily="49" charset="0"/>
              </a:rPr>
              <a:t> matches tagged </a:t>
            </a:r>
            <a:r>
              <a:rPr lang="en-US" sz="1800" dirty="0">
                <a:latin typeface="Courier New" pitchFamily="49" charset="0"/>
                <a:cs typeface="Courier New" pitchFamily="49" charset="0"/>
              </a:rPr>
              <a:t>Valid .x) </a:t>
            </a:r>
            <a:r>
              <a:rPr lang="en-US" sz="1800" b="1" dirty="0">
                <a:latin typeface="Courier New" pitchFamily="49" charset="0"/>
                <a:cs typeface="Courier New" pitchFamily="49" charset="0"/>
              </a:rPr>
              <a:t>begin</a:t>
            </a:r>
          </a:p>
          <a:p>
            <a:r>
              <a:rPr lang="en-US" sz="1800" b="1" dirty="0">
                <a:latin typeface="Courier New" pitchFamily="49" charset="0"/>
                <a:cs typeface="Courier New" pitchFamily="49" charset="0"/>
              </a:rPr>
              <a:t>     let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pcE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x.pc</a:t>
            </a:r>
            <a:r>
              <a:rPr lang="en-US" sz="1800" dirty="0">
                <a:latin typeface="Courier New" pitchFamily="49" charset="0"/>
                <a:cs typeface="Courier New" pitchFamily="49" charset="0"/>
              </a:rPr>
              <a:t>; </a:t>
            </a:r>
            <a:r>
              <a:rPr lang="en-US" sz="1800" b="1" dirty="0">
                <a:latin typeface="Courier New" pitchFamily="49" charset="0"/>
                <a:cs typeface="Courier New" pitchFamily="49" charset="0"/>
              </a:rPr>
              <a:t> let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eInst</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x.eInst</a:t>
            </a:r>
            <a:r>
              <a:rPr lang="en-US" sz="1800" dirty="0">
                <a:latin typeface="Courier New" pitchFamily="49" charset="0"/>
                <a:cs typeface="Courier New" pitchFamily="49" charset="0"/>
              </a:rPr>
              <a:t>;</a:t>
            </a:r>
            <a:r>
              <a:rPr lang="en-US" sz="1800" b="1" dirty="0">
                <a:latin typeface="Courier New" pitchFamily="49" charset="0"/>
                <a:cs typeface="Courier New" pitchFamily="49" charset="0"/>
              </a:rPr>
              <a:t> </a:t>
            </a:r>
            <a:endParaRPr lang="en-US" sz="1800" dirty="0">
              <a:latin typeface="Courier New" pitchFamily="49" charset="0"/>
              <a:cs typeface="Courier New" pitchFamily="49" charset="0"/>
            </a:endParaRPr>
          </a:p>
          <a:p>
            <a:r>
              <a:rPr lang="en-US" sz="1800" b="1" dirty="0">
                <a:latin typeface="Courier New" pitchFamily="49" charset="0"/>
                <a:cs typeface="Courier New" pitchFamily="49" charset="0"/>
              </a:rPr>
              <a:t>     if</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isValid</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eInst.dst</a:t>
            </a:r>
            <a:r>
              <a:rPr lang="en-US" sz="1800" dirty="0">
                <a:latin typeface="Courier New" pitchFamily="49" charset="0"/>
                <a:cs typeface="Courier New" pitchFamily="49" charset="0"/>
              </a:rPr>
              <a:t>))</a:t>
            </a:r>
            <a:r>
              <a:rPr lang="en-US" sz="1800" b="1" dirty="0">
                <a:latin typeface="Courier New" pitchFamily="49" charset="0"/>
                <a:cs typeface="Courier New" pitchFamily="49" charset="0"/>
              </a:rPr>
              <a:t> begin</a:t>
            </a:r>
          </a:p>
          <a:p>
            <a:pPr marL="0" indent="0">
              <a:buNone/>
            </a:pPr>
            <a:r>
              <a:rPr lang="en-US" sz="1800" b="1" dirty="0">
                <a:latin typeface="Courier New" pitchFamily="49" charset="0"/>
                <a:cs typeface="Courier New" pitchFamily="49" charset="0"/>
              </a:rPr>
              <a:t>       let </a:t>
            </a:r>
            <a:r>
              <a:rPr lang="en-US" sz="1800" dirty="0">
                <a:latin typeface="Courier New" pitchFamily="49" charset="0"/>
                <a:cs typeface="Courier New" pitchFamily="49" charset="0"/>
              </a:rPr>
              <a:t>data = </a:t>
            </a:r>
            <a:r>
              <a:rPr lang="en-US" sz="1800" dirty="0" err="1">
                <a:latin typeface="Courier New" pitchFamily="49" charset="0"/>
                <a:cs typeface="Courier New" pitchFamily="49" charset="0"/>
              </a:rPr>
              <a:t>eInst.iType</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Ld</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dMem.first</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eInst.data</a:t>
            </a:r>
            <a:r>
              <a:rPr lang="en-US" sz="1800" dirty="0">
                <a:latin typeface="Courier New" pitchFamily="49" charset="0"/>
                <a:cs typeface="Courier New" pitchFamily="49" charset="0"/>
              </a:rPr>
              <a:t>;</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rf.wr</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fromMaybe</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eInst.dst</a:t>
            </a:r>
            <a:r>
              <a:rPr lang="en-US" sz="1800" dirty="0">
                <a:latin typeface="Courier New" pitchFamily="49" charset="0"/>
                <a:cs typeface="Courier New" pitchFamily="49" charset="0"/>
              </a:rPr>
              <a:t>), data); </a:t>
            </a:r>
          </a:p>
          <a:p>
            <a:r>
              <a:rPr lang="en-US" sz="1800" b="1" dirty="0">
                <a:latin typeface="Courier New" pitchFamily="49" charset="0"/>
                <a:cs typeface="Courier New" pitchFamily="49" charset="0"/>
              </a:rPr>
              <a:t>     end</a:t>
            </a:r>
          </a:p>
          <a:p>
            <a:pPr marL="0" indent="0">
              <a:buNone/>
            </a:pPr>
            <a:r>
              <a:rPr lang="en-US" sz="1800" b="1" dirty="0">
                <a:latin typeface="Courier New" pitchFamily="49" charset="0"/>
                <a:cs typeface="Courier New" pitchFamily="49" charset="0"/>
              </a:rPr>
              <a:t>     if</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eInst.iType</a:t>
            </a:r>
            <a:r>
              <a:rPr lang="en-US" sz="1800" dirty="0">
                <a:latin typeface="Courier New" pitchFamily="49" charset="0"/>
                <a:cs typeface="Courier New" pitchFamily="49" charset="0"/>
              </a:rPr>
              <a:t> == </a:t>
            </a:r>
            <a:r>
              <a:rPr lang="en-US" sz="1800" dirty="0" err="1">
                <a:latin typeface="Courier New" pitchFamily="49" charset="0"/>
                <a:cs typeface="Courier New" pitchFamily="49" charset="0"/>
              </a:rPr>
              <a:t>Ld</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dMem.deq</a:t>
            </a:r>
            <a:r>
              <a:rPr lang="en-US" sz="1800" dirty="0">
                <a:latin typeface="Courier New" pitchFamily="49" charset="0"/>
                <a:cs typeface="Courier New" pitchFamily="49" charset="0"/>
              </a:rPr>
              <a:t>;</a:t>
            </a:r>
            <a:r>
              <a:rPr lang="en-US" sz="1800" b="1" dirty="0">
                <a:latin typeface="Courier New" pitchFamily="49" charset="0"/>
                <a:cs typeface="Courier New" pitchFamily="49" charset="0"/>
              </a:rPr>
              <a:t> </a:t>
            </a:r>
          </a:p>
          <a:p>
            <a:pPr marL="0" indent="0">
              <a:buNone/>
            </a:pPr>
            <a:r>
              <a:rPr lang="en-US" sz="1800" b="1" dirty="0">
                <a:latin typeface="Courier New" pitchFamily="49" charset="0"/>
                <a:cs typeface="Courier New" pitchFamily="49" charset="0"/>
              </a:rPr>
              <a:t>    end   </a:t>
            </a:r>
          </a:p>
          <a:p>
            <a:pPr marL="0" indent="0">
              <a:buNone/>
            </a:pP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sb.remove</a:t>
            </a:r>
            <a:r>
              <a:rPr lang="en-US" sz="1800" dirty="0">
                <a:latin typeface="Courier New" pitchFamily="49" charset="0"/>
                <a:cs typeface="Courier New" pitchFamily="49" charset="0"/>
              </a:rPr>
              <a:t>;</a:t>
            </a:r>
            <a:br>
              <a:rPr lang="en-US" sz="1800" dirty="0">
                <a:latin typeface="Courier New" pitchFamily="49" charset="0"/>
                <a:cs typeface="Courier New" pitchFamily="49" charset="0"/>
              </a:rPr>
            </a:br>
            <a:r>
              <a:rPr lang="en-US" sz="1800" b="1" dirty="0" err="1">
                <a:latin typeface="Courier New" pitchFamily="49" charset="0"/>
                <a:cs typeface="Courier New" pitchFamily="49" charset="0"/>
              </a:rPr>
              <a:t>endrule</a:t>
            </a:r>
            <a:endParaRPr lang="en-US" sz="1800" dirty="0"/>
          </a:p>
        </p:txBody>
      </p:sp>
      <p:sp>
        <p:nvSpPr>
          <p:cNvPr id="4" name="Date Placeholder 3"/>
          <p:cNvSpPr>
            <a:spLocks noGrp="1"/>
          </p:cNvSpPr>
          <p:nvPr>
            <p:ph type="dt" sz="half" idx="10"/>
          </p:nvPr>
        </p:nvSpPr>
        <p:spPr/>
        <p:txBody>
          <a:bodyPr/>
          <a:lstStyle/>
          <a:p>
            <a:pPr>
              <a:defRPr/>
            </a:pPr>
            <a:r>
              <a:rPr lang="en-US"/>
              <a:t>October 30, 2017</a:t>
            </a:r>
            <a:endParaRPr lang="en-US" dirty="0"/>
          </a:p>
        </p:txBody>
      </p:sp>
      <p:sp>
        <p:nvSpPr>
          <p:cNvPr id="6" name="Footer Placeholder 5"/>
          <p:cNvSpPr>
            <a:spLocks noGrp="1"/>
          </p:cNvSpPr>
          <p:nvPr>
            <p:ph type="ftr" sz="quarter" idx="12"/>
          </p:nvPr>
        </p:nvSpPr>
        <p:spPr/>
        <p:txBody>
          <a:bodyPr/>
          <a:lstStyle/>
          <a:p>
            <a:pPr>
              <a:defRPr/>
            </a:pPr>
            <a:r>
              <a:rPr lang="en-US"/>
              <a:t>6.1920</a:t>
            </a:r>
            <a:endParaRPr lang="en-US" dirty="0"/>
          </a:p>
        </p:txBody>
      </p:sp>
      <p:sp>
        <p:nvSpPr>
          <p:cNvPr id="8" name="Slide Number Placeholder 7"/>
          <p:cNvSpPr>
            <a:spLocks noGrp="1"/>
          </p:cNvSpPr>
          <p:nvPr>
            <p:ph type="sldNum" sz="quarter" idx="11"/>
          </p:nvPr>
        </p:nvSpPr>
        <p:spPr/>
        <p:txBody>
          <a:bodyPr/>
          <a:lstStyle/>
          <a:p>
            <a:pPr>
              <a:defRPr/>
            </a:pPr>
            <a:r>
              <a:rPr lang="en-US"/>
              <a:t>L17-</a:t>
            </a:r>
            <a:fld id="{BE49CFAA-92BB-45AE-A2AC-2CF4188AC6C8}" type="slidenum">
              <a:rPr lang="en-US" smtClean="0"/>
              <a:pPr>
                <a:defRPr/>
              </a:pPr>
              <a:t>52</a:t>
            </a:fld>
            <a:endParaRPr lang="en-US" dirty="0"/>
          </a:p>
        </p:txBody>
      </p:sp>
    </p:spTree>
    <p:extLst>
      <p:ext uri="{BB962C8B-B14F-4D97-AF65-F5344CB8AC3E}">
        <p14:creationId xmlns:p14="http://schemas.microsoft.com/office/powerpoint/2010/main" val="2770853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frequent are branches? </a:t>
            </a:r>
            <a:r>
              <a:rPr lang="en-US" sz="2800" dirty="0">
                <a:solidFill>
                  <a:srgbClr val="FF0000"/>
                </a:solidFill>
              </a:rPr>
              <a:t>X86</a:t>
            </a:r>
            <a:endParaRPr lang="en-US" sz="2800" dirty="0"/>
          </a:p>
        </p:txBody>
      </p:sp>
      <p:sp>
        <p:nvSpPr>
          <p:cNvPr id="8" name="TextBox 7"/>
          <p:cNvSpPr txBox="1"/>
          <p:nvPr/>
        </p:nvSpPr>
        <p:spPr>
          <a:xfrm>
            <a:off x="831273" y="1664371"/>
            <a:ext cx="5104282" cy="400110"/>
          </a:xfrm>
          <a:prstGeom prst="rect">
            <a:avLst/>
          </a:prstGeom>
          <a:noFill/>
        </p:spPr>
        <p:txBody>
          <a:bodyPr wrap="none" rtlCol="0">
            <a:spAutoFit/>
          </a:bodyPr>
          <a:lstStyle/>
          <a:p>
            <a:r>
              <a:rPr lang="en-US" dirty="0" err="1"/>
              <a:t>Blem</a:t>
            </a:r>
            <a:r>
              <a:rPr lang="en-US" dirty="0"/>
              <a:t> et al [HPCA 2013] </a:t>
            </a:r>
            <a:r>
              <a:rPr lang="en-US" dirty="0">
                <a:solidFill>
                  <a:srgbClr val="FF0000"/>
                </a:solidFill>
              </a:rPr>
              <a:t>Spec FP 2006</a:t>
            </a:r>
          </a:p>
        </p:txBody>
      </p:sp>
      <p:graphicFrame>
        <p:nvGraphicFramePr>
          <p:cNvPr id="10" name="Table 9"/>
          <p:cNvGraphicFramePr>
            <a:graphicFrameLocks noGrp="1"/>
          </p:cNvGraphicFramePr>
          <p:nvPr>
            <p:extLst>
              <p:ext uri="{D42A27DB-BD31-4B8C-83A1-F6EECF244321}">
                <p14:modId xmlns:p14="http://schemas.microsoft.com/office/powerpoint/2010/main" val="2256717222"/>
              </p:ext>
            </p:extLst>
          </p:nvPr>
        </p:nvGraphicFramePr>
        <p:xfrm>
          <a:off x="831273" y="2280800"/>
          <a:ext cx="7276110" cy="2860659"/>
        </p:xfrm>
        <a:graphic>
          <a:graphicData uri="http://schemas.openxmlformats.org/drawingml/2006/table">
            <a:tbl>
              <a:tblPr>
                <a:tableStyleId>{5C22544A-7EE6-4342-B048-85BDC9FD1C3A}</a:tableStyleId>
              </a:tblPr>
              <a:tblGrid>
                <a:gridCol w="1212685">
                  <a:extLst>
                    <a:ext uri="{9D8B030D-6E8A-4147-A177-3AD203B41FA5}">
                      <a16:colId xmlns:a16="http://schemas.microsoft.com/office/drawing/2014/main" val="20000"/>
                    </a:ext>
                  </a:extLst>
                </a:gridCol>
                <a:gridCol w="1290953">
                  <a:extLst>
                    <a:ext uri="{9D8B030D-6E8A-4147-A177-3AD203B41FA5}">
                      <a16:colId xmlns:a16="http://schemas.microsoft.com/office/drawing/2014/main" val="20001"/>
                    </a:ext>
                  </a:extLst>
                </a:gridCol>
                <a:gridCol w="1134417">
                  <a:extLst>
                    <a:ext uri="{9D8B030D-6E8A-4147-A177-3AD203B41FA5}">
                      <a16:colId xmlns:a16="http://schemas.microsoft.com/office/drawing/2014/main" val="20002"/>
                    </a:ext>
                  </a:extLst>
                </a:gridCol>
                <a:gridCol w="1212685">
                  <a:extLst>
                    <a:ext uri="{9D8B030D-6E8A-4147-A177-3AD203B41FA5}">
                      <a16:colId xmlns:a16="http://schemas.microsoft.com/office/drawing/2014/main" val="20003"/>
                    </a:ext>
                  </a:extLst>
                </a:gridCol>
                <a:gridCol w="1212685">
                  <a:extLst>
                    <a:ext uri="{9D8B030D-6E8A-4147-A177-3AD203B41FA5}">
                      <a16:colId xmlns:a16="http://schemas.microsoft.com/office/drawing/2014/main" val="20004"/>
                    </a:ext>
                  </a:extLst>
                </a:gridCol>
                <a:gridCol w="1212685">
                  <a:extLst>
                    <a:ext uri="{9D8B030D-6E8A-4147-A177-3AD203B41FA5}">
                      <a16:colId xmlns:a16="http://schemas.microsoft.com/office/drawing/2014/main" val="20005"/>
                    </a:ext>
                  </a:extLst>
                </a:gridCol>
              </a:tblGrid>
              <a:tr h="284286">
                <a:tc>
                  <a:txBody>
                    <a:bodyPr/>
                    <a:lstStyle/>
                    <a:p>
                      <a:pPr algn="l" fontAlgn="b"/>
                      <a:endParaRPr lang="en-US" sz="1600" b="0" i="0" u="none" strike="noStrike" dirty="0">
                        <a:solidFill>
                          <a:srgbClr val="000000"/>
                        </a:solidFill>
                        <a:effectLst/>
                        <a:latin typeface="Calibri"/>
                      </a:endParaRP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tc gridSpan="2">
                  <a:txBody>
                    <a:bodyPr/>
                    <a:lstStyle/>
                    <a:p>
                      <a:pPr algn="ctr" fontAlgn="b"/>
                      <a:r>
                        <a:rPr lang="en-US" sz="1600" u="none" strike="noStrike">
                          <a:effectLst/>
                        </a:rPr>
                        <a:t>core i7; x86 ISA</a:t>
                      </a:r>
                      <a:endParaRPr lang="en-US" sz="1600" b="0" i="0" u="none" strike="noStrike">
                        <a:solidFill>
                          <a:srgbClr val="000000"/>
                        </a:solidFill>
                        <a:effectLst/>
                        <a:latin typeface="Calibri"/>
                      </a:endParaRPr>
                    </a:p>
                  </a:txBody>
                  <a:tcPr marL="9525" marR="9525" marT="9525" marB="0" anchor="b"/>
                </a:tc>
                <a:tc hMerge="1">
                  <a:txBody>
                    <a:bodyPr/>
                    <a:lstStyle/>
                    <a:p>
                      <a:endParaRPr lang="en-US"/>
                    </a:p>
                  </a:txBody>
                  <a:tcPr/>
                </a:tc>
                <a:tc>
                  <a:txBody>
                    <a:bodyPr/>
                    <a:lstStyle/>
                    <a:p>
                      <a:pPr algn="l" fontAlgn="b"/>
                      <a:endParaRPr lang="en-US" sz="1600" b="0" i="0" u="none" strike="noStrike">
                        <a:solidFill>
                          <a:srgbClr val="000000"/>
                        </a:solidFill>
                        <a:effectLst/>
                        <a:latin typeface="Calibri"/>
                      </a:endParaRP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486888">
                <a:tc>
                  <a:txBody>
                    <a:bodyPr/>
                    <a:lstStyle/>
                    <a:p>
                      <a:pPr algn="l" fontAlgn="b"/>
                      <a:r>
                        <a:rPr lang="en-US" sz="1600" u="none" strike="noStrike">
                          <a:effectLst/>
                        </a:rPr>
                        <a:t>Benchmark</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u="none" strike="noStrike" dirty="0">
                          <a:effectLst/>
                        </a:rPr>
                        <a:t>Total Instructions</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branch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load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store %</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u="none" strike="noStrike" dirty="0">
                          <a:effectLst/>
                        </a:rPr>
                        <a:t>other %</a:t>
                      </a:r>
                      <a:endParaRPr lang="en-US" sz="16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346528">
                <a:tc>
                  <a:txBody>
                    <a:bodyPr/>
                    <a:lstStyle/>
                    <a:p>
                      <a:pPr algn="l" fontAlgn="b"/>
                      <a:r>
                        <a:rPr lang="en-US" sz="1600" u="none" strike="noStrike" dirty="0" err="1">
                          <a:effectLst/>
                        </a:rPr>
                        <a:t>bwaves</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dirty="0">
                          <a:effectLst/>
                        </a:rPr>
                        <a:t>3.41E+10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3.2</a:t>
                      </a:r>
                    </a:p>
                  </a:txBody>
                  <a:tcPr marL="9525" marR="9525" marT="9525" marB="0" anchor="b"/>
                </a:tc>
                <a:tc>
                  <a:txBody>
                    <a:bodyPr/>
                    <a:lstStyle/>
                    <a:p>
                      <a:pPr algn="r" fontAlgn="b"/>
                      <a:r>
                        <a:rPr lang="en-US" sz="1600" b="0" i="0" u="none" strike="noStrike">
                          <a:solidFill>
                            <a:schemeClr val="tx1"/>
                          </a:solidFill>
                          <a:effectLst/>
                          <a:latin typeface="+mn-lt"/>
                        </a:rPr>
                        <a:t>51.4</a:t>
                      </a:r>
                    </a:p>
                  </a:txBody>
                  <a:tcPr marL="9525" marR="9525" marT="9525" marB="0" anchor="b"/>
                </a:tc>
                <a:tc>
                  <a:txBody>
                    <a:bodyPr/>
                    <a:lstStyle/>
                    <a:p>
                      <a:pPr algn="r" fontAlgn="b"/>
                      <a:r>
                        <a:rPr lang="en-US" sz="1600" b="0" i="0" u="none" strike="noStrike">
                          <a:solidFill>
                            <a:schemeClr val="tx1"/>
                          </a:solidFill>
                          <a:effectLst/>
                          <a:latin typeface="+mn-lt"/>
                        </a:rPr>
                        <a:t>16.8</a:t>
                      </a:r>
                    </a:p>
                  </a:txBody>
                  <a:tcPr marL="9525" marR="9525" marT="9525" marB="0" anchor="b"/>
                </a:tc>
                <a:tc>
                  <a:txBody>
                    <a:bodyPr/>
                    <a:lstStyle/>
                    <a:p>
                      <a:pPr algn="r" fontAlgn="b"/>
                      <a:r>
                        <a:rPr lang="en-US" sz="1600" b="0" i="0" u="none" strike="noStrike">
                          <a:solidFill>
                            <a:schemeClr val="tx1"/>
                          </a:solidFill>
                          <a:effectLst/>
                          <a:latin typeface="+mn-lt"/>
                        </a:rPr>
                        <a:t>28.7</a:t>
                      </a:r>
                    </a:p>
                  </a:txBody>
                  <a:tcPr marL="9525" marR="9525" marT="9525" marB="0" anchor="b"/>
                </a:tc>
                <a:extLst>
                  <a:ext uri="{0D108BD9-81ED-4DB2-BD59-A6C34878D82A}">
                    <a16:rowId xmlns:a16="http://schemas.microsoft.com/office/drawing/2014/main" val="10002"/>
                  </a:ext>
                </a:extLst>
              </a:tr>
              <a:tr h="346528">
                <a:tc>
                  <a:txBody>
                    <a:bodyPr/>
                    <a:lstStyle/>
                    <a:p>
                      <a:pPr algn="l" fontAlgn="b"/>
                      <a:r>
                        <a:rPr lang="en-US" sz="1600" u="none" strike="noStrike" dirty="0" err="1">
                          <a:effectLst/>
                        </a:rPr>
                        <a:t>cactusADM</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dirty="0">
                          <a:effectLst/>
                        </a:rPr>
                        <a:t>1.05E+10</a:t>
                      </a:r>
                      <a:endParaRPr lang="en-US" sz="1600" b="0" i="0" u="none" strike="noStrike" dirty="0">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0.4</a:t>
                      </a:r>
                    </a:p>
                  </a:txBody>
                  <a:tcPr marL="9525" marR="9525" marT="9525" marB="0" anchor="b"/>
                </a:tc>
                <a:tc>
                  <a:txBody>
                    <a:bodyPr/>
                    <a:lstStyle/>
                    <a:p>
                      <a:pPr algn="r" fontAlgn="b"/>
                      <a:r>
                        <a:rPr lang="en-US" sz="1600" b="0" i="0" u="none" strike="noStrike">
                          <a:solidFill>
                            <a:schemeClr val="tx1"/>
                          </a:solidFill>
                          <a:effectLst/>
                          <a:latin typeface="+mn-lt"/>
                        </a:rPr>
                        <a:t>55.3</a:t>
                      </a:r>
                    </a:p>
                  </a:txBody>
                  <a:tcPr marL="9525" marR="9525" marT="9525" marB="0" anchor="b"/>
                </a:tc>
                <a:tc>
                  <a:txBody>
                    <a:bodyPr/>
                    <a:lstStyle/>
                    <a:p>
                      <a:pPr algn="r" fontAlgn="b"/>
                      <a:r>
                        <a:rPr lang="en-US" sz="1600" b="0" i="0" u="none" strike="noStrike">
                          <a:solidFill>
                            <a:schemeClr val="tx1"/>
                          </a:solidFill>
                          <a:effectLst/>
                          <a:latin typeface="+mn-lt"/>
                        </a:rPr>
                        <a:t>18.6</a:t>
                      </a:r>
                    </a:p>
                  </a:txBody>
                  <a:tcPr marL="9525" marR="9525" marT="9525" marB="0" anchor="b"/>
                </a:tc>
                <a:tc>
                  <a:txBody>
                    <a:bodyPr/>
                    <a:lstStyle/>
                    <a:p>
                      <a:pPr algn="r" fontAlgn="b"/>
                      <a:r>
                        <a:rPr lang="en-US" sz="1600" b="0" i="0" u="none" strike="noStrike">
                          <a:solidFill>
                            <a:schemeClr val="tx1"/>
                          </a:solidFill>
                          <a:effectLst/>
                          <a:latin typeface="+mn-lt"/>
                        </a:rPr>
                        <a:t>25.8</a:t>
                      </a:r>
                    </a:p>
                  </a:txBody>
                  <a:tcPr marL="9525" marR="9525" marT="9525" marB="0" anchor="b"/>
                </a:tc>
                <a:extLst>
                  <a:ext uri="{0D108BD9-81ED-4DB2-BD59-A6C34878D82A}">
                    <a16:rowId xmlns:a16="http://schemas.microsoft.com/office/drawing/2014/main" val="10003"/>
                  </a:ext>
                </a:extLst>
              </a:tr>
              <a:tr h="346528">
                <a:tc>
                  <a:txBody>
                    <a:bodyPr/>
                    <a:lstStyle/>
                    <a:p>
                      <a:pPr algn="l" fontAlgn="b"/>
                      <a:r>
                        <a:rPr lang="en-US" sz="1600" u="none" strike="noStrike" dirty="0">
                          <a:effectLst/>
                        </a:rPr>
                        <a:t>leslie3D</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6.25E+10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4.9</a:t>
                      </a:r>
                    </a:p>
                  </a:txBody>
                  <a:tcPr marL="9525" marR="9525" marT="9525" marB="0" anchor="b"/>
                </a:tc>
                <a:tc>
                  <a:txBody>
                    <a:bodyPr/>
                    <a:lstStyle/>
                    <a:p>
                      <a:pPr algn="r" fontAlgn="b"/>
                      <a:r>
                        <a:rPr lang="en-US" sz="1600" b="0" i="0" u="none" strike="noStrike">
                          <a:solidFill>
                            <a:schemeClr val="tx1"/>
                          </a:solidFill>
                          <a:effectLst/>
                          <a:latin typeface="+mn-lt"/>
                        </a:rPr>
                        <a:t>35.3</a:t>
                      </a:r>
                    </a:p>
                  </a:txBody>
                  <a:tcPr marL="9525" marR="9525" marT="9525" marB="0" anchor="b"/>
                </a:tc>
                <a:tc>
                  <a:txBody>
                    <a:bodyPr/>
                    <a:lstStyle/>
                    <a:p>
                      <a:pPr algn="r" fontAlgn="b"/>
                      <a:r>
                        <a:rPr lang="en-US" sz="1600" b="0" i="0" u="none" strike="noStrike">
                          <a:solidFill>
                            <a:schemeClr val="tx1"/>
                          </a:solidFill>
                          <a:effectLst/>
                          <a:latin typeface="+mn-lt"/>
                        </a:rPr>
                        <a:t>12.8</a:t>
                      </a:r>
                    </a:p>
                  </a:txBody>
                  <a:tcPr marL="9525" marR="9525" marT="9525" marB="0" anchor="b"/>
                </a:tc>
                <a:tc>
                  <a:txBody>
                    <a:bodyPr/>
                    <a:lstStyle/>
                    <a:p>
                      <a:pPr algn="r" fontAlgn="b"/>
                      <a:r>
                        <a:rPr lang="en-US" sz="1600" b="0" i="0" u="none" strike="noStrike">
                          <a:solidFill>
                            <a:schemeClr val="tx1"/>
                          </a:solidFill>
                          <a:effectLst/>
                          <a:latin typeface="+mn-lt"/>
                        </a:rPr>
                        <a:t>46.9</a:t>
                      </a:r>
                    </a:p>
                  </a:txBody>
                  <a:tcPr marL="9525" marR="9525" marT="9525" marB="0" anchor="b"/>
                </a:tc>
                <a:extLst>
                  <a:ext uri="{0D108BD9-81ED-4DB2-BD59-A6C34878D82A}">
                    <a16:rowId xmlns:a16="http://schemas.microsoft.com/office/drawing/2014/main" val="10004"/>
                  </a:ext>
                </a:extLst>
              </a:tr>
              <a:tr h="346528">
                <a:tc>
                  <a:txBody>
                    <a:bodyPr/>
                    <a:lstStyle/>
                    <a:p>
                      <a:pPr algn="l" fontAlgn="b"/>
                      <a:r>
                        <a:rPr lang="en-US" sz="1600" u="none" strike="noStrike" dirty="0" err="1">
                          <a:effectLst/>
                        </a:rPr>
                        <a:t>milc</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3.29E+10</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2.2</a:t>
                      </a:r>
                    </a:p>
                  </a:txBody>
                  <a:tcPr marL="9525" marR="9525" marT="9525" marB="0" anchor="b"/>
                </a:tc>
                <a:tc>
                  <a:txBody>
                    <a:bodyPr/>
                    <a:lstStyle/>
                    <a:p>
                      <a:pPr algn="r" fontAlgn="b"/>
                      <a:r>
                        <a:rPr lang="en-US" sz="1600" b="0" i="0" u="none" strike="noStrike">
                          <a:solidFill>
                            <a:schemeClr val="tx1"/>
                          </a:solidFill>
                          <a:effectLst/>
                          <a:latin typeface="+mn-lt"/>
                        </a:rPr>
                        <a:t>32.2</a:t>
                      </a:r>
                    </a:p>
                  </a:txBody>
                  <a:tcPr marL="9525" marR="9525" marT="9525" marB="0" anchor="b"/>
                </a:tc>
                <a:tc>
                  <a:txBody>
                    <a:bodyPr/>
                    <a:lstStyle/>
                    <a:p>
                      <a:pPr algn="r" fontAlgn="b"/>
                      <a:r>
                        <a:rPr lang="en-US" sz="1600" b="0" i="0" u="none" strike="noStrike">
                          <a:solidFill>
                            <a:schemeClr val="tx1"/>
                          </a:solidFill>
                          <a:effectLst/>
                          <a:latin typeface="+mn-lt"/>
                        </a:rPr>
                        <a:t>13.8</a:t>
                      </a:r>
                    </a:p>
                  </a:txBody>
                  <a:tcPr marL="9525" marR="9525" marT="9525" marB="0" anchor="b"/>
                </a:tc>
                <a:tc>
                  <a:txBody>
                    <a:bodyPr/>
                    <a:lstStyle/>
                    <a:p>
                      <a:pPr algn="r" fontAlgn="b"/>
                      <a:r>
                        <a:rPr lang="en-US" sz="1600" b="0" i="0" u="none" strike="noStrike">
                          <a:solidFill>
                            <a:schemeClr val="tx1"/>
                          </a:solidFill>
                          <a:effectLst/>
                          <a:latin typeface="+mn-lt"/>
                        </a:rPr>
                        <a:t>51.8</a:t>
                      </a:r>
                    </a:p>
                  </a:txBody>
                  <a:tcPr marL="9525" marR="9525" marT="9525" marB="0" anchor="b"/>
                </a:tc>
                <a:extLst>
                  <a:ext uri="{0D108BD9-81ED-4DB2-BD59-A6C34878D82A}">
                    <a16:rowId xmlns:a16="http://schemas.microsoft.com/office/drawing/2014/main" val="10005"/>
                  </a:ext>
                </a:extLst>
              </a:tr>
              <a:tr h="346528">
                <a:tc>
                  <a:txBody>
                    <a:bodyPr/>
                    <a:lstStyle/>
                    <a:p>
                      <a:pPr algn="l" fontAlgn="b"/>
                      <a:r>
                        <a:rPr lang="en-US" sz="1600" u="none" strike="noStrike" dirty="0">
                          <a:effectLst/>
                        </a:rPr>
                        <a:t>tonto</a:t>
                      </a:r>
                      <a:endParaRPr lang="en-US" sz="1600" b="0" i="0" u="none" strike="noStrike" dirty="0">
                        <a:solidFill>
                          <a:srgbClr val="000000"/>
                        </a:solidFill>
                        <a:effectLst/>
                        <a:latin typeface="Arial1"/>
                      </a:endParaRPr>
                    </a:p>
                  </a:txBody>
                  <a:tcPr marL="9525" marR="9525" marT="9525" marB="0" anchor="b"/>
                </a:tc>
                <a:tc>
                  <a:txBody>
                    <a:bodyPr/>
                    <a:lstStyle/>
                    <a:p>
                      <a:pPr algn="r" fontAlgn="b"/>
                      <a:r>
                        <a:rPr lang="en-US" sz="1600" u="none" strike="noStrike">
                          <a:effectLst/>
                        </a:rPr>
                        <a:t>4.88E+09</a:t>
                      </a:r>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7.1</a:t>
                      </a:r>
                    </a:p>
                  </a:txBody>
                  <a:tcPr marL="9525" marR="9525" marT="9525" marB="0" anchor="b"/>
                </a:tc>
                <a:tc>
                  <a:txBody>
                    <a:bodyPr/>
                    <a:lstStyle/>
                    <a:p>
                      <a:pPr algn="r" fontAlgn="b"/>
                      <a:r>
                        <a:rPr lang="en-US" sz="1600" b="0" i="0" u="none" strike="noStrike">
                          <a:solidFill>
                            <a:schemeClr val="tx1"/>
                          </a:solidFill>
                          <a:effectLst/>
                          <a:latin typeface="+mn-lt"/>
                        </a:rPr>
                        <a:t>27.2</a:t>
                      </a:r>
                    </a:p>
                  </a:txBody>
                  <a:tcPr marL="9525" marR="9525" marT="9525" marB="0" anchor="b"/>
                </a:tc>
                <a:tc>
                  <a:txBody>
                    <a:bodyPr/>
                    <a:lstStyle/>
                    <a:p>
                      <a:pPr algn="r" fontAlgn="b"/>
                      <a:r>
                        <a:rPr lang="en-US" sz="1600" b="0" i="0" u="none" strike="noStrike">
                          <a:solidFill>
                            <a:schemeClr val="tx1"/>
                          </a:solidFill>
                          <a:effectLst/>
                          <a:latin typeface="+mn-lt"/>
                        </a:rPr>
                        <a:t>12.4</a:t>
                      </a:r>
                    </a:p>
                  </a:txBody>
                  <a:tcPr marL="9525" marR="9525" marT="9525" marB="0" anchor="b"/>
                </a:tc>
                <a:tc>
                  <a:txBody>
                    <a:bodyPr/>
                    <a:lstStyle/>
                    <a:p>
                      <a:pPr algn="r" fontAlgn="b"/>
                      <a:r>
                        <a:rPr lang="en-US" sz="1600" b="0" i="0" u="none" strike="noStrike">
                          <a:solidFill>
                            <a:schemeClr val="tx1"/>
                          </a:solidFill>
                          <a:effectLst/>
                          <a:latin typeface="+mn-lt"/>
                        </a:rPr>
                        <a:t>53.3</a:t>
                      </a:r>
                    </a:p>
                  </a:txBody>
                  <a:tcPr marL="9525" marR="9525" marT="9525" marB="0" anchor="b"/>
                </a:tc>
                <a:extLst>
                  <a:ext uri="{0D108BD9-81ED-4DB2-BD59-A6C34878D82A}">
                    <a16:rowId xmlns:a16="http://schemas.microsoft.com/office/drawing/2014/main" val="10006"/>
                  </a:ext>
                </a:extLst>
              </a:tr>
              <a:tr h="346528">
                <a:tc>
                  <a:txBody>
                    <a:bodyPr/>
                    <a:lstStyle/>
                    <a:p>
                      <a:pPr algn="l" fontAlgn="b"/>
                      <a:r>
                        <a:rPr lang="en-US" sz="1600" b="0" i="0" u="none" strike="noStrike" dirty="0">
                          <a:solidFill>
                            <a:srgbClr val="000000"/>
                          </a:solidFill>
                          <a:effectLst/>
                          <a:latin typeface="Calibri"/>
                        </a:rPr>
                        <a:t>Average</a:t>
                      </a:r>
                    </a:p>
                  </a:txBody>
                  <a:tcPr marL="9525" marR="9525" marT="9525" marB="0" anchor="b"/>
                </a:tc>
                <a:tc>
                  <a:txBody>
                    <a:bodyPr/>
                    <a:lstStyle/>
                    <a:p>
                      <a:pPr algn="l" fontAlgn="b"/>
                      <a:endParaRPr lang="en-US" sz="1600" b="0" i="0" u="none" strike="noStrike">
                        <a:solidFill>
                          <a:srgbClr val="000000"/>
                        </a:solidFill>
                        <a:effectLst/>
                        <a:latin typeface="Calibri"/>
                      </a:endParaRPr>
                    </a:p>
                  </a:txBody>
                  <a:tcPr marL="9525" marR="9525" marT="9525" marB="0" anchor="b"/>
                </a:tc>
                <a:tc>
                  <a:txBody>
                    <a:bodyPr/>
                    <a:lstStyle/>
                    <a:p>
                      <a:pPr algn="r" fontAlgn="b"/>
                      <a:r>
                        <a:rPr lang="en-US" sz="1600" b="0" i="0" u="none" strike="noStrike">
                          <a:solidFill>
                            <a:schemeClr val="tx1"/>
                          </a:solidFill>
                          <a:effectLst/>
                          <a:latin typeface="+mn-lt"/>
                        </a:rPr>
                        <a:t>3.6</a:t>
                      </a:r>
                    </a:p>
                  </a:txBody>
                  <a:tcPr marL="9525" marR="9525" marT="9525" marB="0" anchor="b"/>
                </a:tc>
                <a:tc>
                  <a:txBody>
                    <a:bodyPr/>
                    <a:lstStyle/>
                    <a:p>
                      <a:pPr algn="r" fontAlgn="b"/>
                      <a:r>
                        <a:rPr lang="en-US" sz="1600" b="0" i="0" u="none" strike="noStrike">
                          <a:solidFill>
                            <a:schemeClr val="tx1"/>
                          </a:solidFill>
                          <a:effectLst/>
                          <a:latin typeface="+mn-lt"/>
                        </a:rPr>
                        <a:t>39.6</a:t>
                      </a:r>
                    </a:p>
                  </a:txBody>
                  <a:tcPr marL="9525" marR="9525" marT="9525" marB="0" anchor="b"/>
                </a:tc>
                <a:tc>
                  <a:txBody>
                    <a:bodyPr/>
                    <a:lstStyle/>
                    <a:p>
                      <a:pPr algn="r" fontAlgn="b"/>
                      <a:r>
                        <a:rPr lang="en-US" sz="1600" b="0" i="0" u="none" strike="noStrike">
                          <a:solidFill>
                            <a:schemeClr val="tx1"/>
                          </a:solidFill>
                          <a:effectLst/>
                          <a:latin typeface="+mn-lt"/>
                        </a:rPr>
                        <a:t>14.4</a:t>
                      </a:r>
                    </a:p>
                  </a:txBody>
                  <a:tcPr marL="9525" marR="9525" marT="9525" marB="0" anchor="b"/>
                </a:tc>
                <a:tc>
                  <a:txBody>
                    <a:bodyPr/>
                    <a:lstStyle/>
                    <a:p>
                      <a:pPr algn="r" fontAlgn="b"/>
                      <a:r>
                        <a:rPr lang="en-US" sz="1600" b="0" i="0" u="none" strike="noStrike" dirty="0">
                          <a:solidFill>
                            <a:schemeClr val="tx1"/>
                          </a:solidFill>
                          <a:effectLst/>
                          <a:latin typeface="+mn-lt"/>
                        </a:rPr>
                        <a:t>42.4</a:t>
                      </a:r>
                    </a:p>
                  </a:txBody>
                  <a:tcPr marL="9525" marR="9525" marT="9525" marB="0" anchor="b"/>
                </a:tc>
                <a:extLst>
                  <a:ext uri="{0D108BD9-81ED-4DB2-BD59-A6C34878D82A}">
                    <a16:rowId xmlns:a16="http://schemas.microsoft.com/office/drawing/2014/main" val="10007"/>
                  </a:ext>
                </a:extLst>
              </a:tr>
            </a:tbl>
          </a:graphicData>
        </a:graphic>
      </p:graphicFrame>
      <p:sp>
        <p:nvSpPr>
          <p:cNvPr id="11" name="TextBox 10"/>
          <p:cNvSpPr txBox="1"/>
          <p:nvPr/>
        </p:nvSpPr>
        <p:spPr>
          <a:xfrm>
            <a:off x="2244436" y="5408764"/>
            <a:ext cx="4273927" cy="400110"/>
          </a:xfrm>
          <a:prstGeom prst="rect">
            <a:avLst/>
          </a:prstGeom>
          <a:noFill/>
        </p:spPr>
        <p:txBody>
          <a:bodyPr wrap="none" rtlCol="0">
            <a:spAutoFit/>
          </a:bodyPr>
          <a:lstStyle/>
          <a:p>
            <a:r>
              <a:rPr lang="en-US" dirty="0">
                <a:solidFill>
                  <a:srgbClr val="FF0000"/>
                </a:solidFill>
                <a:latin typeface="Comic Sans MS" panose="030F0702030302020204" pitchFamily="66" charset="0"/>
              </a:rPr>
              <a:t>Every 27</a:t>
            </a:r>
            <a:r>
              <a:rPr lang="en-US" baseline="30000" dirty="0">
                <a:solidFill>
                  <a:srgbClr val="FF0000"/>
                </a:solidFill>
                <a:latin typeface="Comic Sans MS" panose="030F0702030302020204" pitchFamily="66" charset="0"/>
              </a:rPr>
              <a:t>th</a:t>
            </a:r>
            <a:r>
              <a:rPr lang="en-US" dirty="0">
                <a:solidFill>
                  <a:srgbClr val="FF0000"/>
                </a:solidFill>
                <a:latin typeface="Comic Sans MS" panose="030F0702030302020204" pitchFamily="66" charset="0"/>
              </a:rPr>
              <a:t> instruction is a branch</a:t>
            </a:r>
          </a:p>
        </p:txBody>
      </p:sp>
      <p:sp>
        <p:nvSpPr>
          <p:cNvPr id="3" name="Date Placeholder 2">
            <a:extLst>
              <a:ext uri="{FF2B5EF4-FFF2-40B4-BE49-F238E27FC236}">
                <a16:creationId xmlns:a16="http://schemas.microsoft.com/office/drawing/2014/main" id="{C2D08462-71B4-2049-A5E4-7DF92A02EC1B}"/>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71B65B0D-1B14-5943-6B30-4F4CBA56BF18}"/>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A88234EA-665F-54F6-0636-D4BAAA491AAD}"/>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6</a:t>
            </a:fld>
            <a:endParaRPr lang="en-US" dirty="0"/>
          </a:p>
        </p:txBody>
      </p:sp>
    </p:spTree>
    <p:extLst>
      <p:ext uri="{BB962C8B-B14F-4D97-AF65-F5344CB8AC3E}">
        <p14:creationId xmlns:p14="http://schemas.microsoft.com/office/powerpoint/2010/main" val="381579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t>Observations</a:t>
            </a:r>
          </a:p>
        </p:txBody>
      </p:sp>
      <p:sp>
        <p:nvSpPr>
          <p:cNvPr id="3" name="Content Placeholder 2" descr="Rectangle: Click to edit Master text styles&#10;Second level&#10;Third level&#10;Fourth level&#10;Fifth level"/>
          <p:cNvSpPr>
            <a:spLocks noGrp="1"/>
          </p:cNvSpPr>
          <p:nvPr>
            <p:ph idx="1"/>
          </p:nvPr>
        </p:nvSpPr>
        <p:spPr>
          <a:xfrm>
            <a:off x="550863" y="1511300"/>
            <a:ext cx="7986712" cy="4783138"/>
          </a:xfrm>
        </p:spPr>
        <p:txBody>
          <a:bodyPr/>
          <a:lstStyle/>
          <a:p>
            <a:r>
              <a:rPr lang="en-US" sz="2400" dirty="0"/>
              <a:t>Control transfer happens every 8</a:t>
            </a:r>
            <a:r>
              <a:rPr lang="en-US" sz="2400" baseline="30000" dirty="0"/>
              <a:t>th</a:t>
            </a:r>
            <a:r>
              <a:rPr lang="en-US" sz="2400" dirty="0"/>
              <a:t>  to 30</a:t>
            </a:r>
            <a:r>
              <a:rPr lang="en-US" sz="2400" baseline="30000" dirty="0"/>
              <a:t>th</a:t>
            </a:r>
            <a:r>
              <a:rPr lang="en-US" sz="2400" dirty="0"/>
              <a:t> instruction</a:t>
            </a:r>
          </a:p>
          <a:p>
            <a:r>
              <a:rPr lang="en-US" sz="2400" dirty="0"/>
              <a:t>Static vs dynamic predictors: Does the prediction depend upon the execution history?</a:t>
            </a:r>
          </a:p>
          <a:p>
            <a:r>
              <a:rPr lang="en-US" sz="2400" dirty="0"/>
              <a:t>Processors often use more than one predictor</a:t>
            </a:r>
          </a:p>
          <a:p>
            <a:pPr lvl="1"/>
            <a:r>
              <a:rPr lang="en-US" sz="2000" dirty="0"/>
              <a:t>Need a method to integrate multiple prediction schemes in the pipeline </a:t>
            </a:r>
          </a:p>
          <a:p>
            <a:pPr lvl="1"/>
            <a:r>
              <a:rPr lang="en-US" sz="2000" dirty="0"/>
              <a:t>Understand the interactions and the performance implications of various predictors  </a:t>
            </a:r>
          </a:p>
          <a:p>
            <a:r>
              <a:rPr lang="en-US" sz="2400" dirty="0"/>
              <a:t>There is a plethora of branch prediction schemes – their importance grows with the depth of processor pipeline</a:t>
            </a:r>
          </a:p>
          <a:p>
            <a:pPr lvl="1"/>
            <a:endParaRPr lang="en-US" sz="2000" dirty="0"/>
          </a:p>
        </p:txBody>
      </p:sp>
      <p:sp>
        <p:nvSpPr>
          <p:cNvPr id="2" name="TextBox 1"/>
          <p:cNvSpPr txBox="1"/>
          <p:nvPr/>
        </p:nvSpPr>
        <p:spPr>
          <a:xfrm>
            <a:off x="4892842" y="6193979"/>
            <a:ext cx="3958135" cy="400110"/>
          </a:xfrm>
          <a:prstGeom prst="rect">
            <a:avLst/>
          </a:prstGeom>
          <a:noFill/>
        </p:spPr>
        <p:txBody>
          <a:bodyPr wrap="none" rtlCol="0">
            <a:spAutoFit/>
          </a:bodyPr>
          <a:lstStyle/>
          <a:p>
            <a:r>
              <a:rPr lang="en-US" dirty="0">
                <a:latin typeface="Comic Sans MS" pitchFamily="66" charset="0"/>
              </a:rPr>
              <a:t>we will start with the basics ...</a:t>
            </a:r>
          </a:p>
        </p:txBody>
      </p:sp>
      <p:sp>
        <p:nvSpPr>
          <p:cNvPr id="5" name="Date Placeholder 4">
            <a:extLst>
              <a:ext uri="{FF2B5EF4-FFF2-40B4-BE49-F238E27FC236}">
                <a16:creationId xmlns:a16="http://schemas.microsoft.com/office/drawing/2014/main" id="{D55A2DB3-74B1-4A60-439A-DCE336782B5A}"/>
              </a:ext>
            </a:extLst>
          </p:cNvPr>
          <p:cNvSpPr>
            <a:spLocks noGrp="1"/>
          </p:cNvSpPr>
          <p:nvPr>
            <p:ph type="dt" sz="half" idx="10"/>
          </p:nvPr>
        </p:nvSpPr>
        <p:spPr/>
        <p:txBody>
          <a:bodyPr/>
          <a:lstStyle/>
          <a:p>
            <a:pPr>
              <a:defRPr/>
            </a:pPr>
            <a:r>
              <a:rPr lang="en-US"/>
              <a:t>April 11, 2023</a:t>
            </a:r>
            <a:endParaRPr lang="en-US" dirty="0"/>
          </a:p>
        </p:txBody>
      </p:sp>
      <p:sp>
        <p:nvSpPr>
          <p:cNvPr id="6" name="Footer Placeholder 5">
            <a:extLst>
              <a:ext uri="{FF2B5EF4-FFF2-40B4-BE49-F238E27FC236}">
                <a16:creationId xmlns:a16="http://schemas.microsoft.com/office/drawing/2014/main" id="{57C7ABA7-C6D6-027A-A99A-4D945817E925}"/>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B1905AFD-EAFA-5E63-85E9-D4E897D11CAE}"/>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7</a:t>
            </a:fld>
            <a:endParaRPr lang="en-US" dirty="0"/>
          </a:p>
        </p:txBody>
      </p:sp>
    </p:spTree>
    <p:extLst>
      <p:ext uri="{BB962C8B-B14F-4D97-AF65-F5344CB8AC3E}">
        <p14:creationId xmlns:p14="http://schemas.microsoft.com/office/powerpoint/2010/main" val="317310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ChangeArrowheads="1"/>
          </p:cNvSpPr>
          <p:nvPr/>
        </p:nvSpPr>
        <p:spPr bwMode="auto">
          <a:xfrm>
            <a:off x="605663" y="3710668"/>
            <a:ext cx="8077200" cy="2176463"/>
          </a:xfrm>
          <a:prstGeom prst="rect">
            <a:avLst/>
          </a:prstGeom>
          <a:noFill/>
          <a:ln w="9525">
            <a:noFill/>
            <a:miter lim="800000"/>
            <a:headEnd/>
            <a:tailEnd/>
          </a:ln>
        </p:spPr>
        <p:txBody>
          <a:bodyPr/>
          <a:lstStyle/>
          <a:p>
            <a:pPr marL="285750" indent="-285750" eaLnBrk="0" hangingPunct="0">
              <a:lnSpc>
                <a:spcPct val="90000"/>
              </a:lnSpc>
              <a:spcBef>
                <a:spcPct val="30000"/>
              </a:spcBef>
              <a:buSzPct val="100000"/>
            </a:pPr>
            <a:r>
              <a:rPr lang="en-US" i="1" dirty="0"/>
              <a:t>Instruction	   Direction known after    Target known after</a:t>
            </a:r>
          </a:p>
          <a:p>
            <a:pPr marL="285750" indent="-285750" eaLnBrk="0" hangingPunct="0">
              <a:spcBef>
                <a:spcPct val="50000"/>
              </a:spcBef>
            </a:pPr>
            <a:r>
              <a:rPr lang="en-US" dirty="0"/>
              <a:t>JAL</a:t>
            </a:r>
          </a:p>
          <a:p>
            <a:pPr marL="285750" indent="-285750" eaLnBrk="0" hangingPunct="0">
              <a:spcBef>
                <a:spcPct val="50000"/>
              </a:spcBef>
            </a:pPr>
            <a:r>
              <a:rPr lang="en-US" dirty="0"/>
              <a:t>JALR</a:t>
            </a:r>
          </a:p>
          <a:p>
            <a:pPr marL="285750" indent="-285750" eaLnBrk="0" hangingPunct="0">
              <a:spcBef>
                <a:spcPct val="50000"/>
              </a:spcBef>
            </a:pPr>
            <a:r>
              <a:rPr lang="en-US" dirty="0"/>
              <a:t>BEQ/BNE ...</a:t>
            </a:r>
          </a:p>
        </p:txBody>
      </p:sp>
      <p:sp>
        <p:nvSpPr>
          <p:cNvPr id="12290" name="Rectangle 2"/>
          <p:cNvSpPr>
            <a:spLocks noGrp="1" noChangeArrowheads="1"/>
          </p:cNvSpPr>
          <p:nvPr>
            <p:ph type="title"/>
          </p:nvPr>
        </p:nvSpPr>
        <p:spPr>
          <a:xfrm>
            <a:off x="638175" y="307975"/>
            <a:ext cx="7899400" cy="1192213"/>
          </a:xfrm>
        </p:spPr>
        <p:txBody>
          <a:bodyPr/>
          <a:lstStyle/>
          <a:p>
            <a:r>
              <a:rPr lang="en-US" dirty="0"/>
              <a:t>RISC V Branches &amp; Jumps</a:t>
            </a:r>
          </a:p>
        </p:txBody>
      </p:sp>
      <p:sp>
        <p:nvSpPr>
          <p:cNvPr id="12291" name="Text Box 3"/>
          <p:cNvSpPr txBox="1">
            <a:spLocks noChangeArrowheads="1"/>
          </p:cNvSpPr>
          <p:nvPr/>
        </p:nvSpPr>
        <p:spPr bwMode="auto">
          <a:xfrm>
            <a:off x="630238" y="1535113"/>
            <a:ext cx="7929562" cy="1938992"/>
          </a:xfrm>
          <a:prstGeom prst="rect">
            <a:avLst/>
          </a:prstGeom>
          <a:noFill/>
          <a:ln w="25400">
            <a:noFill/>
            <a:miter lim="800000"/>
            <a:headEnd/>
            <a:tailEnd/>
          </a:ln>
        </p:spPr>
        <p:txBody>
          <a:bodyPr>
            <a:spAutoFit/>
          </a:bodyPr>
          <a:lstStyle/>
          <a:p>
            <a:pPr eaLnBrk="0" hangingPunct="0">
              <a:spcBef>
                <a:spcPct val="50000"/>
              </a:spcBef>
            </a:pPr>
            <a:r>
              <a:rPr lang="en-US" sz="2400" dirty="0"/>
              <a:t>Each instruction fetch depends on some  information from the preceding instruction:</a:t>
            </a:r>
          </a:p>
          <a:p>
            <a:pPr eaLnBrk="0" hangingPunct="0">
              <a:spcBef>
                <a:spcPct val="50000"/>
              </a:spcBef>
            </a:pPr>
            <a:r>
              <a:rPr lang="en-US" sz="2400" dirty="0"/>
              <a:t>   1. Is the preceding instruction a taken branch?</a:t>
            </a:r>
          </a:p>
          <a:p>
            <a:pPr eaLnBrk="0" hangingPunct="0">
              <a:spcBef>
                <a:spcPct val="50000"/>
              </a:spcBef>
            </a:pPr>
            <a:r>
              <a:rPr lang="en-US" sz="2400" dirty="0"/>
              <a:t>   2. If so, what is the target address?</a:t>
            </a:r>
          </a:p>
        </p:txBody>
      </p:sp>
      <p:sp>
        <p:nvSpPr>
          <p:cNvPr id="2107398" name="Text Box 6"/>
          <p:cNvSpPr txBox="1">
            <a:spLocks noChangeArrowheads="1"/>
          </p:cNvSpPr>
          <p:nvPr/>
        </p:nvSpPr>
        <p:spPr bwMode="auto">
          <a:xfrm>
            <a:off x="6084888" y="5036612"/>
            <a:ext cx="2587625" cy="396875"/>
          </a:xfrm>
          <a:prstGeom prst="rect">
            <a:avLst/>
          </a:prstGeom>
          <a:noFill/>
          <a:ln w="25400">
            <a:noFill/>
            <a:miter lim="800000"/>
            <a:headEnd/>
            <a:tailEnd/>
          </a:ln>
        </p:spPr>
        <p:txBody>
          <a:bodyPr>
            <a:spAutoFit/>
          </a:bodyPr>
          <a:lstStyle/>
          <a:p>
            <a:pPr eaLnBrk="0" hangingPunct="0">
              <a:spcBef>
                <a:spcPct val="50000"/>
              </a:spcBef>
            </a:pPr>
            <a:r>
              <a:rPr lang="en-US">
                <a:solidFill>
                  <a:srgbClr val="FF0000"/>
                </a:solidFill>
              </a:rPr>
              <a:t>After Inst. Decode</a:t>
            </a:r>
          </a:p>
        </p:txBody>
      </p:sp>
      <p:sp>
        <p:nvSpPr>
          <p:cNvPr id="2107399" name="Text Box 7"/>
          <p:cNvSpPr txBox="1">
            <a:spLocks noChangeArrowheads="1"/>
          </p:cNvSpPr>
          <p:nvPr/>
        </p:nvSpPr>
        <p:spPr bwMode="auto">
          <a:xfrm>
            <a:off x="2894013" y="4168455"/>
            <a:ext cx="2587625" cy="396875"/>
          </a:xfrm>
          <a:prstGeom prst="rect">
            <a:avLst/>
          </a:prstGeom>
          <a:noFill/>
          <a:ln w="25400">
            <a:noFill/>
            <a:miter lim="800000"/>
            <a:headEnd/>
            <a:tailEnd/>
          </a:ln>
        </p:spPr>
        <p:txBody>
          <a:bodyPr>
            <a:spAutoFit/>
          </a:bodyPr>
          <a:lstStyle/>
          <a:p>
            <a:pPr eaLnBrk="0" hangingPunct="0">
              <a:spcBef>
                <a:spcPct val="50000"/>
              </a:spcBef>
            </a:pPr>
            <a:r>
              <a:rPr lang="en-US" dirty="0">
                <a:solidFill>
                  <a:srgbClr val="FF0000"/>
                </a:solidFill>
              </a:rPr>
              <a:t>After Inst. Decode</a:t>
            </a:r>
          </a:p>
        </p:txBody>
      </p:sp>
      <p:sp>
        <p:nvSpPr>
          <p:cNvPr id="2107400" name="Text Box 8"/>
          <p:cNvSpPr txBox="1">
            <a:spLocks noChangeArrowheads="1"/>
          </p:cNvSpPr>
          <p:nvPr/>
        </p:nvSpPr>
        <p:spPr bwMode="auto">
          <a:xfrm>
            <a:off x="6084888" y="4168455"/>
            <a:ext cx="2587625" cy="396875"/>
          </a:xfrm>
          <a:prstGeom prst="rect">
            <a:avLst/>
          </a:prstGeom>
          <a:noFill/>
          <a:ln w="25400">
            <a:noFill/>
            <a:miter lim="800000"/>
            <a:headEnd/>
            <a:tailEnd/>
          </a:ln>
        </p:spPr>
        <p:txBody>
          <a:bodyPr>
            <a:spAutoFit/>
          </a:bodyPr>
          <a:lstStyle/>
          <a:p>
            <a:pPr eaLnBrk="0" hangingPunct="0">
              <a:spcBef>
                <a:spcPct val="50000"/>
              </a:spcBef>
            </a:pPr>
            <a:r>
              <a:rPr lang="en-US" dirty="0">
                <a:solidFill>
                  <a:srgbClr val="FF0000"/>
                </a:solidFill>
              </a:rPr>
              <a:t>After Inst. Decode</a:t>
            </a:r>
          </a:p>
        </p:txBody>
      </p:sp>
      <p:sp>
        <p:nvSpPr>
          <p:cNvPr id="2107401" name="Text Box 9"/>
          <p:cNvSpPr txBox="1">
            <a:spLocks noChangeArrowheads="1"/>
          </p:cNvSpPr>
          <p:nvPr/>
        </p:nvSpPr>
        <p:spPr bwMode="auto">
          <a:xfrm>
            <a:off x="2894013" y="4602533"/>
            <a:ext cx="2587625" cy="396875"/>
          </a:xfrm>
          <a:prstGeom prst="rect">
            <a:avLst/>
          </a:prstGeom>
          <a:noFill/>
          <a:ln w="25400">
            <a:noFill/>
            <a:miter lim="800000"/>
            <a:headEnd/>
            <a:tailEnd/>
          </a:ln>
        </p:spPr>
        <p:txBody>
          <a:bodyPr>
            <a:spAutoFit/>
          </a:bodyPr>
          <a:lstStyle/>
          <a:p>
            <a:pPr eaLnBrk="0" hangingPunct="0">
              <a:spcBef>
                <a:spcPct val="50000"/>
              </a:spcBef>
            </a:pPr>
            <a:r>
              <a:rPr lang="en-US" dirty="0">
                <a:solidFill>
                  <a:srgbClr val="FF0000"/>
                </a:solidFill>
              </a:rPr>
              <a:t>After Inst. Decode</a:t>
            </a:r>
          </a:p>
        </p:txBody>
      </p:sp>
      <p:sp>
        <p:nvSpPr>
          <p:cNvPr id="2107402" name="Text Box 10"/>
          <p:cNvSpPr txBox="1">
            <a:spLocks noChangeArrowheads="1"/>
          </p:cNvSpPr>
          <p:nvPr/>
        </p:nvSpPr>
        <p:spPr bwMode="auto">
          <a:xfrm>
            <a:off x="6084888" y="4602533"/>
            <a:ext cx="2738478" cy="400110"/>
          </a:xfrm>
          <a:prstGeom prst="rect">
            <a:avLst/>
          </a:prstGeom>
          <a:noFill/>
          <a:ln w="25400">
            <a:noFill/>
            <a:miter lim="800000"/>
            <a:headEnd/>
            <a:tailEnd/>
          </a:ln>
        </p:spPr>
        <p:txBody>
          <a:bodyPr wrap="square">
            <a:spAutoFit/>
          </a:bodyPr>
          <a:lstStyle/>
          <a:p>
            <a:pPr eaLnBrk="0" hangingPunct="0">
              <a:spcBef>
                <a:spcPct val="50000"/>
              </a:spcBef>
            </a:pPr>
            <a:r>
              <a:rPr lang="en-US" dirty="0">
                <a:solidFill>
                  <a:srgbClr val="FF0000"/>
                </a:solidFill>
              </a:rPr>
              <a:t>After Reg. Fetch</a:t>
            </a:r>
          </a:p>
        </p:txBody>
      </p:sp>
      <p:sp>
        <p:nvSpPr>
          <p:cNvPr id="18" name="Text Box 5"/>
          <p:cNvSpPr txBox="1">
            <a:spLocks noChangeArrowheads="1"/>
          </p:cNvSpPr>
          <p:nvPr/>
        </p:nvSpPr>
        <p:spPr bwMode="auto">
          <a:xfrm>
            <a:off x="2897188" y="5036612"/>
            <a:ext cx="2587625" cy="396875"/>
          </a:xfrm>
          <a:prstGeom prst="rect">
            <a:avLst/>
          </a:prstGeom>
          <a:noFill/>
          <a:ln w="25400">
            <a:noFill/>
            <a:miter lim="800000"/>
            <a:headEnd/>
            <a:tailEnd/>
          </a:ln>
        </p:spPr>
        <p:txBody>
          <a:bodyPr>
            <a:spAutoFit/>
          </a:bodyPr>
          <a:lstStyle/>
          <a:p>
            <a:pPr eaLnBrk="0" hangingPunct="0">
              <a:spcBef>
                <a:spcPct val="50000"/>
              </a:spcBef>
            </a:pPr>
            <a:r>
              <a:rPr lang="en-US">
                <a:solidFill>
                  <a:srgbClr val="FF0000"/>
                </a:solidFill>
              </a:rPr>
              <a:t>After Exec</a:t>
            </a:r>
            <a:endParaRPr lang="en-US" baseline="30000">
              <a:solidFill>
                <a:srgbClr val="FF0000"/>
              </a:solidFill>
            </a:endParaRPr>
          </a:p>
        </p:txBody>
      </p:sp>
      <p:sp>
        <p:nvSpPr>
          <p:cNvPr id="8" name="TextBox 7"/>
          <p:cNvSpPr txBox="1"/>
          <p:nvPr/>
        </p:nvSpPr>
        <p:spPr>
          <a:xfrm>
            <a:off x="1608138" y="5690500"/>
            <a:ext cx="6951662" cy="707886"/>
          </a:xfrm>
          <a:prstGeom prst="rect">
            <a:avLst/>
          </a:prstGeom>
          <a:noFill/>
        </p:spPr>
        <p:txBody>
          <a:bodyPr wrap="square" rtlCol="0">
            <a:spAutoFit/>
          </a:bodyPr>
          <a:lstStyle/>
          <a:p>
            <a:r>
              <a:rPr lang="en-US" dirty="0">
                <a:latin typeface="Comic Sans MS" pitchFamily="66" charset="0"/>
              </a:rPr>
              <a:t>A predictor can redirect the pc only after the relevant information required by the predictor is available</a:t>
            </a:r>
          </a:p>
        </p:txBody>
      </p:sp>
      <p:sp>
        <p:nvSpPr>
          <p:cNvPr id="3" name="Date Placeholder 2">
            <a:extLst>
              <a:ext uri="{FF2B5EF4-FFF2-40B4-BE49-F238E27FC236}">
                <a16:creationId xmlns:a16="http://schemas.microsoft.com/office/drawing/2014/main" id="{820140EC-4DEE-5237-3AA9-D1834A8E8B97}"/>
              </a:ext>
            </a:extLst>
          </p:cNvPr>
          <p:cNvSpPr>
            <a:spLocks noGrp="1"/>
          </p:cNvSpPr>
          <p:nvPr>
            <p:ph type="dt" sz="half" idx="10"/>
          </p:nvPr>
        </p:nvSpPr>
        <p:spPr/>
        <p:txBody>
          <a:bodyPr/>
          <a:lstStyle/>
          <a:p>
            <a:pPr>
              <a:defRPr/>
            </a:pPr>
            <a:r>
              <a:rPr lang="en-US"/>
              <a:t>April 11, 2023</a:t>
            </a:r>
            <a:endParaRPr lang="en-US" dirty="0"/>
          </a:p>
        </p:txBody>
      </p:sp>
      <p:sp>
        <p:nvSpPr>
          <p:cNvPr id="5" name="Footer Placeholder 4">
            <a:extLst>
              <a:ext uri="{FF2B5EF4-FFF2-40B4-BE49-F238E27FC236}">
                <a16:creationId xmlns:a16="http://schemas.microsoft.com/office/drawing/2014/main" id="{D5DCC321-D9BA-F5A6-5991-55149EF9C230}"/>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E5E52B3A-A505-402A-FE15-CC8424564A2C}"/>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073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074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074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0740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0739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 grpId="0"/>
      <p:bldP spid="2107398" grpId="0" autoUpdateAnimBg="0"/>
      <p:bldP spid="2107399" grpId="0" autoUpdateAnimBg="0"/>
      <p:bldP spid="2107400" grpId="0" autoUpdateAnimBg="0"/>
      <p:bldP spid="2107401" grpId="0" autoUpdateAnimBg="0"/>
      <p:bldP spid="2107402" grpId="0" autoUpdateAnimBg="0"/>
      <p:bldP spid="18" grpId="0" autoUpdateAnimBg="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609600" y="304800"/>
            <a:ext cx="8215313" cy="1143000"/>
          </a:xfrm>
        </p:spPr>
        <p:txBody>
          <a:bodyPr/>
          <a:lstStyle/>
          <a:p>
            <a:r>
              <a:rPr lang="en-US" sz="4000" dirty="0"/>
              <a:t>Overview of control prediction</a:t>
            </a:r>
          </a:p>
        </p:txBody>
      </p:sp>
      <p:sp>
        <p:nvSpPr>
          <p:cNvPr id="2190340" name="Text Box 4"/>
          <p:cNvSpPr txBox="1">
            <a:spLocks noChangeArrowheads="1"/>
          </p:cNvSpPr>
          <p:nvPr/>
        </p:nvSpPr>
        <p:spPr bwMode="auto">
          <a:xfrm>
            <a:off x="279401" y="4367025"/>
            <a:ext cx="1628774" cy="923330"/>
          </a:xfrm>
          <a:prstGeom prst="rect">
            <a:avLst/>
          </a:prstGeom>
          <a:noFill/>
          <a:ln w="9525">
            <a:noFill/>
            <a:miter lim="800000"/>
            <a:headEnd/>
            <a:tailEnd/>
          </a:ln>
        </p:spPr>
        <p:txBody>
          <a:bodyPr wrap="square">
            <a:spAutoFit/>
          </a:bodyPr>
          <a:lstStyle/>
          <a:p>
            <a:pPr algn="ctr">
              <a:spcBef>
                <a:spcPts val="0"/>
              </a:spcBef>
            </a:pPr>
            <a:r>
              <a:rPr lang="en-US" sz="1800" dirty="0"/>
              <a:t>Need </a:t>
            </a:r>
          </a:p>
          <a:p>
            <a:pPr algn="ctr">
              <a:spcBef>
                <a:spcPts val="0"/>
              </a:spcBef>
            </a:pPr>
            <a:r>
              <a:rPr lang="en-US" sz="1800" dirty="0"/>
              <a:t>next PC immediately</a:t>
            </a:r>
          </a:p>
        </p:txBody>
      </p:sp>
      <p:sp>
        <p:nvSpPr>
          <p:cNvPr id="2190362" name="Text Box 26"/>
          <p:cNvSpPr txBox="1">
            <a:spLocks noChangeArrowheads="1"/>
          </p:cNvSpPr>
          <p:nvPr/>
        </p:nvSpPr>
        <p:spPr bwMode="auto">
          <a:xfrm>
            <a:off x="1902571" y="4095750"/>
            <a:ext cx="1682939" cy="1190625"/>
          </a:xfrm>
          <a:prstGeom prst="rect">
            <a:avLst/>
          </a:prstGeom>
          <a:noFill/>
          <a:ln w="9525">
            <a:noFill/>
            <a:miter lim="800000"/>
            <a:headEnd/>
            <a:tailEnd/>
          </a:ln>
        </p:spPr>
        <p:txBody>
          <a:bodyPr wrap="square">
            <a:spAutoFit/>
          </a:bodyPr>
          <a:lstStyle/>
          <a:p>
            <a:pPr algn="ctr">
              <a:spcBef>
                <a:spcPts val="0"/>
              </a:spcBef>
            </a:pPr>
            <a:r>
              <a:rPr lang="en-US" sz="1800" dirty="0" err="1"/>
              <a:t>Instr</a:t>
            </a:r>
            <a:r>
              <a:rPr lang="en-US" sz="1800" dirty="0"/>
              <a:t> type, </a:t>
            </a:r>
            <a:br>
              <a:rPr lang="en-US" sz="1800" dirty="0"/>
            </a:br>
            <a:r>
              <a:rPr lang="en-US" sz="1800" dirty="0"/>
              <a:t>PC relative targets available</a:t>
            </a:r>
            <a:endParaRPr lang="en-US" sz="1800" dirty="0">
              <a:solidFill>
                <a:srgbClr val="FF5050"/>
              </a:solidFill>
            </a:endParaRPr>
          </a:p>
        </p:txBody>
      </p:sp>
      <p:sp>
        <p:nvSpPr>
          <p:cNvPr id="2190363" name="Text Box 27"/>
          <p:cNvSpPr txBox="1">
            <a:spLocks noChangeArrowheads="1"/>
          </p:cNvSpPr>
          <p:nvPr/>
        </p:nvSpPr>
        <p:spPr bwMode="auto">
          <a:xfrm>
            <a:off x="3516806" y="4095750"/>
            <a:ext cx="2057400" cy="1190625"/>
          </a:xfrm>
          <a:prstGeom prst="rect">
            <a:avLst/>
          </a:prstGeom>
          <a:noFill/>
          <a:ln w="9525">
            <a:noFill/>
            <a:miter lim="800000"/>
            <a:headEnd/>
            <a:tailEnd/>
          </a:ln>
        </p:spPr>
        <p:txBody>
          <a:bodyPr>
            <a:spAutoFit/>
          </a:bodyPr>
          <a:lstStyle/>
          <a:p>
            <a:pPr algn="ctr">
              <a:spcBef>
                <a:spcPts val="0"/>
              </a:spcBef>
            </a:pPr>
            <a:r>
              <a:rPr lang="en-US" sz="1800" dirty="0"/>
              <a:t>Simple conditions, register targets available</a:t>
            </a:r>
            <a:endParaRPr lang="en-US" sz="1800" dirty="0">
              <a:solidFill>
                <a:srgbClr val="FF5050"/>
              </a:solidFill>
            </a:endParaRPr>
          </a:p>
        </p:txBody>
      </p:sp>
      <p:sp>
        <p:nvSpPr>
          <p:cNvPr id="2190364" name="Text Box 28"/>
          <p:cNvSpPr txBox="1">
            <a:spLocks noChangeArrowheads="1"/>
          </p:cNvSpPr>
          <p:nvPr/>
        </p:nvSpPr>
        <p:spPr bwMode="auto">
          <a:xfrm>
            <a:off x="5695725" y="4095750"/>
            <a:ext cx="1630553" cy="915988"/>
          </a:xfrm>
          <a:prstGeom prst="rect">
            <a:avLst/>
          </a:prstGeom>
          <a:noFill/>
          <a:ln w="9525">
            <a:noFill/>
            <a:miter lim="800000"/>
            <a:headEnd/>
            <a:tailEnd/>
          </a:ln>
        </p:spPr>
        <p:txBody>
          <a:bodyPr wrap="square">
            <a:spAutoFit/>
          </a:bodyPr>
          <a:lstStyle/>
          <a:p>
            <a:pPr algn="ctr">
              <a:spcBef>
                <a:spcPct val="50000"/>
              </a:spcBef>
            </a:pPr>
            <a:r>
              <a:rPr lang="en-US" sz="1800" dirty="0"/>
              <a:t>Complex conditions available</a:t>
            </a:r>
            <a:endParaRPr lang="en-US" sz="1800" dirty="0">
              <a:solidFill>
                <a:srgbClr val="FF5050"/>
              </a:solidFill>
            </a:endParaRPr>
          </a:p>
        </p:txBody>
      </p:sp>
      <p:sp>
        <p:nvSpPr>
          <p:cNvPr id="17434" name="Rectangle 30"/>
          <p:cNvSpPr>
            <a:spLocks noChangeArrowheads="1"/>
          </p:cNvSpPr>
          <p:nvPr/>
        </p:nvSpPr>
        <p:spPr bwMode="auto">
          <a:xfrm>
            <a:off x="1196181" y="1851310"/>
            <a:ext cx="1265238" cy="594300"/>
          </a:xfrm>
          <a:prstGeom prst="rect">
            <a:avLst/>
          </a:prstGeom>
          <a:solidFill>
            <a:schemeClr val="accent1"/>
          </a:solidFill>
          <a:ln w="25400">
            <a:solidFill>
              <a:schemeClr val="tx1"/>
            </a:solidFill>
            <a:miter lim="800000"/>
            <a:headEnd/>
            <a:tailEnd/>
          </a:ln>
        </p:spPr>
        <p:txBody>
          <a:bodyPr wrap="none" anchor="ctr"/>
          <a:lstStyle/>
          <a:p>
            <a:pPr algn="ctr"/>
            <a:r>
              <a:rPr lang="en-US" sz="1800" dirty="0"/>
              <a:t>Next </a:t>
            </a:r>
            <a:r>
              <a:rPr lang="en-US" sz="1800" dirty="0" err="1"/>
              <a:t>Addr</a:t>
            </a:r>
            <a:endParaRPr lang="en-US" sz="1800" dirty="0"/>
          </a:p>
          <a:p>
            <a:pPr algn="ctr"/>
            <a:r>
              <a:rPr lang="en-US" sz="1800" dirty="0" err="1"/>
              <a:t>Pred</a:t>
            </a:r>
            <a:endParaRPr lang="en-US" sz="1800" dirty="0"/>
          </a:p>
        </p:txBody>
      </p:sp>
      <p:cxnSp>
        <p:nvCxnSpPr>
          <p:cNvPr id="17435" name="AutoShape 31"/>
          <p:cNvCxnSpPr>
            <a:cxnSpLocks noChangeShapeType="1"/>
            <a:stCxn id="17410" idx="3"/>
            <a:endCxn id="17434" idx="2"/>
          </p:cNvCxnSpPr>
          <p:nvPr/>
        </p:nvCxnSpPr>
        <p:spPr bwMode="auto">
          <a:xfrm flipV="1">
            <a:off x="1308100" y="2445610"/>
            <a:ext cx="520700" cy="1237390"/>
          </a:xfrm>
          <a:prstGeom prst="straightConnector1">
            <a:avLst/>
          </a:prstGeom>
          <a:noFill/>
          <a:ln w="9525">
            <a:solidFill>
              <a:schemeClr val="tx1"/>
            </a:solidFill>
            <a:round/>
            <a:headEnd/>
            <a:tailEnd type="triangle" w="med" len="med"/>
          </a:ln>
        </p:spPr>
      </p:cxnSp>
      <p:cxnSp>
        <p:nvCxnSpPr>
          <p:cNvPr id="17436" name="AutoShape 32"/>
          <p:cNvCxnSpPr>
            <a:cxnSpLocks noChangeShapeType="1"/>
          </p:cNvCxnSpPr>
          <p:nvPr/>
        </p:nvCxnSpPr>
        <p:spPr bwMode="auto">
          <a:xfrm rot="16200000" flipH="1" flipV="1">
            <a:off x="561975" y="2276761"/>
            <a:ext cx="1676401" cy="825500"/>
          </a:xfrm>
          <a:prstGeom prst="bentConnector4">
            <a:avLst>
              <a:gd name="adj1" fmla="val -13636"/>
              <a:gd name="adj2" fmla="val 127692"/>
            </a:avLst>
          </a:prstGeom>
          <a:noFill/>
          <a:ln w="19050">
            <a:solidFill>
              <a:srgbClr val="FF5050"/>
            </a:solidFill>
            <a:miter lim="800000"/>
            <a:headEnd/>
            <a:tailEnd type="triangle" w="lg" len="lg"/>
          </a:ln>
        </p:spPr>
      </p:cxnSp>
      <p:sp>
        <p:nvSpPr>
          <p:cNvPr id="2190376" name="Text Box 40"/>
          <p:cNvSpPr txBox="1">
            <a:spLocks noChangeArrowheads="1"/>
          </p:cNvSpPr>
          <p:nvPr/>
        </p:nvSpPr>
        <p:spPr bwMode="auto">
          <a:xfrm>
            <a:off x="776582" y="2388500"/>
            <a:ext cx="804443" cy="584775"/>
          </a:xfrm>
          <a:prstGeom prst="rect">
            <a:avLst/>
          </a:prstGeom>
          <a:noFill/>
          <a:ln w="9525">
            <a:noFill/>
            <a:miter lim="800000"/>
            <a:headEnd/>
            <a:tailEnd/>
          </a:ln>
        </p:spPr>
        <p:txBody>
          <a:bodyPr wrap="square">
            <a:spAutoFit/>
          </a:bodyPr>
          <a:lstStyle/>
          <a:p>
            <a:pPr algn="ctr">
              <a:spcBef>
                <a:spcPts val="0"/>
              </a:spcBef>
            </a:pPr>
            <a:r>
              <a:rPr lang="en-US" sz="1600" dirty="0">
                <a:solidFill>
                  <a:srgbClr val="FF5050"/>
                </a:solidFill>
              </a:rPr>
              <a:t>tight</a:t>
            </a:r>
          </a:p>
          <a:p>
            <a:pPr algn="ctr">
              <a:spcBef>
                <a:spcPts val="0"/>
              </a:spcBef>
            </a:pPr>
            <a:r>
              <a:rPr lang="en-US" sz="1600" dirty="0">
                <a:solidFill>
                  <a:srgbClr val="FF5050"/>
                </a:solidFill>
              </a:rPr>
              <a:t>loop</a:t>
            </a:r>
            <a:endParaRPr lang="en-US" sz="1600" dirty="0"/>
          </a:p>
        </p:txBody>
      </p:sp>
      <p:grpSp>
        <p:nvGrpSpPr>
          <p:cNvPr id="23" name="Group 22"/>
          <p:cNvGrpSpPr/>
          <p:nvPr/>
        </p:nvGrpSpPr>
        <p:grpSpPr>
          <a:xfrm>
            <a:off x="1003300" y="2921000"/>
            <a:ext cx="8083550" cy="1524000"/>
            <a:chOff x="1003300" y="2921000"/>
            <a:chExt cx="8083550" cy="1524000"/>
          </a:xfrm>
        </p:grpSpPr>
        <p:sp>
          <p:nvSpPr>
            <p:cNvPr id="17410" name="Rectangle 3"/>
            <p:cNvSpPr>
              <a:spLocks noChangeArrowheads="1"/>
            </p:cNvSpPr>
            <p:nvPr/>
          </p:nvSpPr>
          <p:spPr bwMode="auto">
            <a:xfrm>
              <a:off x="1003300" y="2921000"/>
              <a:ext cx="304800" cy="1524000"/>
            </a:xfrm>
            <a:prstGeom prst="rect">
              <a:avLst/>
            </a:prstGeom>
            <a:noFill/>
            <a:ln w="25400">
              <a:solidFill>
                <a:schemeClr val="tx1"/>
              </a:solidFill>
              <a:miter lim="800000"/>
              <a:headEnd/>
              <a:tailEnd/>
            </a:ln>
          </p:spPr>
          <p:txBody>
            <a:bodyPr wrap="none" anchor="ctr"/>
            <a:lstStyle/>
            <a:p>
              <a:pPr algn="ctr"/>
              <a:r>
                <a:rPr lang="en-US"/>
                <a:t>P</a:t>
              </a:r>
              <a:br>
                <a:rPr lang="en-US"/>
              </a:br>
              <a:r>
                <a:rPr lang="en-US"/>
                <a:t>C</a:t>
              </a:r>
            </a:p>
          </p:txBody>
        </p:sp>
        <p:grpSp>
          <p:nvGrpSpPr>
            <p:cNvPr id="17447" name="Group 6"/>
            <p:cNvGrpSpPr>
              <a:grpSpLocks/>
            </p:cNvGrpSpPr>
            <p:nvPr/>
          </p:nvGrpSpPr>
          <p:grpSpPr bwMode="auto">
            <a:xfrm>
              <a:off x="1450975" y="3644900"/>
              <a:ext cx="508000" cy="76200"/>
              <a:chOff x="896" y="1632"/>
              <a:chExt cx="320" cy="48"/>
            </a:xfrm>
          </p:grpSpPr>
          <p:sp>
            <p:nvSpPr>
              <p:cNvPr id="17449" name="Oval 7"/>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50" name="Oval 8"/>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51" name="Oval 9"/>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7448" name="Rectangle 10"/>
            <p:cNvSpPr>
              <a:spLocks noChangeArrowheads="1"/>
            </p:cNvSpPr>
            <p:nvPr/>
          </p:nvSpPr>
          <p:spPr bwMode="auto">
            <a:xfrm>
              <a:off x="2105025" y="3302000"/>
              <a:ext cx="1143000" cy="762000"/>
            </a:xfrm>
            <a:prstGeom prst="rect">
              <a:avLst/>
            </a:prstGeom>
            <a:noFill/>
            <a:ln w="25400">
              <a:solidFill>
                <a:schemeClr val="tx1"/>
              </a:solidFill>
              <a:miter lim="800000"/>
              <a:headEnd/>
              <a:tailEnd/>
            </a:ln>
          </p:spPr>
          <p:txBody>
            <a:bodyPr wrap="none" anchor="ctr"/>
            <a:lstStyle/>
            <a:p>
              <a:pPr algn="ctr"/>
              <a:r>
                <a:rPr lang="en-US"/>
                <a:t>Decode</a:t>
              </a:r>
            </a:p>
          </p:txBody>
        </p:sp>
        <p:sp>
          <p:nvSpPr>
            <p:cNvPr id="17442" name="Rectangle 12"/>
            <p:cNvSpPr>
              <a:spLocks noChangeArrowheads="1"/>
            </p:cNvSpPr>
            <p:nvPr/>
          </p:nvSpPr>
          <p:spPr bwMode="auto">
            <a:xfrm>
              <a:off x="3886200" y="3302000"/>
              <a:ext cx="1295400" cy="762000"/>
            </a:xfrm>
            <a:prstGeom prst="rect">
              <a:avLst/>
            </a:prstGeom>
            <a:noFill/>
            <a:ln w="25400">
              <a:solidFill>
                <a:schemeClr val="tx1"/>
              </a:solidFill>
              <a:miter lim="800000"/>
              <a:headEnd/>
              <a:tailEnd/>
            </a:ln>
          </p:spPr>
          <p:txBody>
            <a:bodyPr wrap="none" anchor="ctr"/>
            <a:lstStyle/>
            <a:p>
              <a:pPr algn="ctr"/>
              <a:r>
                <a:rPr lang="en-US"/>
                <a:t>Reg</a:t>
              </a:r>
              <a:br>
                <a:rPr lang="en-US"/>
              </a:br>
              <a:r>
                <a:rPr lang="en-US"/>
                <a:t>Read</a:t>
              </a:r>
            </a:p>
          </p:txBody>
        </p:sp>
        <p:grpSp>
          <p:nvGrpSpPr>
            <p:cNvPr id="17443" name="Group 13"/>
            <p:cNvGrpSpPr>
              <a:grpSpLocks/>
            </p:cNvGrpSpPr>
            <p:nvPr/>
          </p:nvGrpSpPr>
          <p:grpSpPr bwMode="auto">
            <a:xfrm>
              <a:off x="3308350" y="3644900"/>
              <a:ext cx="508000" cy="76200"/>
              <a:chOff x="896" y="1632"/>
              <a:chExt cx="320" cy="48"/>
            </a:xfrm>
          </p:grpSpPr>
          <p:sp>
            <p:nvSpPr>
              <p:cNvPr id="17444" name="Oval 14"/>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5" name="Oval 15"/>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6" name="Oval 16"/>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17437" name="Rectangle 18"/>
            <p:cNvSpPr>
              <a:spLocks noChangeArrowheads="1"/>
            </p:cNvSpPr>
            <p:nvPr/>
          </p:nvSpPr>
          <p:spPr bwMode="auto">
            <a:xfrm>
              <a:off x="5829300" y="3302000"/>
              <a:ext cx="1295400" cy="762000"/>
            </a:xfrm>
            <a:prstGeom prst="rect">
              <a:avLst/>
            </a:prstGeom>
            <a:noFill/>
            <a:ln w="25400">
              <a:solidFill>
                <a:schemeClr val="tx1"/>
              </a:solidFill>
              <a:miter lim="800000"/>
              <a:headEnd/>
              <a:tailEnd/>
            </a:ln>
          </p:spPr>
          <p:txBody>
            <a:bodyPr wrap="none" anchor="ctr"/>
            <a:lstStyle/>
            <a:p>
              <a:pPr algn="ctr"/>
              <a:r>
                <a:rPr lang="en-US" dirty="0"/>
                <a:t>Execute</a:t>
              </a:r>
            </a:p>
          </p:txBody>
        </p:sp>
        <p:grpSp>
          <p:nvGrpSpPr>
            <p:cNvPr id="17438" name="Group 19"/>
            <p:cNvGrpSpPr>
              <a:grpSpLocks/>
            </p:cNvGrpSpPr>
            <p:nvPr/>
          </p:nvGrpSpPr>
          <p:grpSpPr bwMode="auto">
            <a:xfrm>
              <a:off x="5251450" y="3644900"/>
              <a:ext cx="508000" cy="76200"/>
              <a:chOff x="896" y="1632"/>
              <a:chExt cx="320" cy="48"/>
            </a:xfrm>
          </p:grpSpPr>
          <p:sp>
            <p:nvSpPr>
              <p:cNvPr id="17439"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0"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17441"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56" name="Rectangle 18"/>
            <p:cNvSpPr>
              <a:spLocks noChangeArrowheads="1"/>
            </p:cNvSpPr>
            <p:nvPr/>
          </p:nvSpPr>
          <p:spPr bwMode="auto">
            <a:xfrm>
              <a:off x="7791450" y="3279775"/>
              <a:ext cx="1295400" cy="762000"/>
            </a:xfrm>
            <a:prstGeom prst="rect">
              <a:avLst/>
            </a:prstGeom>
            <a:noFill/>
            <a:ln w="25400">
              <a:solidFill>
                <a:schemeClr val="tx1"/>
              </a:solidFill>
              <a:miter lim="800000"/>
              <a:headEnd/>
              <a:tailEnd/>
            </a:ln>
          </p:spPr>
          <p:txBody>
            <a:bodyPr wrap="none" anchor="ctr"/>
            <a:lstStyle/>
            <a:p>
              <a:pPr algn="ctr"/>
              <a:r>
                <a:rPr lang="en-US" dirty="0"/>
                <a:t>Write</a:t>
              </a:r>
            </a:p>
            <a:p>
              <a:pPr algn="ctr"/>
              <a:r>
                <a:rPr lang="en-US" dirty="0"/>
                <a:t>Back</a:t>
              </a:r>
            </a:p>
          </p:txBody>
        </p:sp>
        <p:grpSp>
          <p:nvGrpSpPr>
            <p:cNvPr id="57" name="Group 19"/>
            <p:cNvGrpSpPr>
              <a:grpSpLocks/>
            </p:cNvGrpSpPr>
            <p:nvPr/>
          </p:nvGrpSpPr>
          <p:grpSpPr bwMode="auto">
            <a:xfrm>
              <a:off x="7194550" y="3622675"/>
              <a:ext cx="508000" cy="76200"/>
              <a:chOff x="896" y="1632"/>
              <a:chExt cx="320" cy="48"/>
            </a:xfrm>
          </p:grpSpPr>
          <p:sp>
            <p:nvSpPr>
              <p:cNvPr id="58" name="Oval 20"/>
              <p:cNvSpPr>
                <a:spLocks noChangeArrowheads="1"/>
              </p:cNvSpPr>
              <p:nvPr/>
            </p:nvSpPr>
            <p:spPr bwMode="auto">
              <a:xfrm>
                <a:off x="896"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59" name="Oval 21"/>
              <p:cNvSpPr>
                <a:spLocks noChangeArrowheads="1"/>
              </p:cNvSpPr>
              <p:nvPr/>
            </p:nvSpPr>
            <p:spPr bwMode="auto">
              <a:xfrm>
                <a:off x="1024" y="1632"/>
                <a:ext cx="64" cy="48"/>
              </a:xfrm>
              <a:prstGeom prst="ellipse">
                <a:avLst/>
              </a:prstGeom>
              <a:solidFill>
                <a:schemeClr val="tx1"/>
              </a:solidFill>
              <a:ln w="9525">
                <a:solidFill>
                  <a:schemeClr val="tx1"/>
                </a:solidFill>
                <a:round/>
                <a:headEnd/>
                <a:tailEnd/>
              </a:ln>
            </p:spPr>
            <p:txBody>
              <a:bodyPr wrap="none" anchor="ctr"/>
              <a:lstStyle/>
              <a:p>
                <a:endParaRPr lang="en-US"/>
              </a:p>
            </p:txBody>
          </p:sp>
          <p:sp>
            <p:nvSpPr>
              <p:cNvPr id="60" name="Oval 22"/>
              <p:cNvSpPr>
                <a:spLocks noChangeArrowheads="1"/>
              </p:cNvSpPr>
              <p:nvPr/>
            </p:nvSpPr>
            <p:spPr bwMode="auto">
              <a:xfrm>
                <a:off x="1152" y="1632"/>
                <a:ext cx="64" cy="48"/>
              </a:xfrm>
              <a:prstGeom prst="ellipse">
                <a:avLst/>
              </a:prstGeom>
              <a:solidFill>
                <a:schemeClr val="tx1"/>
              </a:solidFill>
              <a:ln w="9525">
                <a:solidFill>
                  <a:schemeClr val="tx1"/>
                </a:solidFill>
                <a:round/>
                <a:headEnd/>
                <a:tailEnd/>
              </a:ln>
            </p:spPr>
            <p:txBody>
              <a:bodyPr wrap="none" anchor="ctr"/>
              <a:lstStyle/>
              <a:p>
                <a:endParaRPr lang="en-US"/>
              </a:p>
            </p:txBody>
          </p:sp>
        </p:grpSp>
      </p:grpSp>
      <p:sp>
        <p:nvSpPr>
          <p:cNvPr id="19" name="TextBox 18"/>
          <p:cNvSpPr txBox="1"/>
          <p:nvPr/>
        </p:nvSpPr>
        <p:spPr>
          <a:xfrm>
            <a:off x="523328" y="5410816"/>
            <a:ext cx="8476165" cy="1015663"/>
          </a:xfrm>
          <a:prstGeom prst="rect">
            <a:avLst/>
          </a:prstGeom>
          <a:noFill/>
          <a:ln>
            <a:solidFill>
              <a:srgbClr val="FF0000"/>
            </a:solidFill>
          </a:ln>
        </p:spPr>
        <p:txBody>
          <a:bodyPr wrap="square" rtlCol="0">
            <a:spAutoFit/>
          </a:bodyPr>
          <a:lstStyle/>
          <a:p>
            <a:r>
              <a:rPr lang="en-US" dirty="0">
                <a:latin typeface="Comic Sans MS" pitchFamily="66" charset="0"/>
              </a:rPr>
              <a:t>Given (pc, </a:t>
            </a:r>
            <a:r>
              <a:rPr lang="en-US" dirty="0" err="1">
                <a:latin typeface="Comic Sans MS" pitchFamily="66" charset="0"/>
              </a:rPr>
              <a:t>ppc</a:t>
            </a:r>
            <a:r>
              <a:rPr lang="en-US" dirty="0">
                <a:latin typeface="Comic Sans MS" pitchFamily="66" charset="0"/>
              </a:rPr>
              <a:t>), a </a:t>
            </a:r>
            <a:r>
              <a:rPr lang="en-US" dirty="0" err="1">
                <a:latin typeface="Comic Sans MS" pitchFamily="66" charset="0"/>
              </a:rPr>
              <a:t>misprediction</a:t>
            </a:r>
            <a:r>
              <a:rPr lang="en-US" dirty="0">
                <a:latin typeface="Comic Sans MS" pitchFamily="66" charset="0"/>
              </a:rPr>
              <a:t> can be corrected (used to redirect the pc) as soon as it is detected. In fact, pc can be redirected as soon as we have a “better” prediction. </a:t>
            </a:r>
          </a:p>
        </p:txBody>
      </p:sp>
      <p:grpSp>
        <p:nvGrpSpPr>
          <p:cNvPr id="22" name="Group 21"/>
          <p:cNvGrpSpPr/>
          <p:nvPr/>
        </p:nvGrpSpPr>
        <p:grpSpPr>
          <a:xfrm>
            <a:off x="7499350" y="1612293"/>
            <a:ext cx="1171574" cy="1915419"/>
            <a:chOff x="7499350" y="1612293"/>
            <a:chExt cx="1171574" cy="1915419"/>
          </a:xfrm>
        </p:grpSpPr>
        <p:sp>
          <p:nvSpPr>
            <p:cNvPr id="61" name="TextBox 60"/>
            <p:cNvSpPr txBox="1"/>
            <p:nvPr/>
          </p:nvSpPr>
          <p:spPr>
            <a:xfrm>
              <a:off x="7600950" y="1612293"/>
              <a:ext cx="1069974" cy="1077218"/>
            </a:xfrm>
            <a:prstGeom prst="rect">
              <a:avLst/>
            </a:prstGeom>
            <a:solidFill>
              <a:schemeClr val="accent1"/>
            </a:solidFill>
            <a:ln>
              <a:solidFill>
                <a:schemeClr val="tx1"/>
              </a:solidFill>
            </a:ln>
          </p:spPr>
          <p:txBody>
            <a:bodyPr wrap="square" rtlCol="0">
              <a:spAutoFit/>
            </a:bodyPr>
            <a:lstStyle/>
            <a:p>
              <a:pPr lvl="0" algn="ctr"/>
              <a:r>
                <a:rPr lang="en-US" sz="1600" dirty="0" err="1">
                  <a:solidFill>
                    <a:srgbClr val="40458C"/>
                  </a:solidFill>
                </a:rPr>
                <a:t>mispred</a:t>
              </a:r>
              <a:r>
                <a:rPr lang="en-US" sz="1600" dirty="0">
                  <a:solidFill>
                    <a:srgbClr val="40458C"/>
                  </a:solidFill>
                </a:rPr>
                <a:t> </a:t>
              </a:r>
              <a:r>
                <a:rPr lang="en-US" sz="1600" dirty="0" err="1">
                  <a:solidFill>
                    <a:srgbClr val="40458C"/>
                  </a:solidFill>
                </a:rPr>
                <a:t>insts</a:t>
              </a:r>
              <a:r>
                <a:rPr lang="en-US" sz="1600" dirty="0">
                  <a:solidFill>
                    <a:srgbClr val="40458C"/>
                  </a:solidFill>
                </a:rPr>
                <a:t> must be filtered </a:t>
              </a:r>
            </a:p>
          </p:txBody>
        </p:sp>
        <p:cxnSp>
          <p:nvCxnSpPr>
            <p:cNvPr id="21" name="Straight Arrow Connector 20"/>
            <p:cNvCxnSpPr>
              <a:stCxn id="61" idx="2"/>
            </p:cNvCxnSpPr>
            <p:nvPr/>
          </p:nvCxnSpPr>
          <p:spPr bwMode="auto">
            <a:xfrm flipH="1">
              <a:off x="7499350" y="2689511"/>
              <a:ext cx="636587" cy="838201"/>
            </a:xfrm>
            <a:prstGeom prst="straightConnector1">
              <a:avLst/>
            </a:prstGeom>
            <a:noFill/>
            <a:ln w="9525" cap="flat" cmpd="sng" algn="ctr">
              <a:solidFill>
                <a:srgbClr val="FF0000"/>
              </a:solidFill>
              <a:prstDash val="solid"/>
              <a:round/>
              <a:headEnd type="none" w="med" len="med"/>
              <a:tailEnd type="triangle" w="med" len="med"/>
            </a:ln>
            <a:effectLst/>
          </p:spPr>
        </p:cxnSp>
      </p:grpSp>
      <p:grpSp>
        <p:nvGrpSpPr>
          <p:cNvPr id="34" name="Group 33"/>
          <p:cNvGrpSpPr/>
          <p:nvPr/>
        </p:nvGrpSpPr>
        <p:grpSpPr>
          <a:xfrm>
            <a:off x="2105025" y="2362200"/>
            <a:ext cx="1069974" cy="917575"/>
            <a:chOff x="2105025" y="2362200"/>
            <a:chExt cx="1069974" cy="917575"/>
          </a:xfrm>
        </p:grpSpPr>
        <p:sp>
          <p:nvSpPr>
            <p:cNvPr id="3" name="TextBox 2"/>
            <p:cNvSpPr txBox="1"/>
            <p:nvPr/>
          </p:nvSpPr>
          <p:spPr>
            <a:xfrm>
              <a:off x="2105025"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17" name="Freeform 16"/>
            <p:cNvSpPr/>
            <p:nvPr/>
          </p:nvSpPr>
          <p:spPr>
            <a:xfrm>
              <a:off x="2457450" y="2362200"/>
              <a:ext cx="219075" cy="24736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33" name="Straight Connector 32"/>
            <p:cNvCxnSpPr/>
            <p:nvPr/>
          </p:nvCxnSpPr>
          <p:spPr bwMode="auto">
            <a:xfrm>
              <a:off x="2666721" y="3194336"/>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35" name="Group 34"/>
          <p:cNvGrpSpPr/>
          <p:nvPr/>
        </p:nvGrpSpPr>
        <p:grpSpPr>
          <a:xfrm>
            <a:off x="2457450" y="2238519"/>
            <a:ext cx="2565400" cy="1043773"/>
            <a:chOff x="2457450" y="2238519"/>
            <a:chExt cx="2565400" cy="1043773"/>
          </a:xfrm>
        </p:grpSpPr>
        <p:sp>
          <p:nvSpPr>
            <p:cNvPr id="51" name="TextBox 50"/>
            <p:cNvSpPr txBox="1"/>
            <p:nvPr/>
          </p:nvSpPr>
          <p:spPr>
            <a:xfrm>
              <a:off x="3952876"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63" name="Freeform 62"/>
            <p:cNvSpPr/>
            <p:nvPr/>
          </p:nvSpPr>
          <p:spPr>
            <a:xfrm>
              <a:off x="2457450" y="2238519"/>
              <a:ext cx="2034381" cy="3710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77" name="Straight Connector 76"/>
            <p:cNvCxnSpPr/>
            <p:nvPr/>
          </p:nvCxnSpPr>
          <p:spPr bwMode="auto">
            <a:xfrm>
              <a:off x="4487863" y="3196853"/>
              <a:ext cx="0" cy="85439"/>
            </a:xfrm>
            <a:prstGeom prst="line">
              <a:avLst/>
            </a:prstGeom>
            <a:noFill/>
            <a:ln w="9525" cap="flat" cmpd="sng" algn="ctr">
              <a:solidFill>
                <a:srgbClr val="FF0000"/>
              </a:solidFill>
              <a:prstDash val="solid"/>
              <a:round/>
              <a:headEnd type="none" w="med" len="med"/>
              <a:tailEnd type="none" w="med" len="med"/>
            </a:ln>
            <a:effectLst/>
          </p:spPr>
        </p:cxnSp>
      </p:grpSp>
      <p:grpSp>
        <p:nvGrpSpPr>
          <p:cNvPr id="36" name="Group 35"/>
          <p:cNvGrpSpPr/>
          <p:nvPr/>
        </p:nvGrpSpPr>
        <p:grpSpPr>
          <a:xfrm>
            <a:off x="2457450" y="2094019"/>
            <a:ext cx="4479924" cy="1185755"/>
            <a:chOff x="2457450" y="2094019"/>
            <a:chExt cx="4479924" cy="1185755"/>
          </a:xfrm>
        </p:grpSpPr>
        <p:sp>
          <p:nvSpPr>
            <p:cNvPr id="50" name="TextBox 49"/>
            <p:cNvSpPr txBox="1"/>
            <p:nvPr/>
          </p:nvSpPr>
          <p:spPr>
            <a:xfrm>
              <a:off x="5867400" y="2609561"/>
              <a:ext cx="1069974" cy="584775"/>
            </a:xfrm>
            <a:prstGeom prst="rect">
              <a:avLst/>
            </a:prstGeom>
            <a:solidFill>
              <a:schemeClr val="accent1"/>
            </a:solidFill>
            <a:ln>
              <a:solidFill>
                <a:schemeClr val="tx1"/>
              </a:solidFill>
            </a:ln>
          </p:spPr>
          <p:txBody>
            <a:bodyPr wrap="square" rtlCol="0">
              <a:spAutoFit/>
            </a:bodyPr>
            <a:lstStyle/>
            <a:p>
              <a:pPr lvl="0" algn="ctr"/>
              <a:r>
                <a:rPr lang="en-US" sz="1600" dirty="0">
                  <a:solidFill>
                    <a:srgbClr val="40458C"/>
                  </a:solidFill>
                </a:rPr>
                <a:t>correct   </a:t>
              </a:r>
              <a:r>
                <a:rPr lang="en-US" sz="1600" dirty="0" err="1">
                  <a:solidFill>
                    <a:srgbClr val="40458C"/>
                  </a:solidFill>
                </a:rPr>
                <a:t>mispred</a:t>
              </a:r>
              <a:endParaRPr lang="en-US" sz="1600" dirty="0">
                <a:solidFill>
                  <a:srgbClr val="40458C"/>
                </a:solidFill>
              </a:endParaRPr>
            </a:p>
          </p:txBody>
        </p:sp>
        <p:sp>
          <p:nvSpPr>
            <p:cNvPr id="64" name="Freeform 63"/>
            <p:cNvSpPr/>
            <p:nvPr/>
          </p:nvSpPr>
          <p:spPr>
            <a:xfrm>
              <a:off x="2457450" y="2094019"/>
              <a:ext cx="3929494" cy="515542"/>
            </a:xfrm>
            <a:custGeom>
              <a:avLst/>
              <a:gdLst>
                <a:gd name="connsiteX0" fmla="*/ 0 w 161925"/>
                <a:gd name="connsiteY0" fmla="*/ 0 h 247650"/>
                <a:gd name="connsiteX1" fmla="*/ 161925 w 161925"/>
                <a:gd name="connsiteY1" fmla="*/ 0 h 247650"/>
                <a:gd name="connsiteX2" fmla="*/ 142875 w 161925"/>
                <a:gd name="connsiteY2" fmla="*/ 247650 h 247650"/>
                <a:gd name="connsiteX0" fmla="*/ 0 w 161925"/>
                <a:gd name="connsiteY0" fmla="*/ 0 h 247650"/>
                <a:gd name="connsiteX1" fmla="*/ 161925 w 161925"/>
                <a:gd name="connsiteY1" fmla="*/ 0 h 247650"/>
                <a:gd name="connsiteX2" fmla="*/ 161442 w 161925"/>
                <a:gd name="connsiteY2" fmla="*/ 247650 h 247650"/>
              </a:gdLst>
              <a:ahLst/>
              <a:cxnLst>
                <a:cxn ang="0">
                  <a:pos x="connsiteX0" y="connsiteY0"/>
                </a:cxn>
                <a:cxn ang="0">
                  <a:pos x="connsiteX1" y="connsiteY1"/>
                </a:cxn>
                <a:cxn ang="0">
                  <a:pos x="connsiteX2" y="connsiteY2"/>
                </a:cxn>
              </a:cxnLst>
              <a:rect l="l" t="t" r="r" b="b"/>
              <a:pathLst>
                <a:path w="161925" h="247650">
                  <a:moveTo>
                    <a:pt x="0" y="0"/>
                  </a:moveTo>
                  <a:lnTo>
                    <a:pt x="161925" y="0"/>
                  </a:lnTo>
                  <a:lnTo>
                    <a:pt x="161442" y="247650"/>
                  </a:lnTo>
                </a:path>
              </a:pathLst>
            </a:custGeom>
            <a:ln>
              <a:solidFill>
                <a:srgbClr val="FF0000"/>
              </a:solidFill>
              <a:headEnd type="triangl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78" name="Straight Connector 77"/>
            <p:cNvCxnSpPr/>
            <p:nvPr/>
          </p:nvCxnSpPr>
          <p:spPr bwMode="auto">
            <a:xfrm>
              <a:off x="6402387" y="3194335"/>
              <a:ext cx="0" cy="85439"/>
            </a:xfrm>
            <a:prstGeom prst="line">
              <a:avLst/>
            </a:prstGeom>
            <a:noFill/>
            <a:ln w="9525" cap="flat" cmpd="sng" algn="ctr">
              <a:solidFill>
                <a:srgbClr val="FF0000"/>
              </a:solidFill>
              <a:prstDash val="solid"/>
              <a:round/>
              <a:headEnd type="none" w="med" len="med"/>
              <a:tailEnd type="none" w="med" len="med"/>
            </a:ln>
            <a:effectLst/>
          </p:spPr>
        </p:cxnSp>
      </p:grpSp>
      <p:sp>
        <p:nvSpPr>
          <p:cNvPr id="2" name="TextBox 1"/>
          <p:cNvSpPr txBox="1"/>
          <p:nvPr/>
        </p:nvSpPr>
        <p:spPr>
          <a:xfrm>
            <a:off x="2675744" y="1716375"/>
            <a:ext cx="3972394" cy="369332"/>
          </a:xfrm>
          <a:prstGeom prst="rect">
            <a:avLst/>
          </a:prstGeom>
          <a:noFill/>
        </p:spPr>
        <p:txBody>
          <a:bodyPr wrap="square" rtlCol="0">
            <a:spAutoFit/>
          </a:bodyPr>
          <a:lstStyle/>
          <a:p>
            <a:pPr algn="ctr"/>
            <a:r>
              <a:rPr lang="en-US" sz="1800" dirty="0">
                <a:solidFill>
                  <a:srgbClr val="FF0000"/>
                </a:solidFill>
                <a:latin typeface="Comic Sans MS" panose="030F0702030302020204" pitchFamily="66" charset="0"/>
              </a:rPr>
              <a:t>This redirection is not a prediction</a:t>
            </a:r>
          </a:p>
        </p:txBody>
      </p:sp>
      <p:sp>
        <p:nvSpPr>
          <p:cNvPr id="6" name="Date Placeholder 5">
            <a:extLst>
              <a:ext uri="{FF2B5EF4-FFF2-40B4-BE49-F238E27FC236}">
                <a16:creationId xmlns:a16="http://schemas.microsoft.com/office/drawing/2014/main" id="{5A0DFF91-3C5D-7E47-A7C0-241164798C04}"/>
              </a:ext>
            </a:extLst>
          </p:cNvPr>
          <p:cNvSpPr>
            <a:spLocks noGrp="1"/>
          </p:cNvSpPr>
          <p:nvPr>
            <p:ph type="dt" sz="half" idx="10"/>
          </p:nvPr>
        </p:nvSpPr>
        <p:spPr/>
        <p:txBody>
          <a:bodyPr/>
          <a:lstStyle/>
          <a:p>
            <a:pPr>
              <a:defRPr/>
            </a:pPr>
            <a:r>
              <a:rPr lang="en-US"/>
              <a:t>April 11, 2023</a:t>
            </a:r>
            <a:endParaRPr lang="en-US" dirty="0"/>
          </a:p>
        </p:txBody>
      </p:sp>
      <p:sp>
        <p:nvSpPr>
          <p:cNvPr id="7" name="Footer Placeholder 6">
            <a:extLst>
              <a:ext uri="{FF2B5EF4-FFF2-40B4-BE49-F238E27FC236}">
                <a16:creationId xmlns:a16="http://schemas.microsoft.com/office/drawing/2014/main" id="{DC25C896-2BC1-9649-FA23-9E38827D67F2}"/>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C35E83B4-3816-F093-FAD5-893BB90283A9}"/>
              </a:ext>
            </a:extLst>
          </p:cNvPr>
          <p:cNvSpPr>
            <a:spLocks noGrp="1"/>
          </p:cNvSpPr>
          <p:nvPr>
            <p:ph type="sldNum" sz="quarter" idx="11"/>
          </p:nvPr>
        </p:nvSpPr>
        <p:spPr/>
        <p:txBody>
          <a:bodyPr/>
          <a:lstStyle/>
          <a:p>
            <a:pPr>
              <a:defRPr/>
            </a:pPr>
            <a:r>
              <a:rPr lang="en-US"/>
              <a:t>L16-</a:t>
            </a:r>
            <a:fld id="{BE49CFAA-92BB-45AE-A2AC-2CF4188AC6C8}" type="slidenum">
              <a:rPr lang="en-US" smtClean="0"/>
              <a:pPr>
                <a:defRPr/>
              </a:pPr>
              <a:t>9</a:t>
            </a:fld>
            <a:endParaRPr lang="en-US" dirty="0"/>
          </a:p>
        </p:txBody>
      </p:sp>
    </p:spTree>
    <p:extLst>
      <p:ext uri="{BB962C8B-B14F-4D97-AF65-F5344CB8AC3E}">
        <p14:creationId xmlns:p14="http://schemas.microsoft.com/office/powerpoint/2010/main" val="180259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903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9037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903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9036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1903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0340" grpId="0"/>
      <p:bldP spid="2190362" grpId="0"/>
      <p:bldP spid="2190363" grpId="0"/>
      <p:bldP spid="2190364" grpId="0"/>
      <p:bldP spid="2190376" grpId="0"/>
      <p:bldP spid="19" grpId="0" animBg="1"/>
      <p:bldP spid="2" grpId="0"/>
    </p:bldLst>
  </p:timing>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56447</TotalTime>
  <Words>5176</Words>
  <Application>Microsoft Office PowerPoint</Application>
  <PresentationFormat>On-screen Show (4:3)</PresentationFormat>
  <Paragraphs>944</Paragraphs>
  <Slides>52</Slides>
  <Notes>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Blueprint</vt:lpstr>
      <vt:lpstr>PowerPoint Presentation</vt:lpstr>
      <vt:lpstr>Control Flow Penalty</vt:lpstr>
      <vt:lpstr>How frequent are branches? ARM Cortex 7</vt:lpstr>
      <vt:lpstr>How frequent are branches? X86</vt:lpstr>
      <vt:lpstr>How frequent are branches? ARM Cortex 7</vt:lpstr>
      <vt:lpstr>How frequent are branches? X86</vt:lpstr>
      <vt:lpstr>Observations</vt:lpstr>
      <vt:lpstr>RISC V Branches &amp; Jumps</vt:lpstr>
      <vt:lpstr>Overview of control prediction</vt:lpstr>
      <vt:lpstr>Static Branch Prediction</vt:lpstr>
      <vt:lpstr>Dynamic Branch Prediction learning based on past behavior</vt:lpstr>
      <vt:lpstr>Next Address Predictor: Branch Target Buffer (BTB)</vt:lpstr>
      <vt:lpstr>Next Addr Predictor interface</vt:lpstr>
      <vt:lpstr>BTB predictor update method</vt:lpstr>
      <vt:lpstr>Integrating BTB in the 4-Stage pipeline</vt:lpstr>
      <vt:lpstr>4-Stage-pipeline without Branch predictors execute stage</vt:lpstr>
      <vt:lpstr>Multiple Predictors: BTB + Branch Direction Predictors</vt:lpstr>
      <vt:lpstr>Branch Prediction Bits Remember how the branch was resolved previously</vt:lpstr>
      <vt:lpstr>Two-bit versus one-bit Branch prediction</vt:lpstr>
      <vt:lpstr>Branch History Table (BHT)</vt:lpstr>
      <vt:lpstr>Where does BHT fit in the processor pipeline?</vt:lpstr>
      <vt:lpstr>Multiple predictors in a pipeline</vt:lpstr>
      <vt:lpstr>N-Stage pipeline with BHT</vt:lpstr>
      <vt:lpstr>N-Stage pipeline with BHT Decode stage branch prediction activity</vt:lpstr>
      <vt:lpstr>A small problem</vt:lpstr>
      <vt:lpstr>Possible Fixes</vt:lpstr>
      <vt:lpstr>Discussion</vt:lpstr>
      <vt:lpstr>Uses of Jump Register (JALR)</vt:lpstr>
      <vt:lpstr>Return Address Stack</vt:lpstr>
      <vt:lpstr>Multiple Predictors: BTB + BHT + Ret Predictors</vt:lpstr>
      <vt:lpstr>Takeaway</vt:lpstr>
      <vt:lpstr>More advanced direction prediction</vt:lpstr>
      <vt:lpstr>Exploiting Spatial Correlation Yeh and Patt, 1992</vt:lpstr>
      <vt:lpstr>Two-Level Branch Predictor</vt:lpstr>
      <vt:lpstr>Outlining TAGE predictor http://www.irisa.fr/caps/people/seznec/JILP-COTTAGE.pdf</vt:lpstr>
      <vt:lpstr>Insights</vt:lpstr>
      <vt:lpstr>Generalizing Predictions</vt:lpstr>
      <vt:lpstr>Thanks!</vt:lpstr>
      <vt:lpstr>4-Stage-pipeline without Branch predictors fetch, decode</vt:lpstr>
      <vt:lpstr>4-Stage-pipeline without Branch predictors execute</vt:lpstr>
      <vt:lpstr>4-Stage-pipeline without Branch predictors writeback</vt:lpstr>
      <vt:lpstr>BTB predictor</vt:lpstr>
      <vt:lpstr>4-Stage-pipeline with BTB  fetch, decode</vt:lpstr>
      <vt:lpstr>4-Stage-pipeline with BTB execute</vt:lpstr>
      <vt:lpstr>4-Stage-pipeline with BTB writeback</vt:lpstr>
      <vt:lpstr>PowerPoint Presentation</vt:lpstr>
      <vt:lpstr>Direction Predictor interface</vt:lpstr>
      <vt:lpstr>BHT predictor</vt:lpstr>
      <vt:lpstr>4-Stage-pipeline with BTB and BHT fetch</vt:lpstr>
      <vt:lpstr>4-Stage-pipeline with BTB and BHT decode</vt:lpstr>
      <vt:lpstr>4-Stage-pipeline with BTB and BHT execute</vt:lpstr>
      <vt:lpstr>4-Stage-pipeline with BTB and BHT writeback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Bluespec technical deep dive</dc:title>
  <dc:creator>Nikhil</dc:creator>
  <cp:lastModifiedBy>arvind arvind</cp:lastModifiedBy>
  <cp:revision>1518</cp:revision>
  <cp:lastPrinted>2012-10-24T18:08:48Z</cp:lastPrinted>
  <dcterms:created xsi:type="dcterms:W3CDTF">2003-01-21T19:25:41Z</dcterms:created>
  <dcterms:modified xsi:type="dcterms:W3CDTF">2024-03-05T14:27:54Z</dcterms:modified>
</cp:coreProperties>
</file>