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1"/>
  </p:notesMasterIdLst>
  <p:handoutMasterIdLst>
    <p:handoutMasterId r:id="rId42"/>
  </p:handoutMasterIdLst>
  <p:sldIdLst>
    <p:sldId id="1293" r:id="rId2"/>
    <p:sldId id="1431" r:id="rId3"/>
    <p:sldId id="1464" r:id="rId4"/>
    <p:sldId id="1434" r:id="rId5"/>
    <p:sldId id="1491" r:id="rId6"/>
    <p:sldId id="1466" r:id="rId7"/>
    <p:sldId id="1467" r:id="rId8"/>
    <p:sldId id="1468" r:id="rId9"/>
    <p:sldId id="1470" r:id="rId10"/>
    <p:sldId id="1469" r:id="rId11"/>
    <p:sldId id="1471" r:id="rId12"/>
    <p:sldId id="1473" r:id="rId13"/>
    <p:sldId id="1478" r:id="rId14"/>
    <p:sldId id="1480" r:id="rId15"/>
    <p:sldId id="1476" r:id="rId16"/>
    <p:sldId id="1482" r:id="rId17"/>
    <p:sldId id="1481" r:id="rId18"/>
    <p:sldId id="1487" r:id="rId19"/>
    <p:sldId id="1489" r:id="rId20"/>
    <p:sldId id="1493" r:id="rId21"/>
    <p:sldId id="1496" r:id="rId22"/>
    <p:sldId id="1495" r:id="rId23"/>
    <p:sldId id="1492" r:id="rId24"/>
    <p:sldId id="1498" r:id="rId25"/>
    <p:sldId id="1499" r:id="rId26"/>
    <p:sldId id="1500" r:id="rId27"/>
    <p:sldId id="1501" r:id="rId28"/>
    <p:sldId id="1488" r:id="rId29"/>
    <p:sldId id="1505" r:id="rId30"/>
    <p:sldId id="1506" r:id="rId31"/>
    <p:sldId id="1486" r:id="rId32"/>
    <p:sldId id="1483" r:id="rId33"/>
    <p:sldId id="1484" r:id="rId34"/>
    <p:sldId id="1485" r:id="rId35"/>
    <p:sldId id="1497" r:id="rId36"/>
    <p:sldId id="1475" r:id="rId37"/>
    <p:sldId id="1502" r:id="rId38"/>
    <p:sldId id="1503" r:id="rId39"/>
    <p:sldId id="1472" r:id="rId40"/>
  </p:sldIdLst>
  <p:sldSz cx="9144000" cy="6858000" type="screen4x3"/>
  <p:notesSz cx="7010400" cy="9296400"/>
  <p:defaultTextStyle>
    <a:defPPr>
      <a:defRPr lang="en-US"/>
    </a:defPPr>
    <a:lvl1pPr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5000"/>
      </a:spcBef>
      <a:spcAft>
        <a:spcPct val="0"/>
      </a:spcAft>
      <a:buClr>
        <a:schemeClr val="bg1"/>
      </a:buClr>
      <a:buSzPct val="100000"/>
      <a:buFont typeface="Wingdings" pitchFamily="-96" charset="2"/>
      <a:buChar char="•"/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3B4D6D-D7E1-4AD0-AF5C-E2347D7B68A8}">
          <p14:sldIdLst>
            <p14:sldId id="1293"/>
            <p14:sldId id="1431"/>
            <p14:sldId id="1464"/>
            <p14:sldId id="1434"/>
            <p14:sldId id="1491"/>
            <p14:sldId id="1466"/>
            <p14:sldId id="1467"/>
            <p14:sldId id="1468"/>
          </p14:sldIdLst>
        </p14:section>
        <p14:section name="Untitled Section" id="{3B40303B-EFDD-450C-9A08-F3B0A84E721A}">
          <p14:sldIdLst>
            <p14:sldId id="1470"/>
            <p14:sldId id="1469"/>
            <p14:sldId id="1471"/>
            <p14:sldId id="1473"/>
            <p14:sldId id="1478"/>
            <p14:sldId id="1480"/>
            <p14:sldId id="1476"/>
            <p14:sldId id="1482"/>
            <p14:sldId id="1481"/>
            <p14:sldId id="1487"/>
            <p14:sldId id="1489"/>
            <p14:sldId id="1493"/>
            <p14:sldId id="1496"/>
            <p14:sldId id="1495"/>
            <p14:sldId id="1492"/>
            <p14:sldId id="1498"/>
            <p14:sldId id="1499"/>
            <p14:sldId id="1500"/>
            <p14:sldId id="1501"/>
            <p14:sldId id="1488"/>
            <p14:sldId id="1505"/>
            <p14:sldId id="1506"/>
            <p14:sldId id="1486"/>
            <p14:sldId id="1483"/>
            <p14:sldId id="1484"/>
            <p14:sldId id="1485"/>
            <p14:sldId id="1497"/>
            <p14:sldId id="1475"/>
            <p14:sldId id="1502"/>
            <p14:sldId id="1503"/>
            <p14:sldId id="1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58C"/>
    <a:srgbClr val="DFBD2D"/>
    <a:srgbClr val="FF3333"/>
    <a:srgbClr val="FF8080"/>
    <a:srgbClr val="FFFF00"/>
    <a:srgbClr val="000000"/>
    <a:srgbClr val="FF0000"/>
    <a:srgbClr val="F8F45E"/>
    <a:srgbClr val="F6FD71"/>
    <a:srgbClr val="FD7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7CAD6-B246-E3DA-B36A-8F41AD130389}" v="60" dt="2024-03-11T21:55:26.587"/>
    <p1510:client id="{656BFC00-7760-C18C-12C3-5381E2D61F87}" v="323" dt="2024-03-12T13:03: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434" y="96"/>
      </p:cViewPr>
      <p:guideLst>
        <p:guide orient="horz" pos="2448"/>
        <p:guide pos="19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258" y="1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algn="r"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258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algn="r" defTabSz="930219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D06BDAD0-7E88-4F24-996F-A4239B167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32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112" y="4416099"/>
            <a:ext cx="5142177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258" y="1"/>
            <a:ext cx="303814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t" anchorCtr="0" compatLnSpc="1">
            <a:prstTxWarp prst="textNoShape">
              <a:avLst/>
            </a:prstTxWarp>
          </a:bodyPr>
          <a:lstStyle>
            <a:lvl1pPr algn="r"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0658"/>
            <a:ext cx="3038145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258" y="8830658"/>
            <a:ext cx="3038144" cy="46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7" tIns="46560" rIns="93127" bIns="46560" numCol="1" anchor="b" anchorCtr="0" compatLnSpc="1">
            <a:prstTxWarp prst="textNoShape">
              <a:avLst/>
            </a:prstTxWarp>
          </a:bodyPr>
          <a:lstStyle>
            <a:lvl1pPr algn="r" defTabSz="930219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fld id="{89D0B5DD-E471-468E-BF81-0C492E66EA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9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763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+mn-lt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>
          <a:xfrm>
            <a:off x="4763" y="6400800"/>
            <a:ext cx="1905000" cy="457200"/>
          </a:xfrm>
        </p:spPr>
        <p:txBody>
          <a:bodyPr/>
          <a:lstStyle>
            <a:lvl1pPr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L15-6.1920-</a:t>
            </a: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 userDrawn="1"/>
        </p:nvGrpSpPr>
        <p:grpSpPr bwMode="auto">
          <a:xfrm>
            <a:off x="-10633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L15-6.1920-</a:t>
            </a: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5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943849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>
                <a:solidFill>
                  <a:srgbClr val="660066"/>
                </a:solidFill>
              </a:rPr>
              <a:t>Constructive Computer Architecture</a:t>
            </a:r>
            <a:endParaRPr lang="en-US" sz="1800" dirty="0">
              <a:solidFill>
                <a:srgbClr val="66006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4400" dirty="0">
                <a:solidFill>
                  <a:schemeClr val="tx2"/>
                </a:solidFill>
              </a:rPr>
              <a:t>Introduction to (simultaneous) multithreading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1BEEAD-A8CE-47AB-939B-4666A5CC7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  <a:fld id="{E106E5FE-2B70-4D48-BE0C-1D2745C5F17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57AAC-2242-4612-B440-F05BF6372D8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1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ACCA-103E-5AF9-3511-50FFE78D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Side-notes – Superscalar throwback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8804-438C-5C0E-676D-F75B8BA6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5376"/>
            <a:ext cx="7772400" cy="4114800"/>
          </a:xfrm>
        </p:spPr>
        <p:txBody>
          <a:bodyPr/>
          <a:lstStyle/>
          <a:p>
            <a:r>
              <a:rPr lang="en-US" dirty="0"/>
              <a:t>Split the 32 registers in 2 </a:t>
            </a:r>
            <a:r>
              <a:rPr lang="en-US" dirty="0" err="1"/>
              <a:t>subRF</a:t>
            </a:r>
            <a:r>
              <a:rPr lang="en-US" dirty="0"/>
              <a:t> of 16 registers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subRF</a:t>
            </a:r>
            <a:r>
              <a:rPr lang="en-US" dirty="0"/>
              <a:t> has 2 read ports, 1 write port</a:t>
            </a:r>
          </a:p>
          <a:p>
            <a:pPr lvl="1"/>
            <a:r>
              <a:rPr lang="en-US" dirty="0"/>
              <a:t>Take 1 cycle if the two instructions don’t collide</a:t>
            </a:r>
          </a:p>
          <a:p>
            <a:pPr lvl="1"/>
            <a:r>
              <a:rPr lang="en-US" dirty="0"/>
              <a:t>Take 2 cycles if collision</a:t>
            </a:r>
          </a:p>
          <a:p>
            <a:r>
              <a:rPr lang="en-US" dirty="0"/>
              <a:t>Ask the compiler to be nice and generate collision-free instructions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6533B-CB7F-4F17-832F-28496B6E0F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9D018-464C-4852-BCC9-E99A6187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92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85096B-E0A7-4406-836E-7B2A30C90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Return to today’s lecture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6CA8D8D-1D9C-4CE0-AFF0-4BCC70BB8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AC61A3-569E-4488-9EA9-24889F901F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  <a:fld id="{E106E5FE-2B70-4D48-BE0C-1D2745C5F17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8119FCD-3452-4722-9AA8-30B3839157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2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22AC-A1C0-4AF0-8B1F-5EAE4D4B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400C-A18E-4243-818A-DDEE5A6CB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05000"/>
            <a:ext cx="8009965" cy="4114800"/>
          </a:xfrm>
        </p:spPr>
        <p:txBody>
          <a:bodyPr/>
          <a:lstStyle/>
          <a:p>
            <a:r>
              <a:rPr lang="en-US" dirty="0"/>
              <a:t>Running 2 programs? Ok, but how?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“Fine-grain multithreading”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“Coarse-grain multithreading”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“Simultaneous multithreading”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Let’s discuss at a high-level first, then details</a:t>
            </a:r>
          </a:p>
          <a:p>
            <a:pPr marL="5715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E6B57-3A8E-4924-A647-C2954518D3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D33FE-3783-4E67-9E4B-68C1E342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1B9A-9FC0-42CA-AF2A-622AE422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12" y="304800"/>
            <a:ext cx="8641976" cy="1143000"/>
          </a:xfrm>
        </p:spPr>
        <p:txBody>
          <a:bodyPr/>
          <a:lstStyle/>
          <a:p>
            <a:r>
              <a:rPr lang="en-US" dirty="0"/>
              <a:t>1.Fine-grained MT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4B777C-386F-4B5C-A40C-A75F72765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" t="49347" r="18247" b="5338"/>
          <a:stretch/>
        </p:blipFill>
        <p:spPr>
          <a:xfrm>
            <a:off x="4267200" y="2710870"/>
            <a:ext cx="4876800" cy="384233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31FB79-51A0-4947-BBAA-01439BAC73EC}"/>
              </a:ext>
            </a:extLst>
          </p:cNvPr>
          <p:cNvSpPr txBox="1">
            <a:spLocks/>
          </p:cNvSpPr>
          <p:nvPr/>
        </p:nvSpPr>
        <p:spPr bwMode="auto">
          <a:xfrm>
            <a:off x="560294" y="1447800"/>
            <a:ext cx="609151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kern="0" dirty="0"/>
              <a:t>Cycle 0: Fetch from pc1</a:t>
            </a:r>
          </a:p>
          <a:p>
            <a:pPr>
              <a:lnSpc>
                <a:spcPct val="100000"/>
              </a:lnSpc>
            </a:pPr>
            <a:r>
              <a:rPr lang="en-US" kern="0" dirty="0"/>
              <a:t>Cycle 1: Fetch from pc2</a:t>
            </a:r>
          </a:p>
          <a:p>
            <a:pPr>
              <a:lnSpc>
                <a:spcPct val="100000"/>
              </a:lnSpc>
            </a:pPr>
            <a:r>
              <a:rPr lang="en-US" kern="0" dirty="0"/>
              <a:t>Cycle 2: Fetch from pc1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0" dirty="0"/>
          </a:p>
          <a:p>
            <a:pPr marL="0" indent="0">
              <a:lnSpc>
                <a:spcPct val="100000"/>
              </a:lnSpc>
              <a:buNone/>
            </a:pPr>
            <a:r>
              <a:rPr lang="en-US" kern="0" dirty="0"/>
              <a:t>“Barrel processor”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kern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4B6BE-6DAC-4D26-B1FD-5CE9B05CDF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7D18531-F1A8-4F5A-9972-714473ED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CA4F4-F314-480F-A3AA-DDBA4F11C031}"/>
              </a:ext>
            </a:extLst>
          </p:cNvPr>
          <p:cNvSpPr txBox="1"/>
          <p:nvPr/>
        </p:nvSpPr>
        <p:spPr>
          <a:xfrm>
            <a:off x="560294" y="2435676"/>
            <a:ext cx="7868771" cy="213904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Reduce stalling due to </a:t>
            </a:r>
          </a:p>
          <a:p>
            <a:pPr algn="ctr"/>
            <a:r>
              <a:rPr lang="en-US" dirty="0"/>
              <a:t>dependencies between registers!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1B9A-9FC0-42CA-AF2A-622AE422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0" y="227238"/>
            <a:ext cx="9412940" cy="1143000"/>
          </a:xfrm>
        </p:spPr>
        <p:txBody>
          <a:bodyPr/>
          <a:lstStyle/>
          <a:p>
            <a:r>
              <a:rPr lang="en-US" dirty="0"/>
              <a:t>2.Coarse-grained MT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731FB79-51A0-4947-BBAA-01439BAC73EC}"/>
              </a:ext>
            </a:extLst>
          </p:cNvPr>
          <p:cNvSpPr txBox="1">
            <a:spLocks/>
          </p:cNvSpPr>
          <p:nvPr/>
        </p:nvSpPr>
        <p:spPr bwMode="auto">
          <a:xfrm>
            <a:off x="533400" y="14478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en-US" kern="0" dirty="0"/>
              <a:t>Cycle 0: Fetch from pc1</a:t>
            </a:r>
          </a:p>
          <a:p>
            <a:pPr>
              <a:lnSpc>
                <a:spcPct val="100000"/>
              </a:lnSpc>
            </a:pPr>
            <a:r>
              <a:rPr lang="en-US" kern="0" dirty="0"/>
              <a:t>Cycle 1: Fetch from </a:t>
            </a:r>
            <a:r>
              <a:rPr lang="en-US" u="sng" kern="0" dirty="0"/>
              <a:t>pc1</a:t>
            </a:r>
          </a:p>
          <a:p>
            <a:pPr>
              <a:lnSpc>
                <a:spcPct val="100000"/>
              </a:lnSpc>
            </a:pPr>
            <a:r>
              <a:rPr lang="en-US" kern="0" dirty="0"/>
              <a:t>… (cycle i-1) ins from pc1 is </a:t>
            </a:r>
            <a:r>
              <a:rPr lang="en-US" u="sng" kern="0" dirty="0"/>
              <a:t>Load miss</a:t>
            </a:r>
          </a:p>
          <a:p>
            <a:pPr>
              <a:lnSpc>
                <a:spcPct val="100000"/>
              </a:lnSpc>
            </a:pPr>
            <a:r>
              <a:rPr lang="en-US" kern="0" dirty="0"/>
              <a:t>Cycle i: Fetch from pc2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7534E0-B9F7-4687-A756-38DA9EC43A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01207C-1C32-43E4-9019-D1D60A1C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D9CEE-F611-4DA4-A8F2-C6DC8D5BF1B3}"/>
              </a:ext>
            </a:extLst>
          </p:cNvPr>
          <p:cNvSpPr txBox="1"/>
          <p:nvPr/>
        </p:nvSpPr>
        <p:spPr>
          <a:xfrm>
            <a:off x="560294" y="2435676"/>
            <a:ext cx="7868771" cy="24929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Does not help with  </a:t>
            </a:r>
          </a:p>
          <a:p>
            <a:pPr algn="ctr"/>
            <a:r>
              <a:rPr lang="en-US" dirty="0"/>
              <a:t>dependencies between registers.</a:t>
            </a:r>
          </a:p>
          <a:p>
            <a:pPr algn="ctr"/>
            <a:r>
              <a:rPr lang="en-US" dirty="0"/>
              <a:t>Only target load misses!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3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BB94-305C-44A2-AA74-A24AE330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23" y="381000"/>
            <a:ext cx="7772400" cy="1143000"/>
          </a:xfrm>
        </p:spPr>
        <p:txBody>
          <a:bodyPr/>
          <a:lstStyle/>
          <a:p>
            <a:r>
              <a:rPr lang="en-US" dirty="0"/>
              <a:t>3. SMT (Simultaneous)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D5C1-DAFC-4F30-96EB-7A4F25E0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instructions from both threads simultaneously (“combined with superscalar”)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4AD3-B78D-4300-8C7C-093EF7AC6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60E4A-0A4C-46F0-81C5-6EED7524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89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3C9E33-1871-4CC8-965B-51682127A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Great, does it work?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55949C2-53FB-4232-8FAF-BCA3F2644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18359-A071-4319-B4D8-4BCA2E9473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9EA9B-8A9B-40EF-B24D-6DF3020650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92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BB94-305C-44A2-AA74-A24AE330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(part one of lab) but No (part two of 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D5C1-DAFC-4F30-96EB-7A4F25E0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56657"/>
            <a:ext cx="7772400" cy="4114800"/>
          </a:xfrm>
        </p:spPr>
        <p:txBody>
          <a:bodyPr/>
          <a:lstStyle/>
          <a:p>
            <a:r>
              <a:rPr lang="en-US" dirty="0">
                <a:ea typeface="Verdana"/>
              </a:rPr>
              <a:t>Functionally yes.</a:t>
            </a:r>
            <a:endParaRPr lang="en-US" dirty="0"/>
          </a:p>
          <a:p>
            <a:r>
              <a:rPr lang="en-US" dirty="0"/>
              <a:t>It does not work because of backpressure!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4AD3-B78D-4300-8C7C-093EF7AC6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60E4A-0A4C-46F0-81C5-6EED7524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E970AC-A614-41B9-86B7-E46BC4849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" r="27686" b="40000"/>
          <a:stretch/>
        </p:blipFill>
        <p:spPr>
          <a:xfrm>
            <a:off x="4071256" y="2177143"/>
            <a:ext cx="3929743" cy="448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76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BB94-305C-44A2-AA74-A24AE330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 solution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4AD3-B78D-4300-8C7C-093EF7AC6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60E4A-0A4C-46F0-81C5-6EED7524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EB87EE-8271-4F2C-8BB1-CC7F80853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" t="4252" r="25722" b="35749"/>
          <a:stretch/>
        </p:blipFill>
        <p:spPr>
          <a:xfrm>
            <a:off x="2656115" y="1348528"/>
            <a:ext cx="4114800" cy="46568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4434A5-E4C8-4DD9-852E-E53B515349E0}"/>
              </a:ext>
            </a:extLst>
          </p:cNvPr>
          <p:cNvSpPr txBox="1"/>
          <p:nvPr/>
        </p:nvSpPr>
        <p:spPr>
          <a:xfrm>
            <a:off x="609600" y="5829925"/>
            <a:ext cx="732860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are stuck behind the blue truck</a:t>
            </a:r>
          </a:p>
          <a:p>
            <a:r>
              <a:rPr lang="en-US" dirty="0">
                <a:solidFill>
                  <a:srgbClr val="FF0000"/>
                </a:solidFill>
              </a:rPr>
              <a:t>Latency Load miss ~40/60 cycles – gigantic structure</a:t>
            </a:r>
          </a:p>
        </p:txBody>
      </p:sp>
    </p:spTree>
    <p:extLst>
      <p:ext uri="{BB962C8B-B14F-4D97-AF65-F5344CB8AC3E}">
        <p14:creationId xmlns:p14="http://schemas.microsoft.com/office/powerpoint/2010/main" val="278078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8DBF-24DA-4B85-8607-B228628A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8893629" cy="1143000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B760F-16AE-484A-BC40-05A58B1B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two 1-element queues for e2w, one for each thread</a:t>
            </a:r>
          </a:p>
          <a:p>
            <a:endParaRPr lang="en-US" dirty="0">
              <a:solidFill>
                <a:srgbClr val="40458C"/>
              </a:solidFill>
            </a:endParaRPr>
          </a:p>
          <a:p>
            <a:r>
              <a:rPr lang="en-US" dirty="0">
                <a:solidFill>
                  <a:srgbClr val="40458C"/>
                </a:solidFill>
              </a:rPr>
              <a:t>Is it “necessary” to also use two queues for f2d and d2e?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i="1" dirty="0">
                <a:solidFill>
                  <a:srgbClr val="40458C"/>
                </a:solidFill>
              </a:rPr>
              <a:t>In any case, this is only about performance</a:t>
            </a:r>
            <a:endParaRPr lang="en-US" i="1" dirty="0">
              <a:solidFill>
                <a:srgbClr val="40458C"/>
              </a:solidFill>
              <a:ea typeface="Verdana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For perf, it depends: no for Coarse-grain, yes for the others.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1D2F5-17EB-47BE-B2EC-B9AE9049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53A12-EE86-46C5-9E93-A9DAB93892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33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4884-C93B-E5ED-A5A6-8883E50C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go faster?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ECBA-808A-005A-2207-85A49E3A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Lost opportunities, sometimes the processor is mostly dead: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On load miss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When stalling for dependencies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On branch misprediction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3BEFE-7E81-4400-A914-AEE594520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09638-7C73-428E-B962-84062731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C53F-220E-45C3-B201-FAEB99A3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accurate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0FAE-524E-49CE-AE3C-48D18FE2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B5EEE-4E28-4989-BBAB-40E2030C86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690B4E-81FE-4CDC-8058-844D5CA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" b="65110"/>
          <a:stretch/>
        </p:blipFill>
        <p:spPr>
          <a:xfrm>
            <a:off x="1861158" y="2179217"/>
            <a:ext cx="5090901" cy="239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8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C53F-220E-45C3-B201-FAEB99A3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Morer</a:t>
            </a:r>
            <a:r>
              <a:rPr lang="en-US" dirty="0"/>
              <a:t> accurate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80FAE-524E-49CE-AE3C-48D18FE20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B5EEE-4E28-4989-BBAB-40E2030C86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690B4E-81FE-4CDC-8058-844D5CAB72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40"/>
          <a:stretch/>
        </p:blipFill>
        <p:spPr>
          <a:xfrm>
            <a:off x="1759167" y="1998579"/>
            <a:ext cx="5299364" cy="385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51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79ED-6C0D-4FEB-948B-489E724C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more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F819-75DF-42EC-A193-0C16C4C9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E41B6-CA1D-4DB6-A52C-8A0489F13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8A794B3-F30F-4E9D-8AFC-55DB14CB2A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8" b="59959"/>
          <a:stretch/>
        </p:blipFill>
        <p:spPr bwMode="auto">
          <a:xfrm>
            <a:off x="998640" y="1609592"/>
            <a:ext cx="4952573" cy="215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153046CE-5B12-4091-8870-BCA1B74F96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4" r="58015" b="24944"/>
          <a:stretch/>
        </p:blipFill>
        <p:spPr bwMode="auto">
          <a:xfrm>
            <a:off x="865340" y="3676390"/>
            <a:ext cx="2079320" cy="169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1C1D6F0-057C-4C75-95DC-CE18FF3370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2" t="50243" r="2583" b="16174"/>
          <a:stretch/>
        </p:blipFill>
        <p:spPr bwMode="auto">
          <a:xfrm>
            <a:off x="3077960" y="3761981"/>
            <a:ext cx="2680569" cy="215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F5A0FD-32E9-4FD9-AD9D-3BF306B7A855}"/>
              </a:ext>
            </a:extLst>
          </p:cNvPr>
          <p:cNvSpPr txBox="1"/>
          <p:nvPr/>
        </p:nvSpPr>
        <p:spPr>
          <a:xfrm>
            <a:off x="5542862" y="3067362"/>
            <a:ext cx="339227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Are there potential </a:t>
            </a:r>
          </a:p>
          <a:p>
            <a:r>
              <a:rPr lang="en-US" dirty="0">
                <a:solidFill>
                  <a:srgbClr val="FF0000"/>
                </a:solidFill>
              </a:rPr>
              <a:t>choices for scheduling?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311E6A-303C-4104-AA0E-FC3F734B4737}"/>
              </a:ext>
            </a:extLst>
          </p:cNvPr>
          <p:cNvSpPr txBox="1"/>
          <p:nvPr/>
        </p:nvSpPr>
        <p:spPr>
          <a:xfrm>
            <a:off x="5588791" y="4206186"/>
            <a:ext cx="317843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 Wait, did we just</a:t>
            </a:r>
          </a:p>
          <a:p>
            <a:r>
              <a:rPr lang="en-US" dirty="0">
                <a:solidFill>
                  <a:srgbClr val="FF0000"/>
                </a:solidFill>
              </a:rPr>
              <a:t>duplicate everything?</a:t>
            </a:r>
          </a:p>
        </p:txBody>
      </p:sp>
    </p:spTree>
    <p:extLst>
      <p:ext uri="{BB962C8B-B14F-4D97-AF65-F5344CB8AC3E}">
        <p14:creationId xmlns:p14="http://schemas.microsoft.com/office/powerpoint/2010/main" val="230183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9B7E-C5F3-42C3-8392-3830BE0A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F3ED-B4BB-4532-8BCA-D7FD8CC7B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High-level: </a:t>
            </a:r>
          </a:p>
          <a:p>
            <a:pPr lvl="1"/>
            <a:r>
              <a:rPr lang="en-US" dirty="0"/>
              <a:t>Try to be fair and run both threads</a:t>
            </a:r>
          </a:p>
          <a:p>
            <a:pPr lvl="2"/>
            <a:r>
              <a:rPr lang="en-US" dirty="0"/>
              <a:t>It is good to avoid dependencies!</a:t>
            </a:r>
          </a:p>
          <a:p>
            <a:pPr lvl="2"/>
            <a:r>
              <a:rPr lang="en-US" dirty="0"/>
              <a:t>“Don't put all your eggs in one basket”</a:t>
            </a:r>
          </a:p>
          <a:p>
            <a:pPr lvl="1"/>
            <a:r>
              <a:rPr lang="en-US" dirty="0"/>
              <a:t>If one thread is stuck, make progress on the other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415A3-639E-49DE-9BB4-8950B0C0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07E5E-3FA4-476D-B16A-B4B4AE2357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73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0825-8A95-41A3-A116-90578283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in 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7F4D-F3A9-4B2F-81FB-7A3D7341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Original code: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rule execute if (!starting);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d2e.deq();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let </a:t>
            </a:r>
            <a:r>
              <a:rPr lang="en-US" sz="1800" dirty="0" err="1">
                <a:latin typeface="Consolas" panose="020B0609020204030204" pitchFamily="49" charset="0"/>
              </a:rPr>
              <a:t>current_inst</a:t>
            </a:r>
            <a:r>
              <a:rPr lang="en-US" sz="1800" dirty="0">
                <a:latin typeface="Consolas" panose="020B0609020204030204" pitchFamily="49" charset="0"/>
              </a:rPr>
              <a:t> = d2e.first();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</a:rPr>
              <a:t>current_inst.epoch</a:t>
            </a:r>
            <a:r>
              <a:rPr lang="en-US" sz="1800" dirty="0">
                <a:latin typeface="Consolas" panose="020B0609020204030204" pitchFamily="49" charset="0"/>
              </a:rPr>
              <a:t> == epoch[0]) begin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        do the </a:t>
            </a:r>
            <a:r>
              <a:rPr lang="en-US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current_inst</a:t>
            </a:r>
            <a:endParaRPr lang="en-US" sz="18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        if </a:t>
            </a:r>
            <a:r>
              <a:rPr lang="en-US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ppc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nextpc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current_inst</a:t>
            </a: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), redirect and toggle epoch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end else begin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C000"/>
                </a:solidFill>
                <a:latin typeface="Consolas" panose="020B0609020204030204" pitchFamily="49" charset="0"/>
              </a:rPr>
              <a:t>	squash </a:t>
            </a:r>
            <a:r>
              <a:rPr lang="en-US" sz="1800" dirty="0" err="1">
                <a:solidFill>
                  <a:srgbClr val="FFC000"/>
                </a:solidFill>
                <a:latin typeface="Consolas" panose="020B0609020204030204" pitchFamily="49" charset="0"/>
              </a:rPr>
              <a:t>current_inst</a:t>
            </a:r>
            <a:endParaRPr lang="en-US" sz="18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end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endrule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151F-F6AC-4D4C-9E45-EE8B9678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DE859-0F25-4FDA-B8FD-9889F72E1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82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0825-8A95-41A3-A116-90578283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in 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7F4D-F3A9-4B2F-81FB-7A3D7341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rule execute if (!starting);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let </a:t>
            </a:r>
            <a:r>
              <a:rPr lang="en-US" sz="1800" dirty="0" err="1">
                <a:latin typeface="Consolas" panose="020B0609020204030204" pitchFamily="49" charset="0"/>
              </a:rPr>
              <a:t>current_instb</a:t>
            </a:r>
            <a:r>
              <a:rPr lang="en-US" sz="1800" dirty="0">
                <a:latin typeface="Consolas" panose="020B0609020204030204" pitchFamily="49" charset="0"/>
              </a:rPr>
              <a:t> = d2e_b.first();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let </a:t>
            </a:r>
            <a:r>
              <a:rPr lang="en-US" sz="1800" dirty="0" err="1">
                <a:latin typeface="Consolas" panose="020B0609020204030204" pitchFamily="49" charset="0"/>
              </a:rPr>
              <a:t>current_instr</a:t>
            </a:r>
            <a:r>
              <a:rPr lang="en-US" sz="1800" dirty="0">
                <a:latin typeface="Consolas" panose="020B0609020204030204" pitchFamily="49" charset="0"/>
              </a:rPr>
              <a:t> = d2e_r.first();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// choose which one to run, dequeue from that queue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endrule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151F-F6AC-4D4C-9E45-EE8B9678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DE859-0F25-4FDA-B8FD-9889F72E1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86CF7-B37D-45BE-831B-16EF4E747292}"/>
              </a:ext>
            </a:extLst>
          </p:cNvPr>
          <p:cNvSpPr txBox="1"/>
          <p:nvPr/>
        </p:nvSpPr>
        <p:spPr>
          <a:xfrm>
            <a:off x="1469246" y="3962400"/>
            <a:ext cx="651030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Does not work, </a:t>
            </a:r>
            <a:r>
              <a:rPr lang="en-US">
                <a:solidFill>
                  <a:srgbClr val="FF0000"/>
                </a:solidFill>
              </a:rPr>
              <a:t>execute gets </a:t>
            </a:r>
            <a:r>
              <a:rPr lang="en-US" dirty="0">
                <a:solidFill>
                  <a:srgbClr val="FF0000"/>
                </a:solidFill>
              </a:rPr>
              <a:t>stuck </a:t>
            </a:r>
          </a:p>
          <a:p>
            <a:r>
              <a:rPr lang="en-US" dirty="0">
                <a:solidFill>
                  <a:srgbClr val="FF0000"/>
                </a:solidFill>
              </a:rPr>
              <a:t>if I don’t have both red and blue </a:t>
            </a:r>
            <a:r>
              <a:rPr lang="en-US" dirty="0" err="1">
                <a:solidFill>
                  <a:srgbClr val="FF0000"/>
                </a:solidFill>
              </a:rPr>
              <a:t>insts</a:t>
            </a:r>
            <a:r>
              <a:rPr lang="en-US" dirty="0">
                <a:solidFill>
                  <a:srgbClr val="FF0000"/>
                </a:solidFill>
              </a:rPr>
              <a:t> available</a:t>
            </a:r>
          </a:p>
        </p:txBody>
      </p:sp>
    </p:spTree>
    <p:extLst>
      <p:ext uri="{BB962C8B-B14F-4D97-AF65-F5344CB8AC3E}">
        <p14:creationId xmlns:p14="http://schemas.microsoft.com/office/powerpoint/2010/main" val="56281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0825-8A95-41A3-A116-90578283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in 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7F4D-F3A9-4B2F-81FB-7A3D7341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Reg#(Bool) priority &lt;- </a:t>
            </a:r>
            <a:r>
              <a:rPr lang="en-US" sz="1600" dirty="0" err="1">
                <a:latin typeface="Consolas" panose="020B0609020204030204" pitchFamily="49" charset="0"/>
              </a:rPr>
              <a:t>mkReg</a:t>
            </a:r>
            <a:r>
              <a:rPr lang="en-US" sz="1600" dirty="0">
                <a:latin typeface="Consolas" panose="020B0609020204030204" pitchFamily="49" charset="0"/>
              </a:rPr>
              <a:t>(True);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rule execute if (!starting);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if (priority) begin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if (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d2e_b</a:t>
            </a:r>
            <a:r>
              <a:rPr lang="en-US" sz="1600" dirty="0">
                <a:latin typeface="Consolas" panose="020B0609020204030204" pitchFamily="49" charset="0"/>
              </a:rPr>
              <a:t>.notEmpty) begin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d2e_b</a:t>
            </a:r>
            <a:r>
              <a:rPr lang="en-US" sz="1600" dirty="0">
                <a:latin typeface="Consolas" panose="020B0609020204030204" pitchFamily="49" charset="0"/>
              </a:rPr>
              <a:t>.deq();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let </a:t>
            </a:r>
            <a:r>
              <a:rPr lang="en-US" sz="1600" dirty="0" err="1">
                <a:latin typeface="Consolas" panose="020B0609020204030204" pitchFamily="49" charset="0"/>
              </a:rPr>
              <a:t>current_inst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d2e_b</a:t>
            </a:r>
            <a:r>
              <a:rPr lang="en-US" sz="1600" dirty="0">
                <a:latin typeface="Consolas" panose="020B0609020204030204" pitchFamily="49" charset="0"/>
              </a:rPr>
              <a:t>.first();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Execute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current_ins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and push in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e2w_b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end else begin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d2e_r</a:t>
            </a:r>
            <a:r>
              <a:rPr lang="en-US" sz="1600" dirty="0">
                <a:latin typeface="Consolas" panose="020B0609020204030204" pitchFamily="49" charset="0"/>
              </a:rPr>
              <a:t>.deq();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let </a:t>
            </a:r>
            <a:r>
              <a:rPr lang="en-US" sz="1600" dirty="0" err="1">
                <a:latin typeface="Consolas" panose="020B0609020204030204" pitchFamily="49" charset="0"/>
              </a:rPr>
              <a:t>current_inst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d2e_r</a:t>
            </a:r>
            <a:r>
              <a:rPr lang="en-US" sz="1600" dirty="0">
                <a:latin typeface="Consolas" panose="020B0609020204030204" pitchFamily="49" charset="0"/>
              </a:rPr>
              <a:t>.first();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Execute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current_ins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and push in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e2w_r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end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end else begin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// […]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priority &lt;= !priority;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endrule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151F-F6AC-4D4C-9E45-EE8B9678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2023 - 4/6/23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DE859-0F25-4FDA-B8FD-9889F72E1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9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0825-8A95-41A3-A116-90578283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in 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7F4D-F3A9-4B2F-81FB-7A3D7341C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The  ellipsis: […]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else begin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if 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d2e_r</a:t>
            </a:r>
            <a:r>
              <a:rPr lang="en-US" sz="1600" dirty="0">
                <a:latin typeface="Consolas" panose="020B0609020204030204" pitchFamily="49" charset="0"/>
              </a:rPr>
              <a:t>.notEmpty) begin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	    d2e_r</a:t>
            </a:r>
            <a:r>
              <a:rPr lang="en-US" sz="1600" dirty="0">
                <a:latin typeface="Consolas" panose="020B0609020204030204" pitchFamily="49" charset="0"/>
              </a:rPr>
              <a:t>.deq();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let </a:t>
            </a:r>
            <a:r>
              <a:rPr lang="en-US" sz="1600" dirty="0" err="1">
                <a:latin typeface="Consolas" panose="020B0609020204030204" pitchFamily="49" charset="0"/>
              </a:rPr>
              <a:t>current_inst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d2e_r</a:t>
            </a:r>
            <a:r>
              <a:rPr lang="en-US" sz="1600" dirty="0">
                <a:latin typeface="Consolas" panose="020B0609020204030204" pitchFamily="49" charset="0"/>
              </a:rPr>
              <a:t>.first();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Execute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current_ins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and push in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e2w_r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end else begin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d2e_b</a:t>
            </a:r>
            <a:r>
              <a:rPr lang="en-US" sz="1600" dirty="0">
                <a:latin typeface="Consolas" panose="020B0609020204030204" pitchFamily="49" charset="0"/>
              </a:rPr>
              <a:t>.deq();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let </a:t>
            </a:r>
            <a:r>
              <a:rPr lang="en-US" sz="1600" dirty="0" err="1">
                <a:latin typeface="Consolas" panose="020B0609020204030204" pitchFamily="49" charset="0"/>
              </a:rPr>
              <a:t>current_inst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d2e_b</a:t>
            </a:r>
            <a:r>
              <a:rPr lang="en-US" sz="1600" dirty="0">
                <a:latin typeface="Consolas" panose="020B0609020204030204" pitchFamily="49" charset="0"/>
              </a:rPr>
              <a:t>.first();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	    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Execute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current_ins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 and push in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e2w_b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end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end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priority &lt;= !priority;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endrule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151F-F6AC-4D4C-9E45-EE8B9678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2023 - 4/6/23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DE859-0F25-4FDA-B8FD-9889F72E1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67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77C1-3522-4234-ACDB-74C58CCF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90" y="266700"/>
            <a:ext cx="8937171" cy="1143000"/>
          </a:xfrm>
        </p:spPr>
        <p:txBody>
          <a:bodyPr/>
          <a:lstStyle/>
          <a:p>
            <a:r>
              <a:rPr lang="en-US" dirty="0"/>
              <a:t>Handle control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C952-2E60-44F0-A594-49D306D29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instruction comes from </a:t>
            </a:r>
          </a:p>
          <a:p>
            <a:r>
              <a:rPr lang="en-US" dirty="0"/>
              <a:t>How to correct from misprediction?</a:t>
            </a:r>
          </a:p>
          <a:p>
            <a:pPr lvl="1"/>
            <a:r>
              <a:rPr lang="en-US" dirty="0">
                <a:solidFill>
                  <a:srgbClr val="40458C"/>
                </a:solidFill>
              </a:rPr>
              <a:t>Two epochs: one per thread</a:t>
            </a:r>
          </a:p>
          <a:p>
            <a:pPr lvl="1"/>
            <a:r>
              <a:rPr lang="en-US" dirty="0">
                <a:solidFill>
                  <a:srgbClr val="40458C"/>
                </a:solidFill>
              </a:rPr>
              <a:t>Execute rule use the appropriate epoch (depending on the source </a:t>
            </a:r>
            <a:r>
              <a:rPr lang="en-US" dirty="0">
                <a:solidFill>
                  <a:srgbClr val="00B0F0"/>
                </a:solidFill>
              </a:rPr>
              <a:t>d2e_b</a:t>
            </a:r>
            <a:r>
              <a:rPr lang="en-US" dirty="0">
                <a:solidFill>
                  <a:srgbClr val="40458C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d2e_r</a:t>
            </a:r>
            <a:r>
              <a:rPr lang="en-US" dirty="0">
                <a:solidFill>
                  <a:srgbClr val="40458C"/>
                </a:solidFill>
              </a:rPr>
              <a:t> ) to filter out the instruction </a:t>
            </a:r>
          </a:p>
          <a:p>
            <a:pPr lvl="1"/>
            <a:r>
              <a:rPr lang="en-US" dirty="0">
                <a:solidFill>
                  <a:srgbClr val="40458C"/>
                </a:solidFill>
              </a:rPr>
              <a:t>Modify the appropriate pc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40458C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FFF56-9086-4285-8E14-8935332A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7CDC5-7000-46D5-BA36-2CCFC44C88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78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646E-3167-02D3-0A67-5FF406B2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Exploiting choices</a:t>
            </a:r>
            <a:br>
              <a:rPr lang="en-US" dirty="0">
                <a:ea typeface="Verdana"/>
              </a:rPr>
            </a:br>
            <a:r>
              <a:rPr lang="en-US" sz="1600" dirty="0">
                <a:ea typeface="+mj-lt"/>
                <a:cs typeface="+mj-lt"/>
              </a:rPr>
              <a:t>https://dl.acm.org/doi/pdf/10.1145/232973.232993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F157-4C35-022C-63F2-F10C0102D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Every cycle, which thread should we fetch from? Execute from? Etc...</a:t>
            </a:r>
          </a:p>
          <a:p>
            <a:r>
              <a:rPr lang="en-US" dirty="0">
                <a:ea typeface="Verdana"/>
              </a:rPr>
              <a:t>There is a </a:t>
            </a:r>
            <a:r>
              <a:rPr lang="en-US" i="1" dirty="0">
                <a:ea typeface="Verdana"/>
              </a:rPr>
              <a:t>scheduling</a:t>
            </a:r>
            <a:r>
              <a:rPr lang="en-US" dirty="0">
                <a:ea typeface="Verdana"/>
              </a:rPr>
              <a:t> choice:</a:t>
            </a:r>
          </a:p>
          <a:p>
            <a:pPr lvl="1">
              <a:buClr>
                <a:srgbClr val="40458C"/>
              </a:buClr>
              <a:buFont typeface="Courier New" pitchFamily="-96" charset="2"/>
              <a:buChar char="o"/>
            </a:pPr>
            <a:r>
              <a:rPr lang="en-US" dirty="0">
                <a:ea typeface="Verdana"/>
              </a:rPr>
              <a:t>Greedy </a:t>
            </a:r>
            <a:r>
              <a:rPr lang="en-US" sz="2000" dirty="0">
                <a:ea typeface="Verdana"/>
              </a:rPr>
              <a:t>(1 except if one stuck, then 2)</a:t>
            </a:r>
          </a:p>
          <a:p>
            <a:pPr lvl="1">
              <a:buClr>
                <a:srgbClr val="40458C"/>
              </a:buClr>
              <a:buFont typeface="Courier New" pitchFamily="-96" charset="2"/>
              <a:buChar char="o"/>
            </a:pPr>
            <a:r>
              <a:rPr lang="en-US" dirty="0">
                <a:ea typeface="Verdana"/>
              </a:rPr>
              <a:t>Alternate?</a:t>
            </a:r>
          </a:p>
          <a:p>
            <a:pPr lvl="1">
              <a:buClr>
                <a:srgbClr val="40458C"/>
              </a:buClr>
              <a:buFont typeface="Courier New" pitchFamily="-96" charset="2"/>
              <a:buChar char="o"/>
            </a:pPr>
            <a:r>
              <a:rPr lang="en-US" dirty="0">
                <a:ea typeface="Verdana"/>
              </a:rPr>
              <a:t>Random?</a:t>
            </a:r>
          </a:p>
          <a:p>
            <a:pPr lvl="1">
              <a:buClr>
                <a:srgbClr val="40458C"/>
              </a:buClr>
              <a:buFont typeface="Courier New" pitchFamily="-96" charset="2"/>
              <a:buChar char="o"/>
            </a:pPr>
            <a:r>
              <a:rPr lang="en-US" dirty="0">
                <a:ea typeface="Verdana"/>
              </a:rPr>
              <a:t>Anything smarter?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50D99-C1D9-6EF3-BAE1-22495E1F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E3E2F-0BB1-A747-5301-E7E3A8B3D0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7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028D-BC50-0F9D-CCAD-AD703177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in 6.1920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CEE3D-3AF5-3935-0304-9F3523B0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r>
              <a:rPr lang="en-US" dirty="0"/>
              <a:t>Processor does 2 </a:t>
            </a:r>
            <a:r>
              <a:rPr lang="en-US" dirty="0" err="1"/>
              <a:t>insts</a:t>
            </a:r>
            <a:r>
              <a:rPr lang="en-US" dirty="0"/>
              <a:t> per cycle</a:t>
            </a:r>
          </a:p>
          <a:p>
            <a:r>
              <a:rPr lang="en-US" dirty="0">
                <a:solidFill>
                  <a:srgbClr val="FF0000"/>
                </a:solidFill>
              </a:rPr>
              <a:t>Cost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/>
              <a:t>Increased complexity in control logic (hard to debug/verify)</a:t>
            </a:r>
          </a:p>
          <a:p>
            <a:pPr lvl="1"/>
            <a:r>
              <a:rPr lang="en-US" dirty="0"/>
              <a:t>Increased area/energy if unused:</a:t>
            </a:r>
          </a:p>
          <a:p>
            <a:pPr lvl="2"/>
            <a:r>
              <a:rPr lang="en-US" dirty="0"/>
              <a:t>More ports in RF …</a:t>
            </a:r>
          </a:p>
          <a:p>
            <a:r>
              <a:rPr lang="en-US" dirty="0" err="1">
                <a:solidFill>
                  <a:srgbClr val="00B050"/>
                </a:solidFill>
              </a:rPr>
              <a:t>Noncost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n-US" dirty="0"/>
              <a:t>No changes to the programs!</a:t>
            </a:r>
          </a:p>
          <a:p>
            <a:pPr lvl="1"/>
            <a:r>
              <a:rPr lang="en-US" dirty="0"/>
              <a:t>Size of cache/size of Rf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80994-9D02-4D23-8A7C-5EA7FDA485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5D3D3-3F29-4D32-8EDC-2830B24C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6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0A91-F452-9EAB-ED62-3005D01D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More choices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FC642-6D45-F06B-2E8E-9D772D629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00" y="1513500"/>
            <a:ext cx="7772400" cy="4114800"/>
          </a:xfrm>
        </p:spPr>
        <p:txBody>
          <a:bodyPr/>
          <a:lstStyle/>
          <a:p>
            <a:r>
              <a:rPr lang="en-US" dirty="0">
                <a:ea typeface="Verdana"/>
              </a:rPr>
              <a:t>Interesting policies:</a:t>
            </a:r>
          </a:p>
          <a:p>
            <a:pPr lvl="1">
              <a:buClr>
                <a:srgbClr val="40458C"/>
              </a:buClr>
              <a:buFont typeface="Courier New" pitchFamily="-96" charset="2"/>
              <a:buChar char="o"/>
            </a:pPr>
            <a:r>
              <a:rPr lang="en-US" dirty="0">
                <a:ea typeface="Verdana"/>
              </a:rPr>
              <a:t>#in-flight branches on each thread. Pick thread with minimal number of branches (</a:t>
            </a:r>
            <a:r>
              <a:rPr lang="en-US" i="1" dirty="0">
                <a:ea typeface="Verdana"/>
              </a:rPr>
              <a:t>if possible) </a:t>
            </a:r>
            <a:r>
              <a:rPr lang="en-US" b="1" dirty="0">
                <a:ea typeface="Verdana"/>
              </a:rPr>
              <a:t>Why is it good?</a:t>
            </a:r>
          </a:p>
          <a:p>
            <a:pPr lvl="1">
              <a:buClr>
                <a:srgbClr val="40458C"/>
              </a:buClr>
              <a:buFont typeface="Courier New" pitchFamily="-96" charset="2"/>
              <a:buChar char="o"/>
            </a:pPr>
            <a:r>
              <a:rPr lang="en-US" dirty="0">
                <a:ea typeface="Verdana"/>
              </a:rPr>
              <a:t>#in-flight misses on each thread</a:t>
            </a:r>
          </a:p>
          <a:p>
            <a:pPr lvl="1">
              <a:buClr>
                <a:srgbClr val="40458C"/>
              </a:buClr>
              <a:buFont typeface="Courier New" pitchFamily="-96" charset="2"/>
              <a:buChar char="o"/>
            </a:pPr>
            <a:r>
              <a:rPr lang="en-US">
                <a:ea typeface="Verdana"/>
              </a:rPr>
              <a:t>#in-flight instructions (priority to minimal in-flight instructions)</a:t>
            </a:r>
            <a:endParaRPr lang="en-US" dirty="0">
              <a:ea typeface="Verdana"/>
            </a:endParaRPr>
          </a:p>
          <a:p>
            <a:r>
              <a:rPr lang="en-US" sz="2000" dirty="0">
                <a:ea typeface="Verdana"/>
              </a:rPr>
              <a:t>Those ideas even more important when we have a superscalar machine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4DDFC-1952-94EA-92D8-0F964D24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2A56E-6984-E332-B4C3-4E4A4AE259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03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BB94-305C-44A2-AA74-A24AE330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63" y="324633"/>
            <a:ext cx="9356680" cy="1143000"/>
          </a:xfrm>
        </p:spPr>
        <p:txBody>
          <a:bodyPr/>
          <a:lstStyle/>
          <a:p>
            <a:r>
              <a:rPr lang="en-US" dirty="0"/>
              <a:t>Extra difficulties with </a:t>
            </a:r>
            <a:r>
              <a:rPr lang="en-US" b="1" dirty="0"/>
              <a:t>S</a:t>
            </a:r>
            <a:r>
              <a:rPr lang="en-US" dirty="0"/>
              <a:t>MT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D5C1-DAFC-4F30-96EB-7A4F25E0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Fetching two different lines from the I$ the same cycle?</a:t>
            </a:r>
          </a:p>
          <a:p>
            <a:pPr lvl="1"/>
            <a:r>
              <a:rPr lang="en-US" dirty="0"/>
              <a:t>Requires a 2-ported BRAM/SRAM</a:t>
            </a:r>
          </a:p>
          <a:p>
            <a:r>
              <a:rPr lang="en-US" dirty="0"/>
              <a:t>What if we don’t have those for our I$?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We can play a little trick!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4AD3-B78D-4300-8C7C-093EF7AC62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60E4A-0A4C-46F0-81C5-6EED7524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8525-774E-4582-9BEA-B3CED242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superscalar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B71E-A393-4EF0-8C23-41728D77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DEA37-5C14-4A28-A052-DEBCC41E78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B71D7-3ABC-4E9D-8AFC-C383C06DE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8" t="-130" r="36467" b="72287"/>
          <a:stretch/>
        </p:blipFill>
        <p:spPr>
          <a:xfrm>
            <a:off x="1598468" y="1821013"/>
            <a:ext cx="5794664" cy="39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87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8525-774E-4582-9BEA-B3CED242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6011"/>
            <a:ext cx="8382000" cy="1143000"/>
          </a:xfrm>
        </p:spPr>
        <p:txBody>
          <a:bodyPr/>
          <a:lstStyle/>
          <a:p>
            <a:r>
              <a:rPr lang="en-US" dirty="0"/>
              <a:t>L1 for SMT - 2-port  I$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B71E-A393-4EF0-8C23-41728D77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DEA37-5C14-4A28-A052-DEBCC41E78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B71D7-3ABC-4E9D-8AFC-C383C06DE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0" t="30888" r="36441" b="41134"/>
          <a:stretch/>
        </p:blipFill>
        <p:spPr>
          <a:xfrm>
            <a:off x="1598468" y="1821013"/>
            <a:ext cx="5788450" cy="397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95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8525-774E-4582-9BEA-B3CED242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for SMT – 1-port I$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9B71E-A393-4EF0-8C23-41728D77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DEA37-5C14-4A28-A052-DEBCC41E78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B71D7-3ABC-4E9D-8AFC-C383C06DE7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t="61275" r="41320" b="10747"/>
          <a:stretch/>
        </p:blipFill>
        <p:spPr>
          <a:xfrm>
            <a:off x="1598468" y="1821013"/>
            <a:ext cx="5788450" cy="397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90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801B55-D6E8-4D28-A782-7779C6FC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Scope, gains, losses?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6DF897-2629-4888-9CE3-2B88F0D1A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8142962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showed 2-way multithreading, does it works for k-way (k=3,4…)?</a:t>
            </a:r>
          </a:p>
          <a:p>
            <a:pPr marL="400050" lvl="1" indent="0">
              <a:buNone/>
            </a:pPr>
            <a:r>
              <a:rPr lang="en-US" dirty="0"/>
              <a:t>	Modern intel: k=2 </a:t>
            </a:r>
          </a:p>
          <a:p>
            <a:pPr marL="400050" lvl="1" indent="0">
              <a:buNone/>
            </a:pPr>
            <a:r>
              <a:rPr lang="en-US" dirty="0"/>
              <a:t>	Alpha Ev8 (</a:t>
            </a:r>
            <a:r>
              <a:rPr lang="en-US" dirty="0" err="1"/>
              <a:t>Araña</a:t>
            </a:r>
            <a:r>
              <a:rPr lang="en-US" dirty="0"/>
              <a:t>): k=4</a:t>
            </a:r>
          </a:p>
          <a:p>
            <a:pPr marL="400050" lvl="1" indent="0">
              <a:buNone/>
            </a:pPr>
            <a:r>
              <a:rPr lang="en-US" dirty="0"/>
              <a:t>	GPU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much performance is there to win?</a:t>
            </a:r>
          </a:p>
          <a:p>
            <a:pPr marL="0" indent="0">
              <a:buNone/>
            </a:pPr>
            <a:r>
              <a:rPr lang="en-US" dirty="0"/>
              <a:t>Let’s read Wikipedia together!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AD0D-9F65-4128-9486-626AAC2E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2A7F3-0C6E-4E5C-8D5E-B7D96BBC0A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1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22AC-A1C0-4AF0-8B1F-5EAE4D4BA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elephant in the room: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8400C-A18E-4243-818A-DDEE5A6CB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What is a thread?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CEF40-D6E3-49E0-9B07-12DBF3FF0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  <a:fld id="{E106E5FE-2B70-4D48-BE0C-1D2745C5F17A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146D6-D31F-407E-A621-9893F439D7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616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9546-24CF-3339-0699-72A14302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thread vs SW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A33FF-21FC-9743-513F-A5F78DB7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62100"/>
            <a:ext cx="7772400" cy="4114800"/>
          </a:xfrm>
        </p:spPr>
        <p:txBody>
          <a:bodyPr/>
          <a:lstStyle/>
          <a:p>
            <a:r>
              <a:rPr lang="en-US" dirty="0"/>
              <a:t>Scenario, two programs, one pc register: </a:t>
            </a:r>
          </a:p>
          <a:p>
            <a:pPr lvl="1"/>
            <a:r>
              <a:rPr lang="en-US" dirty="0"/>
              <a:t>swth0 runs for 1ms</a:t>
            </a:r>
          </a:p>
          <a:p>
            <a:pPr lvl="1"/>
            <a:r>
              <a:rPr lang="en-US" dirty="0"/>
              <a:t>Timer interrupt – current pc get shelved</a:t>
            </a:r>
          </a:p>
          <a:p>
            <a:pPr lvl="2"/>
            <a:r>
              <a:rPr lang="en-US" dirty="0"/>
              <a:t>OS code runs, decide if it wants to return to current pc, or to another pc, maybe pc of swth1</a:t>
            </a:r>
          </a:p>
          <a:p>
            <a:pPr lvl="1"/>
            <a:r>
              <a:rPr lang="en-US" dirty="0"/>
              <a:t>swth1 runs for 1ms</a:t>
            </a:r>
          </a:p>
          <a:p>
            <a:r>
              <a:rPr lang="en-US" dirty="0"/>
              <a:t>Multiple SW thread can be run with one HW thread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9AF4B-7DD6-1CA9-B13D-F9868191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E2DF4-A1D2-8159-6CBB-0534BAF589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3D879-01A4-5827-5D51-CB1AFBA3A343}"/>
              </a:ext>
            </a:extLst>
          </p:cNvPr>
          <p:cNvSpPr txBox="1"/>
          <p:nvPr/>
        </p:nvSpPr>
        <p:spPr>
          <a:xfrm>
            <a:off x="2288969" y="3322212"/>
            <a:ext cx="5206875" cy="107721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Only a few extra registers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are necessary to run multiple threads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on a single hardware thread</a:t>
            </a:r>
          </a:p>
        </p:txBody>
      </p:sp>
    </p:spTree>
    <p:extLst>
      <p:ext uri="{BB962C8B-B14F-4D97-AF65-F5344CB8AC3E}">
        <p14:creationId xmlns:p14="http://schemas.microsoft.com/office/powerpoint/2010/main" val="375501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2752-1050-4F9B-BFD2-113247C1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8285018" cy="1143000"/>
          </a:xfrm>
        </p:spPr>
        <p:txBody>
          <a:bodyPr/>
          <a:lstStyle/>
          <a:p>
            <a:r>
              <a:rPr lang="en-US" dirty="0"/>
              <a:t>What we did not talk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7178-766B-4176-9C2D-7832B738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7608"/>
            <a:ext cx="7772400" cy="4114800"/>
          </a:xfrm>
        </p:spPr>
        <p:txBody>
          <a:bodyPr/>
          <a:lstStyle/>
          <a:p>
            <a:r>
              <a:rPr lang="en-US" dirty="0"/>
              <a:t>With current setup:</a:t>
            </a:r>
          </a:p>
          <a:p>
            <a:pPr lvl="1"/>
            <a:r>
              <a:rPr lang="en-US" dirty="0"/>
              <a:t>The two programs share the same memory</a:t>
            </a:r>
          </a:p>
          <a:p>
            <a:pPr lvl="1"/>
            <a:r>
              <a:rPr lang="en-US" dirty="0"/>
              <a:t>They can mess with each other memory</a:t>
            </a:r>
          </a:p>
          <a:p>
            <a:pPr lvl="1"/>
            <a:r>
              <a:rPr lang="en-US" dirty="0"/>
              <a:t>BAD the 2 programs run by our HW threads are conceptually completely different</a:t>
            </a:r>
          </a:p>
          <a:p>
            <a:r>
              <a:rPr lang="en-US" dirty="0"/>
              <a:t>Could we provide an abstraction?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933C-32A6-413D-BC75-0BF6A6A985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75218-11FD-41DC-8808-DACD58DD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2752-1050-4F9B-BFD2-113247C1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8285018" cy="1143000"/>
          </a:xfrm>
        </p:spPr>
        <p:txBody>
          <a:bodyPr/>
          <a:lstStyle/>
          <a:p>
            <a:r>
              <a:rPr lang="en-US" dirty="0"/>
              <a:t>Virtual memory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07178-766B-4176-9C2D-7832B738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45772"/>
            <a:ext cx="7772400" cy="4114800"/>
          </a:xfrm>
        </p:spPr>
        <p:txBody>
          <a:bodyPr/>
          <a:lstStyle/>
          <a:p>
            <a:r>
              <a:rPr lang="en-US" dirty="0"/>
              <a:t>Addresses of the program are “virtual”  </a:t>
            </a:r>
          </a:p>
          <a:p>
            <a:pPr lvl="1"/>
            <a:r>
              <a:rPr lang="en-US" dirty="0"/>
              <a:t>The hardware add one level of indirection to actually find the real address</a:t>
            </a:r>
          </a:p>
          <a:p>
            <a:pPr lvl="1"/>
            <a:r>
              <a:rPr lang="en-US" dirty="0"/>
              <a:t>The translation depends on the thread</a:t>
            </a:r>
          </a:p>
          <a:p>
            <a:r>
              <a:rPr lang="en-US" dirty="0"/>
              <a:t>SW Thread VS Process: </a:t>
            </a:r>
          </a:p>
          <a:p>
            <a:pPr lvl="1"/>
            <a:r>
              <a:rPr lang="en-US" dirty="0"/>
              <a:t>Two threads of the same process, have the same translation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3933C-32A6-413D-BC75-0BF6A6A985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75218-11FD-41DC-8808-DACD58DD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B744-A8FB-8382-0421-CE674702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Yet another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A022-FE46-CDBD-A556-E8E69A79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8191500" cy="4114800"/>
          </a:xfrm>
        </p:spPr>
        <p:txBody>
          <a:bodyPr/>
          <a:lstStyle/>
          <a:p>
            <a:r>
              <a:rPr lang="en-US" dirty="0"/>
              <a:t>So far, processor runs 1 program</a:t>
            </a:r>
          </a:p>
          <a:p>
            <a:r>
              <a:rPr lang="en-US" dirty="0"/>
              <a:t>Why not making it run 2 (or k) programs?</a:t>
            </a:r>
          </a:p>
          <a:p>
            <a:pPr lvl="1"/>
            <a:r>
              <a:rPr lang="en-US" dirty="0" err="1"/>
              <a:t>pc_x</a:t>
            </a:r>
            <a:r>
              <a:rPr lang="en-US" dirty="0"/>
              <a:t>, </a:t>
            </a:r>
            <a:r>
              <a:rPr lang="en-US" dirty="0" err="1"/>
              <a:t>rf_x</a:t>
            </a:r>
            <a:r>
              <a:rPr lang="en-US" dirty="0"/>
              <a:t>[_]</a:t>
            </a:r>
          </a:p>
          <a:p>
            <a:pPr lvl="1"/>
            <a:r>
              <a:rPr lang="en-US" dirty="0" err="1"/>
              <a:t>pc_y</a:t>
            </a:r>
            <a:r>
              <a:rPr lang="en-US" dirty="0"/>
              <a:t>, </a:t>
            </a:r>
            <a:r>
              <a:rPr lang="en-US" dirty="0" err="1"/>
              <a:t>rf_y</a:t>
            </a:r>
            <a:r>
              <a:rPr lang="en-US" dirty="0"/>
              <a:t>[_]</a:t>
            </a:r>
          </a:p>
          <a:p>
            <a:r>
              <a:rPr lang="en-US" dirty="0"/>
              <a:t>Run one instruction of each program each cycle?</a:t>
            </a:r>
          </a:p>
          <a:p>
            <a:pPr lvl="1"/>
            <a:r>
              <a:rPr lang="en-US" u="sng" dirty="0"/>
              <a:t>Not necessarily,</a:t>
            </a:r>
            <a:r>
              <a:rPr lang="en-US" dirty="0"/>
              <a:t> almost never in the rest of this lecture</a:t>
            </a:r>
            <a:endParaRPr lang="en-US" u="sng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A6ADF-054A-7C2D-1A7B-6279BE0302C7}"/>
              </a:ext>
            </a:extLst>
          </p:cNvPr>
          <p:cNvSpPr txBox="1"/>
          <p:nvPr/>
        </p:nvSpPr>
        <p:spPr>
          <a:xfrm>
            <a:off x="4865915" y="3777734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Multithreading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09012-0565-4251-B8FC-B26BB7FB0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B23EE60-78CA-4ECF-8DD2-1DD66789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18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D8CD-DA60-4136-827F-EF1F110B1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9B20D-81AC-45CD-AC7A-929669A0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0D36A-93E4-4840-813D-4DA8986721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FA1FDA19-8212-4B5F-A858-CD25E24014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" t="49347" r="18247" b="5338"/>
          <a:stretch/>
        </p:blipFill>
        <p:spPr bwMode="auto">
          <a:xfrm>
            <a:off x="1905000" y="1828800"/>
            <a:ext cx="4876800" cy="384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980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DD128-D6C4-CCCA-2AAC-FF06604D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(MT)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2F5A-4EEC-C564-446A-92FF54A80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Noncost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olidFill>
                  <a:srgbClr val="40458C"/>
                </a:solidFill>
              </a:rPr>
              <a:t>:</a:t>
            </a:r>
          </a:p>
          <a:p>
            <a:pPr lvl="1"/>
            <a:r>
              <a:rPr lang="en-US" dirty="0"/>
              <a:t>Lower complexity in control logic</a:t>
            </a:r>
          </a:p>
          <a:p>
            <a:r>
              <a:rPr lang="en-US" dirty="0">
                <a:solidFill>
                  <a:srgbClr val="FF0000"/>
                </a:solidFill>
              </a:rPr>
              <a:t>Cost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Changes to the programs!</a:t>
            </a:r>
          </a:p>
          <a:p>
            <a:pPr lvl="1"/>
            <a:r>
              <a:rPr lang="en-US" dirty="0"/>
              <a:t>Increases number of Rf </a:t>
            </a:r>
          </a:p>
          <a:p>
            <a:pPr lvl="1"/>
            <a:r>
              <a:rPr lang="en-US" dirty="0"/>
              <a:t>Potentially requires bigger caches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0C9DE-FB77-4E18-8DA6-F81E33B6C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33F32-7E9B-4B07-9C45-A92A47E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5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6D69-E31F-3337-9F04-DD7CFF78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the RF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183655-35D1-CECD-8360-16842402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rgbClr val="40458C"/>
                </a:solidFill>
              </a:rPr>
              <a:t>RF is on the cost side </a:t>
            </a:r>
            <a:r>
              <a:rPr lang="en-US" u="sng" dirty="0">
                <a:solidFill>
                  <a:srgbClr val="40458C"/>
                </a:solidFill>
              </a:rPr>
              <a:t>for different reasons</a:t>
            </a:r>
            <a:r>
              <a:rPr lang="en-US" dirty="0">
                <a:solidFill>
                  <a:srgbClr val="40458C"/>
                </a:solidFill>
              </a:rPr>
              <a:t>.</a:t>
            </a:r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4E71B660-765D-968A-E122-2E2C43A01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4" t="44326" r="21884" b="27341"/>
          <a:stretch/>
        </p:blipFill>
        <p:spPr>
          <a:xfrm>
            <a:off x="5200650" y="3508079"/>
            <a:ext cx="3181350" cy="1843737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1DAD2D08-394A-ED27-26CF-A40D28777B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" t="3095" r="33238" b="68571"/>
          <a:stretch/>
        </p:blipFill>
        <p:spPr>
          <a:xfrm>
            <a:off x="1538017" y="5004619"/>
            <a:ext cx="2566940" cy="1574566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E6A3250A-B522-D8DF-43B5-29C4CAF5FE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" t="3095" r="33238" b="68571"/>
          <a:stretch/>
        </p:blipFill>
        <p:spPr>
          <a:xfrm>
            <a:off x="1544504" y="3346918"/>
            <a:ext cx="2566940" cy="15745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F0CAB2-0BEB-2B91-6A76-E929DD29442E}"/>
              </a:ext>
            </a:extLst>
          </p:cNvPr>
          <p:cNvSpPr txBox="1"/>
          <p:nvPr/>
        </p:nvSpPr>
        <p:spPr>
          <a:xfrm>
            <a:off x="1197484" y="2987678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RF for multithreading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6B0E1E-A172-9287-B2FF-A40159D65DE6}"/>
              </a:ext>
            </a:extLst>
          </p:cNvPr>
          <p:cNvSpPr txBox="1"/>
          <p:nvPr/>
        </p:nvSpPr>
        <p:spPr>
          <a:xfrm>
            <a:off x="4618469" y="3050879"/>
            <a:ext cx="416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Tuesday’s RF for superscalar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96FD8-7C40-4CDF-B839-B49D6E8F9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76A17-D358-4074-8F70-EEAF0302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40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C6D69-E31F-3337-9F04-DD7CFF78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the RF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183655-35D1-CECD-8360-16842402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r>
              <a:rPr lang="en-US" dirty="0">
                <a:solidFill>
                  <a:srgbClr val="40458C"/>
                </a:solidFill>
              </a:rPr>
              <a:t>Relative costs of</a:t>
            </a:r>
          </a:p>
          <a:p>
            <a:pPr lvl="1"/>
            <a:r>
              <a:rPr lang="en-US" dirty="0">
                <a:solidFill>
                  <a:srgbClr val="40458C"/>
                </a:solidFill>
              </a:rPr>
              <a:t>N registers of size B, R read ports, W write ports, </a:t>
            </a:r>
            <a:r>
              <a:rPr lang="en-US" dirty="0" err="1">
                <a:solidFill>
                  <a:srgbClr val="FF0000"/>
                </a:solidFill>
              </a:rPr>
              <a:t>rfcost</a:t>
            </a:r>
            <a:r>
              <a:rPr lang="en-US" dirty="0">
                <a:solidFill>
                  <a:srgbClr val="FF0000"/>
                </a:solidFill>
              </a:rPr>
              <a:t>(N,B,R,W)</a:t>
            </a:r>
            <a:r>
              <a:rPr lang="en-US" dirty="0">
                <a:solidFill>
                  <a:srgbClr val="40458C"/>
                </a:solidFill>
              </a:rPr>
              <a:t>?</a:t>
            </a:r>
          </a:p>
          <a:p>
            <a:pPr lvl="1"/>
            <a:r>
              <a:rPr lang="en-US" dirty="0" err="1">
                <a:solidFill>
                  <a:srgbClr val="40458C"/>
                </a:solidFill>
              </a:rPr>
              <a:t>rfcost</a:t>
            </a:r>
            <a:r>
              <a:rPr lang="en-US" dirty="0">
                <a:solidFill>
                  <a:srgbClr val="40458C"/>
                </a:solidFill>
              </a:rPr>
              <a:t> is (critical path, area, energy)</a:t>
            </a:r>
          </a:p>
          <a:p>
            <a:r>
              <a:rPr lang="en-US" dirty="0">
                <a:solidFill>
                  <a:srgbClr val="40458C"/>
                </a:solidFill>
              </a:rPr>
              <a:t>Increasing the number of ports is typically quite expensive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BED88E-347A-4B17-9FBF-E1BAC2F565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</a:p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7BF06-CE18-4319-8B15-F745414A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6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044EBC-1E9B-430C-A431-5E8C2C36B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Wait – Back to superscalar’s lecture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BD9C9A5-691D-4E9D-AB51-50CAEB0BD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F5477D-04A6-448E-B53B-3A155BAB0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L15-6.1920-</a:t>
            </a:r>
            <a:fld id="{E106E5FE-2B70-4D48-BE0C-1D2745C5F17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1AB0D85-27A0-4792-8BC1-2D80C4194E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2023 - 4/6/23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278309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1963</TotalTime>
  <Words>1520</Words>
  <Application>Microsoft Office PowerPoint</Application>
  <PresentationFormat>On-screen Show (4:3)</PresentationFormat>
  <Paragraphs>319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Blueprint</vt:lpstr>
      <vt:lpstr>PowerPoint Presentation</vt:lpstr>
      <vt:lpstr>How to go faster?</vt:lpstr>
      <vt:lpstr>Previously in 6.1920</vt:lpstr>
      <vt:lpstr>Yet another idea</vt:lpstr>
      <vt:lpstr>Preliminary diagram</vt:lpstr>
      <vt:lpstr>Multithreading (MT)</vt:lpstr>
      <vt:lpstr>Tradeoffs in the RF</vt:lpstr>
      <vt:lpstr>Tradeoffs in the RF</vt:lpstr>
      <vt:lpstr>Wait – Back to superscalar’s lecture</vt:lpstr>
      <vt:lpstr>Side-notes – Superscalar throwback</vt:lpstr>
      <vt:lpstr>Return to today’s lecture</vt:lpstr>
      <vt:lpstr>Refining the idea</vt:lpstr>
      <vt:lpstr>1.Fine-grained MT</vt:lpstr>
      <vt:lpstr>2.Coarse-grained MT</vt:lpstr>
      <vt:lpstr>3. SMT (Simultaneous)</vt:lpstr>
      <vt:lpstr>Great, does it work?</vt:lpstr>
      <vt:lpstr>Yes (part one of lab) but No (part two of lab)</vt:lpstr>
      <vt:lpstr>Not a solution</vt:lpstr>
      <vt:lpstr>Solution</vt:lpstr>
      <vt:lpstr>More accurate diagram</vt:lpstr>
      <vt:lpstr>Morer accurate diagram</vt:lpstr>
      <vt:lpstr>Drawing more</vt:lpstr>
      <vt:lpstr>Round-robin scheduling</vt:lpstr>
      <vt:lpstr>Round-robin in Execute</vt:lpstr>
      <vt:lpstr>Round-robin in Execute</vt:lpstr>
      <vt:lpstr>Round-robin in Execute</vt:lpstr>
      <vt:lpstr>Round-robin in Execute</vt:lpstr>
      <vt:lpstr>Handle control instructions</vt:lpstr>
      <vt:lpstr>Exploiting choices https://dl.acm.org/doi/pdf/10.1145/232973.232993</vt:lpstr>
      <vt:lpstr>More choices</vt:lpstr>
      <vt:lpstr>Extra difficulties with SMT</vt:lpstr>
      <vt:lpstr>L1 superscalar</vt:lpstr>
      <vt:lpstr>L1 for SMT - 2-port  I$</vt:lpstr>
      <vt:lpstr>L1 for SMT – 1-port I$</vt:lpstr>
      <vt:lpstr>Scope, gains, losses?</vt:lpstr>
      <vt:lpstr>The elephant in the room:</vt:lpstr>
      <vt:lpstr>HW thread vs SW thread</vt:lpstr>
      <vt:lpstr>What we did not talk about</vt:lpstr>
      <vt:lpstr>Virtual memory idea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Sequential Circuits</dc:subject>
  <dc:creator>Arvind</dc:creator>
  <cp:lastModifiedBy>Thomas Bourgeat</cp:lastModifiedBy>
  <cp:revision>79</cp:revision>
  <cp:lastPrinted>1601-01-01T00:00:00Z</cp:lastPrinted>
  <dcterms:created xsi:type="dcterms:W3CDTF">2003-01-21T19:25:41Z</dcterms:created>
  <dcterms:modified xsi:type="dcterms:W3CDTF">2024-03-12T15:12:33Z</dcterms:modified>
</cp:coreProperties>
</file>