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42"/>
  </p:notesMasterIdLst>
  <p:handoutMasterIdLst>
    <p:handoutMasterId r:id="rId43"/>
  </p:handoutMasterIdLst>
  <p:sldIdLst>
    <p:sldId id="1539" r:id="rId2"/>
    <p:sldId id="1652" r:id="rId3"/>
    <p:sldId id="1632" r:id="rId4"/>
    <p:sldId id="1633" r:id="rId5"/>
    <p:sldId id="1634" r:id="rId6"/>
    <p:sldId id="1635" r:id="rId7"/>
    <p:sldId id="1636" r:id="rId8"/>
    <p:sldId id="1637" r:id="rId9"/>
    <p:sldId id="1638" r:id="rId10"/>
    <p:sldId id="1639" r:id="rId11"/>
    <p:sldId id="1640" r:id="rId12"/>
    <p:sldId id="1690" r:id="rId13"/>
    <p:sldId id="1673" r:id="rId14"/>
    <p:sldId id="1674" r:id="rId15"/>
    <p:sldId id="1675" r:id="rId16"/>
    <p:sldId id="1643" r:id="rId17"/>
    <p:sldId id="1641" r:id="rId18"/>
    <p:sldId id="1676" r:id="rId19"/>
    <p:sldId id="1679" r:id="rId20"/>
    <p:sldId id="1677" r:id="rId21"/>
    <p:sldId id="1680" r:id="rId22"/>
    <p:sldId id="1618" r:id="rId23"/>
    <p:sldId id="1660" r:id="rId24"/>
    <p:sldId id="1687" r:id="rId25"/>
    <p:sldId id="1620" r:id="rId26"/>
    <p:sldId id="1621" r:id="rId27"/>
    <p:sldId id="1625" r:id="rId28"/>
    <p:sldId id="1627" r:id="rId29"/>
    <p:sldId id="1628" r:id="rId30"/>
    <p:sldId id="1629" r:id="rId31"/>
    <p:sldId id="1630" r:id="rId32"/>
    <p:sldId id="1631" r:id="rId33"/>
    <p:sldId id="1684" r:id="rId34"/>
    <p:sldId id="1685" r:id="rId35"/>
    <p:sldId id="1686" r:id="rId36"/>
    <p:sldId id="1691" r:id="rId37"/>
    <p:sldId id="1692" r:id="rId38"/>
    <p:sldId id="1694" r:id="rId39"/>
    <p:sldId id="1646" r:id="rId40"/>
    <p:sldId id="1681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4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00"/>
    <a:srgbClr val="DFBD2D"/>
    <a:srgbClr val="F6FD71"/>
    <a:srgbClr val="FF3333"/>
    <a:srgbClr val="FD7E71"/>
    <a:srgbClr val="CC3300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427" autoAdjust="0"/>
    <p:restoredTop sz="92573" autoAdjust="0"/>
  </p:normalViewPr>
  <p:slideViewPr>
    <p:cSldViewPr snapToGrid="0">
      <p:cViewPr varScale="1">
        <p:scale>
          <a:sx n="78" d="100"/>
          <a:sy n="78" d="100"/>
        </p:scale>
        <p:origin x="952" y="18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4038" y="-738"/>
      </p:cViewPr>
      <p:guideLst>
        <p:guide orient="horz" pos="2904"/>
        <p:guide pos="2184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4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>
            <a:lvl1pPr defTabSz="96508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6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>
            <a:lvl1pPr algn="r" defTabSz="96508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b" anchorCtr="0" compatLnSpc="1">
            <a:prstTxWarp prst="textNoShape">
              <a:avLst/>
            </a:prstTxWarp>
          </a:bodyPr>
          <a:lstStyle>
            <a:lvl1pPr defTabSz="96508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0188"/>
            <a:ext cx="3170236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b" anchorCtr="0" compatLnSpc="1">
            <a:prstTxWarp prst="textNoShape">
              <a:avLst/>
            </a:prstTxWarp>
          </a:bodyPr>
          <a:lstStyle>
            <a:lvl1pPr algn="r" defTabSz="96508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fld id="{9B22CF32-A1D0-4532-A169-CD8E46122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>
            <a:lvl1pPr defTabSz="96508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9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6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>
            <a:lvl1pPr algn="r" defTabSz="96508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b" anchorCtr="0" compatLnSpc="1">
            <a:prstTxWarp prst="textNoShape">
              <a:avLst/>
            </a:prstTxWarp>
          </a:bodyPr>
          <a:lstStyle>
            <a:lvl1pPr defTabSz="96508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8"/>
            <a:ext cx="3170236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b" anchorCtr="0" compatLnSpc="1">
            <a:prstTxWarp prst="textNoShape">
              <a:avLst/>
            </a:prstTxWarp>
          </a:bodyPr>
          <a:lstStyle>
            <a:lvl1pPr algn="r" defTabSz="96508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fld id="{399F7159-3BAA-4F4E-A7E9-6008000D4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(Andy)</a:t>
            </a:r>
            <a:r>
              <a:rPr lang="en-US" baseline="0" dirty="0">
                <a:latin typeface="Times New Roman" pitchFamily="-96" charset="0"/>
              </a:rPr>
              <a:t> Changed course website to correct website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007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15</a:t>
            </a:fld>
            <a:endParaRPr lang="en-US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81151">
              <a:defRPr/>
            </a:pP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095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04D0-1B1E-45D8-AF31-0CD2AA87561F}" type="slidenum">
              <a:rPr lang="en-US" smtClean="0">
                <a:latin typeface="Tahoma" pitchFamily="-96" charset="0"/>
              </a:rPr>
              <a:pPr/>
              <a:t>18</a:t>
            </a:fld>
            <a:endParaRPr lang="en-US">
              <a:latin typeface="Tahoma" pitchFamily="-9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773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04D0-1B1E-45D8-AF31-0CD2AA87561F}" type="slidenum">
              <a:rPr lang="en-US" smtClean="0">
                <a:latin typeface="Tahoma" pitchFamily="-96" charset="0"/>
              </a:rPr>
              <a:pPr/>
              <a:t>19</a:t>
            </a:fld>
            <a:endParaRPr lang="en-US">
              <a:latin typeface="Tahoma" pitchFamily="-9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39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21</a:t>
            </a:fld>
            <a:endParaRPr lang="en-US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09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defTabSz="9588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defTabSz="9588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defTabSz="9588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defTabSz="9588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defTabSz="95885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defTabSz="95885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defTabSz="95885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defTabSz="95885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7F6DB52-0901-47DB-9394-A7C9CA2037E7}" type="slidenum">
              <a:rPr lang="en-US" altLang="en-US" sz="1400">
                <a:latin typeface="Tahoma" panose="020B0604030504040204" pitchFamily="34" charset="0"/>
              </a:rPr>
              <a:pPr/>
              <a:t>22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8381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23</a:t>
            </a:fld>
            <a:endParaRPr lang="en-US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782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24</a:t>
            </a:fld>
            <a:endParaRPr lang="en-US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(Andy)</a:t>
            </a:r>
            <a:r>
              <a:rPr lang="en-US" baseline="0" dirty="0">
                <a:latin typeface="Times New Roman" pitchFamily="-96" charset="0"/>
              </a:rPr>
              <a:t> Changed course website to correct website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9852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(Andy) longest</a:t>
            </a:r>
            <a:r>
              <a:rPr lang="en-US" baseline="0" dirty="0"/>
              <a:t> combinational path was effectively 63 1-bit adders.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92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13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State</a:t>
            </a:r>
            <a:r>
              <a:rPr lang="en-US" baseline="0" dirty="0"/>
              <a:t> diagram – replace </a:t>
            </a:r>
            <a:r>
              <a:rPr lang="en-US" baseline="0" dirty="0" err="1"/>
              <a:t>Cnt</a:t>
            </a:r>
            <a:r>
              <a:rPr lang="en-US" baseline="0" dirty="0"/>
              <a:t> by </a:t>
            </a:r>
            <a:r>
              <a:rPr lang="en-US" baseline="0" dirty="0" err="1"/>
              <a:t>inc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534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379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39</a:t>
            </a:fld>
            <a:endParaRPr lang="en-US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latin typeface="Times New Roman" pitchFamily="-96" charset="0"/>
              </a:rPr>
              <a:t>Effect of </a:t>
            </a:r>
            <a:r>
              <a:rPr lang="en-US" dirty="0" err="1">
                <a:latin typeface="Times New Roman" pitchFamily="-96" charset="0"/>
              </a:rPr>
              <a:t>inQ.deq</a:t>
            </a:r>
            <a:r>
              <a:rPr lang="en-US" dirty="0">
                <a:latin typeface="Times New Roman" pitchFamily="-96" charset="0"/>
              </a:rPr>
              <a:t> is not visible to </a:t>
            </a:r>
            <a:r>
              <a:rPr lang="en-US" dirty="0" err="1">
                <a:latin typeface="Times New Roman" pitchFamily="-96" charset="0"/>
              </a:rPr>
              <a:t>inQ.first</a:t>
            </a: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85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40</a:t>
            </a:fld>
            <a:endParaRPr lang="en-US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74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70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6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BBDC4-E7A2-4DEF-A335-D0FBE2EDEC9D}" type="slidenum">
              <a:rPr lang="en-US" smtClean="0">
                <a:latin typeface="Tahoma" pitchFamily="-96" charset="0"/>
              </a:rPr>
              <a:pPr/>
              <a:t>7</a:t>
            </a:fld>
            <a:endParaRPr lang="en-US">
              <a:latin typeface="Tahoma" pitchFamily="-96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306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9</a:t>
            </a:fld>
            <a:endParaRPr lang="en-US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81151">
              <a:defRPr/>
            </a:pPr>
            <a:endParaRPr lang="en-US" dirty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454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395899-8D70-43ED-88A2-AB54020808EE}" type="slidenum">
              <a:rPr lang="en-US" smtClean="0">
                <a:latin typeface="Tahoma" pitchFamily="-96" charset="0"/>
              </a:rPr>
              <a:pPr/>
              <a:t>10</a:t>
            </a:fld>
            <a:endParaRPr lang="en-US">
              <a:latin typeface="Tahoma" pitchFamily="-96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138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9F7159-3BAA-4F4E-A7E9-6008000D401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8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charset="0"/>
              </a:defRPr>
            </a:lvl1pPr>
          </a:lstStyle>
          <a:p>
            <a:pPr>
              <a:defRPr/>
            </a:pPr>
            <a:r>
              <a:rPr lang="en-US" dirty="0"/>
              <a:t>L02-</a:t>
            </a:r>
            <a:fld id="{2DBA8F0E-D6DA-4224-82EA-C9BF982C3C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L02-</a:t>
            </a:r>
            <a:fld id="{4F9502F6-954B-46E9-AC05-33DEDF4CA0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6.1920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/>
              <a:t>L02-</a:t>
            </a:r>
            <a:fld id="{7D3E83D8-6A0E-4416-8509-48224F3DA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799" y="6400800"/>
            <a:ext cx="3302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0" r:id="rId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>
                <a:solidFill>
                  <a:srgbClr val="660066"/>
                </a:solidFill>
              </a:rPr>
              <a:t>Constructive Computer Architecture</a:t>
            </a:r>
          </a:p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endParaRPr lang="en-US" sz="1800" dirty="0">
              <a:solidFill>
                <a:srgbClr val="660066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4400" dirty="0">
                <a:solidFill>
                  <a:schemeClr val="tx2"/>
                </a:solidFill>
              </a:rPr>
              <a:t>Sequential Circuits: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>
                <a:solidFill>
                  <a:schemeClr val="tx2"/>
                </a:solidFill>
              </a:rPr>
              <a:t>Circuits with state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/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Arvind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/>
              <a:t>Massachusetts Institute of Technology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24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19AF3-FC1A-4841-A94A-B6A2A84901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165F7-95F6-4392-84DF-8F95755C920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62666-67C3-484F-90F1-9733176522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2DBA8F0E-D6DA-4224-82EA-C9BF982C3C9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096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Rule</a:t>
            </a:r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698739" y="2275316"/>
            <a:ext cx="7919049" cy="124187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rule </a:t>
            </a:r>
            <a:r>
              <a:rPr lang="en-US" sz="1800" dirty="0" err="1">
                <a:latin typeface="Courier New" pitchFamily="49" charset="0"/>
              </a:rPr>
              <a:t>gcd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if</a:t>
            </a:r>
            <a:r>
              <a:rPr lang="en-US" sz="1800" dirty="0">
                <a:latin typeface="Courier New" pitchFamily="49" charset="0"/>
              </a:rPr>
              <a:t> (x &gt;= y) </a:t>
            </a:r>
            <a:r>
              <a:rPr lang="en-US" sz="1800" b="1" dirty="0">
                <a:latin typeface="Courier New" pitchFamily="49" charset="0"/>
              </a:rPr>
              <a:t>begin </a:t>
            </a:r>
            <a:r>
              <a:rPr lang="en-US" sz="1800" dirty="0">
                <a:latin typeface="Courier New" pitchFamily="49" charset="0"/>
              </a:rPr>
              <a:t>x &lt;= x – y; </a:t>
            </a:r>
            <a:r>
              <a:rPr lang="en-US" sz="1800" b="1" dirty="0">
                <a:latin typeface="Courier New" pitchFamily="49" charset="0"/>
              </a:rPr>
              <a:t>end          </a:t>
            </a:r>
            <a:r>
              <a:rPr lang="en-US" sz="1800" dirty="0">
                <a:latin typeface="Courier New" pitchFamily="49" charset="0"/>
              </a:rPr>
              <a:t>//subtract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else if </a:t>
            </a:r>
            <a:r>
              <a:rPr lang="en-US" sz="1800" dirty="0">
                <a:latin typeface="Courier New" pitchFamily="49" charset="0"/>
              </a:rPr>
              <a:t>(x != 0) </a:t>
            </a:r>
            <a:r>
              <a:rPr lang="en-US" sz="1800" b="1" dirty="0">
                <a:latin typeface="Courier New" pitchFamily="49" charset="0"/>
              </a:rPr>
              <a:t>begin </a:t>
            </a:r>
            <a:r>
              <a:rPr lang="en-US" sz="1800" dirty="0">
                <a:latin typeface="Courier New" pitchFamily="49" charset="0"/>
              </a:rPr>
              <a:t>x &lt;= y; y &lt;= x; </a:t>
            </a:r>
            <a:r>
              <a:rPr lang="en-US" sz="1800" b="1" dirty="0">
                <a:latin typeface="Courier New" pitchFamily="49" charset="0"/>
              </a:rPr>
              <a:t>end </a:t>
            </a:r>
            <a:r>
              <a:rPr lang="en-US" sz="1800" dirty="0">
                <a:latin typeface="Courier New" pitchFamily="49" charset="0"/>
              </a:rPr>
              <a:t>//swap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>
                <a:latin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107726" y="1238169"/>
            <a:ext cx="3113248" cy="1942898"/>
            <a:chOff x="5978995" y="2221536"/>
            <a:chExt cx="3113248" cy="1942898"/>
          </a:xfrm>
        </p:grpSpPr>
        <p:sp>
          <p:nvSpPr>
            <p:cNvPr id="47" name="TextBox 46"/>
            <p:cNvSpPr txBox="1"/>
            <p:nvPr/>
          </p:nvSpPr>
          <p:spPr>
            <a:xfrm>
              <a:off x="7500987" y="2221536"/>
              <a:ext cx="15912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mic Sans MS" panose="030F0702030302020204" pitchFamily="66" charset="0"/>
                </a:rPr>
                <a:t>parallel composition of actions</a:t>
              </a:r>
            </a:p>
          </p:txBody>
        </p:sp>
        <p:sp>
          <p:nvSpPr>
            <p:cNvPr id="49" name="Freeform 48"/>
            <p:cNvSpPr/>
            <p:nvPr/>
          </p:nvSpPr>
          <p:spPr bwMode="auto">
            <a:xfrm>
              <a:off x="5978995" y="3921153"/>
              <a:ext cx="249258" cy="243281"/>
            </a:xfrm>
            <a:custGeom>
              <a:avLst/>
              <a:gdLst>
                <a:gd name="connsiteX0" fmla="*/ 5978 w 249258"/>
                <a:gd name="connsiteY0" fmla="*/ 117446 h 243281"/>
                <a:gd name="connsiteX1" fmla="*/ 22756 w 249258"/>
                <a:gd name="connsiteY1" fmla="*/ 75501 h 243281"/>
                <a:gd name="connsiteX2" fmla="*/ 73090 w 249258"/>
                <a:gd name="connsiteY2" fmla="*/ 41945 h 243281"/>
                <a:gd name="connsiteX3" fmla="*/ 89868 w 249258"/>
                <a:gd name="connsiteY3" fmla="*/ 16778 h 243281"/>
                <a:gd name="connsiteX4" fmla="*/ 140202 w 249258"/>
                <a:gd name="connsiteY4" fmla="*/ 0 h 243281"/>
                <a:gd name="connsiteX5" fmla="*/ 215703 w 249258"/>
                <a:gd name="connsiteY5" fmla="*/ 8389 h 243281"/>
                <a:gd name="connsiteX6" fmla="*/ 240870 w 249258"/>
                <a:gd name="connsiteY6" fmla="*/ 16778 h 243281"/>
                <a:gd name="connsiteX7" fmla="*/ 249258 w 249258"/>
                <a:gd name="connsiteY7" fmla="*/ 41945 h 243281"/>
                <a:gd name="connsiteX8" fmla="*/ 240870 w 249258"/>
                <a:gd name="connsiteY8" fmla="*/ 176169 h 243281"/>
                <a:gd name="connsiteX9" fmla="*/ 190536 w 249258"/>
                <a:gd name="connsiteY9" fmla="*/ 201336 h 243281"/>
                <a:gd name="connsiteX10" fmla="*/ 115035 w 249258"/>
                <a:gd name="connsiteY10" fmla="*/ 234892 h 243281"/>
                <a:gd name="connsiteX11" fmla="*/ 89868 w 249258"/>
                <a:gd name="connsiteY11" fmla="*/ 243281 h 243281"/>
                <a:gd name="connsiteX12" fmla="*/ 31145 w 249258"/>
                <a:gd name="connsiteY12" fmla="*/ 226503 h 243281"/>
                <a:gd name="connsiteX13" fmla="*/ 5978 w 249258"/>
                <a:gd name="connsiteY13" fmla="*/ 201336 h 243281"/>
                <a:gd name="connsiteX14" fmla="*/ 5978 w 249258"/>
                <a:gd name="connsiteY14" fmla="*/ 117446 h 2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9258" h="243281">
                  <a:moveTo>
                    <a:pt x="5978" y="117446"/>
                  </a:moveTo>
                  <a:cubicBezTo>
                    <a:pt x="8774" y="96473"/>
                    <a:pt x="12752" y="86756"/>
                    <a:pt x="22756" y="75501"/>
                  </a:cubicBezTo>
                  <a:cubicBezTo>
                    <a:pt x="36153" y="60430"/>
                    <a:pt x="73090" y="41945"/>
                    <a:pt x="73090" y="41945"/>
                  </a:cubicBezTo>
                  <a:cubicBezTo>
                    <a:pt x="78683" y="33556"/>
                    <a:pt x="81318" y="22122"/>
                    <a:pt x="89868" y="16778"/>
                  </a:cubicBezTo>
                  <a:cubicBezTo>
                    <a:pt x="104865" y="7405"/>
                    <a:pt x="140202" y="0"/>
                    <a:pt x="140202" y="0"/>
                  </a:cubicBezTo>
                  <a:cubicBezTo>
                    <a:pt x="165369" y="2796"/>
                    <a:pt x="190726" y="4226"/>
                    <a:pt x="215703" y="8389"/>
                  </a:cubicBezTo>
                  <a:cubicBezTo>
                    <a:pt x="224425" y="9843"/>
                    <a:pt x="234617" y="10525"/>
                    <a:pt x="240870" y="16778"/>
                  </a:cubicBezTo>
                  <a:cubicBezTo>
                    <a:pt x="247123" y="23031"/>
                    <a:pt x="246462" y="33556"/>
                    <a:pt x="249258" y="41945"/>
                  </a:cubicBezTo>
                  <a:cubicBezTo>
                    <a:pt x="246462" y="86686"/>
                    <a:pt x="250594" y="132408"/>
                    <a:pt x="240870" y="176169"/>
                  </a:cubicBezTo>
                  <a:cubicBezTo>
                    <a:pt x="237865" y="189692"/>
                    <a:pt x="199378" y="196915"/>
                    <a:pt x="190536" y="201336"/>
                  </a:cubicBezTo>
                  <a:cubicBezTo>
                    <a:pt x="110771" y="241218"/>
                    <a:pt x="244892" y="191606"/>
                    <a:pt x="115035" y="234892"/>
                  </a:cubicBezTo>
                  <a:lnTo>
                    <a:pt x="89868" y="243281"/>
                  </a:lnTo>
                  <a:cubicBezTo>
                    <a:pt x="85393" y="242162"/>
                    <a:pt x="38366" y="231317"/>
                    <a:pt x="31145" y="226503"/>
                  </a:cubicBezTo>
                  <a:cubicBezTo>
                    <a:pt x="21274" y="219922"/>
                    <a:pt x="14367" y="209725"/>
                    <a:pt x="5978" y="201336"/>
                  </a:cubicBezTo>
                  <a:cubicBezTo>
                    <a:pt x="-5948" y="165558"/>
                    <a:pt x="3182" y="138419"/>
                    <a:pt x="5978" y="117446"/>
                  </a:cubicBezTo>
                  <a:close/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 flipH="1">
              <a:off x="6187630" y="3047418"/>
              <a:ext cx="1339519" cy="910016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734203" y="3734596"/>
            <a:ext cx="7772400" cy="2042481"/>
          </a:xfrm>
        </p:spPr>
        <p:txBody>
          <a:bodyPr/>
          <a:lstStyle/>
          <a:p>
            <a:r>
              <a:rPr lang="en-US" sz="2400" dirty="0"/>
              <a:t>A rule is a collection of actions, which invoke methods</a:t>
            </a:r>
          </a:p>
          <a:p>
            <a:r>
              <a:rPr lang="en-US" sz="2400" dirty="0"/>
              <a:t>All actions in a rule execute in parallel</a:t>
            </a:r>
          </a:p>
          <a:p>
            <a:r>
              <a:rPr lang="en-US" sz="2400" dirty="0"/>
              <a:t>A rule can execute any time and when it executes all of its actions must execute</a:t>
            </a:r>
          </a:p>
        </p:txBody>
      </p:sp>
      <p:sp>
        <p:nvSpPr>
          <p:cNvPr id="10" name="TextBox 9"/>
          <p:cNvSpPr txBox="1"/>
          <p:nvPr/>
        </p:nvSpPr>
        <p:spPr>
          <a:xfrm rot="19186253">
            <a:off x="7249829" y="5306587"/>
            <a:ext cx="13712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atomicity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0498" y="1690778"/>
            <a:ext cx="452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module may contain rules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9A1AC-27A9-4695-9E30-A391944C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6638F-EC59-40FF-86C2-2759A3409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90531-112C-4C3A-ACBE-97935E41DC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13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9300"/>
            <a:ext cx="7772400" cy="1143000"/>
          </a:xfrm>
        </p:spPr>
        <p:txBody>
          <a:bodyPr/>
          <a:lstStyle/>
          <a:p>
            <a:r>
              <a:rPr lang="en-US" dirty="0"/>
              <a:t>Parallel Composition of Actions &amp; Double-Writes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79" y="3940391"/>
            <a:ext cx="7772400" cy="2026933"/>
          </a:xfrm>
        </p:spPr>
        <p:txBody>
          <a:bodyPr/>
          <a:lstStyle/>
          <a:p>
            <a:r>
              <a:rPr lang="en-US" sz="2400" dirty="0"/>
              <a:t>Parallel composition, and consequently a rule containing it, is illegal if a double-write possibility exists </a:t>
            </a:r>
          </a:p>
          <a:p>
            <a:r>
              <a:rPr lang="en-US" sz="2400" dirty="0"/>
              <a:t>The BSV compiler </a:t>
            </a:r>
            <a:r>
              <a:rPr lang="en-US" sz="2400" dirty="0">
                <a:solidFill>
                  <a:srgbClr val="FF0000"/>
                </a:solidFill>
              </a:rPr>
              <a:t>rejects</a:t>
            </a:r>
            <a:r>
              <a:rPr lang="en-US" sz="2400" dirty="0"/>
              <a:t> a program with potential multiple writes to a register, unless it can prove that there are never multiple writes</a:t>
            </a:r>
          </a:p>
        </p:txBody>
      </p:sp>
      <p:sp>
        <p:nvSpPr>
          <p:cNvPr id="7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540163"/>
            <a:ext cx="6527629" cy="71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rule </a:t>
            </a:r>
            <a:r>
              <a:rPr lang="en-US" sz="1800" dirty="0">
                <a:latin typeface="Courier New" pitchFamily="49" charset="0"/>
              </a:rPr>
              <a:t>one;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dirty="0">
                <a:latin typeface="Courier New" pitchFamily="49" charset="0"/>
              </a:rPr>
              <a:t>  y &lt;= 3; x &lt;= 5; x &lt;= 7; </a:t>
            </a:r>
            <a:r>
              <a:rPr lang="en-US" sz="1800" b="1" dirty="0" err="1">
                <a:latin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35049" y="1789926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Double write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3149" y="3252655"/>
            <a:ext cx="1971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Possibility of a double write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29783" y="2588457"/>
            <a:ext cx="2092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 double write</a:t>
            </a:r>
          </a:p>
        </p:txBody>
      </p:sp>
      <p:sp>
        <p:nvSpPr>
          <p:cNvPr id="11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2354831"/>
            <a:ext cx="6527629" cy="675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rule </a:t>
            </a:r>
            <a:r>
              <a:rPr lang="en-US" sz="1800" dirty="0">
                <a:latin typeface="Courier New" pitchFamily="49" charset="0"/>
              </a:rPr>
              <a:t>two;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dirty="0">
                <a:latin typeface="Courier New" pitchFamily="49" charset="0"/>
              </a:rPr>
              <a:t>  y &lt;= 3;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(b) x &lt;= 7; </a:t>
            </a:r>
            <a:r>
              <a:rPr lang="en-US" sz="1800" b="1" dirty="0">
                <a:latin typeface="Courier New" pitchFamily="49" charset="0"/>
              </a:rPr>
              <a:t>else</a:t>
            </a:r>
            <a:r>
              <a:rPr lang="en-US" sz="1800" dirty="0">
                <a:latin typeface="Courier New" pitchFamily="49" charset="0"/>
              </a:rPr>
              <a:t> x &lt;= 5; </a:t>
            </a:r>
            <a:r>
              <a:rPr lang="en-US" sz="1800" b="1" dirty="0" err="1">
                <a:latin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12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3134674"/>
            <a:ext cx="5680606" cy="682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rule </a:t>
            </a:r>
            <a:r>
              <a:rPr lang="en-US" sz="1800" dirty="0">
                <a:latin typeface="Courier New" pitchFamily="49" charset="0"/>
              </a:rPr>
              <a:t>three;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y &lt;= 3; x &lt;= 5; </a:t>
            </a:r>
            <a:r>
              <a:rPr lang="en-US" sz="1800" b="1" dirty="0"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(b) x &lt;= 7; </a:t>
            </a:r>
            <a:r>
              <a:rPr lang="en-US" sz="1800" b="1" dirty="0" err="1">
                <a:latin typeface="Courier New" pitchFamily="49" charset="0"/>
              </a:rPr>
              <a:t>endrule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1C7BB-7DFD-4731-BFC3-0F8C3A587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789B1-8D0A-49B9-9FEB-3C9DD703EF9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4DF6D-F9A3-49EE-87F1-557BB1CC7F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6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the GCD module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08639" y="1810916"/>
            <a:ext cx="1418639" cy="1820288"/>
            <a:chOff x="4582507" y="1479430"/>
            <a:chExt cx="1418639" cy="1820288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595555" y="1499493"/>
              <a:ext cx="1403709" cy="18002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82507" y="1604169"/>
              <a:ext cx="345772" cy="633413"/>
              <a:chOff x="4570395" y="1604169"/>
              <a:chExt cx="345772" cy="633413"/>
            </a:xfrm>
          </p:grpSpPr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22759" y="1755082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  <a:cs typeface="Arial" charset="0"/>
                  </a:rPr>
                  <a:t>start</a:t>
                </a:r>
              </a:p>
            </p:txBody>
          </p:sp>
        </p:grp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5069060" y="2104601"/>
              <a:ext cx="50206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err="1">
                  <a:latin typeface="+mn-lt"/>
                  <a:cs typeface="Arial" charset="0"/>
                </a:rPr>
                <a:t>gcd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582508" y="2472930"/>
              <a:ext cx="345772" cy="667848"/>
              <a:chOff x="4570395" y="1569734"/>
              <a:chExt cx="345772" cy="667848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19553" y="1720576"/>
                <a:ext cx="60946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  <a:cs typeface="Arial" charset="0"/>
                  </a:rPr>
                  <a:t>busy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55374" y="1479430"/>
              <a:ext cx="328143" cy="1029897"/>
              <a:chOff x="4570396" y="1478430"/>
              <a:chExt cx="328143" cy="1029897"/>
            </a:xfrm>
          </p:grpSpPr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4608391" y="1545899"/>
                <a:ext cx="290148" cy="8879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209336" y="1839490"/>
                <a:ext cx="102989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getResult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55375" y="2465956"/>
              <a:ext cx="345771" cy="694422"/>
              <a:chOff x="4570396" y="1561760"/>
              <a:chExt cx="345771" cy="69442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377074" y="1755082"/>
                <a:ext cx="69442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  <a:cs typeface="Arial" charset="0"/>
                  </a:rPr>
                  <a:t>ready</a:t>
                </a:r>
              </a:p>
            </p:txBody>
          </p:sp>
        </p:grpSp>
      </p:grpSp>
      <p:cxnSp>
        <p:nvCxnSpPr>
          <p:cNvPr id="21" name="Straight Arrow Connector 20"/>
          <p:cNvCxnSpPr/>
          <p:nvPr/>
        </p:nvCxnSpPr>
        <p:spPr bwMode="auto">
          <a:xfrm>
            <a:off x="3313563" y="2145113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>
            <a:off x="5203530" y="2174441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609601" y="1757180"/>
            <a:ext cx="16229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GCD can be started if the module is not </a:t>
            </a:r>
            <a:r>
              <a:rPr lang="en-US" sz="1800" i="1" dirty="0">
                <a:latin typeface="Comic Sans MS" panose="030F0702030302020204" pitchFamily="66" charset="0"/>
              </a:rPr>
              <a:t>busy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3314866" y="2293517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A21FC579-6FAB-E552-48D8-BEE3A08AE868}"/>
              </a:ext>
            </a:extLst>
          </p:cNvPr>
          <p:cNvGrpSpPr/>
          <p:nvPr/>
        </p:nvGrpSpPr>
        <p:grpSpPr>
          <a:xfrm>
            <a:off x="2259795" y="1829988"/>
            <a:ext cx="1051886" cy="783888"/>
            <a:chOff x="2767880" y="1943156"/>
            <a:chExt cx="1051886" cy="78388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90BDBA4-5992-5733-E8E6-F968A739C91E}"/>
                </a:ext>
              </a:extLst>
            </p:cNvPr>
            <p:cNvSpPr/>
            <p:nvPr/>
          </p:nvSpPr>
          <p:spPr bwMode="auto">
            <a:xfrm>
              <a:off x="2767880" y="1943156"/>
              <a:ext cx="1051886" cy="783888"/>
            </a:xfrm>
            <a:prstGeom prst="ellips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EDA911-8282-77B4-B5F0-6B92A1B0F083}"/>
                </a:ext>
              </a:extLst>
            </p:cNvPr>
            <p:cNvSpPr txBox="1"/>
            <p:nvPr/>
          </p:nvSpPr>
          <p:spPr>
            <a:xfrm>
              <a:off x="2824848" y="2109417"/>
              <a:ext cx="937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invoke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3FCE448-D6B7-8EC4-9C85-607E4F9FC755}"/>
              </a:ext>
            </a:extLst>
          </p:cNvPr>
          <p:cNvGrpSpPr/>
          <p:nvPr/>
        </p:nvGrpSpPr>
        <p:grpSpPr>
          <a:xfrm>
            <a:off x="5557600" y="1689935"/>
            <a:ext cx="1686400" cy="847685"/>
            <a:chOff x="2646962" y="1943156"/>
            <a:chExt cx="1284252" cy="78388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E57DD12-960D-7F21-0115-08872D25071B}"/>
                </a:ext>
              </a:extLst>
            </p:cNvPr>
            <p:cNvSpPr/>
            <p:nvPr/>
          </p:nvSpPr>
          <p:spPr bwMode="auto">
            <a:xfrm>
              <a:off x="2767880" y="1943156"/>
              <a:ext cx="1051886" cy="783888"/>
            </a:xfrm>
            <a:prstGeom prst="ellips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86A027-5B9D-89A2-C0B1-2BA59B68A545}"/>
                </a:ext>
              </a:extLst>
            </p:cNvPr>
            <p:cNvSpPr txBox="1"/>
            <p:nvPr/>
          </p:nvSpPr>
          <p:spPr>
            <a:xfrm>
              <a:off x="2646962" y="2174386"/>
              <a:ext cx="1284252" cy="3415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err="1"/>
                <a:t>getResult</a:t>
              </a:r>
              <a:endParaRPr lang="en-US" sz="1800" dirty="0"/>
            </a:p>
          </p:txBody>
        </p:sp>
      </p:grpSp>
      <p:sp>
        <p:nvSpPr>
          <p:cNvPr id="41" name="Text Box 37">
            <a:extLst>
              <a:ext uri="{FF2B5EF4-FFF2-40B4-BE49-F238E27FC236}">
                <a16:creationId xmlns:a16="http://schemas.microsoft.com/office/drawing/2014/main" id="{99C73CBD-CB94-BC02-12CF-80C52332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427" y="3846586"/>
            <a:ext cx="7682651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GCD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mkGCD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invoke;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gcd.busy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gcd.start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(10, 20);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getResult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gcd.ready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gcd.getResult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 $display(x);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CD0F30F-9AF1-36C8-5DD4-C5F737D2FC03}"/>
              </a:ext>
            </a:extLst>
          </p:cNvPr>
          <p:cNvSpPr/>
          <p:nvPr/>
        </p:nvSpPr>
        <p:spPr bwMode="auto">
          <a:xfrm>
            <a:off x="5236369" y="2557463"/>
            <a:ext cx="1178719" cy="614362"/>
          </a:xfrm>
          <a:custGeom>
            <a:avLst/>
            <a:gdLst>
              <a:gd name="connsiteX0" fmla="*/ 1178719 w 1178719"/>
              <a:gd name="connsiteY0" fmla="*/ 0 h 614362"/>
              <a:gd name="connsiteX1" fmla="*/ 1178719 w 1178719"/>
              <a:gd name="connsiteY1" fmla="*/ 614362 h 614362"/>
              <a:gd name="connsiteX2" fmla="*/ 0 w 1178719"/>
              <a:gd name="connsiteY2" fmla="*/ 614362 h 61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719" h="614362">
                <a:moveTo>
                  <a:pt x="1178719" y="0"/>
                </a:moveTo>
                <a:lnTo>
                  <a:pt x="1178719" y="614362"/>
                </a:lnTo>
                <a:lnTo>
                  <a:pt x="0" y="614362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4F8ED2EC-5BCE-5D19-9739-B09EF5031AB7}"/>
              </a:ext>
            </a:extLst>
          </p:cNvPr>
          <p:cNvSpPr/>
          <p:nvPr/>
        </p:nvSpPr>
        <p:spPr bwMode="auto">
          <a:xfrm flipH="1">
            <a:off x="2756151" y="2613875"/>
            <a:ext cx="1051888" cy="551709"/>
          </a:xfrm>
          <a:custGeom>
            <a:avLst/>
            <a:gdLst>
              <a:gd name="connsiteX0" fmla="*/ 1178719 w 1178719"/>
              <a:gd name="connsiteY0" fmla="*/ 0 h 614362"/>
              <a:gd name="connsiteX1" fmla="*/ 1178719 w 1178719"/>
              <a:gd name="connsiteY1" fmla="*/ 614362 h 614362"/>
              <a:gd name="connsiteX2" fmla="*/ 0 w 1178719"/>
              <a:gd name="connsiteY2" fmla="*/ 614362 h 614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8719" h="614362">
                <a:moveTo>
                  <a:pt x="1178719" y="0"/>
                </a:moveTo>
                <a:lnTo>
                  <a:pt x="1178719" y="614362"/>
                </a:lnTo>
                <a:lnTo>
                  <a:pt x="0" y="614362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588118F-9012-2A55-434D-F4DCE6356392}"/>
              </a:ext>
            </a:extLst>
          </p:cNvPr>
          <p:cNvSpPr txBox="1"/>
          <p:nvPr/>
        </p:nvSpPr>
        <p:spPr>
          <a:xfrm>
            <a:off x="7323623" y="1757180"/>
            <a:ext cx="162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Results can be read when </a:t>
            </a:r>
            <a:r>
              <a:rPr lang="en-US" sz="1800" i="1" dirty="0">
                <a:latin typeface="Comic Sans MS" panose="030F0702030302020204" pitchFamily="66" charset="0"/>
              </a:rPr>
              <a:t>ready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D863C-C5F5-4CAC-B73F-82D11184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ECA65431-BD90-4F61-8068-5EDB1361BC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CDDA62B4-96D8-4A9D-823D-5C5E17B6D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06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48650" cy="1143000"/>
          </a:xfrm>
        </p:spPr>
        <p:txBody>
          <a:bodyPr/>
          <a:lstStyle/>
          <a:p>
            <a:r>
              <a:rPr lang="en-US" sz="3600" dirty="0"/>
              <a:t>Guarded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50" y="1454683"/>
            <a:ext cx="8058150" cy="1403751"/>
          </a:xfrm>
        </p:spPr>
        <p:txBody>
          <a:bodyPr/>
          <a:lstStyle/>
          <a:p>
            <a:r>
              <a:rPr lang="en-US" sz="2000" dirty="0"/>
              <a:t>Make the life of the programmers easier: Include some checks (busy, ready, ...) in the method definition itself, so that the user does not have to test the applicability of the method from outside</a:t>
            </a:r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648903" y="2889897"/>
            <a:ext cx="5840387" cy="225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-96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-96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-96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Guarded Interface:</a:t>
            </a:r>
          </a:p>
          <a:p>
            <a:pPr lvl="1"/>
            <a:r>
              <a:rPr lang="en-US" sz="1800" kern="0" dirty="0"/>
              <a:t>Every method has a </a:t>
            </a:r>
            <a:r>
              <a:rPr lang="en-US" sz="1800" i="1" kern="0" dirty="0"/>
              <a:t>guard</a:t>
            </a:r>
            <a:r>
              <a:rPr lang="en-US" sz="1800" kern="0" dirty="0"/>
              <a:t> (</a:t>
            </a:r>
            <a:r>
              <a:rPr lang="en-US" sz="1800" i="1" kern="0" dirty="0" err="1"/>
              <a:t>rdy</a:t>
            </a:r>
            <a:r>
              <a:rPr lang="en-US" sz="1800" kern="0" dirty="0"/>
              <a:t> wire) </a:t>
            </a:r>
          </a:p>
          <a:p>
            <a:pPr lvl="1"/>
            <a:r>
              <a:rPr lang="en-US" sz="1800" kern="0" dirty="0"/>
              <a:t>The value returned by a method is meaningful only if its guard is true</a:t>
            </a:r>
          </a:p>
          <a:p>
            <a:pPr lvl="1"/>
            <a:r>
              <a:rPr lang="en-US" sz="1800" kern="0" dirty="0"/>
              <a:t>Every action method has an </a:t>
            </a:r>
            <a:r>
              <a:rPr lang="en-US" sz="1800" i="1" kern="0" dirty="0"/>
              <a:t>enable signal </a:t>
            </a:r>
            <a:r>
              <a:rPr lang="en-US" sz="1800" kern="0" dirty="0"/>
              <a:t>(</a:t>
            </a:r>
            <a:r>
              <a:rPr lang="en-US" sz="1800" i="1" kern="0" dirty="0" err="1"/>
              <a:t>en</a:t>
            </a:r>
            <a:r>
              <a:rPr lang="en-US" sz="1800" kern="0" dirty="0"/>
              <a:t> wire) and it can be invoked (</a:t>
            </a:r>
            <a:r>
              <a:rPr lang="en-US" sz="1800" kern="0" dirty="0" err="1"/>
              <a:t>en</a:t>
            </a:r>
            <a:r>
              <a:rPr lang="en-US" sz="1800" kern="0" dirty="0"/>
              <a:t> can be set to true) only if its guard is true </a:t>
            </a: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6377306" y="3593866"/>
            <a:ext cx="8563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 dirty="0">
                <a:solidFill>
                  <a:srgbClr val="00B050"/>
                </a:solidFill>
                <a:latin typeface="+mn-lt"/>
                <a:cs typeface="Arial" charset="0"/>
              </a:rPr>
              <a:t>not busy</a:t>
            </a: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6463869" y="4621603"/>
            <a:ext cx="62228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 dirty="0">
                <a:solidFill>
                  <a:srgbClr val="00B050"/>
                </a:solidFill>
                <a:latin typeface="+mn-lt"/>
                <a:cs typeface="Arial" charset="0"/>
              </a:rPr>
              <a:t>ready</a:t>
            </a: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7806444" y="3161726"/>
            <a:ext cx="727075" cy="18002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latin typeface="+mn-lt"/>
            </a:endParaRP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7806444" y="3201413"/>
            <a:ext cx="169863" cy="6334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latin typeface="+mn-lt"/>
            </a:endParaRP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 rot="10800000" flipH="1">
            <a:off x="7185732" y="3263326"/>
            <a:ext cx="614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latin typeface="+mn-lt"/>
            </a:endParaRPr>
          </a:p>
        </p:txBody>
      </p:sp>
      <p:sp>
        <p:nvSpPr>
          <p:cNvPr id="45" name="Line 11"/>
          <p:cNvSpPr>
            <a:spLocks noChangeShapeType="1"/>
          </p:cNvSpPr>
          <p:nvPr/>
        </p:nvSpPr>
        <p:spPr bwMode="auto">
          <a:xfrm>
            <a:off x="7479419" y="3179188"/>
            <a:ext cx="92075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latin typeface="+mn-lt"/>
            </a:endParaRPr>
          </a:p>
        </p:txBody>
      </p:sp>
      <p:sp>
        <p:nvSpPr>
          <p:cNvPr id="46" name="Text Box 12"/>
          <p:cNvSpPr txBox="1">
            <a:spLocks noChangeArrowheads="1"/>
          </p:cNvSpPr>
          <p:nvPr/>
        </p:nvSpPr>
        <p:spPr bwMode="auto">
          <a:xfrm>
            <a:off x="7424713" y="3023613"/>
            <a:ext cx="282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>
                <a:latin typeface="+mn-lt"/>
                <a:cs typeface="Arial" charset="0"/>
              </a:rPr>
              <a:t>n</a:t>
            </a:r>
          </a:p>
        </p:txBody>
      </p:sp>
      <p:sp>
        <p:nvSpPr>
          <p:cNvPr id="47" name="Line 13"/>
          <p:cNvSpPr>
            <a:spLocks noChangeShapeType="1"/>
          </p:cNvSpPr>
          <p:nvPr/>
        </p:nvSpPr>
        <p:spPr bwMode="auto">
          <a:xfrm flipH="1">
            <a:off x="7193669" y="4614288"/>
            <a:ext cx="614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latin typeface="+mn-lt"/>
            </a:endParaRPr>
          </a:p>
        </p:txBody>
      </p:sp>
      <p:sp>
        <p:nvSpPr>
          <p:cNvPr id="48" name="Line 14"/>
          <p:cNvSpPr>
            <a:spLocks noChangeShapeType="1"/>
          </p:cNvSpPr>
          <p:nvPr/>
        </p:nvSpPr>
        <p:spPr bwMode="auto">
          <a:xfrm>
            <a:off x="7493707" y="4530151"/>
            <a:ext cx="904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latin typeface="+mn-lt"/>
            </a:endParaRPr>
          </a:p>
        </p:txBody>
      </p:sp>
      <p:sp>
        <p:nvSpPr>
          <p:cNvPr id="49" name="Text Box 15"/>
          <p:cNvSpPr txBox="1">
            <a:spLocks noChangeArrowheads="1"/>
          </p:cNvSpPr>
          <p:nvPr/>
        </p:nvSpPr>
        <p:spPr bwMode="auto">
          <a:xfrm>
            <a:off x="7446938" y="4380926"/>
            <a:ext cx="282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>
                <a:latin typeface="+mn-lt"/>
                <a:cs typeface="Arial" charset="0"/>
              </a:rPr>
              <a:t>n</a:t>
            </a:r>
          </a:p>
        </p:txBody>
      </p:sp>
      <p:sp>
        <p:nvSpPr>
          <p:cNvPr id="51" name="Rectangle 17"/>
          <p:cNvSpPr>
            <a:spLocks noChangeArrowheads="1"/>
          </p:cNvSpPr>
          <p:nvPr/>
        </p:nvSpPr>
        <p:spPr bwMode="auto">
          <a:xfrm>
            <a:off x="7808032" y="4021389"/>
            <a:ext cx="174625" cy="86753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latin typeface="+mn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7187376" y="3344628"/>
            <a:ext cx="623889" cy="1699671"/>
            <a:chOff x="2430992" y="1784097"/>
            <a:chExt cx="623889" cy="1699671"/>
          </a:xfrm>
        </p:grpSpPr>
        <p:sp>
          <p:nvSpPr>
            <p:cNvPr id="59" name="Line 19"/>
            <p:cNvSpPr>
              <a:spLocks noChangeShapeType="1"/>
            </p:cNvSpPr>
            <p:nvPr/>
          </p:nvSpPr>
          <p:spPr bwMode="auto">
            <a:xfrm flipH="1">
              <a:off x="2430992" y="2209005"/>
              <a:ext cx="614363" cy="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61" name="Text Box 20"/>
            <p:cNvSpPr txBox="1">
              <a:spLocks noChangeArrowheads="1"/>
            </p:cNvSpPr>
            <p:nvPr/>
          </p:nvSpPr>
          <p:spPr bwMode="auto">
            <a:xfrm>
              <a:off x="2502430" y="2124868"/>
              <a:ext cx="479426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err="1">
                  <a:latin typeface="+mn-lt"/>
                  <a:cs typeface="Arial" charset="0"/>
                </a:rPr>
                <a:t>rdy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  <p:sp>
          <p:nvSpPr>
            <p:cNvPr id="65" name="Line 21"/>
            <p:cNvSpPr>
              <a:spLocks noChangeShapeType="1"/>
            </p:cNvSpPr>
            <p:nvPr/>
          </p:nvSpPr>
          <p:spPr bwMode="auto">
            <a:xfrm rot="10800000" flipH="1">
              <a:off x="2437342" y="2030570"/>
              <a:ext cx="61436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66" name="Text Box 22"/>
            <p:cNvSpPr txBox="1">
              <a:spLocks noChangeArrowheads="1"/>
            </p:cNvSpPr>
            <p:nvPr/>
          </p:nvSpPr>
          <p:spPr bwMode="auto">
            <a:xfrm>
              <a:off x="2508729" y="1784097"/>
              <a:ext cx="4058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err="1">
                  <a:latin typeface="+mn-lt"/>
                  <a:cs typeface="Arial" charset="0"/>
                </a:rPr>
                <a:t>en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rot="10800000" flipH="1">
              <a:off x="2442105" y="2629947"/>
              <a:ext cx="612776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2550315" y="2573622"/>
              <a:ext cx="4058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err="1">
                  <a:latin typeface="+mn-lt"/>
                  <a:cs typeface="Arial" charset="0"/>
                </a:rPr>
                <a:t>en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  <p:sp>
          <p:nvSpPr>
            <p:cNvPr id="73" name="Line 27"/>
            <p:cNvSpPr>
              <a:spLocks noChangeShapeType="1"/>
            </p:cNvSpPr>
            <p:nvPr/>
          </p:nvSpPr>
          <p:spPr bwMode="auto">
            <a:xfrm flipH="1">
              <a:off x="2440517" y="3259930"/>
              <a:ext cx="612776" cy="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74" name="Text Box 28"/>
            <p:cNvSpPr txBox="1">
              <a:spLocks noChangeArrowheads="1"/>
            </p:cNvSpPr>
            <p:nvPr/>
          </p:nvSpPr>
          <p:spPr bwMode="auto">
            <a:xfrm>
              <a:off x="2510367" y="3175793"/>
              <a:ext cx="479426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err="1">
                  <a:latin typeface="+mn-lt"/>
                  <a:cs typeface="Arial" charset="0"/>
                </a:rPr>
                <a:t>rdy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</p:grpSp>
      <p:sp>
        <p:nvSpPr>
          <p:cNvPr id="53" name="Text Box 29"/>
          <p:cNvSpPr txBox="1">
            <a:spLocks noChangeArrowheads="1"/>
          </p:cNvSpPr>
          <p:nvPr/>
        </p:nvSpPr>
        <p:spPr bwMode="auto">
          <a:xfrm rot="16200000">
            <a:off x="7577944" y="3352326"/>
            <a:ext cx="6030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latin typeface="+mn-lt"/>
                <a:cs typeface="Arial" charset="0"/>
              </a:rPr>
              <a:t>start</a:t>
            </a:r>
          </a:p>
        </p:txBody>
      </p:sp>
      <p:sp>
        <p:nvSpPr>
          <p:cNvPr id="57" name="Text Box 31"/>
          <p:cNvSpPr txBox="1">
            <a:spLocks noChangeArrowheads="1"/>
          </p:cNvSpPr>
          <p:nvPr/>
        </p:nvSpPr>
        <p:spPr bwMode="auto">
          <a:xfrm rot="16200000">
            <a:off x="7363589" y="4312271"/>
            <a:ext cx="10298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400" dirty="0" err="1">
                <a:latin typeface="+mn-lt"/>
                <a:cs typeface="Arial" charset="0"/>
              </a:rPr>
              <a:t>getResult</a:t>
            </a:r>
            <a:endParaRPr lang="en-US" sz="1400" dirty="0">
              <a:latin typeface="+mn-lt"/>
              <a:cs typeface="Arial" charset="0"/>
            </a:endParaRPr>
          </a:p>
        </p:txBody>
      </p:sp>
      <p:sp>
        <p:nvSpPr>
          <p:cNvPr id="58" name="Text Box 32"/>
          <p:cNvSpPr txBox="1">
            <a:spLocks noChangeArrowheads="1"/>
          </p:cNvSpPr>
          <p:nvPr/>
        </p:nvSpPr>
        <p:spPr bwMode="auto">
          <a:xfrm>
            <a:off x="7952225" y="3963264"/>
            <a:ext cx="5870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latin typeface="+mn-lt"/>
                <a:cs typeface="Arial" charset="0"/>
              </a:rPr>
              <a:t>GCD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25722" y="6039331"/>
            <a:ext cx="2906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notice,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en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rdy</a:t>
            </a:r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wires are implicit</a:t>
            </a:r>
          </a:p>
        </p:txBody>
      </p:sp>
      <p:sp>
        <p:nvSpPr>
          <p:cNvPr id="5" name="Line 10">
            <a:extLst>
              <a:ext uri="{FF2B5EF4-FFF2-40B4-BE49-F238E27FC236}">
                <a16:creationId xmlns:a16="http://schemas.microsoft.com/office/drawing/2014/main" id="{81331FF9-C837-1876-AE1F-64843048E14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182684" y="3415726"/>
            <a:ext cx="6143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latin typeface="+mn-lt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AFD11F88-8AB9-D115-8A5F-EE9B28576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20339" y="3331588"/>
            <a:ext cx="92075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latin typeface="+mn-lt"/>
            </a:endParaRP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573F68B-3ABC-EB1B-F549-9B5B5905A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193" y="3184530"/>
            <a:ext cx="282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 dirty="0">
                <a:latin typeface="+mn-lt"/>
                <a:cs typeface="Arial" charset="0"/>
              </a:rPr>
              <a:t>n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78B1547C-0033-2740-F2F7-BEC55E805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1829" y="5094402"/>
            <a:ext cx="7571303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GCD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method Action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 (Bit#(32) a, Bit#(32) b)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#(Bit#(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32))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getResult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12AB2-9301-41C3-99BD-490CD2259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157F8-48D0-4D7E-A92B-E0F6BA8D6FB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56ADFA-B05F-4BA9-AF8B-B40687C0A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72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9" grpId="0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with and without guards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36951" y="1800750"/>
            <a:ext cx="1418639" cy="1820288"/>
            <a:chOff x="4582507" y="1479430"/>
            <a:chExt cx="1418639" cy="1820288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595555" y="1499493"/>
              <a:ext cx="1403709" cy="18002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82507" y="1604169"/>
              <a:ext cx="345772" cy="633413"/>
              <a:chOff x="4570395" y="1604169"/>
              <a:chExt cx="345772" cy="633413"/>
            </a:xfrm>
          </p:grpSpPr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22759" y="1755082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  <a:cs typeface="Arial" charset="0"/>
                  </a:rPr>
                  <a:t>start</a:t>
                </a:r>
              </a:p>
            </p:txBody>
          </p:sp>
        </p:grp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5026579" y="2104601"/>
              <a:ext cx="5870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>
                  <a:latin typeface="+mn-lt"/>
                  <a:cs typeface="Arial" charset="0"/>
                </a:rPr>
                <a:t>GCD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582507" y="2507365"/>
              <a:ext cx="345773" cy="633413"/>
              <a:chOff x="4570394" y="1604169"/>
              <a:chExt cx="345773" cy="633413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19552" y="1755082"/>
                <a:ext cx="60946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  <a:cs typeface="Arial" charset="0"/>
                  </a:rPr>
                  <a:t>busy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55374" y="1479430"/>
              <a:ext cx="328143" cy="1029897"/>
              <a:chOff x="4570396" y="1478430"/>
              <a:chExt cx="328143" cy="1029897"/>
            </a:xfrm>
          </p:grpSpPr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4608391" y="1545899"/>
                <a:ext cx="290148" cy="8879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209336" y="1839490"/>
                <a:ext cx="102989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getResult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55375" y="2465956"/>
              <a:ext cx="345771" cy="694422"/>
              <a:chOff x="4570396" y="1561760"/>
              <a:chExt cx="345771" cy="69442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377074" y="1755082"/>
                <a:ext cx="69442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  <a:cs typeface="Arial" charset="0"/>
                  </a:rPr>
                  <a:t>ready</a:t>
                </a:r>
              </a:p>
            </p:txBody>
          </p:sp>
        </p:grpSp>
      </p:grpSp>
      <p:cxnSp>
        <p:nvCxnSpPr>
          <p:cNvPr id="21" name="Straight Arrow Connector 20"/>
          <p:cNvCxnSpPr/>
          <p:nvPr/>
        </p:nvCxnSpPr>
        <p:spPr bwMode="auto">
          <a:xfrm>
            <a:off x="1241875" y="2134947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1260368" y="2388286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2" name="Group 21"/>
          <p:cNvGrpSpPr/>
          <p:nvPr/>
        </p:nvGrpSpPr>
        <p:grpSpPr>
          <a:xfrm>
            <a:off x="5011100" y="1925489"/>
            <a:ext cx="3704846" cy="1310540"/>
            <a:chOff x="5011100" y="1925489"/>
            <a:chExt cx="3704846" cy="1310540"/>
          </a:xfrm>
        </p:grpSpPr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6132035" y="1925489"/>
              <a:ext cx="1403709" cy="131054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118987" y="2177728"/>
              <a:ext cx="345772" cy="633413"/>
              <a:chOff x="4570395" y="1604169"/>
              <a:chExt cx="345772" cy="633413"/>
            </a:xfrm>
          </p:grpSpPr>
          <p:sp>
            <p:nvSpPr>
              <p:cNvPr id="43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4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22759" y="1755082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  <a:cs typeface="Arial" charset="0"/>
                  </a:rPr>
                  <a:t>start</a:t>
                </a:r>
              </a:p>
            </p:txBody>
          </p:sp>
        </p:grp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6539374" y="2340545"/>
              <a:ext cx="5870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>
                  <a:latin typeface="+mn-lt"/>
                  <a:cs typeface="Arial" charset="0"/>
                </a:rPr>
                <a:t>GCD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7191854" y="1982825"/>
              <a:ext cx="345771" cy="1029897"/>
              <a:chOff x="4570396" y="1559754"/>
              <a:chExt cx="345771" cy="698433"/>
            </a:xfrm>
          </p:grpSpPr>
          <p:sp>
            <p:nvSpPr>
              <p:cNvPr id="41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42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375068" y="1755082"/>
                <a:ext cx="698433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getResult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cxnSp>
          <p:nvCxnSpPr>
            <p:cNvPr id="35" name="Straight Arrow Connector 34"/>
            <p:cNvCxnSpPr/>
            <p:nvPr/>
          </p:nvCxnSpPr>
          <p:spPr bwMode="auto">
            <a:xfrm>
              <a:off x="7536565" y="2371722"/>
              <a:ext cx="484852" cy="3782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7547732" y="2757765"/>
              <a:ext cx="484852" cy="378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>
              <a:off x="5645302" y="2558518"/>
              <a:ext cx="484852" cy="378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>
              <a:off x="5660231" y="2769071"/>
              <a:ext cx="484852" cy="3782"/>
            </a:xfrm>
            <a:prstGeom prst="straightConnector1">
              <a:avLst/>
            </a:prstGeom>
            <a:noFill/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5635195" y="2340545"/>
              <a:ext cx="484852" cy="3782"/>
            </a:xfrm>
            <a:prstGeom prst="straightConnector1">
              <a:avLst/>
            </a:prstGeom>
            <a:noFill/>
            <a:ln w="28575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 flipH="1">
              <a:off x="7537625" y="2559832"/>
              <a:ext cx="484852" cy="3782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7947786" y="2571499"/>
              <a:ext cx="76816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6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ready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5011100" y="2625477"/>
              <a:ext cx="671979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600" i="1" dirty="0">
                  <a:solidFill>
                    <a:srgbClr val="00B050"/>
                  </a:solidFill>
                  <a:latin typeface="+mn-lt"/>
                  <a:cs typeface="Arial" charset="0"/>
                </a:rPr>
                <a:t>busy</a:t>
              </a: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5146978" y="2359887"/>
              <a:ext cx="4363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600" i="1" dirty="0" err="1">
                  <a:solidFill>
                    <a:srgbClr val="FF0000"/>
                  </a:solidFill>
                  <a:latin typeface="+mn-lt"/>
                  <a:cs typeface="Arial" charset="0"/>
                </a:rPr>
                <a:t>en</a:t>
              </a:r>
              <a:endParaRPr lang="en-US" sz="1600" i="1" dirty="0">
                <a:solidFill>
                  <a:srgbClr val="FF0000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8001326" y="2370469"/>
              <a:ext cx="43633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600" i="1" dirty="0" err="1">
                  <a:solidFill>
                    <a:srgbClr val="FF0000"/>
                  </a:solidFill>
                  <a:latin typeface="+mn-lt"/>
                  <a:cs typeface="Arial" charset="0"/>
                </a:rPr>
                <a:t>en</a:t>
              </a:r>
              <a:endParaRPr lang="en-US" sz="1600" i="1" dirty="0">
                <a:solidFill>
                  <a:srgbClr val="FF0000"/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775046" y="2189655"/>
            <a:ext cx="4363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err="1">
                <a:solidFill>
                  <a:srgbClr val="FF0000"/>
                </a:solidFill>
                <a:latin typeface="+mn-lt"/>
                <a:cs typeface="Arial" charset="0"/>
              </a:rPr>
              <a:t>en</a:t>
            </a:r>
            <a:endParaRPr lang="en-US" sz="1600" i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7052" y="3889338"/>
            <a:ext cx="3365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without guards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072640" y="3889338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with guards</a:t>
            </a: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3131842" y="2164275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3153178" y="2419497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158084" y="3165696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1229036" y="3133486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3617409" y="2201192"/>
            <a:ext cx="4363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err="1">
                <a:solidFill>
                  <a:srgbClr val="FF0000"/>
                </a:solidFill>
                <a:latin typeface="+mn-lt"/>
                <a:cs typeface="Arial" charset="0"/>
              </a:rPr>
              <a:t>en</a:t>
            </a:r>
            <a:endParaRPr lang="en-US" sz="1600" i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1061305" y="4534094"/>
            <a:ext cx="7571303" cy="193899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GCD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method Action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start (Bit#(32) a, Bit#(32) b)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#(Bit#(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32))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getResult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Bool busy;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ready;</a:t>
            </a:r>
            <a:endParaRPr lang="en-US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4" name="Straight Connector 23"/>
          <p:cNvCxnSpPr/>
          <p:nvPr/>
        </p:nvCxnSpPr>
        <p:spPr bwMode="auto">
          <a:xfrm>
            <a:off x="1260368" y="5669280"/>
            <a:ext cx="309358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Straight Connector 59"/>
          <p:cNvCxnSpPr/>
          <p:nvPr/>
        </p:nvCxnSpPr>
        <p:spPr bwMode="auto">
          <a:xfrm>
            <a:off x="1279919" y="5948289"/>
            <a:ext cx="3093583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B5D0D-076E-4C78-948B-10BB4B83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34339B-23E6-4084-85D5-D3103E8DA2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8504917-05B2-4B44-BEC9-9060636084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62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4299" y="1513830"/>
            <a:ext cx="8094428" cy="509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mkGCD</a:t>
            </a:r>
            <a:r>
              <a:rPr lang="en-US" sz="1800" dirty="0">
                <a:latin typeface="Courier New" pitchFamily="49" charset="0"/>
              </a:rPr>
              <a:t> (GCD);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#(Bit#(32)) x &lt;- </a:t>
            </a:r>
            <a:r>
              <a:rPr lang="en-US" sz="1800" dirty="0" err="1">
                <a:latin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</a:rPr>
              <a:t>(0);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#(Bit#(32)) y &lt;- </a:t>
            </a:r>
            <a:r>
              <a:rPr lang="en-US" sz="1800" dirty="0" err="1">
                <a:latin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</a:rPr>
              <a:t>(0);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#(Bool) busy &lt;- </a:t>
            </a:r>
            <a:r>
              <a:rPr lang="en-US" sz="1800" dirty="0" err="1">
                <a:latin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</a:rPr>
              <a:t>(False);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rule </a:t>
            </a:r>
            <a:r>
              <a:rPr lang="en-US" sz="1800" dirty="0" err="1">
                <a:latin typeface="Courier New" pitchFamily="49" charset="0"/>
              </a:rPr>
              <a:t>gcd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if</a:t>
            </a:r>
            <a:r>
              <a:rPr lang="en-US" sz="1800" dirty="0">
                <a:latin typeface="Courier New" pitchFamily="49" charset="0"/>
              </a:rPr>
              <a:t> (x &gt;= y) </a:t>
            </a:r>
            <a:r>
              <a:rPr lang="en-US" sz="1800" b="1" dirty="0">
                <a:latin typeface="Courier New" pitchFamily="49" charset="0"/>
              </a:rPr>
              <a:t>begin </a:t>
            </a:r>
            <a:r>
              <a:rPr lang="en-US" sz="1800" dirty="0">
                <a:latin typeface="Courier New" pitchFamily="49" charset="0"/>
              </a:rPr>
              <a:t>x &lt;= x – y; </a:t>
            </a:r>
            <a:r>
              <a:rPr lang="en-US" sz="1800" b="1" dirty="0">
                <a:latin typeface="Courier New" pitchFamily="49" charset="0"/>
              </a:rPr>
              <a:t>end </a:t>
            </a:r>
            <a:r>
              <a:rPr lang="en-US" sz="1800" dirty="0">
                <a:latin typeface="Courier New" pitchFamily="49" charset="0"/>
              </a:rPr>
              <a:t>//subtract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else if </a:t>
            </a:r>
            <a:r>
              <a:rPr lang="en-US" sz="1800" dirty="0">
                <a:latin typeface="Courier New" pitchFamily="49" charset="0"/>
              </a:rPr>
              <a:t>(x != 0) </a:t>
            </a:r>
            <a:r>
              <a:rPr lang="en-US" sz="1800" b="1" dirty="0">
                <a:latin typeface="Courier New" pitchFamily="49" charset="0"/>
              </a:rPr>
              <a:t>begin </a:t>
            </a:r>
            <a:r>
              <a:rPr lang="en-US" sz="1800" dirty="0">
                <a:latin typeface="Courier New" pitchFamily="49" charset="0"/>
              </a:rPr>
              <a:t>x &lt;= y; y &lt;= x; </a:t>
            </a:r>
            <a:r>
              <a:rPr lang="en-US" sz="1800" b="1" dirty="0">
                <a:latin typeface="Courier New" pitchFamily="49" charset="0"/>
              </a:rPr>
              <a:t>end </a:t>
            </a:r>
            <a:r>
              <a:rPr lang="en-US" sz="1800" dirty="0">
                <a:latin typeface="Courier New" pitchFamily="49" charset="0"/>
              </a:rPr>
              <a:t>//swap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b="1" dirty="0" err="1">
                <a:latin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method Action </a:t>
            </a:r>
            <a:r>
              <a:rPr lang="en-US" sz="1800" dirty="0">
                <a:latin typeface="Courier New" pitchFamily="49" charset="0"/>
              </a:rPr>
              <a:t>start(Bit#(32) a, Bit#(32) b)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x &lt;= a; y &lt;= b; busy &lt;= True;                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ActionValue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</a:rPr>
              <a:t>Bit#(32)) </a:t>
            </a:r>
            <a:r>
              <a:rPr lang="en-US" sz="1800" dirty="0" err="1">
                <a:latin typeface="Courier New" pitchFamily="49" charset="0"/>
              </a:rPr>
              <a:t>getResult</a:t>
            </a:r>
            <a:endParaRPr lang="en-US" sz="1800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busy &lt;= False;</a:t>
            </a:r>
            <a:r>
              <a:rPr lang="en-US" sz="1800" b="1" dirty="0">
                <a:latin typeface="Courier New" pitchFamily="49" charset="0"/>
              </a:rPr>
              <a:t> return</a:t>
            </a:r>
            <a:r>
              <a:rPr lang="en-US" sz="1800" dirty="0">
                <a:latin typeface="Courier New" pitchFamily="49" charset="0"/>
              </a:rPr>
              <a:t> y;     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>
                <a:latin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04299" y="341398"/>
            <a:ext cx="8274230" cy="1143000"/>
          </a:xfrm>
        </p:spPr>
        <p:txBody>
          <a:bodyPr/>
          <a:lstStyle/>
          <a:p>
            <a:r>
              <a:rPr lang="en-US" dirty="0"/>
              <a:t>GCD with guarded interfaces</a:t>
            </a:r>
            <a:br>
              <a:rPr lang="en-US" dirty="0"/>
            </a:br>
            <a:r>
              <a:rPr lang="en-US" sz="2400" dirty="0"/>
              <a:t>implementation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7321550" y="6235338"/>
            <a:ext cx="173990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sz="1600" dirty="0"/>
              <a:t>Assume b /= 0</a:t>
            </a:r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5082700" y="1476253"/>
            <a:ext cx="3962977" cy="156966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GCD</a:t>
            </a:r>
            <a:r>
              <a:rPr lang="en-US" sz="1600" b="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600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method Action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start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(Bit#(32)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a,Bit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#(32) b)</a:t>
            </a:r>
            <a:r>
              <a:rPr lang="en-US" sz="1600" b="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1600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(Bit#(</a:t>
            </a:r>
            <a:r>
              <a:rPr lang="en-US" sz="1600" b="0" dirty="0">
                <a:latin typeface="Courier New" pitchFamily="49" charset="0"/>
                <a:cs typeface="Courier New" pitchFamily="49" charset="0"/>
              </a:rPr>
              <a:t>32))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b="0" dirty="0" err="1">
                <a:latin typeface="Courier New" pitchFamily="49" charset="0"/>
                <a:cs typeface="Courier New" pitchFamily="49" charset="0"/>
              </a:rPr>
              <a:t>getResult</a:t>
            </a:r>
            <a:r>
              <a:rPr lang="en-US" sz="1600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endinterface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11641" y="4354983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 (!busy);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85730" y="524850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 (x==0);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B7A7B-4949-44A1-8E32-F2BC33F9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07CFD-5CE9-4665-84A4-67BE9EF418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AD7B9-4290-439C-BAE9-21B94D0837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74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Defining FIFOs and it’s uses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DBDDF-9C36-43D0-85AF-9006D552E7A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C3265-2EEE-44A4-A44E-CF3C3489193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F835A-D72B-4BB0-814A-947CA19A9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2DBA8F0E-D6DA-4224-82EA-C9BF982C3C9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536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Module Interface with Guards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6CBA6631-1EC0-1CC1-AD27-1ABEE0079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848" y="2386698"/>
            <a:ext cx="727076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 dirty="0">
                <a:solidFill>
                  <a:srgbClr val="00B050"/>
                </a:solidFill>
                <a:latin typeface="+mn-lt"/>
                <a:cs typeface="Arial" charset="0"/>
              </a:rPr>
              <a:t>not full</a:t>
            </a:r>
          </a:p>
        </p:txBody>
      </p:sp>
      <p:sp>
        <p:nvSpPr>
          <p:cNvPr id="37" name="Text Box 6">
            <a:extLst>
              <a:ext uri="{FF2B5EF4-FFF2-40B4-BE49-F238E27FC236}">
                <a16:creationId xmlns:a16="http://schemas.microsoft.com/office/drawing/2014/main" id="{F705ACFE-732B-9583-8775-D9EE7907E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436" y="2954027"/>
            <a:ext cx="9794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 dirty="0">
                <a:solidFill>
                  <a:srgbClr val="00B050"/>
                </a:solidFill>
                <a:latin typeface="+mn-lt"/>
                <a:cs typeface="Arial" charset="0"/>
              </a:rPr>
              <a:t>not empty</a:t>
            </a:r>
          </a:p>
        </p:txBody>
      </p:sp>
      <p:sp>
        <p:nvSpPr>
          <p:cNvPr id="38" name="Text Box 7">
            <a:extLst>
              <a:ext uri="{FF2B5EF4-FFF2-40B4-BE49-F238E27FC236}">
                <a16:creationId xmlns:a16="http://schemas.microsoft.com/office/drawing/2014/main" id="{1D5C19FB-CE8E-E41A-8235-07C97CDBD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436" y="3428099"/>
            <a:ext cx="9794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>
                <a:solidFill>
                  <a:srgbClr val="00B050"/>
                </a:solidFill>
                <a:latin typeface="+mn-lt"/>
                <a:cs typeface="Arial" charset="0"/>
              </a:rPr>
              <a:t>not empty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7543BE-4C03-2069-C1B6-7CE3B9DFE0E2}"/>
              </a:ext>
            </a:extLst>
          </p:cNvPr>
          <p:cNvGrpSpPr/>
          <p:nvPr/>
        </p:nvGrpSpPr>
        <p:grpSpPr>
          <a:xfrm>
            <a:off x="7469196" y="1816605"/>
            <a:ext cx="1363131" cy="1995488"/>
            <a:chOff x="2429399" y="1488280"/>
            <a:chExt cx="1363131" cy="1995488"/>
          </a:xfrm>
        </p:grpSpPr>
        <p:sp>
          <p:nvSpPr>
            <p:cNvPr id="40" name="Rectangle 8">
              <a:extLst>
                <a:ext uri="{FF2B5EF4-FFF2-40B4-BE49-F238E27FC236}">
                  <a16:creationId xmlns:a16="http://schemas.microsoft.com/office/drawing/2014/main" id="{74535E22-AD5D-EB29-F652-64563E112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111" y="1626393"/>
              <a:ext cx="727075" cy="18002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1" name="Rectangle 9">
              <a:extLst>
                <a:ext uri="{FF2B5EF4-FFF2-40B4-BE49-F238E27FC236}">
                  <a16:creationId xmlns:a16="http://schemas.microsoft.com/office/drawing/2014/main" id="{35C83E73-E766-28CE-D9F9-1EEBBBC02F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0111" y="1666080"/>
              <a:ext cx="169863" cy="63341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2" name="Line 10">
              <a:extLst>
                <a:ext uri="{FF2B5EF4-FFF2-40B4-BE49-F238E27FC236}">
                  <a16:creationId xmlns:a16="http://schemas.microsoft.com/office/drawing/2014/main" id="{6F0CE9EB-966C-B620-9D82-368D0DA0F1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2429399" y="1727993"/>
              <a:ext cx="614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3" name="Line 11">
              <a:extLst>
                <a:ext uri="{FF2B5EF4-FFF2-40B4-BE49-F238E27FC236}">
                  <a16:creationId xmlns:a16="http://schemas.microsoft.com/office/drawing/2014/main" id="{8C88CAAA-B01D-50B5-2210-C7C1AC6D3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3086" y="1643855"/>
              <a:ext cx="92075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4" name="Text Box 12">
              <a:extLst>
                <a:ext uri="{FF2B5EF4-FFF2-40B4-BE49-F238E27FC236}">
                  <a16:creationId xmlns:a16="http://schemas.microsoft.com/office/drawing/2014/main" id="{7A395ED8-5349-C708-E348-6887C8ADA4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8380" y="1488280"/>
              <a:ext cx="282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200" i="1">
                  <a:latin typeface="+mn-lt"/>
                  <a:cs typeface="Arial" charset="0"/>
                </a:rPr>
                <a:t>n</a:t>
              </a:r>
            </a:p>
          </p:txBody>
        </p:sp>
        <p:sp>
          <p:nvSpPr>
            <p:cNvPr id="45" name="Line 13">
              <a:extLst>
                <a:ext uri="{FF2B5EF4-FFF2-40B4-BE49-F238E27FC236}">
                  <a16:creationId xmlns:a16="http://schemas.microsoft.com/office/drawing/2014/main" id="{114654CB-76CF-3CF8-3B8E-8F681A5B3B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7336" y="3078955"/>
              <a:ext cx="614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6" name="Line 14">
              <a:extLst>
                <a:ext uri="{FF2B5EF4-FFF2-40B4-BE49-F238E27FC236}">
                  <a16:creationId xmlns:a16="http://schemas.microsoft.com/office/drawing/2014/main" id="{54A36A8A-3854-D920-B910-25012F7BA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374" y="2994818"/>
              <a:ext cx="90487" cy="169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7" name="Text Box 15">
              <a:extLst>
                <a:ext uri="{FF2B5EF4-FFF2-40B4-BE49-F238E27FC236}">
                  <a16:creationId xmlns:a16="http://schemas.microsoft.com/office/drawing/2014/main" id="{5D43EB1C-AF42-2318-7DAE-1737FE5718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0605" y="2845593"/>
              <a:ext cx="282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200" i="1">
                  <a:latin typeface="+mn-lt"/>
                  <a:cs typeface="Arial" charset="0"/>
                </a:rPr>
                <a:t>n</a:t>
              </a:r>
            </a:p>
          </p:txBody>
        </p:sp>
        <p:sp>
          <p:nvSpPr>
            <p:cNvPr id="48" name="Rectangle 16">
              <a:extLst>
                <a:ext uri="{FF2B5EF4-FFF2-40B4-BE49-F238E27FC236}">
                  <a16:creationId xmlns:a16="http://schemas.microsoft.com/office/drawing/2014/main" id="{A650991E-FD92-5AA6-C31E-8BD40231E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936" y="2407443"/>
              <a:ext cx="17145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49" name="Rectangle 17">
              <a:extLst>
                <a:ext uri="{FF2B5EF4-FFF2-40B4-BE49-F238E27FC236}">
                  <a16:creationId xmlns:a16="http://schemas.microsoft.com/office/drawing/2014/main" id="{03070866-3697-34D6-50F8-8F99CC2ED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699" y="2945605"/>
              <a:ext cx="177800" cy="4079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49A496E-A9B1-14A9-1BCB-6F82B5F09625}"/>
                </a:ext>
              </a:extLst>
            </p:cNvPr>
            <p:cNvGrpSpPr/>
            <p:nvPr/>
          </p:nvGrpSpPr>
          <p:grpSpPr>
            <a:xfrm>
              <a:off x="2430992" y="1866105"/>
              <a:ext cx="623889" cy="1617663"/>
              <a:chOff x="2430992" y="1866105"/>
              <a:chExt cx="623889" cy="1617663"/>
            </a:xfrm>
          </p:grpSpPr>
          <p:sp>
            <p:nvSpPr>
              <p:cNvPr id="55" name="Line 19">
                <a:extLst>
                  <a:ext uri="{FF2B5EF4-FFF2-40B4-BE49-F238E27FC236}">
                    <a16:creationId xmlns:a16="http://schemas.microsoft.com/office/drawing/2014/main" id="{C3CA1320-D477-77EE-460D-1C0972506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0992" y="2209005"/>
                <a:ext cx="614363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56" name="Text Box 20">
                <a:extLst>
                  <a:ext uri="{FF2B5EF4-FFF2-40B4-BE49-F238E27FC236}">
                    <a16:creationId xmlns:a16="http://schemas.microsoft.com/office/drawing/2014/main" id="{CB09DC6B-0B95-E021-C394-3C10937617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2430" y="2124868"/>
                <a:ext cx="479426" cy="307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rdy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57" name="Line 21">
                <a:extLst>
                  <a:ext uri="{FF2B5EF4-FFF2-40B4-BE49-F238E27FC236}">
                    <a16:creationId xmlns:a16="http://schemas.microsoft.com/office/drawing/2014/main" id="{DE6881C5-AD3D-6E7F-85F6-9B7C04D7CB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437342" y="1939130"/>
                <a:ext cx="614363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58" name="Text Box 22">
                <a:extLst>
                  <a:ext uri="{FF2B5EF4-FFF2-40B4-BE49-F238E27FC236}">
                    <a16:creationId xmlns:a16="http://schemas.microsoft.com/office/drawing/2014/main" id="{D199FED7-2746-870A-832C-00F454E648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5553" y="1866105"/>
                <a:ext cx="40588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en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59" name="Line 23">
                <a:extLst>
                  <a:ext uri="{FF2B5EF4-FFF2-40B4-BE49-F238E27FC236}">
                    <a16:creationId xmlns:a16="http://schemas.microsoft.com/office/drawing/2014/main" id="{C740E553-70E8-6163-B16F-459154363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5755" y="2751930"/>
                <a:ext cx="614363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0" name="Text Box 24">
                <a:extLst>
                  <a:ext uri="{FF2B5EF4-FFF2-40B4-BE49-F238E27FC236}">
                    <a16:creationId xmlns:a16="http://schemas.microsoft.com/office/drawing/2014/main" id="{B7D02C1F-C255-23EC-B971-F9BDB8526A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5605" y="2667793"/>
                <a:ext cx="479426" cy="307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>
                    <a:latin typeface="+mn-lt"/>
                    <a:cs typeface="Arial" charset="0"/>
                  </a:rPr>
                  <a:t>rdy</a:t>
                </a:r>
              </a:p>
            </p:txBody>
          </p:sp>
          <p:sp>
            <p:nvSpPr>
              <p:cNvPr id="61" name="Line 25">
                <a:extLst>
                  <a:ext uri="{FF2B5EF4-FFF2-40B4-BE49-F238E27FC236}">
                    <a16:creationId xmlns:a16="http://schemas.microsoft.com/office/drawing/2014/main" id="{88D117CC-04FB-78D5-F826-3671195C3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2442105" y="2483643"/>
                <a:ext cx="61277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2" name="Text Box 26">
                <a:extLst>
                  <a:ext uri="{FF2B5EF4-FFF2-40B4-BE49-F238E27FC236}">
                    <a16:creationId xmlns:a16="http://schemas.microsoft.com/office/drawing/2014/main" id="{C0F07270-E7AB-D614-BB11-D11E3ABA65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0315" y="2409030"/>
                <a:ext cx="40588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en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63" name="Line 27">
                <a:extLst>
                  <a:ext uri="{FF2B5EF4-FFF2-40B4-BE49-F238E27FC236}">
                    <a16:creationId xmlns:a16="http://schemas.microsoft.com/office/drawing/2014/main" id="{FE44793B-938E-4025-C988-919AA174DD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40517" y="3259930"/>
                <a:ext cx="612776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64" name="Text Box 28">
                <a:extLst>
                  <a:ext uri="{FF2B5EF4-FFF2-40B4-BE49-F238E27FC236}">
                    <a16:creationId xmlns:a16="http://schemas.microsoft.com/office/drawing/2014/main" id="{5487D8DC-A0A1-8B79-536B-63CB71123F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0367" y="3175793"/>
                <a:ext cx="479426" cy="3079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rdy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sp>
          <p:nvSpPr>
            <p:cNvPr id="51" name="Text Box 29">
              <a:extLst>
                <a:ext uri="{FF2B5EF4-FFF2-40B4-BE49-F238E27FC236}">
                  <a16:creationId xmlns:a16="http://schemas.microsoft.com/office/drawing/2014/main" id="{3EF279C3-79BD-B815-3BA9-95209819EB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864090" y="1816993"/>
              <a:ext cx="51809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err="1">
                  <a:latin typeface="+mn-lt"/>
                  <a:cs typeface="Arial" charset="0"/>
                </a:rPr>
                <a:t>enq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  <p:sp>
          <p:nvSpPr>
            <p:cNvPr id="52" name="Text Box 30">
              <a:extLst>
                <a:ext uri="{FF2B5EF4-FFF2-40B4-BE49-F238E27FC236}">
                  <a16:creationId xmlns:a16="http://schemas.microsoft.com/office/drawing/2014/main" id="{C88BF6EC-D4ED-D8B0-0DDC-E27E997A7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864891" y="2463105"/>
              <a:ext cx="5164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>
                  <a:latin typeface="+mn-lt"/>
                  <a:cs typeface="Arial" charset="0"/>
                </a:rPr>
                <a:t>deq</a:t>
              </a:r>
            </a:p>
          </p:txBody>
        </p:sp>
        <p:sp>
          <p:nvSpPr>
            <p:cNvPr id="53" name="Text Box 31">
              <a:extLst>
                <a:ext uri="{FF2B5EF4-FFF2-40B4-BE49-F238E27FC236}">
                  <a16:creationId xmlns:a16="http://schemas.microsoft.com/office/drawing/2014/main" id="{AB4A9D90-0CB7-55CB-222C-EE941C9C7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2854472" y="2996505"/>
              <a:ext cx="53732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>
                  <a:latin typeface="+mn-lt"/>
                  <a:cs typeface="Arial" charset="0"/>
                </a:rPr>
                <a:t>first</a:t>
              </a:r>
            </a:p>
          </p:txBody>
        </p:sp>
        <p:sp>
          <p:nvSpPr>
            <p:cNvPr id="54" name="Text Box 32">
              <a:extLst>
                <a:ext uri="{FF2B5EF4-FFF2-40B4-BE49-F238E27FC236}">
                  <a16:creationId xmlns:a16="http://schemas.microsoft.com/office/drawing/2014/main" id="{22A5FB2A-9B19-3F0D-D029-B73166D01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6274" y="2427931"/>
              <a:ext cx="6062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>
                  <a:latin typeface="+mn-lt"/>
                  <a:cs typeface="Arial" charset="0"/>
                </a:rPr>
                <a:t>FIFO</a:t>
              </a:r>
            </a:p>
          </p:txBody>
        </p:sp>
      </p:grpSp>
      <p:sp>
        <p:nvSpPr>
          <p:cNvPr id="65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3B5447-DC82-F996-04E6-3E846A723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301" y="1954718"/>
            <a:ext cx="5382973" cy="18573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interface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Fifo</a:t>
            </a:r>
            <a:r>
              <a:rPr lang="en-US" sz="1800" dirty="0">
                <a:latin typeface="Courier New" pitchFamily="49" charset="0"/>
              </a:rPr>
              <a:t>#(numeric type size, 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                         type t);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method Action </a:t>
            </a:r>
            <a:r>
              <a:rPr lang="en-US" sz="1800" dirty="0" err="1">
                <a:latin typeface="Courier New" pitchFamily="49" charset="0"/>
              </a:rPr>
              <a:t>enq</a:t>
            </a:r>
            <a:r>
              <a:rPr lang="en-US" sz="1800" dirty="0">
                <a:latin typeface="Courier New" pitchFamily="49" charset="0"/>
              </a:rPr>
              <a:t>(t x);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method Action </a:t>
            </a:r>
            <a:r>
              <a:rPr lang="en-US" sz="1800" dirty="0" err="1">
                <a:latin typeface="Courier New" pitchFamily="49" charset="0"/>
              </a:rPr>
              <a:t>deq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method </a:t>
            </a:r>
            <a:r>
              <a:rPr lang="en-US" sz="1800" dirty="0">
                <a:latin typeface="Courier New" pitchFamily="49" charset="0"/>
              </a:rPr>
              <a:t>t first;</a:t>
            </a:r>
          </a:p>
          <a:p>
            <a:pPr marL="342900" indent="-342900">
              <a:lnSpc>
                <a:spcPct val="100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>
                <a:latin typeface="Courier New" pitchFamily="49" charset="0"/>
              </a:rPr>
              <a:t>endinterface</a:t>
            </a:r>
            <a:r>
              <a:rPr lang="en-US" sz="1800" b="1" dirty="0">
                <a:latin typeface="Courier New" pitchFamily="49" charset="0"/>
              </a:rPr>
              <a:t> </a:t>
            </a:r>
            <a:endParaRPr lang="en-US" sz="1800" b="1" i="1" dirty="0">
              <a:latin typeface="Courier New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76D58F-A9D3-478F-8131-21D25B5C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88304-846B-4584-884B-9D039BFF19E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C17E3-67FB-4070-8CE0-32B0883D33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7" grpId="0"/>
      <p:bldP spid="38" grpId="0"/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55727" y="1590557"/>
            <a:ext cx="5779448" cy="404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mkFifo</a:t>
            </a:r>
            <a:r>
              <a:rPr lang="en-US" dirty="0">
                <a:latin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</a:rPr>
              <a:t>Fifo</a:t>
            </a:r>
            <a:r>
              <a:rPr lang="en-US" dirty="0">
                <a:latin typeface="Courier New" pitchFamily="49" charset="0"/>
              </a:rPr>
              <a:t>#(1, t));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</a:rPr>
              <a:t>#(t)    d  &lt;- </a:t>
            </a:r>
            <a:r>
              <a:rPr lang="en-US" dirty="0" err="1">
                <a:latin typeface="Courier New" pitchFamily="49" charset="0"/>
              </a:rPr>
              <a:t>mkRegU</a:t>
            </a:r>
            <a:r>
              <a:rPr lang="en-US" dirty="0">
                <a:latin typeface="Courier New" pitchFamily="49" charset="0"/>
              </a:rPr>
              <a:t>; 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</a:rPr>
              <a:t>) v  &lt;- </a:t>
            </a:r>
            <a:r>
              <a:rPr lang="en-US" dirty="0" err="1">
                <a:latin typeface="Courier New" pitchFamily="49" charset="0"/>
              </a:rPr>
              <a:t>mkReg</a:t>
            </a:r>
            <a:r>
              <a:rPr lang="en-US" dirty="0">
                <a:latin typeface="Courier New" pitchFamily="49" charset="0"/>
              </a:rPr>
              <a:t>(False);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  method Action </a:t>
            </a:r>
            <a:r>
              <a:rPr lang="en-US" dirty="0" err="1">
                <a:latin typeface="Courier New" pitchFamily="49" charset="0"/>
              </a:rPr>
              <a:t>enq</a:t>
            </a:r>
            <a:r>
              <a:rPr lang="en-US" dirty="0">
                <a:latin typeface="Courier New" pitchFamily="49" charset="0"/>
              </a:rPr>
              <a:t>(t x) 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  v &lt;= True; d &lt;= x;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  method Action </a:t>
            </a:r>
            <a:r>
              <a:rPr lang="en-US" dirty="0" err="1">
                <a:latin typeface="Courier New" pitchFamily="49" charset="0"/>
              </a:rPr>
              <a:t>deq</a:t>
            </a:r>
            <a:r>
              <a:rPr lang="en-US" dirty="0">
                <a:latin typeface="Courier New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  v &lt;= False;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  method </a:t>
            </a:r>
            <a:r>
              <a:rPr lang="en-US" dirty="0">
                <a:latin typeface="Courier New" pitchFamily="49" charset="0"/>
              </a:rPr>
              <a:t>t first </a:t>
            </a:r>
            <a:endParaRPr lang="en-US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d;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err="1">
                <a:latin typeface="Courier New" pitchFamily="49" charset="0"/>
              </a:rPr>
              <a:t>endmodule</a:t>
            </a:r>
            <a:r>
              <a:rPr lang="en-US" b="1" dirty="0">
                <a:latin typeface="Courier New" pitchFamily="49" charset="0"/>
              </a:rPr>
              <a:t> </a:t>
            </a:r>
            <a:endParaRPr lang="en-US" b="1" i="1" dirty="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30363" cy="1143000"/>
          </a:xfrm>
        </p:spPr>
        <p:txBody>
          <a:bodyPr/>
          <a:lstStyle/>
          <a:p>
            <a:r>
              <a:rPr lang="en-US" dirty="0"/>
              <a:t>One-Element FIFO Implementation </a:t>
            </a:r>
            <a:r>
              <a:rPr lang="en-US" sz="2800" dirty="0"/>
              <a:t>with guards</a:t>
            </a:r>
            <a:endParaRPr lang="en-US" sz="1400" dirty="0"/>
          </a:p>
        </p:txBody>
      </p:sp>
      <p:sp>
        <p:nvSpPr>
          <p:cNvPr id="35" name="Text Box 5"/>
          <p:cNvSpPr txBox="1">
            <a:spLocks noChangeArrowheads="1"/>
          </p:cNvSpPr>
          <p:nvPr/>
        </p:nvSpPr>
        <p:spPr bwMode="auto">
          <a:xfrm>
            <a:off x="6445773" y="2620348"/>
            <a:ext cx="727076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 dirty="0">
                <a:solidFill>
                  <a:srgbClr val="00B050"/>
                </a:solidFill>
                <a:latin typeface="+mn-lt"/>
                <a:cs typeface="Arial" charset="0"/>
              </a:rPr>
              <a:t>not full</a:t>
            </a:r>
          </a:p>
        </p:txBody>
      </p:sp>
      <p:sp>
        <p:nvSpPr>
          <p:cNvPr id="36" name="Text Box 6"/>
          <p:cNvSpPr txBox="1">
            <a:spLocks noChangeArrowheads="1"/>
          </p:cNvSpPr>
          <p:nvPr/>
        </p:nvSpPr>
        <p:spPr bwMode="auto">
          <a:xfrm>
            <a:off x="6193361" y="3131523"/>
            <a:ext cx="9794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 dirty="0">
                <a:solidFill>
                  <a:srgbClr val="00B050"/>
                </a:solidFill>
                <a:latin typeface="+mn-lt"/>
                <a:cs typeface="Arial" charset="0"/>
              </a:rPr>
              <a:t>not empty</a:t>
            </a:r>
          </a:p>
        </p:txBody>
      </p:sp>
      <p:sp>
        <p:nvSpPr>
          <p:cNvPr id="37" name="Text Box 7"/>
          <p:cNvSpPr txBox="1">
            <a:spLocks noChangeArrowheads="1"/>
          </p:cNvSpPr>
          <p:nvPr/>
        </p:nvSpPr>
        <p:spPr bwMode="auto">
          <a:xfrm>
            <a:off x="6193361" y="3661749"/>
            <a:ext cx="979488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200" i="1">
                <a:solidFill>
                  <a:srgbClr val="00B050"/>
                </a:solidFill>
                <a:latin typeface="+mn-lt"/>
                <a:cs typeface="Arial" charset="0"/>
              </a:rPr>
              <a:t>not empty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7172849" y="2050255"/>
            <a:ext cx="1363131" cy="1995488"/>
            <a:chOff x="6329363" y="3349625"/>
            <a:chExt cx="1363131" cy="1995488"/>
          </a:xfrm>
        </p:grpSpPr>
        <p:sp>
          <p:nvSpPr>
            <p:cNvPr id="66" name="Rectangle 8"/>
            <p:cNvSpPr>
              <a:spLocks noChangeArrowheads="1"/>
            </p:cNvSpPr>
            <p:nvPr/>
          </p:nvSpPr>
          <p:spPr bwMode="auto">
            <a:xfrm>
              <a:off x="6950075" y="3487738"/>
              <a:ext cx="727075" cy="18002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67" name="Rectangle 9"/>
            <p:cNvSpPr>
              <a:spLocks noChangeArrowheads="1"/>
            </p:cNvSpPr>
            <p:nvPr/>
          </p:nvSpPr>
          <p:spPr bwMode="auto">
            <a:xfrm>
              <a:off x="6950075" y="3527425"/>
              <a:ext cx="169863" cy="63341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 rot="10800000" flipH="1">
              <a:off x="6329363" y="3589338"/>
              <a:ext cx="6143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>
              <a:off x="6623050" y="3505200"/>
              <a:ext cx="92075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568344" y="3349625"/>
              <a:ext cx="282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200" i="1">
                  <a:latin typeface="+mn-lt"/>
                  <a:cs typeface="Arial" charset="0"/>
                </a:rPr>
                <a:t>n</a:t>
              </a:r>
            </a:p>
          </p:txBody>
        </p:sp>
        <p:sp>
          <p:nvSpPr>
            <p:cNvPr id="71" name="Line 13"/>
            <p:cNvSpPr>
              <a:spLocks noChangeShapeType="1"/>
            </p:cNvSpPr>
            <p:nvPr/>
          </p:nvSpPr>
          <p:spPr bwMode="auto">
            <a:xfrm flipH="1">
              <a:off x="6337300" y="4940300"/>
              <a:ext cx="614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72" name="Line 14"/>
            <p:cNvSpPr>
              <a:spLocks noChangeShapeType="1"/>
            </p:cNvSpPr>
            <p:nvPr/>
          </p:nvSpPr>
          <p:spPr bwMode="auto">
            <a:xfrm>
              <a:off x="6637338" y="4856163"/>
              <a:ext cx="90487" cy="1698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6590569" y="4706938"/>
              <a:ext cx="282450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200" i="1">
                  <a:latin typeface="+mn-lt"/>
                  <a:cs typeface="Arial" charset="0"/>
                </a:rPr>
                <a:t>n</a:t>
              </a:r>
            </a:p>
          </p:txBody>
        </p:sp>
        <p:sp>
          <p:nvSpPr>
            <p:cNvPr id="74" name="Rectangle 16"/>
            <p:cNvSpPr>
              <a:spLocks noChangeArrowheads="1"/>
            </p:cNvSpPr>
            <p:nvPr/>
          </p:nvSpPr>
          <p:spPr bwMode="auto">
            <a:xfrm>
              <a:off x="6946900" y="4268788"/>
              <a:ext cx="171450" cy="409575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75" name="Rectangle 17"/>
            <p:cNvSpPr>
              <a:spLocks noChangeArrowheads="1"/>
            </p:cNvSpPr>
            <p:nvPr/>
          </p:nvSpPr>
          <p:spPr bwMode="auto">
            <a:xfrm>
              <a:off x="6951663" y="4806950"/>
              <a:ext cx="177800" cy="40798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grpSp>
          <p:nvGrpSpPr>
            <p:cNvPr id="76" name="Group 18"/>
            <p:cNvGrpSpPr>
              <a:grpSpLocks/>
            </p:cNvGrpSpPr>
            <p:nvPr/>
          </p:nvGrpSpPr>
          <p:grpSpPr bwMode="auto">
            <a:xfrm>
              <a:off x="6330951" y="3727450"/>
              <a:ext cx="623888" cy="1617663"/>
              <a:chOff x="4170" y="2348"/>
              <a:chExt cx="393" cy="1019"/>
            </a:xfrm>
          </p:grpSpPr>
          <p:sp>
            <p:nvSpPr>
              <p:cNvPr id="81" name="Line 19"/>
              <p:cNvSpPr>
                <a:spLocks noChangeShapeType="1"/>
              </p:cNvSpPr>
              <p:nvPr/>
            </p:nvSpPr>
            <p:spPr bwMode="auto">
              <a:xfrm flipH="1">
                <a:off x="4170" y="2564"/>
                <a:ext cx="387" cy="0"/>
              </a:xfrm>
              <a:prstGeom prst="line">
                <a:avLst/>
              </a:prstGeom>
              <a:noFill/>
              <a:ln w="12700">
                <a:solidFill>
                  <a:srgbClr val="92D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2" name="Text Box 20"/>
              <p:cNvSpPr txBox="1">
                <a:spLocks noChangeArrowheads="1"/>
              </p:cNvSpPr>
              <p:nvPr/>
            </p:nvSpPr>
            <p:spPr bwMode="auto">
              <a:xfrm>
                <a:off x="4215" y="2511"/>
                <a:ext cx="30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rdy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3" name="Line 21"/>
              <p:cNvSpPr>
                <a:spLocks noChangeShapeType="1"/>
              </p:cNvSpPr>
              <p:nvPr/>
            </p:nvSpPr>
            <p:spPr bwMode="auto">
              <a:xfrm rot="10800000" flipH="1">
                <a:off x="4174" y="2394"/>
                <a:ext cx="387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4" name="Text Box 22"/>
              <p:cNvSpPr txBox="1">
                <a:spLocks noChangeArrowheads="1"/>
              </p:cNvSpPr>
              <p:nvPr/>
            </p:nvSpPr>
            <p:spPr bwMode="auto">
              <a:xfrm>
                <a:off x="4242" y="2348"/>
                <a:ext cx="25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en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5" name="Line 23"/>
              <p:cNvSpPr>
                <a:spLocks noChangeShapeType="1"/>
              </p:cNvSpPr>
              <p:nvPr/>
            </p:nvSpPr>
            <p:spPr bwMode="auto">
              <a:xfrm flipH="1">
                <a:off x="4173" y="2906"/>
                <a:ext cx="387" cy="0"/>
              </a:xfrm>
              <a:prstGeom prst="line">
                <a:avLst/>
              </a:prstGeom>
              <a:noFill/>
              <a:ln w="12700">
                <a:solidFill>
                  <a:srgbClr val="92D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6" name="Text Box 24"/>
              <p:cNvSpPr txBox="1">
                <a:spLocks noChangeArrowheads="1"/>
              </p:cNvSpPr>
              <p:nvPr/>
            </p:nvSpPr>
            <p:spPr bwMode="auto">
              <a:xfrm>
                <a:off x="4217" y="2853"/>
                <a:ext cx="30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>
                    <a:latin typeface="+mn-lt"/>
                    <a:cs typeface="Arial" charset="0"/>
                  </a:rPr>
                  <a:t>rdy</a:t>
                </a:r>
              </a:p>
            </p:txBody>
          </p:sp>
          <p:sp>
            <p:nvSpPr>
              <p:cNvPr id="87" name="Line 25"/>
              <p:cNvSpPr>
                <a:spLocks noChangeShapeType="1"/>
              </p:cNvSpPr>
              <p:nvPr/>
            </p:nvSpPr>
            <p:spPr bwMode="auto">
              <a:xfrm rot="10800000" flipH="1">
                <a:off x="4177" y="2737"/>
                <a:ext cx="386" cy="0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88" name="Text Box 26"/>
              <p:cNvSpPr txBox="1">
                <a:spLocks noChangeArrowheads="1"/>
              </p:cNvSpPr>
              <p:nvPr/>
            </p:nvSpPr>
            <p:spPr bwMode="auto">
              <a:xfrm>
                <a:off x="4245" y="2690"/>
                <a:ext cx="25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en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  <p:sp>
            <p:nvSpPr>
              <p:cNvPr id="89" name="Line 27"/>
              <p:cNvSpPr>
                <a:spLocks noChangeShapeType="1"/>
              </p:cNvSpPr>
              <p:nvPr/>
            </p:nvSpPr>
            <p:spPr bwMode="auto">
              <a:xfrm flipH="1">
                <a:off x="4176" y="3226"/>
                <a:ext cx="386" cy="0"/>
              </a:xfrm>
              <a:prstGeom prst="line">
                <a:avLst/>
              </a:prstGeom>
              <a:noFill/>
              <a:ln w="12700">
                <a:solidFill>
                  <a:srgbClr val="92D05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0" name="Text Box 28"/>
              <p:cNvSpPr txBox="1">
                <a:spLocks noChangeArrowheads="1"/>
              </p:cNvSpPr>
              <p:nvPr/>
            </p:nvSpPr>
            <p:spPr bwMode="auto">
              <a:xfrm>
                <a:off x="4220" y="3173"/>
                <a:ext cx="30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>
                    <a:latin typeface="+mn-lt"/>
                    <a:cs typeface="Arial" charset="0"/>
                  </a:rPr>
                  <a:t>rdy</a:t>
                </a:r>
              </a:p>
            </p:txBody>
          </p:sp>
        </p:grpSp>
        <p:sp>
          <p:nvSpPr>
            <p:cNvPr id="77" name="Text Box 29"/>
            <p:cNvSpPr txBox="1">
              <a:spLocks noChangeArrowheads="1"/>
            </p:cNvSpPr>
            <p:nvPr/>
          </p:nvSpPr>
          <p:spPr bwMode="auto">
            <a:xfrm rot="-5400000">
              <a:off x="6764054" y="3678338"/>
              <a:ext cx="51809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>
                  <a:latin typeface="+mn-lt"/>
                  <a:cs typeface="Arial" charset="0"/>
                </a:rPr>
                <a:t>enq</a:t>
              </a:r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 rot="-5400000">
              <a:off x="6764855" y="4324450"/>
              <a:ext cx="51648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>
                  <a:latin typeface="+mn-lt"/>
                  <a:cs typeface="Arial" charset="0"/>
                </a:rPr>
                <a:t>deq</a:t>
              </a:r>
            </a:p>
          </p:txBody>
        </p:sp>
        <p:sp>
          <p:nvSpPr>
            <p:cNvPr id="79" name="Text Box 31"/>
            <p:cNvSpPr txBox="1">
              <a:spLocks noChangeArrowheads="1"/>
            </p:cNvSpPr>
            <p:nvPr/>
          </p:nvSpPr>
          <p:spPr bwMode="auto">
            <a:xfrm rot="-5400000">
              <a:off x="6754436" y="4857850"/>
              <a:ext cx="53732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>
                  <a:latin typeface="+mn-lt"/>
                  <a:cs typeface="Arial" charset="0"/>
                </a:rPr>
                <a:t>first</a:t>
              </a:r>
            </a:p>
          </p:txBody>
        </p:sp>
        <p:sp>
          <p:nvSpPr>
            <p:cNvPr id="80" name="Text Box 32"/>
            <p:cNvSpPr txBox="1">
              <a:spLocks noChangeArrowheads="1"/>
            </p:cNvSpPr>
            <p:nvPr/>
          </p:nvSpPr>
          <p:spPr bwMode="auto">
            <a:xfrm>
              <a:off x="7086238" y="4289276"/>
              <a:ext cx="60625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>
                  <a:latin typeface="+mn-lt"/>
                  <a:cs typeface="Arial" charset="0"/>
                </a:rPr>
                <a:t>FIFO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465571" y="2528421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 (!v);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885240" y="3432128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 (v);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32077" y="4336481"/>
            <a:ext cx="12618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 (v);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22446" y="2719850"/>
            <a:ext cx="4083206" cy="2136951"/>
            <a:chOff x="4948632" y="2831988"/>
            <a:chExt cx="4083206" cy="2136951"/>
          </a:xfrm>
        </p:grpSpPr>
        <p:sp>
          <p:nvSpPr>
            <p:cNvPr id="6" name="TextBox 5"/>
            <p:cNvSpPr txBox="1"/>
            <p:nvPr/>
          </p:nvSpPr>
          <p:spPr>
            <a:xfrm>
              <a:off x="5453842" y="4261053"/>
              <a:ext cx="35779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mic Sans MS" panose="030F0702030302020204" pitchFamily="66" charset="0"/>
                </a:rPr>
                <a:t>Notice, no semicolon turns the if into a guard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 flipH="1" flipV="1">
              <a:off x="4948632" y="2831988"/>
              <a:ext cx="693039" cy="1455340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C0B21-941A-4E33-A926-9CE1259F4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0EBCA8-DD27-472E-8293-1F77BFF046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284C1-5ADF-403A-9F1D-44E5457511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6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9" grpId="0"/>
      <p:bldP spid="4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30363" cy="1143000"/>
          </a:xfrm>
        </p:spPr>
        <p:txBody>
          <a:bodyPr/>
          <a:lstStyle/>
          <a:p>
            <a:r>
              <a:rPr lang="en-US" dirty="0"/>
              <a:t>Guards vs Ifs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61908" y="1616227"/>
            <a:ext cx="5109091" cy="10041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method Action </a:t>
            </a:r>
            <a:r>
              <a:rPr lang="en-US" dirty="0" err="1">
                <a:latin typeface="Courier New" pitchFamily="49" charset="0"/>
              </a:rPr>
              <a:t>enq</a:t>
            </a:r>
            <a:r>
              <a:rPr lang="en-US" dirty="0">
                <a:latin typeface="Courier New" pitchFamily="49" charset="0"/>
              </a:rPr>
              <a:t>(t x)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if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 (!v); 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v &lt;= True; d &lt;= x;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1587" y="3112821"/>
            <a:ext cx="6032421" cy="1000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method Action </a:t>
            </a:r>
            <a:r>
              <a:rPr lang="en-US" dirty="0" err="1">
                <a:latin typeface="Courier New" pitchFamily="49" charset="0"/>
              </a:rPr>
              <a:t>enq</a:t>
            </a:r>
            <a:r>
              <a:rPr lang="en-US" dirty="0">
                <a:latin typeface="Courier New" pitchFamily="49" charset="0"/>
              </a:rPr>
              <a:t>(t x); 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(!v) </a:t>
            </a:r>
            <a:r>
              <a:rPr lang="en-US" b="1" dirty="0">
                <a:latin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</a:rPr>
              <a:t> v &lt;= True; d &lt;= x; </a:t>
            </a:r>
            <a:r>
              <a:rPr lang="en-US" b="1" dirty="0">
                <a:latin typeface="Courier New" pitchFamily="49" charset="0"/>
              </a:rPr>
              <a:t>end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44726" y="2610008"/>
            <a:ext cx="1023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versus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078121" y="1616227"/>
            <a:ext cx="28372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guard is !v; </a:t>
            </a:r>
            <a:r>
              <a:rPr lang="en-US" dirty="0" err="1"/>
              <a:t>enq</a:t>
            </a:r>
            <a:r>
              <a:rPr lang="en-US" dirty="0"/>
              <a:t> can be applied only if v is false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44008" y="3051226"/>
            <a:ext cx="27142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guard is True, i.e., the method is always applicable.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44008" y="4150596"/>
            <a:ext cx="2083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v is true  then x would get lost;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4741" y="5101375"/>
            <a:ext cx="905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bad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C139D-AC37-4D16-A7E0-348B0CD7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2C5E2-1440-48F9-9E69-723354457D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1BC25D-0169-479B-8B40-CFB2000E88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8" grpId="0"/>
      <p:bldP spid="49" grpId="0"/>
      <p:bldP spid="50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Modulo-4 counter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575175" y="185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54342" y="1705109"/>
          <a:ext cx="5016150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Prev</a:t>
                      </a:r>
                      <a:r>
                        <a:rPr lang="en-US" b="0" dirty="0"/>
                        <a:t> State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NextState</a:t>
                      </a:r>
                      <a:endParaRPr lang="en-US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q1q0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inc</a:t>
                      </a: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 = 0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solidFill>
                            <a:schemeClr val="bg1"/>
                          </a:solidFill>
                        </a:rPr>
                        <a:t>inc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 =</a:t>
                      </a:r>
                      <a:r>
                        <a:rPr lang="en-US" b="0" baseline="0" dirty="0">
                          <a:solidFill>
                            <a:schemeClr val="bg1"/>
                          </a:solidFill>
                        </a:rPr>
                        <a:t> 1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2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71074" y="4403983"/>
            <a:ext cx="3953326" cy="17927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font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[1:0] q1q0;</a:t>
            </a:r>
          </a:p>
          <a:p>
            <a:pPr fontAlgn="ctr"/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fr-FR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pPr lvl="1" font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q1q0</a:t>
            </a:r>
            <a:r>
              <a:rPr lang="fr-FR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(t+1)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q1q0</a:t>
            </a:r>
            <a:r>
              <a:rPr lang="fr-FR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ctr"/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 font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q1q0</a:t>
            </a:r>
            <a:r>
              <a:rPr lang="fr-FR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(t+1)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q1q0</a:t>
            </a:r>
            <a:r>
              <a:rPr lang="fr-FR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066829" y="1470363"/>
            <a:ext cx="2636297" cy="2506433"/>
            <a:chOff x="1941514" y="2282981"/>
            <a:chExt cx="2636297" cy="2506433"/>
          </a:xfrm>
        </p:grpSpPr>
        <p:sp>
          <p:nvSpPr>
            <p:cNvPr id="13" name="Oval 12"/>
            <p:cNvSpPr/>
            <p:nvPr/>
          </p:nvSpPr>
          <p:spPr bwMode="auto">
            <a:xfrm>
              <a:off x="2242937" y="2715398"/>
              <a:ext cx="587829" cy="58782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r>
                <a:rPr lang="en-US" sz="1600" dirty="0">
                  <a:latin typeface="Verdana" pitchFamily="34" charset="0"/>
                </a:rPr>
                <a:t>00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3688560" y="2715398"/>
              <a:ext cx="587829" cy="58782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r>
                <a:rPr lang="en-US" sz="1600" dirty="0">
                  <a:latin typeface="Verdana" pitchFamily="34" charset="0"/>
                </a:rPr>
                <a:t>01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688559" y="3860575"/>
              <a:ext cx="587829" cy="58782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r>
                <a:rPr lang="en-US" sz="1600" dirty="0">
                  <a:latin typeface="Verdana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2242937" y="3860574"/>
              <a:ext cx="587829" cy="587829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r>
                <a:rPr lang="en-US" sz="1600" dirty="0">
                  <a:latin typeface="Verdana" pitchFamily="34" charset="0"/>
                </a:rPr>
                <a:t>11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8" name="Straight Arrow Connector 17"/>
            <p:cNvCxnSpPr>
              <a:stCxn id="13" idx="6"/>
              <a:endCxn id="14" idx="2"/>
            </p:cNvCxnSpPr>
            <p:nvPr/>
          </p:nvCxnSpPr>
          <p:spPr bwMode="auto">
            <a:xfrm>
              <a:off x="2830766" y="3009313"/>
              <a:ext cx="857794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Arrow Connector 18"/>
            <p:cNvCxnSpPr>
              <a:stCxn id="14" idx="4"/>
              <a:endCxn id="16" idx="0"/>
            </p:cNvCxnSpPr>
            <p:nvPr/>
          </p:nvCxnSpPr>
          <p:spPr bwMode="auto">
            <a:xfrm flipH="1">
              <a:off x="3982474" y="3303227"/>
              <a:ext cx="1" cy="55734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>
              <a:stCxn id="16" idx="2"/>
              <a:endCxn id="17" idx="6"/>
            </p:cNvCxnSpPr>
            <p:nvPr/>
          </p:nvCxnSpPr>
          <p:spPr bwMode="auto">
            <a:xfrm flipH="1" flipV="1">
              <a:off x="2830766" y="4154489"/>
              <a:ext cx="857793" cy="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Straight Arrow Connector 20"/>
            <p:cNvCxnSpPr>
              <a:stCxn id="17" idx="0"/>
              <a:endCxn id="13" idx="4"/>
            </p:cNvCxnSpPr>
            <p:nvPr/>
          </p:nvCxnSpPr>
          <p:spPr bwMode="auto">
            <a:xfrm flipV="1">
              <a:off x="2536852" y="3303227"/>
              <a:ext cx="0" cy="55734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2" name="TextBox 21"/>
            <p:cNvSpPr txBox="1"/>
            <p:nvPr/>
          </p:nvSpPr>
          <p:spPr>
            <a:xfrm>
              <a:off x="2945313" y="2747701"/>
              <a:ext cx="628697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200" dirty="0" err="1"/>
                <a:t>inc</a:t>
              </a:r>
              <a:r>
                <a:rPr lang="en-US" sz="1200" dirty="0"/>
                <a:t>=1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45312" y="3879625"/>
              <a:ext cx="628697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200" dirty="0" err="1"/>
                <a:t>inc</a:t>
              </a:r>
              <a:r>
                <a:rPr lang="en-US" sz="1200" dirty="0"/>
                <a:t>=1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944375" y="3443400"/>
              <a:ext cx="628697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200" dirty="0" err="1"/>
                <a:t>inc</a:t>
              </a:r>
              <a:r>
                <a:rPr lang="en-US" sz="1200" dirty="0"/>
                <a:t>=1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65304" y="3443400"/>
              <a:ext cx="628697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200" dirty="0" err="1"/>
                <a:t>inc</a:t>
              </a:r>
              <a:r>
                <a:rPr lang="en-US" sz="1200" dirty="0"/>
                <a:t>=1</a:t>
              </a:r>
            </a:p>
          </p:txBody>
        </p:sp>
        <p:sp>
          <p:nvSpPr>
            <p:cNvPr id="26" name="Arc 25"/>
            <p:cNvSpPr/>
            <p:nvPr/>
          </p:nvSpPr>
          <p:spPr bwMode="auto">
            <a:xfrm>
              <a:off x="1941514" y="2421482"/>
              <a:ext cx="602846" cy="587830"/>
            </a:xfrm>
            <a:prstGeom prst="arc">
              <a:avLst>
                <a:gd name="adj1" fmla="val 5448875"/>
                <a:gd name="adj2" fmla="val 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402119" y="2282982"/>
              <a:ext cx="628697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200" dirty="0" err="1"/>
                <a:t>inc</a:t>
              </a:r>
              <a:r>
                <a:rPr lang="en-US" sz="1200" dirty="0"/>
                <a:t>=0</a:t>
              </a:r>
            </a:p>
          </p:txBody>
        </p:sp>
        <p:sp>
          <p:nvSpPr>
            <p:cNvPr id="28" name="Arc 27"/>
            <p:cNvSpPr/>
            <p:nvPr/>
          </p:nvSpPr>
          <p:spPr bwMode="auto">
            <a:xfrm>
              <a:off x="3974965" y="2421482"/>
              <a:ext cx="602846" cy="587830"/>
            </a:xfrm>
            <a:prstGeom prst="arc">
              <a:avLst>
                <a:gd name="adj1" fmla="val 10838592"/>
                <a:gd name="adj2" fmla="val 535784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Arc 28"/>
            <p:cNvSpPr/>
            <p:nvPr/>
          </p:nvSpPr>
          <p:spPr bwMode="auto">
            <a:xfrm>
              <a:off x="1941514" y="4137574"/>
              <a:ext cx="602846" cy="587830"/>
            </a:xfrm>
            <a:prstGeom prst="arc">
              <a:avLst>
                <a:gd name="adj1" fmla="val 135690"/>
                <a:gd name="adj2" fmla="val 16250636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0" name="Arc 29"/>
            <p:cNvSpPr/>
            <p:nvPr/>
          </p:nvSpPr>
          <p:spPr bwMode="auto">
            <a:xfrm>
              <a:off x="3974965" y="4137574"/>
              <a:ext cx="602846" cy="587830"/>
            </a:xfrm>
            <a:prstGeom prst="arc">
              <a:avLst>
                <a:gd name="adj1" fmla="val 16035365"/>
                <a:gd name="adj2" fmla="val 10628398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88512" y="2282981"/>
              <a:ext cx="628697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200" dirty="0" err="1"/>
                <a:t>inc</a:t>
              </a:r>
              <a:r>
                <a:rPr lang="en-US" sz="1200" dirty="0"/>
                <a:t>=0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402119" y="4530882"/>
              <a:ext cx="628697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200" dirty="0" err="1"/>
                <a:t>inc</a:t>
              </a:r>
              <a:r>
                <a:rPr lang="en-US" sz="1200" dirty="0"/>
                <a:t>=0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88512" y="4530881"/>
              <a:ext cx="628697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buNone/>
              </a:pPr>
              <a:r>
                <a:rPr lang="en-US" sz="1200" dirty="0" err="1"/>
                <a:t>inc</a:t>
              </a:r>
              <a:r>
                <a:rPr lang="en-US" sz="1200" dirty="0"/>
                <a:t>=0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066829" y="4036043"/>
            <a:ext cx="29687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Finite State Machine (FSM) representation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8E311-9934-4A3D-95AD-A3E85DD3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71BA7-9E1D-4151-931B-76171C932A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C1A17-02E0-4AEF-86C7-8A99839DBA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2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with 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467" y="1588805"/>
            <a:ext cx="7772400" cy="4114800"/>
          </a:xfrm>
        </p:spPr>
        <p:txBody>
          <a:bodyPr/>
          <a:lstStyle/>
          <a:p>
            <a:r>
              <a:rPr lang="en-US" sz="2400" dirty="0"/>
              <a:t>Like a method, a rule can also have  a guard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A rule can execute only if it’s guard is true, i.e., if the guard is false the rule has no effect</a:t>
            </a:r>
          </a:p>
          <a:p>
            <a:r>
              <a:rPr lang="en-US" sz="2400" dirty="0"/>
              <a:t>True guards can be omitted</a:t>
            </a:r>
          </a:p>
        </p:txBody>
      </p:sp>
      <p:sp>
        <p:nvSpPr>
          <p:cNvPr id="7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068794" y="2299400"/>
            <a:ext cx="4921666" cy="96509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rule </a:t>
            </a:r>
            <a:r>
              <a:rPr lang="en-US" dirty="0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</a:rPr>
              <a:t>if 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</a:rPr>
              <a:t>(p); </a:t>
            </a:r>
            <a:endParaRPr lang="en-US" b="1" dirty="0">
              <a:solidFill>
                <a:srgbClr val="00B050"/>
              </a:solidFill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	x1 &lt;= e1; x2 &lt;= e2;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err="1">
                <a:latin typeface="Courier New" pitchFamily="49" charset="0"/>
              </a:rPr>
              <a:t>endrule</a:t>
            </a:r>
            <a:endParaRPr lang="en-US" b="1" dirty="0">
              <a:latin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86684" y="2179178"/>
            <a:ext cx="2486827" cy="1715924"/>
            <a:chOff x="3486684" y="2179178"/>
            <a:chExt cx="2486827" cy="1715924"/>
          </a:xfrm>
        </p:grpSpPr>
        <p:sp>
          <p:nvSpPr>
            <p:cNvPr id="8" name="Freeform 7"/>
            <p:cNvSpPr/>
            <p:nvPr/>
          </p:nvSpPr>
          <p:spPr bwMode="auto">
            <a:xfrm>
              <a:off x="3486684" y="2179178"/>
              <a:ext cx="1256766" cy="635460"/>
            </a:xfrm>
            <a:custGeom>
              <a:avLst/>
              <a:gdLst>
                <a:gd name="connsiteX0" fmla="*/ 264920 w 649530"/>
                <a:gd name="connsiteY0" fmla="*/ 504201 h 546930"/>
                <a:gd name="connsiteX1" fmla="*/ 222191 w 649530"/>
                <a:gd name="connsiteY1" fmla="*/ 487110 h 546930"/>
                <a:gd name="connsiteX2" fmla="*/ 170916 w 649530"/>
                <a:gd name="connsiteY2" fmla="*/ 452927 h 546930"/>
                <a:gd name="connsiteX3" fmla="*/ 145279 w 649530"/>
                <a:gd name="connsiteY3" fmla="*/ 435835 h 546930"/>
                <a:gd name="connsiteX4" fmla="*/ 119641 w 649530"/>
                <a:gd name="connsiteY4" fmla="*/ 427289 h 546930"/>
                <a:gd name="connsiteX5" fmla="*/ 102550 w 649530"/>
                <a:gd name="connsiteY5" fmla="*/ 401652 h 546930"/>
                <a:gd name="connsiteX6" fmla="*/ 51275 w 649530"/>
                <a:gd name="connsiteY6" fmla="*/ 367469 h 546930"/>
                <a:gd name="connsiteX7" fmla="*/ 34183 w 649530"/>
                <a:gd name="connsiteY7" fmla="*/ 333286 h 546930"/>
                <a:gd name="connsiteX8" fmla="*/ 17092 w 649530"/>
                <a:gd name="connsiteY8" fmla="*/ 307648 h 546930"/>
                <a:gd name="connsiteX9" fmla="*/ 0 w 649530"/>
                <a:gd name="connsiteY9" fmla="*/ 239282 h 546930"/>
                <a:gd name="connsiteX10" fmla="*/ 8546 w 649530"/>
                <a:gd name="connsiteY10" fmla="*/ 102549 h 546930"/>
                <a:gd name="connsiteX11" fmla="*/ 17092 w 649530"/>
                <a:gd name="connsiteY11" fmla="*/ 76912 h 546930"/>
                <a:gd name="connsiteX12" fmla="*/ 42729 w 649530"/>
                <a:gd name="connsiteY12" fmla="*/ 51274 h 546930"/>
                <a:gd name="connsiteX13" fmla="*/ 68366 w 649530"/>
                <a:gd name="connsiteY13" fmla="*/ 42729 h 546930"/>
                <a:gd name="connsiteX14" fmla="*/ 136733 w 649530"/>
                <a:gd name="connsiteY14" fmla="*/ 17091 h 546930"/>
                <a:gd name="connsiteX15" fmla="*/ 188008 w 649530"/>
                <a:gd name="connsiteY15" fmla="*/ 0 h 546930"/>
                <a:gd name="connsiteX16" fmla="*/ 470019 w 649530"/>
                <a:gd name="connsiteY16" fmla="*/ 8545 h 546930"/>
                <a:gd name="connsiteX17" fmla="*/ 529839 w 649530"/>
                <a:gd name="connsiteY17" fmla="*/ 25637 h 546930"/>
                <a:gd name="connsiteX18" fmla="*/ 615297 w 649530"/>
                <a:gd name="connsiteY18" fmla="*/ 51274 h 546930"/>
                <a:gd name="connsiteX19" fmla="*/ 640935 w 649530"/>
                <a:gd name="connsiteY19" fmla="*/ 68366 h 546930"/>
                <a:gd name="connsiteX20" fmla="*/ 640935 w 649530"/>
                <a:gd name="connsiteY20" fmla="*/ 170915 h 546930"/>
                <a:gd name="connsiteX21" fmla="*/ 632389 w 649530"/>
                <a:gd name="connsiteY21" fmla="*/ 196553 h 546930"/>
                <a:gd name="connsiteX22" fmla="*/ 606752 w 649530"/>
                <a:gd name="connsiteY22" fmla="*/ 213644 h 546930"/>
                <a:gd name="connsiteX23" fmla="*/ 546931 w 649530"/>
                <a:gd name="connsiteY23" fmla="*/ 282011 h 546930"/>
                <a:gd name="connsiteX24" fmla="*/ 538385 w 649530"/>
                <a:gd name="connsiteY24" fmla="*/ 307648 h 546930"/>
                <a:gd name="connsiteX25" fmla="*/ 487110 w 649530"/>
                <a:gd name="connsiteY25" fmla="*/ 350377 h 546930"/>
                <a:gd name="connsiteX26" fmla="*/ 470019 w 649530"/>
                <a:gd name="connsiteY26" fmla="*/ 376015 h 546930"/>
                <a:gd name="connsiteX27" fmla="*/ 410198 w 649530"/>
                <a:gd name="connsiteY27" fmla="*/ 401652 h 546930"/>
                <a:gd name="connsiteX28" fmla="*/ 333286 w 649530"/>
                <a:gd name="connsiteY28" fmla="*/ 452927 h 546930"/>
                <a:gd name="connsiteX29" fmla="*/ 307649 w 649530"/>
                <a:gd name="connsiteY29" fmla="*/ 470018 h 546930"/>
                <a:gd name="connsiteX30" fmla="*/ 247828 w 649530"/>
                <a:gd name="connsiteY30" fmla="*/ 504201 h 546930"/>
                <a:gd name="connsiteX31" fmla="*/ 222191 w 649530"/>
                <a:gd name="connsiteY31" fmla="*/ 529839 h 546930"/>
                <a:gd name="connsiteX32" fmla="*/ 170916 w 649530"/>
                <a:gd name="connsiteY32" fmla="*/ 546930 h 546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49530" h="546930">
                  <a:moveTo>
                    <a:pt x="264920" y="504201"/>
                  </a:moveTo>
                  <a:cubicBezTo>
                    <a:pt x="250677" y="498504"/>
                    <a:pt x="235658" y="494456"/>
                    <a:pt x="222191" y="487110"/>
                  </a:cubicBezTo>
                  <a:cubicBezTo>
                    <a:pt x="204158" y="477274"/>
                    <a:pt x="188008" y="464321"/>
                    <a:pt x="170916" y="452927"/>
                  </a:cubicBezTo>
                  <a:cubicBezTo>
                    <a:pt x="162370" y="447230"/>
                    <a:pt x="155023" y="439083"/>
                    <a:pt x="145279" y="435835"/>
                  </a:cubicBezTo>
                  <a:lnTo>
                    <a:pt x="119641" y="427289"/>
                  </a:lnTo>
                  <a:cubicBezTo>
                    <a:pt x="113944" y="418743"/>
                    <a:pt x="110279" y="408415"/>
                    <a:pt x="102550" y="401652"/>
                  </a:cubicBezTo>
                  <a:cubicBezTo>
                    <a:pt x="87091" y="388125"/>
                    <a:pt x="51275" y="367469"/>
                    <a:pt x="51275" y="367469"/>
                  </a:cubicBezTo>
                  <a:cubicBezTo>
                    <a:pt x="45578" y="356075"/>
                    <a:pt x="40503" y="344347"/>
                    <a:pt x="34183" y="333286"/>
                  </a:cubicBezTo>
                  <a:cubicBezTo>
                    <a:pt x="29087" y="324368"/>
                    <a:pt x="21685" y="316835"/>
                    <a:pt x="17092" y="307648"/>
                  </a:cubicBezTo>
                  <a:cubicBezTo>
                    <a:pt x="8332" y="290128"/>
                    <a:pt x="3251" y="255537"/>
                    <a:pt x="0" y="239282"/>
                  </a:cubicBezTo>
                  <a:cubicBezTo>
                    <a:pt x="2849" y="193704"/>
                    <a:pt x="3765" y="147965"/>
                    <a:pt x="8546" y="102549"/>
                  </a:cubicBezTo>
                  <a:cubicBezTo>
                    <a:pt x="9489" y="93591"/>
                    <a:pt x="12095" y="84407"/>
                    <a:pt x="17092" y="76912"/>
                  </a:cubicBezTo>
                  <a:cubicBezTo>
                    <a:pt x="23796" y="66856"/>
                    <a:pt x="32673" y="57978"/>
                    <a:pt x="42729" y="51274"/>
                  </a:cubicBezTo>
                  <a:cubicBezTo>
                    <a:pt x="50224" y="46277"/>
                    <a:pt x="59820" y="45577"/>
                    <a:pt x="68366" y="42729"/>
                  </a:cubicBezTo>
                  <a:cubicBezTo>
                    <a:pt x="112981" y="12985"/>
                    <a:pt x="74186" y="34149"/>
                    <a:pt x="136733" y="17091"/>
                  </a:cubicBezTo>
                  <a:cubicBezTo>
                    <a:pt x="154114" y="12351"/>
                    <a:pt x="188008" y="0"/>
                    <a:pt x="188008" y="0"/>
                  </a:cubicBezTo>
                  <a:cubicBezTo>
                    <a:pt x="282012" y="2848"/>
                    <a:pt x="376236" y="1511"/>
                    <a:pt x="470019" y="8545"/>
                  </a:cubicBezTo>
                  <a:cubicBezTo>
                    <a:pt x="490699" y="10096"/>
                    <a:pt x="510018" y="19538"/>
                    <a:pt x="529839" y="25637"/>
                  </a:cubicBezTo>
                  <a:cubicBezTo>
                    <a:pt x="619981" y="53374"/>
                    <a:pt x="545562" y="33842"/>
                    <a:pt x="615297" y="51274"/>
                  </a:cubicBezTo>
                  <a:cubicBezTo>
                    <a:pt x="623843" y="56971"/>
                    <a:pt x="635238" y="59820"/>
                    <a:pt x="640935" y="68366"/>
                  </a:cubicBezTo>
                  <a:cubicBezTo>
                    <a:pt x="658264" y="94360"/>
                    <a:pt x="644651" y="150475"/>
                    <a:pt x="640935" y="170915"/>
                  </a:cubicBezTo>
                  <a:cubicBezTo>
                    <a:pt x="639324" y="179778"/>
                    <a:pt x="638016" y="189519"/>
                    <a:pt x="632389" y="196553"/>
                  </a:cubicBezTo>
                  <a:cubicBezTo>
                    <a:pt x="625973" y="204573"/>
                    <a:pt x="615298" y="207947"/>
                    <a:pt x="606752" y="213644"/>
                  </a:cubicBezTo>
                  <a:cubicBezTo>
                    <a:pt x="566871" y="273465"/>
                    <a:pt x="589660" y="253524"/>
                    <a:pt x="546931" y="282011"/>
                  </a:cubicBezTo>
                  <a:cubicBezTo>
                    <a:pt x="544082" y="290557"/>
                    <a:pt x="543382" y="300153"/>
                    <a:pt x="538385" y="307648"/>
                  </a:cubicBezTo>
                  <a:cubicBezTo>
                    <a:pt x="525223" y="327391"/>
                    <a:pt x="506030" y="337764"/>
                    <a:pt x="487110" y="350377"/>
                  </a:cubicBezTo>
                  <a:cubicBezTo>
                    <a:pt x="481413" y="358923"/>
                    <a:pt x="477282" y="368752"/>
                    <a:pt x="470019" y="376015"/>
                  </a:cubicBezTo>
                  <a:cubicBezTo>
                    <a:pt x="450348" y="395686"/>
                    <a:pt x="436346" y="395115"/>
                    <a:pt x="410198" y="401652"/>
                  </a:cubicBezTo>
                  <a:lnTo>
                    <a:pt x="333286" y="452927"/>
                  </a:lnTo>
                  <a:cubicBezTo>
                    <a:pt x="324740" y="458624"/>
                    <a:pt x="316835" y="465425"/>
                    <a:pt x="307649" y="470018"/>
                  </a:cubicBezTo>
                  <a:cubicBezTo>
                    <a:pt x="286759" y="480463"/>
                    <a:pt x="265942" y="489106"/>
                    <a:pt x="247828" y="504201"/>
                  </a:cubicBezTo>
                  <a:cubicBezTo>
                    <a:pt x="238544" y="511938"/>
                    <a:pt x="232756" y="523970"/>
                    <a:pt x="222191" y="529839"/>
                  </a:cubicBezTo>
                  <a:cubicBezTo>
                    <a:pt x="206442" y="538588"/>
                    <a:pt x="170916" y="546930"/>
                    <a:pt x="170916" y="546930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965249" y="2597921"/>
              <a:ext cx="1529697" cy="948584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5043448" y="3494992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guard</a:t>
              </a: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B8D11-66CD-44F9-9EA1-55C69F8D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7644-DD17-4E57-824F-CA38E76AF1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BBB3C-4ABA-4BAF-8776-26D2E91DFF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355" y="291045"/>
            <a:ext cx="7772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Streaming the GCD module with guarded interfaces</a:t>
            </a:r>
          </a:p>
        </p:txBody>
      </p:sp>
      <p:sp>
        <p:nvSpPr>
          <p:cNvPr id="16403" name="Text Box 33"/>
          <p:cNvSpPr txBox="1">
            <a:spLocks noChangeArrowheads="1"/>
          </p:cNvSpPr>
          <p:nvPr/>
        </p:nvSpPr>
        <p:spPr bwMode="auto">
          <a:xfrm>
            <a:off x="6633237" y="2816225"/>
            <a:ext cx="805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outQ</a:t>
            </a:r>
            <a:endParaRPr lang="en-US" baseline="-25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02220" y="1752600"/>
            <a:ext cx="1260057" cy="1463735"/>
            <a:chOff x="1462476" y="1752600"/>
            <a:chExt cx="1260057" cy="1463735"/>
          </a:xfrm>
        </p:grpSpPr>
        <p:sp>
          <p:nvSpPr>
            <p:cNvPr id="16388" name="Line 6"/>
            <p:cNvSpPr>
              <a:spLocks noChangeShapeType="1"/>
            </p:cNvSpPr>
            <p:nvPr/>
          </p:nvSpPr>
          <p:spPr bwMode="auto">
            <a:xfrm flipV="1">
              <a:off x="1462476" y="2278063"/>
              <a:ext cx="750887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2" name="Text Box 11"/>
            <p:cNvSpPr txBox="1">
              <a:spLocks noChangeArrowheads="1"/>
            </p:cNvSpPr>
            <p:nvPr/>
          </p:nvSpPr>
          <p:spPr bwMode="auto">
            <a:xfrm>
              <a:off x="1929379" y="2816225"/>
              <a:ext cx="619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inQ</a:t>
              </a:r>
              <a:endParaRPr lang="en-US" baseline="-25000" dirty="0"/>
            </a:p>
          </p:txBody>
        </p:sp>
        <p:sp>
          <p:nvSpPr>
            <p:cNvPr id="16396" name="Line 17"/>
            <p:cNvSpPr>
              <a:spLocks noChangeShapeType="1"/>
            </p:cNvSpPr>
            <p:nvPr/>
          </p:nvSpPr>
          <p:spPr bwMode="auto">
            <a:xfrm flipV="1">
              <a:off x="2345304" y="2258490"/>
              <a:ext cx="377229" cy="2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5" name="Group 42"/>
            <p:cNvGrpSpPr>
              <a:grpSpLocks/>
            </p:cNvGrpSpPr>
            <p:nvPr/>
          </p:nvGrpSpPr>
          <p:grpSpPr bwMode="auto">
            <a:xfrm>
              <a:off x="1924617" y="1752600"/>
              <a:ext cx="457200" cy="1076325"/>
              <a:chOff x="2278063" y="1752600"/>
              <a:chExt cx="457200" cy="1076326"/>
            </a:xfrm>
          </p:grpSpPr>
          <p:sp>
            <p:nvSpPr>
              <p:cNvPr id="16420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21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6422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23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961949" y="3373225"/>
            <a:ext cx="6232488" cy="954107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invokeGCD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gcd.start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inQ.deq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endrule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459400" y="1889802"/>
            <a:ext cx="1051886" cy="783888"/>
            <a:chOff x="2767880" y="1943156"/>
            <a:chExt cx="1051886" cy="783888"/>
          </a:xfrm>
        </p:grpSpPr>
        <p:sp>
          <p:nvSpPr>
            <p:cNvPr id="10" name="Oval 9"/>
            <p:cNvSpPr/>
            <p:nvPr/>
          </p:nvSpPr>
          <p:spPr bwMode="auto">
            <a:xfrm>
              <a:off x="2767880" y="1943156"/>
              <a:ext cx="1051886" cy="783888"/>
            </a:xfrm>
            <a:prstGeom prst="ellips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819403" y="2016259"/>
              <a:ext cx="937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invoke</a:t>
              </a:r>
            </a:p>
            <a:p>
              <a:pPr algn="ctr"/>
              <a:r>
                <a:rPr lang="en-US" sz="1800" dirty="0"/>
                <a:t>GCD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848100" y="1752600"/>
            <a:ext cx="2318924" cy="1076325"/>
            <a:chOff x="5594876" y="1752600"/>
            <a:chExt cx="2318924" cy="1076325"/>
          </a:xfrm>
        </p:grpSpPr>
        <p:sp>
          <p:nvSpPr>
            <p:cNvPr id="16395" name="Line 16"/>
            <p:cNvSpPr>
              <a:spLocks noChangeShapeType="1"/>
            </p:cNvSpPr>
            <p:nvPr/>
          </p:nvSpPr>
          <p:spPr bwMode="auto">
            <a:xfrm>
              <a:off x="6657050" y="2260600"/>
              <a:ext cx="2619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23"/>
            <p:cNvSpPr>
              <a:spLocks noChangeShapeType="1"/>
            </p:cNvSpPr>
            <p:nvPr/>
          </p:nvSpPr>
          <p:spPr bwMode="auto">
            <a:xfrm flipV="1">
              <a:off x="7049162" y="2258490"/>
              <a:ext cx="864638" cy="2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6" name="Group 47"/>
            <p:cNvGrpSpPr>
              <a:grpSpLocks/>
            </p:cNvGrpSpPr>
            <p:nvPr/>
          </p:nvGrpSpPr>
          <p:grpSpPr bwMode="auto">
            <a:xfrm>
              <a:off x="6628475" y="1752600"/>
              <a:ext cx="457200" cy="1076325"/>
              <a:chOff x="2278063" y="1752600"/>
              <a:chExt cx="457200" cy="1076326"/>
            </a:xfrm>
          </p:grpSpPr>
          <p:sp>
            <p:nvSpPr>
              <p:cNvPr id="16416" name="Rectangle 4"/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6417" name="Group 30"/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16418" name="Freeform 31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419" name="Line 32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5594876" y="1866546"/>
              <a:ext cx="1051886" cy="783888"/>
              <a:chOff x="2767880" y="1943156"/>
              <a:chExt cx="1051886" cy="783888"/>
            </a:xfrm>
          </p:grpSpPr>
          <p:sp>
            <p:nvSpPr>
              <p:cNvPr id="76" name="Oval 75"/>
              <p:cNvSpPr/>
              <p:nvPr/>
            </p:nvSpPr>
            <p:spPr bwMode="auto">
              <a:xfrm>
                <a:off x="2767880" y="1943156"/>
                <a:ext cx="1051886" cy="783888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867429" y="2016259"/>
                <a:ext cx="8418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get</a:t>
                </a:r>
              </a:p>
              <a:p>
                <a:pPr algn="ctr"/>
                <a:r>
                  <a:rPr lang="en-US" sz="1800" dirty="0"/>
                  <a:t>result</a:t>
                </a:r>
              </a:p>
            </p:txBody>
          </p:sp>
        </p:grpSp>
      </p:grpSp>
      <p:sp>
        <p:nvSpPr>
          <p:cNvPr id="84" name="Text Box 37"/>
          <p:cNvSpPr txBox="1">
            <a:spLocks noChangeArrowheads="1"/>
          </p:cNvSpPr>
          <p:nvPr/>
        </p:nvSpPr>
        <p:spPr bwMode="auto">
          <a:xfrm>
            <a:off x="939723" y="4430579"/>
            <a:ext cx="6232488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getResult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gcd.getResult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3979990" y="1696374"/>
            <a:ext cx="1403709" cy="13105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None/>
            </a:pPr>
            <a:endParaRPr lang="en-US">
              <a:latin typeface="+mn-lt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981010" y="1948613"/>
            <a:ext cx="345772" cy="633413"/>
            <a:chOff x="4570395" y="1604169"/>
            <a:chExt cx="345772" cy="633413"/>
          </a:xfrm>
        </p:grpSpPr>
        <p:sp>
          <p:nvSpPr>
            <p:cNvPr id="88" name="Rectangle 9"/>
            <p:cNvSpPr>
              <a:spLocks noChangeArrowheads="1"/>
            </p:cNvSpPr>
            <p:nvPr/>
          </p:nvSpPr>
          <p:spPr bwMode="auto">
            <a:xfrm>
              <a:off x="4584642" y="1604169"/>
              <a:ext cx="331525" cy="6334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89" name="Text Box 29"/>
            <p:cNvSpPr txBox="1">
              <a:spLocks noChangeArrowheads="1"/>
            </p:cNvSpPr>
            <p:nvPr/>
          </p:nvSpPr>
          <p:spPr bwMode="auto">
            <a:xfrm rot="16200000">
              <a:off x="4422759" y="1755082"/>
              <a:ext cx="60305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>
                  <a:latin typeface="+mn-lt"/>
                  <a:cs typeface="Arial" charset="0"/>
                </a:rPr>
                <a:t>start</a:t>
              </a:r>
            </a:p>
          </p:txBody>
        </p:sp>
      </p:grpSp>
      <p:sp>
        <p:nvSpPr>
          <p:cNvPr id="71" name="Text Box 32"/>
          <p:cNvSpPr txBox="1">
            <a:spLocks noChangeArrowheads="1"/>
          </p:cNvSpPr>
          <p:nvPr/>
        </p:nvSpPr>
        <p:spPr bwMode="auto">
          <a:xfrm>
            <a:off x="4415465" y="2111430"/>
            <a:ext cx="5870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400" dirty="0">
                <a:latin typeface="+mn-lt"/>
                <a:cs typeface="Arial" charset="0"/>
              </a:rPr>
              <a:t>GCD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025742" y="1464114"/>
            <a:ext cx="345770" cy="1676851"/>
            <a:chOff x="4570397" y="1393990"/>
            <a:chExt cx="345770" cy="1029962"/>
          </a:xfrm>
        </p:grpSpPr>
        <p:sp>
          <p:nvSpPr>
            <p:cNvPr id="86" name="Rectangle 9"/>
            <p:cNvSpPr>
              <a:spLocks noChangeArrowheads="1"/>
            </p:cNvSpPr>
            <p:nvPr/>
          </p:nvSpPr>
          <p:spPr bwMode="auto">
            <a:xfrm>
              <a:off x="4584642" y="1604169"/>
              <a:ext cx="331525" cy="63341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87" name="Text Box 29"/>
            <p:cNvSpPr txBox="1">
              <a:spLocks noChangeArrowheads="1"/>
            </p:cNvSpPr>
            <p:nvPr/>
          </p:nvSpPr>
          <p:spPr bwMode="auto">
            <a:xfrm rot="16200000">
              <a:off x="4209305" y="1755082"/>
              <a:ext cx="102996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 err="1">
                  <a:latin typeface="+mn-lt"/>
                  <a:cs typeface="Arial" charset="0"/>
                </a:rPr>
                <a:t>getResult</a:t>
              </a:r>
              <a:endParaRPr lang="en-US" sz="1400" dirty="0">
                <a:latin typeface="+mn-lt"/>
                <a:cs typeface="Arial" charset="0"/>
              </a:endParaRPr>
            </a:p>
          </p:txBody>
        </p:sp>
      </p:grpSp>
      <p:cxnSp>
        <p:nvCxnSpPr>
          <p:cNvPr id="73" name="Straight Arrow Connector 72"/>
          <p:cNvCxnSpPr/>
          <p:nvPr/>
        </p:nvCxnSpPr>
        <p:spPr bwMode="auto">
          <a:xfrm>
            <a:off x="5377486" y="2276253"/>
            <a:ext cx="484852" cy="3782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>
            <a:off x="3511286" y="2287274"/>
            <a:ext cx="484852" cy="3782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7172211" y="3455818"/>
            <a:ext cx="19560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 rule can be executed only if guards of all of its actions are 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DAB02-2BCF-A10B-6B30-1A31628A280D}"/>
              </a:ext>
            </a:extLst>
          </p:cNvPr>
          <p:cNvSpPr txBox="1"/>
          <p:nvPr/>
        </p:nvSpPr>
        <p:spPr>
          <a:xfrm>
            <a:off x="642936" y="5522550"/>
            <a:ext cx="8322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guard of a rule is a conjunction of explicit guard and implicit guards. In the invoke rule, the explicit guard is true and implicit guards come out of </a:t>
            </a:r>
            <a:r>
              <a:rPr lang="en-US" dirty="0" err="1"/>
              <a:t>gcd.start</a:t>
            </a:r>
            <a:r>
              <a:rPr lang="en-US" dirty="0"/>
              <a:t>, </a:t>
            </a:r>
            <a:r>
              <a:rPr lang="en-US" dirty="0" err="1"/>
              <a:t>inQ.deq</a:t>
            </a:r>
            <a:r>
              <a:rPr lang="en-US" dirty="0"/>
              <a:t> and </a:t>
            </a:r>
            <a:r>
              <a:rPr lang="en-US" dirty="0" err="1"/>
              <a:t>inQ.first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DDD6F-E96E-4C96-A2BA-40259C5A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3990EE-075C-43D6-966A-32CA4585211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5267E8C-419B-478C-B639-BADBBA08D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0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84" grpId="0" animBg="1"/>
      <p:bldP spid="2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90990" y="37869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800" dirty="0"/>
              <a:t>Design Alternatives</a:t>
            </a:r>
          </a:p>
        </p:txBody>
      </p:sp>
      <p:sp>
        <p:nvSpPr>
          <p:cNvPr id="1490979" name="Oval 35"/>
          <p:cNvSpPr>
            <a:spLocks noChangeArrowheads="1"/>
          </p:cNvSpPr>
          <p:nvPr/>
        </p:nvSpPr>
        <p:spPr bwMode="auto">
          <a:xfrm>
            <a:off x="1507196" y="3205859"/>
            <a:ext cx="114300" cy="1143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90980" name="Oval 36"/>
          <p:cNvSpPr>
            <a:spLocks noChangeArrowheads="1"/>
          </p:cNvSpPr>
          <p:nvPr/>
        </p:nvSpPr>
        <p:spPr bwMode="auto">
          <a:xfrm>
            <a:off x="1507196" y="3205859"/>
            <a:ext cx="114300" cy="114300"/>
          </a:xfrm>
          <a:prstGeom prst="ellipse">
            <a:avLst/>
          </a:prstGeom>
          <a:solidFill>
            <a:srgbClr val="008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90981" name="Oval 37"/>
          <p:cNvSpPr>
            <a:spLocks noChangeArrowheads="1"/>
          </p:cNvSpPr>
          <p:nvPr/>
        </p:nvSpPr>
        <p:spPr bwMode="auto">
          <a:xfrm>
            <a:off x="1494496" y="3205859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1362734" y="3019038"/>
            <a:ext cx="5354842" cy="858952"/>
            <a:chOff x="1960612" y="2842483"/>
            <a:chExt cx="5354842" cy="858952"/>
          </a:xfrm>
        </p:grpSpPr>
        <p:sp>
          <p:nvSpPr>
            <p:cNvPr id="25618" name="Line 6"/>
            <p:cNvSpPr>
              <a:spLocks noChangeShapeType="1"/>
            </p:cNvSpPr>
            <p:nvPr/>
          </p:nvSpPr>
          <p:spPr bwMode="auto">
            <a:xfrm flipV="1">
              <a:off x="1960612" y="3282388"/>
              <a:ext cx="75088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8"/>
            <p:cNvSpPr>
              <a:spLocks noChangeShapeType="1"/>
            </p:cNvSpPr>
            <p:nvPr/>
          </p:nvSpPr>
          <p:spPr bwMode="auto">
            <a:xfrm>
              <a:off x="3700951" y="3283182"/>
              <a:ext cx="261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9"/>
            <p:cNvSpPr>
              <a:spLocks noChangeShapeType="1"/>
            </p:cNvSpPr>
            <p:nvPr/>
          </p:nvSpPr>
          <p:spPr bwMode="auto">
            <a:xfrm>
              <a:off x="2844849" y="3283182"/>
              <a:ext cx="214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Line 16"/>
            <p:cNvSpPr>
              <a:spLocks noChangeShapeType="1"/>
            </p:cNvSpPr>
            <p:nvPr/>
          </p:nvSpPr>
          <p:spPr bwMode="auto">
            <a:xfrm>
              <a:off x="4963233" y="3283182"/>
              <a:ext cx="261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7" name="Line 17"/>
            <p:cNvSpPr>
              <a:spLocks noChangeShapeType="1"/>
            </p:cNvSpPr>
            <p:nvPr/>
          </p:nvSpPr>
          <p:spPr bwMode="auto">
            <a:xfrm>
              <a:off x="4107131" y="3283182"/>
              <a:ext cx="214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22"/>
            <p:cNvSpPr>
              <a:spLocks noChangeShapeType="1"/>
            </p:cNvSpPr>
            <p:nvPr/>
          </p:nvSpPr>
          <p:spPr bwMode="auto">
            <a:xfrm>
              <a:off x="6204413" y="3283182"/>
              <a:ext cx="261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1" name="Line 23"/>
            <p:cNvSpPr>
              <a:spLocks noChangeShapeType="1"/>
            </p:cNvSpPr>
            <p:nvPr/>
          </p:nvSpPr>
          <p:spPr bwMode="auto">
            <a:xfrm>
              <a:off x="5369413" y="3283182"/>
              <a:ext cx="214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6271823" y="2842483"/>
              <a:ext cx="300037" cy="836404"/>
              <a:chOff x="6145213" y="1760538"/>
              <a:chExt cx="457200" cy="1071562"/>
            </a:xfrm>
          </p:grpSpPr>
          <p:sp>
            <p:nvSpPr>
              <p:cNvPr id="25617" name="Rectangle 5"/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25633" name="Group 27"/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25639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0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" name="Group 52"/>
            <p:cNvGrpSpPr/>
            <p:nvPr/>
          </p:nvGrpSpPr>
          <p:grpSpPr>
            <a:xfrm>
              <a:off x="5042072" y="2842483"/>
              <a:ext cx="300037" cy="836404"/>
              <a:chOff x="6145213" y="1760538"/>
              <a:chExt cx="457200" cy="1071562"/>
            </a:xfrm>
          </p:grpSpPr>
          <p:sp>
            <p:nvSpPr>
              <p:cNvPr id="54" name="Rectangle 5"/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5" name="Group 27"/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56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8" name="Group 57"/>
            <p:cNvGrpSpPr/>
            <p:nvPr/>
          </p:nvGrpSpPr>
          <p:grpSpPr>
            <a:xfrm>
              <a:off x="3767311" y="2842483"/>
              <a:ext cx="300037" cy="836404"/>
              <a:chOff x="6145213" y="1760538"/>
              <a:chExt cx="457200" cy="1071562"/>
            </a:xfrm>
          </p:grpSpPr>
          <p:sp>
            <p:nvSpPr>
              <p:cNvPr id="59" name="Rectangle 5"/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0" name="Group 27"/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61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3082962" y="2951394"/>
              <a:ext cx="619125" cy="5810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dirty="0"/>
                <a:t>f</a:t>
              </a:r>
              <a:r>
                <a:rPr lang="en-US" altLang="en-US" baseline="-25000" dirty="0"/>
                <a:t>1</a:t>
              </a:r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2537519" y="2865031"/>
              <a:ext cx="300037" cy="836404"/>
              <a:chOff x="6145213" y="1760538"/>
              <a:chExt cx="457200" cy="1071562"/>
            </a:xfrm>
          </p:grpSpPr>
          <p:sp>
            <p:nvSpPr>
              <p:cNvPr id="66" name="Rectangle 5"/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67" name="Group 27"/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68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9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0" name="Rectangle 34"/>
            <p:cNvSpPr>
              <a:spLocks noChangeArrowheads="1"/>
            </p:cNvSpPr>
            <p:nvPr/>
          </p:nvSpPr>
          <p:spPr bwMode="auto">
            <a:xfrm>
              <a:off x="4346812" y="2951394"/>
              <a:ext cx="619125" cy="5810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dirty="0"/>
                <a:t>f</a:t>
              </a:r>
              <a:r>
                <a:rPr lang="en-US" altLang="en-US" baseline="-25000" dirty="0"/>
                <a:t>2</a:t>
              </a:r>
            </a:p>
          </p:txBody>
        </p:sp>
        <p:sp>
          <p:nvSpPr>
            <p:cNvPr id="71" name="Rectangle 34"/>
            <p:cNvSpPr>
              <a:spLocks noChangeArrowheads="1"/>
            </p:cNvSpPr>
            <p:nvPr/>
          </p:nvSpPr>
          <p:spPr bwMode="auto">
            <a:xfrm>
              <a:off x="5589560" y="2951394"/>
              <a:ext cx="619125" cy="5810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dirty="0"/>
                <a:t>f</a:t>
              </a:r>
              <a:r>
                <a:rPr lang="en-US" altLang="en-US" baseline="-25000" dirty="0"/>
                <a:t>3</a:t>
              </a:r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 flipV="1">
              <a:off x="6564567" y="3260955"/>
              <a:ext cx="75088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362734" y="1783838"/>
            <a:ext cx="5354842" cy="858952"/>
            <a:chOff x="1862138" y="1730950"/>
            <a:chExt cx="5354842" cy="858952"/>
          </a:xfrm>
        </p:grpSpPr>
        <p:sp>
          <p:nvSpPr>
            <p:cNvPr id="75" name="Line 6"/>
            <p:cNvSpPr>
              <a:spLocks noChangeShapeType="1"/>
            </p:cNvSpPr>
            <p:nvPr/>
          </p:nvSpPr>
          <p:spPr bwMode="auto">
            <a:xfrm flipV="1">
              <a:off x="1862138" y="2170855"/>
              <a:ext cx="75088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8"/>
            <p:cNvSpPr>
              <a:spLocks noChangeShapeType="1"/>
            </p:cNvSpPr>
            <p:nvPr/>
          </p:nvSpPr>
          <p:spPr bwMode="auto">
            <a:xfrm flipV="1">
              <a:off x="3602477" y="2170855"/>
              <a:ext cx="664096" cy="79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9"/>
            <p:cNvSpPr>
              <a:spLocks noChangeShapeType="1"/>
            </p:cNvSpPr>
            <p:nvPr/>
          </p:nvSpPr>
          <p:spPr bwMode="auto">
            <a:xfrm>
              <a:off x="2746375" y="2171649"/>
              <a:ext cx="214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16"/>
            <p:cNvSpPr>
              <a:spLocks noChangeShapeType="1"/>
            </p:cNvSpPr>
            <p:nvPr/>
          </p:nvSpPr>
          <p:spPr bwMode="auto">
            <a:xfrm>
              <a:off x="4864760" y="2170855"/>
              <a:ext cx="665664" cy="6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6105939" y="2171649"/>
              <a:ext cx="2619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6173349" y="1730950"/>
              <a:ext cx="300037" cy="836404"/>
              <a:chOff x="6145213" y="1760538"/>
              <a:chExt cx="457200" cy="1071562"/>
            </a:xfrm>
          </p:grpSpPr>
          <p:sp>
            <p:nvSpPr>
              <p:cNvPr id="102" name="Rectangle 5"/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103" name="Group 27"/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104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5" name="Rectangle 34"/>
            <p:cNvSpPr>
              <a:spLocks noChangeArrowheads="1"/>
            </p:cNvSpPr>
            <p:nvPr/>
          </p:nvSpPr>
          <p:spPr bwMode="auto">
            <a:xfrm>
              <a:off x="2984488" y="1839861"/>
              <a:ext cx="619125" cy="5810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dirty="0"/>
                <a:t>f</a:t>
              </a:r>
              <a:r>
                <a:rPr lang="en-US" altLang="en-US" baseline="-25000" dirty="0"/>
                <a:t>1</a:t>
              </a:r>
              <a:endParaRPr lang="en-US" altLang="en-US" dirty="0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439045" y="1753498"/>
              <a:ext cx="300037" cy="836404"/>
              <a:chOff x="6145213" y="1760538"/>
              <a:chExt cx="457200" cy="1071562"/>
            </a:xfrm>
          </p:grpSpPr>
          <p:sp>
            <p:nvSpPr>
              <p:cNvPr id="90" name="Rectangle 5"/>
              <p:cNvSpPr>
                <a:spLocks noChangeArrowheads="1"/>
              </p:cNvSpPr>
              <p:nvPr/>
            </p:nvSpPr>
            <p:spPr bwMode="auto">
              <a:xfrm>
                <a:off x="6451600" y="17653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anose="05000000000000000000" pitchFamily="2" charset="2"/>
                  <a:buChar char="•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91" name="Group 27"/>
              <p:cNvGrpSpPr>
                <a:grpSpLocks/>
              </p:cNvGrpSpPr>
              <p:nvPr/>
            </p:nvGrpSpPr>
            <p:grpSpPr bwMode="auto">
              <a:xfrm>
                <a:off x="6145213" y="1760538"/>
                <a:ext cx="457200" cy="1068388"/>
                <a:chOff x="4705" y="285"/>
                <a:chExt cx="288" cy="673"/>
              </a:xfrm>
            </p:grpSpPr>
            <p:sp>
              <p:nvSpPr>
                <p:cNvPr id="92" name="Freeform 28"/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3145 h 144"/>
                    <a:gd name="T6" fmla="*/ 0 w 288"/>
                    <a:gd name="T7" fmla="*/ 3145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3" name="Line 29"/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7" name="Rectangle 34"/>
            <p:cNvSpPr>
              <a:spLocks noChangeArrowheads="1"/>
            </p:cNvSpPr>
            <p:nvPr/>
          </p:nvSpPr>
          <p:spPr bwMode="auto">
            <a:xfrm>
              <a:off x="4248338" y="1839861"/>
              <a:ext cx="619125" cy="5810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dirty="0"/>
                <a:t>f</a:t>
              </a:r>
              <a:r>
                <a:rPr lang="en-US" altLang="en-US" baseline="-25000" dirty="0"/>
                <a:t>2</a:t>
              </a:r>
            </a:p>
          </p:txBody>
        </p:sp>
        <p:sp>
          <p:nvSpPr>
            <p:cNvPr id="88" name="Rectangle 34"/>
            <p:cNvSpPr>
              <a:spLocks noChangeArrowheads="1"/>
            </p:cNvSpPr>
            <p:nvPr/>
          </p:nvSpPr>
          <p:spPr bwMode="auto">
            <a:xfrm>
              <a:off x="5491086" y="1839861"/>
              <a:ext cx="619125" cy="581025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buFont typeface="Wingdings" panose="05000000000000000000" pitchFamily="2" charset="2"/>
                <a:buNone/>
              </a:pPr>
              <a:r>
                <a:rPr lang="en-US" altLang="en-US" dirty="0"/>
                <a:t>f</a:t>
              </a:r>
              <a:r>
                <a:rPr lang="en-US" altLang="en-US" baseline="-25000" dirty="0"/>
                <a:t>3</a:t>
              </a:r>
            </a:p>
          </p:txBody>
        </p:sp>
        <p:sp>
          <p:nvSpPr>
            <p:cNvPr id="89" name="Line 6"/>
            <p:cNvSpPr>
              <a:spLocks noChangeShapeType="1"/>
            </p:cNvSpPr>
            <p:nvPr/>
          </p:nvSpPr>
          <p:spPr bwMode="auto">
            <a:xfrm flipV="1">
              <a:off x="6466093" y="2149422"/>
              <a:ext cx="75088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6" name="Oval 29"/>
          <p:cNvSpPr>
            <a:spLocks noChangeArrowheads="1"/>
          </p:cNvSpPr>
          <p:nvPr/>
        </p:nvSpPr>
        <p:spPr bwMode="auto">
          <a:xfrm flipH="1">
            <a:off x="1508823" y="2155100"/>
            <a:ext cx="129502" cy="1308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3717387" y="4420895"/>
            <a:ext cx="619125" cy="581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f</a:t>
            </a:r>
            <a:r>
              <a:rPr lang="en-US" altLang="en-US" baseline="-25000" dirty="0"/>
              <a:t>i</a:t>
            </a:r>
          </a:p>
        </p:txBody>
      </p:sp>
      <p:sp>
        <p:nvSpPr>
          <p:cNvPr id="113" name="Line 5"/>
          <p:cNvSpPr>
            <a:spLocks noChangeShapeType="1"/>
          </p:cNvSpPr>
          <p:nvPr/>
        </p:nvSpPr>
        <p:spPr bwMode="auto">
          <a:xfrm>
            <a:off x="3441162" y="4678070"/>
            <a:ext cx="276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Line 6"/>
          <p:cNvSpPr>
            <a:spLocks noChangeShapeType="1"/>
          </p:cNvSpPr>
          <p:nvPr/>
        </p:nvSpPr>
        <p:spPr bwMode="auto">
          <a:xfrm>
            <a:off x="4336512" y="471617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Rectangle 8"/>
          <p:cNvSpPr>
            <a:spLocks noChangeArrowheads="1"/>
          </p:cNvSpPr>
          <p:nvPr/>
        </p:nvSpPr>
        <p:spPr bwMode="auto">
          <a:xfrm>
            <a:off x="4527012" y="4411370"/>
            <a:ext cx="88900" cy="6000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7" name="Freeform 9"/>
          <p:cNvSpPr>
            <a:spLocks/>
          </p:cNvSpPr>
          <p:nvPr/>
        </p:nvSpPr>
        <p:spPr bwMode="auto">
          <a:xfrm>
            <a:off x="3003012" y="4725695"/>
            <a:ext cx="1752600" cy="742950"/>
          </a:xfrm>
          <a:custGeom>
            <a:avLst/>
            <a:gdLst>
              <a:gd name="T0" fmla="*/ 1597 w 918"/>
              <a:gd name="T1" fmla="*/ 0 h 402"/>
              <a:gd name="T2" fmla="*/ 1597 w 918"/>
              <a:gd name="T3" fmla="*/ 634 h 402"/>
              <a:gd name="T4" fmla="*/ 0 w 918"/>
              <a:gd name="T5" fmla="*/ 634 h 402"/>
              <a:gd name="T6" fmla="*/ 0 w 918"/>
              <a:gd name="T7" fmla="*/ 48 h 402"/>
              <a:gd name="T8" fmla="*/ 0 60000 65536"/>
              <a:gd name="T9" fmla="*/ 0 60000 65536"/>
              <a:gd name="T10" fmla="*/ 0 60000 65536"/>
              <a:gd name="T11" fmla="*/ 0 60000 65536"/>
              <a:gd name="T12" fmla="*/ 0 w 918"/>
              <a:gd name="T13" fmla="*/ 0 h 402"/>
              <a:gd name="T14" fmla="*/ 918 w 918"/>
              <a:gd name="T15" fmla="*/ 402 h 40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8" h="402">
                <a:moveTo>
                  <a:pt x="918" y="0"/>
                </a:moveTo>
                <a:lnTo>
                  <a:pt x="918" y="402"/>
                </a:lnTo>
                <a:lnTo>
                  <a:pt x="0" y="402"/>
                </a:lnTo>
                <a:lnTo>
                  <a:pt x="0" y="3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" name="AutoShape 10"/>
          <p:cNvSpPr>
            <a:spLocks noChangeArrowheads="1"/>
          </p:cNvSpPr>
          <p:nvPr/>
        </p:nvSpPr>
        <p:spPr bwMode="auto">
          <a:xfrm rot="16200000">
            <a:off x="3164937" y="4611395"/>
            <a:ext cx="428625" cy="114300"/>
          </a:xfrm>
          <a:prstGeom prst="flowChartManualOperation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9" name="Line 11"/>
          <p:cNvSpPr>
            <a:spLocks noChangeShapeType="1"/>
          </p:cNvSpPr>
          <p:nvPr/>
        </p:nvSpPr>
        <p:spPr bwMode="auto">
          <a:xfrm>
            <a:off x="3003012" y="4792370"/>
            <a:ext cx="304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" name="Line 12"/>
          <p:cNvSpPr>
            <a:spLocks noChangeShapeType="1"/>
          </p:cNvSpPr>
          <p:nvPr/>
        </p:nvSpPr>
        <p:spPr bwMode="auto">
          <a:xfrm>
            <a:off x="2737900" y="4582820"/>
            <a:ext cx="5508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" name="Rectangle 14"/>
          <p:cNvSpPr>
            <a:spLocks noChangeArrowheads="1"/>
          </p:cNvSpPr>
          <p:nvPr/>
        </p:nvSpPr>
        <p:spPr bwMode="auto">
          <a:xfrm>
            <a:off x="3326862" y="4943183"/>
            <a:ext cx="88900" cy="88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1" name="Line 15"/>
          <p:cNvSpPr>
            <a:spLocks noChangeShapeType="1"/>
          </p:cNvSpPr>
          <p:nvPr/>
        </p:nvSpPr>
        <p:spPr bwMode="auto">
          <a:xfrm flipV="1">
            <a:off x="3364962" y="4828883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1" name="Oval 30"/>
          <p:cNvSpPr>
            <a:spLocks noChangeArrowheads="1"/>
          </p:cNvSpPr>
          <p:nvPr/>
        </p:nvSpPr>
        <p:spPr bwMode="auto">
          <a:xfrm>
            <a:off x="2602962" y="4549482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23" name="Group 122"/>
          <p:cNvGrpSpPr/>
          <p:nvPr/>
        </p:nvGrpSpPr>
        <p:grpSpPr>
          <a:xfrm>
            <a:off x="4817525" y="4293205"/>
            <a:ext cx="300037" cy="836404"/>
            <a:chOff x="6145213" y="1760538"/>
            <a:chExt cx="457200" cy="1071562"/>
          </a:xfrm>
        </p:grpSpPr>
        <p:sp>
          <p:nvSpPr>
            <p:cNvPr id="124" name="Rectangle 5"/>
            <p:cNvSpPr>
              <a:spLocks noChangeArrowheads="1"/>
            </p:cNvSpPr>
            <p:nvPr/>
          </p:nvSpPr>
          <p:spPr bwMode="auto">
            <a:xfrm>
              <a:off x="6451600" y="1765300"/>
              <a:ext cx="139700" cy="106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25" name="Group 27"/>
            <p:cNvGrpSpPr>
              <a:grpSpLocks/>
            </p:cNvGrpSpPr>
            <p:nvPr/>
          </p:nvGrpSpPr>
          <p:grpSpPr bwMode="auto">
            <a:xfrm>
              <a:off x="6145213" y="1760538"/>
              <a:ext cx="457200" cy="1068388"/>
              <a:chOff x="4705" y="285"/>
              <a:chExt cx="288" cy="673"/>
            </a:xfrm>
          </p:grpSpPr>
          <p:sp>
            <p:nvSpPr>
              <p:cNvPr id="126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9" name="Line 6"/>
          <p:cNvSpPr>
            <a:spLocks noChangeShapeType="1"/>
          </p:cNvSpPr>
          <p:nvPr/>
        </p:nvSpPr>
        <p:spPr bwMode="auto">
          <a:xfrm flipV="1">
            <a:off x="5117560" y="4672866"/>
            <a:ext cx="7508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" name="Line 6"/>
          <p:cNvSpPr>
            <a:spLocks noChangeShapeType="1"/>
          </p:cNvSpPr>
          <p:nvPr/>
        </p:nvSpPr>
        <p:spPr bwMode="auto">
          <a:xfrm flipV="1">
            <a:off x="1797871" y="4753309"/>
            <a:ext cx="750887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" name="Group 131"/>
          <p:cNvGrpSpPr/>
          <p:nvPr/>
        </p:nvGrpSpPr>
        <p:grpSpPr>
          <a:xfrm>
            <a:off x="2374778" y="4335952"/>
            <a:ext cx="300037" cy="836404"/>
            <a:chOff x="6145213" y="1760538"/>
            <a:chExt cx="457200" cy="1071562"/>
          </a:xfrm>
        </p:grpSpPr>
        <p:sp>
          <p:nvSpPr>
            <p:cNvPr id="133" name="Rectangle 5"/>
            <p:cNvSpPr>
              <a:spLocks noChangeArrowheads="1"/>
            </p:cNvSpPr>
            <p:nvPr/>
          </p:nvSpPr>
          <p:spPr bwMode="auto">
            <a:xfrm>
              <a:off x="6451600" y="1765300"/>
              <a:ext cx="139700" cy="106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134" name="Group 27"/>
            <p:cNvGrpSpPr>
              <a:grpSpLocks/>
            </p:cNvGrpSpPr>
            <p:nvPr/>
          </p:nvGrpSpPr>
          <p:grpSpPr bwMode="auto">
            <a:xfrm>
              <a:off x="6145213" y="1760538"/>
              <a:ext cx="457200" cy="1068388"/>
              <a:chOff x="4705" y="285"/>
              <a:chExt cx="288" cy="673"/>
            </a:xfrm>
          </p:grpSpPr>
          <p:sp>
            <p:nvSpPr>
              <p:cNvPr id="135" name="Freeform 28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Line 29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9" name="Text Box 25"/>
          <p:cNvSpPr txBox="1">
            <a:spLocks noChangeArrowheads="1"/>
          </p:cNvSpPr>
          <p:nvPr/>
        </p:nvSpPr>
        <p:spPr bwMode="auto">
          <a:xfrm>
            <a:off x="6463177" y="1683216"/>
            <a:ext cx="25330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Combinational (C)</a:t>
            </a:r>
          </a:p>
        </p:txBody>
      </p:sp>
      <p:sp>
        <p:nvSpPr>
          <p:cNvPr id="140" name="Text Box 25"/>
          <p:cNvSpPr txBox="1">
            <a:spLocks noChangeArrowheads="1"/>
          </p:cNvSpPr>
          <p:nvPr/>
        </p:nvSpPr>
        <p:spPr bwMode="auto">
          <a:xfrm>
            <a:off x="6356347" y="2963584"/>
            <a:ext cx="16546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Pipeline (P)</a:t>
            </a:r>
          </a:p>
        </p:txBody>
      </p:sp>
      <p:sp>
        <p:nvSpPr>
          <p:cNvPr id="141" name="Text Box 25"/>
          <p:cNvSpPr txBox="1">
            <a:spLocks noChangeArrowheads="1"/>
          </p:cNvSpPr>
          <p:nvPr/>
        </p:nvSpPr>
        <p:spPr bwMode="auto">
          <a:xfrm>
            <a:off x="6342132" y="4238272"/>
            <a:ext cx="20538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Folded (F)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Reuse a block,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multicycle</a:t>
            </a:r>
          </a:p>
        </p:txBody>
      </p:sp>
      <p:grpSp>
        <p:nvGrpSpPr>
          <p:cNvPr id="142" name="Group 80"/>
          <p:cNvGrpSpPr>
            <a:grpSpLocks/>
          </p:cNvGrpSpPr>
          <p:nvPr/>
        </p:nvGrpSpPr>
        <p:grpSpPr bwMode="auto">
          <a:xfrm>
            <a:off x="241300" y="5812175"/>
            <a:ext cx="7316788" cy="368300"/>
            <a:chOff x="152" y="3803"/>
            <a:chExt cx="4609" cy="232"/>
          </a:xfrm>
        </p:grpSpPr>
        <p:sp>
          <p:nvSpPr>
            <p:cNvPr id="143" name="Text Box 81"/>
            <p:cNvSpPr txBox="1">
              <a:spLocks noChangeArrowheads="1"/>
            </p:cNvSpPr>
            <p:nvPr/>
          </p:nvSpPr>
          <p:spPr bwMode="auto">
            <a:xfrm>
              <a:off x="152" y="3803"/>
              <a:ext cx="6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/>
                <a:t>Clock?</a:t>
              </a:r>
            </a:p>
          </p:txBody>
        </p:sp>
        <p:sp>
          <p:nvSpPr>
            <p:cNvPr id="144" name="Text Box 82"/>
            <p:cNvSpPr txBox="1">
              <a:spLocks noChangeArrowheads="1"/>
            </p:cNvSpPr>
            <p:nvPr/>
          </p:nvSpPr>
          <p:spPr bwMode="auto">
            <a:xfrm>
              <a:off x="1912" y="3804"/>
              <a:ext cx="57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/>
                <a:t>Area?</a:t>
              </a:r>
            </a:p>
          </p:txBody>
        </p:sp>
        <p:sp>
          <p:nvSpPr>
            <p:cNvPr id="145" name="Text Box 83"/>
            <p:cNvSpPr txBox="1">
              <a:spLocks noChangeArrowheads="1"/>
            </p:cNvSpPr>
            <p:nvPr/>
          </p:nvSpPr>
          <p:spPr bwMode="auto">
            <a:xfrm>
              <a:off x="3627" y="3804"/>
              <a:ext cx="113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en-US"/>
                <a:t>Throughput?</a:t>
              </a:r>
            </a:p>
          </p:txBody>
        </p:sp>
      </p:grpSp>
      <p:sp>
        <p:nvSpPr>
          <p:cNvPr id="146" name="Text Box 84"/>
          <p:cNvSpPr txBox="1">
            <a:spLocks noChangeArrowheads="1"/>
          </p:cNvSpPr>
          <p:nvPr/>
        </p:nvSpPr>
        <p:spPr bwMode="auto">
          <a:xfrm>
            <a:off x="236538" y="5837575"/>
            <a:ext cx="2273379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1"/>
                </a:solidFill>
              </a:rPr>
              <a:t>Clock: C &lt; P </a:t>
            </a:r>
            <a:r>
              <a:rPr lang="en-US" altLang="en-US" b="1" dirty="0">
                <a:solidFill>
                  <a:schemeClr val="accent1"/>
                </a:solidFill>
                <a:sym typeface="Symbol" panose="05050102010706020507" pitchFamily="18" charset="2"/>
              </a:rPr>
              <a:t></a:t>
            </a:r>
            <a:r>
              <a:rPr lang="en-US" altLang="en-US" dirty="0">
                <a:solidFill>
                  <a:schemeClr val="accent1"/>
                </a:solidFill>
              </a:rPr>
              <a:t> F</a:t>
            </a:r>
          </a:p>
        </p:txBody>
      </p:sp>
      <p:sp>
        <p:nvSpPr>
          <p:cNvPr id="147" name="Text Box 85"/>
          <p:cNvSpPr txBox="1">
            <a:spLocks noChangeArrowheads="1"/>
          </p:cNvSpPr>
          <p:nvPr/>
        </p:nvSpPr>
        <p:spPr bwMode="auto">
          <a:xfrm>
            <a:off x="3030538" y="5837575"/>
            <a:ext cx="2241319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1"/>
                </a:solidFill>
              </a:rPr>
              <a:t>Area: F &lt; C &lt; P</a:t>
            </a:r>
          </a:p>
        </p:txBody>
      </p:sp>
      <p:sp>
        <p:nvSpPr>
          <p:cNvPr id="148" name="Text Box 86"/>
          <p:cNvSpPr txBox="1">
            <a:spLocks noChangeArrowheads="1"/>
          </p:cNvSpPr>
          <p:nvPr/>
        </p:nvSpPr>
        <p:spPr bwMode="auto">
          <a:xfrm>
            <a:off x="5753100" y="5837575"/>
            <a:ext cx="3143809" cy="40011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anose="05000000000000000000" pitchFamily="2" charset="2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accent1"/>
                </a:solidFill>
              </a:rPr>
              <a:t>Throughput: F &lt; C &lt; P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361818" y="2164731"/>
            <a:ext cx="121232" cy="100841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1770784" y="4725695"/>
            <a:ext cx="100127" cy="116055"/>
          </a:xfrm>
          <a:prstGeom prst="ellipse">
            <a:avLst/>
          </a:prstGeom>
          <a:solidFill>
            <a:schemeClr val="bg2">
              <a:lumMod val="5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3112240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7C05C-13D8-ED0B-F4AA-4076AF6B55A5}"/>
              </a:ext>
            </a:extLst>
          </p:cNvPr>
          <p:cNvSpPr txBox="1"/>
          <p:nvPr/>
        </p:nvSpPr>
        <p:spPr>
          <a:xfrm>
            <a:off x="6885238" y="3363830"/>
            <a:ext cx="19002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Multiple tokens in the pipeline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72C145-531C-4322-86CD-5203D106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B652417-AB48-405D-9E4C-5233C2857A6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D36A0E-1EED-4EC7-BAB6-BAA699EBD1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7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93 L 0.17708 0.00092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8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708 0.00092 L 0.31458 0.0011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58 0.00116 L 0.44913 0.00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44444E-6 L 0.21094 0.0069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38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94 0.00695 L 0.34045 0.0111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6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000"/>
                            </p:stCondLst>
                            <p:childTnLst>
                              <p:par>
                                <p:cTn id="31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045 0.01112 L 0.48663 0.0138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09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93 L 0.08125 0.0027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90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0.00278 L 0.21875 0.0030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490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93 L 0.08125 0.00278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490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 0.00301 L 0.35902 0.0032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490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0.00278 L 0.21875 0.00301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490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0.00093 L 0.08125 0.0027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490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9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2 0.00325 L 0.50486 0.00348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4909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 0.00301 L 0.35902 0.0032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90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25 0.00278 L 0.21875 0.0030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490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2 0.00325 L 0.50486 0.0034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4909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875 0.00301 L 0.35903 0.00325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1490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903 0.00325 L 0.50486 0.00348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490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0.075 -0.00185 L 0.07223 0.01296 L 0.22639 0.01111 " pathEditMode="relative" rAng="0" ptsTypes="AAAA">
                                      <p:cBhvr>
                                        <p:cTn id="9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319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986 0.01389 L 0.22848 0.12685 L 0.03681 0.12685 L 0.0382 0.0287 L 0.07709 0.0287 L 0.07709 0.01203 L 0.23959 0.01203 " pathEditMode="relative" rAng="0" ptsTypes="AAAAAAA">
                                      <p:cBhvr>
                                        <p:cTn id="103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39 0.01111 C 0.22674 0.01574 0.22674 0.01828 0.22761 0.02245 C 0.22778 0.02314 0.22795 0.02384 0.22813 0.02453 C 0.22952 0.03819 0.22813 0.02384 0.22917 0.05162 C 0.22934 0.05416 0.22969 0.05671 0.22986 0.05926 C 0.23004 0.06713 0.22986 0.07476 0.23038 0.08263 C 0.23056 0.08426 0.2316 0.08703 0.2316 0.08726 C 0.23125 0.09375 0.23143 0.10069 0.2309 0.1074 C 0.2309 0.10902 0.23021 0.11041 0.22986 0.1118 L 0.22917 0.11412 C 0.22865 0.11643 0.22899 0.11713 0.22691 0.11713 C 0.22153 0.11759 0.21615 0.11759 0.21059 0.11782 C 0.20712 0.11828 0.19757 0.11944 0.19479 0.11944 C 0.19132 0.11944 0.18802 0.11898 0.18455 0.11875 C 0.13959 0.11921 0.13559 0.1199 0.09584 0.11875 C 0.09254 0.11851 0.08906 0.11828 0.08577 0.11782 C 0.07344 0.11828 0.05816 0.11666 0.04497 0.12013 C 0.04427 0.12037 0.04358 0.1206 0.04271 0.12106 C 0.0382 0.1206 0.03368 0.12106 0.02917 0.12013 C 0.02847 0.12013 0.02813 0.11875 0.02813 0.11782 C 0.02795 0.11597 0.02847 0.11388 0.02865 0.1118 C 0.02847 0.10902 0.02778 0.08564 0.02761 0.08101 C 0.02743 0.08032 0.02709 0.07963 0.02691 0.0787 C 0.02656 0.07638 0.02639 0.07361 0.02587 0.07129 C 0.02518 0.06875 0.02518 0.06898 0.02465 0.06597 C 0.02396 0.06134 0.02396 0.06111 0.02361 0.05555 C 0.02344 0.05301 0.02327 0.05046 0.02309 0.04791 C 0.02327 0.03773 0.02327 0.02731 0.02361 0.01713 C 0.02361 0.01504 0.02448 0.01412 0.02587 0.01342 C 0.02691 0.01273 0.02795 0.0118 0.02917 0.0118 L 0.05295 0.01111 C 0.06736 0.00926 0.06563 0.00926 0.08976 0.00949 C 0.09531 0.00972 0.1066 0.01111 0.1066 0.01134 C 0.11129 0.01273 0.10643 0.01111 0.11406 0.0125 C 0.11493 0.01273 0.1158 0.01319 0.11684 0.01342 C 0.11858 0.01365 0.12014 0.01388 0.12188 0.01412 L 0.15643 0.01342 C 0.15729 0.01319 0.15816 0.0125 0.1592 0.0125 C 0.16181 0.0125 0.16441 0.01319 0.16702 0.01342 C 0.16806 0.01365 0.16893 0.01388 0.16997 0.01412 C 0.175 0.01527 0.17761 0.01551 0.18229 0.01643 L 0.21007 0.01551 C 0.21111 0.01551 0.21233 0.01481 0.21337 0.01481 C 0.21615 0.01458 0.21875 0.01481 0.22136 0.01481 " pathEditMode="relative" rAng="0" ptsTypes="AAAAAAAAAAAAAAAAAAAAAAAAAAAAAAAAAAAAAAAAAAAA">
                                      <p:cBhvr>
                                        <p:cTn id="106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13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000"/>
                            </p:stCondLst>
                            <p:childTnLst>
                              <p:par>
                                <p:cTn id="108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91 0.03287 L 0.34914 0.03449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32136 0.0053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59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0979" grpId="0" animBg="1"/>
      <p:bldP spid="1490979" grpId="1" animBg="1"/>
      <p:bldP spid="1490979" grpId="2" animBg="1"/>
      <p:bldP spid="1490979" grpId="3" animBg="1"/>
      <p:bldP spid="1490979" grpId="4" animBg="1"/>
      <p:bldP spid="1490979" grpId="5" animBg="1"/>
      <p:bldP spid="1490980" grpId="0" animBg="1"/>
      <p:bldP spid="1490980" grpId="1" animBg="1"/>
      <p:bldP spid="1490980" grpId="2" animBg="1"/>
      <p:bldP spid="1490980" grpId="3" animBg="1"/>
      <p:bldP spid="1490980" grpId="4" animBg="1"/>
      <p:bldP spid="1490980" grpId="5" animBg="1"/>
      <p:bldP spid="1490981" grpId="0" animBg="1"/>
      <p:bldP spid="1490981" grpId="1" animBg="1"/>
      <p:bldP spid="1490981" grpId="2" animBg="1"/>
      <p:bldP spid="1490981" grpId="3" animBg="1"/>
      <p:bldP spid="1490981" grpId="4" animBg="1"/>
      <p:bldP spid="1490981" grpId="5" animBg="1"/>
      <p:bldP spid="106" grpId="0" animBg="1"/>
      <p:bldP spid="106" grpId="1" animBg="1"/>
      <p:bldP spid="106" grpId="2" animBg="1"/>
      <p:bldP spid="106" grpId="3" animBg="1"/>
      <p:bldP spid="106" grpId="4" animBg="1"/>
      <p:bldP spid="121" grpId="0" animBg="1"/>
      <p:bldP spid="121" grpId="1" animBg="1"/>
      <p:bldP spid="121" grpId="2" animBg="1"/>
      <p:bldP spid="121" grpId="3" animBg="1"/>
      <p:bldP spid="121" grpId="4" animBg="1"/>
      <p:bldP spid="121" grpId="5" animBg="1"/>
      <p:bldP spid="146" grpId="0" animBg="1"/>
      <p:bldP spid="147" grpId="0" animBg="1"/>
      <p:bldP spid="148" grpId="0" animBg="1"/>
      <p:bldP spid="2" grpId="0" animBg="1"/>
      <p:bldP spid="2" grpId="1" animBg="1"/>
      <p:bldP spid="2" grpId="2" animBg="1"/>
      <p:bldP spid="2" grpId="3" animBg="1"/>
      <p:bldP spid="2" grpId="4" animBg="1"/>
      <p:bldP spid="3" grpId="0" animBg="1"/>
      <p:bldP spid="3" grpId="1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Pipelined circuit</a:t>
            </a:r>
            <a:endParaRPr lang="en-US" sz="2400" dirty="0"/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6451600" y="1765300"/>
            <a:ext cx="139700" cy="106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 flipV="1">
            <a:off x="1862138" y="2278063"/>
            <a:ext cx="750887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Text Box 7"/>
          <p:cNvSpPr txBox="1">
            <a:spLocks noChangeArrowheads="1"/>
          </p:cNvSpPr>
          <p:nvPr/>
        </p:nvSpPr>
        <p:spPr bwMode="auto">
          <a:xfrm>
            <a:off x="1554163" y="2451100"/>
            <a:ext cx="334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363061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274637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Text Box 11"/>
          <p:cNvSpPr txBox="1">
            <a:spLocks noChangeArrowheads="1"/>
          </p:cNvSpPr>
          <p:nvPr/>
        </p:nvSpPr>
        <p:spPr bwMode="auto">
          <a:xfrm>
            <a:off x="3606800" y="2816225"/>
            <a:ext cx="754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fifo1</a:t>
            </a:r>
            <a:endParaRPr lang="en-US" baseline="-25000"/>
          </a:p>
        </p:txBody>
      </p:sp>
      <p:sp>
        <p:nvSpPr>
          <p:cNvPr id="16393" name="Text Box 12"/>
          <p:cNvSpPr txBox="1">
            <a:spLocks noChangeArrowheads="1"/>
          </p:cNvSpPr>
          <p:nvPr/>
        </p:nvSpPr>
        <p:spPr bwMode="auto">
          <a:xfrm>
            <a:off x="2243138" y="2816225"/>
            <a:ext cx="6143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inQ</a:t>
            </a:r>
            <a:endParaRPr lang="en-US" baseline="-25000"/>
          </a:p>
        </p:txBody>
      </p:sp>
      <p:grpSp>
        <p:nvGrpSpPr>
          <p:cNvPr id="16394" name="Group 13"/>
          <p:cNvGrpSpPr>
            <a:grpSpLocks/>
          </p:cNvGrpSpPr>
          <p:nvPr/>
        </p:nvGrpSpPr>
        <p:grpSpPr bwMode="auto">
          <a:xfrm>
            <a:off x="2952750" y="1981200"/>
            <a:ext cx="666750" cy="542925"/>
            <a:chOff x="0" y="3126"/>
            <a:chExt cx="420" cy="342"/>
          </a:xfrm>
        </p:grpSpPr>
        <p:sp>
          <p:nvSpPr>
            <p:cNvPr id="16434" name="Text Box 14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f1</a:t>
              </a:r>
            </a:p>
          </p:txBody>
        </p:sp>
        <p:sp>
          <p:nvSpPr>
            <p:cNvPr id="16435" name="Oval 15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5" name="Line 16"/>
          <p:cNvSpPr>
            <a:spLocks noChangeShapeType="1"/>
          </p:cNvSpPr>
          <p:nvPr/>
        </p:nvSpPr>
        <p:spPr bwMode="auto">
          <a:xfrm>
            <a:off x="490696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7"/>
          <p:cNvSpPr>
            <a:spLocks noChangeShapeType="1"/>
          </p:cNvSpPr>
          <p:nvPr/>
        </p:nvSpPr>
        <p:spPr bwMode="auto">
          <a:xfrm>
            <a:off x="402272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7" name="Group 19"/>
          <p:cNvGrpSpPr>
            <a:grpSpLocks/>
          </p:cNvGrpSpPr>
          <p:nvPr/>
        </p:nvGrpSpPr>
        <p:grpSpPr bwMode="auto">
          <a:xfrm>
            <a:off x="4229100" y="1981200"/>
            <a:ext cx="666750" cy="542925"/>
            <a:chOff x="0" y="3126"/>
            <a:chExt cx="420" cy="342"/>
          </a:xfrm>
        </p:grpSpPr>
        <p:sp>
          <p:nvSpPr>
            <p:cNvPr id="16432" name="Text Box 20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f2</a:t>
              </a:r>
            </a:p>
          </p:txBody>
        </p:sp>
        <p:sp>
          <p:nvSpPr>
            <p:cNvPr id="16433" name="Oval 21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8" name="Line 22"/>
          <p:cNvSpPr>
            <a:spLocks noChangeShapeType="1"/>
          </p:cNvSpPr>
          <p:nvPr/>
        </p:nvSpPr>
        <p:spPr bwMode="auto">
          <a:xfrm>
            <a:off x="6183313" y="2260600"/>
            <a:ext cx="261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23"/>
          <p:cNvSpPr>
            <a:spLocks noChangeShapeType="1"/>
          </p:cNvSpPr>
          <p:nvPr/>
        </p:nvSpPr>
        <p:spPr bwMode="auto">
          <a:xfrm>
            <a:off x="5299075" y="2260600"/>
            <a:ext cx="214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400" name="Group 24"/>
          <p:cNvGrpSpPr>
            <a:grpSpLocks/>
          </p:cNvGrpSpPr>
          <p:nvPr/>
        </p:nvGrpSpPr>
        <p:grpSpPr bwMode="auto">
          <a:xfrm>
            <a:off x="5505450" y="1981200"/>
            <a:ext cx="666750" cy="542925"/>
            <a:chOff x="0" y="3126"/>
            <a:chExt cx="420" cy="342"/>
          </a:xfrm>
        </p:grpSpPr>
        <p:sp>
          <p:nvSpPr>
            <p:cNvPr id="16430" name="Text Box 25"/>
            <p:cNvSpPr txBox="1">
              <a:spLocks noChangeArrowheads="1"/>
            </p:cNvSpPr>
            <p:nvPr/>
          </p:nvSpPr>
          <p:spPr bwMode="auto">
            <a:xfrm>
              <a:off x="56" y="3180"/>
              <a:ext cx="3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>
                  <a:latin typeface="Courier New" pitchFamily="49" charset="0"/>
                </a:rPr>
                <a:t>f3</a:t>
              </a:r>
            </a:p>
          </p:txBody>
        </p:sp>
        <p:sp>
          <p:nvSpPr>
            <p:cNvPr id="16431" name="Oval 26"/>
            <p:cNvSpPr>
              <a:spLocks noChangeArrowheads="1"/>
            </p:cNvSpPr>
            <p:nvPr/>
          </p:nvSpPr>
          <p:spPr bwMode="auto">
            <a:xfrm>
              <a:off x="0" y="3126"/>
              <a:ext cx="420" cy="34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1" name="Group 27"/>
          <p:cNvGrpSpPr>
            <a:grpSpLocks/>
          </p:cNvGrpSpPr>
          <p:nvPr/>
        </p:nvGrpSpPr>
        <p:grpSpPr bwMode="auto">
          <a:xfrm>
            <a:off x="6145213" y="1752600"/>
            <a:ext cx="457200" cy="1068388"/>
            <a:chOff x="4705" y="285"/>
            <a:chExt cx="288" cy="673"/>
          </a:xfrm>
        </p:grpSpPr>
        <p:sp>
          <p:nvSpPr>
            <p:cNvPr id="16428" name="Freeform 28"/>
            <p:cNvSpPr>
              <a:spLocks/>
            </p:cNvSpPr>
            <p:nvPr/>
          </p:nvSpPr>
          <p:spPr bwMode="auto">
            <a:xfrm>
              <a:off x="4705" y="285"/>
              <a:ext cx="288" cy="673"/>
            </a:xfrm>
            <a:custGeom>
              <a:avLst/>
              <a:gdLst>
                <a:gd name="T0" fmla="*/ 0 w 288"/>
                <a:gd name="T1" fmla="*/ 0 h 144"/>
                <a:gd name="T2" fmla="*/ 288 w 288"/>
                <a:gd name="T3" fmla="*/ 0 h 144"/>
                <a:gd name="T4" fmla="*/ 288 w 288"/>
                <a:gd name="T5" fmla="*/ 2147483647 h 144"/>
                <a:gd name="T6" fmla="*/ 0 w 288"/>
                <a:gd name="T7" fmla="*/ 2147483647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44"/>
                <a:gd name="T14" fmla="*/ 288 w 288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44">
                  <a:moveTo>
                    <a:pt x="0" y="0"/>
                  </a:moveTo>
                  <a:lnTo>
                    <a:pt x="288" y="0"/>
                  </a:lnTo>
                  <a:lnTo>
                    <a:pt x="288" y="144"/>
                  </a:lnTo>
                  <a:lnTo>
                    <a:pt x="0" y="144"/>
                  </a:lnTo>
                </a:path>
              </a:pathLst>
            </a:cu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9" name="Line 29"/>
            <p:cNvSpPr>
              <a:spLocks noChangeShapeType="1"/>
            </p:cNvSpPr>
            <p:nvPr/>
          </p:nvSpPr>
          <p:spPr bwMode="auto">
            <a:xfrm>
              <a:off x="4891" y="285"/>
              <a:ext cx="0" cy="66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2" name="Group 41"/>
          <p:cNvGrpSpPr>
            <a:grpSpLocks/>
          </p:cNvGrpSpPr>
          <p:nvPr/>
        </p:nvGrpSpPr>
        <p:grpSpPr bwMode="auto">
          <a:xfrm>
            <a:off x="2344738" y="1752600"/>
            <a:ext cx="457200" cy="1076325"/>
            <a:chOff x="2278063" y="1752600"/>
            <a:chExt cx="457200" cy="1076326"/>
          </a:xfrm>
        </p:grpSpPr>
        <p:sp>
          <p:nvSpPr>
            <p:cNvPr id="16424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5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26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03" name="Text Box 33"/>
          <p:cNvSpPr txBox="1">
            <a:spLocks noChangeArrowheads="1"/>
          </p:cNvSpPr>
          <p:nvPr/>
        </p:nvSpPr>
        <p:spPr bwMode="auto">
          <a:xfrm>
            <a:off x="4883150" y="2816225"/>
            <a:ext cx="7540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fifo2</a:t>
            </a:r>
            <a:endParaRPr lang="en-US" baseline="-25000"/>
          </a:p>
        </p:txBody>
      </p:sp>
      <p:sp>
        <p:nvSpPr>
          <p:cNvPr id="16404" name="Text Box 34"/>
          <p:cNvSpPr txBox="1">
            <a:spLocks noChangeArrowheads="1"/>
          </p:cNvSpPr>
          <p:nvPr/>
        </p:nvSpPr>
        <p:spPr bwMode="auto">
          <a:xfrm>
            <a:off x="6129338" y="2816225"/>
            <a:ext cx="798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outQ</a:t>
            </a:r>
            <a:endParaRPr lang="en-US" baseline="-25000"/>
          </a:p>
        </p:txBody>
      </p:sp>
      <p:grpSp>
        <p:nvGrpSpPr>
          <p:cNvPr id="16405" name="Group 42"/>
          <p:cNvGrpSpPr>
            <a:grpSpLocks/>
          </p:cNvGrpSpPr>
          <p:nvPr/>
        </p:nvGrpSpPr>
        <p:grpSpPr bwMode="auto">
          <a:xfrm>
            <a:off x="3602038" y="1752600"/>
            <a:ext cx="457200" cy="1076325"/>
            <a:chOff x="2278063" y="1752600"/>
            <a:chExt cx="457200" cy="1076326"/>
          </a:xfrm>
        </p:grpSpPr>
        <p:sp>
          <p:nvSpPr>
            <p:cNvPr id="16420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21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22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6406" name="Group 47"/>
          <p:cNvGrpSpPr>
            <a:grpSpLocks/>
          </p:cNvGrpSpPr>
          <p:nvPr/>
        </p:nvGrpSpPr>
        <p:grpSpPr bwMode="auto">
          <a:xfrm>
            <a:off x="4878388" y="1752600"/>
            <a:ext cx="457200" cy="1076325"/>
            <a:chOff x="2278063" y="1752600"/>
            <a:chExt cx="457200" cy="1076326"/>
          </a:xfrm>
        </p:grpSpPr>
        <p:sp>
          <p:nvSpPr>
            <p:cNvPr id="16416" name="Rectangle 4"/>
            <p:cNvSpPr>
              <a:spLocks noChangeArrowheads="1"/>
            </p:cNvSpPr>
            <p:nvPr/>
          </p:nvSpPr>
          <p:spPr bwMode="auto">
            <a:xfrm>
              <a:off x="2590800" y="1752600"/>
              <a:ext cx="139700" cy="106680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17" name="Group 30"/>
            <p:cNvGrpSpPr>
              <a:grpSpLocks/>
            </p:cNvGrpSpPr>
            <p:nvPr/>
          </p:nvGrpSpPr>
          <p:grpSpPr bwMode="auto">
            <a:xfrm>
              <a:off x="2278063" y="1760538"/>
              <a:ext cx="457200" cy="1068388"/>
              <a:chOff x="4705" y="285"/>
              <a:chExt cx="288" cy="673"/>
            </a:xfrm>
          </p:grpSpPr>
          <p:sp>
            <p:nvSpPr>
              <p:cNvPr id="16418" name="Freeform 31"/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2147483647 h 144"/>
                  <a:gd name="T6" fmla="*/ 0 w 288"/>
                  <a:gd name="T7" fmla="*/ 2147483647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9" name="Line 32"/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6407" name="Text Box 37"/>
          <p:cNvSpPr txBox="1">
            <a:spLocks noChangeArrowheads="1"/>
          </p:cNvSpPr>
          <p:nvPr/>
        </p:nvSpPr>
        <p:spPr bwMode="auto">
          <a:xfrm>
            <a:off x="611583" y="3325813"/>
            <a:ext cx="4649392" cy="286232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stage1;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fifo1.enq(f1(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inQ.first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inQ.deq();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stage2;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fifo2.enq(f2(fifo1.first));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fifo1.deq;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stage3;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outQ.enq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(f3(fifo2.first));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fifo2.deq;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5209862" y="3302370"/>
            <a:ext cx="3982728" cy="2885765"/>
          </a:xfrm>
          <a:ln>
            <a:noFill/>
          </a:ln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When can stage1 rule fire?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Can tokens be left in the pipeline?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Can these rules execute concurrently?</a:t>
            </a:r>
          </a:p>
        </p:txBody>
      </p:sp>
      <p:sp>
        <p:nvSpPr>
          <p:cNvPr id="54" name="Text Box 42"/>
          <p:cNvSpPr txBox="1">
            <a:spLocks noChangeArrowheads="1"/>
          </p:cNvSpPr>
          <p:nvPr/>
        </p:nvSpPr>
        <p:spPr bwMode="auto">
          <a:xfrm>
            <a:off x="6215924" y="3594826"/>
            <a:ext cx="263405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sz="1800" dirty="0"/>
              <a:t>- </a:t>
            </a:r>
            <a:r>
              <a:rPr lang="en-US" sz="1800" dirty="0" err="1"/>
              <a:t>inQ</a:t>
            </a:r>
            <a:r>
              <a:rPr lang="en-US" sz="1800" dirty="0"/>
              <a:t> has an element</a:t>
            </a:r>
          </a:p>
          <a:p>
            <a:pPr>
              <a:buFont typeface="Wingdings" pitchFamily="-96" charset="2"/>
              <a:buNone/>
            </a:pPr>
            <a:r>
              <a:rPr lang="en-US" sz="1800" dirty="0"/>
              <a:t>- fifo1 has space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36577" y="4913854"/>
            <a:ext cx="610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No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C8D86-C16C-53B2-6D6D-A1742EAA7146}"/>
              </a:ext>
            </a:extLst>
          </p:cNvPr>
          <p:cNvSpPr txBox="1"/>
          <p:nvPr/>
        </p:nvSpPr>
        <p:spPr>
          <a:xfrm>
            <a:off x="5864429" y="6077634"/>
            <a:ext cx="304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Depends upon the design of the queue. Later 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627A8-57E0-4CCF-AA53-A45344901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26601B7-2CF7-48D7-B1F2-0FAE559121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9D9A1-3834-49FE-8A56-FD2CF29B7E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653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uiExpand="1" build="p"/>
      <p:bldP spid="54" grpId="0" uiExpand="1" build="p"/>
      <p:bldP spid="2" grpId="0" uiExpand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943849" cy="4651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40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4000" dirty="0">
                <a:solidFill>
                  <a:schemeClr val="tx2"/>
                </a:solidFill>
              </a:rPr>
              <a:t>Folded “Combinational” circuits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CC8E60-124A-4236-A4F7-F1538A0601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C3D46-53EB-4D7F-AA13-CF619D28B3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1FFB7-A286-4D33-8C36-0924B4110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2DBA8F0E-D6DA-4224-82EA-C9BF982C3C9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25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a loop using registers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60779" y="1522862"/>
            <a:ext cx="2836655" cy="16980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int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s = s0;</a:t>
            </a:r>
          </a:p>
          <a:p>
            <a:pPr marL="0" marR="0" lvl="0" indent="-34290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-96" charset="2"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while (p(</a:t>
            </a:r>
            <a:r>
              <a:rPr lang="en-US" kern="0" noProof="0" dirty="0">
                <a:latin typeface="+mn-lt"/>
                <a:cs typeface="Courier New" pitchFamily="49" charset="0"/>
              </a:rPr>
              <a:t>s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))</a:t>
            </a:r>
            <a:r>
              <a:rPr lang="en-US" kern="0" dirty="0">
                <a:latin typeface="+mn-lt"/>
                <a:cs typeface="Courier New" pitchFamily="49" charset="0"/>
              </a:rPr>
              <a:t>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{</a:t>
            </a:r>
            <a:b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     s = f(s);     </a:t>
            </a:r>
            <a:b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  </a:t>
            </a:r>
            <a:r>
              <a:rPr lang="en-US" kern="0" dirty="0">
                <a:latin typeface="+mn-lt"/>
                <a:cs typeface="Courier New" pitchFamily="49" charset="0"/>
              </a:rPr>
              <a:t>}</a:t>
            </a:r>
            <a:b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</a:b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return s;       </a:t>
            </a: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cs typeface="Courier New" pitchFamily="49" charset="0"/>
              </a:rPr>
              <a:t>C-code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20261" y="4938837"/>
            <a:ext cx="26869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solidFill>
                  <a:srgbClr val="FF0000"/>
                </a:solidFill>
              </a:rPr>
              <a:t>sel</a:t>
            </a:r>
            <a:r>
              <a:rPr lang="en-US" sz="1800" dirty="0"/>
              <a:t> = start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en </a:t>
            </a:r>
            <a:r>
              <a:rPr lang="en-US" sz="1800" dirty="0"/>
              <a:t> = start | </a:t>
            </a:r>
            <a:r>
              <a:rPr lang="en-US" sz="1800" dirty="0" err="1"/>
              <a:t>notDone</a:t>
            </a:r>
            <a:endParaRPr lang="en-US" sz="1800" dirty="0"/>
          </a:p>
        </p:txBody>
      </p:sp>
      <p:grpSp>
        <p:nvGrpSpPr>
          <p:cNvPr id="5" name="Group 4"/>
          <p:cNvGrpSpPr/>
          <p:nvPr/>
        </p:nvGrpSpPr>
        <p:grpSpPr>
          <a:xfrm>
            <a:off x="1959524" y="5219094"/>
            <a:ext cx="1266526" cy="319620"/>
            <a:chOff x="3240026" y="4806697"/>
            <a:chExt cx="1266526" cy="319620"/>
          </a:xfrm>
        </p:grpSpPr>
        <p:grpSp>
          <p:nvGrpSpPr>
            <p:cNvPr id="63" name="Group 62"/>
            <p:cNvGrpSpPr/>
            <p:nvPr/>
          </p:nvGrpSpPr>
          <p:grpSpPr>
            <a:xfrm>
              <a:off x="3557095" y="4806697"/>
              <a:ext cx="949457" cy="319620"/>
              <a:chOff x="1339353" y="4041770"/>
              <a:chExt cx="473976" cy="319620"/>
            </a:xfrm>
            <a:solidFill>
              <a:schemeClr val="accent1"/>
            </a:solidFill>
          </p:grpSpPr>
          <p:sp>
            <p:nvSpPr>
              <p:cNvPr id="64" name="Rectangle 63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s</a:t>
                </a:r>
              </a:p>
            </p:txBody>
          </p:sp>
          <p:grpSp>
            <p:nvGrpSpPr>
              <p:cNvPr id="65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  <a:grpFill/>
            </p:grpSpPr>
            <p:cxnSp>
              <p:nvCxnSpPr>
                <p:cNvPr id="66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67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cxnSp>
          <p:nvCxnSpPr>
            <p:cNvPr id="81" name="Straight Arrow Connector 80"/>
            <p:cNvCxnSpPr/>
            <p:nvPr/>
          </p:nvCxnSpPr>
          <p:spPr bwMode="auto">
            <a:xfrm flipV="1">
              <a:off x="3240026" y="4965452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2" name="Group 11"/>
          <p:cNvGrpSpPr/>
          <p:nvPr/>
        </p:nvGrpSpPr>
        <p:grpSpPr>
          <a:xfrm>
            <a:off x="829782" y="3957528"/>
            <a:ext cx="2667652" cy="1844764"/>
            <a:chOff x="829782" y="3957528"/>
            <a:chExt cx="2667652" cy="1844764"/>
          </a:xfrm>
        </p:grpSpPr>
        <p:sp>
          <p:nvSpPr>
            <p:cNvPr id="42" name="Rectangle 13"/>
            <p:cNvSpPr>
              <a:spLocks noChangeArrowheads="1"/>
            </p:cNvSpPr>
            <p:nvPr/>
          </p:nvSpPr>
          <p:spPr bwMode="auto">
            <a:xfrm>
              <a:off x="829782" y="4541135"/>
              <a:ext cx="713048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p</a:t>
              </a:r>
            </a:p>
          </p:txBody>
        </p:sp>
        <p:cxnSp>
          <p:nvCxnSpPr>
            <p:cNvPr id="51" name="Straight Arrow Connector 230"/>
            <p:cNvCxnSpPr>
              <a:cxnSpLocks noChangeShapeType="1"/>
            </p:cNvCxnSpPr>
            <p:nvPr/>
          </p:nvCxnSpPr>
          <p:spPr bwMode="auto">
            <a:xfrm>
              <a:off x="1167755" y="4851156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52" name="TextBox 102"/>
            <p:cNvSpPr txBox="1">
              <a:spLocks noChangeArrowheads="1"/>
            </p:cNvSpPr>
            <p:nvPr/>
          </p:nvSpPr>
          <p:spPr bwMode="auto">
            <a:xfrm>
              <a:off x="844065" y="5107220"/>
              <a:ext cx="946093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/>
                <a:t>notDone</a:t>
              </a:r>
              <a:endParaRPr lang="en-US" sz="1400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093984" y="4165561"/>
              <a:ext cx="1133475" cy="1636731"/>
              <a:chOff x="3374486" y="3753164"/>
              <a:chExt cx="1133475" cy="1636731"/>
            </a:xfrm>
          </p:grpSpPr>
          <p:sp>
            <p:nvSpPr>
              <p:cNvPr id="68" name="AutoShape 10"/>
              <p:cNvSpPr>
                <a:spLocks noChangeArrowheads="1"/>
              </p:cNvSpPr>
              <p:nvPr/>
            </p:nvSpPr>
            <p:spPr bwMode="auto">
              <a:xfrm>
                <a:off x="3802564" y="4417765"/>
                <a:ext cx="428625" cy="144462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/>
              </a:p>
            </p:txBody>
          </p:sp>
          <p:cxnSp>
            <p:nvCxnSpPr>
              <p:cNvPr id="69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4015637" y="4576820"/>
                <a:ext cx="1239" cy="242357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0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4014398" y="5147538"/>
                <a:ext cx="0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1" name="Shape 256"/>
              <p:cNvCxnSpPr>
                <a:cxnSpLocks noChangeShapeType="1"/>
              </p:cNvCxnSpPr>
              <p:nvPr/>
            </p:nvCxnSpPr>
            <p:spPr bwMode="auto">
              <a:xfrm rot="5400000" flipH="1">
                <a:off x="3146679" y="4258627"/>
                <a:ext cx="1341965" cy="400236"/>
              </a:xfrm>
              <a:prstGeom prst="bentConnector5">
                <a:avLst>
                  <a:gd name="adj1" fmla="val -9904"/>
                  <a:gd name="adj2" fmla="val 217744"/>
                  <a:gd name="adj3" fmla="val 117035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2" name="Oval 149"/>
              <p:cNvSpPr>
                <a:spLocks noChangeArrowheads="1"/>
              </p:cNvSpPr>
              <p:nvPr/>
            </p:nvSpPr>
            <p:spPr bwMode="auto">
              <a:xfrm>
                <a:off x="4122153" y="3753164"/>
                <a:ext cx="304734" cy="313763"/>
              </a:xfrm>
              <a:prstGeom prst="ellipse">
                <a:avLst/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dirty="0"/>
                  <a:t>s0</a:t>
                </a:r>
              </a:p>
            </p:txBody>
          </p:sp>
          <p:cxnSp>
            <p:nvCxnSpPr>
              <p:cNvPr id="73" name="Elbow Connector 190"/>
              <p:cNvCxnSpPr>
                <a:cxnSpLocks noChangeShapeType="1"/>
                <a:stCxn id="72" idx="4"/>
              </p:cNvCxnSpPr>
              <p:nvPr/>
            </p:nvCxnSpPr>
            <p:spPr bwMode="auto">
              <a:xfrm rot="5400000">
                <a:off x="4022667" y="4165912"/>
                <a:ext cx="350838" cy="152868"/>
              </a:xfrm>
              <a:prstGeom prst="bentConnector3">
                <a:avLst>
                  <a:gd name="adj1" fmla="val 41855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75" name="TextBox 74"/>
              <p:cNvSpPr txBox="1"/>
              <p:nvPr/>
            </p:nvSpPr>
            <p:spPr>
              <a:xfrm>
                <a:off x="3374486" y="3784352"/>
                <a:ext cx="485309" cy="286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f</a:t>
                </a:r>
              </a:p>
            </p:txBody>
          </p:sp>
          <p:cxnSp>
            <p:nvCxnSpPr>
              <p:cNvPr id="76" name="Elbow Connector 190"/>
              <p:cNvCxnSpPr>
                <a:cxnSpLocks noChangeShapeType="1"/>
              </p:cNvCxnSpPr>
              <p:nvPr/>
            </p:nvCxnSpPr>
            <p:spPr bwMode="auto">
              <a:xfrm rot="16200000" flipH="1">
                <a:off x="3708342" y="4165912"/>
                <a:ext cx="350838" cy="152868"/>
              </a:xfrm>
              <a:prstGeom prst="bentConnector3">
                <a:avLst>
                  <a:gd name="adj1" fmla="val 41855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8" name="Straight Arrow Connector 77"/>
              <p:cNvCxnSpPr/>
              <p:nvPr/>
            </p:nvCxnSpPr>
            <p:spPr bwMode="auto">
              <a:xfrm flipH="1" flipV="1">
                <a:off x="4188327" y="4489202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79" name="TextBox 78"/>
            <p:cNvSpPr txBox="1"/>
            <p:nvPr/>
          </p:nvSpPr>
          <p:spPr>
            <a:xfrm>
              <a:off x="3027434" y="4834924"/>
              <a:ext cx="47000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err="1">
                  <a:solidFill>
                    <a:srgbClr val="FF0000"/>
                  </a:solidFill>
                </a:rPr>
                <a:t>sel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860058" y="5320699"/>
              <a:ext cx="436338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en</a:t>
              </a: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177673" y="3957528"/>
              <a:ext cx="661182" cy="569742"/>
            </a:xfrm>
            <a:custGeom>
              <a:avLst/>
              <a:gdLst>
                <a:gd name="connsiteX0" fmla="*/ 661182 w 661182"/>
                <a:gd name="connsiteY0" fmla="*/ 7034 h 569742"/>
                <a:gd name="connsiteX1" fmla="*/ 0 w 661182"/>
                <a:gd name="connsiteY1" fmla="*/ 0 h 569742"/>
                <a:gd name="connsiteX2" fmla="*/ 7034 w 661182"/>
                <a:gd name="connsiteY2" fmla="*/ 569742 h 5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1182" h="569742">
                  <a:moveTo>
                    <a:pt x="661182" y="7034"/>
                  </a:moveTo>
                  <a:lnTo>
                    <a:pt x="0" y="0"/>
                  </a:lnTo>
                  <a:cubicBezTo>
                    <a:pt x="2345" y="189914"/>
                    <a:pt x="4689" y="379828"/>
                    <a:pt x="7034" y="569742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3716461" y="1501431"/>
            <a:ext cx="5107745" cy="3303093"/>
          </a:xfrm>
        </p:spPr>
        <p:txBody>
          <a:bodyPr/>
          <a:lstStyle/>
          <a:p>
            <a:r>
              <a:rPr lang="en-US" sz="2000" dirty="0"/>
              <a:t>Such a loop cannot be implemented by unfolding because the number of iterations is input-data dependent</a:t>
            </a:r>
          </a:p>
          <a:p>
            <a:r>
              <a:rPr lang="en-US" sz="2000" dirty="0"/>
              <a:t>A register is needed to hold s from one iteration to the next</a:t>
            </a:r>
          </a:p>
          <a:p>
            <a:r>
              <a:rPr lang="en-US" sz="2000" dirty="0"/>
              <a:t>s has to be initialized when the computation starts, and updated every cycle until the computation terminates</a:t>
            </a:r>
          </a:p>
          <a:p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DA97B-4FA1-4C62-988D-99E210947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E11C6-9469-4829-BF81-BF91E62E16D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E99E8C-6E45-4899-BB89-5D42536C6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3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build="p" autoUpdateAnimBg="0"/>
      <p:bldP spid="62" grpId="1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11944"/>
            <a:ext cx="7772400" cy="1143000"/>
          </a:xfrm>
        </p:spPr>
        <p:txBody>
          <a:bodyPr/>
          <a:lstStyle/>
          <a:p>
            <a:r>
              <a:rPr lang="en-US" sz="3600" dirty="0"/>
              <a:t>Expressing a “loop computation” in BSV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538131" y="5896477"/>
            <a:ext cx="2686954" cy="660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 err="1">
                <a:solidFill>
                  <a:srgbClr val="FF0000"/>
                </a:solidFill>
              </a:rPr>
              <a:t>sel</a:t>
            </a:r>
            <a:r>
              <a:rPr lang="en-US" sz="1800" dirty="0"/>
              <a:t> = start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en </a:t>
            </a:r>
            <a:r>
              <a:rPr lang="en-US" sz="1800" dirty="0"/>
              <a:t> = start | </a:t>
            </a:r>
            <a:r>
              <a:rPr lang="en-US" sz="1800" dirty="0" err="1"/>
              <a:t>notDone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4828788" y="1581963"/>
            <a:ext cx="3570208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#(t) 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step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spcBef>
                <a:spcPts val="0"/>
              </a:spcBef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(p(s))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     s &lt;= f(s);</a:t>
            </a:r>
          </a:p>
          <a:p>
            <a:pPr marL="0">
              <a:spcBef>
                <a:spcPts val="0"/>
              </a:spcBef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end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626392" y="1535083"/>
            <a:ext cx="3947267" cy="3323780"/>
          </a:xfrm>
        </p:spPr>
        <p:txBody>
          <a:bodyPr/>
          <a:lstStyle/>
          <a:p>
            <a:r>
              <a:rPr lang="en-US" sz="2000" dirty="0"/>
              <a:t>When the rule executes:</a:t>
            </a:r>
          </a:p>
          <a:p>
            <a:pPr lvl="1"/>
            <a:r>
              <a:rPr lang="en-US" sz="1600" dirty="0"/>
              <a:t>the register s is read at the beginning of a clock cycle</a:t>
            </a:r>
          </a:p>
          <a:p>
            <a:pPr lvl="1"/>
            <a:r>
              <a:rPr lang="en-US" sz="1600" dirty="0"/>
              <a:t>computations to evaluate the next value of the register and the </a:t>
            </a:r>
            <a:r>
              <a:rPr lang="en-US" sz="1600" dirty="0" err="1"/>
              <a:t>s</a:t>
            </a:r>
            <a:r>
              <a:rPr lang="en-US" sz="1600" baseline="-25000" dirty="0" err="1"/>
              <a:t>en</a:t>
            </a:r>
            <a:r>
              <a:rPr lang="en-US" sz="1600" dirty="0"/>
              <a:t> are performed</a:t>
            </a:r>
          </a:p>
          <a:p>
            <a:pPr lvl="1"/>
            <a:r>
              <a:rPr lang="en-US" sz="1600" dirty="0"/>
              <a:t>If </a:t>
            </a:r>
            <a:r>
              <a:rPr lang="en-US" sz="1600" dirty="0" err="1"/>
              <a:t>s</a:t>
            </a:r>
            <a:r>
              <a:rPr lang="en-US" sz="1600" baseline="-25000" dirty="0" err="1"/>
              <a:t>en</a:t>
            </a:r>
            <a:r>
              <a:rPr lang="en-US" sz="1600" dirty="0"/>
              <a:t> is True then s is updated at the end of the clock cycle </a:t>
            </a:r>
          </a:p>
          <a:p>
            <a:r>
              <a:rPr lang="en-US" sz="2000" dirty="0"/>
              <a:t>A mux is needed to initialize the register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523848" y="3841766"/>
            <a:ext cx="2667652" cy="1844764"/>
            <a:chOff x="1333198" y="3819380"/>
            <a:chExt cx="2667652" cy="1844764"/>
          </a:xfrm>
        </p:grpSpPr>
        <p:sp>
          <p:nvSpPr>
            <p:cNvPr id="59" name="Rectangle 13"/>
            <p:cNvSpPr>
              <a:spLocks noChangeArrowheads="1"/>
            </p:cNvSpPr>
            <p:nvPr/>
          </p:nvSpPr>
          <p:spPr bwMode="auto">
            <a:xfrm>
              <a:off x="1333198" y="4402987"/>
              <a:ext cx="713048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p</a:t>
              </a:r>
            </a:p>
          </p:txBody>
        </p:sp>
        <p:cxnSp>
          <p:nvCxnSpPr>
            <p:cNvPr id="74" name="Straight Arrow Connector 230"/>
            <p:cNvCxnSpPr>
              <a:cxnSpLocks noChangeShapeType="1"/>
            </p:cNvCxnSpPr>
            <p:nvPr/>
          </p:nvCxnSpPr>
          <p:spPr bwMode="auto">
            <a:xfrm>
              <a:off x="1671171" y="4713008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77" name="TextBox 102"/>
            <p:cNvSpPr txBox="1">
              <a:spLocks noChangeArrowheads="1"/>
            </p:cNvSpPr>
            <p:nvPr/>
          </p:nvSpPr>
          <p:spPr bwMode="auto">
            <a:xfrm>
              <a:off x="1347481" y="4969072"/>
              <a:ext cx="946093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/>
                <a:t>notDone</a:t>
              </a:r>
              <a:endParaRPr lang="en-US" sz="1400" dirty="0"/>
            </a:p>
          </p:txBody>
        </p:sp>
        <p:grpSp>
          <p:nvGrpSpPr>
            <p:cNvPr id="80" name="Group 79"/>
            <p:cNvGrpSpPr/>
            <p:nvPr/>
          </p:nvGrpSpPr>
          <p:grpSpPr>
            <a:xfrm>
              <a:off x="2597400" y="4027413"/>
              <a:ext cx="1133475" cy="1636731"/>
              <a:chOff x="3374486" y="3753164"/>
              <a:chExt cx="1133475" cy="1636731"/>
            </a:xfrm>
          </p:grpSpPr>
          <p:sp>
            <p:nvSpPr>
              <p:cNvPr id="93" name="AutoShape 10"/>
              <p:cNvSpPr>
                <a:spLocks noChangeArrowheads="1"/>
              </p:cNvSpPr>
              <p:nvPr/>
            </p:nvSpPr>
            <p:spPr bwMode="auto">
              <a:xfrm>
                <a:off x="3802564" y="4417765"/>
                <a:ext cx="428625" cy="144462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/>
              </a:p>
            </p:txBody>
          </p:sp>
          <p:cxnSp>
            <p:nvCxnSpPr>
              <p:cNvPr id="94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4015637" y="4576820"/>
                <a:ext cx="1239" cy="242357"/>
              </a:xfrm>
              <a:prstGeom prst="straightConnector1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5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4014398" y="5147538"/>
                <a:ext cx="0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6" name="Shape 256"/>
              <p:cNvCxnSpPr>
                <a:cxnSpLocks noChangeShapeType="1"/>
              </p:cNvCxnSpPr>
              <p:nvPr/>
            </p:nvCxnSpPr>
            <p:spPr bwMode="auto">
              <a:xfrm rot="5400000" flipH="1">
                <a:off x="3146679" y="4258627"/>
                <a:ext cx="1341965" cy="400236"/>
              </a:xfrm>
              <a:prstGeom prst="bentConnector5">
                <a:avLst>
                  <a:gd name="adj1" fmla="val -9904"/>
                  <a:gd name="adj2" fmla="val 217744"/>
                  <a:gd name="adj3" fmla="val 117035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7" name="Oval 149"/>
              <p:cNvSpPr>
                <a:spLocks noChangeArrowheads="1"/>
              </p:cNvSpPr>
              <p:nvPr/>
            </p:nvSpPr>
            <p:spPr bwMode="auto">
              <a:xfrm>
                <a:off x="4122153" y="3753164"/>
                <a:ext cx="304734" cy="313763"/>
              </a:xfrm>
              <a:prstGeom prst="ellipse">
                <a:avLst/>
              </a:prstGeom>
              <a:noFill/>
              <a:ln w="2540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dirty="0"/>
                  <a:t>s0</a:t>
                </a:r>
              </a:p>
            </p:txBody>
          </p:sp>
          <p:cxnSp>
            <p:nvCxnSpPr>
              <p:cNvPr id="98" name="Elbow Connector 190"/>
              <p:cNvCxnSpPr>
                <a:cxnSpLocks noChangeShapeType="1"/>
                <a:stCxn id="97" idx="4"/>
              </p:cNvCxnSpPr>
              <p:nvPr/>
            </p:nvCxnSpPr>
            <p:spPr bwMode="auto">
              <a:xfrm rot="5400000">
                <a:off x="4022667" y="4165912"/>
                <a:ext cx="350838" cy="152868"/>
              </a:xfrm>
              <a:prstGeom prst="bentConnector3">
                <a:avLst>
                  <a:gd name="adj1" fmla="val 41855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3374486" y="3784352"/>
                <a:ext cx="485309" cy="286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1400" dirty="0"/>
                  <a:t>f</a:t>
                </a:r>
              </a:p>
            </p:txBody>
          </p:sp>
          <p:cxnSp>
            <p:nvCxnSpPr>
              <p:cNvPr id="100" name="Elbow Connector 190"/>
              <p:cNvCxnSpPr>
                <a:cxnSpLocks noChangeShapeType="1"/>
              </p:cNvCxnSpPr>
              <p:nvPr/>
            </p:nvCxnSpPr>
            <p:spPr bwMode="auto">
              <a:xfrm rot="16200000" flipH="1">
                <a:off x="3708342" y="4165912"/>
                <a:ext cx="350838" cy="152868"/>
              </a:xfrm>
              <a:prstGeom prst="bentConnector3">
                <a:avLst>
                  <a:gd name="adj1" fmla="val 41855"/>
                </a:avLst>
              </a:prstGeom>
              <a:noFill/>
              <a:ln w="19050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01" name="Straight Arrow Connector 100"/>
              <p:cNvCxnSpPr/>
              <p:nvPr/>
            </p:nvCxnSpPr>
            <p:spPr bwMode="auto">
              <a:xfrm flipH="1" flipV="1">
                <a:off x="4188327" y="4489202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83" name="TextBox 82"/>
            <p:cNvSpPr txBox="1"/>
            <p:nvPr/>
          </p:nvSpPr>
          <p:spPr>
            <a:xfrm>
              <a:off x="3530850" y="4696776"/>
              <a:ext cx="47000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 err="1">
                  <a:solidFill>
                    <a:srgbClr val="FF0000"/>
                  </a:solidFill>
                </a:rPr>
                <a:t>sel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2462940" y="5080946"/>
              <a:ext cx="1266526" cy="319620"/>
              <a:chOff x="3240026" y="4806697"/>
              <a:chExt cx="1266526" cy="319620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3557095" y="4806697"/>
                <a:ext cx="949457" cy="319620"/>
                <a:chOff x="1339353" y="4041770"/>
                <a:chExt cx="473976" cy="319620"/>
              </a:xfrm>
              <a:solidFill>
                <a:schemeClr val="accent1"/>
              </a:solidFill>
            </p:grpSpPr>
            <p:sp>
              <p:nvSpPr>
                <p:cNvPr id="89" name="Rectangle 88"/>
                <p:cNvSpPr>
                  <a:spLocks noChangeArrowheads="1"/>
                </p:cNvSpPr>
                <p:nvPr/>
              </p:nvSpPr>
              <p:spPr bwMode="auto">
                <a:xfrm>
                  <a:off x="1339353" y="4041770"/>
                  <a:ext cx="473976" cy="319620"/>
                </a:xfrm>
                <a:prstGeom prst="rect">
                  <a:avLst/>
                </a:prstGeom>
                <a:grpFill/>
                <a:ln w="127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400" dirty="0"/>
                    <a:t>s</a:t>
                  </a:r>
                </a:p>
              </p:txBody>
            </p:sp>
            <p:grpSp>
              <p:nvGrpSpPr>
                <p:cNvPr id="90" name="Group 31"/>
                <p:cNvGrpSpPr>
                  <a:grpSpLocks/>
                </p:cNvGrpSpPr>
                <p:nvPr/>
              </p:nvGrpSpPr>
              <p:grpSpPr bwMode="auto">
                <a:xfrm>
                  <a:off x="1350874" y="4054250"/>
                  <a:ext cx="101142" cy="290356"/>
                  <a:chOff x="7256879" y="1927436"/>
                  <a:chExt cx="300908" cy="310332"/>
                </a:xfrm>
                <a:grpFill/>
              </p:grpSpPr>
              <p:cxnSp>
                <p:nvCxnSpPr>
                  <p:cNvPr id="91" name="Straight Connector 37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256879" y="1927436"/>
                    <a:ext cx="295273" cy="147284"/>
                  </a:xfrm>
                  <a:prstGeom prst="line">
                    <a:avLst/>
                  </a:prstGeom>
                  <a:grpFill/>
                  <a:ln w="127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  <p:cxnSp>
                <p:nvCxnSpPr>
                  <p:cNvPr id="92" name="Straight Connector 38"/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260467" y="2065489"/>
                    <a:ext cx="297320" cy="172279"/>
                  </a:xfrm>
                  <a:prstGeom prst="line">
                    <a:avLst/>
                  </a:prstGeom>
                  <a:grpFill/>
                  <a:ln w="12700" algn="ctr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</p:cxnSp>
            </p:grpSp>
          </p:grpSp>
          <p:cxnSp>
            <p:nvCxnSpPr>
              <p:cNvPr id="88" name="Straight Arrow Connector 87"/>
              <p:cNvCxnSpPr/>
              <p:nvPr/>
            </p:nvCxnSpPr>
            <p:spPr bwMode="auto">
              <a:xfrm flipV="1">
                <a:off x="3240026" y="4965452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</p:grpSp>
        <p:sp>
          <p:nvSpPr>
            <p:cNvPr id="85" name="TextBox 84"/>
            <p:cNvSpPr txBox="1"/>
            <p:nvPr/>
          </p:nvSpPr>
          <p:spPr>
            <a:xfrm>
              <a:off x="2363474" y="5182551"/>
              <a:ext cx="436338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en</a:t>
              </a:r>
            </a:p>
          </p:txBody>
        </p:sp>
        <p:sp>
          <p:nvSpPr>
            <p:cNvPr id="86" name="Freeform 85"/>
            <p:cNvSpPr/>
            <p:nvPr/>
          </p:nvSpPr>
          <p:spPr bwMode="auto">
            <a:xfrm>
              <a:off x="1681089" y="3819380"/>
              <a:ext cx="661182" cy="569742"/>
            </a:xfrm>
            <a:custGeom>
              <a:avLst/>
              <a:gdLst>
                <a:gd name="connsiteX0" fmla="*/ 661182 w 661182"/>
                <a:gd name="connsiteY0" fmla="*/ 7034 h 569742"/>
                <a:gd name="connsiteX1" fmla="*/ 0 w 661182"/>
                <a:gd name="connsiteY1" fmla="*/ 0 h 569742"/>
                <a:gd name="connsiteX2" fmla="*/ 7034 w 661182"/>
                <a:gd name="connsiteY2" fmla="*/ 569742 h 5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1182" h="569742">
                  <a:moveTo>
                    <a:pt x="661182" y="7034"/>
                  </a:moveTo>
                  <a:lnTo>
                    <a:pt x="0" y="0"/>
                  </a:lnTo>
                  <a:cubicBezTo>
                    <a:pt x="2345" y="189914"/>
                    <a:pt x="4689" y="379828"/>
                    <a:pt x="7034" y="569742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48899" y="5114836"/>
            <a:ext cx="3429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How should this circuit be packaged for proper use?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39BAC-71C3-3AB6-F429-2EDA272947F9}"/>
              </a:ext>
            </a:extLst>
          </p:cNvPr>
          <p:cNvSpPr txBox="1"/>
          <p:nvPr/>
        </p:nvSpPr>
        <p:spPr>
          <a:xfrm>
            <a:off x="6351385" y="3163942"/>
            <a:ext cx="2153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No “loop” syntax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23A40-5380-46CE-BE5B-74BB1170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C22E533-DA9D-4A0A-8564-136B5D718F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FEA77EC-5CD4-46BB-B722-E58E2600D0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uild="p"/>
      <p:bldP spid="6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20501" cy="1143000"/>
          </a:xfrm>
        </p:spPr>
        <p:txBody>
          <a:bodyPr/>
          <a:lstStyle/>
          <a:p>
            <a:r>
              <a:rPr lang="en-US" sz="4000" dirty="0"/>
              <a:t>Combinational 32-bit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75547"/>
            <a:ext cx="8073788" cy="4114800"/>
          </a:xfrm>
        </p:spPr>
        <p:txBody>
          <a:bodyPr/>
          <a:lstStyle/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function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Bit#(64)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mul32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(Bit#(32) a, Bit#(32) b);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Bit#(32)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0; 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Bit#(32) prod = 0; 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(Integer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 32;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= i+1)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   Bit#(32) m   = (a[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   Bit#(33) sum =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add32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(m,tp,0);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 prod[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]      = sum[0];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= sum[32:1];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end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tp,prod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};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endfunction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92406" y="2515177"/>
            <a:ext cx="2190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/>
              <a:t>Combinational circuit uses 31 add32 circuits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5378800" y="3335965"/>
            <a:ext cx="885825" cy="90785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855228" y="5064469"/>
            <a:ext cx="74315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We can reuse the same add32 circuit if we store the partial results in a </a:t>
            </a:r>
            <a:r>
              <a:rPr lang="en-US" sz="1800" i="1" dirty="0"/>
              <a:t>register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A88AB-ACCB-C5C8-DBCB-6A04819457EE}"/>
              </a:ext>
            </a:extLst>
          </p:cNvPr>
          <p:cNvSpPr txBox="1"/>
          <p:nvPr/>
        </p:nvSpPr>
        <p:spPr>
          <a:xfrm>
            <a:off x="855228" y="5690347"/>
            <a:ext cx="6049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Need registers to hold a, b, </a:t>
            </a:r>
            <a:r>
              <a:rPr lang="en-US" sz="1800" dirty="0" err="1">
                <a:solidFill>
                  <a:srgbClr val="FF0000"/>
                </a:solidFill>
              </a:rPr>
              <a:t>tp</a:t>
            </a:r>
            <a:r>
              <a:rPr lang="en-US" sz="1800" dirty="0">
                <a:solidFill>
                  <a:srgbClr val="FF0000"/>
                </a:solidFill>
              </a:rPr>
              <a:t>, prod and </a:t>
            </a:r>
            <a:r>
              <a:rPr lang="en-US" sz="1800" dirty="0" err="1">
                <a:solidFill>
                  <a:srgbClr val="FF0000"/>
                </a:solidFill>
              </a:rPr>
              <a:t>i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Update the registers every cycle until we are done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660BCFF-B6C6-46C2-990D-9F6660EB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3390107-5A5B-431C-AA8C-D4CFC81755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87DC9E4-0405-414E-91F1-8449BE2CBC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67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Sequential Circuit for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79" y="1522862"/>
            <a:ext cx="8073788" cy="4291084"/>
          </a:xfrm>
        </p:spPr>
        <p:txBody>
          <a:bodyPr>
            <a:normAutofit lnSpcReduction="10000"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a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b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prod &lt;-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marL="0">
              <a:spcBef>
                <a:spcPts val="0"/>
              </a:spcBef>
              <a:buNone/>
            </a:pP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32)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begin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  Bit#(32) m = (a[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]==0)? 0 : b;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 Bit#(33) sum = add32(m,tp,0);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 prod[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 &lt;= sum[0];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sum[32:1];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i+1;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end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ight Brace 6"/>
          <p:cNvSpPr/>
          <p:nvPr/>
        </p:nvSpPr>
        <p:spPr bwMode="auto">
          <a:xfrm>
            <a:off x="6823880" y="1555845"/>
            <a:ext cx="382137" cy="1501254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8" name="Right Brace 7"/>
          <p:cNvSpPr/>
          <p:nvPr/>
        </p:nvSpPr>
        <p:spPr bwMode="auto">
          <a:xfrm>
            <a:off x="6798858" y="3468805"/>
            <a:ext cx="434454" cy="2072185"/>
          </a:xfrm>
          <a:prstGeom prst="rightBrac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33313" y="1978925"/>
            <a:ext cx="16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/>
              <a:t>state elements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62883" y="3837289"/>
            <a:ext cx="1678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/>
              <a:t>a rule to describe the dynamic behavior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10175" y="5638800"/>
            <a:ext cx="2540959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So that the rule has no effect until </a:t>
            </a:r>
            <a:r>
              <a:rPr lang="en-US" sz="1800" dirty="0" err="1">
                <a:latin typeface="Comic Sans MS" pitchFamily="66" charset="0"/>
                <a:cs typeface="Courier New" pitchFamily="49" charset="0"/>
              </a:rPr>
              <a:t>i</a:t>
            </a:r>
            <a:r>
              <a:rPr lang="en-US" sz="1800" dirty="0">
                <a:latin typeface="Comic Sans MS" pitchFamily="66" charset="0"/>
              </a:rPr>
              <a:t> is set to some other value</a:t>
            </a:r>
          </a:p>
        </p:txBody>
      </p:sp>
      <p:cxnSp>
        <p:nvCxnSpPr>
          <p:cNvPr id="16" name="Straight Arrow Connector 15"/>
          <p:cNvCxnSpPr>
            <a:stCxn id="11" idx="0"/>
          </p:cNvCxnSpPr>
          <p:nvPr/>
        </p:nvCxnSpPr>
        <p:spPr bwMode="auto">
          <a:xfrm flipH="1" flipV="1">
            <a:off x="5800727" y="3076576"/>
            <a:ext cx="679928" cy="256222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392326" y="5472601"/>
            <a:ext cx="1977655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>
                <a:latin typeface="Comic Sans MS" pitchFamily="66" charset="0"/>
              </a:rPr>
              <a:t>similar to the loop body in the combinational version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1180214" y="3765755"/>
            <a:ext cx="5380074" cy="1641987"/>
          </a:xfrm>
          <a:custGeom>
            <a:avLst/>
            <a:gdLst>
              <a:gd name="connsiteX0" fmla="*/ 1626781 w 5380074"/>
              <a:gd name="connsiteY0" fmla="*/ 1903228 h 1967023"/>
              <a:gd name="connsiteX1" fmla="*/ 1552353 w 5380074"/>
              <a:gd name="connsiteY1" fmla="*/ 1828800 h 1967023"/>
              <a:gd name="connsiteX2" fmla="*/ 1531088 w 5380074"/>
              <a:gd name="connsiteY2" fmla="*/ 1796902 h 1967023"/>
              <a:gd name="connsiteX3" fmla="*/ 1488558 w 5380074"/>
              <a:gd name="connsiteY3" fmla="*/ 1765005 h 1967023"/>
              <a:gd name="connsiteX4" fmla="*/ 1435395 w 5380074"/>
              <a:gd name="connsiteY4" fmla="*/ 1722474 h 1967023"/>
              <a:gd name="connsiteX5" fmla="*/ 1318437 w 5380074"/>
              <a:gd name="connsiteY5" fmla="*/ 1679944 h 1967023"/>
              <a:gd name="connsiteX6" fmla="*/ 1275907 w 5380074"/>
              <a:gd name="connsiteY6" fmla="*/ 1669312 h 1967023"/>
              <a:gd name="connsiteX7" fmla="*/ 499730 w 5380074"/>
              <a:gd name="connsiteY7" fmla="*/ 1658679 h 1967023"/>
              <a:gd name="connsiteX8" fmla="*/ 425302 w 5380074"/>
              <a:gd name="connsiteY8" fmla="*/ 1648046 h 1967023"/>
              <a:gd name="connsiteX9" fmla="*/ 276446 w 5380074"/>
              <a:gd name="connsiteY9" fmla="*/ 1626781 h 1967023"/>
              <a:gd name="connsiteX10" fmla="*/ 244549 w 5380074"/>
              <a:gd name="connsiteY10" fmla="*/ 1616149 h 1967023"/>
              <a:gd name="connsiteX11" fmla="*/ 170121 w 5380074"/>
              <a:gd name="connsiteY11" fmla="*/ 1594884 h 1967023"/>
              <a:gd name="connsiteX12" fmla="*/ 148856 w 5380074"/>
              <a:gd name="connsiteY12" fmla="*/ 1573618 h 1967023"/>
              <a:gd name="connsiteX13" fmla="*/ 106326 w 5380074"/>
              <a:gd name="connsiteY13" fmla="*/ 1509823 h 1967023"/>
              <a:gd name="connsiteX14" fmla="*/ 63795 w 5380074"/>
              <a:gd name="connsiteY14" fmla="*/ 1456660 h 1967023"/>
              <a:gd name="connsiteX15" fmla="*/ 53163 w 5380074"/>
              <a:gd name="connsiteY15" fmla="*/ 1414130 h 1967023"/>
              <a:gd name="connsiteX16" fmla="*/ 31898 w 5380074"/>
              <a:gd name="connsiteY16" fmla="*/ 1350335 h 1967023"/>
              <a:gd name="connsiteX17" fmla="*/ 10633 w 5380074"/>
              <a:gd name="connsiteY17" fmla="*/ 1275907 h 1967023"/>
              <a:gd name="connsiteX18" fmla="*/ 0 w 5380074"/>
              <a:gd name="connsiteY18" fmla="*/ 1233377 h 1967023"/>
              <a:gd name="connsiteX19" fmla="*/ 10633 w 5380074"/>
              <a:gd name="connsiteY19" fmla="*/ 797442 h 1967023"/>
              <a:gd name="connsiteX20" fmla="*/ 31898 w 5380074"/>
              <a:gd name="connsiteY20" fmla="*/ 712381 h 1967023"/>
              <a:gd name="connsiteX21" fmla="*/ 53163 w 5380074"/>
              <a:gd name="connsiteY21" fmla="*/ 680484 h 1967023"/>
              <a:gd name="connsiteX22" fmla="*/ 63795 w 5380074"/>
              <a:gd name="connsiteY22" fmla="*/ 637953 h 1967023"/>
              <a:gd name="connsiteX23" fmla="*/ 106326 w 5380074"/>
              <a:gd name="connsiteY23" fmla="*/ 542260 h 1967023"/>
              <a:gd name="connsiteX24" fmla="*/ 127591 w 5380074"/>
              <a:gd name="connsiteY24" fmla="*/ 446567 h 1967023"/>
              <a:gd name="connsiteX25" fmla="*/ 148856 w 5380074"/>
              <a:gd name="connsiteY25" fmla="*/ 382772 h 1967023"/>
              <a:gd name="connsiteX26" fmla="*/ 159488 w 5380074"/>
              <a:gd name="connsiteY26" fmla="*/ 340242 h 1967023"/>
              <a:gd name="connsiteX27" fmla="*/ 180753 w 5380074"/>
              <a:gd name="connsiteY27" fmla="*/ 297712 h 1967023"/>
              <a:gd name="connsiteX28" fmla="*/ 212651 w 5380074"/>
              <a:gd name="connsiteY28" fmla="*/ 191386 h 1967023"/>
              <a:gd name="connsiteX29" fmla="*/ 244549 w 5380074"/>
              <a:gd name="connsiteY29" fmla="*/ 170121 h 1967023"/>
              <a:gd name="connsiteX30" fmla="*/ 265814 w 5380074"/>
              <a:gd name="connsiteY30" fmla="*/ 138223 h 1967023"/>
              <a:gd name="connsiteX31" fmla="*/ 287079 w 5380074"/>
              <a:gd name="connsiteY31" fmla="*/ 95693 h 1967023"/>
              <a:gd name="connsiteX32" fmla="*/ 318977 w 5380074"/>
              <a:gd name="connsiteY32" fmla="*/ 63795 h 1967023"/>
              <a:gd name="connsiteX33" fmla="*/ 340242 w 5380074"/>
              <a:gd name="connsiteY33" fmla="*/ 31898 h 1967023"/>
              <a:gd name="connsiteX34" fmla="*/ 372139 w 5380074"/>
              <a:gd name="connsiteY34" fmla="*/ 21265 h 1967023"/>
              <a:gd name="connsiteX35" fmla="*/ 414670 w 5380074"/>
              <a:gd name="connsiteY35" fmla="*/ 0 h 1967023"/>
              <a:gd name="connsiteX36" fmla="*/ 1127051 w 5380074"/>
              <a:gd name="connsiteY36" fmla="*/ 10632 h 1967023"/>
              <a:gd name="connsiteX37" fmla="*/ 1180214 w 5380074"/>
              <a:gd name="connsiteY37" fmla="*/ 21265 h 1967023"/>
              <a:gd name="connsiteX38" fmla="*/ 1775637 w 5380074"/>
              <a:gd name="connsiteY38" fmla="*/ 10632 h 1967023"/>
              <a:gd name="connsiteX39" fmla="*/ 2456121 w 5380074"/>
              <a:gd name="connsiteY39" fmla="*/ 21265 h 1967023"/>
              <a:gd name="connsiteX40" fmla="*/ 2679405 w 5380074"/>
              <a:gd name="connsiteY40" fmla="*/ 31898 h 1967023"/>
              <a:gd name="connsiteX41" fmla="*/ 4742121 w 5380074"/>
              <a:gd name="connsiteY41" fmla="*/ 42530 h 1967023"/>
              <a:gd name="connsiteX42" fmla="*/ 4954772 w 5380074"/>
              <a:gd name="connsiteY42" fmla="*/ 53163 h 1967023"/>
              <a:gd name="connsiteX43" fmla="*/ 4986670 w 5380074"/>
              <a:gd name="connsiteY43" fmla="*/ 63795 h 1967023"/>
              <a:gd name="connsiteX44" fmla="*/ 5071730 w 5380074"/>
              <a:gd name="connsiteY44" fmla="*/ 85060 h 1967023"/>
              <a:gd name="connsiteX45" fmla="*/ 5135526 w 5380074"/>
              <a:gd name="connsiteY45" fmla="*/ 106325 h 1967023"/>
              <a:gd name="connsiteX46" fmla="*/ 5188688 w 5380074"/>
              <a:gd name="connsiteY46" fmla="*/ 127591 h 1967023"/>
              <a:gd name="connsiteX47" fmla="*/ 5263116 w 5380074"/>
              <a:gd name="connsiteY47" fmla="*/ 148856 h 1967023"/>
              <a:gd name="connsiteX48" fmla="*/ 5295014 w 5380074"/>
              <a:gd name="connsiteY48" fmla="*/ 170121 h 1967023"/>
              <a:gd name="connsiteX49" fmla="*/ 5316279 w 5380074"/>
              <a:gd name="connsiteY49" fmla="*/ 202018 h 1967023"/>
              <a:gd name="connsiteX50" fmla="*/ 5337544 w 5380074"/>
              <a:gd name="connsiteY50" fmla="*/ 223284 h 1967023"/>
              <a:gd name="connsiteX51" fmla="*/ 5358809 w 5380074"/>
              <a:gd name="connsiteY51" fmla="*/ 287079 h 1967023"/>
              <a:gd name="connsiteX52" fmla="*/ 5369442 w 5380074"/>
              <a:gd name="connsiteY52" fmla="*/ 318977 h 1967023"/>
              <a:gd name="connsiteX53" fmla="*/ 5380074 w 5380074"/>
              <a:gd name="connsiteY53" fmla="*/ 350874 h 1967023"/>
              <a:gd name="connsiteX54" fmla="*/ 5369442 w 5380074"/>
              <a:gd name="connsiteY54" fmla="*/ 499730 h 1967023"/>
              <a:gd name="connsiteX55" fmla="*/ 5358809 w 5380074"/>
              <a:gd name="connsiteY55" fmla="*/ 531628 h 1967023"/>
              <a:gd name="connsiteX56" fmla="*/ 5337544 w 5380074"/>
              <a:gd name="connsiteY56" fmla="*/ 584791 h 1967023"/>
              <a:gd name="connsiteX57" fmla="*/ 5305646 w 5380074"/>
              <a:gd name="connsiteY57" fmla="*/ 616688 h 1967023"/>
              <a:gd name="connsiteX58" fmla="*/ 5263116 w 5380074"/>
              <a:gd name="connsiteY58" fmla="*/ 680484 h 1967023"/>
              <a:gd name="connsiteX59" fmla="*/ 5178056 w 5380074"/>
              <a:gd name="connsiteY59" fmla="*/ 754912 h 1967023"/>
              <a:gd name="connsiteX60" fmla="*/ 5114260 w 5380074"/>
              <a:gd name="connsiteY60" fmla="*/ 818707 h 1967023"/>
              <a:gd name="connsiteX61" fmla="*/ 5061098 w 5380074"/>
              <a:gd name="connsiteY61" fmla="*/ 882502 h 1967023"/>
              <a:gd name="connsiteX62" fmla="*/ 5029200 w 5380074"/>
              <a:gd name="connsiteY62" fmla="*/ 903767 h 1967023"/>
              <a:gd name="connsiteX63" fmla="*/ 4954772 w 5380074"/>
              <a:gd name="connsiteY63" fmla="*/ 978195 h 1967023"/>
              <a:gd name="connsiteX64" fmla="*/ 4922874 w 5380074"/>
              <a:gd name="connsiteY64" fmla="*/ 1020725 h 1967023"/>
              <a:gd name="connsiteX65" fmla="*/ 4890977 w 5380074"/>
              <a:gd name="connsiteY65" fmla="*/ 1031358 h 1967023"/>
              <a:gd name="connsiteX66" fmla="*/ 4816549 w 5380074"/>
              <a:gd name="connsiteY66" fmla="*/ 1084521 h 1967023"/>
              <a:gd name="connsiteX67" fmla="*/ 4774019 w 5380074"/>
              <a:gd name="connsiteY67" fmla="*/ 1105786 h 1967023"/>
              <a:gd name="connsiteX68" fmla="*/ 4678326 w 5380074"/>
              <a:gd name="connsiteY68" fmla="*/ 1127051 h 1967023"/>
              <a:gd name="connsiteX69" fmla="*/ 4338084 w 5380074"/>
              <a:gd name="connsiteY69" fmla="*/ 1148316 h 1967023"/>
              <a:gd name="connsiteX70" fmla="*/ 4231758 w 5380074"/>
              <a:gd name="connsiteY70" fmla="*/ 1180214 h 1967023"/>
              <a:gd name="connsiteX71" fmla="*/ 4114800 w 5380074"/>
              <a:gd name="connsiteY71" fmla="*/ 1201479 h 1967023"/>
              <a:gd name="connsiteX72" fmla="*/ 3997842 w 5380074"/>
              <a:gd name="connsiteY72" fmla="*/ 1222744 h 1967023"/>
              <a:gd name="connsiteX73" fmla="*/ 3859619 w 5380074"/>
              <a:gd name="connsiteY73" fmla="*/ 1233377 h 1967023"/>
              <a:gd name="connsiteX74" fmla="*/ 3657600 w 5380074"/>
              <a:gd name="connsiteY74" fmla="*/ 1265274 h 1967023"/>
              <a:gd name="connsiteX75" fmla="*/ 3338623 w 5380074"/>
              <a:gd name="connsiteY75" fmla="*/ 1286539 h 1967023"/>
              <a:gd name="connsiteX76" fmla="*/ 3189767 w 5380074"/>
              <a:gd name="connsiteY76" fmla="*/ 1307805 h 1967023"/>
              <a:gd name="connsiteX77" fmla="*/ 2934586 w 5380074"/>
              <a:gd name="connsiteY77" fmla="*/ 1339702 h 1967023"/>
              <a:gd name="connsiteX78" fmla="*/ 2870791 w 5380074"/>
              <a:gd name="connsiteY78" fmla="*/ 1371600 h 1967023"/>
              <a:gd name="connsiteX79" fmla="*/ 2828260 w 5380074"/>
              <a:gd name="connsiteY79" fmla="*/ 1382232 h 1967023"/>
              <a:gd name="connsiteX80" fmla="*/ 2796363 w 5380074"/>
              <a:gd name="connsiteY80" fmla="*/ 1392865 h 1967023"/>
              <a:gd name="connsiteX81" fmla="*/ 2668772 w 5380074"/>
              <a:gd name="connsiteY81" fmla="*/ 1414130 h 1967023"/>
              <a:gd name="connsiteX82" fmla="*/ 2626242 w 5380074"/>
              <a:gd name="connsiteY82" fmla="*/ 1424763 h 1967023"/>
              <a:gd name="connsiteX83" fmla="*/ 2488019 w 5380074"/>
              <a:gd name="connsiteY83" fmla="*/ 1446028 h 1967023"/>
              <a:gd name="connsiteX84" fmla="*/ 2232837 w 5380074"/>
              <a:gd name="connsiteY84" fmla="*/ 1456660 h 1967023"/>
              <a:gd name="connsiteX85" fmla="*/ 2169042 w 5380074"/>
              <a:gd name="connsiteY85" fmla="*/ 1488558 h 1967023"/>
              <a:gd name="connsiteX86" fmla="*/ 2137144 w 5380074"/>
              <a:gd name="connsiteY86" fmla="*/ 1499191 h 1967023"/>
              <a:gd name="connsiteX87" fmla="*/ 2105246 w 5380074"/>
              <a:gd name="connsiteY87" fmla="*/ 1520456 h 1967023"/>
              <a:gd name="connsiteX88" fmla="*/ 2009553 w 5380074"/>
              <a:gd name="connsiteY88" fmla="*/ 1552353 h 1967023"/>
              <a:gd name="connsiteX89" fmla="*/ 1967023 w 5380074"/>
              <a:gd name="connsiteY89" fmla="*/ 1584251 h 1967023"/>
              <a:gd name="connsiteX90" fmla="*/ 1924493 w 5380074"/>
              <a:gd name="connsiteY90" fmla="*/ 1594884 h 1967023"/>
              <a:gd name="connsiteX91" fmla="*/ 1850065 w 5380074"/>
              <a:gd name="connsiteY91" fmla="*/ 1637414 h 1967023"/>
              <a:gd name="connsiteX92" fmla="*/ 1818167 w 5380074"/>
              <a:gd name="connsiteY92" fmla="*/ 1669312 h 1967023"/>
              <a:gd name="connsiteX93" fmla="*/ 1786270 w 5380074"/>
              <a:gd name="connsiteY93" fmla="*/ 1690577 h 1967023"/>
              <a:gd name="connsiteX94" fmla="*/ 1754372 w 5380074"/>
              <a:gd name="connsiteY94" fmla="*/ 1722474 h 1967023"/>
              <a:gd name="connsiteX95" fmla="*/ 1722474 w 5380074"/>
              <a:gd name="connsiteY95" fmla="*/ 1733107 h 1967023"/>
              <a:gd name="connsiteX96" fmla="*/ 1701209 w 5380074"/>
              <a:gd name="connsiteY96" fmla="*/ 1765005 h 1967023"/>
              <a:gd name="connsiteX97" fmla="*/ 1669312 w 5380074"/>
              <a:gd name="connsiteY97" fmla="*/ 1796902 h 1967023"/>
              <a:gd name="connsiteX98" fmla="*/ 1637414 w 5380074"/>
              <a:gd name="connsiteY98" fmla="*/ 1892595 h 1967023"/>
              <a:gd name="connsiteX99" fmla="*/ 1626781 w 5380074"/>
              <a:gd name="connsiteY99" fmla="*/ 1924493 h 1967023"/>
              <a:gd name="connsiteX100" fmla="*/ 1605516 w 5380074"/>
              <a:gd name="connsiteY100" fmla="*/ 1956391 h 1967023"/>
              <a:gd name="connsiteX101" fmla="*/ 1616149 w 5380074"/>
              <a:gd name="connsiteY101" fmla="*/ 1967023 h 1967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5380074" h="1967023">
                <a:moveTo>
                  <a:pt x="1626781" y="1903228"/>
                </a:moveTo>
                <a:cubicBezTo>
                  <a:pt x="1601972" y="1878419"/>
                  <a:pt x="1571815" y="1857993"/>
                  <a:pt x="1552353" y="1828800"/>
                </a:cubicBezTo>
                <a:cubicBezTo>
                  <a:pt x="1545265" y="1818167"/>
                  <a:pt x="1540124" y="1805938"/>
                  <a:pt x="1531088" y="1796902"/>
                </a:cubicBezTo>
                <a:cubicBezTo>
                  <a:pt x="1518558" y="1784372"/>
                  <a:pt x="1502171" y="1776350"/>
                  <a:pt x="1488558" y="1765005"/>
                </a:cubicBezTo>
                <a:cubicBezTo>
                  <a:pt x="1427953" y="1714500"/>
                  <a:pt x="1514264" y="1775053"/>
                  <a:pt x="1435395" y="1722474"/>
                </a:cubicBezTo>
                <a:cubicBezTo>
                  <a:pt x="1394957" y="1661818"/>
                  <a:pt x="1430271" y="1697149"/>
                  <a:pt x="1318437" y="1679944"/>
                </a:cubicBezTo>
                <a:cubicBezTo>
                  <a:pt x="1303994" y="1677722"/>
                  <a:pt x="1290515" y="1669691"/>
                  <a:pt x="1275907" y="1669312"/>
                </a:cubicBezTo>
                <a:cubicBezTo>
                  <a:pt x="1017244" y="1662594"/>
                  <a:pt x="758456" y="1662223"/>
                  <a:pt x="499730" y="1658679"/>
                </a:cubicBezTo>
                <a:lnTo>
                  <a:pt x="425302" y="1648046"/>
                </a:lnTo>
                <a:cubicBezTo>
                  <a:pt x="385050" y="1642679"/>
                  <a:pt x="318480" y="1636122"/>
                  <a:pt x="276446" y="1626781"/>
                </a:cubicBezTo>
                <a:cubicBezTo>
                  <a:pt x="265505" y="1624350"/>
                  <a:pt x="255325" y="1619228"/>
                  <a:pt x="244549" y="1616149"/>
                </a:cubicBezTo>
                <a:cubicBezTo>
                  <a:pt x="151085" y="1589445"/>
                  <a:pt x="246607" y="1620378"/>
                  <a:pt x="170121" y="1594884"/>
                </a:cubicBezTo>
                <a:cubicBezTo>
                  <a:pt x="163033" y="1587795"/>
                  <a:pt x="154871" y="1581638"/>
                  <a:pt x="148856" y="1573618"/>
                </a:cubicBezTo>
                <a:cubicBezTo>
                  <a:pt x="133522" y="1553172"/>
                  <a:pt x="124398" y="1527894"/>
                  <a:pt x="106326" y="1509823"/>
                </a:cubicBezTo>
                <a:cubicBezTo>
                  <a:pt x="76024" y="1479522"/>
                  <a:pt x="90621" y="1496899"/>
                  <a:pt x="63795" y="1456660"/>
                </a:cubicBezTo>
                <a:cubicBezTo>
                  <a:pt x="60251" y="1442483"/>
                  <a:pt x="57362" y="1428127"/>
                  <a:pt x="53163" y="1414130"/>
                </a:cubicBezTo>
                <a:cubicBezTo>
                  <a:pt x="46722" y="1392660"/>
                  <a:pt x="37335" y="1372081"/>
                  <a:pt x="31898" y="1350335"/>
                </a:cubicBezTo>
                <a:cubicBezTo>
                  <a:pt x="-1342" y="1217380"/>
                  <a:pt x="41140" y="1382682"/>
                  <a:pt x="10633" y="1275907"/>
                </a:cubicBezTo>
                <a:cubicBezTo>
                  <a:pt x="6619" y="1261856"/>
                  <a:pt x="3544" y="1247554"/>
                  <a:pt x="0" y="1233377"/>
                </a:cubicBezTo>
                <a:cubicBezTo>
                  <a:pt x="3544" y="1088065"/>
                  <a:pt x="4319" y="942660"/>
                  <a:pt x="10633" y="797442"/>
                </a:cubicBezTo>
                <a:cubicBezTo>
                  <a:pt x="11211" y="784151"/>
                  <a:pt x="23148" y="729880"/>
                  <a:pt x="31898" y="712381"/>
                </a:cubicBezTo>
                <a:cubicBezTo>
                  <a:pt x="37613" y="700952"/>
                  <a:pt x="46075" y="691116"/>
                  <a:pt x="53163" y="680484"/>
                </a:cubicBezTo>
                <a:cubicBezTo>
                  <a:pt x="56707" y="666307"/>
                  <a:pt x="58039" y="651385"/>
                  <a:pt x="63795" y="637953"/>
                </a:cubicBezTo>
                <a:cubicBezTo>
                  <a:pt x="97204" y="559996"/>
                  <a:pt x="81527" y="666259"/>
                  <a:pt x="106326" y="542260"/>
                </a:cubicBezTo>
                <a:cubicBezTo>
                  <a:pt x="112398" y="511900"/>
                  <a:pt x="118580" y="476604"/>
                  <a:pt x="127591" y="446567"/>
                </a:cubicBezTo>
                <a:cubicBezTo>
                  <a:pt x="134032" y="425097"/>
                  <a:pt x="143420" y="404518"/>
                  <a:pt x="148856" y="382772"/>
                </a:cubicBezTo>
                <a:cubicBezTo>
                  <a:pt x="152400" y="368595"/>
                  <a:pt x="154357" y="353925"/>
                  <a:pt x="159488" y="340242"/>
                </a:cubicBezTo>
                <a:cubicBezTo>
                  <a:pt x="165053" y="325401"/>
                  <a:pt x="175188" y="312553"/>
                  <a:pt x="180753" y="297712"/>
                </a:cubicBezTo>
                <a:cubicBezTo>
                  <a:pt x="187846" y="278797"/>
                  <a:pt x="200534" y="199464"/>
                  <a:pt x="212651" y="191386"/>
                </a:cubicBezTo>
                <a:lnTo>
                  <a:pt x="244549" y="170121"/>
                </a:lnTo>
                <a:cubicBezTo>
                  <a:pt x="251637" y="159488"/>
                  <a:pt x="259474" y="149318"/>
                  <a:pt x="265814" y="138223"/>
                </a:cubicBezTo>
                <a:cubicBezTo>
                  <a:pt x="273678" y="124461"/>
                  <a:pt x="277866" y="108591"/>
                  <a:pt x="287079" y="95693"/>
                </a:cubicBezTo>
                <a:cubicBezTo>
                  <a:pt x="295819" y="83457"/>
                  <a:pt x="309351" y="75347"/>
                  <a:pt x="318977" y="63795"/>
                </a:cubicBezTo>
                <a:cubicBezTo>
                  <a:pt x="327158" y="53978"/>
                  <a:pt x="330264" y="39881"/>
                  <a:pt x="340242" y="31898"/>
                </a:cubicBezTo>
                <a:cubicBezTo>
                  <a:pt x="348994" y="24897"/>
                  <a:pt x="361838" y="25680"/>
                  <a:pt x="372139" y="21265"/>
                </a:cubicBezTo>
                <a:cubicBezTo>
                  <a:pt x="386708" y="15021"/>
                  <a:pt x="400493" y="7088"/>
                  <a:pt x="414670" y="0"/>
                </a:cubicBezTo>
                <a:lnTo>
                  <a:pt x="1127051" y="10632"/>
                </a:lnTo>
                <a:cubicBezTo>
                  <a:pt x="1145116" y="11134"/>
                  <a:pt x="1162142" y="21265"/>
                  <a:pt x="1180214" y="21265"/>
                </a:cubicBezTo>
                <a:cubicBezTo>
                  <a:pt x="1378720" y="21265"/>
                  <a:pt x="1577163" y="14176"/>
                  <a:pt x="1775637" y="10632"/>
                </a:cubicBezTo>
                <a:lnTo>
                  <a:pt x="2456121" y="21265"/>
                </a:lnTo>
                <a:cubicBezTo>
                  <a:pt x="2530613" y="23018"/>
                  <a:pt x="2604896" y="31205"/>
                  <a:pt x="2679405" y="31898"/>
                </a:cubicBezTo>
                <a:lnTo>
                  <a:pt x="4742121" y="42530"/>
                </a:lnTo>
                <a:cubicBezTo>
                  <a:pt x="4813005" y="46074"/>
                  <a:pt x="4884067" y="47015"/>
                  <a:pt x="4954772" y="53163"/>
                </a:cubicBezTo>
                <a:cubicBezTo>
                  <a:pt x="4965938" y="54134"/>
                  <a:pt x="4975857" y="60846"/>
                  <a:pt x="4986670" y="63795"/>
                </a:cubicBezTo>
                <a:cubicBezTo>
                  <a:pt x="5014866" y="71485"/>
                  <a:pt x="5044004" y="75818"/>
                  <a:pt x="5071730" y="85060"/>
                </a:cubicBezTo>
                <a:cubicBezTo>
                  <a:pt x="5092995" y="92148"/>
                  <a:pt x="5114460" y="98664"/>
                  <a:pt x="5135526" y="106325"/>
                </a:cubicBezTo>
                <a:cubicBezTo>
                  <a:pt x="5153463" y="112848"/>
                  <a:pt x="5170582" y="121555"/>
                  <a:pt x="5188688" y="127591"/>
                </a:cubicBezTo>
                <a:cubicBezTo>
                  <a:pt x="5209140" y="134409"/>
                  <a:pt x="5242628" y="138612"/>
                  <a:pt x="5263116" y="148856"/>
                </a:cubicBezTo>
                <a:cubicBezTo>
                  <a:pt x="5274546" y="154571"/>
                  <a:pt x="5284381" y="163033"/>
                  <a:pt x="5295014" y="170121"/>
                </a:cubicBezTo>
                <a:cubicBezTo>
                  <a:pt x="5302102" y="180753"/>
                  <a:pt x="5308296" y="192040"/>
                  <a:pt x="5316279" y="202018"/>
                </a:cubicBezTo>
                <a:cubicBezTo>
                  <a:pt x="5322541" y="209846"/>
                  <a:pt x="5333061" y="214318"/>
                  <a:pt x="5337544" y="223284"/>
                </a:cubicBezTo>
                <a:cubicBezTo>
                  <a:pt x="5347568" y="243333"/>
                  <a:pt x="5351721" y="265814"/>
                  <a:pt x="5358809" y="287079"/>
                </a:cubicBezTo>
                <a:lnTo>
                  <a:pt x="5369442" y="318977"/>
                </a:lnTo>
                <a:lnTo>
                  <a:pt x="5380074" y="350874"/>
                </a:lnTo>
                <a:cubicBezTo>
                  <a:pt x="5376530" y="400493"/>
                  <a:pt x="5375254" y="450326"/>
                  <a:pt x="5369442" y="499730"/>
                </a:cubicBezTo>
                <a:cubicBezTo>
                  <a:pt x="5368132" y="510861"/>
                  <a:pt x="5362744" y="521134"/>
                  <a:pt x="5358809" y="531628"/>
                </a:cubicBezTo>
                <a:cubicBezTo>
                  <a:pt x="5352107" y="549499"/>
                  <a:pt x="5347660" y="568606"/>
                  <a:pt x="5337544" y="584791"/>
                </a:cubicBezTo>
                <a:cubicBezTo>
                  <a:pt x="5329575" y="597542"/>
                  <a:pt x="5314878" y="604819"/>
                  <a:pt x="5305646" y="616688"/>
                </a:cubicBezTo>
                <a:cubicBezTo>
                  <a:pt x="5289955" y="636862"/>
                  <a:pt x="5281188" y="662412"/>
                  <a:pt x="5263116" y="680484"/>
                </a:cubicBezTo>
                <a:cubicBezTo>
                  <a:pt x="5200917" y="742682"/>
                  <a:pt x="5230805" y="719744"/>
                  <a:pt x="5178056" y="754912"/>
                </a:cubicBezTo>
                <a:cubicBezTo>
                  <a:pt x="5140620" y="811065"/>
                  <a:pt x="5175808" y="765951"/>
                  <a:pt x="5114260" y="818707"/>
                </a:cubicBezTo>
                <a:cubicBezTo>
                  <a:pt x="4992321" y="923227"/>
                  <a:pt x="5159545" y="784057"/>
                  <a:pt x="5061098" y="882502"/>
                </a:cubicBezTo>
                <a:cubicBezTo>
                  <a:pt x="5052062" y="891538"/>
                  <a:pt x="5038698" y="895218"/>
                  <a:pt x="5029200" y="903767"/>
                </a:cubicBezTo>
                <a:cubicBezTo>
                  <a:pt x="5003121" y="927238"/>
                  <a:pt x="4975824" y="950127"/>
                  <a:pt x="4954772" y="978195"/>
                </a:cubicBezTo>
                <a:cubicBezTo>
                  <a:pt x="4944139" y="992372"/>
                  <a:pt x="4936488" y="1009380"/>
                  <a:pt x="4922874" y="1020725"/>
                </a:cubicBezTo>
                <a:cubicBezTo>
                  <a:pt x="4914264" y="1027900"/>
                  <a:pt x="4901609" y="1027814"/>
                  <a:pt x="4890977" y="1031358"/>
                </a:cubicBezTo>
                <a:cubicBezTo>
                  <a:pt x="4872725" y="1045047"/>
                  <a:pt x="4838312" y="1072085"/>
                  <a:pt x="4816549" y="1084521"/>
                </a:cubicBezTo>
                <a:cubicBezTo>
                  <a:pt x="4802787" y="1092385"/>
                  <a:pt x="4788587" y="1099542"/>
                  <a:pt x="4774019" y="1105786"/>
                </a:cubicBezTo>
                <a:cubicBezTo>
                  <a:pt x="4741636" y="1119664"/>
                  <a:pt x="4714768" y="1121444"/>
                  <a:pt x="4678326" y="1127051"/>
                </a:cubicBezTo>
                <a:cubicBezTo>
                  <a:pt x="4531771" y="1149599"/>
                  <a:pt x="4573537" y="1138898"/>
                  <a:pt x="4338084" y="1148316"/>
                </a:cubicBezTo>
                <a:cubicBezTo>
                  <a:pt x="4199967" y="1175940"/>
                  <a:pt x="4371656" y="1138246"/>
                  <a:pt x="4231758" y="1180214"/>
                </a:cubicBezTo>
                <a:cubicBezTo>
                  <a:pt x="4211564" y="1186272"/>
                  <a:pt x="4131873" y="1198375"/>
                  <a:pt x="4114800" y="1201479"/>
                </a:cubicBezTo>
                <a:cubicBezTo>
                  <a:pt x="4077720" y="1208221"/>
                  <a:pt x="4035060" y="1218826"/>
                  <a:pt x="3997842" y="1222744"/>
                </a:cubicBezTo>
                <a:cubicBezTo>
                  <a:pt x="3951885" y="1227582"/>
                  <a:pt x="3905693" y="1229833"/>
                  <a:pt x="3859619" y="1233377"/>
                </a:cubicBezTo>
                <a:cubicBezTo>
                  <a:pt x="3830646" y="1238206"/>
                  <a:pt x="3703023" y="1260493"/>
                  <a:pt x="3657600" y="1265274"/>
                </a:cubicBezTo>
                <a:cubicBezTo>
                  <a:pt x="3550698" y="1276527"/>
                  <a:pt x="3446321" y="1280556"/>
                  <a:pt x="3338623" y="1286539"/>
                </a:cubicBezTo>
                <a:cubicBezTo>
                  <a:pt x="3218441" y="1310576"/>
                  <a:pt x="3366551" y="1282550"/>
                  <a:pt x="3189767" y="1307805"/>
                </a:cubicBezTo>
                <a:cubicBezTo>
                  <a:pt x="2952218" y="1341741"/>
                  <a:pt x="3172316" y="1319892"/>
                  <a:pt x="2934586" y="1339702"/>
                </a:cubicBezTo>
                <a:cubicBezTo>
                  <a:pt x="2800150" y="1384515"/>
                  <a:pt x="3015100" y="1309755"/>
                  <a:pt x="2870791" y="1371600"/>
                </a:cubicBezTo>
                <a:cubicBezTo>
                  <a:pt x="2857359" y="1377356"/>
                  <a:pt x="2842311" y="1378217"/>
                  <a:pt x="2828260" y="1382232"/>
                </a:cubicBezTo>
                <a:cubicBezTo>
                  <a:pt x="2817484" y="1385311"/>
                  <a:pt x="2807353" y="1390667"/>
                  <a:pt x="2796363" y="1392865"/>
                </a:cubicBezTo>
                <a:cubicBezTo>
                  <a:pt x="2754083" y="1401321"/>
                  <a:pt x="2710601" y="1403672"/>
                  <a:pt x="2668772" y="1414130"/>
                </a:cubicBezTo>
                <a:cubicBezTo>
                  <a:pt x="2654595" y="1417674"/>
                  <a:pt x="2640507" y="1421593"/>
                  <a:pt x="2626242" y="1424763"/>
                </a:cubicBezTo>
                <a:cubicBezTo>
                  <a:pt x="2581852" y="1434627"/>
                  <a:pt x="2532839" y="1443227"/>
                  <a:pt x="2488019" y="1446028"/>
                </a:cubicBezTo>
                <a:cubicBezTo>
                  <a:pt x="2403050" y="1451339"/>
                  <a:pt x="2317898" y="1453116"/>
                  <a:pt x="2232837" y="1456660"/>
                </a:cubicBezTo>
                <a:cubicBezTo>
                  <a:pt x="2152660" y="1483387"/>
                  <a:pt x="2251488" y="1447334"/>
                  <a:pt x="2169042" y="1488558"/>
                </a:cubicBezTo>
                <a:cubicBezTo>
                  <a:pt x="2159017" y="1493570"/>
                  <a:pt x="2147169" y="1494179"/>
                  <a:pt x="2137144" y="1499191"/>
                </a:cubicBezTo>
                <a:cubicBezTo>
                  <a:pt x="2125714" y="1504906"/>
                  <a:pt x="2117042" y="1515541"/>
                  <a:pt x="2105246" y="1520456"/>
                </a:cubicBezTo>
                <a:cubicBezTo>
                  <a:pt x="2074209" y="1533388"/>
                  <a:pt x="2009553" y="1552353"/>
                  <a:pt x="2009553" y="1552353"/>
                </a:cubicBezTo>
                <a:cubicBezTo>
                  <a:pt x="1995376" y="1562986"/>
                  <a:pt x="1982873" y="1576326"/>
                  <a:pt x="1967023" y="1584251"/>
                </a:cubicBezTo>
                <a:cubicBezTo>
                  <a:pt x="1953953" y="1590786"/>
                  <a:pt x="1938176" y="1589753"/>
                  <a:pt x="1924493" y="1594884"/>
                </a:cubicBezTo>
                <a:cubicBezTo>
                  <a:pt x="1905586" y="1601974"/>
                  <a:pt x="1866891" y="1623393"/>
                  <a:pt x="1850065" y="1637414"/>
                </a:cubicBezTo>
                <a:cubicBezTo>
                  <a:pt x="1838513" y="1647040"/>
                  <a:pt x="1829719" y="1659686"/>
                  <a:pt x="1818167" y="1669312"/>
                </a:cubicBezTo>
                <a:cubicBezTo>
                  <a:pt x="1808350" y="1677493"/>
                  <a:pt x="1796087" y="1682396"/>
                  <a:pt x="1786270" y="1690577"/>
                </a:cubicBezTo>
                <a:cubicBezTo>
                  <a:pt x="1774718" y="1700203"/>
                  <a:pt x="1766883" y="1714133"/>
                  <a:pt x="1754372" y="1722474"/>
                </a:cubicBezTo>
                <a:cubicBezTo>
                  <a:pt x="1745046" y="1728691"/>
                  <a:pt x="1733107" y="1729563"/>
                  <a:pt x="1722474" y="1733107"/>
                </a:cubicBezTo>
                <a:cubicBezTo>
                  <a:pt x="1715386" y="1743740"/>
                  <a:pt x="1709390" y="1755188"/>
                  <a:pt x="1701209" y="1765005"/>
                </a:cubicBezTo>
                <a:cubicBezTo>
                  <a:pt x="1691583" y="1776556"/>
                  <a:pt x="1676614" y="1783758"/>
                  <a:pt x="1669312" y="1796902"/>
                </a:cubicBezTo>
                <a:cubicBezTo>
                  <a:pt x="1669307" y="1796911"/>
                  <a:pt x="1642732" y="1876641"/>
                  <a:pt x="1637414" y="1892595"/>
                </a:cubicBezTo>
                <a:cubicBezTo>
                  <a:pt x="1633870" y="1903228"/>
                  <a:pt x="1632998" y="1915167"/>
                  <a:pt x="1626781" y="1924493"/>
                </a:cubicBezTo>
                <a:cubicBezTo>
                  <a:pt x="1619693" y="1935126"/>
                  <a:pt x="1608615" y="1943994"/>
                  <a:pt x="1605516" y="1956391"/>
                </a:cubicBezTo>
                <a:cubicBezTo>
                  <a:pt x="1604300" y="1961254"/>
                  <a:pt x="1612605" y="1963479"/>
                  <a:pt x="1616149" y="196702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ACEC-1872-4DFC-972E-7CD28B9E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2AC9A-169B-4BA6-8209-03F2D2CE75E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14FC63C-A06F-4DA2-96CE-2FC4047BE7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56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selection requires a </a:t>
            </a:r>
            <a:r>
              <a:rPr lang="en-US" dirty="0" err="1"/>
              <a:t>mux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388879" y="1555854"/>
            <a:ext cx="3706614" cy="2329221"/>
            <a:chOff x="1388879" y="1555854"/>
            <a:chExt cx="3706614" cy="2329221"/>
          </a:xfrm>
        </p:grpSpPr>
        <p:sp>
          <p:nvSpPr>
            <p:cNvPr id="25" name="Rectangle 24"/>
            <p:cNvSpPr/>
            <p:nvPr/>
          </p:nvSpPr>
          <p:spPr bwMode="auto">
            <a:xfrm>
              <a:off x="1409141" y="1974388"/>
              <a:ext cx="395786" cy="188339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73446" y="2602183"/>
              <a:ext cx="922047" cy="4247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a[</a:t>
              </a: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]</a:t>
              </a:r>
            </a:p>
          </p:txBody>
        </p:sp>
        <p:sp>
          <p:nvSpPr>
            <p:cNvPr id="8" name="Trapezoid 7"/>
            <p:cNvSpPr/>
            <p:nvPr/>
          </p:nvSpPr>
          <p:spPr bwMode="auto">
            <a:xfrm rot="5400000">
              <a:off x="1928390" y="2697721"/>
              <a:ext cx="1910684" cy="464024"/>
            </a:xfrm>
            <a:prstGeom prst="trapezoid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1803282" y="2206399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1" name="Straight Arrow Connector 10"/>
            <p:cNvCxnSpPr/>
            <p:nvPr/>
          </p:nvCxnSpPr>
          <p:spPr bwMode="auto">
            <a:xfrm>
              <a:off x="1803282" y="2372447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2" name="Straight Arrow Connector 11"/>
            <p:cNvCxnSpPr/>
            <p:nvPr/>
          </p:nvCxnSpPr>
          <p:spPr bwMode="auto">
            <a:xfrm>
              <a:off x="1803282" y="2522572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3" name="Straight Arrow Connector 12"/>
            <p:cNvCxnSpPr/>
            <p:nvPr/>
          </p:nvCxnSpPr>
          <p:spPr bwMode="auto">
            <a:xfrm>
              <a:off x="1803282" y="26863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>
              <a:off x="1803282" y="28387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5" name="Straight Arrow Connector 14"/>
            <p:cNvCxnSpPr/>
            <p:nvPr/>
          </p:nvCxnSpPr>
          <p:spPr bwMode="auto">
            <a:xfrm>
              <a:off x="1803282" y="29911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1803282" y="3157193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7" name="Straight Arrow Connector 16"/>
            <p:cNvCxnSpPr/>
            <p:nvPr/>
          </p:nvCxnSpPr>
          <p:spPr bwMode="auto">
            <a:xfrm>
              <a:off x="1803282" y="32959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1803282" y="34483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1803282" y="360074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>
              <a:off x="3129389" y="2863766"/>
              <a:ext cx="846161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1" name="TextBox 20"/>
            <p:cNvSpPr txBox="1"/>
            <p:nvPr/>
          </p:nvSpPr>
          <p:spPr>
            <a:xfrm rot="16200000">
              <a:off x="1421356" y="2680657"/>
              <a:ext cx="369012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 flipH="1">
              <a:off x="2897377" y="1578605"/>
              <a:ext cx="6826" cy="493591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2990637" y="1555854"/>
              <a:ext cx="369012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24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5775257" y="5734346"/>
            <a:ext cx="3134191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a[0],a[1],a[2],…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06867" y="4667541"/>
            <a:ext cx="2761420" cy="1377866"/>
            <a:chOff x="2806867" y="4667541"/>
            <a:chExt cx="2761420" cy="1377866"/>
          </a:xfrm>
        </p:grpSpPr>
        <p:sp>
          <p:nvSpPr>
            <p:cNvPr id="44" name="Rectangle 43"/>
            <p:cNvSpPr/>
            <p:nvPr/>
          </p:nvSpPr>
          <p:spPr bwMode="auto">
            <a:xfrm rot="5400000">
              <a:off x="3550670" y="4656176"/>
              <a:ext cx="395786" cy="1883391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69212" y="5381778"/>
              <a:ext cx="369012" cy="4339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4612943" y="5786656"/>
              <a:ext cx="955344" cy="245660"/>
            </a:xfrm>
            <a:custGeom>
              <a:avLst/>
              <a:gdLst>
                <a:gd name="connsiteX0" fmla="*/ 0 w 955344"/>
                <a:gd name="connsiteY0" fmla="*/ 0 h 245660"/>
                <a:gd name="connsiteX1" fmla="*/ 0 w 955344"/>
                <a:gd name="connsiteY1" fmla="*/ 245660 h 245660"/>
                <a:gd name="connsiteX2" fmla="*/ 955344 w 955344"/>
                <a:gd name="connsiteY2" fmla="*/ 245660 h 245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344" h="245660">
                  <a:moveTo>
                    <a:pt x="0" y="0"/>
                  </a:moveTo>
                  <a:lnTo>
                    <a:pt x="0" y="245660"/>
                  </a:lnTo>
                  <a:lnTo>
                    <a:pt x="955344" y="245660"/>
                  </a:lnTo>
                </a:path>
              </a:pathLst>
            </a:cu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07085" y="4667541"/>
              <a:ext cx="1091821" cy="369332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&gt;&gt;</a:t>
              </a:r>
            </a:p>
          </p:txBody>
        </p:sp>
        <p:cxnSp>
          <p:nvCxnSpPr>
            <p:cNvPr id="50" name="Elbow Connector 49"/>
            <p:cNvCxnSpPr>
              <a:stCxn id="41" idx="2"/>
              <a:endCxn id="48" idx="0"/>
            </p:cNvCxnSpPr>
            <p:nvPr/>
          </p:nvCxnSpPr>
          <p:spPr bwMode="auto">
            <a:xfrm rot="5400000" flipH="1">
              <a:off x="3079256" y="5241281"/>
              <a:ext cx="1148202" cy="722"/>
            </a:xfrm>
            <a:prstGeom prst="bentConnector5">
              <a:avLst>
                <a:gd name="adj1" fmla="val -19909"/>
                <a:gd name="adj2" fmla="val 139771330"/>
                <a:gd name="adj3" fmla="val 119909"/>
              </a:avLst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3" name="Straight Arrow Connector 62"/>
            <p:cNvCxnSpPr>
              <a:stCxn id="48" idx="2"/>
              <a:endCxn id="41" idx="0"/>
            </p:cNvCxnSpPr>
            <p:nvPr/>
          </p:nvCxnSpPr>
          <p:spPr bwMode="auto">
            <a:xfrm>
              <a:off x="3652996" y="5036873"/>
              <a:ext cx="722" cy="344905"/>
            </a:xfrm>
            <a:prstGeom prst="straightConnector1">
              <a:avLst/>
            </a:prstGeom>
            <a:noFill/>
            <a:ln w="952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4619625" y="5800725"/>
              <a:ext cx="274434" cy="2446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050" dirty="0"/>
                <a:t>0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445645" y="2002018"/>
            <a:ext cx="3463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when the selection indices are regular then it is better to use a shift operator (no gates!)</a:t>
            </a:r>
          </a:p>
        </p:txBody>
      </p:sp>
      <p:sp>
        <p:nvSpPr>
          <p:cNvPr id="29" name="Bent-Up Arrow 28"/>
          <p:cNvSpPr/>
          <p:nvPr/>
        </p:nvSpPr>
        <p:spPr bwMode="auto">
          <a:xfrm rot="5400000">
            <a:off x="1568636" y="4136065"/>
            <a:ext cx="728006" cy="797442"/>
          </a:xfrm>
          <a:prstGeom prst="bentUp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94CE5-6713-4915-892A-AB099926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0AE1F-A9EC-441A-983D-AACC6E0AF4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1012CAC-4670-4ED7-893F-A0A9D31419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0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5" grpId="0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Modulo-4 counter in BSV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889043" y="1856008"/>
            <a:ext cx="3877985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Bit#(2) read;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endinterface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82727" y="3870140"/>
            <a:ext cx="47339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moduloCounter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#(Bit#(2))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cnt+1;</a:t>
            </a:r>
          </a:p>
          <a:p>
            <a:pPr font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endmethod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Bit#(2) read;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endmethod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33450" y="1762125"/>
            <a:ext cx="3305175" cy="1543050"/>
            <a:chOff x="1752600" y="1838325"/>
            <a:chExt cx="3305175" cy="1543050"/>
          </a:xfrm>
        </p:grpSpPr>
        <p:sp>
          <p:nvSpPr>
            <p:cNvPr id="10" name="Rectangle 9"/>
            <p:cNvSpPr/>
            <p:nvPr/>
          </p:nvSpPr>
          <p:spPr bwMode="auto">
            <a:xfrm>
              <a:off x="2295443" y="1838325"/>
              <a:ext cx="2097488" cy="1543050"/>
            </a:xfrm>
            <a:prstGeom prst="rect">
              <a:avLst/>
            </a:prstGeom>
            <a:solidFill>
              <a:schemeClr val="accent5">
                <a:lumMod val="9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324018" y="2224192"/>
              <a:ext cx="317974" cy="8269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 flipV="1">
              <a:off x="1752600" y="2637660"/>
              <a:ext cx="571418" cy="7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6" name="Straight Arrow Connector 15"/>
            <p:cNvCxnSpPr/>
            <p:nvPr/>
          </p:nvCxnSpPr>
          <p:spPr bwMode="auto">
            <a:xfrm>
              <a:off x="4344395" y="2616283"/>
              <a:ext cx="713380" cy="309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2648680" y="2271872"/>
              <a:ext cx="138531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Modulo-4</a:t>
              </a:r>
            </a:p>
            <a:p>
              <a:pPr algn="ctr"/>
              <a:r>
                <a:rPr lang="en-US" dirty="0"/>
                <a:t>counter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6200000">
              <a:off x="2166861" y="2437604"/>
              <a:ext cx="5501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inc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055641" y="2224283"/>
              <a:ext cx="317974" cy="82693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 rot="16200000">
              <a:off x="3804947" y="2430817"/>
              <a:ext cx="7601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</a:t>
              </a: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4583610" y="2539999"/>
              <a:ext cx="136484" cy="150199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" name="TextBox 7"/>
            <p:cNvSpPr txBox="1"/>
            <p:nvPr/>
          </p:nvSpPr>
          <p:spPr>
            <a:xfrm>
              <a:off x="4502991" y="2187475"/>
              <a:ext cx="34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</p:grpSp>
      <p:sp>
        <p:nvSpPr>
          <p:cNvPr id="18" name="Freeform 17"/>
          <p:cNvSpPr/>
          <p:nvPr/>
        </p:nvSpPr>
        <p:spPr bwMode="auto">
          <a:xfrm>
            <a:off x="1725856" y="4691642"/>
            <a:ext cx="1957985" cy="368228"/>
          </a:xfrm>
          <a:custGeom>
            <a:avLst/>
            <a:gdLst>
              <a:gd name="connsiteX0" fmla="*/ 16778 w 4613945"/>
              <a:gd name="connsiteY0" fmla="*/ 427839 h 805344"/>
              <a:gd name="connsiteX1" fmla="*/ 25167 w 4613945"/>
              <a:gd name="connsiteY1" fmla="*/ 335560 h 805344"/>
              <a:gd name="connsiteX2" fmla="*/ 41945 w 4613945"/>
              <a:gd name="connsiteY2" fmla="*/ 251670 h 805344"/>
              <a:gd name="connsiteX3" fmla="*/ 58723 w 4613945"/>
              <a:gd name="connsiteY3" fmla="*/ 226503 h 805344"/>
              <a:gd name="connsiteX4" fmla="*/ 142613 w 4613945"/>
              <a:gd name="connsiteY4" fmla="*/ 134224 h 805344"/>
              <a:gd name="connsiteX5" fmla="*/ 201336 w 4613945"/>
              <a:gd name="connsiteY5" fmla="*/ 100668 h 805344"/>
              <a:gd name="connsiteX6" fmla="*/ 268448 w 4613945"/>
              <a:gd name="connsiteY6" fmla="*/ 58723 h 805344"/>
              <a:gd name="connsiteX7" fmla="*/ 318782 w 4613945"/>
              <a:gd name="connsiteY7" fmla="*/ 50334 h 805344"/>
              <a:gd name="connsiteX8" fmla="*/ 343949 w 4613945"/>
              <a:gd name="connsiteY8" fmla="*/ 41945 h 805344"/>
              <a:gd name="connsiteX9" fmla="*/ 981512 w 4613945"/>
              <a:gd name="connsiteY9" fmla="*/ 25167 h 805344"/>
              <a:gd name="connsiteX10" fmla="*/ 3389152 w 4613945"/>
              <a:gd name="connsiteY10" fmla="*/ 16778 h 805344"/>
              <a:gd name="connsiteX11" fmla="*/ 3464653 w 4613945"/>
              <a:gd name="connsiteY11" fmla="*/ 8389 h 805344"/>
              <a:gd name="connsiteX12" fmla="*/ 3506598 w 4613945"/>
              <a:gd name="connsiteY12" fmla="*/ 0 h 805344"/>
              <a:gd name="connsiteX13" fmla="*/ 3875714 w 4613945"/>
              <a:gd name="connsiteY13" fmla="*/ 8389 h 805344"/>
              <a:gd name="connsiteX14" fmla="*/ 4286774 w 4613945"/>
              <a:gd name="connsiteY14" fmla="*/ 16778 h 805344"/>
              <a:gd name="connsiteX15" fmla="*/ 4353886 w 4613945"/>
              <a:gd name="connsiteY15" fmla="*/ 33556 h 805344"/>
              <a:gd name="connsiteX16" fmla="*/ 4412609 w 4613945"/>
              <a:gd name="connsiteY16" fmla="*/ 50334 h 805344"/>
              <a:gd name="connsiteX17" fmla="*/ 4437776 w 4613945"/>
              <a:gd name="connsiteY17" fmla="*/ 75501 h 805344"/>
              <a:gd name="connsiteX18" fmla="*/ 4462943 w 4613945"/>
              <a:gd name="connsiteY18" fmla="*/ 83890 h 805344"/>
              <a:gd name="connsiteX19" fmla="*/ 4513277 w 4613945"/>
              <a:gd name="connsiteY19" fmla="*/ 134224 h 805344"/>
              <a:gd name="connsiteX20" fmla="*/ 4572000 w 4613945"/>
              <a:gd name="connsiteY20" fmla="*/ 209725 h 805344"/>
              <a:gd name="connsiteX21" fmla="*/ 4597167 w 4613945"/>
              <a:gd name="connsiteY21" fmla="*/ 268448 h 805344"/>
              <a:gd name="connsiteX22" fmla="*/ 4613945 w 4613945"/>
              <a:gd name="connsiteY22" fmla="*/ 318782 h 805344"/>
              <a:gd name="connsiteX23" fmla="*/ 4605556 w 4613945"/>
              <a:gd name="connsiteY23" fmla="*/ 528507 h 805344"/>
              <a:gd name="connsiteX24" fmla="*/ 4588778 w 4613945"/>
              <a:gd name="connsiteY24" fmla="*/ 570452 h 805344"/>
              <a:gd name="connsiteX25" fmla="*/ 4580389 w 4613945"/>
              <a:gd name="connsiteY25" fmla="*/ 595619 h 805344"/>
              <a:gd name="connsiteX26" fmla="*/ 4546833 w 4613945"/>
              <a:gd name="connsiteY26" fmla="*/ 645953 h 805344"/>
              <a:gd name="connsiteX27" fmla="*/ 4521666 w 4613945"/>
              <a:gd name="connsiteY27" fmla="*/ 671120 h 805344"/>
              <a:gd name="connsiteX28" fmla="*/ 4454554 w 4613945"/>
              <a:gd name="connsiteY28" fmla="*/ 721454 h 805344"/>
              <a:gd name="connsiteX29" fmla="*/ 4387442 w 4613945"/>
              <a:gd name="connsiteY29" fmla="*/ 763399 h 805344"/>
              <a:gd name="connsiteX30" fmla="*/ 4320330 w 4613945"/>
              <a:gd name="connsiteY30" fmla="*/ 771788 h 805344"/>
              <a:gd name="connsiteX31" fmla="*/ 4278385 w 4613945"/>
              <a:gd name="connsiteY31" fmla="*/ 780177 h 805344"/>
              <a:gd name="connsiteX32" fmla="*/ 4219662 w 4613945"/>
              <a:gd name="connsiteY32" fmla="*/ 788566 h 805344"/>
              <a:gd name="connsiteX33" fmla="*/ 4127384 w 4613945"/>
              <a:gd name="connsiteY33" fmla="*/ 805344 h 805344"/>
              <a:gd name="connsiteX34" fmla="*/ 3078760 w 4613945"/>
              <a:gd name="connsiteY34" fmla="*/ 796955 h 805344"/>
              <a:gd name="connsiteX35" fmla="*/ 2952925 w 4613945"/>
              <a:gd name="connsiteY35" fmla="*/ 788566 h 805344"/>
              <a:gd name="connsiteX36" fmla="*/ 2533475 w 4613945"/>
              <a:gd name="connsiteY36" fmla="*/ 771788 h 805344"/>
              <a:gd name="connsiteX37" fmla="*/ 2449585 w 4613945"/>
              <a:gd name="connsiteY37" fmla="*/ 755010 h 805344"/>
              <a:gd name="connsiteX38" fmla="*/ 2332139 w 4613945"/>
              <a:gd name="connsiteY38" fmla="*/ 746621 h 805344"/>
              <a:gd name="connsiteX39" fmla="*/ 2248250 w 4613945"/>
              <a:gd name="connsiteY39" fmla="*/ 738232 h 805344"/>
              <a:gd name="connsiteX40" fmla="*/ 2097248 w 4613945"/>
              <a:gd name="connsiteY40" fmla="*/ 721454 h 805344"/>
              <a:gd name="connsiteX41" fmla="*/ 2013358 w 4613945"/>
              <a:gd name="connsiteY41" fmla="*/ 713065 h 805344"/>
              <a:gd name="connsiteX42" fmla="*/ 1644242 w 4613945"/>
              <a:gd name="connsiteY42" fmla="*/ 704676 h 805344"/>
              <a:gd name="connsiteX43" fmla="*/ 1426128 w 4613945"/>
              <a:gd name="connsiteY43" fmla="*/ 696287 h 805344"/>
              <a:gd name="connsiteX44" fmla="*/ 889233 w 4613945"/>
              <a:gd name="connsiteY44" fmla="*/ 687898 h 805344"/>
              <a:gd name="connsiteX45" fmla="*/ 587229 w 4613945"/>
              <a:gd name="connsiteY45" fmla="*/ 671120 h 805344"/>
              <a:gd name="connsiteX46" fmla="*/ 503339 w 4613945"/>
              <a:gd name="connsiteY46" fmla="*/ 662731 h 805344"/>
              <a:gd name="connsiteX47" fmla="*/ 293615 w 4613945"/>
              <a:gd name="connsiteY47" fmla="*/ 654342 h 805344"/>
              <a:gd name="connsiteX48" fmla="*/ 151002 w 4613945"/>
              <a:gd name="connsiteY48" fmla="*/ 637564 h 805344"/>
              <a:gd name="connsiteX49" fmla="*/ 125835 w 4613945"/>
              <a:gd name="connsiteY49" fmla="*/ 620786 h 805344"/>
              <a:gd name="connsiteX50" fmla="*/ 83890 w 4613945"/>
              <a:gd name="connsiteY50" fmla="*/ 578841 h 805344"/>
              <a:gd name="connsiteX51" fmla="*/ 67112 w 4613945"/>
              <a:gd name="connsiteY51" fmla="*/ 553674 h 805344"/>
              <a:gd name="connsiteX52" fmla="*/ 41945 w 4613945"/>
              <a:gd name="connsiteY52" fmla="*/ 528507 h 805344"/>
              <a:gd name="connsiteX53" fmla="*/ 0 w 4613945"/>
              <a:gd name="connsiteY53" fmla="*/ 453006 h 805344"/>
              <a:gd name="connsiteX54" fmla="*/ 8389 w 4613945"/>
              <a:gd name="connsiteY54" fmla="*/ 402672 h 805344"/>
              <a:gd name="connsiteX55" fmla="*/ 33556 w 4613945"/>
              <a:gd name="connsiteY55" fmla="*/ 394283 h 805344"/>
              <a:gd name="connsiteX56" fmla="*/ 83890 w 4613945"/>
              <a:gd name="connsiteY56" fmla="*/ 394283 h 80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613945" h="805344">
                <a:moveTo>
                  <a:pt x="16778" y="427839"/>
                </a:moveTo>
                <a:cubicBezTo>
                  <a:pt x="19574" y="397079"/>
                  <a:pt x="21756" y="366258"/>
                  <a:pt x="25167" y="335560"/>
                </a:cubicBezTo>
                <a:cubicBezTo>
                  <a:pt x="27375" y="315686"/>
                  <a:pt x="30627" y="274307"/>
                  <a:pt x="41945" y="251670"/>
                </a:cubicBezTo>
                <a:cubicBezTo>
                  <a:pt x="46454" y="242652"/>
                  <a:pt x="52863" y="234707"/>
                  <a:pt x="58723" y="226503"/>
                </a:cubicBezTo>
                <a:cubicBezTo>
                  <a:pt x="80950" y="195385"/>
                  <a:pt x="112709" y="154160"/>
                  <a:pt x="142613" y="134224"/>
                </a:cubicBezTo>
                <a:cubicBezTo>
                  <a:pt x="281158" y="41861"/>
                  <a:pt x="31040" y="207103"/>
                  <a:pt x="201336" y="100668"/>
                </a:cubicBezTo>
                <a:cubicBezTo>
                  <a:pt x="229959" y="82779"/>
                  <a:pt x="235747" y="68533"/>
                  <a:pt x="268448" y="58723"/>
                </a:cubicBezTo>
                <a:cubicBezTo>
                  <a:pt x="284740" y="53835"/>
                  <a:pt x="302178" y="54024"/>
                  <a:pt x="318782" y="50334"/>
                </a:cubicBezTo>
                <a:cubicBezTo>
                  <a:pt x="327414" y="48416"/>
                  <a:pt x="335446" y="44374"/>
                  <a:pt x="343949" y="41945"/>
                </a:cubicBezTo>
                <a:cubicBezTo>
                  <a:pt x="542620" y="-14818"/>
                  <a:pt x="893883" y="25655"/>
                  <a:pt x="981512" y="25167"/>
                </a:cubicBezTo>
                <a:lnTo>
                  <a:pt x="3389152" y="16778"/>
                </a:lnTo>
                <a:cubicBezTo>
                  <a:pt x="3414319" y="13982"/>
                  <a:pt x="3439586" y="11970"/>
                  <a:pt x="3464653" y="8389"/>
                </a:cubicBezTo>
                <a:cubicBezTo>
                  <a:pt x="3478768" y="6373"/>
                  <a:pt x="3492339" y="0"/>
                  <a:pt x="3506598" y="0"/>
                </a:cubicBezTo>
                <a:cubicBezTo>
                  <a:pt x="3629668" y="0"/>
                  <a:pt x="3752672" y="5743"/>
                  <a:pt x="3875714" y="8389"/>
                </a:cubicBezTo>
                <a:lnTo>
                  <a:pt x="4286774" y="16778"/>
                </a:lnTo>
                <a:cubicBezTo>
                  <a:pt x="4309145" y="22371"/>
                  <a:pt x="4332010" y="26264"/>
                  <a:pt x="4353886" y="33556"/>
                </a:cubicBezTo>
                <a:cubicBezTo>
                  <a:pt x="4389991" y="45591"/>
                  <a:pt x="4370474" y="39800"/>
                  <a:pt x="4412609" y="50334"/>
                </a:cubicBezTo>
                <a:cubicBezTo>
                  <a:pt x="4420998" y="58723"/>
                  <a:pt x="4427905" y="68920"/>
                  <a:pt x="4437776" y="75501"/>
                </a:cubicBezTo>
                <a:cubicBezTo>
                  <a:pt x="4445134" y="80406"/>
                  <a:pt x="4455963" y="78461"/>
                  <a:pt x="4462943" y="83890"/>
                </a:cubicBezTo>
                <a:cubicBezTo>
                  <a:pt x="4481672" y="98457"/>
                  <a:pt x="4496499" y="117446"/>
                  <a:pt x="4513277" y="134224"/>
                </a:cubicBezTo>
                <a:cubicBezTo>
                  <a:pt x="4534992" y="155939"/>
                  <a:pt x="4561966" y="179622"/>
                  <a:pt x="4572000" y="209725"/>
                </a:cubicBezTo>
                <a:cubicBezTo>
                  <a:pt x="4599004" y="290736"/>
                  <a:pt x="4555702" y="164785"/>
                  <a:pt x="4597167" y="268448"/>
                </a:cubicBezTo>
                <a:cubicBezTo>
                  <a:pt x="4603735" y="284869"/>
                  <a:pt x="4613945" y="318782"/>
                  <a:pt x="4613945" y="318782"/>
                </a:cubicBezTo>
                <a:cubicBezTo>
                  <a:pt x="4611149" y="388690"/>
                  <a:pt x="4612518" y="458890"/>
                  <a:pt x="4605556" y="528507"/>
                </a:cubicBezTo>
                <a:cubicBezTo>
                  <a:pt x="4604058" y="543491"/>
                  <a:pt x="4594065" y="556352"/>
                  <a:pt x="4588778" y="570452"/>
                </a:cubicBezTo>
                <a:cubicBezTo>
                  <a:pt x="4585673" y="578732"/>
                  <a:pt x="4584683" y="587889"/>
                  <a:pt x="4580389" y="595619"/>
                </a:cubicBezTo>
                <a:cubicBezTo>
                  <a:pt x="4570596" y="613246"/>
                  <a:pt x="4561092" y="631694"/>
                  <a:pt x="4546833" y="645953"/>
                </a:cubicBezTo>
                <a:cubicBezTo>
                  <a:pt x="4538444" y="654342"/>
                  <a:pt x="4530594" y="663308"/>
                  <a:pt x="4521666" y="671120"/>
                </a:cubicBezTo>
                <a:cubicBezTo>
                  <a:pt x="4474014" y="712815"/>
                  <a:pt x="4493399" y="693707"/>
                  <a:pt x="4454554" y="721454"/>
                </a:cubicBezTo>
                <a:cubicBezTo>
                  <a:pt x="4435373" y="735155"/>
                  <a:pt x="4411698" y="757335"/>
                  <a:pt x="4387442" y="763399"/>
                </a:cubicBezTo>
                <a:cubicBezTo>
                  <a:pt x="4365570" y="768867"/>
                  <a:pt x="4342613" y="768360"/>
                  <a:pt x="4320330" y="771788"/>
                </a:cubicBezTo>
                <a:cubicBezTo>
                  <a:pt x="4306237" y="773956"/>
                  <a:pt x="4292450" y="777833"/>
                  <a:pt x="4278385" y="780177"/>
                </a:cubicBezTo>
                <a:cubicBezTo>
                  <a:pt x="4258881" y="783428"/>
                  <a:pt x="4239166" y="785315"/>
                  <a:pt x="4219662" y="788566"/>
                </a:cubicBezTo>
                <a:cubicBezTo>
                  <a:pt x="4188824" y="793706"/>
                  <a:pt x="4158143" y="799751"/>
                  <a:pt x="4127384" y="805344"/>
                </a:cubicBezTo>
                <a:lnTo>
                  <a:pt x="3078760" y="796955"/>
                </a:lnTo>
                <a:cubicBezTo>
                  <a:pt x="3036726" y="796355"/>
                  <a:pt x="2994898" y="790898"/>
                  <a:pt x="2952925" y="788566"/>
                </a:cubicBezTo>
                <a:cubicBezTo>
                  <a:pt x="2792581" y="779658"/>
                  <a:pt x="2701803" y="777592"/>
                  <a:pt x="2533475" y="771788"/>
                </a:cubicBezTo>
                <a:cubicBezTo>
                  <a:pt x="2505512" y="766195"/>
                  <a:pt x="2477882" y="758547"/>
                  <a:pt x="2449585" y="755010"/>
                </a:cubicBezTo>
                <a:cubicBezTo>
                  <a:pt x="2410640" y="750142"/>
                  <a:pt x="2371252" y="749880"/>
                  <a:pt x="2332139" y="746621"/>
                </a:cubicBezTo>
                <a:cubicBezTo>
                  <a:pt x="2304134" y="744287"/>
                  <a:pt x="2276160" y="741516"/>
                  <a:pt x="2248250" y="738232"/>
                </a:cubicBezTo>
                <a:cubicBezTo>
                  <a:pt x="2044649" y="714279"/>
                  <a:pt x="2387764" y="749122"/>
                  <a:pt x="2097248" y="721454"/>
                </a:cubicBezTo>
                <a:cubicBezTo>
                  <a:pt x="2069272" y="718790"/>
                  <a:pt x="2041442" y="714105"/>
                  <a:pt x="2013358" y="713065"/>
                </a:cubicBezTo>
                <a:cubicBezTo>
                  <a:pt x="1890372" y="708510"/>
                  <a:pt x="1767262" y="708191"/>
                  <a:pt x="1644242" y="704676"/>
                </a:cubicBezTo>
                <a:lnTo>
                  <a:pt x="1426128" y="696287"/>
                </a:lnTo>
                <a:lnTo>
                  <a:pt x="889233" y="687898"/>
                </a:lnTo>
                <a:cubicBezTo>
                  <a:pt x="753675" y="681736"/>
                  <a:pt x="709884" y="681341"/>
                  <a:pt x="587229" y="671120"/>
                </a:cubicBezTo>
                <a:cubicBezTo>
                  <a:pt x="559223" y="668786"/>
                  <a:pt x="531396" y="664334"/>
                  <a:pt x="503339" y="662731"/>
                </a:cubicBezTo>
                <a:cubicBezTo>
                  <a:pt x="433489" y="658740"/>
                  <a:pt x="363523" y="657138"/>
                  <a:pt x="293615" y="654342"/>
                </a:cubicBezTo>
                <a:cubicBezTo>
                  <a:pt x="285267" y="653583"/>
                  <a:pt x="176252" y="645981"/>
                  <a:pt x="151002" y="637564"/>
                </a:cubicBezTo>
                <a:cubicBezTo>
                  <a:pt x="141437" y="634376"/>
                  <a:pt x="134224" y="626379"/>
                  <a:pt x="125835" y="620786"/>
                </a:cubicBezTo>
                <a:cubicBezTo>
                  <a:pt x="81094" y="553674"/>
                  <a:pt x="139817" y="634768"/>
                  <a:pt x="83890" y="578841"/>
                </a:cubicBezTo>
                <a:cubicBezTo>
                  <a:pt x="76761" y="571712"/>
                  <a:pt x="73567" y="561419"/>
                  <a:pt x="67112" y="553674"/>
                </a:cubicBezTo>
                <a:cubicBezTo>
                  <a:pt x="59517" y="544560"/>
                  <a:pt x="49229" y="537872"/>
                  <a:pt x="41945" y="528507"/>
                </a:cubicBezTo>
                <a:cubicBezTo>
                  <a:pt x="8292" y="485238"/>
                  <a:pt x="12657" y="490978"/>
                  <a:pt x="0" y="453006"/>
                </a:cubicBezTo>
                <a:cubicBezTo>
                  <a:pt x="2796" y="436228"/>
                  <a:pt x="-50" y="417440"/>
                  <a:pt x="8389" y="402672"/>
                </a:cubicBezTo>
                <a:cubicBezTo>
                  <a:pt x="12776" y="394994"/>
                  <a:pt x="24767" y="395260"/>
                  <a:pt x="33556" y="394283"/>
                </a:cubicBezTo>
                <a:cubicBezTo>
                  <a:pt x="50231" y="392430"/>
                  <a:pt x="67112" y="394283"/>
                  <a:pt x="83890" y="39428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18367" y="5046072"/>
            <a:ext cx="2642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An </a:t>
            </a:r>
            <a:r>
              <a:rPr lang="en-US" i="1" dirty="0">
                <a:latin typeface="Comic Sans MS" panose="030F0702030302020204" pitchFamily="66" charset="0"/>
              </a:rPr>
              <a:t>action</a:t>
            </a:r>
            <a:r>
              <a:rPr lang="en-US" dirty="0">
                <a:latin typeface="Comic Sans MS" panose="030F0702030302020204" pitchFamily="66" charset="0"/>
              </a:rPr>
              <a:t> to specify how the value of the </a:t>
            </a:r>
            <a:r>
              <a:rPr lang="en-US" dirty="0" err="1">
                <a:latin typeface="Comic Sans MS" panose="030F0702030302020204" pitchFamily="66" charset="0"/>
              </a:rPr>
              <a:t>cnt</a:t>
            </a:r>
            <a:r>
              <a:rPr lang="en-US" dirty="0">
                <a:latin typeface="Comic Sans MS" panose="030F0702030302020204" pitchFamily="66" charset="0"/>
              </a:rPr>
              <a:t> is to be set</a:t>
            </a:r>
          </a:p>
        </p:txBody>
      </p:sp>
      <p:sp>
        <p:nvSpPr>
          <p:cNvPr id="20" name="Freeform 19"/>
          <p:cNvSpPr/>
          <p:nvPr/>
        </p:nvSpPr>
        <p:spPr bwMode="auto">
          <a:xfrm>
            <a:off x="1321137" y="4157931"/>
            <a:ext cx="4383377" cy="368227"/>
          </a:xfrm>
          <a:custGeom>
            <a:avLst/>
            <a:gdLst>
              <a:gd name="connsiteX0" fmla="*/ 16778 w 4613945"/>
              <a:gd name="connsiteY0" fmla="*/ 427839 h 805344"/>
              <a:gd name="connsiteX1" fmla="*/ 25167 w 4613945"/>
              <a:gd name="connsiteY1" fmla="*/ 335560 h 805344"/>
              <a:gd name="connsiteX2" fmla="*/ 41945 w 4613945"/>
              <a:gd name="connsiteY2" fmla="*/ 251670 h 805344"/>
              <a:gd name="connsiteX3" fmla="*/ 58723 w 4613945"/>
              <a:gd name="connsiteY3" fmla="*/ 226503 h 805344"/>
              <a:gd name="connsiteX4" fmla="*/ 142613 w 4613945"/>
              <a:gd name="connsiteY4" fmla="*/ 134224 h 805344"/>
              <a:gd name="connsiteX5" fmla="*/ 201336 w 4613945"/>
              <a:gd name="connsiteY5" fmla="*/ 100668 h 805344"/>
              <a:gd name="connsiteX6" fmla="*/ 268448 w 4613945"/>
              <a:gd name="connsiteY6" fmla="*/ 58723 h 805344"/>
              <a:gd name="connsiteX7" fmla="*/ 318782 w 4613945"/>
              <a:gd name="connsiteY7" fmla="*/ 50334 h 805344"/>
              <a:gd name="connsiteX8" fmla="*/ 343949 w 4613945"/>
              <a:gd name="connsiteY8" fmla="*/ 41945 h 805344"/>
              <a:gd name="connsiteX9" fmla="*/ 981512 w 4613945"/>
              <a:gd name="connsiteY9" fmla="*/ 25167 h 805344"/>
              <a:gd name="connsiteX10" fmla="*/ 3389152 w 4613945"/>
              <a:gd name="connsiteY10" fmla="*/ 16778 h 805344"/>
              <a:gd name="connsiteX11" fmla="*/ 3464653 w 4613945"/>
              <a:gd name="connsiteY11" fmla="*/ 8389 h 805344"/>
              <a:gd name="connsiteX12" fmla="*/ 3506598 w 4613945"/>
              <a:gd name="connsiteY12" fmla="*/ 0 h 805344"/>
              <a:gd name="connsiteX13" fmla="*/ 3875714 w 4613945"/>
              <a:gd name="connsiteY13" fmla="*/ 8389 h 805344"/>
              <a:gd name="connsiteX14" fmla="*/ 4286774 w 4613945"/>
              <a:gd name="connsiteY14" fmla="*/ 16778 h 805344"/>
              <a:gd name="connsiteX15" fmla="*/ 4353886 w 4613945"/>
              <a:gd name="connsiteY15" fmla="*/ 33556 h 805344"/>
              <a:gd name="connsiteX16" fmla="*/ 4412609 w 4613945"/>
              <a:gd name="connsiteY16" fmla="*/ 50334 h 805344"/>
              <a:gd name="connsiteX17" fmla="*/ 4437776 w 4613945"/>
              <a:gd name="connsiteY17" fmla="*/ 75501 h 805344"/>
              <a:gd name="connsiteX18" fmla="*/ 4462943 w 4613945"/>
              <a:gd name="connsiteY18" fmla="*/ 83890 h 805344"/>
              <a:gd name="connsiteX19" fmla="*/ 4513277 w 4613945"/>
              <a:gd name="connsiteY19" fmla="*/ 134224 h 805344"/>
              <a:gd name="connsiteX20" fmla="*/ 4572000 w 4613945"/>
              <a:gd name="connsiteY20" fmla="*/ 209725 h 805344"/>
              <a:gd name="connsiteX21" fmla="*/ 4597167 w 4613945"/>
              <a:gd name="connsiteY21" fmla="*/ 268448 h 805344"/>
              <a:gd name="connsiteX22" fmla="*/ 4613945 w 4613945"/>
              <a:gd name="connsiteY22" fmla="*/ 318782 h 805344"/>
              <a:gd name="connsiteX23" fmla="*/ 4605556 w 4613945"/>
              <a:gd name="connsiteY23" fmla="*/ 528507 h 805344"/>
              <a:gd name="connsiteX24" fmla="*/ 4588778 w 4613945"/>
              <a:gd name="connsiteY24" fmla="*/ 570452 h 805344"/>
              <a:gd name="connsiteX25" fmla="*/ 4580389 w 4613945"/>
              <a:gd name="connsiteY25" fmla="*/ 595619 h 805344"/>
              <a:gd name="connsiteX26" fmla="*/ 4546833 w 4613945"/>
              <a:gd name="connsiteY26" fmla="*/ 645953 h 805344"/>
              <a:gd name="connsiteX27" fmla="*/ 4521666 w 4613945"/>
              <a:gd name="connsiteY27" fmla="*/ 671120 h 805344"/>
              <a:gd name="connsiteX28" fmla="*/ 4454554 w 4613945"/>
              <a:gd name="connsiteY28" fmla="*/ 721454 h 805344"/>
              <a:gd name="connsiteX29" fmla="*/ 4387442 w 4613945"/>
              <a:gd name="connsiteY29" fmla="*/ 763399 h 805344"/>
              <a:gd name="connsiteX30" fmla="*/ 4320330 w 4613945"/>
              <a:gd name="connsiteY30" fmla="*/ 771788 h 805344"/>
              <a:gd name="connsiteX31" fmla="*/ 4278385 w 4613945"/>
              <a:gd name="connsiteY31" fmla="*/ 780177 h 805344"/>
              <a:gd name="connsiteX32" fmla="*/ 4219662 w 4613945"/>
              <a:gd name="connsiteY32" fmla="*/ 788566 h 805344"/>
              <a:gd name="connsiteX33" fmla="*/ 4127384 w 4613945"/>
              <a:gd name="connsiteY33" fmla="*/ 805344 h 805344"/>
              <a:gd name="connsiteX34" fmla="*/ 3078760 w 4613945"/>
              <a:gd name="connsiteY34" fmla="*/ 796955 h 805344"/>
              <a:gd name="connsiteX35" fmla="*/ 2952925 w 4613945"/>
              <a:gd name="connsiteY35" fmla="*/ 788566 h 805344"/>
              <a:gd name="connsiteX36" fmla="*/ 2533475 w 4613945"/>
              <a:gd name="connsiteY36" fmla="*/ 771788 h 805344"/>
              <a:gd name="connsiteX37" fmla="*/ 2449585 w 4613945"/>
              <a:gd name="connsiteY37" fmla="*/ 755010 h 805344"/>
              <a:gd name="connsiteX38" fmla="*/ 2332139 w 4613945"/>
              <a:gd name="connsiteY38" fmla="*/ 746621 h 805344"/>
              <a:gd name="connsiteX39" fmla="*/ 2248250 w 4613945"/>
              <a:gd name="connsiteY39" fmla="*/ 738232 h 805344"/>
              <a:gd name="connsiteX40" fmla="*/ 2097248 w 4613945"/>
              <a:gd name="connsiteY40" fmla="*/ 721454 h 805344"/>
              <a:gd name="connsiteX41" fmla="*/ 2013358 w 4613945"/>
              <a:gd name="connsiteY41" fmla="*/ 713065 h 805344"/>
              <a:gd name="connsiteX42" fmla="*/ 1644242 w 4613945"/>
              <a:gd name="connsiteY42" fmla="*/ 704676 h 805344"/>
              <a:gd name="connsiteX43" fmla="*/ 1426128 w 4613945"/>
              <a:gd name="connsiteY43" fmla="*/ 696287 h 805344"/>
              <a:gd name="connsiteX44" fmla="*/ 889233 w 4613945"/>
              <a:gd name="connsiteY44" fmla="*/ 687898 h 805344"/>
              <a:gd name="connsiteX45" fmla="*/ 587229 w 4613945"/>
              <a:gd name="connsiteY45" fmla="*/ 671120 h 805344"/>
              <a:gd name="connsiteX46" fmla="*/ 503339 w 4613945"/>
              <a:gd name="connsiteY46" fmla="*/ 662731 h 805344"/>
              <a:gd name="connsiteX47" fmla="*/ 293615 w 4613945"/>
              <a:gd name="connsiteY47" fmla="*/ 654342 h 805344"/>
              <a:gd name="connsiteX48" fmla="*/ 151002 w 4613945"/>
              <a:gd name="connsiteY48" fmla="*/ 637564 h 805344"/>
              <a:gd name="connsiteX49" fmla="*/ 125835 w 4613945"/>
              <a:gd name="connsiteY49" fmla="*/ 620786 h 805344"/>
              <a:gd name="connsiteX50" fmla="*/ 83890 w 4613945"/>
              <a:gd name="connsiteY50" fmla="*/ 578841 h 805344"/>
              <a:gd name="connsiteX51" fmla="*/ 67112 w 4613945"/>
              <a:gd name="connsiteY51" fmla="*/ 553674 h 805344"/>
              <a:gd name="connsiteX52" fmla="*/ 41945 w 4613945"/>
              <a:gd name="connsiteY52" fmla="*/ 528507 h 805344"/>
              <a:gd name="connsiteX53" fmla="*/ 0 w 4613945"/>
              <a:gd name="connsiteY53" fmla="*/ 453006 h 805344"/>
              <a:gd name="connsiteX54" fmla="*/ 8389 w 4613945"/>
              <a:gd name="connsiteY54" fmla="*/ 402672 h 805344"/>
              <a:gd name="connsiteX55" fmla="*/ 33556 w 4613945"/>
              <a:gd name="connsiteY55" fmla="*/ 394283 h 805344"/>
              <a:gd name="connsiteX56" fmla="*/ 83890 w 4613945"/>
              <a:gd name="connsiteY56" fmla="*/ 394283 h 805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4613945" h="805344">
                <a:moveTo>
                  <a:pt x="16778" y="427839"/>
                </a:moveTo>
                <a:cubicBezTo>
                  <a:pt x="19574" y="397079"/>
                  <a:pt x="21756" y="366258"/>
                  <a:pt x="25167" y="335560"/>
                </a:cubicBezTo>
                <a:cubicBezTo>
                  <a:pt x="27375" y="315686"/>
                  <a:pt x="30627" y="274307"/>
                  <a:pt x="41945" y="251670"/>
                </a:cubicBezTo>
                <a:cubicBezTo>
                  <a:pt x="46454" y="242652"/>
                  <a:pt x="52863" y="234707"/>
                  <a:pt x="58723" y="226503"/>
                </a:cubicBezTo>
                <a:cubicBezTo>
                  <a:pt x="80950" y="195385"/>
                  <a:pt x="112709" y="154160"/>
                  <a:pt x="142613" y="134224"/>
                </a:cubicBezTo>
                <a:cubicBezTo>
                  <a:pt x="281158" y="41861"/>
                  <a:pt x="31040" y="207103"/>
                  <a:pt x="201336" y="100668"/>
                </a:cubicBezTo>
                <a:cubicBezTo>
                  <a:pt x="229959" y="82779"/>
                  <a:pt x="235747" y="68533"/>
                  <a:pt x="268448" y="58723"/>
                </a:cubicBezTo>
                <a:cubicBezTo>
                  <a:pt x="284740" y="53835"/>
                  <a:pt x="302178" y="54024"/>
                  <a:pt x="318782" y="50334"/>
                </a:cubicBezTo>
                <a:cubicBezTo>
                  <a:pt x="327414" y="48416"/>
                  <a:pt x="335446" y="44374"/>
                  <a:pt x="343949" y="41945"/>
                </a:cubicBezTo>
                <a:cubicBezTo>
                  <a:pt x="542620" y="-14818"/>
                  <a:pt x="893883" y="25655"/>
                  <a:pt x="981512" y="25167"/>
                </a:cubicBezTo>
                <a:lnTo>
                  <a:pt x="3389152" y="16778"/>
                </a:lnTo>
                <a:cubicBezTo>
                  <a:pt x="3414319" y="13982"/>
                  <a:pt x="3439586" y="11970"/>
                  <a:pt x="3464653" y="8389"/>
                </a:cubicBezTo>
                <a:cubicBezTo>
                  <a:pt x="3478768" y="6373"/>
                  <a:pt x="3492339" y="0"/>
                  <a:pt x="3506598" y="0"/>
                </a:cubicBezTo>
                <a:cubicBezTo>
                  <a:pt x="3629668" y="0"/>
                  <a:pt x="3752672" y="5743"/>
                  <a:pt x="3875714" y="8389"/>
                </a:cubicBezTo>
                <a:lnTo>
                  <a:pt x="4286774" y="16778"/>
                </a:lnTo>
                <a:cubicBezTo>
                  <a:pt x="4309145" y="22371"/>
                  <a:pt x="4332010" y="26264"/>
                  <a:pt x="4353886" y="33556"/>
                </a:cubicBezTo>
                <a:cubicBezTo>
                  <a:pt x="4389991" y="45591"/>
                  <a:pt x="4370474" y="39800"/>
                  <a:pt x="4412609" y="50334"/>
                </a:cubicBezTo>
                <a:cubicBezTo>
                  <a:pt x="4420998" y="58723"/>
                  <a:pt x="4427905" y="68920"/>
                  <a:pt x="4437776" y="75501"/>
                </a:cubicBezTo>
                <a:cubicBezTo>
                  <a:pt x="4445134" y="80406"/>
                  <a:pt x="4455963" y="78461"/>
                  <a:pt x="4462943" y="83890"/>
                </a:cubicBezTo>
                <a:cubicBezTo>
                  <a:pt x="4481672" y="98457"/>
                  <a:pt x="4496499" y="117446"/>
                  <a:pt x="4513277" y="134224"/>
                </a:cubicBezTo>
                <a:cubicBezTo>
                  <a:pt x="4534992" y="155939"/>
                  <a:pt x="4561966" y="179622"/>
                  <a:pt x="4572000" y="209725"/>
                </a:cubicBezTo>
                <a:cubicBezTo>
                  <a:pt x="4599004" y="290736"/>
                  <a:pt x="4555702" y="164785"/>
                  <a:pt x="4597167" y="268448"/>
                </a:cubicBezTo>
                <a:cubicBezTo>
                  <a:pt x="4603735" y="284869"/>
                  <a:pt x="4613945" y="318782"/>
                  <a:pt x="4613945" y="318782"/>
                </a:cubicBezTo>
                <a:cubicBezTo>
                  <a:pt x="4611149" y="388690"/>
                  <a:pt x="4612518" y="458890"/>
                  <a:pt x="4605556" y="528507"/>
                </a:cubicBezTo>
                <a:cubicBezTo>
                  <a:pt x="4604058" y="543491"/>
                  <a:pt x="4594065" y="556352"/>
                  <a:pt x="4588778" y="570452"/>
                </a:cubicBezTo>
                <a:cubicBezTo>
                  <a:pt x="4585673" y="578732"/>
                  <a:pt x="4584683" y="587889"/>
                  <a:pt x="4580389" y="595619"/>
                </a:cubicBezTo>
                <a:cubicBezTo>
                  <a:pt x="4570596" y="613246"/>
                  <a:pt x="4561092" y="631694"/>
                  <a:pt x="4546833" y="645953"/>
                </a:cubicBezTo>
                <a:cubicBezTo>
                  <a:pt x="4538444" y="654342"/>
                  <a:pt x="4530594" y="663308"/>
                  <a:pt x="4521666" y="671120"/>
                </a:cubicBezTo>
                <a:cubicBezTo>
                  <a:pt x="4474014" y="712815"/>
                  <a:pt x="4493399" y="693707"/>
                  <a:pt x="4454554" y="721454"/>
                </a:cubicBezTo>
                <a:cubicBezTo>
                  <a:pt x="4435373" y="735155"/>
                  <a:pt x="4411698" y="757335"/>
                  <a:pt x="4387442" y="763399"/>
                </a:cubicBezTo>
                <a:cubicBezTo>
                  <a:pt x="4365570" y="768867"/>
                  <a:pt x="4342613" y="768360"/>
                  <a:pt x="4320330" y="771788"/>
                </a:cubicBezTo>
                <a:cubicBezTo>
                  <a:pt x="4306237" y="773956"/>
                  <a:pt x="4292450" y="777833"/>
                  <a:pt x="4278385" y="780177"/>
                </a:cubicBezTo>
                <a:cubicBezTo>
                  <a:pt x="4258881" y="783428"/>
                  <a:pt x="4239166" y="785315"/>
                  <a:pt x="4219662" y="788566"/>
                </a:cubicBezTo>
                <a:cubicBezTo>
                  <a:pt x="4188824" y="793706"/>
                  <a:pt x="4158143" y="799751"/>
                  <a:pt x="4127384" y="805344"/>
                </a:cubicBezTo>
                <a:lnTo>
                  <a:pt x="3078760" y="796955"/>
                </a:lnTo>
                <a:cubicBezTo>
                  <a:pt x="3036726" y="796355"/>
                  <a:pt x="2994898" y="790898"/>
                  <a:pt x="2952925" y="788566"/>
                </a:cubicBezTo>
                <a:cubicBezTo>
                  <a:pt x="2792581" y="779658"/>
                  <a:pt x="2701803" y="777592"/>
                  <a:pt x="2533475" y="771788"/>
                </a:cubicBezTo>
                <a:cubicBezTo>
                  <a:pt x="2505512" y="766195"/>
                  <a:pt x="2477882" y="758547"/>
                  <a:pt x="2449585" y="755010"/>
                </a:cubicBezTo>
                <a:cubicBezTo>
                  <a:pt x="2410640" y="750142"/>
                  <a:pt x="2371252" y="749880"/>
                  <a:pt x="2332139" y="746621"/>
                </a:cubicBezTo>
                <a:cubicBezTo>
                  <a:pt x="2304134" y="744287"/>
                  <a:pt x="2276160" y="741516"/>
                  <a:pt x="2248250" y="738232"/>
                </a:cubicBezTo>
                <a:cubicBezTo>
                  <a:pt x="2044649" y="714279"/>
                  <a:pt x="2387764" y="749122"/>
                  <a:pt x="2097248" y="721454"/>
                </a:cubicBezTo>
                <a:cubicBezTo>
                  <a:pt x="2069272" y="718790"/>
                  <a:pt x="2041442" y="714105"/>
                  <a:pt x="2013358" y="713065"/>
                </a:cubicBezTo>
                <a:cubicBezTo>
                  <a:pt x="1890372" y="708510"/>
                  <a:pt x="1767262" y="708191"/>
                  <a:pt x="1644242" y="704676"/>
                </a:cubicBezTo>
                <a:lnTo>
                  <a:pt x="1426128" y="696287"/>
                </a:lnTo>
                <a:lnTo>
                  <a:pt x="889233" y="687898"/>
                </a:lnTo>
                <a:cubicBezTo>
                  <a:pt x="753675" y="681736"/>
                  <a:pt x="709884" y="681341"/>
                  <a:pt x="587229" y="671120"/>
                </a:cubicBezTo>
                <a:cubicBezTo>
                  <a:pt x="559223" y="668786"/>
                  <a:pt x="531396" y="664334"/>
                  <a:pt x="503339" y="662731"/>
                </a:cubicBezTo>
                <a:cubicBezTo>
                  <a:pt x="433489" y="658740"/>
                  <a:pt x="363523" y="657138"/>
                  <a:pt x="293615" y="654342"/>
                </a:cubicBezTo>
                <a:cubicBezTo>
                  <a:pt x="285267" y="653583"/>
                  <a:pt x="176252" y="645981"/>
                  <a:pt x="151002" y="637564"/>
                </a:cubicBezTo>
                <a:cubicBezTo>
                  <a:pt x="141437" y="634376"/>
                  <a:pt x="134224" y="626379"/>
                  <a:pt x="125835" y="620786"/>
                </a:cubicBezTo>
                <a:cubicBezTo>
                  <a:pt x="81094" y="553674"/>
                  <a:pt x="139817" y="634768"/>
                  <a:pt x="83890" y="578841"/>
                </a:cubicBezTo>
                <a:cubicBezTo>
                  <a:pt x="76761" y="571712"/>
                  <a:pt x="73567" y="561419"/>
                  <a:pt x="67112" y="553674"/>
                </a:cubicBezTo>
                <a:cubicBezTo>
                  <a:pt x="59517" y="544560"/>
                  <a:pt x="49229" y="537872"/>
                  <a:pt x="41945" y="528507"/>
                </a:cubicBezTo>
                <a:cubicBezTo>
                  <a:pt x="8292" y="485238"/>
                  <a:pt x="12657" y="490978"/>
                  <a:pt x="0" y="453006"/>
                </a:cubicBezTo>
                <a:cubicBezTo>
                  <a:pt x="2796" y="436228"/>
                  <a:pt x="-50" y="417440"/>
                  <a:pt x="8389" y="402672"/>
                </a:cubicBezTo>
                <a:cubicBezTo>
                  <a:pt x="12776" y="394994"/>
                  <a:pt x="24767" y="395260"/>
                  <a:pt x="33556" y="394283"/>
                </a:cubicBezTo>
                <a:cubicBezTo>
                  <a:pt x="50231" y="392430"/>
                  <a:pt x="67112" y="394283"/>
                  <a:pt x="83890" y="394283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62325" y="3728375"/>
            <a:ext cx="1755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State specification</a:t>
            </a:r>
          </a:p>
        </p:txBody>
      </p:sp>
      <p:cxnSp>
        <p:nvCxnSpPr>
          <p:cNvPr id="22" name="Straight Connector 21"/>
          <p:cNvCxnSpPr>
            <a:stCxn id="20" idx="22"/>
          </p:cNvCxnSpPr>
          <p:nvPr/>
        </p:nvCxnSpPr>
        <p:spPr bwMode="auto">
          <a:xfrm flipV="1">
            <a:off x="5704514" y="4062056"/>
            <a:ext cx="454061" cy="24163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cxnSpLocks/>
          </p:cNvCxnSpPr>
          <p:nvPr/>
        </p:nvCxnSpPr>
        <p:spPr bwMode="auto">
          <a:xfrm>
            <a:off x="3692969" y="4933725"/>
            <a:ext cx="1257650" cy="157398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7303412" y="4394433"/>
            <a:ext cx="1755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Initial value</a:t>
            </a:r>
          </a:p>
        </p:txBody>
      </p:sp>
      <p:cxnSp>
        <p:nvCxnSpPr>
          <p:cNvPr id="25" name="Straight Connector 24"/>
          <p:cNvCxnSpPr/>
          <p:nvPr/>
        </p:nvCxnSpPr>
        <p:spPr bwMode="auto">
          <a:xfrm>
            <a:off x="5310787" y="4338186"/>
            <a:ext cx="2017442" cy="276102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E80B11-BF17-463A-8C60-2C877090D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902AF-E514-419A-B0C0-EAE6C015891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6DDE1-E5BF-4DB3-9041-947C67BDD3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94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18" grpId="0" animBg="1"/>
      <p:bldP spid="19" grpId="0"/>
      <p:bldP spid="20" grpId="0" animBg="1"/>
      <p:bldP spid="21" grpId="0"/>
      <p:bldP spid="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19103" cy="1143000"/>
          </a:xfrm>
        </p:spPr>
        <p:txBody>
          <a:bodyPr/>
          <a:lstStyle/>
          <a:p>
            <a:r>
              <a:rPr lang="en-US" dirty="0"/>
              <a:t>Replacing repeated selections by shifts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7351" y="1873240"/>
            <a:ext cx="5740021" cy="2544936"/>
          </a:xfrm>
          <a:ln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 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 32);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Bit#(32) m = (a[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]==0)? 0 : b;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 &lt;= a &gt;&gt; 1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Bit#(33) sum = add32(m,tp,0);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 &lt;= {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sum[0],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prod[31:1]};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sum[32:1];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&lt;= i+1;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 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F4612-9DC4-43D8-9527-86CF46F3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9B21A-3ABF-49A7-A1EE-80BB72E3C3E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EF3C28A-F229-4708-8795-56078BC28F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133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for Sequential Multiply</a:t>
            </a:r>
          </a:p>
        </p:txBody>
      </p:sp>
      <p:sp>
        <p:nvSpPr>
          <p:cNvPr id="8" name="TextBox 100"/>
          <p:cNvSpPr txBox="1">
            <a:spLocks noChangeArrowheads="1"/>
          </p:cNvSpPr>
          <p:nvPr/>
        </p:nvSpPr>
        <p:spPr bwMode="auto">
          <a:xfrm>
            <a:off x="6034088" y="1383244"/>
            <a:ext cx="486030" cy="286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err="1"/>
              <a:t>bIn</a:t>
            </a:r>
            <a:endParaRPr lang="en-US" sz="1400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69528" y="1870074"/>
            <a:ext cx="1204912" cy="31962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/>
              <a:t>b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5581050" y="1882555"/>
            <a:ext cx="101142" cy="290356"/>
            <a:chOff x="7256879" y="1927436"/>
            <a:chExt cx="300908" cy="310332"/>
          </a:xfrm>
        </p:grpSpPr>
        <p:cxnSp>
          <p:nvCxnSpPr>
            <p:cNvPr id="16" name="Straight Connector 37"/>
            <p:cNvCxnSpPr>
              <a:cxnSpLocks noChangeShapeType="1"/>
            </p:cNvCxnSpPr>
            <p:nvPr/>
          </p:nvCxnSpPr>
          <p:spPr bwMode="auto">
            <a:xfrm>
              <a:off x="7256879" y="1927436"/>
              <a:ext cx="295273" cy="147284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" name="Straight Connector 38"/>
            <p:cNvCxnSpPr>
              <a:cxnSpLocks noChangeShapeType="1"/>
            </p:cNvCxnSpPr>
            <p:nvPr/>
          </p:nvCxnSpPr>
          <p:spPr bwMode="auto">
            <a:xfrm flipV="1">
              <a:off x="7260467" y="2065489"/>
              <a:ext cx="297320" cy="172279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86" name="Elbow Connector 198"/>
          <p:cNvCxnSpPr>
            <a:cxnSpLocks noChangeShapeType="1"/>
          </p:cNvCxnSpPr>
          <p:nvPr/>
        </p:nvCxnSpPr>
        <p:spPr bwMode="auto">
          <a:xfrm rot="5400000">
            <a:off x="6094571" y="1779962"/>
            <a:ext cx="172506" cy="1371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 type="none" w="med" len="med"/>
            <a:tailEnd type="triangle" w="med" len="med"/>
          </a:ln>
        </p:spPr>
      </p:cxnSp>
      <p:grpSp>
        <p:nvGrpSpPr>
          <p:cNvPr id="83" name="Group 82"/>
          <p:cNvGrpSpPr/>
          <p:nvPr/>
        </p:nvGrpSpPr>
        <p:grpSpPr>
          <a:xfrm>
            <a:off x="3312995" y="4039657"/>
            <a:ext cx="1224080" cy="300570"/>
            <a:chOff x="2512895" y="4039657"/>
            <a:chExt cx="1224080" cy="300570"/>
          </a:xfrm>
          <a:solidFill>
            <a:schemeClr val="accent1"/>
          </a:solidFill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2512895" y="4039657"/>
              <a:ext cx="1224080" cy="30057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a</a:t>
              </a:r>
            </a:p>
          </p:txBody>
        </p:sp>
        <p:cxnSp>
          <p:nvCxnSpPr>
            <p:cNvPr id="108" name="Straight Connector 135"/>
            <p:cNvCxnSpPr>
              <a:cxnSpLocks noChangeShapeType="1"/>
            </p:cNvCxnSpPr>
            <p:nvPr/>
          </p:nvCxnSpPr>
          <p:spPr bwMode="auto">
            <a:xfrm>
              <a:off x="2534350" y="4040715"/>
              <a:ext cx="99379" cy="137803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09" name="Straight Connector 136"/>
            <p:cNvCxnSpPr>
              <a:cxnSpLocks noChangeShapeType="1"/>
            </p:cNvCxnSpPr>
            <p:nvPr/>
          </p:nvCxnSpPr>
          <p:spPr bwMode="auto">
            <a:xfrm flipV="1">
              <a:off x="2535550" y="4169883"/>
              <a:ext cx="100067" cy="161190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80" name="Group 79"/>
          <p:cNvGrpSpPr/>
          <p:nvPr/>
        </p:nvGrpSpPr>
        <p:grpSpPr>
          <a:xfrm>
            <a:off x="2139453" y="4041770"/>
            <a:ext cx="473976" cy="319620"/>
            <a:chOff x="1339353" y="4041770"/>
            <a:chExt cx="473976" cy="319620"/>
          </a:xfrm>
          <a:solidFill>
            <a:schemeClr val="accent1"/>
          </a:solidFill>
        </p:grpSpPr>
        <p:sp>
          <p:nvSpPr>
            <p:cNvPr id="166" name="Rectangle 165"/>
            <p:cNvSpPr>
              <a:spLocks noChangeArrowheads="1"/>
            </p:cNvSpPr>
            <p:nvPr/>
          </p:nvSpPr>
          <p:spPr bwMode="auto">
            <a:xfrm>
              <a:off x="1339353" y="4041770"/>
              <a:ext cx="473976" cy="319620"/>
            </a:xfrm>
            <a:prstGeom prst="rect">
              <a:avLst/>
            </a:prstGeom>
            <a:grpFill/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/>
                <a:t>i</a:t>
              </a:r>
              <a:endParaRPr lang="en-US" sz="1400" dirty="0"/>
            </a:p>
          </p:txBody>
        </p:sp>
        <p:grpSp>
          <p:nvGrpSpPr>
            <p:cNvPr id="18" name="Group 31"/>
            <p:cNvGrpSpPr>
              <a:grpSpLocks/>
            </p:cNvGrpSpPr>
            <p:nvPr/>
          </p:nvGrpSpPr>
          <p:grpSpPr bwMode="auto">
            <a:xfrm>
              <a:off x="1350874" y="4054250"/>
              <a:ext cx="101142" cy="290356"/>
              <a:chOff x="7256879" y="1927436"/>
              <a:chExt cx="300908" cy="310332"/>
            </a:xfrm>
            <a:grpFill/>
          </p:grpSpPr>
          <p:cxnSp>
            <p:nvCxnSpPr>
              <p:cNvPr id="168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7256879" y="1927436"/>
                <a:ext cx="295273" cy="147284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69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7260467" y="2065489"/>
                <a:ext cx="297320" cy="172279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</p:grpSp>
      <p:grpSp>
        <p:nvGrpSpPr>
          <p:cNvPr id="81" name="Group 80"/>
          <p:cNvGrpSpPr/>
          <p:nvPr/>
        </p:nvGrpSpPr>
        <p:grpSpPr>
          <a:xfrm>
            <a:off x="1971675" y="2988237"/>
            <a:ext cx="814276" cy="2489048"/>
            <a:chOff x="1171575" y="2988237"/>
            <a:chExt cx="814276" cy="2489048"/>
          </a:xfrm>
        </p:grpSpPr>
        <p:sp>
          <p:nvSpPr>
            <p:cNvPr id="136" name="Rectangle 13"/>
            <p:cNvSpPr>
              <a:spLocks noChangeArrowheads="1"/>
            </p:cNvSpPr>
            <p:nvPr/>
          </p:nvSpPr>
          <p:spPr bwMode="auto">
            <a:xfrm>
              <a:off x="1219817" y="4624968"/>
              <a:ext cx="713048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== 32</a:t>
              </a:r>
            </a:p>
          </p:txBody>
        </p:sp>
        <p:sp>
          <p:nvSpPr>
            <p:cNvPr id="170" name="AutoShape 10"/>
            <p:cNvSpPr>
              <a:spLocks noChangeArrowheads="1"/>
            </p:cNvSpPr>
            <p:nvPr/>
          </p:nvSpPr>
          <p:spPr bwMode="auto">
            <a:xfrm>
              <a:off x="1361528" y="3652838"/>
              <a:ext cx="428625" cy="144462"/>
            </a:xfrm>
            <a:prstGeom prst="flowChartManualOperati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</a:pPr>
              <a:endParaRPr lang="en-US"/>
            </a:p>
          </p:txBody>
        </p:sp>
        <p:cxnSp>
          <p:nvCxnSpPr>
            <p:cNvPr id="175" name="Straight Arrow Connector 230"/>
            <p:cNvCxnSpPr>
              <a:cxnSpLocks noChangeShapeType="1"/>
            </p:cNvCxnSpPr>
            <p:nvPr/>
          </p:nvCxnSpPr>
          <p:spPr bwMode="auto">
            <a:xfrm>
              <a:off x="1574601" y="3811893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6" name="Straight Arrow Connector 230"/>
            <p:cNvCxnSpPr>
              <a:cxnSpLocks noChangeShapeType="1"/>
            </p:cNvCxnSpPr>
            <p:nvPr/>
          </p:nvCxnSpPr>
          <p:spPr bwMode="auto">
            <a:xfrm>
              <a:off x="1573362" y="4382611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77" name="Shape 256"/>
            <p:cNvCxnSpPr>
              <a:cxnSpLocks noChangeShapeType="1"/>
              <a:stCxn id="166" idx="2"/>
              <a:endCxn id="82" idx="0"/>
            </p:cNvCxnSpPr>
            <p:nvPr/>
          </p:nvCxnSpPr>
          <p:spPr bwMode="auto">
            <a:xfrm rot="5400000" flipH="1">
              <a:off x="819227" y="3594752"/>
              <a:ext cx="1341965" cy="191313"/>
            </a:xfrm>
            <a:prstGeom prst="bentConnector5">
              <a:avLst>
                <a:gd name="adj1" fmla="val -8518"/>
                <a:gd name="adj2" fmla="val 336041"/>
                <a:gd name="adj3" fmla="val 11703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91" name="Oval 149"/>
            <p:cNvSpPr>
              <a:spLocks noChangeArrowheads="1"/>
            </p:cNvSpPr>
            <p:nvPr/>
          </p:nvSpPr>
          <p:spPr bwMode="auto">
            <a:xfrm>
              <a:off x="1681117" y="2988237"/>
              <a:ext cx="304734" cy="313763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dirty="0"/>
                <a:t>0</a:t>
              </a:r>
            </a:p>
          </p:txBody>
        </p:sp>
        <p:cxnSp>
          <p:nvCxnSpPr>
            <p:cNvPr id="192" name="Elbow Connector 190"/>
            <p:cNvCxnSpPr>
              <a:cxnSpLocks noChangeShapeType="1"/>
              <a:stCxn id="191" idx="4"/>
            </p:cNvCxnSpPr>
            <p:nvPr/>
          </p:nvCxnSpPr>
          <p:spPr bwMode="auto">
            <a:xfrm rot="5400000">
              <a:off x="1581631" y="3400985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198" name="Straight Arrow Connector 230"/>
            <p:cNvCxnSpPr>
              <a:cxnSpLocks noChangeShapeType="1"/>
            </p:cNvCxnSpPr>
            <p:nvPr/>
          </p:nvCxnSpPr>
          <p:spPr bwMode="auto">
            <a:xfrm>
              <a:off x="1557790" y="4934989"/>
              <a:ext cx="1239" cy="24235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199" name="TextBox 102"/>
            <p:cNvSpPr txBox="1">
              <a:spLocks noChangeArrowheads="1"/>
            </p:cNvSpPr>
            <p:nvPr/>
          </p:nvSpPr>
          <p:spPr bwMode="auto">
            <a:xfrm>
              <a:off x="1234100" y="5191053"/>
              <a:ext cx="627095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done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171575" y="3019425"/>
              <a:ext cx="445956" cy="2862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400" dirty="0"/>
                <a:t>+1</a:t>
              </a:r>
            </a:p>
          </p:txBody>
        </p:sp>
        <p:cxnSp>
          <p:nvCxnSpPr>
            <p:cNvPr id="84" name="Elbow Connector 190"/>
            <p:cNvCxnSpPr>
              <a:cxnSpLocks noChangeShapeType="1"/>
            </p:cNvCxnSpPr>
            <p:nvPr/>
          </p:nvCxnSpPr>
          <p:spPr bwMode="auto">
            <a:xfrm rot="16200000" flipH="1">
              <a:off x="1267306" y="3400985"/>
              <a:ext cx="350838" cy="152868"/>
            </a:xfrm>
            <a:prstGeom prst="bentConnector3">
              <a:avLst>
                <a:gd name="adj1" fmla="val 41855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</p:grp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6769997" y="4039655"/>
            <a:ext cx="1206500" cy="30057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/>
              <a:t>prod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6773185" y="4038600"/>
            <a:ext cx="101267" cy="290358"/>
            <a:chOff x="1539276" y="3050891"/>
            <a:chExt cx="300885" cy="310334"/>
          </a:xfrm>
        </p:grpSpPr>
        <p:cxnSp>
          <p:nvCxnSpPr>
            <p:cNvPr id="26" name="Straight Connector 135"/>
            <p:cNvCxnSpPr>
              <a:cxnSpLocks noChangeShapeType="1"/>
            </p:cNvCxnSpPr>
            <p:nvPr/>
          </p:nvCxnSpPr>
          <p:spPr bwMode="auto">
            <a:xfrm>
              <a:off x="1539276" y="3050891"/>
              <a:ext cx="295275" cy="147284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7" name="Straight Connector 136"/>
            <p:cNvCxnSpPr>
              <a:cxnSpLocks noChangeShapeType="1"/>
            </p:cNvCxnSpPr>
            <p:nvPr/>
          </p:nvCxnSpPr>
          <p:spPr bwMode="auto">
            <a:xfrm flipV="1">
              <a:off x="1542841" y="3188945"/>
              <a:ext cx="297320" cy="172280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6" name="Group 35"/>
          <p:cNvGrpSpPr/>
          <p:nvPr/>
        </p:nvGrpSpPr>
        <p:grpSpPr>
          <a:xfrm>
            <a:off x="6758748" y="3512345"/>
            <a:ext cx="1228221" cy="2080232"/>
            <a:chOff x="6758748" y="3512345"/>
            <a:chExt cx="1228221" cy="2080232"/>
          </a:xfrm>
        </p:grpSpPr>
        <p:sp>
          <p:nvSpPr>
            <p:cNvPr id="10" name="TextBox 102"/>
            <p:cNvSpPr txBox="1">
              <a:spLocks noChangeArrowheads="1"/>
            </p:cNvSpPr>
            <p:nvPr/>
          </p:nvSpPr>
          <p:spPr bwMode="auto">
            <a:xfrm>
              <a:off x="6758748" y="5306345"/>
              <a:ext cx="1228221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result (low)</a:t>
              </a:r>
            </a:p>
          </p:txBody>
        </p:sp>
        <p:cxnSp>
          <p:nvCxnSpPr>
            <p:cNvPr id="57" name="Straight Arrow Connector 254"/>
            <p:cNvCxnSpPr>
              <a:cxnSpLocks noChangeShapeType="1"/>
              <a:stCxn id="24" idx="2"/>
              <a:endCxn id="10" idx="0"/>
            </p:cNvCxnSpPr>
            <p:nvPr/>
          </p:nvCxnSpPr>
          <p:spPr bwMode="auto">
            <a:xfrm flipH="1">
              <a:off x="7372859" y="4340225"/>
              <a:ext cx="388" cy="96612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Shape 256"/>
            <p:cNvCxnSpPr>
              <a:cxnSpLocks noChangeShapeType="1"/>
              <a:stCxn id="24" idx="2"/>
              <a:endCxn id="118" idx="2"/>
            </p:cNvCxnSpPr>
            <p:nvPr/>
          </p:nvCxnSpPr>
          <p:spPr bwMode="auto">
            <a:xfrm rot="5400000" flipH="1">
              <a:off x="6955878" y="3922857"/>
              <a:ext cx="827881" cy="6857"/>
            </a:xfrm>
            <a:prstGeom prst="bentConnector5">
              <a:avLst>
                <a:gd name="adj1" fmla="val -27613"/>
                <a:gd name="adj2" fmla="val -13688902"/>
                <a:gd name="adj3" fmla="val 127613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</p:cxnSp>
        <p:sp>
          <p:nvSpPr>
            <p:cNvPr id="87" name="TextBox 86"/>
            <p:cNvSpPr txBox="1"/>
            <p:nvPr/>
          </p:nvSpPr>
          <p:spPr>
            <a:xfrm>
              <a:off x="7436495" y="3848100"/>
              <a:ext cx="521297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800" dirty="0"/>
                <a:t>[30:0]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495675" y="1631950"/>
            <a:ext cx="862666" cy="2914583"/>
            <a:chOff x="2695575" y="1631950"/>
            <a:chExt cx="862666" cy="2914583"/>
          </a:xfrm>
        </p:grpSpPr>
        <p:grpSp>
          <p:nvGrpSpPr>
            <p:cNvPr id="92" name="Group 91"/>
            <p:cNvGrpSpPr/>
            <p:nvPr/>
          </p:nvGrpSpPr>
          <p:grpSpPr>
            <a:xfrm>
              <a:off x="2756013" y="1631950"/>
              <a:ext cx="802228" cy="2708277"/>
              <a:chOff x="2756013" y="1631950"/>
              <a:chExt cx="802228" cy="2708277"/>
            </a:xfrm>
          </p:grpSpPr>
          <p:sp>
            <p:nvSpPr>
              <p:cNvPr id="9" name="TextBox 101"/>
              <p:cNvSpPr txBox="1">
                <a:spLocks noChangeArrowheads="1"/>
              </p:cNvSpPr>
              <p:nvPr/>
            </p:nvSpPr>
            <p:spPr bwMode="auto">
              <a:xfrm>
                <a:off x="3077019" y="1631950"/>
                <a:ext cx="481222" cy="286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err="1"/>
                  <a:t>aIn</a:t>
                </a:r>
                <a:endParaRPr lang="en-US" sz="1400" dirty="0"/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/>
            </p:nvSpPr>
            <p:spPr bwMode="auto">
              <a:xfrm rot="10800000">
                <a:off x="2756013" y="2973388"/>
                <a:ext cx="322262" cy="2905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&lt;&lt;</a:t>
                </a:r>
              </a:p>
            </p:txBody>
          </p:sp>
          <p:cxnSp>
            <p:nvCxnSpPr>
              <p:cNvPr id="34" name="Straight Arrow Connector 179"/>
              <p:cNvCxnSpPr>
                <a:cxnSpLocks noChangeShapeType="1"/>
              </p:cNvCxnSpPr>
              <p:nvPr/>
            </p:nvCxnSpPr>
            <p:spPr bwMode="auto">
              <a:xfrm flipH="1">
                <a:off x="3219894" y="1954213"/>
                <a:ext cx="0" cy="1693862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2909383" y="3652838"/>
                <a:ext cx="428625" cy="144462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/>
              </a:p>
            </p:txBody>
          </p:sp>
          <p:cxnSp>
            <p:nvCxnSpPr>
              <p:cNvPr id="42" name="Elbow Connector 189"/>
              <p:cNvCxnSpPr>
                <a:cxnSpLocks noChangeShapeType="1"/>
              </p:cNvCxnSpPr>
              <p:nvPr/>
            </p:nvCxnSpPr>
            <p:spPr bwMode="auto">
              <a:xfrm rot="16200000" flipH="1">
                <a:off x="2790938" y="3405187"/>
                <a:ext cx="368300" cy="117475"/>
              </a:xfrm>
              <a:prstGeom prst="bentConnector3">
                <a:avLst>
                  <a:gd name="adj1" fmla="val 50000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0" name="Straight Arrow Connector 230"/>
              <p:cNvCxnSpPr>
                <a:cxnSpLocks noChangeShapeType="1"/>
                <a:stCxn id="38" idx="2"/>
                <a:endCxn id="19" idx="0"/>
              </p:cNvCxnSpPr>
              <p:nvPr/>
            </p:nvCxnSpPr>
            <p:spPr bwMode="auto">
              <a:xfrm>
                <a:off x="3123696" y="3797300"/>
                <a:ext cx="10764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58" name="Shape 256"/>
              <p:cNvCxnSpPr>
                <a:cxnSpLocks noChangeShapeType="1"/>
                <a:stCxn id="19" idx="2"/>
                <a:endCxn id="29" idx="2"/>
              </p:cNvCxnSpPr>
              <p:nvPr/>
            </p:nvCxnSpPr>
            <p:spPr bwMode="auto">
              <a:xfrm rot="5400000" flipH="1">
                <a:off x="2342382" y="3548150"/>
                <a:ext cx="1366839" cy="217316"/>
              </a:xfrm>
              <a:prstGeom prst="bentConnector5">
                <a:avLst>
                  <a:gd name="adj1" fmla="val -16725"/>
                  <a:gd name="adj2" fmla="val 386828"/>
                  <a:gd name="adj3" fmla="val 116725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100" name="TextBox 99"/>
            <p:cNvSpPr txBox="1"/>
            <p:nvPr/>
          </p:nvSpPr>
          <p:spPr>
            <a:xfrm>
              <a:off x="2695575" y="4343400"/>
              <a:ext cx="428322" cy="203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800" dirty="0"/>
                <a:t>31:0</a:t>
              </a:r>
            </a:p>
          </p:txBody>
        </p:sp>
      </p:grpSp>
      <p:sp>
        <p:nvSpPr>
          <p:cNvPr id="63" name="Rectangle 13"/>
          <p:cNvSpPr>
            <a:spLocks noChangeArrowheads="1"/>
          </p:cNvSpPr>
          <p:nvPr/>
        </p:nvSpPr>
        <p:spPr bwMode="auto">
          <a:xfrm>
            <a:off x="5055962" y="4041770"/>
            <a:ext cx="1206500" cy="30057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 err="1"/>
              <a:t>tp</a:t>
            </a:r>
            <a:endParaRPr lang="en-US" sz="1400" dirty="0"/>
          </a:p>
        </p:txBody>
      </p:sp>
      <p:grpSp>
        <p:nvGrpSpPr>
          <p:cNvPr id="13" name="Group 31"/>
          <p:cNvGrpSpPr>
            <a:grpSpLocks/>
          </p:cNvGrpSpPr>
          <p:nvPr/>
        </p:nvGrpSpPr>
        <p:grpSpPr bwMode="auto">
          <a:xfrm>
            <a:off x="5059150" y="4040715"/>
            <a:ext cx="101267" cy="290358"/>
            <a:chOff x="1539276" y="3050891"/>
            <a:chExt cx="300885" cy="310334"/>
          </a:xfrm>
          <a:solidFill>
            <a:schemeClr val="bg1"/>
          </a:solidFill>
        </p:grpSpPr>
        <p:cxnSp>
          <p:nvCxnSpPr>
            <p:cNvPr id="65" name="Straight Connector 135"/>
            <p:cNvCxnSpPr>
              <a:cxnSpLocks noChangeShapeType="1"/>
            </p:cNvCxnSpPr>
            <p:nvPr/>
          </p:nvCxnSpPr>
          <p:spPr bwMode="auto">
            <a:xfrm>
              <a:off x="1539276" y="3050891"/>
              <a:ext cx="295275" cy="147284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6" name="Straight Connector 136"/>
            <p:cNvCxnSpPr>
              <a:cxnSpLocks noChangeShapeType="1"/>
            </p:cNvCxnSpPr>
            <p:nvPr/>
          </p:nvCxnSpPr>
          <p:spPr bwMode="auto">
            <a:xfrm flipV="1">
              <a:off x="1542841" y="3188945"/>
              <a:ext cx="297320" cy="172280"/>
            </a:xfrm>
            <a:prstGeom prst="line">
              <a:avLst/>
            </a:prstGeom>
            <a:grp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103" name="Group 102"/>
          <p:cNvGrpSpPr/>
          <p:nvPr/>
        </p:nvGrpSpPr>
        <p:grpSpPr>
          <a:xfrm>
            <a:off x="2547391" y="3657600"/>
            <a:ext cx="541519" cy="313932"/>
            <a:chOff x="1747291" y="3657600"/>
            <a:chExt cx="541519" cy="313932"/>
          </a:xfrm>
        </p:grpSpPr>
        <p:cxnSp>
          <p:nvCxnSpPr>
            <p:cNvPr id="138" name="Straight Arrow Connector 137"/>
            <p:cNvCxnSpPr/>
            <p:nvPr/>
          </p:nvCxnSpPr>
          <p:spPr bwMode="auto">
            <a:xfrm flipH="1" flipV="1">
              <a:off x="1747291" y="372427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2" name="TextBox 141"/>
            <p:cNvSpPr txBox="1"/>
            <p:nvPr/>
          </p:nvSpPr>
          <p:spPr>
            <a:xfrm>
              <a:off x="1866900" y="365760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s1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080916" y="3695700"/>
            <a:ext cx="531994" cy="313932"/>
            <a:chOff x="3280816" y="3695700"/>
            <a:chExt cx="531994" cy="313932"/>
          </a:xfrm>
        </p:grpSpPr>
        <p:cxnSp>
          <p:nvCxnSpPr>
            <p:cNvPr id="141" name="Straight Arrow Connector 140"/>
            <p:cNvCxnSpPr/>
            <p:nvPr/>
          </p:nvCxnSpPr>
          <p:spPr bwMode="auto">
            <a:xfrm flipH="1" flipV="1">
              <a:off x="3280816" y="3752850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3" name="TextBox 142"/>
            <p:cNvSpPr txBox="1"/>
            <p:nvPr/>
          </p:nvSpPr>
          <p:spPr>
            <a:xfrm>
              <a:off x="3390900" y="369570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s1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5576341" y="3000375"/>
            <a:ext cx="712969" cy="313932"/>
            <a:chOff x="4776241" y="3000375"/>
            <a:chExt cx="712969" cy="313932"/>
          </a:xfrm>
        </p:grpSpPr>
        <p:cxnSp>
          <p:nvCxnSpPr>
            <p:cNvPr id="140" name="Straight Arrow Connector 139"/>
            <p:cNvCxnSpPr/>
            <p:nvPr/>
          </p:nvCxnSpPr>
          <p:spPr bwMode="auto">
            <a:xfrm flipH="1" flipV="1">
              <a:off x="4776241" y="315277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4" name="TextBox 143"/>
            <p:cNvSpPr txBox="1"/>
            <p:nvPr/>
          </p:nvSpPr>
          <p:spPr>
            <a:xfrm>
              <a:off x="5067300" y="30003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s1</a:t>
              </a: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1733550" y="4143375"/>
            <a:ext cx="421910" cy="313932"/>
            <a:chOff x="933450" y="4143375"/>
            <a:chExt cx="421910" cy="313932"/>
          </a:xfrm>
        </p:grpSpPr>
        <p:cxnSp>
          <p:nvCxnSpPr>
            <p:cNvPr id="139" name="Straight Arrow Connector 138"/>
            <p:cNvCxnSpPr/>
            <p:nvPr/>
          </p:nvCxnSpPr>
          <p:spPr bwMode="auto">
            <a:xfrm flipV="1">
              <a:off x="1032916" y="42005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1" name="TextBox 150"/>
            <p:cNvSpPr txBox="1"/>
            <p:nvPr/>
          </p:nvSpPr>
          <p:spPr>
            <a:xfrm>
              <a:off x="933450" y="41433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s2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2905125" y="4162425"/>
            <a:ext cx="421910" cy="313932"/>
            <a:chOff x="2105025" y="4162425"/>
            <a:chExt cx="421910" cy="313932"/>
          </a:xfrm>
        </p:grpSpPr>
        <p:cxnSp>
          <p:nvCxnSpPr>
            <p:cNvPr id="145" name="Straight Arrow Connector 144"/>
            <p:cNvCxnSpPr/>
            <p:nvPr/>
          </p:nvCxnSpPr>
          <p:spPr bwMode="auto">
            <a:xfrm flipV="1">
              <a:off x="2194966" y="4210050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2" name="TextBox 151"/>
            <p:cNvSpPr txBox="1"/>
            <p:nvPr/>
          </p:nvSpPr>
          <p:spPr>
            <a:xfrm>
              <a:off x="2105025" y="416242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s2</a:t>
              </a:r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657725" y="4171950"/>
            <a:ext cx="421910" cy="313932"/>
            <a:chOff x="3857625" y="4171950"/>
            <a:chExt cx="421910" cy="313932"/>
          </a:xfrm>
        </p:grpSpPr>
        <p:cxnSp>
          <p:nvCxnSpPr>
            <p:cNvPr id="146" name="Straight Arrow Connector 145"/>
            <p:cNvCxnSpPr/>
            <p:nvPr/>
          </p:nvCxnSpPr>
          <p:spPr bwMode="auto">
            <a:xfrm flipV="1">
              <a:off x="3947566" y="42005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3" name="TextBox 152"/>
            <p:cNvSpPr txBox="1"/>
            <p:nvPr/>
          </p:nvSpPr>
          <p:spPr>
            <a:xfrm>
              <a:off x="3857625" y="417195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s2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6410325" y="4181475"/>
            <a:ext cx="421910" cy="313932"/>
            <a:chOff x="5610225" y="4181475"/>
            <a:chExt cx="421910" cy="313932"/>
          </a:xfrm>
        </p:grpSpPr>
        <p:cxnSp>
          <p:nvCxnSpPr>
            <p:cNvPr id="148" name="Straight Arrow Connector 147"/>
            <p:cNvCxnSpPr/>
            <p:nvPr/>
          </p:nvCxnSpPr>
          <p:spPr bwMode="auto">
            <a:xfrm flipV="1">
              <a:off x="5652541" y="42005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4" name="TextBox 153"/>
            <p:cNvSpPr txBox="1"/>
            <p:nvPr/>
          </p:nvSpPr>
          <p:spPr>
            <a:xfrm>
              <a:off x="5610225" y="4181475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s2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933950" y="1866900"/>
            <a:ext cx="647700" cy="313932"/>
            <a:chOff x="4133850" y="1866900"/>
            <a:chExt cx="647700" cy="313932"/>
          </a:xfrm>
        </p:grpSpPr>
        <p:cxnSp>
          <p:nvCxnSpPr>
            <p:cNvPr id="150" name="Straight Arrow Connector 149"/>
            <p:cNvCxnSpPr/>
            <p:nvPr/>
          </p:nvCxnSpPr>
          <p:spPr bwMode="auto">
            <a:xfrm flipV="1">
              <a:off x="4461916" y="2028825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5" name="TextBox 154"/>
            <p:cNvSpPr txBox="1"/>
            <p:nvPr/>
          </p:nvSpPr>
          <p:spPr>
            <a:xfrm>
              <a:off x="4133850" y="1866900"/>
              <a:ext cx="421910" cy="3139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sz="1600" dirty="0">
                  <a:solidFill>
                    <a:srgbClr val="FF0000"/>
                  </a:solidFill>
                </a:rPr>
                <a:t>s1</a:t>
              </a:r>
            </a:p>
          </p:txBody>
        </p:sp>
      </p:grpSp>
      <p:sp>
        <p:nvSpPr>
          <p:cNvPr id="156" name="TextBox 155"/>
          <p:cNvSpPr txBox="1"/>
          <p:nvPr/>
        </p:nvSpPr>
        <p:spPr>
          <a:xfrm>
            <a:off x="5370447" y="5762625"/>
            <a:ext cx="2701381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s1</a:t>
            </a:r>
            <a:r>
              <a:rPr lang="en-US" sz="1800" dirty="0"/>
              <a:t> = </a:t>
            </a:r>
            <a:r>
              <a:rPr lang="en-US" sz="1800" dirty="0" err="1"/>
              <a:t>start_en</a:t>
            </a:r>
            <a:endParaRPr lang="en-US" sz="1800" dirty="0"/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</a:rPr>
              <a:t>s2</a:t>
            </a:r>
            <a:r>
              <a:rPr lang="en-US" sz="1800" dirty="0"/>
              <a:t> = </a:t>
            </a:r>
            <a:r>
              <a:rPr lang="en-US" sz="1800" dirty="0" err="1"/>
              <a:t>start_en</a:t>
            </a:r>
            <a:r>
              <a:rPr lang="en-US" sz="1800" dirty="0"/>
              <a:t> | !done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400550" y="2102412"/>
            <a:ext cx="2535437" cy="3487259"/>
            <a:chOff x="4400550" y="2102412"/>
            <a:chExt cx="2535437" cy="3487259"/>
          </a:xfrm>
        </p:grpSpPr>
        <p:sp>
          <p:nvSpPr>
            <p:cNvPr id="130" name="TextBox 102"/>
            <p:cNvSpPr txBox="1">
              <a:spLocks noChangeArrowheads="1"/>
            </p:cNvSpPr>
            <p:nvPr/>
          </p:nvSpPr>
          <p:spPr bwMode="auto">
            <a:xfrm>
              <a:off x="5265149" y="5303439"/>
              <a:ext cx="1311578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result (high)</a:t>
              </a:r>
            </a:p>
          </p:txBody>
        </p:sp>
        <p:grpSp>
          <p:nvGrpSpPr>
            <p:cNvPr id="125" name="Group 124"/>
            <p:cNvGrpSpPr/>
            <p:nvPr/>
          </p:nvGrpSpPr>
          <p:grpSpPr>
            <a:xfrm>
              <a:off x="4400550" y="2102412"/>
              <a:ext cx="2535437" cy="3069591"/>
              <a:chOff x="4400550" y="2121462"/>
              <a:chExt cx="2535437" cy="3069591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619875" y="3867150"/>
                <a:ext cx="316112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/>
                  <a:t>31</a:t>
                </a:r>
              </a:p>
            </p:txBody>
          </p:sp>
          <p:cxnSp>
            <p:nvCxnSpPr>
              <p:cNvPr id="96" name="Straight Arrow Connector 95"/>
              <p:cNvCxnSpPr/>
              <p:nvPr/>
            </p:nvCxnSpPr>
            <p:spPr bwMode="auto">
              <a:xfrm>
                <a:off x="5657850" y="3762375"/>
                <a:ext cx="1362" cy="26034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99" name="TextBox 98"/>
              <p:cNvSpPr txBox="1"/>
              <p:nvPr/>
            </p:nvSpPr>
            <p:spPr>
              <a:xfrm>
                <a:off x="5724525" y="3724275"/>
                <a:ext cx="250390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/>
                  <a:t>0</a:t>
                </a:r>
              </a:p>
            </p:txBody>
          </p:sp>
          <p:grpSp>
            <p:nvGrpSpPr>
              <p:cNvPr id="124" name="Group 123"/>
              <p:cNvGrpSpPr/>
              <p:nvPr/>
            </p:nvGrpSpPr>
            <p:grpSpPr>
              <a:xfrm>
                <a:off x="4400550" y="2121462"/>
                <a:ext cx="2505075" cy="3069591"/>
                <a:chOff x="4400550" y="2121462"/>
                <a:chExt cx="2505075" cy="3069591"/>
              </a:xfrm>
            </p:grpSpPr>
            <p:sp>
              <p:nvSpPr>
                <p:cNvPr id="31" name="Freeform 20"/>
                <p:cNvSpPr>
                  <a:spLocks/>
                </p:cNvSpPr>
                <p:nvPr/>
              </p:nvSpPr>
              <p:spPr bwMode="auto">
                <a:xfrm rot="5400000">
                  <a:off x="5451542" y="3262379"/>
                  <a:ext cx="382587" cy="611055"/>
                </a:xfrm>
                <a:custGeom>
                  <a:avLst/>
                  <a:gdLst>
                    <a:gd name="T0" fmla="*/ 0 w 241"/>
                    <a:gd name="T1" fmla="*/ 0 h 385"/>
                    <a:gd name="T2" fmla="*/ 0 w 241"/>
                    <a:gd name="T3" fmla="*/ 160 h 385"/>
                    <a:gd name="T4" fmla="*/ 48 w 241"/>
                    <a:gd name="T5" fmla="*/ 192 h 385"/>
                    <a:gd name="T6" fmla="*/ 0 w 241"/>
                    <a:gd name="T7" fmla="*/ 224 h 385"/>
                    <a:gd name="T8" fmla="*/ 0 w 241"/>
                    <a:gd name="T9" fmla="*/ 384 h 385"/>
                    <a:gd name="T10" fmla="*/ 240 w 241"/>
                    <a:gd name="T11" fmla="*/ 288 h 385"/>
                    <a:gd name="T12" fmla="*/ 240 w 241"/>
                    <a:gd name="T13" fmla="*/ 96 h 385"/>
                    <a:gd name="T14" fmla="*/ 0 w 241"/>
                    <a:gd name="T15" fmla="*/ 0 h 3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241"/>
                    <a:gd name="T25" fmla="*/ 0 h 385"/>
                    <a:gd name="T26" fmla="*/ 241 w 241"/>
                    <a:gd name="T27" fmla="*/ 385 h 385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241" h="385">
                      <a:moveTo>
                        <a:pt x="0" y="0"/>
                      </a:moveTo>
                      <a:lnTo>
                        <a:pt x="0" y="160"/>
                      </a:lnTo>
                      <a:lnTo>
                        <a:pt x="48" y="192"/>
                      </a:lnTo>
                      <a:lnTo>
                        <a:pt x="0" y="224"/>
                      </a:lnTo>
                      <a:lnTo>
                        <a:pt x="0" y="384"/>
                      </a:lnTo>
                      <a:lnTo>
                        <a:pt x="240" y="288"/>
                      </a:lnTo>
                      <a:lnTo>
                        <a:pt x="240" y="9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 w="190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vert="vert270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-96" charset="2"/>
                    <a:buNone/>
                    <a:defRPr/>
                  </a:pPr>
                  <a:r>
                    <a:rPr lang="en-US" sz="900" dirty="0">
                      <a:latin typeface="Verdana" pitchFamily="-96" charset="0"/>
                    </a:rPr>
                    <a:t>    add</a:t>
                  </a:r>
                </a:p>
              </p:txBody>
            </p:sp>
            <p:cxnSp>
              <p:nvCxnSpPr>
                <p:cNvPr id="128" name="Straight Arrow Connector 254"/>
                <p:cNvCxnSpPr>
                  <a:cxnSpLocks noChangeShapeType="1"/>
                </p:cNvCxnSpPr>
                <p:nvPr/>
              </p:nvCxnSpPr>
              <p:spPr bwMode="auto">
                <a:xfrm>
                  <a:off x="5678262" y="4342340"/>
                  <a:ext cx="2262" cy="848713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98" name="Freeform 97"/>
                <p:cNvSpPr/>
                <p:nvPr/>
              </p:nvSpPr>
              <p:spPr bwMode="auto">
                <a:xfrm>
                  <a:off x="5743575" y="3771900"/>
                  <a:ext cx="1162050" cy="276225"/>
                </a:xfrm>
                <a:custGeom>
                  <a:avLst/>
                  <a:gdLst>
                    <a:gd name="connsiteX0" fmla="*/ 0 w 809625"/>
                    <a:gd name="connsiteY0" fmla="*/ 0 h 276225"/>
                    <a:gd name="connsiteX1" fmla="*/ 19050 w 809625"/>
                    <a:gd name="connsiteY1" fmla="*/ 95250 h 276225"/>
                    <a:gd name="connsiteX2" fmla="*/ 809625 w 809625"/>
                    <a:gd name="connsiteY2" fmla="*/ 104775 h 276225"/>
                    <a:gd name="connsiteX3" fmla="*/ 809625 w 809625"/>
                    <a:gd name="connsiteY3" fmla="*/ 276225 h 276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09625" h="276225">
                      <a:moveTo>
                        <a:pt x="0" y="0"/>
                      </a:moveTo>
                      <a:lnTo>
                        <a:pt x="19050" y="95250"/>
                      </a:lnTo>
                      <a:lnTo>
                        <a:pt x="809625" y="104775"/>
                      </a:lnTo>
                      <a:lnTo>
                        <a:pt x="809625" y="276225"/>
                      </a:ln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5187513" y="2578662"/>
                  <a:ext cx="428625" cy="797157"/>
                  <a:chOff x="5187513" y="2578662"/>
                  <a:chExt cx="428625" cy="797157"/>
                </a:xfrm>
              </p:grpSpPr>
              <p:sp>
                <p:nvSpPr>
                  <p:cNvPr id="40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5187513" y="3062288"/>
                    <a:ext cx="428625" cy="144462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</a:pPr>
                    <a:endParaRPr lang="en-US"/>
                  </a:p>
                </p:txBody>
              </p:sp>
              <p:sp>
                <p:nvSpPr>
                  <p:cNvPr id="32" name="Oval 1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256213" y="2578662"/>
                    <a:ext cx="304734" cy="313763"/>
                  </a:xfrm>
                  <a:prstGeom prst="ellips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None/>
                    </a:pPr>
                    <a:r>
                      <a:rPr lang="en-US" dirty="0"/>
                      <a:t>0</a:t>
                    </a:r>
                  </a:p>
                </p:txBody>
              </p:sp>
              <p:cxnSp>
                <p:nvCxnSpPr>
                  <p:cNvPr id="76" name="Straight Arrow Connector 21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5415095" y="3209925"/>
                    <a:ext cx="4630" cy="165894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115" name="Straight Arrow Connector 114"/>
                  <p:cNvCxnSpPr>
                    <a:stCxn id="32" idx="4"/>
                  </p:cNvCxnSpPr>
                  <p:nvPr/>
                </p:nvCxnSpPr>
                <p:spPr bwMode="auto">
                  <a:xfrm flipH="1">
                    <a:off x="5391150" y="2892425"/>
                    <a:ext cx="17430" cy="174625"/>
                  </a:xfrm>
                  <a:prstGeom prst="straightConnector1">
                    <a:avLst/>
                  </a:pr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</p:cxnSp>
            </p:grpSp>
            <p:sp>
              <p:nvSpPr>
                <p:cNvPr id="111" name="Freeform 110"/>
                <p:cNvSpPr/>
                <p:nvPr/>
              </p:nvSpPr>
              <p:spPr bwMode="auto">
                <a:xfrm>
                  <a:off x="4895850" y="2867025"/>
                  <a:ext cx="771525" cy="1704975"/>
                </a:xfrm>
                <a:custGeom>
                  <a:avLst/>
                  <a:gdLst>
                    <a:gd name="connsiteX0" fmla="*/ 771525 w 771525"/>
                    <a:gd name="connsiteY0" fmla="*/ 1704975 h 1704975"/>
                    <a:gd name="connsiteX1" fmla="*/ 0 w 771525"/>
                    <a:gd name="connsiteY1" fmla="*/ 1704975 h 1704975"/>
                    <a:gd name="connsiteX2" fmla="*/ 9525 w 771525"/>
                    <a:gd name="connsiteY2" fmla="*/ 0 h 1704975"/>
                    <a:gd name="connsiteX3" fmla="*/ 371475 w 771525"/>
                    <a:gd name="connsiteY3" fmla="*/ 0 h 1704975"/>
                    <a:gd name="connsiteX4" fmla="*/ 371475 w 771525"/>
                    <a:gd name="connsiteY4" fmla="*/ 152400 h 1704975"/>
                    <a:gd name="connsiteX0" fmla="*/ 771525 w 771525"/>
                    <a:gd name="connsiteY0" fmla="*/ 1704975 h 1704975"/>
                    <a:gd name="connsiteX1" fmla="*/ 0 w 771525"/>
                    <a:gd name="connsiteY1" fmla="*/ 1704975 h 1704975"/>
                    <a:gd name="connsiteX2" fmla="*/ 9525 w 771525"/>
                    <a:gd name="connsiteY2" fmla="*/ 0 h 1704975"/>
                    <a:gd name="connsiteX3" fmla="*/ 371475 w 771525"/>
                    <a:gd name="connsiteY3" fmla="*/ 0 h 1704975"/>
                    <a:gd name="connsiteX4" fmla="*/ 371475 w 771525"/>
                    <a:gd name="connsiteY4" fmla="*/ 219075 h 170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1525" h="1704975">
                      <a:moveTo>
                        <a:pt x="771525" y="1704975"/>
                      </a:moveTo>
                      <a:lnTo>
                        <a:pt x="0" y="1704975"/>
                      </a:lnTo>
                      <a:lnTo>
                        <a:pt x="9525" y="0"/>
                      </a:lnTo>
                      <a:lnTo>
                        <a:pt x="371475" y="0"/>
                      </a:lnTo>
                      <a:lnTo>
                        <a:pt x="371475" y="219075"/>
                      </a:ln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21" name="Freeform 120"/>
                <p:cNvSpPr/>
                <p:nvPr/>
              </p:nvSpPr>
              <p:spPr bwMode="auto">
                <a:xfrm>
                  <a:off x="4467225" y="2514601"/>
                  <a:ext cx="1152525" cy="2038350"/>
                </a:xfrm>
                <a:custGeom>
                  <a:avLst/>
                  <a:gdLst>
                    <a:gd name="connsiteX0" fmla="*/ 0 w 1343025"/>
                    <a:gd name="connsiteY0" fmla="*/ 1924050 h 2124075"/>
                    <a:gd name="connsiteX1" fmla="*/ 0 w 1343025"/>
                    <a:gd name="connsiteY1" fmla="*/ 2124075 h 2124075"/>
                    <a:gd name="connsiteX2" fmla="*/ 247650 w 1343025"/>
                    <a:gd name="connsiteY2" fmla="*/ 2124075 h 2124075"/>
                    <a:gd name="connsiteX3" fmla="*/ 238125 w 1343025"/>
                    <a:gd name="connsiteY3" fmla="*/ 0 h 2124075"/>
                    <a:gd name="connsiteX4" fmla="*/ 1343025 w 1343025"/>
                    <a:gd name="connsiteY4" fmla="*/ 0 h 2124075"/>
                    <a:gd name="connsiteX0" fmla="*/ 0 w 1152525"/>
                    <a:gd name="connsiteY0" fmla="*/ 1924050 h 2124075"/>
                    <a:gd name="connsiteX1" fmla="*/ 0 w 1152525"/>
                    <a:gd name="connsiteY1" fmla="*/ 2124075 h 2124075"/>
                    <a:gd name="connsiteX2" fmla="*/ 247650 w 1152525"/>
                    <a:gd name="connsiteY2" fmla="*/ 2124075 h 2124075"/>
                    <a:gd name="connsiteX3" fmla="*/ 238125 w 1152525"/>
                    <a:gd name="connsiteY3" fmla="*/ 0 h 2124075"/>
                    <a:gd name="connsiteX4" fmla="*/ 1152525 w 1152525"/>
                    <a:gd name="connsiteY4" fmla="*/ 85725 h 2124075"/>
                    <a:gd name="connsiteX0" fmla="*/ 0 w 1152525"/>
                    <a:gd name="connsiteY0" fmla="*/ 1838325 h 2038350"/>
                    <a:gd name="connsiteX1" fmla="*/ 0 w 1152525"/>
                    <a:gd name="connsiteY1" fmla="*/ 2038350 h 2038350"/>
                    <a:gd name="connsiteX2" fmla="*/ 247650 w 1152525"/>
                    <a:gd name="connsiteY2" fmla="*/ 2038350 h 2038350"/>
                    <a:gd name="connsiteX3" fmla="*/ 238125 w 1152525"/>
                    <a:gd name="connsiteY3" fmla="*/ 0 h 2038350"/>
                    <a:gd name="connsiteX4" fmla="*/ 1152525 w 1152525"/>
                    <a:gd name="connsiteY4" fmla="*/ 0 h 2038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2525" h="2038350">
                      <a:moveTo>
                        <a:pt x="0" y="1838325"/>
                      </a:moveTo>
                      <a:lnTo>
                        <a:pt x="0" y="2038350"/>
                      </a:lnTo>
                      <a:lnTo>
                        <a:pt x="247650" y="2038350"/>
                      </a:lnTo>
                      <a:lnTo>
                        <a:pt x="238125" y="0"/>
                      </a:lnTo>
                      <a:lnTo>
                        <a:pt x="1152525" y="0"/>
                      </a:lnTo>
                    </a:path>
                  </a:pathLst>
                </a:cu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4400550" y="4371975"/>
                  <a:ext cx="258404" cy="2169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900" dirty="0"/>
                    <a:t>0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5238750" y="3762375"/>
                  <a:ext cx="428322" cy="203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800" dirty="0"/>
                    <a:t>32:1</a:t>
                  </a:r>
                </a:p>
              </p:txBody>
            </p:sp>
            <p:grpSp>
              <p:nvGrpSpPr>
                <p:cNvPr id="120" name="Group 119"/>
                <p:cNvGrpSpPr/>
                <p:nvPr/>
              </p:nvGrpSpPr>
              <p:grpSpPr>
                <a:xfrm>
                  <a:off x="5065713" y="2121462"/>
                  <a:ext cx="1477962" cy="1259913"/>
                  <a:chOff x="5065713" y="2121462"/>
                  <a:chExt cx="1477962" cy="1259913"/>
                </a:xfrm>
              </p:grpSpPr>
              <p:cxnSp>
                <p:nvCxnSpPr>
                  <p:cNvPr id="48" name="Straight Arrow Connector 21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6172201" y="2185988"/>
                    <a:ext cx="4762" cy="225425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133" name="Freeform 132"/>
                  <p:cNvSpPr/>
                  <p:nvPr/>
                </p:nvSpPr>
                <p:spPr bwMode="auto">
                  <a:xfrm>
                    <a:off x="5848350" y="2590800"/>
                    <a:ext cx="200025" cy="790575"/>
                  </a:xfrm>
                  <a:custGeom>
                    <a:avLst/>
                    <a:gdLst>
                      <a:gd name="connsiteX0" fmla="*/ 361950 w 361950"/>
                      <a:gd name="connsiteY0" fmla="*/ 0 h 685800"/>
                      <a:gd name="connsiteX1" fmla="*/ 361950 w 361950"/>
                      <a:gd name="connsiteY1" fmla="*/ 190500 h 685800"/>
                      <a:gd name="connsiteX2" fmla="*/ 0 w 361950"/>
                      <a:gd name="connsiteY2" fmla="*/ 190500 h 685800"/>
                      <a:gd name="connsiteX3" fmla="*/ 0 w 361950"/>
                      <a:gd name="connsiteY3" fmla="*/ 685800 h 685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61950" h="685800">
                        <a:moveTo>
                          <a:pt x="361950" y="0"/>
                        </a:moveTo>
                        <a:lnTo>
                          <a:pt x="361950" y="190500"/>
                        </a:lnTo>
                        <a:lnTo>
                          <a:pt x="0" y="190500"/>
                        </a:lnTo>
                        <a:lnTo>
                          <a:pt x="0" y="685800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sp>
                <p:nvSpPr>
                  <p:cNvPr id="116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5511363" y="2405062"/>
                    <a:ext cx="1032312" cy="166688"/>
                  </a:xfrm>
                  <a:prstGeom prst="flowChartManualOperation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</a:pPr>
                    <a:endParaRPr lang="en-US"/>
                  </a:p>
                </p:txBody>
              </p:sp>
              <p:sp>
                <p:nvSpPr>
                  <p:cNvPr id="117" name="Oval 14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5065713" y="2121462"/>
                    <a:ext cx="304734" cy="313763"/>
                  </a:xfrm>
                  <a:prstGeom prst="ellipse">
                    <a:avLst/>
                  </a:prstGeom>
                  <a:noFill/>
                  <a:ln w="25400" algn="ctr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2" charset="2"/>
                      <a:buNone/>
                    </a:pPr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19" name="Freeform 118"/>
                  <p:cNvSpPr/>
                  <p:nvPr/>
                </p:nvSpPr>
                <p:spPr bwMode="auto">
                  <a:xfrm>
                    <a:off x="5381625" y="2276475"/>
                    <a:ext cx="323850" cy="123825"/>
                  </a:xfrm>
                  <a:custGeom>
                    <a:avLst/>
                    <a:gdLst>
                      <a:gd name="connsiteX0" fmla="*/ 0 w 323850"/>
                      <a:gd name="connsiteY0" fmla="*/ 0 h 123825"/>
                      <a:gd name="connsiteX1" fmla="*/ 323850 w 323850"/>
                      <a:gd name="connsiteY1" fmla="*/ 0 h 123825"/>
                      <a:gd name="connsiteX2" fmla="*/ 323850 w 323850"/>
                      <a:gd name="connsiteY2" fmla="*/ 123825 h 1238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23850" h="123825">
                        <a:moveTo>
                          <a:pt x="0" y="0"/>
                        </a:moveTo>
                        <a:lnTo>
                          <a:pt x="323850" y="0"/>
                        </a:lnTo>
                        <a:lnTo>
                          <a:pt x="323850" y="123825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</p:grpSp>
          </p:grpSp>
        </p:grpSp>
      </p:grpSp>
      <p:sp>
        <p:nvSpPr>
          <p:cNvPr id="118" name="Rectangle 13"/>
          <p:cNvSpPr>
            <a:spLocks noChangeArrowheads="1"/>
          </p:cNvSpPr>
          <p:nvPr/>
        </p:nvSpPr>
        <p:spPr bwMode="auto">
          <a:xfrm rot="10800000">
            <a:off x="7205259" y="3512344"/>
            <a:ext cx="322262" cy="29051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25000"/>
              </a:spcBef>
              <a:buClr>
                <a:schemeClr val="bg1"/>
              </a:buClr>
              <a:buSzPct val="100000"/>
              <a:buFont typeface="Wingdings" pitchFamily="2" charset="2"/>
              <a:buNone/>
            </a:pPr>
            <a:r>
              <a:rPr lang="en-US" sz="1400" dirty="0"/>
              <a:t>&lt;&lt;</a:t>
            </a:r>
          </a:p>
        </p:txBody>
      </p:sp>
      <p:cxnSp>
        <p:nvCxnSpPr>
          <p:cNvPr id="20" name="Straight Arrow Connector 19"/>
          <p:cNvCxnSpPr>
            <a:stCxn id="118" idx="0"/>
            <a:endCxn id="24" idx="0"/>
          </p:cNvCxnSpPr>
          <p:nvPr/>
        </p:nvCxnSpPr>
        <p:spPr bwMode="auto">
          <a:xfrm>
            <a:off x="7366390" y="3802856"/>
            <a:ext cx="6857" cy="2367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6F0CEAB-293D-E73C-1B67-F4369AFD53CA}"/>
              </a:ext>
            </a:extLst>
          </p:cNvPr>
          <p:cNvCxnSpPr/>
          <p:nvPr/>
        </p:nvCxnSpPr>
        <p:spPr bwMode="auto">
          <a:xfrm flipV="1">
            <a:off x="1971675" y="3908358"/>
            <a:ext cx="6150769" cy="3810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48FD14-1C91-CEDA-63F3-277C019402F4}"/>
              </a:ext>
            </a:extLst>
          </p:cNvPr>
          <p:cNvCxnSpPr/>
          <p:nvPr/>
        </p:nvCxnSpPr>
        <p:spPr bwMode="auto">
          <a:xfrm flipV="1">
            <a:off x="1905000" y="2839971"/>
            <a:ext cx="6150769" cy="3810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33A21-6E87-49E4-9B1E-76E52A35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AE217AC-852E-45F1-9BBD-D8195A2CA45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B35A3A5-92DD-49A5-A2C4-C700AB5173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165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0" build="p" autoUpdateAnimBg="0"/>
      <p:bldP spid="156" grpId="1" build="allAtOnce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916" y="1532861"/>
            <a:ext cx="7772400" cy="4114800"/>
          </a:xfrm>
        </p:spPr>
        <p:txBody>
          <a:bodyPr/>
          <a:lstStyle/>
          <a:p>
            <a:r>
              <a:rPr lang="en-US" sz="2400" dirty="0"/>
              <a:t>Number of add32 circuits has been reduced from 31 to one, though some registers and </a:t>
            </a:r>
            <a:r>
              <a:rPr lang="en-US" sz="2400" dirty="0" err="1"/>
              <a:t>muxes</a:t>
            </a:r>
            <a:r>
              <a:rPr lang="en-US" sz="2400" dirty="0"/>
              <a:t> have been added</a:t>
            </a:r>
          </a:p>
          <a:p>
            <a:r>
              <a:rPr lang="en-US" sz="2400" dirty="0"/>
              <a:t>The longest combinational path has been reduced from 62 FAs to one add32 plus a few </a:t>
            </a:r>
            <a:r>
              <a:rPr lang="en-US" sz="2400" dirty="0" err="1"/>
              <a:t>muxes</a:t>
            </a:r>
            <a:endParaRPr lang="en-US" sz="2400" dirty="0"/>
          </a:p>
          <a:p>
            <a:r>
              <a:rPr lang="en-US" sz="2400" dirty="0"/>
              <a:t>This sequential circuit will take 31 clock cycles to compute an answer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BAF9B-D859-422D-8EA8-46A78AAC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ED9AB-8418-45BE-8CCC-736BFB7358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4C2EBA-8051-4455-B65D-2B9CC11D5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95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203809" cy="1143000"/>
          </a:xfrm>
        </p:spPr>
        <p:txBody>
          <a:bodyPr/>
          <a:lstStyle/>
          <a:p>
            <a:r>
              <a:rPr lang="en-US" dirty="0"/>
              <a:t>Packaging Multiply as a Latency-Insensitive Module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231697" y="3870656"/>
            <a:ext cx="2946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Interface with guards</a:t>
            </a: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985675" y="4403632"/>
            <a:ext cx="8032968" cy="132343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Multiply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method Action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startMul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(Bit#(32) a, Bit#(32) b)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#(Bit#(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64)) </a:t>
            </a:r>
            <a:r>
              <a:rPr lang="en-US" b="0" dirty="0" err="1">
                <a:latin typeface="Courier New" pitchFamily="49" charset="0"/>
                <a:cs typeface="Courier New" pitchFamily="49" charset="0"/>
              </a:rPr>
              <a:t>getResultMul</a:t>
            </a:r>
            <a:r>
              <a:rPr lang="en-US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endinterface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241177" y="1801205"/>
            <a:ext cx="4425601" cy="1928698"/>
            <a:chOff x="2241177" y="1801205"/>
            <a:chExt cx="4425601" cy="1928698"/>
          </a:xfrm>
        </p:grpSpPr>
        <p:grpSp>
          <p:nvGrpSpPr>
            <p:cNvPr id="22" name="Group 21"/>
            <p:cNvGrpSpPr/>
            <p:nvPr/>
          </p:nvGrpSpPr>
          <p:grpSpPr>
            <a:xfrm>
              <a:off x="2241177" y="1801205"/>
              <a:ext cx="4425601" cy="1928698"/>
              <a:chOff x="5076452" y="1925489"/>
              <a:chExt cx="3564787" cy="1310540"/>
            </a:xfrm>
          </p:grpSpPr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6132035" y="1925489"/>
                <a:ext cx="1403709" cy="13105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32" name="Group 31"/>
              <p:cNvGrpSpPr/>
              <p:nvPr/>
            </p:nvGrpSpPr>
            <p:grpSpPr>
              <a:xfrm>
                <a:off x="6133234" y="2170899"/>
                <a:ext cx="331525" cy="640242"/>
                <a:chOff x="4584642" y="1597340"/>
                <a:chExt cx="331525" cy="640242"/>
              </a:xfrm>
            </p:grpSpPr>
            <p:sp>
              <p:nvSpPr>
                <p:cNvPr id="43" name="Rectangle 9"/>
                <p:cNvSpPr>
                  <a:spLocks noChangeArrowheads="1"/>
                </p:cNvSpPr>
                <p:nvPr/>
              </p:nvSpPr>
              <p:spPr bwMode="auto">
                <a:xfrm>
                  <a:off x="4584642" y="1604169"/>
                  <a:ext cx="331525" cy="63341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4" name="Text Box 29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4412654" y="1785014"/>
                  <a:ext cx="623259" cy="2479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sz="1400" dirty="0" err="1">
                      <a:latin typeface="+mn-lt"/>
                      <a:cs typeface="Arial" charset="0"/>
                    </a:rPr>
                    <a:t>startMul</a:t>
                  </a:r>
                  <a:endParaRPr lang="en-US" sz="1400" dirty="0">
                    <a:latin typeface="+mn-lt"/>
                    <a:cs typeface="Arial" charset="0"/>
                  </a:endParaRPr>
                </a:p>
              </p:txBody>
            </p:sp>
          </p:grpSp>
          <p:sp>
            <p:nvSpPr>
              <p:cNvPr id="33" name="Text Box 32"/>
              <p:cNvSpPr txBox="1">
                <a:spLocks noChangeArrowheads="1"/>
              </p:cNvSpPr>
              <p:nvPr/>
            </p:nvSpPr>
            <p:spPr bwMode="auto">
              <a:xfrm>
                <a:off x="6389494" y="2340545"/>
                <a:ext cx="88678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  <a:cs typeface="Arial" charset="0"/>
                  </a:rPr>
                  <a:t>Multiply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7206100" y="2041123"/>
                <a:ext cx="331525" cy="941216"/>
                <a:chOff x="4584642" y="1599289"/>
                <a:chExt cx="331525" cy="638293"/>
              </a:xfrm>
            </p:grpSpPr>
            <p:sp>
              <p:nvSpPr>
                <p:cNvPr id="41" name="Rectangle 9"/>
                <p:cNvSpPr>
                  <a:spLocks noChangeArrowheads="1"/>
                </p:cNvSpPr>
                <p:nvPr/>
              </p:nvSpPr>
              <p:spPr bwMode="auto">
                <a:xfrm>
                  <a:off x="4584642" y="1604169"/>
                  <a:ext cx="331525" cy="63341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42" name="Text Box 29"/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4414605" y="1785014"/>
                  <a:ext cx="619362" cy="2479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sz="1400" dirty="0" err="1">
                      <a:latin typeface="+mn-lt"/>
                      <a:cs typeface="Arial" charset="0"/>
                    </a:rPr>
                    <a:t>getMulResult</a:t>
                  </a:r>
                  <a:endParaRPr lang="en-US" sz="1400" dirty="0">
                    <a:latin typeface="+mn-lt"/>
                    <a:cs typeface="Arial" charset="0"/>
                  </a:endParaRPr>
                </a:p>
              </p:txBody>
            </p:sp>
          </p:grpSp>
          <p:cxnSp>
            <p:nvCxnSpPr>
              <p:cNvPr id="35" name="Straight Arrow Connector 34"/>
              <p:cNvCxnSpPr/>
              <p:nvPr/>
            </p:nvCxnSpPr>
            <p:spPr bwMode="auto">
              <a:xfrm>
                <a:off x="7536565" y="2371722"/>
                <a:ext cx="484852" cy="378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>
                <a:off x="7547732" y="2757765"/>
                <a:ext cx="484852" cy="37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5645302" y="2558518"/>
                <a:ext cx="484852" cy="37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8" name="Straight Arrow Connector 37"/>
              <p:cNvCxnSpPr/>
              <p:nvPr/>
            </p:nvCxnSpPr>
            <p:spPr bwMode="auto">
              <a:xfrm flipH="1">
                <a:off x="5660231" y="2769071"/>
                <a:ext cx="484852" cy="37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Straight Arrow Connector 38"/>
              <p:cNvCxnSpPr/>
              <p:nvPr/>
            </p:nvCxnSpPr>
            <p:spPr bwMode="auto">
              <a:xfrm>
                <a:off x="5640861" y="2340545"/>
                <a:ext cx="484852" cy="378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0" name="Straight Arrow Connector 39"/>
              <p:cNvCxnSpPr/>
              <p:nvPr/>
            </p:nvCxnSpPr>
            <p:spPr bwMode="auto">
              <a:xfrm flipH="1">
                <a:off x="7537625" y="2559832"/>
                <a:ext cx="484852" cy="3782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7" name="Text Box 5"/>
              <p:cNvSpPr txBox="1">
                <a:spLocks noChangeArrowheads="1"/>
              </p:cNvSpPr>
              <p:nvPr/>
            </p:nvSpPr>
            <p:spPr bwMode="auto">
              <a:xfrm>
                <a:off x="8022493" y="2571499"/>
                <a:ext cx="618746" cy="23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600" i="1" dirty="0">
                    <a:solidFill>
                      <a:srgbClr val="00B050"/>
                    </a:solidFill>
                    <a:latin typeface="+mn-lt"/>
                    <a:cs typeface="Arial" charset="0"/>
                  </a:rPr>
                  <a:t>ready</a:t>
                </a:r>
              </a:p>
            </p:txBody>
          </p:sp>
          <p:sp>
            <p:nvSpPr>
              <p:cNvPr id="28" name="Text Box 5"/>
              <p:cNvSpPr txBox="1">
                <a:spLocks noChangeArrowheads="1"/>
              </p:cNvSpPr>
              <p:nvPr/>
            </p:nvSpPr>
            <p:spPr bwMode="auto">
              <a:xfrm>
                <a:off x="5076452" y="2625477"/>
                <a:ext cx="541274" cy="2300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600" i="1" dirty="0">
                    <a:solidFill>
                      <a:srgbClr val="00B050"/>
                    </a:solidFill>
                    <a:latin typeface="+mn-lt"/>
                    <a:cs typeface="Arial" charset="0"/>
                  </a:rPr>
                  <a:t>busy</a:t>
                </a: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5146978" y="2359887"/>
                <a:ext cx="43633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600" i="1" dirty="0" err="1">
                    <a:solidFill>
                      <a:srgbClr val="FF0000"/>
                    </a:solidFill>
                    <a:latin typeface="+mn-lt"/>
                    <a:cs typeface="Arial" charset="0"/>
                  </a:rPr>
                  <a:t>en</a:t>
                </a:r>
                <a:endParaRPr lang="en-US" sz="1600" i="1" dirty="0">
                  <a:solidFill>
                    <a:srgbClr val="FF0000"/>
                  </a:solidFill>
                  <a:latin typeface="+mn-lt"/>
                  <a:cs typeface="Arial" charset="0"/>
                </a:endParaRPr>
              </a:p>
            </p:txBody>
          </p:sp>
          <p:sp>
            <p:nvSpPr>
              <p:cNvPr id="30" name="Text Box 5"/>
              <p:cNvSpPr txBox="1">
                <a:spLocks noChangeArrowheads="1"/>
              </p:cNvSpPr>
              <p:nvPr/>
            </p:nvSpPr>
            <p:spPr bwMode="auto">
              <a:xfrm>
                <a:off x="8001326" y="2370469"/>
                <a:ext cx="436338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600" i="1" dirty="0" err="1">
                    <a:solidFill>
                      <a:srgbClr val="FF0000"/>
                    </a:solidFill>
                    <a:latin typeface="+mn-lt"/>
                    <a:cs typeface="Arial" charset="0"/>
                  </a:rPr>
                  <a:t>en</a:t>
                </a:r>
                <a:endParaRPr lang="en-US" sz="1600" i="1" dirty="0">
                  <a:solidFill>
                    <a:srgbClr val="FF0000"/>
                  </a:solidFill>
                  <a:latin typeface="+mn-lt"/>
                  <a:cs typeface="Arial" charset="0"/>
                </a:endParaRPr>
              </a:p>
            </p:txBody>
          </p:sp>
          <p:cxnSp>
            <p:nvCxnSpPr>
              <p:cNvPr id="61" name="Straight Arrow Connector 60"/>
              <p:cNvCxnSpPr/>
              <p:nvPr/>
            </p:nvCxnSpPr>
            <p:spPr bwMode="auto">
              <a:xfrm>
                <a:off x="5638740" y="2253151"/>
                <a:ext cx="484852" cy="3782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cxnSp>
          <p:nvCxnSpPr>
            <p:cNvPr id="4" name="Straight Connector 3"/>
            <p:cNvCxnSpPr/>
            <p:nvPr/>
          </p:nvCxnSpPr>
          <p:spPr bwMode="auto">
            <a:xfrm flipH="1">
              <a:off x="3172265" y="2172420"/>
              <a:ext cx="94626" cy="18391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H="1">
              <a:off x="3191812" y="2333174"/>
              <a:ext cx="94626" cy="18391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 flipH="1">
              <a:off x="5531786" y="2348542"/>
              <a:ext cx="94626" cy="18391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TextBox 22"/>
            <p:cNvSpPr txBox="1"/>
            <p:nvPr/>
          </p:nvSpPr>
          <p:spPr>
            <a:xfrm>
              <a:off x="5378481" y="2108136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64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996946" y="2401845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32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032979" y="1936211"/>
              <a:ext cx="4122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32</a:t>
              </a:r>
            </a:p>
          </p:txBody>
        </p:sp>
      </p:grp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8B1CF0-2469-4577-A099-26D129BE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B92AF0-D498-4C20-82F4-2BC22E2C9C0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2C8CC1-7436-4D70-BB5D-DFD61B6826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Multiply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47800"/>
            <a:ext cx="8302283" cy="5215564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mkMultiply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(Multiply);     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#(Bit#(32)) a&lt;-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#(Bit#(32)) b&lt;-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#(Bit#(32)) prod &lt;-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#(Bit#(32))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(0);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#(Bit#(6)) 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(32);</a:t>
            </a:r>
          </a:p>
          <a:p>
            <a:pPr marL="0" indent="0">
              <a:spcBef>
                <a:spcPct val="500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Reg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#(Bool) busy &lt;-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mkReg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(False);</a:t>
            </a:r>
          </a:p>
          <a:p>
            <a:pPr marL="0">
              <a:spcBef>
                <a:spcPts val="0"/>
              </a:spcBef>
              <a:buNone/>
            </a:pP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rule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mulStep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if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 32);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   Bit#(32) m = (a[0]==0)? 0 : b;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 a &lt;= a &gt;&gt; 1;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   Bit#(33) sum = add32(m,tp,0);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   prod &lt;= {sum[0], prod[31:1]};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>
                <a:latin typeface="Courier New" pitchFamily="49" charset="0"/>
                <a:cs typeface="Courier New" pitchFamily="49" charset="0"/>
              </a:rPr>
              <a:t>     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&lt;= sum[32:1];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&lt;= i+1;</a:t>
            </a:r>
          </a:p>
          <a:p>
            <a:pPr marL="0">
              <a:spcBef>
                <a:spcPts val="0"/>
              </a:spcBef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method Action </a:t>
            </a:r>
            <a:r>
              <a:rPr lang="en-US" sz="1800" dirty="0" err="1">
                <a:latin typeface="Courier New" pitchFamily="49" charset="0"/>
              </a:rPr>
              <a:t>startMul</a:t>
            </a:r>
            <a:r>
              <a:rPr lang="en-US" sz="1800" dirty="0">
                <a:latin typeface="Courier New" pitchFamily="49" charset="0"/>
              </a:rPr>
              <a:t>(Bit#(32) x, Bit#(32) y) 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</a:rPr>
              <a:t>(!busy);</a:t>
            </a:r>
          </a:p>
          <a:p>
            <a:pPr>
              <a:spcBef>
                <a:spcPct val="5000"/>
              </a:spcBef>
              <a:buNone/>
            </a:pPr>
            <a:r>
              <a:rPr lang="en-US" sz="1800" dirty="0">
                <a:latin typeface="Courier New" pitchFamily="49" charset="0"/>
              </a:rPr>
              <a:t>  a &lt;= x; b &lt;= y; busy &lt;= True;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&lt;= 0;  </a:t>
            </a:r>
            <a:r>
              <a:rPr lang="en-US" sz="1800" b="1" dirty="0" err="1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ActionValue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Bit#(64) </a:t>
            </a:r>
            <a:r>
              <a:rPr lang="en-US" sz="1800" dirty="0" err="1">
                <a:latin typeface="Courier New" pitchFamily="49" charset="0"/>
              </a:rPr>
              <a:t>getMulRes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</a:rPr>
              <a:t>if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</a:rPr>
              <a:t> ((</a:t>
            </a:r>
            <a:r>
              <a:rPr lang="en-US" sz="1800" dirty="0" err="1">
                <a:solidFill>
                  <a:srgbClr val="00B050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Courier New" pitchFamily="49" charset="0"/>
              </a:rPr>
              <a:t>==32) &amp;&amp; busy); </a:t>
            </a:r>
          </a:p>
          <a:p>
            <a:pPr>
              <a:spcBef>
                <a:spcPct val="5000"/>
              </a:spcBef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busy &lt;= False;</a:t>
            </a:r>
            <a:r>
              <a:rPr lang="en-US" sz="1800" b="1" dirty="0">
                <a:latin typeface="Courier New" pitchFamily="49" charset="0"/>
              </a:rPr>
              <a:t> return</a:t>
            </a:r>
            <a:r>
              <a:rPr lang="en-US" sz="1800" dirty="0">
                <a:latin typeface="Courier New" pitchFamily="49" charset="0"/>
              </a:rPr>
              <a:t> {</a:t>
            </a:r>
            <a:r>
              <a:rPr lang="en-US" sz="1800" dirty="0" err="1">
                <a:latin typeface="Courier New" pitchFamily="49" charset="0"/>
              </a:rPr>
              <a:t>tp,prod</a:t>
            </a:r>
            <a:r>
              <a:rPr lang="en-US" sz="1800" dirty="0">
                <a:latin typeface="Courier New" pitchFamily="49" charset="0"/>
              </a:rPr>
              <a:t>}; </a:t>
            </a:r>
            <a:r>
              <a:rPr lang="en-US" sz="1800" b="1" dirty="0" err="1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31604-DD8F-4E55-9ADF-5A87BDC3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4A2B7-2742-4EFD-AD1C-B31A8C11367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AD200E-804F-4AD7-833A-8D55622BC9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856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92100"/>
            <a:ext cx="7772400" cy="1143000"/>
          </a:xfrm>
        </p:spPr>
        <p:txBody>
          <a:bodyPr/>
          <a:lstStyle/>
          <a:p>
            <a:r>
              <a:rPr lang="en-US" dirty="0"/>
              <a:t>Circuit for Sequential Multiply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989429" y="5983485"/>
            <a:ext cx="3993401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600" dirty="0">
                <a:solidFill>
                  <a:srgbClr val="FF0000"/>
                </a:solidFill>
              </a:rPr>
              <a:t>s1</a:t>
            </a:r>
            <a:r>
              <a:rPr lang="en-US" sz="1600" dirty="0"/>
              <a:t> = </a:t>
            </a:r>
            <a:r>
              <a:rPr lang="en-US" sz="1600" dirty="0" err="1"/>
              <a:t>start_en</a:t>
            </a:r>
            <a:r>
              <a:rPr lang="en-US" sz="1600" dirty="0"/>
              <a:t>; </a:t>
            </a:r>
            <a:r>
              <a:rPr lang="en-US" sz="1600" dirty="0">
                <a:solidFill>
                  <a:srgbClr val="FF0000"/>
                </a:solidFill>
              </a:rPr>
              <a:t>s2</a:t>
            </a:r>
            <a:r>
              <a:rPr lang="en-US" sz="1600" dirty="0"/>
              <a:t> = </a:t>
            </a:r>
            <a:r>
              <a:rPr lang="en-US" sz="1600" dirty="0" err="1"/>
              <a:t>start_en</a:t>
            </a:r>
            <a:r>
              <a:rPr lang="en-US" sz="1600" dirty="0"/>
              <a:t> | !done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13383" y="1727902"/>
            <a:ext cx="6242947" cy="4094041"/>
            <a:chOff x="1733550" y="1383244"/>
            <a:chExt cx="6242947" cy="4094041"/>
          </a:xfrm>
        </p:grpSpPr>
        <p:sp>
          <p:nvSpPr>
            <p:cNvPr id="8" name="TextBox 100"/>
            <p:cNvSpPr txBox="1">
              <a:spLocks noChangeArrowheads="1"/>
            </p:cNvSpPr>
            <p:nvPr/>
          </p:nvSpPr>
          <p:spPr bwMode="auto">
            <a:xfrm>
              <a:off x="6034088" y="1383244"/>
              <a:ext cx="48603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/>
                <a:t>bIn</a:t>
              </a:r>
              <a:endParaRPr lang="en-US" sz="1400" dirty="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5569528" y="1870074"/>
              <a:ext cx="1204912" cy="3196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b</a:t>
              </a:r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5581050" y="1882555"/>
              <a:ext cx="101142" cy="290356"/>
              <a:chOff x="7256879" y="1927436"/>
              <a:chExt cx="300908" cy="310332"/>
            </a:xfrm>
          </p:grpSpPr>
          <p:cxnSp>
            <p:nvCxnSpPr>
              <p:cNvPr id="16" name="Straight Connector 37"/>
              <p:cNvCxnSpPr>
                <a:cxnSpLocks noChangeShapeType="1"/>
              </p:cNvCxnSpPr>
              <p:nvPr/>
            </p:nvCxnSpPr>
            <p:spPr bwMode="auto">
              <a:xfrm>
                <a:off x="7256879" y="1927436"/>
                <a:ext cx="295273" cy="147284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7" name="Straight Connector 38"/>
              <p:cNvCxnSpPr>
                <a:cxnSpLocks noChangeShapeType="1"/>
              </p:cNvCxnSpPr>
              <p:nvPr/>
            </p:nvCxnSpPr>
            <p:spPr bwMode="auto">
              <a:xfrm flipV="1">
                <a:off x="7260467" y="2065489"/>
                <a:ext cx="297320" cy="172279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cxnSp>
          <p:nvCxnSpPr>
            <p:cNvPr id="86" name="Elbow Connector 198"/>
            <p:cNvCxnSpPr>
              <a:cxnSpLocks noChangeShapeType="1"/>
            </p:cNvCxnSpPr>
            <p:nvPr/>
          </p:nvCxnSpPr>
          <p:spPr bwMode="auto">
            <a:xfrm rot="5400000">
              <a:off x="6094571" y="1779962"/>
              <a:ext cx="172506" cy="137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</p:cxnSp>
        <p:grpSp>
          <p:nvGrpSpPr>
            <p:cNvPr id="83" name="Group 82"/>
            <p:cNvGrpSpPr/>
            <p:nvPr/>
          </p:nvGrpSpPr>
          <p:grpSpPr>
            <a:xfrm>
              <a:off x="3312995" y="4039657"/>
              <a:ext cx="1224080" cy="300570"/>
              <a:chOff x="2512895" y="4039657"/>
              <a:chExt cx="1224080" cy="300570"/>
            </a:xfrm>
            <a:solidFill>
              <a:schemeClr val="accent1"/>
            </a:solidFill>
          </p:grpSpPr>
          <p:sp>
            <p:nvSpPr>
              <p:cNvPr id="19" name="Rectangle 13"/>
              <p:cNvSpPr>
                <a:spLocks noChangeArrowheads="1"/>
              </p:cNvSpPr>
              <p:nvPr/>
            </p:nvSpPr>
            <p:spPr bwMode="auto">
              <a:xfrm>
                <a:off x="2512895" y="4039657"/>
                <a:ext cx="1224080" cy="30057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a</a:t>
                </a:r>
              </a:p>
            </p:txBody>
          </p:sp>
          <p:cxnSp>
            <p:nvCxnSpPr>
              <p:cNvPr id="108" name="Straight Connector 135"/>
              <p:cNvCxnSpPr>
                <a:cxnSpLocks noChangeShapeType="1"/>
              </p:cNvCxnSpPr>
              <p:nvPr/>
            </p:nvCxnSpPr>
            <p:spPr bwMode="auto">
              <a:xfrm>
                <a:off x="2534350" y="4040715"/>
                <a:ext cx="99379" cy="137803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109" name="Straight Connector 136"/>
              <p:cNvCxnSpPr>
                <a:cxnSpLocks noChangeShapeType="1"/>
              </p:cNvCxnSpPr>
              <p:nvPr/>
            </p:nvCxnSpPr>
            <p:spPr bwMode="auto">
              <a:xfrm flipV="1">
                <a:off x="2535550" y="4169883"/>
                <a:ext cx="100067" cy="161190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grpSp>
          <p:nvGrpSpPr>
            <p:cNvPr id="80" name="Group 79"/>
            <p:cNvGrpSpPr/>
            <p:nvPr/>
          </p:nvGrpSpPr>
          <p:grpSpPr>
            <a:xfrm>
              <a:off x="2139453" y="4041770"/>
              <a:ext cx="473976" cy="319620"/>
              <a:chOff x="1339353" y="4041770"/>
              <a:chExt cx="473976" cy="319620"/>
            </a:xfrm>
            <a:solidFill>
              <a:schemeClr val="accent1"/>
            </a:solidFill>
          </p:grpSpPr>
          <p:sp>
            <p:nvSpPr>
              <p:cNvPr id="166" name="Rectangle 165"/>
              <p:cNvSpPr>
                <a:spLocks noChangeArrowheads="1"/>
              </p:cNvSpPr>
              <p:nvPr/>
            </p:nvSpPr>
            <p:spPr bwMode="auto">
              <a:xfrm>
                <a:off x="1339353" y="4041770"/>
                <a:ext cx="473976" cy="319620"/>
              </a:xfrm>
              <a:prstGeom prst="rect">
                <a:avLst/>
              </a:prstGeom>
              <a:grpFill/>
              <a:ln w="127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 err="1"/>
                  <a:t>i</a:t>
                </a:r>
                <a:endParaRPr lang="en-US" sz="1400" dirty="0"/>
              </a:p>
            </p:txBody>
          </p: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1350874" y="4054250"/>
                <a:ext cx="101142" cy="290356"/>
                <a:chOff x="7256879" y="1927436"/>
                <a:chExt cx="300908" cy="310332"/>
              </a:xfrm>
              <a:grpFill/>
            </p:grpSpPr>
            <p:cxnSp>
              <p:nvCxnSpPr>
                <p:cNvPr id="168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7256879" y="1927436"/>
                  <a:ext cx="295273" cy="147284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  <p:cxnSp>
              <p:nvCxnSpPr>
                <p:cNvPr id="169" name="Straight Connector 38"/>
                <p:cNvCxnSpPr>
                  <a:cxnSpLocks noChangeShapeType="1"/>
                </p:cNvCxnSpPr>
                <p:nvPr/>
              </p:nvCxnSpPr>
              <p:spPr bwMode="auto">
                <a:xfrm flipV="1">
                  <a:off x="7260467" y="2065489"/>
                  <a:ext cx="297320" cy="172279"/>
                </a:xfrm>
                <a:prstGeom prst="line">
                  <a:avLst/>
                </a:prstGeom>
                <a:grpFill/>
                <a:ln w="12700" algn="ctr">
                  <a:solidFill>
                    <a:srgbClr val="FF0000"/>
                  </a:solidFill>
                  <a:round/>
                  <a:headEnd/>
                  <a:tailEnd/>
                </a:ln>
              </p:spPr>
            </p:cxnSp>
          </p:grpSp>
        </p:grpSp>
        <p:grpSp>
          <p:nvGrpSpPr>
            <p:cNvPr id="81" name="Group 80"/>
            <p:cNvGrpSpPr/>
            <p:nvPr/>
          </p:nvGrpSpPr>
          <p:grpSpPr>
            <a:xfrm>
              <a:off x="1971675" y="2988237"/>
              <a:ext cx="814276" cy="2489048"/>
              <a:chOff x="1171575" y="2988237"/>
              <a:chExt cx="814276" cy="2489048"/>
            </a:xfrm>
          </p:grpSpPr>
          <p:sp>
            <p:nvSpPr>
              <p:cNvPr id="136" name="Rectangle 13"/>
              <p:cNvSpPr>
                <a:spLocks noChangeArrowheads="1"/>
              </p:cNvSpPr>
              <p:nvPr/>
            </p:nvSpPr>
            <p:spPr bwMode="auto">
              <a:xfrm>
                <a:off x="1219817" y="4624968"/>
                <a:ext cx="713048" cy="29051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== 32</a:t>
                </a:r>
              </a:p>
            </p:txBody>
          </p:sp>
          <p:sp>
            <p:nvSpPr>
              <p:cNvPr id="170" name="AutoShape 10"/>
              <p:cNvSpPr>
                <a:spLocks noChangeArrowheads="1"/>
              </p:cNvSpPr>
              <p:nvPr/>
            </p:nvSpPr>
            <p:spPr bwMode="auto">
              <a:xfrm>
                <a:off x="1361528" y="3652838"/>
                <a:ext cx="428625" cy="144462"/>
              </a:xfrm>
              <a:prstGeom prst="flowChartManualOperation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</a:pPr>
                <a:endParaRPr lang="en-US"/>
              </a:p>
            </p:txBody>
          </p:sp>
          <p:cxnSp>
            <p:nvCxnSpPr>
              <p:cNvPr id="175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1574601" y="3811893"/>
                <a:ext cx="1239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6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1573362" y="4382611"/>
                <a:ext cx="1239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77" name="Shape 256"/>
              <p:cNvCxnSpPr>
                <a:cxnSpLocks noChangeShapeType="1"/>
                <a:stCxn id="166" idx="2"/>
                <a:endCxn id="82" idx="0"/>
              </p:cNvCxnSpPr>
              <p:nvPr/>
            </p:nvCxnSpPr>
            <p:spPr bwMode="auto">
              <a:xfrm rot="5400000" flipH="1">
                <a:off x="819227" y="3594752"/>
                <a:ext cx="1341965" cy="191313"/>
              </a:xfrm>
              <a:prstGeom prst="bentConnector5">
                <a:avLst>
                  <a:gd name="adj1" fmla="val -8518"/>
                  <a:gd name="adj2" fmla="val 336041"/>
                  <a:gd name="adj3" fmla="val 117035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91" name="Oval 149"/>
              <p:cNvSpPr>
                <a:spLocks noChangeArrowheads="1"/>
              </p:cNvSpPr>
              <p:nvPr/>
            </p:nvSpPr>
            <p:spPr bwMode="auto">
              <a:xfrm>
                <a:off x="1681117" y="2988237"/>
                <a:ext cx="304734" cy="313763"/>
              </a:xfrm>
              <a:prstGeom prst="ellips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dirty="0"/>
                  <a:t>0</a:t>
                </a:r>
              </a:p>
            </p:txBody>
          </p:sp>
          <p:cxnSp>
            <p:nvCxnSpPr>
              <p:cNvPr id="192" name="Elbow Connector 190"/>
              <p:cNvCxnSpPr>
                <a:cxnSpLocks noChangeShapeType="1"/>
                <a:stCxn id="191" idx="4"/>
              </p:cNvCxnSpPr>
              <p:nvPr/>
            </p:nvCxnSpPr>
            <p:spPr bwMode="auto">
              <a:xfrm rot="5400000">
                <a:off x="1581631" y="3400985"/>
                <a:ext cx="350838" cy="152868"/>
              </a:xfrm>
              <a:prstGeom prst="bentConnector3">
                <a:avLst>
                  <a:gd name="adj1" fmla="val 41855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8" name="Straight Arrow Connector 230"/>
              <p:cNvCxnSpPr>
                <a:cxnSpLocks noChangeShapeType="1"/>
              </p:cNvCxnSpPr>
              <p:nvPr/>
            </p:nvCxnSpPr>
            <p:spPr bwMode="auto">
              <a:xfrm>
                <a:off x="1557790" y="4934989"/>
                <a:ext cx="1239" cy="242357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99" name="TextBox 102"/>
              <p:cNvSpPr txBox="1">
                <a:spLocks noChangeArrowheads="1"/>
              </p:cNvSpPr>
              <p:nvPr/>
            </p:nvSpPr>
            <p:spPr bwMode="auto">
              <a:xfrm>
                <a:off x="1234100" y="5191053"/>
                <a:ext cx="627095" cy="286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done</a:t>
                </a: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1171575" y="3019425"/>
                <a:ext cx="445956" cy="2862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400" dirty="0"/>
                  <a:t>+1</a:t>
                </a:r>
              </a:p>
            </p:txBody>
          </p:sp>
          <p:cxnSp>
            <p:nvCxnSpPr>
              <p:cNvPr id="84" name="Elbow Connector 190"/>
              <p:cNvCxnSpPr>
                <a:cxnSpLocks noChangeShapeType="1"/>
              </p:cNvCxnSpPr>
              <p:nvPr/>
            </p:nvCxnSpPr>
            <p:spPr bwMode="auto">
              <a:xfrm rot="16200000" flipH="1">
                <a:off x="1267306" y="3400985"/>
                <a:ext cx="350838" cy="152868"/>
              </a:xfrm>
              <a:prstGeom prst="bentConnector3">
                <a:avLst>
                  <a:gd name="adj1" fmla="val 41855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6769997" y="4039655"/>
              <a:ext cx="1206500" cy="30057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/>
                <a:t>prod</a:t>
              </a:r>
            </a:p>
          </p:txBody>
        </p:sp>
        <p:grpSp>
          <p:nvGrpSpPr>
            <p:cNvPr id="6" name="Group 31"/>
            <p:cNvGrpSpPr>
              <a:grpSpLocks/>
            </p:cNvGrpSpPr>
            <p:nvPr/>
          </p:nvGrpSpPr>
          <p:grpSpPr bwMode="auto">
            <a:xfrm>
              <a:off x="6773185" y="4038600"/>
              <a:ext cx="101267" cy="290358"/>
              <a:chOff x="1539276" y="3050891"/>
              <a:chExt cx="300885" cy="310334"/>
            </a:xfrm>
          </p:grpSpPr>
          <p:cxnSp>
            <p:nvCxnSpPr>
              <p:cNvPr id="26" name="Straight Connector 135"/>
              <p:cNvCxnSpPr>
                <a:cxnSpLocks noChangeShapeType="1"/>
              </p:cNvCxnSpPr>
              <p:nvPr/>
            </p:nvCxnSpPr>
            <p:spPr bwMode="auto">
              <a:xfrm>
                <a:off x="1539276" y="3050891"/>
                <a:ext cx="295275" cy="147284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27" name="Straight Connector 136"/>
              <p:cNvCxnSpPr>
                <a:cxnSpLocks noChangeShapeType="1"/>
              </p:cNvCxnSpPr>
              <p:nvPr/>
            </p:nvCxnSpPr>
            <p:spPr bwMode="auto">
              <a:xfrm flipV="1">
                <a:off x="1542841" y="3188945"/>
                <a:ext cx="297320" cy="172280"/>
              </a:xfrm>
              <a:prstGeom prst="line">
                <a:avLst/>
              </a:prstGeom>
              <a:no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grpSp>
          <p:nvGrpSpPr>
            <p:cNvPr id="36" name="Group 35"/>
            <p:cNvGrpSpPr/>
            <p:nvPr/>
          </p:nvGrpSpPr>
          <p:grpSpPr>
            <a:xfrm>
              <a:off x="6208274" y="3512345"/>
              <a:ext cx="1749518" cy="1659658"/>
              <a:chOff x="6208274" y="3512345"/>
              <a:chExt cx="1749518" cy="1659658"/>
            </a:xfrm>
          </p:grpSpPr>
          <p:sp>
            <p:nvSpPr>
              <p:cNvPr id="10" name="TextBox 102"/>
              <p:cNvSpPr txBox="1">
                <a:spLocks noChangeArrowheads="1"/>
              </p:cNvSpPr>
              <p:nvPr/>
            </p:nvSpPr>
            <p:spPr bwMode="auto">
              <a:xfrm>
                <a:off x="6208274" y="4684652"/>
                <a:ext cx="1228221" cy="286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result (low)</a:t>
                </a:r>
              </a:p>
            </p:txBody>
          </p:sp>
          <p:cxnSp>
            <p:nvCxnSpPr>
              <p:cNvPr id="57" name="Straight Arrow Connector 254"/>
              <p:cNvCxnSpPr>
                <a:cxnSpLocks noChangeShapeType="1"/>
                <a:stCxn id="24" idx="2"/>
              </p:cNvCxnSpPr>
              <p:nvPr/>
            </p:nvCxnSpPr>
            <p:spPr bwMode="auto">
              <a:xfrm>
                <a:off x="7373247" y="4340225"/>
                <a:ext cx="7952" cy="831778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70" name="Shape 256"/>
              <p:cNvCxnSpPr>
                <a:cxnSpLocks noChangeShapeType="1"/>
                <a:stCxn id="24" idx="2"/>
                <a:endCxn id="118" idx="2"/>
              </p:cNvCxnSpPr>
              <p:nvPr/>
            </p:nvCxnSpPr>
            <p:spPr bwMode="auto">
              <a:xfrm rot="5400000" flipH="1">
                <a:off x="6955878" y="3922857"/>
                <a:ext cx="827881" cy="6857"/>
              </a:xfrm>
              <a:prstGeom prst="bentConnector5">
                <a:avLst>
                  <a:gd name="adj1" fmla="val -27613"/>
                  <a:gd name="adj2" fmla="val -13688902"/>
                  <a:gd name="adj3" fmla="val 127613"/>
                </a:avLst>
              </a:prstGeom>
              <a:noFill/>
              <a:ln w="9525" algn="ctr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7" name="TextBox 86"/>
              <p:cNvSpPr txBox="1"/>
              <p:nvPr/>
            </p:nvSpPr>
            <p:spPr>
              <a:xfrm>
                <a:off x="7436495" y="3848100"/>
                <a:ext cx="521297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/>
                  <a:t>[30:0]</a:t>
                </a:r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>
              <a:off x="3495675" y="1631950"/>
              <a:ext cx="862666" cy="2914583"/>
              <a:chOff x="2695575" y="1631950"/>
              <a:chExt cx="862666" cy="2914583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2756013" y="1631950"/>
                <a:ext cx="802228" cy="2708277"/>
                <a:chOff x="2756013" y="1631950"/>
                <a:chExt cx="802228" cy="2708277"/>
              </a:xfrm>
            </p:grpSpPr>
            <p:sp>
              <p:nvSpPr>
                <p:cNvPr id="9" name="TextBox 101"/>
                <p:cNvSpPr txBox="1">
                  <a:spLocks noChangeArrowheads="1"/>
                </p:cNvSpPr>
                <p:nvPr/>
              </p:nvSpPr>
              <p:spPr bwMode="auto">
                <a:xfrm>
                  <a:off x="3077019" y="1631950"/>
                  <a:ext cx="481222" cy="2862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400" dirty="0" err="1"/>
                    <a:t>aIn</a:t>
                  </a:r>
                  <a:endParaRPr lang="en-US" sz="1400" dirty="0"/>
                </a:p>
              </p:txBody>
            </p:sp>
            <p:sp>
              <p:nvSpPr>
                <p:cNvPr id="29" name="Rectangle 13"/>
                <p:cNvSpPr>
                  <a:spLocks noChangeArrowheads="1"/>
                </p:cNvSpPr>
                <p:nvPr/>
              </p:nvSpPr>
              <p:spPr bwMode="auto">
                <a:xfrm rot="10800000">
                  <a:off x="2756013" y="2973388"/>
                  <a:ext cx="322262" cy="29051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None/>
                  </a:pPr>
                  <a:r>
                    <a:rPr lang="en-US" sz="1400" dirty="0"/>
                    <a:t>&lt;&lt;</a:t>
                  </a:r>
                </a:p>
              </p:txBody>
            </p:sp>
            <p:cxnSp>
              <p:nvCxnSpPr>
                <p:cNvPr id="34" name="Straight Arrow Connector 179"/>
                <p:cNvCxnSpPr>
                  <a:cxnSpLocks noChangeShapeType="1"/>
                </p:cNvCxnSpPr>
                <p:nvPr/>
              </p:nvCxnSpPr>
              <p:spPr bwMode="auto">
                <a:xfrm flipH="1">
                  <a:off x="3219894" y="1954213"/>
                  <a:ext cx="0" cy="1693862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8" name="AutoShape 10"/>
                <p:cNvSpPr>
                  <a:spLocks noChangeArrowheads="1"/>
                </p:cNvSpPr>
                <p:nvPr/>
              </p:nvSpPr>
              <p:spPr bwMode="auto">
                <a:xfrm>
                  <a:off x="2909383" y="3652838"/>
                  <a:ext cx="428625" cy="144462"/>
                </a:xfrm>
                <a:prstGeom prst="flowChartManualOperation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</a:pPr>
                  <a:endParaRPr lang="en-US"/>
                </a:p>
              </p:txBody>
            </p:sp>
            <p:cxnSp>
              <p:nvCxnSpPr>
                <p:cNvPr id="42" name="Elbow Connector 189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790938" y="3405187"/>
                  <a:ext cx="368300" cy="117475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0" name="Straight Arrow Connector 230"/>
                <p:cNvCxnSpPr>
                  <a:cxnSpLocks noChangeShapeType="1"/>
                  <a:stCxn id="38" idx="2"/>
                  <a:endCxn id="19" idx="0"/>
                </p:cNvCxnSpPr>
                <p:nvPr/>
              </p:nvCxnSpPr>
              <p:spPr bwMode="auto">
                <a:xfrm>
                  <a:off x="3123696" y="3797300"/>
                  <a:ext cx="10764" cy="242357"/>
                </a:xfrm>
                <a:prstGeom prst="straightConnector1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58" name="Shape 256"/>
                <p:cNvCxnSpPr>
                  <a:cxnSpLocks noChangeShapeType="1"/>
                  <a:stCxn id="19" idx="2"/>
                  <a:endCxn id="29" idx="2"/>
                </p:cNvCxnSpPr>
                <p:nvPr/>
              </p:nvCxnSpPr>
              <p:spPr bwMode="auto">
                <a:xfrm rot="5400000" flipH="1">
                  <a:off x="2342382" y="3548150"/>
                  <a:ext cx="1366839" cy="217316"/>
                </a:xfrm>
                <a:prstGeom prst="bentConnector5">
                  <a:avLst>
                    <a:gd name="adj1" fmla="val -16725"/>
                    <a:gd name="adj2" fmla="val 386828"/>
                    <a:gd name="adj3" fmla="val 116725"/>
                  </a:avLst>
                </a:prstGeom>
                <a:noFill/>
                <a:ln w="9525" algn="ctr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100" name="TextBox 99"/>
              <p:cNvSpPr txBox="1"/>
              <p:nvPr/>
            </p:nvSpPr>
            <p:spPr>
              <a:xfrm>
                <a:off x="2695575" y="4343400"/>
                <a:ext cx="428322" cy="2031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800" dirty="0"/>
                  <a:t>31:0</a:t>
                </a:r>
              </a:p>
            </p:txBody>
          </p:sp>
        </p:grpSp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5055962" y="4041770"/>
              <a:ext cx="1206500" cy="30057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 err="1"/>
                <a:t>tp</a:t>
              </a:r>
              <a:endParaRPr lang="en-US" sz="1400" dirty="0"/>
            </a:p>
          </p:txBody>
        </p:sp>
        <p:grpSp>
          <p:nvGrpSpPr>
            <p:cNvPr id="13" name="Group 31"/>
            <p:cNvGrpSpPr>
              <a:grpSpLocks/>
            </p:cNvGrpSpPr>
            <p:nvPr/>
          </p:nvGrpSpPr>
          <p:grpSpPr bwMode="auto">
            <a:xfrm>
              <a:off x="5059150" y="4040715"/>
              <a:ext cx="101267" cy="290358"/>
              <a:chOff x="1539276" y="3050891"/>
              <a:chExt cx="300885" cy="310334"/>
            </a:xfrm>
            <a:solidFill>
              <a:schemeClr val="bg1"/>
            </a:solidFill>
          </p:grpSpPr>
          <p:cxnSp>
            <p:nvCxnSpPr>
              <p:cNvPr id="65" name="Straight Connector 135"/>
              <p:cNvCxnSpPr>
                <a:cxnSpLocks noChangeShapeType="1"/>
              </p:cNvCxnSpPr>
              <p:nvPr/>
            </p:nvCxnSpPr>
            <p:spPr bwMode="auto">
              <a:xfrm>
                <a:off x="1539276" y="3050891"/>
                <a:ext cx="295275" cy="147284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  <p:cxnSp>
            <p:nvCxnSpPr>
              <p:cNvPr id="66" name="Straight Connector 136"/>
              <p:cNvCxnSpPr>
                <a:cxnSpLocks noChangeShapeType="1"/>
              </p:cNvCxnSpPr>
              <p:nvPr/>
            </p:nvCxnSpPr>
            <p:spPr bwMode="auto">
              <a:xfrm flipV="1">
                <a:off x="1542841" y="3188945"/>
                <a:ext cx="297320" cy="172280"/>
              </a:xfrm>
              <a:prstGeom prst="line">
                <a:avLst/>
              </a:prstGeom>
              <a:grpFill/>
              <a:ln w="12700" algn="ctr">
                <a:solidFill>
                  <a:srgbClr val="FF0000"/>
                </a:solidFill>
                <a:round/>
                <a:headEnd/>
                <a:tailEnd/>
              </a:ln>
            </p:spPr>
          </p:cxnSp>
        </p:grpSp>
        <p:grpSp>
          <p:nvGrpSpPr>
            <p:cNvPr id="103" name="Group 102"/>
            <p:cNvGrpSpPr/>
            <p:nvPr/>
          </p:nvGrpSpPr>
          <p:grpSpPr>
            <a:xfrm>
              <a:off x="2547391" y="3657600"/>
              <a:ext cx="541519" cy="313932"/>
              <a:chOff x="1747291" y="3657600"/>
              <a:chExt cx="541519" cy="313932"/>
            </a:xfrm>
          </p:grpSpPr>
          <p:cxnSp>
            <p:nvCxnSpPr>
              <p:cNvPr id="138" name="Straight Arrow Connector 137"/>
              <p:cNvCxnSpPr/>
              <p:nvPr/>
            </p:nvCxnSpPr>
            <p:spPr bwMode="auto">
              <a:xfrm flipH="1" flipV="1">
                <a:off x="1747291" y="372427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2" name="TextBox 141"/>
              <p:cNvSpPr txBox="1"/>
              <p:nvPr/>
            </p:nvSpPr>
            <p:spPr>
              <a:xfrm>
                <a:off x="1866900" y="365760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s1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4080916" y="3695700"/>
              <a:ext cx="531994" cy="313932"/>
              <a:chOff x="3280816" y="3695700"/>
              <a:chExt cx="531994" cy="313932"/>
            </a:xfrm>
          </p:grpSpPr>
          <p:cxnSp>
            <p:nvCxnSpPr>
              <p:cNvPr id="141" name="Straight Arrow Connector 140"/>
              <p:cNvCxnSpPr/>
              <p:nvPr/>
            </p:nvCxnSpPr>
            <p:spPr bwMode="auto">
              <a:xfrm flipH="1" flipV="1">
                <a:off x="3280816" y="3752850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3" name="TextBox 142"/>
              <p:cNvSpPr txBox="1"/>
              <p:nvPr/>
            </p:nvSpPr>
            <p:spPr>
              <a:xfrm>
                <a:off x="3390900" y="369570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s1</a:t>
                </a:r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5576341" y="3000375"/>
              <a:ext cx="712969" cy="313932"/>
              <a:chOff x="4776241" y="3000375"/>
              <a:chExt cx="712969" cy="313932"/>
            </a:xfrm>
          </p:grpSpPr>
          <p:cxnSp>
            <p:nvCxnSpPr>
              <p:cNvPr id="140" name="Straight Arrow Connector 139"/>
              <p:cNvCxnSpPr/>
              <p:nvPr/>
            </p:nvCxnSpPr>
            <p:spPr bwMode="auto">
              <a:xfrm flipH="1" flipV="1">
                <a:off x="4776241" y="315277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44" name="TextBox 143"/>
              <p:cNvSpPr txBox="1"/>
              <p:nvPr/>
            </p:nvSpPr>
            <p:spPr>
              <a:xfrm>
                <a:off x="5067300" y="300037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s1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733550" y="4143375"/>
              <a:ext cx="421910" cy="313932"/>
              <a:chOff x="933450" y="4143375"/>
              <a:chExt cx="421910" cy="313932"/>
            </a:xfrm>
          </p:grpSpPr>
          <p:cxnSp>
            <p:nvCxnSpPr>
              <p:cNvPr id="139" name="Straight Arrow Connector 138"/>
              <p:cNvCxnSpPr/>
              <p:nvPr/>
            </p:nvCxnSpPr>
            <p:spPr bwMode="auto">
              <a:xfrm flipV="1">
                <a:off x="1032916" y="42005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1" name="TextBox 150"/>
              <p:cNvSpPr txBox="1"/>
              <p:nvPr/>
            </p:nvSpPr>
            <p:spPr>
              <a:xfrm>
                <a:off x="933450" y="414337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s2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2905125" y="4162425"/>
              <a:ext cx="421910" cy="313932"/>
              <a:chOff x="2105025" y="4162425"/>
              <a:chExt cx="421910" cy="313932"/>
            </a:xfrm>
          </p:grpSpPr>
          <p:cxnSp>
            <p:nvCxnSpPr>
              <p:cNvPr id="145" name="Straight Arrow Connector 144"/>
              <p:cNvCxnSpPr/>
              <p:nvPr/>
            </p:nvCxnSpPr>
            <p:spPr bwMode="auto">
              <a:xfrm flipV="1">
                <a:off x="2194966" y="4210050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2" name="TextBox 151"/>
              <p:cNvSpPr txBox="1"/>
              <p:nvPr/>
            </p:nvSpPr>
            <p:spPr>
              <a:xfrm>
                <a:off x="2105025" y="416242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s2</a:t>
                </a:r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4657725" y="4171950"/>
              <a:ext cx="421910" cy="313932"/>
              <a:chOff x="3857625" y="4171950"/>
              <a:chExt cx="421910" cy="313932"/>
            </a:xfrm>
          </p:grpSpPr>
          <p:cxnSp>
            <p:nvCxnSpPr>
              <p:cNvPr id="146" name="Straight Arrow Connector 145"/>
              <p:cNvCxnSpPr/>
              <p:nvPr/>
            </p:nvCxnSpPr>
            <p:spPr bwMode="auto">
              <a:xfrm flipV="1">
                <a:off x="3947566" y="42005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3" name="TextBox 152"/>
              <p:cNvSpPr txBox="1"/>
              <p:nvPr/>
            </p:nvSpPr>
            <p:spPr>
              <a:xfrm>
                <a:off x="3857625" y="417195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s2</a:t>
                </a:r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6410325" y="4181475"/>
              <a:ext cx="421910" cy="313932"/>
              <a:chOff x="5610225" y="4181475"/>
              <a:chExt cx="421910" cy="313932"/>
            </a:xfrm>
          </p:grpSpPr>
          <p:cxnSp>
            <p:nvCxnSpPr>
              <p:cNvPr id="148" name="Straight Arrow Connector 147"/>
              <p:cNvCxnSpPr/>
              <p:nvPr/>
            </p:nvCxnSpPr>
            <p:spPr bwMode="auto">
              <a:xfrm flipV="1">
                <a:off x="5652541" y="42005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4" name="TextBox 153"/>
              <p:cNvSpPr txBox="1"/>
              <p:nvPr/>
            </p:nvSpPr>
            <p:spPr>
              <a:xfrm>
                <a:off x="5610225" y="4181475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s2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933950" y="1866900"/>
              <a:ext cx="647700" cy="313932"/>
              <a:chOff x="4133850" y="1866900"/>
              <a:chExt cx="647700" cy="313932"/>
            </a:xfrm>
          </p:grpSpPr>
          <p:cxnSp>
            <p:nvCxnSpPr>
              <p:cNvPr id="150" name="Straight Arrow Connector 149"/>
              <p:cNvCxnSpPr/>
              <p:nvPr/>
            </p:nvCxnSpPr>
            <p:spPr bwMode="auto">
              <a:xfrm flipV="1">
                <a:off x="4461916" y="2028825"/>
                <a:ext cx="319634" cy="794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55" name="TextBox 154"/>
              <p:cNvSpPr txBox="1"/>
              <p:nvPr/>
            </p:nvSpPr>
            <p:spPr>
              <a:xfrm>
                <a:off x="4133850" y="1866900"/>
                <a:ext cx="421910" cy="313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:r>
                  <a:rPr lang="en-US" sz="1600" dirty="0">
                    <a:solidFill>
                      <a:srgbClr val="FF0000"/>
                    </a:solidFill>
                  </a:rPr>
                  <a:t>s1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371023" y="2102412"/>
              <a:ext cx="2564964" cy="3069591"/>
              <a:chOff x="4371023" y="2102412"/>
              <a:chExt cx="2564964" cy="3069591"/>
            </a:xfrm>
          </p:grpSpPr>
          <p:sp>
            <p:nvSpPr>
              <p:cNvPr id="130" name="TextBox 102"/>
              <p:cNvSpPr txBox="1">
                <a:spLocks noChangeArrowheads="1"/>
              </p:cNvSpPr>
              <p:nvPr/>
            </p:nvSpPr>
            <p:spPr bwMode="auto">
              <a:xfrm>
                <a:off x="4371023" y="4684652"/>
                <a:ext cx="1311578" cy="286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None/>
                </a:pPr>
                <a:r>
                  <a:rPr lang="en-US" sz="1400" dirty="0"/>
                  <a:t>result (high)</a:t>
                </a:r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4400550" y="2102412"/>
                <a:ext cx="2535437" cy="3069591"/>
                <a:chOff x="4400550" y="2121462"/>
                <a:chExt cx="2535437" cy="3069591"/>
              </a:xfrm>
            </p:grpSpPr>
            <p:sp>
              <p:nvSpPr>
                <p:cNvPr id="85" name="TextBox 84"/>
                <p:cNvSpPr txBox="1"/>
                <p:nvPr/>
              </p:nvSpPr>
              <p:spPr>
                <a:xfrm>
                  <a:off x="6619875" y="3867150"/>
                  <a:ext cx="316112" cy="203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800" dirty="0"/>
                    <a:t>31</a:t>
                  </a:r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>
                  <a:off x="5657850" y="3762375"/>
                  <a:ext cx="1362" cy="260345"/>
                </a:xfrm>
                <a:prstGeom prst="straightConnector1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99" name="TextBox 98"/>
                <p:cNvSpPr txBox="1"/>
                <p:nvPr/>
              </p:nvSpPr>
              <p:spPr>
                <a:xfrm>
                  <a:off x="5724525" y="3724275"/>
                  <a:ext cx="250390" cy="203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buNone/>
                  </a:pPr>
                  <a:r>
                    <a:rPr lang="en-US" sz="800" dirty="0"/>
                    <a:t>0</a:t>
                  </a:r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4400550" y="2121462"/>
                  <a:ext cx="2505075" cy="3069591"/>
                  <a:chOff x="4400550" y="2121462"/>
                  <a:chExt cx="2505075" cy="3069591"/>
                </a:xfrm>
              </p:grpSpPr>
              <p:sp>
                <p:nvSpPr>
                  <p:cNvPr id="31" name="Freeform 20"/>
                  <p:cNvSpPr>
                    <a:spLocks/>
                  </p:cNvSpPr>
                  <p:nvPr/>
                </p:nvSpPr>
                <p:spPr bwMode="auto">
                  <a:xfrm rot="5400000">
                    <a:off x="5451542" y="3262379"/>
                    <a:ext cx="382587" cy="611055"/>
                  </a:xfrm>
                  <a:custGeom>
                    <a:avLst/>
                    <a:gdLst>
                      <a:gd name="T0" fmla="*/ 0 w 241"/>
                      <a:gd name="T1" fmla="*/ 0 h 385"/>
                      <a:gd name="T2" fmla="*/ 0 w 241"/>
                      <a:gd name="T3" fmla="*/ 160 h 385"/>
                      <a:gd name="T4" fmla="*/ 48 w 241"/>
                      <a:gd name="T5" fmla="*/ 192 h 385"/>
                      <a:gd name="T6" fmla="*/ 0 w 241"/>
                      <a:gd name="T7" fmla="*/ 224 h 385"/>
                      <a:gd name="T8" fmla="*/ 0 w 241"/>
                      <a:gd name="T9" fmla="*/ 384 h 385"/>
                      <a:gd name="T10" fmla="*/ 240 w 241"/>
                      <a:gd name="T11" fmla="*/ 288 h 385"/>
                      <a:gd name="T12" fmla="*/ 240 w 241"/>
                      <a:gd name="T13" fmla="*/ 96 h 385"/>
                      <a:gd name="T14" fmla="*/ 0 w 241"/>
                      <a:gd name="T15" fmla="*/ 0 h 385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41"/>
                      <a:gd name="T25" fmla="*/ 0 h 385"/>
                      <a:gd name="T26" fmla="*/ 241 w 241"/>
                      <a:gd name="T27" fmla="*/ 385 h 385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41" h="385">
                        <a:moveTo>
                          <a:pt x="0" y="0"/>
                        </a:moveTo>
                        <a:lnTo>
                          <a:pt x="0" y="160"/>
                        </a:lnTo>
                        <a:lnTo>
                          <a:pt x="48" y="192"/>
                        </a:lnTo>
                        <a:lnTo>
                          <a:pt x="0" y="224"/>
                        </a:lnTo>
                        <a:lnTo>
                          <a:pt x="0" y="384"/>
                        </a:lnTo>
                        <a:lnTo>
                          <a:pt x="240" y="288"/>
                        </a:lnTo>
                        <a:lnTo>
                          <a:pt x="240" y="96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bg1"/>
                  </a:solidFill>
                  <a:ln w="190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vert="vert270" anchor="ctr"/>
                  <a:lstStyle/>
                  <a:p>
                    <a:pPr>
                      <a:lnSpc>
                        <a:spcPct val="90000"/>
                      </a:lnSpc>
                      <a:spcBef>
                        <a:spcPct val="25000"/>
                      </a:spcBef>
                      <a:buClr>
                        <a:schemeClr val="bg1"/>
                      </a:buClr>
                      <a:buSzPct val="100000"/>
                      <a:buFont typeface="Wingdings" pitchFamily="-96" charset="2"/>
                      <a:buNone/>
                      <a:defRPr/>
                    </a:pPr>
                    <a:r>
                      <a:rPr lang="en-US" sz="900" dirty="0">
                        <a:latin typeface="Verdana" pitchFamily="-96" charset="0"/>
                      </a:rPr>
                      <a:t>    add</a:t>
                    </a:r>
                  </a:p>
                </p:txBody>
              </p:sp>
              <p:cxnSp>
                <p:nvCxnSpPr>
                  <p:cNvPr id="128" name="Straight Arrow Connector 254"/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678262" y="4342340"/>
                    <a:ext cx="2262" cy="848713"/>
                  </a:xfrm>
                  <a:prstGeom prst="straightConnector1">
                    <a:avLst/>
                  </a:prstGeom>
                  <a:noFill/>
                  <a:ln w="9525" algn="ctr">
                    <a:solidFill>
                      <a:schemeClr val="tx1"/>
                    </a:solidFill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98" name="Freeform 97"/>
                  <p:cNvSpPr/>
                  <p:nvPr/>
                </p:nvSpPr>
                <p:spPr bwMode="auto">
                  <a:xfrm>
                    <a:off x="5743575" y="3771900"/>
                    <a:ext cx="1162050" cy="276225"/>
                  </a:xfrm>
                  <a:custGeom>
                    <a:avLst/>
                    <a:gdLst>
                      <a:gd name="connsiteX0" fmla="*/ 0 w 809625"/>
                      <a:gd name="connsiteY0" fmla="*/ 0 h 276225"/>
                      <a:gd name="connsiteX1" fmla="*/ 19050 w 809625"/>
                      <a:gd name="connsiteY1" fmla="*/ 95250 h 276225"/>
                      <a:gd name="connsiteX2" fmla="*/ 809625 w 809625"/>
                      <a:gd name="connsiteY2" fmla="*/ 104775 h 276225"/>
                      <a:gd name="connsiteX3" fmla="*/ 809625 w 809625"/>
                      <a:gd name="connsiteY3" fmla="*/ 276225 h 276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809625" h="276225">
                        <a:moveTo>
                          <a:pt x="0" y="0"/>
                        </a:moveTo>
                        <a:lnTo>
                          <a:pt x="19050" y="95250"/>
                        </a:lnTo>
                        <a:lnTo>
                          <a:pt x="809625" y="104775"/>
                        </a:lnTo>
                        <a:lnTo>
                          <a:pt x="809625" y="276225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grpSp>
                <p:nvGrpSpPr>
                  <p:cNvPr id="123" name="Group 122"/>
                  <p:cNvGrpSpPr/>
                  <p:nvPr/>
                </p:nvGrpSpPr>
                <p:grpSpPr>
                  <a:xfrm>
                    <a:off x="5187513" y="2578662"/>
                    <a:ext cx="428625" cy="797157"/>
                    <a:chOff x="5187513" y="2578662"/>
                    <a:chExt cx="428625" cy="797157"/>
                  </a:xfrm>
                </p:grpSpPr>
                <p:sp>
                  <p:nvSpPr>
                    <p:cNvPr id="40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87513" y="3062288"/>
                      <a:ext cx="428625" cy="144462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chemeClr val="bg1"/>
                        </a:buClr>
                        <a:buSzPct val="100000"/>
                        <a:buFont typeface="Wingdings" pitchFamily="2" charset="2"/>
                        <a:buChar char="•"/>
                      </a:pPr>
                      <a:endParaRPr lang="en-US"/>
                    </a:p>
                  </p:txBody>
                </p:sp>
                <p:sp>
                  <p:nvSpPr>
                    <p:cNvPr id="32" name="Oval 14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5256213" y="2578662"/>
                      <a:ext cx="304734" cy="313763"/>
                    </a:xfrm>
                    <a:prstGeom prst="ellipse">
                      <a:avLst/>
                    </a:prstGeom>
                    <a:noFill/>
                    <a:ln w="254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chemeClr val="bg1"/>
                        </a:buClr>
                        <a:buSzPct val="100000"/>
                        <a:buFont typeface="Wingdings" pitchFamily="2" charset="2"/>
                        <a:buNone/>
                      </a:pPr>
                      <a:r>
                        <a:rPr lang="en-US" dirty="0"/>
                        <a:t>0</a:t>
                      </a:r>
                    </a:p>
                  </p:txBody>
                </p:sp>
                <p:cxnSp>
                  <p:nvCxnSpPr>
                    <p:cNvPr id="76" name="Straight Arrow Connector 21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5415095" y="3209925"/>
                      <a:ext cx="4630" cy="165894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 type="none" w="med" len="med"/>
                      <a:tailEnd type="triangle" w="med" len="med"/>
                    </a:ln>
                  </p:spPr>
                </p:cxnSp>
                <p:cxnSp>
                  <p:nvCxnSpPr>
                    <p:cNvPr id="115" name="Straight Arrow Connector 114"/>
                    <p:cNvCxnSpPr>
                      <a:stCxn id="32" idx="4"/>
                    </p:cNvCxnSpPr>
                    <p:nvPr/>
                  </p:nvCxnSpPr>
                  <p:spPr bwMode="auto">
                    <a:xfrm flipH="1">
                      <a:off x="5391150" y="2892425"/>
                      <a:ext cx="17430" cy="174625"/>
                    </a:xfrm>
                    <a:prstGeom prst="straightConnector1">
                      <a:avLst/>
                    </a:pr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</p:cxnSp>
              </p:grpSp>
              <p:sp>
                <p:nvSpPr>
                  <p:cNvPr id="111" name="Freeform 110"/>
                  <p:cNvSpPr/>
                  <p:nvPr/>
                </p:nvSpPr>
                <p:spPr bwMode="auto">
                  <a:xfrm>
                    <a:off x="4895850" y="2867025"/>
                    <a:ext cx="771525" cy="1704975"/>
                  </a:xfrm>
                  <a:custGeom>
                    <a:avLst/>
                    <a:gdLst>
                      <a:gd name="connsiteX0" fmla="*/ 771525 w 771525"/>
                      <a:gd name="connsiteY0" fmla="*/ 1704975 h 1704975"/>
                      <a:gd name="connsiteX1" fmla="*/ 0 w 771525"/>
                      <a:gd name="connsiteY1" fmla="*/ 1704975 h 1704975"/>
                      <a:gd name="connsiteX2" fmla="*/ 9525 w 771525"/>
                      <a:gd name="connsiteY2" fmla="*/ 0 h 1704975"/>
                      <a:gd name="connsiteX3" fmla="*/ 371475 w 771525"/>
                      <a:gd name="connsiteY3" fmla="*/ 0 h 1704975"/>
                      <a:gd name="connsiteX4" fmla="*/ 371475 w 771525"/>
                      <a:gd name="connsiteY4" fmla="*/ 152400 h 1704975"/>
                      <a:gd name="connsiteX0" fmla="*/ 771525 w 771525"/>
                      <a:gd name="connsiteY0" fmla="*/ 1704975 h 1704975"/>
                      <a:gd name="connsiteX1" fmla="*/ 0 w 771525"/>
                      <a:gd name="connsiteY1" fmla="*/ 1704975 h 1704975"/>
                      <a:gd name="connsiteX2" fmla="*/ 9525 w 771525"/>
                      <a:gd name="connsiteY2" fmla="*/ 0 h 1704975"/>
                      <a:gd name="connsiteX3" fmla="*/ 371475 w 771525"/>
                      <a:gd name="connsiteY3" fmla="*/ 0 h 1704975"/>
                      <a:gd name="connsiteX4" fmla="*/ 371475 w 771525"/>
                      <a:gd name="connsiteY4" fmla="*/ 219075 h 170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1525" h="1704975">
                        <a:moveTo>
                          <a:pt x="771525" y="1704975"/>
                        </a:moveTo>
                        <a:lnTo>
                          <a:pt x="0" y="1704975"/>
                        </a:lnTo>
                        <a:lnTo>
                          <a:pt x="9525" y="0"/>
                        </a:lnTo>
                        <a:lnTo>
                          <a:pt x="371475" y="0"/>
                        </a:lnTo>
                        <a:lnTo>
                          <a:pt x="371475" y="219075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sp>
                <p:nvSpPr>
                  <p:cNvPr id="121" name="Freeform 120"/>
                  <p:cNvSpPr/>
                  <p:nvPr/>
                </p:nvSpPr>
                <p:spPr bwMode="auto">
                  <a:xfrm>
                    <a:off x="4467225" y="2514601"/>
                    <a:ext cx="1152525" cy="2038350"/>
                  </a:xfrm>
                  <a:custGeom>
                    <a:avLst/>
                    <a:gdLst>
                      <a:gd name="connsiteX0" fmla="*/ 0 w 1343025"/>
                      <a:gd name="connsiteY0" fmla="*/ 1924050 h 2124075"/>
                      <a:gd name="connsiteX1" fmla="*/ 0 w 1343025"/>
                      <a:gd name="connsiteY1" fmla="*/ 2124075 h 2124075"/>
                      <a:gd name="connsiteX2" fmla="*/ 247650 w 1343025"/>
                      <a:gd name="connsiteY2" fmla="*/ 2124075 h 2124075"/>
                      <a:gd name="connsiteX3" fmla="*/ 238125 w 1343025"/>
                      <a:gd name="connsiteY3" fmla="*/ 0 h 2124075"/>
                      <a:gd name="connsiteX4" fmla="*/ 1343025 w 1343025"/>
                      <a:gd name="connsiteY4" fmla="*/ 0 h 2124075"/>
                      <a:gd name="connsiteX0" fmla="*/ 0 w 1152525"/>
                      <a:gd name="connsiteY0" fmla="*/ 1924050 h 2124075"/>
                      <a:gd name="connsiteX1" fmla="*/ 0 w 1152525"/>
                      <a:gd name="connsiteY1" fmla="*/ 2124075 h 2124075"/>
                      <a:gd name="connsiteX2" fmla="*/ 247650 w 1152525"/>
                      <a:gd name="connsiteY2" fmla="*/ 2124075 h 2124075"/>
                      <a:gd name="connsiteX3" fmla="*/ 238125 w 1152525"/>
                      <a:gd name="connsiteY3" fmla="*/ 0 h 2124075"/>
                      <a:gd name="connsiteX4" fmla="*/ 1152525 w 1152525"/>
                      <a:gd name="connsiteY4" fmla="*/ 85725 h 2124075"/>
                      <a:gd name="connsiteX0" fmla="*/ 0 w 1152525"/>
                      <a:gd name="connsiteY0" fmla="*/ 1838325 h 2038350"/>
                      <a:gd name="connsiteX1" fmla="*/ 0 w 1152525"/>
                      <a:gd name="connsiteY1" fmla="*/ 2038350 h 2038350"/>
                      <a:gd name="connsiteX2" fmla="*/ 247650 w 1152525"/>
                      <a:gd name="connsiteY2" fmla="*/ 2038350 h 2038350"/>
                      <a:gd name="connsiteX3" fmla="*/ 238125 w 1152525"/>
                      <a:gd name="connsiteY3" fmla="*/ 0 h 2038350"/>
                      <a:gd name="connsiteX4" fmla="*/ 1152525 w 1152525"/>
                      <a:gd name="connsiteY4" fmla="*/ 0 h 2038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2525" h="2038350">
                        <a:moveTo>
                          <a:pt x="0" y="1838325"/>
                        </a:moveTo>
                        <a:lnTo>
                          <a:pt x="0" y="2038350"/>
                        </a:lnTo>
                        <a:lnTo>
                          <a:pt x="247650" y="2038350"/>
                        </a:lnTo>
                        <a:lnTo>
                          <a:pt x="238125" y="0"/>
                        </a:lnTo>
                        <a:lnTo>
                          <a:pt x="1152525" y="0"/>
                        </a:lnTo>
                      </a:path>
                    </a:pathLst>
                  </a:custGeom>
                  <a:noFill/>
                  <a:ln w="952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1" fontAlgn="base" latinLnBrk="0" hangingPunct="1">
                      <a:lnSpc>
                        <a:spcPct val="90000"/>
                      </a:lnSpc>
                      <a:spcBef>
                        <a:spcPct val="25000"/>
                      </a:spcBef>
                      <a:spcAft>
                        <a:spcPct val="0"/>
                      </a:spcAft>
                      <a:buClr>
                        <a:schemeClr val="bg1"/>
                      </a:buClr>
                      <a:buSzPct val="100000"/>
                      <a:buFont typeface="Wingdings" pitchFamily="2" charset="2"/>
                      <a:buChar char="•"/>
                      <a:tabLst/>
                    </a:pPr>
                    <a:endParaRPr kumimoji="0" lang="en-US" sz="2000" b="0" i="0" u="none" strike="noStrike" cap="none" normalizeH="0" baseline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Verdana" pitchFamily="34" charset="0"/>
                    </a:endParaRPr>
                  </a:p>
                </p:txBody>
              </p:sp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4400550" y="4371975"/>
                    <a:ext cx="258404" cy="2169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sz="900" dirty="0"/>
                      <a:t>0</a:t>
                    </a: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5238750" y="3762375"/>
                    <a:ext cx="428322" cy="2031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sz="800" dirty="0"/>
                      <a:t>32:1</a:t>
                    </a:r>
                  </a:p>
                </p:txBody>
              </p:sp>
              <p:grpSp>
                <p:nvGrpSpPr>
                  <p:cNvPr id="120" name="Group 119"/>
                  <p:cNvGrpSpPr/>
                  <p:nvPr/>
                </p:nvGrpSpPr>
                <p:grpSpPr>
                  <a:xfrm>
                    <a:off x="5065713" y="2121462"/>
                    <a:ext cx="1477962" cy="1259913"/>
                    <a:chOff x="5065713" y="2121462"/>
                    <a:chExt cx="1477962" cy="1259913"/>
                  </a:xfrm>
                </p:grpSpPr>
                <p:cxnSp>
                  <p:nvCxnSpPr>
                    <p:cNvPr id="48" name="Straight Arrow Connector 214"/>
                    <p:cNvCxnSpPr>
                      <a:cxnSpLocks noChangeShapeType="1"/>
                    </p:cNvCxnSpPr>
                    <p:nvPr/>
                  </p:nvCxnSpPr>
                  <p:spPr bwMode="auto">
                    <a:xfrm flipH="1">
                      <a:off x="6172201" y="2185988"/>
                      <a:ext cx="4762" cy="225425"/>
                    </a:xfrm>
                    <a:prstGeom prst="straightConnector1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 type="none" w="med" len="med"/>
                      <a:tailEnd type="triangle" w="med" len="med"/>
                    </a:ln>
                  </p:spPr>
                </p:cxnSp>
                <p:sp>
                  <p:nvSpPr>
                    <p:cNvPr id="133" name="Freeform 132"/>
                    <p:cNvSpPr/>
                    <p:nvPr/>
                  </p:nvSpPr>
                  <p:spPr bwMode="auto">
                    <a:xfrm>
                      <a:off x="5848350" y="2590800"/>
                      <a:ext cx="200025" cy="790575"/>
                    </a:xfrm>
                    <a:custGeom>
                      <a:avLst/>
                      <a:gdLst>
                        <a:gd name="connsiteX0" fmla="*/ 361950 w 361950"/>
                        <a:gd name="connsiteY0" fmla="*/ 0 h 685800"/>
                        <a:gd name="connsiteX1" fmla="*/ 361950 w 361950"/>
                        <a:gd name="connsiteY1" fmla="*/ 190500 h 685800"/>
                        <a:gd name="connsiteX2" fmla="*/ 0 w 361950"/>
                        <a:gd name="connsiteY2" fmla="*/ 190500 h 685800"/>
                        <a:gd name="connsiteX3" fmla="*/ 0 w 361950"/>
                        <a:gd name="connsiteY3" fmla="*/ 685800 h 6858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361950" h="685800">
                          <a:moveTo>
                            <a:pt x="361950" y="0"/>
                          </a:moveTo>
                          <a:lnTo>
                            <a:pt x="361950" y="190500"/>
                          </a:lnTo>
                          <a:lnTo>
                            <a:pt x="0" y="190500"/>
                          </a:lnTo>
                          <a:lnTo>
                            <a:pt x="0" y="685800"/>
                          </a:lnTo>
                        </a:path>
                      </a:pathLst>
                    </a:cu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Wingdings" pitchFamily="2" charset="2"/>
                        <a:buChar char="•"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p:txBody>
                </p:sp>
                <p:sp>
                  <p:nvSpPr>
                    <p:cNvPr id="116" name="AutoShap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1363" y="2405062"/>
                      <a:ext cx="1032312" cy="166688"/>
                    </a:xfrm>
                    <a:prstGeom prst="flowChartManualOperation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chemeClr val="bg1"/>
                        </a:buClr>
                        <a:buSzPct val="100000"/>
                        <a:buFont typeface="Wingdings" pitchFamily="2" charset="2"/>
                        <a:buChar char="•"/>
                      </a:pPr>
                      <a:endParaRPr lang="en-US"/>
                    </a:p>
                  </p:txBody>
                </p:sp>
                <p:sp>
                  <p:nvSpPr>
                    <p:cNvPr id="117" name="Oval 149"/>
                    <p:cNvSpPr>
                      <a:spLocks noChangeArrowheads="1"/>
                    </p:cNvSpPr>
                    <p:nvPr/>
                  </p:nvSpPr>
                  <p:spPr bwMode="auto">
                    <a:xfrm flipH="1">
                      <a:off x="5065713" y="2121462"/>
                      <a:ext cx="304734" cy="313763"/>
                    </a:xfrm>
                    <a:prstGeom prst="ellipse">
                      <a:avLst/>
                    </a:prstGeom>
                    <a:noFill/>
                    <a:ln w="25400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ct val="25000"/>
                        </a:spcBef>
                        <a:buClr>
                          <a:schemeClr val="bg1"/>
                        </a:buClr>
                        <a:buSzPct val="100000"/>
                        <a:buFont typeface="Wingdings" pitchFamily="2" charset="2"/>
                        <a:buNone/>
                      </a:pPr>
                      <a:r>
                        <a:rPr lang="en-US" dirty="0"/>
                        <a:t>0</a:t>
                      </a:r>
                    </a:p>
                  </p:txBody>
                </p:sp>
                <p:sp>
                  <p:nvSpPr>
                    <p:cNvPr id="119" name="Freeform 118"/>
                    <p:cNvSpPr/>
                    <p:nvPr/>
                  </p:nvSpPr>
                  <p:spPr bwMode="auto">
                    <a:xfrm>
                      <a:off x="5381625" y="2276475"/>
                      <a:ext cx="323850" cy="123825"/>
                    </a:xfrm>
                    <a:custGeom>
                      <a:avLst/>
                      <a:gdLst>
                        <a:gd name="connsiteX0" fmla="*/ 0 w 323850"/>
                        <a:gd name="connsiteY0" fmla="*/ 0 h 123825"/>
                        <a:gd name="connsiteX1" fmla="*/ 323850 w 323850"/>
                        <a:gd name="connsiteY1" fmla="*/ 0 h 123825"/>
                        <a:gd name="connsiteX2" fmla="*/ 323850 w 323850"/>
                        <a:gd name="connsiteY2" fmla="*/ 123825 h 1238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23850" h="123825">
                          <a:moveTo>
                            <a:pt x="0" y="0"/>
                          </a:moveTo>
                          <a:lnTo>
                            <a:pt x="323850" y="0"/>
                          </a:lnTo>
                          <a:lnTo>
                            <a:pt x="323850" y="123825"/>
                          </a:lnTo>
                        </a:path>
                      </a:pathLst>
                    </a:custGeom>
                    <a:noFill/>
                    <a:ln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ffectLst/>
                  </p:spPr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>
                          <a:schemeClr val="bg1"/>
                        </a:buClr>
                        <a:buSzPct val="100000"/>
                        <a:buFont typeface="Wingdings" pitchFamily="2" charset="2"/>
                        <a:buChar char="•"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18" name="Rectangle 13"/>
            <p:cNvSpPr>
              <a:spLocks noChangeArrowheads="1"/>
            </p:cNvSpPr>
            <p:nvPr/>
          </p:nvSpPr>
          <p:spPr bwMode="auto">
            <a:xfrm rot="10800000">
              <a:off x="7205259" y="3512344"/>
              <a:ext cx="322262" cy="29051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&lt;&lt;</a:t>
              </a:r>
            </a:p>
          </p:txBody>
        </p:sp>
        <p:cxnSp>
          <p:nvCxnSpPr>
            <p:cNvPr id="20" name="Straight Arrow Connector 19"/>
            <p:cNvCxnSpPr>
              <a:stCxn id="118" idx="0"/>
              <a:endCxn id="24" idx="0"/>
            </p:cNvCxnSpPr>
            <p:nvPr/>
          </p:nvCxnSpPr>
          <p:spPr bwMode="auto">
            <a:xfrm>
              <a:off x="7366390" y="3802856"/>
              <a:ext cx="6857" cy="236799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7" name="Rectangle 60"/>
          <p:cNvSpPr>
            <a:spLocks noChangeArrowheads="1"/>
          </p:cNvSpPr>
          <p:nvPr/>
        </p:nvSpPr>
        <p:spPr bwMode="auto">
          <a:xfrm>
            <a:off x="1232210" y="1534086"/>
            <a:ext cx="7547347" cy="4831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42875" y="2087883"/>
            <a:ext cx="1656515" cy="1127232"/>
            <a:chOff x="142875" y="2087883"/>
            <a:chExt cx="1656515" cy="1127232"/>
          </a:xfrm>
        </p:grpSpPr>
        <p:sp>
          <p:nvSpPr>
            <p:cNvPr id="131" name="Rectangle 59"/>
            <p:cNvSpPr>
              <a:spLocks noChangeArrowheads="1"/>
            </p:cNvSpPr>
            <p:nvPr/>
          </p:nvSpPr>
          <p:spPr bwMode="auto">
            <a:xfrm>
              <a:off x="1207039" y="2132391"/>
              <a:ext cx="340946" cy="10461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Freeform 61"/>
            <p:cNvSpPr>
              <a:spLocks/>
            </p:cNvSpPr>
            <p:nvPr/>
          </p:nvSpPr>
          <p:spPr bwMode="auto">
            <a:xfrm>
              <a:off x="1196708" y="2132391"/>
              <a:ext cx="361609" cy="1046140"/>
            </a:xfrm>
            <a:custGeom>
              <a:avLst/>
              <a:gdLst>
                <a:gd name="T0" fmla="*/ 6 w 210"/>
                <a:gd name="T1" fmla="*/ 0 h 768"/>
                <a:gd name="T2" fmla="*/ 210 w 210"/>
                <a:gd name="T3" fmla="*/ 0 h 768"/>
                <a:gd name="T4" fmla="*/ 210 w 210"/>
                <a:gd name="T5" fmla="*/ 487 h 768"/>
                <a:gd name="T6" fmla="*/ 0 w 210"/>
                <a:gd name="T7" fmla="*/ 487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768"/>
                <a:gd name="T14" fmla="*/ 210 w 21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768">
                  <a:moveTo>
                    <a:pt x="6" y="0"/>
                  </a:moveTo>
                  <a:lnTo>
                    <a:pt x="210" y="0"/>
                  </a:lnTo>
                  <a:lnTo>
                    <a:pt x="210" y="768"/>
                  </a:lnTo>
                  <a:lnTo>
                    <a:pt x="0" y="768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63"/>
            <p:cNvSpPr>
              <a:spLocks noChangeShapeType="1"/>
            </p:cNvSpPr>
            <p:nvPr/>
          </p:nvSpPr>
          <p:spPr bwMode="auto">
            <a:xfrm>
              <a:off x="649128" y="2313088"/>
              <a:ext cx="11054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64"/>
            <p:cNvSpPr>
              <a:spLocks noChangeShapeType="1"/>
            </p:cNvSpPr>
            <p:nvPr/>
          </p:nvSpPr>
          <p:spPr bwMode="auto">
            <a:xfrm>
              <a:off x="649128" y="2541337"/>
              <a:ext cx="11054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Line 65"/>
            <p:cNvSpPr>
              <a:spLocks noChangeShapeType="1"/>
            </p:cNvSpPr>
            <p:nvPr/>
          </p:nvSpPr>
          <p:spPr bwMode="auto">
            <a:xfrm>
              <a:off x="693899" y="2764830"/>
              <a:ext cx="110549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66"/>
            <p:cNvSpPr>
              <a:spLocks noChangeShapeType="1"/>
            </p:cNvSpPr>
            <p:nvPr/>
          </p:nvSpPr>
          <p:spPr bwMode="auto">
            <a:xfrm flipH="1">
              <a:off x="693899" y="2993079"/>
              <a:ext cx="1105491" cy="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Text Box 67"/>
            <p:cNvSpPr txBox="1">
              <a:spLocks noChangeArrowheads="1"/>
            </p:cNvSpPr>
            <p:nvPr/>
          </p:nvSpPr>
          <p:spPr bwMode="auto">
            <a:xfrm>
              <a:off x="142875" y="2146657"/>
              <a:ext cx="520029" cy="1049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/>
                <a:t>a</a:t>
              </a:r>
            </a:p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/>
                <a:t>b</a:t>
              </a:r>
            </a:p>
            <a:p>
              <a:pPr algn="r">
                <a:spcBef>
                  <a:spcPct val="15000"/>
                </a:spcBef>
              </a:pPr>
              <a:r>
                <a:rPr lang="en-US" sz="1400" dirty="0" err="1"/>
                <a:t>en</a:t>
              </a:r>
              <a:endParaRPr lang="en-US" sz="1400" dirty="0"/>
            </a:p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 err="1"/>
                <a:t>rdy</a:t>
              </a:r>
              <a:endParaRPr lang="en-US" sz="1400" dirty="0"/>
            </a:p>
          </p:txBody>
        </p:sp>
        <p:sp>
          <p:nvSpPr>
            <p:cNvPr id="162" name="Text Box 71"/>
            <p:cNvSpPr txBox="1">
              <a:spLocks noChangeArrowheads="1"/>
            </p:cNvSpPr>
            <p:nvPr/>
          </p:nvSpPr>
          <p:spPr bwMode="auto">
            <a:xfrm rot="16200000">
              <a:off x="818465" y="2466833"/>
              <a:ext cx="112723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sz="1800" dirty="0" err="1"/>
                <a:t>startMul</a:t>
              </a:r>
              <a:endParaRPr lang="en-US" sz="18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875" y="4192759"/>
            <a:ext cx="1656515" cy="1606985"/>
            <a:chOff x="142875" y="4192759"/>
            <a:chExt cx="1656515" cy="1606985"/>
          </a:xfrm>
        </p:grpSpPr>
        <p:sp>
          <p:nvSpPr>
            <p:cNvPr id="134" name="Freeform 62"/>
            <p:cNvSpPr>
              <a:spLocks/>
            </p:cNvSpPr>
            <p:nvPr/>
          </p:nvSpPr>
          <p:spPr bwMode="auto">
            <a:xfrm>
              <a:off x="1224259" y="4415193"/>
              <a:ext cx="340946" cy="1345716"/>
            </a:xfrm>
            <a:custGeom>
              <a:avLst/>
              <a:gdLst>
                <a:gd name="T0" fmla="*/ 6 w 210"/>
                <a:gd name="T1" fmla="*/ 0 h 768"/>
                <a:gd name="T2" fmla="*/ 210 w 210"/>
                <a:gd name="T3" fmla="*/ 0 h 768"/>
                <a:gd name="T4" fmla="*/ 210 w 210"/>
                <a:gd name="T5" fmla="*/ 167 h 768"/>
                <a:gd name="T6" fmla="*/ 0 w 210"/>
                <a:gd name="T7" fmla="*/ 167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0"/>
                <a:gd name="T13" fmla="*/ 0 h 768"/>
                <a:gd name="T14" fmla="*/ 210 w 210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0" h="768">
                  <a:moveTo>
                    <a:pt x="6" y="0"/>
                  </a:moveTo>
                  <a:lnTo>
                    <a:pt x="210" y="0"/>
                  </a:lnTo>
                  <a:lnTo>
                    <a:pt x="210" y="768"/>
                  </a:lnTo>
                  <a:lnTo>
                    <a:pt x="0" y="768"/>
                  </a:lnTo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Line 68"/>
            <p:cNvSpPr>
              <a:spLocks noChangeShapeType="1"/>
            </p:cNvSpPr>
            <p:nvPr/>
          </p:nvSpPr>
          <p:spPr bwMode="auto">
            <a:xfrm flipH="1">
              <a:off x="649128" y="4920804"/>
              <a:ext cx="110549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69"/>
            <p:cNvSpPr>
              <a:spLocks noChangeShapeType="1"/>
            </p:cNvSpPr>
            <p:nvPr/>
          </p:nvSpPr>
          <p:spPr bwMode="auto">
            <a:xfrm flipH="1">
              <a:off x="693899" y="5481939"/>
              <a:ext cx="1105491" cy="0"/>
            </a:xfrm>
            <a:prstGeom prst="line">
              <a:avLst/>
            </a:prstGeom>
            <a:noFill/>
            <a:ln w="9525">
              <a:solidFill>
                <a:srgbClr val="00B05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Text Box 70"/>
            <p:cNvSpPr txBox="1">
              <a:spLocks noChangeArrowheads="1"/>
            </p:cNvSpPr>
            <p:nvPr/>
          </p:nvSpPr>
          <p:spPr bwMode="auto">
            <a:xfrm>
              <a:off x="142875" y="5106280"/>
              <a:ext cx="520029" cy="554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 err="1"/>
                <a:t>en</a:t>
              </a:r>
              <a:endParaRPr lang="en-US" sz="1400" dirty="0"/>
            </a:p>
            <a:p>
              <a:pPr algn="r">
                <a:spcBef>
                  <a:spcPct val="15000"/>
                </a:spcBef>
                <a:buFont typeface="Wingdings" pitchFamily="-96" charset="2"/>
                <a:buNone/>
              </a:pPr>
              <a:r>
                <a:rPr lang="en-US" sz="1400" dirty="0" err="1"/>
                <a:t>rdy</a:t>
              </a:r>
              <a:endParaRPr lang="en-US" sz="1400" dirty="0"/>
            </a:p>
          </p:txBody>
        </p:sp>
        <p:sp>
          <p:nvSpPr>
            <p:cNvPr id="161" name="Line 65"/>
            <p:cNvSpPr>
              <a:spLocks noChangeShapeType="1"/>
            </p:cNvSpPr>
            <p:nvPr/>
          </p:nvSpPr>
          <p:spPr bwMode="auto">
            <a:xfrm>
              <a:off x="693899" y="5286977"/>
              <a:ext cx="110549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Text Box 72"/>
            <p:cNvSpPr txBox="1">
              <a:spLocks noChangeArrowheads="1"/>
            </p:cNvSpPr>
            <p:nvPr/>
          </p:nvSpPr>
          <p:spPr bwMode="auto">
            <a:xfrm rot="16200000">
              <a:off x="572266" y="4811586"/>
              <a:ext cx="16069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buFont typeface="Wingdings" pitchFamily="-96" charset="2"/>
                <a:buNone/>
              </a:pPr>
              <a:r>
                <a:rPr lang="en-US" sz="1800" dirty="0" err="1"/>
                <a:t>getMulRes</a:t>
              </a:r>
              <a:endParaRPr lang="en-US" sz="1800" dirty="0"/>
            </a:p>
          </p:txBody>
        </p:sp>
      </p:grpSp>
      <p:sp>
        <p:nvSpPr>
          <p:cNvPr id="165" name="Freeform 164"/>
          <p:cNvSpPr/>
          <p:nvPr/>
        </p:nvSpPr>
        <p:spPr bwMode="auto">
          <a:xfrm>
            <a:off x="1749287" y="2313817"/>
            <a:ext cx="2663270" cy="436824"/>
          </a:xfrm>
          <a:custGeom>
            <a:avLst/>
            <a:gdLst>
              <a:gd name="connsiteX0" fmla="*/ 0 w 5613621"/>
              <a:gd name="connsiteY0" fmla="*/ 0 h 206733"/>
              <a:gd name="connsiteX1" fmla="*/ 5605670 w 5613621"/>
              <a:gd name="connsiteY1" fmla="*/ 7951 h 206733"/>
              <a:gd name="connsiteX2" fmla="*/ 5613621 w 5613621"/>
              <a:gd name="connsiteY2" fmla="*/ 206733 h 206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3621" h="206733">
                <a:moveTo>
                  <a:pt x="0" y="0"/>
                </a:moveTo>
                <a:lnTo>
                  <a:pt x="5605670" y="7951"/>
                </a:lnTo>
                <a:lnTo>
                  <a:pt x="5613621" y="206733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Freeform 22"/>
          <p:cNvSpPr/>
          <p:nvPr/>
        </p:nvSpPr>
        <p:spPr bwMode="auto">
          <a:xfrm>
            <a:off x="1828800" y="1744394"/>
            <a:ext cx="4712677" cy="787791"/>
          </a:xfrm>
          <a:custGeom>
            <a:avLst/>
            <a:gdLst>
              <a:gd name="connsiteX0" fmla="*/ 0 w 4712677"/>
              <a:gd name="connsiteY0" fmla="*/ 787791 h 787791"/>
              <a:gd name="connsiteX1" fmla="*/ 752622 w 4712677"/>
              <a:gd name="connsiteY1" fmla="*/ 780757 h 787791"/>
              <a:gd name="connsiteX2" fmla="*/ 752622 w 4712677"/>
              <a:gd name="connsiteY2" fmla="*/ 0 h 787791"/>
              <a:gd name="connsiteX3" fmla="*/ 4712677 w 4712677"/>
              <a:gd name="connsiteY3" fmla="*/ 0 h 787791"/>
              <a:gd name="connsiteX4" fmla="*/ 4691575 w 4712677"/>
              <a:gd name="connsiteY4" fmla="*/ 450166 h 787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12677" h="787791">
                <a:moveTo>
                  <a:pt x="0" y="787791"/>
                </a:moveTo>
                <a:lnTo>
                  <a:pt x="752622" y="780757"/>
                </a:lnTo>
                <a:lnTo>
                  <a:pt x="752622" y="0"/>
                </a:lnTo>
                <a:lnTo>
                  <a:pt x="4712677" y="0"/>
                </a:lnTo>
                <a:lnTo>
                  <a:pt x="4691575" y="450166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5891196" y="5516661"/>
            <a:ext cx="2106287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Freeform 32"/>
          <p:cNvSpPr/>
          <p:nvPr/>
        </p:nvSpPr>
        <p:spPr bwMode="auto">
          <a:xfrm>
            <a:off x="1800665" y="4909625"/>
            <a:ext cx="5205046" cy="1069144"/>
          </a:xfrm>
          <a:custGeom>
            <a:avLst/>
            <a:gdLst>
              <a:gd name="connsiteX0" fmla="*/ 0 w 5205046"/>
              <a:gd name="connsiteY0" fmla="*/ 0 h 1069144"/>
              <a:gd name="connsiteX1" fmla="*/ 154744 w 5205046"/>
              <a:gd name="connsiteY1" fmla="*/ 0 h 1069144"/>
              <a:gd name="connsiteX2" fmla="*/ 154744 w 5205046"/>
              <a:gd name="connsiteY2" fmla="*/ 1055077 h 1069144"/>
              <a:gd name="connsiteX3" fmla="*/ 5205046 w 5205046"/>
              <a:gd name="connsiteY3" fmla="*/ 1069144 h 1069144"/>
              <a:gd name="connsiteX4" fmla="*/ 5190978 w 5205046"/>
              <a:gd name="connsiteY4" fmla="*/ 583809 h 1069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046" h="1069144">
                <a:moveTo>
                  <a:pt x="0" y="0"/>
                </a:moveTo>
                <a:lnTo>
                  <a:pt x="154744" y="0"/>
                </a:lnTo>
                <a:lnTo>
                  <a:pt x="154744" y="1055077"/>
                </a:lnTo>
                <a:lnTo>
                  <a:pt x="5205046" y="1069144"/>
                </a:lnTo>
                <a:lnTo>
                  <a:pt x="5190978" y="583809"/>
                </a:lnTo>
              </a:path>
            </a:pathLst>
          </a:cu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E657A95-72BE-532E-FC18-44AC5F585BFA}"/>
              </a:ext>
            </a:extLst>
          </p:cNvPr>
          <p:cNvGrpSpPr/>
          <p:nvPr/>
        </p:nvGrpSpPr>
        <p:grpSpPr>
          <a:xfrm>
            <a:off x="2363084" y="6014852"/>
            <a:ext cx="1512424" cy="319620"/>
            <a:chOff x="2363084" y="6136300"/>
            <a:chExt cx="1512424" cy="319620"/>
          </a:xfrm>
        </p:grpSpPr>
        <p:sp>
          <p:nvSpPr>
            <p:cNvPr id="167" name="Rectangle 166"/>
            <p:cNvSpPr>
              <a:spLocks noChangeArrowheads="1"/>
            </p:cNvSpPr>
            <p:nvPr/>
          </p:nvSpPr>
          <p:spPr bwMode="auto">
            <a:xfrm>
              <a:off x="2670596" y="6136300"/>
              <a:ext cx="1204912" cy="31962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None/>
              </a:pPr>
              <a:r>
                <a:rPr lang="en-US" sz="1400" dirty="0"/>
                <a:t>busy</a:t>
              </a:r>
            </a:p>
          </p:txBody>
        </p:sp>
        <p:cxnSp>
          <p:nvCxnSpPr>
            <p:cNvPr id="171" name="Straight Connector 37"/>
            <p:cNvCxnSpPr>
              <a:cxnSpLocks noChangeShapeType="1"/>
            </p:cNvCxnSpPr>
            <p:nvPr/>
          </p:nvCxnSpPr>
          <p:spPr bwMode="auto">
            <a:xfrm>
              <a:off x="2682118" y="6148781"/>
              <a:ext cx="99248" cy="137803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2" name="Straight Connector 38"/>
            <p:cNvCxnSpPr>
              <a:cxnSpLocks noChangeShapeType="1"/>
            </p:cNvCxnSpPr>
            <p:nvPr/>
          </p:nvCxnSpPr>
          <p:spPr bwMode="auto">
            <a:xfrm flipV="1">
              <a:off x="2683324" y="6277948"/>
              <a:ext cx="99936" cy="161189"/>
            </a:xfrm>
            <a:prstGeom prst="line">
              <a:avLst/>
            </a:prstGeom>
            <a:noFill/>
            <a:ln w="127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73" name="Straight Arrow Connector 172"/>
            <p:cNvCxnSpPr/>
            <p:nvPr/>
          </p:nvCxnSpPr>
          <p:spPr bwMode="auto">
            <a:xfrm flipV="1">
              <a:off x="2363084" y="6295051"/>
              <a:ext cx="319634" cy="794"/>
            </a:xfrm>
            <a:prstGeom prst="straightConnector1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2AE8E67A-6ACF-4B69-AE44-0539D4B0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6753DC75-B114-40E3-A108-378BF91CEE0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72A7B946-C640-4018-94F6-6E6A1FCEF1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65" grpId="0" animBg="1"/>
      <p:bldP spid="23" grpId="0" animBg="1"/>
      <p:bldP spid="3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E6D0-C33C-65E4-6A9A-77292B56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modules to increase throughput</a:t>
            </a:r>
          </a:p>
        </p:txBody>
      </p:sp>
      <p:sp>
        <p:nvSpPr>
          <p:cNvPr id="26" name="Text Box 33">
            <a:extLst>
              <a:ext uri="{FF2B5EF4-FFF2-40B4-BE49-F238E27FC236}">
                <a16:creationId xmlns:a16="http://schemas.microsoft.com/office/drawing/2014/main" id="{0641C659-DABD-CD04-38C8-0B1B1E7D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750" y="3887853"/>
            <a:ext cx="8050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/>
              <a:t>outQ</a:t>
            </a:r>
            <a:endParaRPr lang="en-US" baseline="-25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93B46F5-619A-0F39-E64E-C2A9EAACA41A}"/>
              </a:ext>
            </a:extLst>
          </p:cNvPr>
          <p:cNvGrpSpPr/>
          <p:nvPr/>
        </p:nvGrpSpPr>
        <p:grpSpPr>
          <a:xfrm>
            <a:off x="242718" y="2749713"/>
            <a:ext cx="1260057" cy="1463735"/>
            <a:chOff x="1462476" y="1752600"/>
            <a:chExt cx="1260057" cy="1463735"/>
          </a:xfrm>
        </p:grpSpPr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4874A986-DCB7-A157-7BD0-4346A31C4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2476" y="2278063"/>
              <a:ext cx="750887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11">
              <a:extLst>
                <a:ext uri="{FF2B5EF4-FFF2-40B4-BE49-F238E27FC236}">
                  <a16:creationId xmlns:a16="http://schemas.microsoft.com/office/drawing/2014/main" id="{F0F69864-08DC-6CAA-C4BE-AAFA47283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9379" y="2816225"/>
              <a:ext cx="61908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/>
                <a:t>inQ</a:t>
              </a:r>
              <a:endParaRPr lang="en-US" baseline="-25000" dirty="0"/>
            </a:p>
          </p:txBody>
        </p:sp>
        <p:sp>
          <p:nvSpPr>
            <p:cNvPr id="30" name="Line 17">
              <a:extLst>
                <a:ext uri="{FF2B5EF4-FFF2-40B4-BE49-F238E27FC236}">
                  <a16:creationId xmlns:a16="http://schemas.microsoft.com/office/drawing/2014/main" id="{50261B82-B1DD-F8B3-0F13-27A0D69AAD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304" y="2258490"/>
              <a:ext cx="377229" cy="2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" name="Group 42">
              <a:extLst>
                <a:ext uri="{FF2B5EF4-FFF2-40B4-BE49-F238E27FC236}">
                  <a16:creationId xmlns:a16="http://schemas.microsoft.com/office/drawing/2014/main" id="{5FAF6D30-E123-2653-43C9-A5C6029742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4617" y="1752600"/>
              <a:ext cx="457200" cy="1076325"/>
              <a:chOff x="2278063" y="1752600"/>
              <a:chExt cx="457200" cy="1076326"/>
            </a:xfrm>
          </p:grpSpPr>
          <p:sp>
            <p:nvSpPr>
              <p:cNvPr id="32" name="Rectangle 4">
                <a:extLst>
                  <a:ext uri="{FF2B5EF4-FFF2-40B4-BE49-F238E27FC236}">
                    <a16:creationId xmlns:a16="http://schemas.microsoft.com/office/drawing/2014/main" id="{69854A87-0F9B-448D-0EEA-680E1A99C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3" name="Group 30">
                <a:extLst>
                  <a:ext uri="{FF2B5EF4-FFF2-40B4-BE49-F238E27FC236}">
                    <a16:creationId xmlns:a16="http://schemas.microsoft.com/office/drawing/2014/main" id="{2D8ABF41-8F33-6E67-0762-91B97B5544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34" name="Freeform 31">
                  <a:extLst>
                    <a:ext uri="{FF2B5EF4-FFF2-40B4-BE49-F238E27FC236}">
                      <a16:creationId xmlns:a16="http://schemas.microsoft.com/office/drawing/2014/main" id="{3738C5CB-F104-444D-8497-7B3782CF87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Line 32">
                  <a:extLst>
                    <a:ext uri="{FF2B5EF4-FFF2-40B4-BE49-F238E27FC236}">
                      <a16:creationId xmlns:a16="http://schemas.microsoft.com/office/drawing/2014/main" id="{C393D80B-226E-EFA6-58A8-5EB48BEEE3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8665A91-4B79-C783-F856-9E1F4EEBC4B9}"/>
              </a:ext>
            </a:extLst>
          </p:cNvPr>
          <p:cNvGrpSpPr/>
          <p:nvPr/>
        </p:nvGrpSpPr>
        <p:grpSpPr>
          <a:xfrm>
            <a:off x="1499898" y="2886915"/>
            <a:ext cx="1051886" cy="783888"/>
            <a:chOff x="2767880" y="1943156"/>
            <a:chExt cx="1051886" cy="783888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5F4AF08-8EB7-0220-F32C-11F34E1DA9AB}"/>
                </a:ext>
              </a:extLst>
            </p:cNvPr>
            <p:cNvSpPr/>
            <p:nvPr/>
          </p:nvSpPr>
          <p:spPr bwMode="auto">
            <a:xfrm>
              <a:off x="2767880" y="1943156"/>
              <a:ext cx="1051886" cy="783888"/>
            </a:xfrm>
            <a:prstGeom prst="ellipse">
              <a:avLst/>
            </a:prstGeom>
            <a:noFill/>
            <a:ln w="190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452AF7-ABAF-2D55-5693-76B4070B51B2}"/>
                </a:ext>
              </a:extLst>
            </p:cNvPr>
            <p:cNvSpPr txBox="1"/>
            <p:nvPr/>
          </p:nvSpPr>
          <p:spPr>
            <a:xfrm>
              <a:off x="2819403" y="2016259"/>
              <a:ext cx="9379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/>
                <a:t>invoke</a:t>
              </a:r>
            </a:p>
            <a:p>
              <a:pPr algn="ctr"/>
              <a:r>
                <a:rPr lang="en-US" sz="1800" dirty="0"/>
                <a:t>GCD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33CA52-4A8B-1361-1B03-A98B80834783}"/>
              </a:ext>
            </a:extLst>
          </p:cNvPr>
          <p:cNvGrpSpPr/>
          <p:nvPr/>
        </p:nvGrpSpPr>
        <p:grpSpPr>
          <a:xfrm>
            <a:off x="6510613" y="2824228"/>
            <a:ext cx="2318924" cy="1076325"/>
            <a:chOff x="5594876" y="1752600"/>
            <a:chExt cx="2318924" cy="1076325"/>
          </a:xfrm>
        </p:grpSpPr>
        <p:sp>
          <p:nvSpPr>
            <p:cNvPr id="40" name="Line 16">
              <a:extLst>
                <a:ext uri="{FF2B5EF4-FFF2-40B4-BE49-F238E27FC236}">
                  <a16:creationId xmlns:a16="http://schemas.microsoft.com/office/drawing/2014/main" id="{0365F5B5-5A0A-5DC5-6894-7ADF76AAD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57050" y="2260600"/>
              <a:ext cx="2619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23">
              <a:extLst>
                <a:ext uri="{FF2B5EF4-FFF2-40B4-BE49-F238E27FC236}">
                  <a16:creationId xmlns:a16="http://schemas.microsoft.com/office/drawing/2014/main" id="{D05DCAB1-3515-6698-F70A-4620DFDA6F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49162" y="2258490"/>
              <a:ext cx="864638" cy="21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" name="Group 47">
              <a:extLst>
                <a:ext uri="{FF2B5EF4-FFF2-40B4-BE49-F238E27FC236}">
                  <a16:creationId xmlns:a16="http://schemas.microsoft.com/office/drawing/2014/main" id="{F3D2F13E-8C8A-9693-1A1E-804E78EA42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28475" y="1752600"/>
              <a:ext cx="457200" cy="1076325"/>
              <a:chOff x="2278063" y="1752600"/>
              <a:chExt cx="457200" cy="1076326"/>
            </a:xfrm>
          </p:grpSpPr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ADC46D6E-0784-7B71-311C-0CFE79754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0800" y="1752600"/>
                <a:ext cx="139700" cy="1066800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30">
                <a:extLst>
                  <a:ext uri="{FF2B5EF4-FFF2-40B4-BE49-F238E27FC236}">
                    <a16:creationId xmlns:a16="http://schemas.microsoft.com/office/drawing/2014/main" id="{EA3BDB28-918D-4E3D-16BC-736160613D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78063" y="1760538"/>
                <a:ext cx="457200" cy="1068388"/>
                <a:chOff x="4705" y="285"/>
                <a:chExt cx="288" cy="673"/>
              </a:xfrm>
            </p:grpSpPr>
            <p:sp>
              <p:nvSpPr>
                <p:cNvPr id="48" name="Freeform 31">
                  <a:extLst>
                    <a:ext uri="{FF2B5EF4-FFF2-40B4-BE49-F238E27FC236}">
                      <a16:creationId xmlns:a16="http://schemas.microsoft.com/office/drawing/2014/main" id="{7EF3981E-4FDA-F8A3-4CBB-0B2F07FF4E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5" y="285"/>
                  <a:ext cx="288" cy="673"/>
                </a:xfrm>
                <a:custGeom>
                  <a:avLst/>
                  <a:gdLst>
                    <a:gd name="T0" fmla="*/ 0 w 288"/>
                    <a:gd name="T1" fmla="*/ 0 h 144"/>
                    <a:gd name="T2" fmla="*/ 288 w 288"/>
                    <a:gd name="T3" fmla="*/ 0 h 144"/>
                    <a:gd name="T4" fmla="*/ 288 w 288"/>
                    <a:gd name="T5" fmla="*/ 2147483647 h 144"/>
                    <a:gd name="T6" fmla="*/ 0 w 288"/>
                    <a:gd name="T7" fmla="*/ 2147483647 h 1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44"/>
                    <a:gd name="T14" fmla="*/ 288 w 288"/>
                    <a:gd name="T15" fmla="*/ 144 h 1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44">
                      <a:moveTo>
                        <a:pt x="0" y="0"/>
                      </a:moveTo>
                      <a:lnTo>
                        <a:pt x="288" y="0"/>
                      </a:lnTo>
                      <a:lnTo>
                        <a:pt x="288" y="144"/>
                      </a:lnTo>
                      <a:lnTo>
                        <a:pt x="0" y="144"/>
                      </a:lnTo>
                    </a:path>
                  </a:pathLst>
                </a:cu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Line 32">
                  <a:extLst>
                    <a:ext uri="{FF2B5EF4-FFF2-40B4-BE49-F238E27FC236}">
                      <a16:creationId xmlns:a16="http://schemas.microsoft.com/office/drawing/2014/main" id="{067F8BA5-8C8A-FDAE-AA20-15834D0DE3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1" y="285"/>
                  <a:ext cx="0" cy="667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8EBEB24-260B-1283-B186-0095A0CAB1D3}"/>
                </a:ext>
              </a:extLst>
            </p:cNvPr>
            <p:cNvGrpSpPr/>
            <p:nvPr/>
          </p:nvGrpSpPr>
          <p:grpSpPr>
            <a:xfrm>
              <a:off x="5594876" y="1866546"/>
              <a:ext cx="1051886" cy="783888"/>
              <a:chOff x="2767880" y="1943156"/>
              <a:chExt cx="1051886" cy="7838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EE5A3C6-296F-0AE2-A58D-C34EF70A7D59}"/>
                  </a:ext>
                </a:extLst>
              </p:cNvPr>
              <p:cNvSpPr/>
              <p:nvPr/>
            </p:nvSpPr>
            <p:spPr bwMode="auto">
              <a:xfrm>
                <a:off x="2767880" y="1943156"/>
                <a:ext cx="1051886" cy="783888"/>
              </a:xfrm>
              <a:prstGeom prst="ellipse">
                <a:avLst/>
              </a:prstGeom>
              <a:noFill/>
              <a:ln w="19050" cap="flat" cmpd="sng" algn="ctr">
                <a:solidFill>
                  <a:srgbClr val="00206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A10A64-E0D5-4641-0DD5-C9F7ED4C44DC}"/>
                  </a:ext>
                </a:extLst>
              </p:cNvPr>
              <p:cNvSpPr txBox="1"/>
              <p:nvPr/>
            </p:nvSpPr>
            <p:spPr>
              <a:xfrm>
                <a:off x="2867429" y="2016259"/>
                <a:ext cx="84189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get</a:t>
                </a:r>
              </a:p>
              <a:p>
                <a:pPr algn="ctr"/>
                <a:r>
                  <a:rPr lang="en-US" sz="1800" dirty="0"/>
                  <a:t>result</a:t>
                </a:r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6FE62C3-D2B7-D9AC-5836-A84AA3F55404}"/>
              </a:ext>
            </a:extLst>
          </p:cNvPr>
          <p:cNvGrpSpPr/>
          <p:nvPr/>
        </p:nvGrpSpPr>
        <p:grpSpPr>
          <a:xfrm>
            <a:off x="3979990" y="1464114"/>
            <a:ext cx="1403709" cy="1676851"/>
            <a:chOff x="3979990" y="1464114"/>
            <a:chExt cx="1403709" cy="1676851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D0E12F8-977C-A65D-D3A0-70C2C43AE06F}"/>
                </a:ext>
              </a:extLst>
            </p:cNvPr>
            <p:cNvGrpSpPr/>
            <p:nvPr/>
          </p:nvGrpSpPr>
          <p:grpSpPr>
            <a:xfrm>
              <a:off x="3979990" y="1696374"/>
              <a:ext cx="1403709" cy="1310540"/>
              <a:chOff x="3979990" y="1696374"/>
              <a:chExt cx="1403709" cy="1310540"/>
            </a:xfrm>
          </p:grpSpPr>
          <p:sp>
            <p:nvSpPr>
              <p:cNvPr id="50" name="Rectangle 8">
                <a:extLst>
                  <a:ext uri="{FF2B5EF4-FFF2-40B4-BE49-F238E27FC236}">
                    <a16:creationId xmlns:a16="http://schemas.microsoft.com/office/drawing/2014/main" id="{56219423-8BC1-94C1-8F7B-96ACA243C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990" y="1696374"/>
                <a:ext cx="1403709" cy="13105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401BE55-9DA4-EEF1-C265-91DE111DB3EE}"/>
                  </a:ext>
                </a:extLst>
              </p:cNvPr>
              <p:cNvGrpSpPr/>
              <p:nvPr/>
            </p:nvGrpSpPr>
            <p:grpSpPr>
              <a:xfrm>
                <a:off x="3981010" y="1948613"/>
                <a:ext cx="345772" cy="633413"/>
                <a:chOff x="4570395" y="1604169"/>
                <a:chExt cx="345772" cy="633413"/>
              </a:xfrm>
            </p:grpSpPr>
            <p:sp>
              <p:nvSpPr>
                <p:cNvPr id="52" name="Rectangle 9">
                  <a:extLst>
                    <a:ext uri="{FF2B5EF4-FFF2-40B4-BE49-F238E27FC236}">
                      <a16:creationId xmlns:a16="http://schemas.microsoft.com/office/drawing/2014/main" id="{69070E4E-D84B-A425-452C-C721671609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4642" y="1604169"/>
                  <a:ext cx="331525" cy="63341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53" name="Text Box 29">
                  <a:extLst>
                    <a:ext uri="{FF2B5EF4-FFF2-40B4-BE49-F238E27FC236}">
                      <a16:creationId xmlns:a16="http://schemas.microsoft.com/office/drawing/2014/main" id="{53182ACC-6231-291A-C06A-B621D1DA15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4422759" y="1755082"/>
                  <a:ext cx="603050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sz="1400" dirty="0">
                      <a:latin typeface="+mn-lt"/>
                      <a:cs typeface="Arial" charset="0"/>
                    </a:rPr>
                    <a:t>start</a:t>
                  </a:r>
                </a:p>
              </p:txBody>
            </p:sp>
          </p:grpSp>
          <p:sp>
            <p:nvSpPr>
              <p:cNvPr id="54" name="Text Box 32">
                <a:extLst>
                  <a:ext uri="{FF2B5EF4-FFF2-40B4-BE49-F238E27FC236}">
                    <a16:creationId xmlns:a16="http://schemas.microsoft.com/office/drawing/2014/main" id="{09F80DAE-31EB-8C2C-6012-BC6477CF8B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5465" y="2111430"/>
                <a:ext cx="58702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  <a:cs typeface="Arial" charset="0"/>
                  </a:rPr>
                  <a:t>GCD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2B19BC5-D61A-4DCE-6E6F-BCF7DFC23924}"/>
                </a:ext>
              </a:extLst>
            </p:cNvPr>
            <p:cNvGrpSpPr/>
            <p:nvPr/>
          </p:nvGrpSpPr>
          <p:grpSpPr>
            <a:xfrm>
              <a:off x="5025742" y="1464114"/>
              <a:ext cx="345770" cy="1676851"/>
              <a:chOff x="4570397" y="1393990"/>
              <a:chExt cx="345770" cy="1029962"/>
            </a:xfrm>
          </p:grpSpPr>
          <p:sp>
            <p:nvSpPr>
              <p:cNvPr id="56" name="Rectangle 9">
                <a:extLst>
                  <a:ext uri="{FF2B5EF4-FFF2-40B4-BE49-F238E27FC236}">
                    <a16:creationId xmlns:a16="http://schemas.microsoft.com/office/drawing/2014/main" id="{823652A7-0CBF-532F-1341-0EC32F2F7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57" name="Text Box 29">
                <a:extLst>
                  <a:ext uri="{FF2B5EF4-FFF2-40B4-BE49-F238E27FC236}">
                    <a16:creationId xmlns:a16="http://schemas.microsoft.com/office/drawing/2014/main" id="{2E18DBB9-3929-9DC9-CF71-0420FC46F4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209305" y="1755082"/>
                <a:ext cx="102996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getResult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8B3B71C-3B36-A5FA-686D-D3575BC6D0DB}"/>
              </a:ext>
            </a:extLst>
          </p:cNvPr>
          <p:cNvCxnSpPr>
            <a:cxnSpLocks/>
            <a:stCxn id="72" idx="3"/>
          </p:cNvCxnSpPr>
          <p:nvPr/>
        </p:nvCxnSpPr>
        <p:spPr bwMode="auto">
          <a:xfrm flipV="1">
            <a:off x="5322577" y="3492811"/>
            <a:ext cx="1126724" cy="776743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7F07A87-F9B6-03F6-53D9-7045F846203C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 flipV="1">
            <a:off x="2551784" y="2253415"/>
            <a:ext cx="1429227" cy="1030972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166A0F6-0F0D-713B-D515-6EE43F9F32AB}"/>
              </a:ext>
            </a:extLst>
          </p:cNvPr>
          <p:cNvGrpSpPr/>
          <p:nvPr/>
        </p:nvGrpSpPr>
        <p:grpSpPr>
          <a:xfrm>
            <a:off x="3931055" y="3411747"/>
            <a:ext cx="1403709" cy="1676851"/>
            <a:chOff x="3979990" y="1464114"/>
            <a:chExt cx="1403709" cy="167685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BCBAAEE-FCBA-90E8-9F64-EEA57A5AA20F}"/>
                </a:ext>
              </a:extLst>
            </p:cNvPr>
            <p:cNvGrpSpPr/>
            <p:nvPr/>
          </p:nvGrpSpPr>
          <p:grpSpPr>
            <a:xfrm>
              <a:off x="3979990" y="1696374"/>
              <a:ext cx="1403709" cy="1310540"/>
              <a:chOff x="3979990" y="1696374"/>
              <a:chExt cx="1403709" cy="1310540"/>
            </a:xfrm>
          </p:grpSpPr>
          <p:sp>
            <p:nvSpPr>
              <p:cNvPr id="74" name="Rectangle 8">
                <a:extLst>
                  <a:ext uri="{FF2B5EF4-FFF2-40B4-BE49-F238E27FC236}">
                    <a16:creationId xmlns:a16="http://schemas.microsoft.com/office/drawing/2014/main" id="{DE0B86AD-2070-9318-BB5B-41C072808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990" y="1696374"/>
                <a:ext cx="1403709" cy="1310540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1475B16F-2F8C-9857-BF8B-E24DD2FF361B}"/>
                  </a:ext>
                </a:extLst>
              </p:cNvPr>
              <p:cNvGrpSpPr/>
              <p:nvPr/>
            </p:nvGrpSpPr>
            <p:grpSpPr>
              <a:xfrm>
                <a:off x="3981010" y="1948613"/>
                <a:ext cx="345772" cy="633413"/>
                <a:chOff x="4570395" y="1604169"/>
                <a:chExt cx="345772" cy="633413"/>
              </a:xfrm>
            </p:grpSpPr>
            <p:sp>
              <p:nvSpPr>
                <p:cNvPr id="77" name="Rectangle 9">
                  <a:extLst>
                    <a:ext uri="{FF2B5EF4-FFF2-40B4-BE49-F238E27FC236}">
                      <a16:creationId xmlns:a16="http://schemas.microsoft.com/office/drawing/2014/main" id="{3FDA0257-C6C2-DE89-7F5E-8F7B224DC6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4642" y="1604169"/>
                  <a:ext cx="331525" cy="63341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78" name="Text Box 29">
                  <a:extLst>
                    <a:ext uri="{FF2B5EF4-FFF2-40B4-BE49-F238E27FC236}">
                      <a16:creationId xmlns:a16="http://schemas.microsoft.com/office/drawing/2014/main" id="{1B1DB12D-8DEE-97BA-82DD-DE5BD211D92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16200000">
                  <a:off x="4422759" y="1755082"/>
                  <a:ext cx="603050" cy="3077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99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sz="1400" dirty="0">
                      <a:latin typeface="+mn-lt"/>
                      <a:cs typeface="Arial" charset="0"/>
                    </a:rPr>
                    <a:t>start</a:t>
                  </a:r>
                </a:p>
              </p:txBody>
            </p:sp>
          </p:grpSp>
          <p:sp>
            <p:nvSpPr>
              <p:cNvPr id="76" name="Text Box 32">
                <a:extLst>
                  <a:ext uri="{FF2B5EF4-FFF2-40B4-BE49-F238E27FC236}">
                    <a16:creationId xmlns:a16="http://schemas.microsoft.com/office/drawing/2014/main" id="{C6743D1B-317C-91AE-D03E-C68612F36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5465" y="2111430"/>
                <a:ext cx="58702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  <a:cs typeface="Arial" charset="0"/>
                  </a:rPr>
                  <a:t>GCD</a:t>
                </a:r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C8A61E0E-270C-7900-60B8-A05EC0331E0A}"/>
                </a:ext>
              </a:extLst>
            </p:cNvPr>
            <p:cNvGrpSpPr/>
            <p:nvPr/>
          </p:nvGrpSpPr>
          <p:grpSpPr>
            <a:xfrm>
              <a:off x="5025742" y="1464114"/>
              <a:ext cx="345770" cy="1676851"/>
              <a:chOff x="4570397" y="1393990"/>
              <a:chExt cx="345770" cy="1029962"/>
            </a:xfrm>
          </p:grpSpPr>
          <p:sp>
            <p:nvSpPr>
              <p:cNvPr id="72" name="Rectangle 9">
                <a:extLst>
                  <a:ext uri="{FF2B5EF4-FFF2-40B4-BE49-F238E27FC236}">
                    <a16:creationId xmlns:a16="http://schemas.microsoft.com/office/drawing/2014/main" id="{FF78684D-605C-476E-7119-11394C24F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73" name="Text Box 29">
                <a:extLst>
                  <a:ext uri="{FF2B5EF4-FFF2-40B4-BE49-F238E27FC236}">
                    <a16:creationId xmlns:a16="http://schemas.microsoft.com/office/drawing/2014/main" id="{AF6033F7-72C5-F20B-9F88-D3A6C122F2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4209305" y="1755082"/>
                <a:ext cx="102996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getResult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BF1FA51-BDAD-5231-0507-13BCFE0E842B}"/>
              </a:ext>
            </a:extLst>
          </p:cNvPr>
          <p:cNvCxnSpPr>
            <a:cxnSpLocks/>
            <a:stCxn id="37" idx="6"/>
            <a:endCxn id="78" idx="0"/>
          </p:cNvCxnSpPr>
          <p:nvPr/>
        </p:nvCxnSpPr>
        <p:spPr bwMode="auto">
          <a:xfrm>
            <a:off x="2551784" y="3278859"/>
            <a:ext cx="1380292" cy="922189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5AF7A9C-805D-DA6D-4686-583BA8F5E34D}"/>
              </a:ext>
            </a:extLst>
          </p:cNvPr>
          <p:cNvCxnSpPr>
            <a:cxnSpLocks/>
            <a:endCxn id="44" idx="2"/>
          </p:cNvCxnSpPr>
          <p:nvPr/>
        </p:nvCxnSpPr>
        <p:spPr bwMode="auto">
          <a:xfrm>
            <a:off x="5353982" y="2351644"/>
            <a:ext cx="1156631" cy="978474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F2B761D-587A-5824-7396-216566A04DDC}"/>
              </a:ext>
            </a:extLst>
          </p:cNvPr>
          <p:cNvCxnSpPr>
            <a:cxnSpLocks/>
          </p:cNvCxnSpPr>
          <p:nvPr/>
        </p:nvCxnSpPr>
        <p:spPr bwMode="auto">
          <a:xfrm>
            <a:off x="2575741" y="3304377"/>
            <a:ext cx="1684942" cy="2573273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545128B-A581-0C9A-BBB9-98F0CC833BC5}"/>
              </a:ext>
            </a:extLst>
          </p:cNvPr>
          <p:cNvGrpSpPr/>
          <p:nvPr/>
        </p:nvGrpSpPr>
        <p:grpSpPr>
          <a:xfrm>
            <a:off x="4265446" y="5457590"/>
            <a:ext cx="300037" cy="836404"/>
            <a:chOff x="6145213" y="1760538"/>
            <a:chExt cx="457200" cy="1071562"/>
          </a:xfrm>
        </p:grpSpPr>
        <p:sp>
          <p:nvSpPr>
            <p:cNvPr id="90" name="Rectangle 5">
              <a:extLst>
                <a:ext uri="{FF2B5EF4-FFF2-40B4-BE49-F238E27FC236}">
                  <a16:creationId xmlns:a16="http://schemas.microsoft.com/office/drawing/2014/main" id="{1AB453BD-7AC1-EC2C-AD8B-1C27E062B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1600" y="1765300"/>
              <a:ext cx="139700" cy="1066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anose="05000000000000000000" pitchFamily="2" charset="2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91" name="Group 27">
              <a:extLst>
                <a:ext uri="{FF2B5EF4-FFF2-40B4-BE49-F238E27FC236}">
                  <a16:creationId xmlns:a16="http://schemas.microsoft.com/office/drawing/2014/main" id="{9A818A94-5DE6-F999-B2DA-24232C1C9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5213" y="1760538"/>
              <a:ext cx="457200" cy="1068388"/>
              <a:chOff x="4705" y="285"/>
              <a:chExt cx="288" cy="673"/>
            </a:xfrm>
          </p:grpSpPr>
          <p:sp>
            <p:nvSpPr>
              <p:cNvPr id="92" name="Freeform 28">
                <a:extLst>
                  <a:ext uri="{FF2B5EF4-FFF2-40B4-BE49-F238E27FC236}">
                    <a16:creationId xmlns:a16="http://schemas.microsoft.com/office/drawing/2014/main" id="{BEC7A3D2-D73C-E658-5B7C-F407794468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5" y="285"/>
                <a:ext cx="288" cy="673"/>
              </a:xfrm>
              <a:custGeom>
                <a:avLst/>
                <a:gdLst>
                  <a:gd name="T0" fmla="*/ 0 w 288"/>
                  <a:gd name="T1" fmla="*/ 0 h 144"/>
                  <a:gd name="T2" fmla="*/ 288 w 288"/>
                  <a:gd name="T3" fmla="*/ 0 h 144"/>
                  <a:gd name="T4" fmla="*/ 288 w 288"/>
                  <a:gd name="T5" fmla="*/ 3145 h 144"/>
                  <a:gd name="T6" fmla="*/ 0 w 288"/>
                  <a:gd name="T7" fmla="*/ 3145 h 14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144"/>
                  <a:gd name="T14" fmla="*/ 288 w 288"/>
                  <a:gd name="T15" fmla="*/ 144 h 14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144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44"/>
                    </a:lnTo>
                    <a:lnTo>
                      <a:pt x="0" y="144"/>
                    </a:lnTo>
                  </a:path>
                </a:pathLst>
              </a:custGeom>
              <a:noFill/>
              <a:ln w="127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29">
                <a:extLst>
                  <a:ext uri="{FF2B5EF4-FFF2-40B4-BE49-F238E27FC236}">
                    <a16:creationId xmlns:a16="http://schemas.microsoft.com/office/drawing/2014/main" id="{F6B609DC-2013-EFBA-FDD1-97E80F2D9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1" y="285"/>
                <a:ext cx="0" cy="667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FD230F4-C802-30A9-E470-B8C33EEDCDE0}"/>
              </a:ext>
            </a:extLst>
          </p:cNvPr>
          <p:cNvCxnSpPr>
            <a:cxnSpLocks/>
          </p:cNvCxnSpPr>
          <p:nvPr/>
        </p:nvCxnSpPr>
        <p:spPr bwMode="auto">
          <a:xfrm flipV="1">
            <a:off x="4681844" y="3638190"/>
            <a:ext cx="1928318" cy="2239460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Text Box 32">
            <a:extLst>
              <a:ext uri="{FF2B5EF4-FFF2-40B4-BE49-F238E27FC236}">
                <a16:creationId xmlns:a16="http://schemas.microsoft.com/office/drawing/2014/main" id="{8BA7BACC-4CBE-BAB6-E849-F18D2B3C6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9631" y="5546515"/>
            <a:ext cx="33368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400" dirty="0" err="1">
                <a:latin typeface="+mn-lt"/>
                <a:cs typeface="Arial" charset="0"/>
              </a:rPr>
              <a:t>Bookeeping</a:t>
            </a:r>
            <a:r>
              <a:rPr lang="en-US" sz="1400" dirty="0">
                <a:latin typeface="+mn-lt"/>
                <a:cs typeface="Arial" charset="0"/>
              </a:rPr>
              <a:t> queue to remember which unit token were sent to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ADA46-359F-45AF-9B23-89E5FCED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3DF4E2-6617-46A1-8FE0-EFFB8E64A9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A5A6EC-101B-4A24-A6EE-58D14E5DC9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53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E6D0-C33C-65E4-6A9A-77292B56F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 modules to increase throughput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A36E9-D842-E334-8F96-6DDFD0E029C6}"/>
              </a:ext>
            </a:extLst>
          </p:cNvPr>
          <p:cNvSpPr txBox="1"/>
          <p:nvPr/>
        </p:nvSpPr>
        <p:spPr>
          <a:xfrm>
            <a:off x="559594" y="1534061"/>
            <a:ext cx="99893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mkGCD2(GCD);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GCD gcd1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mkGCD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GCD gcd2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mkGCD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Reg#(Bool) turn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(True); FIFO#(Bool) bk&lt;-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mkFIFO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(Bit#(32) a, Bit#(32)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turn &lt;= ! turn;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bk.enq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(turn);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(turn) gcd1.start(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gcd2.start(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endmethod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ActionValue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#(Bit#(32))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turn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bk.deq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(turn)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 &lt;- gcd1.getResult();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 &lt;- gcd2.getResult();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endmethod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49A2F-EFD4-4A14-9CC1-1FA5B01AD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BA2C5-C698-4006-B5BB-A5316311FEA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186F26-1274-4D65-BDB7-D58AB2F95C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2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A514-75B7-C921-EC25-4765C8600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126F-734D-0FB8-DE4D-FC7AC87DC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6383"/>
            <a:ext cx="7772400" cy="4114800"/>
          </a:xfrm>
        </p:spPr>
        <p:txBody>
          <a:bodyPr/>
          <a:lstStyle/>
          <a:p>
            <a:r>
              <a:rPr lang="en-US" sz="2400" dirty="0"/>
              <a:t>Sequential circuits are the essence of digital design; BSV provides a new and very different way of designing such circuits based on atomic actions and modules</a:t>
            </a:r>
          </a:p>
          <a:p>
            <a:r>
              <a:rPr lang="en-US" sz="2400" dirty="0"/>
              <a:t>Modules provide unbounded </a:t>
            </a:r>
            <a:r>
              <a:rPr lang="en-US" sz="2400" dirty="0" err="1"/>
              <a:t>composibility</a:t>
            </a:r>
            <a:r>
              <a:rPr lang="en-US" sz="2400" dirty="0"/>
              <a:t> constrained by types </a:t>
            </a:r>
          </a:p>
          <a:p>
            <a:r>
              <a:rPr lang="en-US" sz="2400" dirty="0"/>
              <a:t>Modules also provide flexibility in implementation constrained by interface definitions</a:t>
            </a:r>
          </a:p>
          <a:p>
            <a:r>
              <a:rPr lang="en-US" sz="2400" dirty="0"/>
              <a:t>Next,  we will study the concurrency issues in multi-rule systems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31781-B182-4290-A838-E7EF6532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B9B85-1E72-42E0-B727-C764018715A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FF2DD-E03D-4147-9D43-3DFD1FB221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7682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545727" y="304800"/>
            <a:ext cx="7772400" cy="1143000"/>
          </a:xfrm>
        </p:spPr>
        <p:txBody>
          <a:bodyPr/>
          <a:lstStyle/>
          <a:p>
            <a:r>
              <a:rPr lang="en-US" dirty="0"/>
              <a:t>Switch</a:t>
            </a:r>
            <a:br>
              <a:rPr lang="en-US" dirty="0"/>
            </a:br>
            <a:r>
              <a:rPr lang="en-US" sz="2400" dirty="0"/>
              <a:t>red messages go into </a:t>
            </a:r>
            <a:r>
              <a:rPr lang="en-US" sz="2400" dirty="0" err="1"/>
              <a:t>redQ</a:t>
            </a:r>
            <a:r>
              <a:rPr lang="en-US" sz="2400" dirty="0"/>
              <a:t>, green into </a:t>
            </a:r>
            <a:r>
              <a:rPr lang="en-US" sz="2400" dirty="0" err="1"/>
              <a:t>greenQ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2646095" y="1615036"/>
            <a:ext cx="4049185" cy="1247495"/>
            <a:chOff x="2725608" y="1615036"/>
            <a:chExt cx="4049185" cy="1247495"/>
          </a:xfrm>
        </p:grpSpPr>
        <p:cxnSp>
          <p:nvCxnSpPr>
            <p:cNvPr id="38" name="Straight Arrow Connector 37"/>
            <p:cNvCxnSpPr>
              <a:stCxn id="64" idx="3"/>
            </p:cNvCxnSpPr>
            <p:nvPr/>
          </p:nvCxnSpPr>
          <p:spPr bwMode="auto">
            <a:xfrm flipV="1">
              <a:off x="3375066" y="2196807"/>
              <a:ext cx="316064" cy="530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9" name="Straight Arrow Connector 38"/>
            <p:cNvCxnSpPr>
              <a:endCxn id="57" idx="1"/>
            </p:cNvCxnSpPr>
            <p:nvPr/>
          </p:nvCxnSpPr>
          <p:spPr bwMode="auto">
            <a:xfrm flipV="1">
              <a:off x="4717335" y="1861527"/>
              <a:ext cx="505665" cy="20005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>
              <a:endCxn id="51" idx="1"/>
            </p:cNvCxnSpPr>
            <p:nvPr/>
          </p:nvCxnSpPr>
          <p:spPr bwMode="auto">
            <a:xfrm>
              <a:off x="4777354" y="2369550"/>
              <a:ext cx="445646" cy="2464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43" name="Group 42"/>
            <p:cNvGrpSpPr/>
            <p:nvPr/>
          </p:nvGrpSpPr>
          <p:grpSpPr>
            <a:xfrm>
              <a:off x="2725608" y="1623043"/>
              <a:ext cx="649458" cy="825555"/>
              <a:chOff x="2725608" y="1623043"/>
              <a:chExt cx="649458" cy="825555"/>
            </a:xfrm>
          </p:grpSpPr>
          <p:grpSp>
            <p:nvGrpSpPr>
              <p:cNvPr id="61" name="Group 60"/>
              <p:cNvGrpSpPr/>
              <p:nvPr/>
            </p:nvGrpSpPr>
            <p:grpSpPr>
              <a:xfrm>
                <a:off x="2802572" y="1955617"/>
                <a:ext cx="572494" cy="492981"/>
                <a:chOff x="2886323" y="3204376"/>
                <a:chExt cx="572494" cy="492981"/>
              </a:xfrm>
            </p:grpSpPr>
            <p:sp>
              <p:nvSpPr>
                <p:cNvPr id="63" name="Rectangle 62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65" name="Straight Connector 64"/>
                <p:cNvCxnSpPr>
                  <a:stCxn id="64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6" name="Straight Connector 65"/>
                <p:cNvCxnSpPr>
                  <a:stCxn id="64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2" name="TextBox 61"/>
              <p:cNvSpPr txBox="1"/>
              <p:nvPr/>
            </p:nvSpPr>
            <p:spPr>
              <a:xfrm>
                <a:off x="2725608" y="1623043"/>
                <a:ext cx="6190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inQ</a:t>
                </a:r>
                <a:endParaRPr lang="en-US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5079876" y="1615036"/>
              <a:ext cx="1368241" cy="492981"/>
              <a:chOff x="4431927" y="1615036"/>
              <a:chExt cx="1368241" cy="492981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4431927" y="1615036"/>
                <a:ext cx="572494" cy="492981"/>
                <a:chOff x="2886323" y="3204376"/>
                <a:chExt cx="572494" cy="492981"/>
              </a:xfrm>
            </p:grpSpPr>
            <p:sp>
              <p:nvSpPr>
                <p:cNvPr id="57" name="Rectangle 56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58" name="Rectangle 57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59" name="Straight Connector 58"/>
                <p:cNvCxnSpPr>
                  <a:stCxn id="58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60" name="Straight Connector 59"/>
                <p:cNvCxnSpPr>
                  <a:stCxn id="58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6" name="TextBox 55"/>
              <p:cNvSpPr txBox="1"/>
              <p:nvPr/>
            </p:nvSpPr>
            <p:spPr>
              <a:xfrm>
                <a:off x="4991933" y="1661472"/>
                <a:ext cx="8082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redQ</a:t>
                </a:r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079876" y="2369550"/>
              <a:ext cx="1694917" cy="492981"/>
              <a:chOff x="4431927" y="2369550"/>
              <a:chExt cx="1694917" cy="492981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431927" y="2369550"/>
                <a:ext cx="572494" cy="492981"/>
                <a:chOff x="2886323" y="3204376"/>
                <a:chExt cx="572494" cy="492981"/>
              </a:xfrm>
            </p:grpSpPr>
            <p:sp>
              <p:nvSpPr>
                <p:cNvPr id="51" name="Rectangle 50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52" name="Rectangle 51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53" name="Straight Connector 52"/>
                <p:cNvCxnSpPr>
                  <a:stCxn id="52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54" name="Straight Connector 53"/>
                <p:cNvCxnSpPr>
                  <a:stCxn id="52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0" name="TextBox 49"/>
              <p:cNvSpPr txBox="1"/>
              <p:nvPr/>
            </p:nvSpPr>
            <p:spPr>
              <a:xfrm>
                <a:off x="5004421" y="2451248"/>
                <a:ext cx="1122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greenQ</a:t>
                </a:r>
                <a:endParaRPr lang="en-US" dirty="0"/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3783171" y="1998336"/>
              <a:ext cx="9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switch</a:t>
              </a: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706144" y="1959091"/>
              <a:ext cx="1071210" cy="50493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67" name="Freeform 66"/>
          <p:cNvSpPr/>
          <p:nvPr/>
        </p:nvSpPr>
        <p:spPr bwMode="auto">
          <a:xfrm>
            <a:off x="3878409" y="1751846"/>
            <a:ext cx="1157735" cy="180910"/>
          </a:xfrm>
          <a:custGeom>
            <a:avLst/>
            <a:gdLst>
              <a:gd name="connsiteX0" fmla="*/ 0 w 1180848"/>
              <a:gd name="connsiteY0" fmla="*/ 248281 h 302362"/>
              <a:gd name="connsiteX1" fmla="*/ 750898 w 1180848"/>
              <a:gd name="connsiteY1" fmla="*/ 284615 h 302362"/>
              <a:gd name="connsiteX2" fmla="*/ 1180848 w 1180848"/>
              <a:gd name="connsiteY2" fmla="*/ 0 h 30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848" h="302362">
                <a:moveTo>
                  <a:pt x="0" y="248281"/>
                </a:moveTo>
                <a:cubicBezTo>
                  <a:pt x="277045" y="287138"/>
                  <a:pt x="554090" y="325995"/>
                  <a:pt x="750898" y="284615"/>
                </a:cubicBezTo>
                <a:cubicBezTo>
                  <a:pt x="947706" y="243235"/>
                  <a:pt x="1064277" y="121617"/>
                  <a:pt x="1180848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8" name="Freeform 67"/>
          <p:cNvSpPr/>
          <p:nvPr/>
        </p:nvSpPr>
        <p:spPr bwMode="auto">
          <a:xfrm flipV="1">
            <a:off x="3856590" y="2509820"/>
            <a:ext cx="1157735" cy="180910"/>
          </a:xfrm>
          <a:custGeom>
            <a:avLst/>
            <a:gdLst>
              <a:gd name="connsiteX0" fmla="*/ 0 w 1180848"/>
              <a:gd name="connsiteY0" fmla="*/ 248281 h 302362"/>
              <a:gd name="connsiteX1" fmla="*/ 750898 w 1180848"/>
              <a:gd name="connsiteY1" fmla="*/ 284615 h 302362"/>
              <a:gd name="connsiteX2" fmla="*/ 1180848 w 1180848"/>
              <a:gd name="connsiteY2" fmla="*/ 0 h 30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848" h="302362">
                <a:moveTo>
                  <a:pt x="0" y="248281"/>
                </a:moveTo>
                <a:cubicBezTo>
                  <a:pt x="277045" y="287138"/>
                  <a:pt x="554090" y="325995"/>
                  <a:pt x="750898" y="284615"/>
                </a:cubicBezTo>
                <a:cubicBezTo>
                  <a:pt x="947706" y="243235"/>
                  <a:pt x="1064277" y="121617"/>
                  <a:pt x="1180848" y="0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69" name="Oval 68"/>
          <p:cNvSpPr/>
          <p:nvPr/>
        </p:nvSpPr>
        <p:spPr bwMode="auto">
          <a:xfrm>
            <a:off x="3140690" y="2108017"/>
            <a:ext cx="107343" cy="182256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2919853" y="2105679"/>
            <a:ext cx="107343" cy="182256"/>
          </a:xfrm>
          <a:prstGeom prst="ellipse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695280" y="1784299"/>
            <a:ext cx="234582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red messages go into </a:t>
            </a:r>
            <a:r>
              <a:rPr lang="en-US" sz="1800" dirty="0" err="1"/>
              <a:t>redQ</a:t>
            </a:r>
            <a:r>
              <a:rPr lang="en-US" sz="1800" dirty="0"/>
              <a:t>, green into </a:t>
            </a:r>
            <a:r>
              <a:rPr lang="en-US" sz="1800" dirty="0" err="1"/>
              <a:t>greenQ</a:t>
            </a:r>
            <a:endParaRPr lang="en-US" sz="1800" dirty="0"/>
          </a:p>
        </p:txBody>
      </p:sp>
      <p:sp>
        <p:nvSpPr>
          <p:cNvPr id="2" name="Freeform 33">
            <a:extLst>
              <a:ext uri="{FF2B5EF4-FFF2-40B4-BE49-F238E27FC236}">
                <a16:creationId xmlns:a16="http://schemas.microsoft.com/office/drawing/2014/main" id="{E491681C-F235-E609-9656-B860050E0EF4}"/>
              </a:ext>
            </a:extLst>
          </p:cNvPr>
          <p:cNvSpPr/>
          <p:nvPr/>
        </p:nvSpPr>
        <p:spPr bwMode="auto">
          <a:xfrm flipV="1">
            <a:off x="3936103" y="2509820"/>
            <a:ext cx="1157735" cy="180910"/>
          </a:xfrm>
          <a:custGeom>
            <a:avLst/>
            <a:gdLst>
              <a:gd name="connsiteX0" fmla="*/ 0 w 1180848"/>
              <a:gd name="connsiteY0" fmla="*/ 248281 h 302362"/>
              <a:gd name="connsiteX1" fmla="*/ 750898 w 1180848"/>
              <a:gd name="connsiteY1" fmla="*/ 284615 h 302362"/>
              <a:gd name="connsiteX2" fmla="*/ 1180848 w 1180848"/>
              <a:gd name="connsiteY2" fmla="*/ 0 h 30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848" h="302362">
                <a:moveTo>
                  <a:pt x="0" y="248281"/>
                </a:moveTo>
                <a:cubicBezTo>
                  <a:pt x="277045" y="287138"/>
                  <a:pt x="554090" y="325995"/>
                  <a:pt x="750898" y="284615"/>
                </a:cubicBezTo>
                <a:cubicBezTo>
                  <a:pt x="947706" y="243235"/>
                  <a:pt x="1064277" y="121617"/>
                  <a:pt x="1180848" y="0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" name="Rectangle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48537BA-AF1F-1066-4B7F-6B92E746C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438" y="3037765"/>
            <a:ext cx="7816132" cy="219560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rule </a:t>
            </a:r>
            <a:r>
              <a:rPr lang="en-US" sz="1800" dirty="0">
                <a:latin typeface="Courier New" pitchFamily="49" charset="0"/>
              </a:rPr>
              <a:t>switch;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if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inQ.first.color</a:t>
            </a:r>
            <a:r>
              <a:rPr lang="en-US" sz="1800" dirty="0">
                <a:latin typeface="Courier New" pitchFamily="49" charset="0"/>
              </a:rPr>
              <a:t> == Red) </a:t>
            </a:r>
            <a:r>
              <a:rPr lang="en-US" sz="1800" b="1" dirty="0">
                <a:latin typeface="Courier New" pitchFamily="49" charset="0"/>
              </a:rPr>
              <a:t>begin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redQ.enq</a:t>
            </a:r>
            <a:r>
              <a:rPr lang="en-US" sz="1800" dirty="0">
                <a:latin typeface="Courier New" pitchFamily="49" charset="0"/>
              </a:rPr>
              <a:t>  (</a:t>
            </a:r>
            <a:r>
              <a:rPr lang="en-US" sz="1800" dirty="0" err="1">
                <a:latin typeface="Courier New" pitchFamily="49" charset="0"/>
              </a:rPr>
              <a:t>inQ.first.value</a:t>
            </a:r>
            <a:r>
              <a:rPr lang="en-US" sz="1800" dirty="0">
                <a:latin typeface="Courier New" pitchFamily="49" charset="0"/>
              </a:rPr>
              <a:t>); </a:t>
            </a:r>
            <a:r>
              <a:rPr lang="en-US" sz="1800" dirty="0" err="1">
                <a:latin typeface="Courier New" pitchFamily="49" charset="0"/>
              </a:rPr>
              <a:t>inQ.deq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end else begin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greenQ.enq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inQ.first.value</a:t>
            </a:r>
            <a:r>
              <a:rPr lang="en-US" sz="1800" dirty="0">
                <a:latin typeface="Courier New" pitchFamily="49" charset="0"/>
              </a:rPr>
              <a:t>); </a:t>
            </a:r>
            <a:r>
              <a:rPr lang="en-US" sz="1800" dirty="0" err="1">
                <a:latin typeface="Courier New" pitchFamily="49" charset="0"/>
              </a:rPr>
              <a:t>inQ.deq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>
                <a:latin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0A85F-4A73-0647-97C2-1269E98D2AF7}"/>
              </a:ext>
            </a:extLst>
          </p:cNvPr>
          <p:cNvSpPr txBox="1"/>
          <p:nvPr/>
        </p:nvSpPr>
        <p:spPr>
          <a:xfrm>
            <a:off x="853439" y="5233367"/>
            <a:ext cx="3680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implicit guard?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6C8E1-912D-1479-F47F-396CDE30EC3D}"/>
              </a:ext>
            </a:extLst>
          </p:cNvPr>
          <p:cNvSpPr txBox="1"/>
          <p:nvPr/>
        </p:nvSpPr>
        <p:spPr>
          <a:xfrm>
            <a:off x="768438" y="5680104"/>
            <a:ext cx="7772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inQ.notEmpty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? (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inQ.first.color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==Red ?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redQ.notFull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					    :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greenQ.notFull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: False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8CD14-125C-4722-BE1C-99177B2E2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90B3219-654D-45AB-A70D-C4B8625E67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052EDD2-6012-4A99-B4A7-6D15C5BA55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4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10" y="1565885"/>
            <a:ext cx="7772400" cy="4114800"/>
          </a:xfrm>
        </p:spPr>
        <p:txBody>
          <a:bodyPr/>
          <a:lstStyle/>
          <a:p>
            <a:r>
              <a:rPr lang="en-US" sz="2400" dirty="0"/>
              <a:t>A module in BSV is like a class definition in Java or C++</a:t>
            </a:r>
          </a:p>
          <a:p>
            <a:pPr lvl="1"/>
            <a:r>
              <a:rPr lang="en-US" sz="2000" dirty="0"/>
              <a:t>It has internal state</a:t>
            </a:r>
          </a:p>
          <a:p>
            <a:pPr lvl="1"/>
            <a:r>
              <a:rPr lang="en-US" sz="2000" dirty="0"/>
              <a:t>The internal state can only be read and manipulated by the (interface) methods</a:t>
            </a:r>
          </a:p>
          <a:p>
            <a:pPr lvl="1"/>
            <a:r>
              <a:rPr lang="en-US" sz="2000" dirty="0"/>
              <a:t>An action specifies which state elements are to be modified </a:t>
            </a:r>
          </a:p>
          <a:p>
            <a:pPr lvl="1"/>
            <a:r>
              <a:rPr lang="en-US" sz="2000" dirty="0"/>
              <a:t>Actions are </a:t>
            </a:r>
            <a:r>
              <a:rPr lang="en-US" sz="2000" i="1" dirty="0"/>
              <a:t>atomic</a:t>
            </a:r>
            <a:r>
              <a:rPr lang="en-US" sz="2000" dirty="0"/>
              <a:t> -- either all the specified state elements are modified or none of them are modified (no partially modified state is visible)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61807" y="5137050"/>
            <a:ext cx="3877985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Counter;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Bit#(2) read;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endinterface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DAB9-4FF9-4138-A3DD-AB688ADA1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8FA46-1889-43BF-B9E1-1D5110E678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D59C3-090D-474F-98A8-66389CE08A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725608" y="1615036"/>
            <a:ext cx="4049185" cy="1247495"/>
            <a:chOff x="2725608" y="1615036"/>
            <a:chExt cx="4049185" cy="1247495"/>
          </a:xfrm>
        </p:grpSpPr>
        <p:cxnSp>
          <p:nvCxnSpPr>
            <p:cNvPr id="60" name="Straight Arrow Connector 59"/>
            <p:cNvCxnSpPr>
              <a:stCxn id="83" idx="3"/>
            </p:cNvCxnSpPr>
            <p:nvPr/>
          </p:nvCxnSpPr>
          <p:spPr bwMode="auto">
            <a:xfrm flipV="1">
              <a:off x="3375066" y="2196807"/>
              <a:ext cx="316064" cy="530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1" name="Straight Arrow Connector 60"/>
            <p:cNvCxnSpPr>
              <a:endCxn id="76" idx="1"/>
            </p:cNvCxnSpPr>
            <p:nvPr/>
          </p:nvCxnSpPr>
          <p:spPr bwMode="auto">
            <a:xfrm flipV="1">
              <a:off x="4717335" y="1861527"/>
              <a:ext cx="505665" cy="200055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62" name="Straight Arrow Connector 61"/>
            <p:cNvCxnSpPr>
              <a:endCxn id="70" idx="1"/>
            </p:cNvCxnSpPr>
            <p:nvPr/>
          </p:nvCxnSpPr>
          <p:spPr bwMode="auto">
            <a:xfrm>
              <a:off x="4777354" y="2369550"/>
              <a:ext cx="445646" cy="24649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>
              <a:off x="2725608" y="1623043"/>
              <a:ext cx="649458" cy="825555"/>
              <a:chOff x="2725608" y="1623043"/>
              <a:chExt cx="649458" cy="825555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2802572" y="1955617"/>
                <a:ext cx="572494" cy="492981"/>
                <a:chOff x="2886323" y="3204376"/>
                <a:chExt cx="572494" cy="492981"/>
              </a:xfrm>
            </p:grpSpPr>
            <p:sp>
              <p:nvSpPr>
                <p:cNvPr id="82" name="Rectangle 81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83" name="Rectangle 82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84" name="Straight Connector 83"/>
                <p:cNvCxnSpPr>
                  <a:stCxn id="83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Straight Connector 84"/>
                <p:cNvCxnSpPr>
                  <a:stCxn id="83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81" name="TextBox 80"/>
              <p:cNvSpPr txBox="1"/>
              <p:nvPr/>
            </p:nvSpPr>
            <p:spPr>
              <a:xfrm>
                <a:off x="2725608" y="1623043"/>
                <a:ext cx="6190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inQ</a:t>
                </a:r>
                <a:endParaRPr lang="en-US" dirty="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5079876" y="1615036"/>
              <a:ext cx="1368241" cy="492981"/>
              <a:chOff x="4431927" y="1615036"/>
              <a:chExt cx="1368241" cy="492981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4431927" y="1615036"/>
                <a:ext cx="572494" cy="492981"/>
                <a:chOff x="2886323" y="3204376"/>
                <a:chExt cx="572494" cy="492981"/>
              </a:xfrm>
            </p:grpSpPr>
            <p:sp>
              <p:nvSpPr>
                <p:cNvPr id="76" name="Rectangle 75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7" name="Rectangle 76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8" name="Straight Connector 77"/>
                <p:cNvCxnSpPr>
                  <a:stCxn id="77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9" name="Straight Connector 78"/>
                <p:cNvCxnSpPr>
                  <a:stCxn id="77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5" name="TextBox 74"/>
              <p:cNvSpPr txBox="1"/>
              <p:nvPr/>
            </p:nvSpPr>
            <p:spPr>
              <a:xfrm>
                <a:off x="4991933" y="1661472"/>
                <a:ext cx="80823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redQ</a:t>
                </a:r>
                <a:endParaRPr lang="en-US" dirty="0"/>
              </a:p>
            </p:txBody>
          </p:sp>
        </p:grpSp>
        <p:grpSp>
          <p:nvGrpSpPr>
            <p:cNvPr id="65" name="Group 64"/>
            <p:cNvGrpSpPr/>
            <p:nvPr/>
          </p:nvGrpSpPr>
          <p:grpSpPr>
            <a:xfrm>
              <a:off x="5079876" y="2369550"/>
              <a:ext cx="1694917" cy="492981"/>
              <a:chOff x="4431927" y="2369550"/>
              <a:chExt cx="1694917" cy="492981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4431927" y="2369550"/>
                <a:ext cx="572494" cy="492981"/>
                <a:chOff x="2886323" y="3204376"/>
                <a:chExt cx="572494" cy="492981"/>
              </a:xfrm>
            </p:grpSpPr>
            <p:sp>
              <p:nvSpPr>
                <p:cNvPr id="70" name="Rectangle 69"/>
                <p:cNvSpPr/>
                <p:nvPr/>
              </p:nvSpPr>
              <p:spPr bwMode="auto">
                <a:xfrm>
                  <a:off x="3029447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71" name="Rectangle 70"/>
                <p:cNvSpPr/>
                <p:nvPr/>
              </p:nvSpPr>
              <p:spPr bwMode="auto">
                <a:xfrm>
                  <a:off x="3244132" y="3204376"/>
                  <a:ext cx="214685" cy="492981"/>
                </a:xfrm>
                <a:prstGeom prst="rect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cxnSp>
              <p:nvCxnSpPr>
                <p:cNvPr id="72" name="Straight Connector 71"/>
                <p:cNvCxnSpPr>
                  <a:stCxn id="71" idx="0"/>
                </p:cNvCxnSpPr>
                <p:nvPr/>
              </p:nvCxnSpPr>
              <p:spPr bwMode="auto">
                <a:xfrm flipH="1">
                  <a:off x="2886323" y="3204376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73" name="Straight Connector 72"/>
                <p:cNvCxnSpPr>
                  <a:stCxn id="71" idx="2"/>
                </p:cNvCxnSpPr>
                <p:nvPr/>
              </p:nvCxnSpPr>
              <p:spPr bwMode="auto">
                <a:xfrm flipH="1">
                  <a:off x="2886323" y="3697357"/>
                  <a:ext cx="465152" cy="0"/>
                </a:xfrm>
                <a:prstGeom prst="lin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69" name="TextBox 68"/>
              <p:cNvSpPr txBox="1"/>
              <p:nvPr/>
            </p:nvSpPr>
            <p:spPr>
              <a:xfrm>
                <a:off x="5004421" y="2451248"/>
                <a:ext cx="11224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greenQ</a:t>
                </a:r>
                <a:endParaRPr lang="en-US" dirty="0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3783171" y="1998336"/>
              <a:ext cx="9941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switch</a:t>
              </a: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3706144" y="1959091"/>
              <a:ext cx="1071210" cy="504935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sp>
        <p:nvSpPr>
          <p:cNvPr id="33" name="Freeform 32"/>
          <p:cNvSpPr/>
          <p:nvPr/>
        </p:nvSpPr>
        <p:spPr bwMode="auto">
          <a:xfrm>
            <a:off x="3957922" y="1751846"/>
            <a:ext cx="1157735" cy="180910"/>
          </a:xfrm>
          <a:custGeom>
            <a:avLst/>
            <a:gdLst>
              <a:gd name="connsiteX0" fmla="*/ 0 w 1180848"/>
              <a:gd name="connsiteY0" fmla="*/ 248281 h 302362"/>
              <a:gd name="connsiteX1" fmla="*/ 750898 w 1180848"/>
              <a:gd name="connsiteY1" fmla="*/ 284615 h 302362"/>
              <a:gd name="connsiteX2" fmla="*/ 1180848 w 1180848"/>
              <a:gd name="connsiteY2" fmla="*/ 0 h 30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848" h="302362">
                <a:moveTo>
                  <a:pt x="0" y="248281"/>
                </a:moveTo>
                <a:cubicBezTo>
                  <a:pt x="277045" y="287138"/>
                  <a:pt x="554090" y="325995"/>
                  <a:pt x="750898" y="284615"/>
                </a:cubicBezTo>
                <a:cubicBezTo>
                  <a:pt x="947706" y="243235"/>
                  <a:pt x="1064277" y="121617"/>
                  <a:pt x="1180848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4" name="Freeform 33"/>
          <p:cNvSpPr/>
          <p:nvPr/>
        </p:nvSpPr>
        <p:spPr bwMode="auto">
          <a:xfrm flipV="1">
            <a:off x="3936103" y="2509820"/>
            <a:ext cx="1157735" cy="180910"/>
          </a:xfrm>
          <a:custGeom>
            <a:avLst/>
            <a:gdLst>
              <a:gd name="connsiteX0" fmla="*/ 0 w 1180848"/>
              <a:gd name="connsiteY0" fmla="*/ 248281 h 302362"/>
              <a:gd name="connsiteX1" fmla="*/ 750898 w 1180848"/>
              <a:gd name="connsiteY1" fmla="*/ 284615 h 302362"/>
              <a:gd name="connsiteX2" fmla="*/ 1180848 w 1180848"/>
              <a:gd name="connsiteY2" fmla="*/ 0 h 302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0848" h="302362">
                <a:moveTo>
                  <a:pt x="0" y="248281"/>
                </a:moveTo>
                <a:cubicBezTo>
                  <a:pt x="277045" y="287138"/>
                  <a:pt x="554090" y="325995"/>
                  <a:pt x="750898" y="284615"/>
                </a:cubicBezTo>
                <a:cubicBezTo>
                  <a:pt x="947706" y="243235"/>
                  <a:pt x="1064277" y="121617"/>
                  <a:pt x="1180848" y="0"/>
                </a:cubicBezTo>
              </a:path>
            </a:pathLst>
          </a:custGeom>
          <a:noFill/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40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68438" y="3037765"/>
            <a:ext cx="7816132" cy="24878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rule </a:t>
            </a:r>
            <a:r>
              <a:rPr lang="en-US" sz="1800" dirty="0">
                <a:latin typeface="Courier New" pitchFamily="49" charset="0"/>
              </a:rPr>
              <a:t>switch;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if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inQ.first.color</a:t>
            </a:r>
            <a:r>
              <a:rPr lang="en-US" sz="1800" dirty="0">
                <a:latin typeface="Courier New" pitchFamily="49" charset="0"/>
              </a:rPr>
              <a:t> == Red) </a:t>
            </a:r>
            <a:r>
              <a:rPr lang="en-US" sz="1800" b="1" dirty="0">
                <a:latin typeface="Courier New" pitchFamily="49" charset="0"/>
              </a:rPr>
              <a:t>begin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redQ.enq</a:t>
            </a:r>
            <a:r>
              <a:rPr lang="en-US" sz="1800" dirty="0">
                <a:latin typeface="Courier New" pitchFamily="49" charset="0"/>
              </a:rPr>
              <a:t>  (</a:t>
            </a:r>
            <a:r>
              <a:rPr lang="en-US" sz="1800" dirty="0" err="1">
                <a:latin typeface="Courier New" pitchFamily="49" charset="0"/>
              </a:rPr>
              <a:t>inQ.first.value</a:t>
            </a:r>
            <a:r>
              <a:rPr lang="en-US" sz="1800" dirty="0">
                <a:latin typeface="Courier New" pitchFamily="49" charset="0"/>
              </a:rPr>
              <a:t>); </a:t>
            </a:r>
            <a:r>
              <a:rPr lang="en-US" sz="1800" dirty="0" err="1">
                <a:latin typeface="Courier New" pitchFamily="49" charset="0"/>
              </a:rPr>
              <a:t>inQ.deq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end else begin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dirty="0" err="1">
                <a:latin typeface="Courier New" pitchFamily="49" charset="0"/>
              </a:rPr>
              <a:t>greenQ.enq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inQ.first.value</a:t>
            </a:r>
            <a:r>
              <a:rPr lang="en-US" sz="1800" dirty="0">
                <a:latin typeface="Courier New" pitchFamily="49" charset="0"/>
              </a:rPr>
              <a:t>); </a:t>
            </a:r>
            <a:r>
              <a:rPr lang="en-US" sz="1800" dirty="0" err="1">
                <a:latin typeface="Courier New" pitchFamily="49" charset="0"/>
              </a:rPr>
              <a:t>inQ.deq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inQ.deq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>
                <a:latin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1093" y="5572274"/>
            <a:ext cx="3461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Does this code still work?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424622" y="3814354"/>
            <a:ext cx="1117775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424017" y="4394889"/>
            <a:ext cx="1117775" cy="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0C186-ADA8-4229-8B6E-E6507BE17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A76B6-E788-4FC8-9597-304A56C2F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AFD5D-8630-4F8B-80DD-E002602C74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88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/>
          <p:nvPr/>
        </p:nvSpPr>
        <p:spPr bwMode="auto">
          <a:xfrm>
            <a:off x="2720402" y="1495359"/>
            <a:ext cx="4112990" cy="2450639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795" y="259915"/>
            <a:ext cx="8252389" cy="1143000"/>
          </a:xfrm>
        </p:spPr>
        <p:txBody>
          <a:bodyPr/>
          <a:lstStyle/>
          <a:p>
            <a:r>
              <a:rPr lang="en-US" dirty="0"/>
              <a:t>Inside the Modulo-4 counter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720402" y="2190211"/>
            <a:ext cx="220980" cy="8269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1973655" y="2666611"/>
            <a:ext cx="767669" cy="541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 rot="5400000">
            <a:off x="2566427" y="2396402"/>
            <a:ext cx="550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inc</a:t>
            </a:r>
            <a:endParaRPr lang="en-US" dirty="0"/>
          </a:p>
        </p:txBody>
      </p:sp>
      <p:sp>
        <p:nvSpPr>
          <p:cNvPr id="120" name="Freeform 119"/>
          <p:cNvSpPr/>
          <p:nvPr/>
        </p:nvSpPr>
        <p:spPr bwMode="auto">
          <a:xfrm>
            <a:off x="3182614" y="1790854"/>
            <a:ext cx="3036671" cy="1563642"/>
          </a:xfrm>
          <a:custGeom>
            <a:avLst/>
            <a:gdLst>
              <a:gd name="connsiteX0" fmla="*/ 2891196 w 2891196"/>
              <a:gd name="connsiteY0" fmla="*/ 898543 h 1083537"/>
              <a:gd name="connsiteX1" fmla="*/ 2885910 w 2891196"/>
              <a:gd name="connsiteY1" fmla="*/ 0 h 1083537"/>
              <a:gd name="connsiteX2" fmla="*/ 0 w 2891196"/>
              <a:gd name="connsiteY2" fmla="*/ 5285 h 1083537"/>
              <a:gd name="connsiteX3" fmla="*/ 5286 w 2891196"/>
              <a:gd name="connsiteY3" fmla="*/ 1083537 h 1083537"/>
              <a:gd name="connsiteX4" fmla="*/ 295991 w 2891196"/>
              <a:gd name="connsiteY4" fmla="*/ 1083537 h 1083537"/>
              <a:gd name="connsiteX0" fmla="*/ 2891196 w 2891196"/>
              <a:gd name="connsiteY0" fmla="*/ 898543 h 1083537"/>
              <a:gd name="connsiteX1" fmla="*/ 2885910 w 2891196"/>
              <a:gd name="connsiteY1" fmla="*/ 0 h 1083537"/>
              <a:gd name="connsiteX2" fmla="*/ 0 w 2891196"/>
              <a:gd name="connsiteY2" fmla="*/ 5285 h 1083537"/>
              <a:gd name="connsiteX3" fmla="*/ 5286 w 2891196"/>
              <a:gd name="connsiteY3" fmla="*/ 1083537 h 1083537"/>
              <a:gd name="connsiteX4" fmla="*/ 369269 w 2891196"/>
              <a:gd name="connsiteY4" fmla="*/ 1083537 h 1083537"/>
              <a:gd name="connsiteX0" fmla="*/ 2891196 w 2891196"/>
              <a:gd name="connsiteY0" fmla="*/ 799651 h 1083537"/>
              <a:gd name="connsiteX1" fmla="*/ 2885910 w 2891196"/>
              <a:gd name="connsiteY1" fmla="*/ 0 h 1083537"/>
              <a:gd name="connsiteX2" fmla="*/ 0 w 2891196"/>
              <a:gd name="connsiteY2" fmla="*/ 5285 h 1083537"/>
              <a:gd name="connsiteX3" fmla="*/ 5286 w 2891196"/>
              <a:gd name="connsiteY3" fmla="*/ 1083537 h 1083537"/>
              <a:gd name="connsiteX4" fmla="*/ 369269 w 2891196"/>
              <a:gd name="connsiteY4" fmla="*/ 1083537 h 1083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1196" h="1083537">
                <a:moveTo>
                  <a:pt x="2891196" y="799651"/>
                </a:moveTo>
                <a:lnTo>
                  <a:pt x="2885910" y="0"/>
                </a:lnTo>
                <a:lnTo>
                  <a:pt x="0" y="5285"/>
                </a:lnTo>
                <a:lnTo>
                  <a:pt x="5286" y="1083537"/>
                </a:lnTo>
                <a:lnTo>
                  <a:pt x="369269" y="1083537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6612412" y="2210472"/>
            <a:ext cx="220980" cy="82693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060" name="Freeform 2059"/>
          <p:cNvSpPr/>
          <p:nvPr/>
        </p:nvSpPr>
        <p:spPr bwMode="auto">
          <a:xfrm>
            <a:off x="2959411" y="1661725"/>
            <a:ext cx="2885910" cy="877402"/>
          </a:xfrm>
          <a:custGeom>
            <a:avLst/>
            <a:gdLst>
              <a:gd name="connsiteX0" fmla="*/ 0 w 2885910"/>
              <a:gd name="connsiteY0" fmla="*/ 877402 h 877402"/>
              <a:gd name="connsiteX1" fmla="*/ 95140 w 2885910"/>
              <a:gd name="connsiteY1" fmla="*/ 877402 h 877402"/>
              <a:gd name="connsiteX2" fmla="*/ 95140 w 2885910"/>
              <a:gd name="connsiteY2" fmla="*/ 0 h 877402"/>
              <a:gd name="connsiteX3" fmla="*/ 2885910 w 2885910"/>
              <a:gd name="connsiteY3" fmla="*/ 0 h 877402"/>
              <a:gd name="connsiteX4" fmla="*/ 2885910 w 2885910"/>
              <a:gd name="connsiteY4" fmla="*/ 475700 h 877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5910" h="877402">
                <a:moveTo>
                  <a:pt x="0" y="877402"/>
                </a:moveTo>
                <a:lnTo>
                  <a:pt x="95140" y="877402"/>
                </a:lnTo>
                <a:lnTo>
                  <a:pt x="95140" y="0"/>
                </a:lnTo>
                <a:lnTo>
                  <a:pt x="2885910" y="0"/>
                </a:lnTo>
                <a:lnTo>
                  <a:pt x="2885910" y="475700"/>
                </a:ln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1414150" y="4083120"/>
            <a:ext cx="4871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moduloCounter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(Counter);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#(Bit#(2))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mkReg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&lt;= cnt+1;</a:t>
            </a:r>
          </a:p>
          <a:p>
            <a:pPr fontAlgn="ct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endmethod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Bit#(2) read;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endmethod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 rot="5400000">
            <a:off x="6358726" y="2472603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55" name="Freeform 54"/>
          <p:cNvSpPr/>
          <p:nvPr/>
        </p:nvSpPr>
        <p:spPr bwMode="auto">
          <a:xfrm>
            <a:off x="5152353" y="2596598"/>
            <a:ext cx="1463213" cy="1225775"/>
          </a:xfrm>
          <a:custGeom>
            <a:avLst/>
            <a:gdLst>
              <a:gd name="connsiteX0" fmla="*/ 3412 w 1354540"/>
              <a:gd name="connsiteY0" fmla="*/ 747215 h 1276066"/>
              <a:gd name="connsiteX1" fmla="*/ 0 w 1354540"/>
              <a:gd name="connsiteY1" fmla="*/ 1276066 h 1276066"/>
              <a:gd name="connsiteX2" fmla="*/ 1108880 w 1354540"/>
              <a:gd name="connsiteY2" fmla="*/ 1272654 h 1276066"/>
              <a:gd name="connsiteX3" fmla="*/ 1105469 w 1354540"/>
              <a:gd name="connsiteY3" fmla="*/ 3412 h 1276066"/>
              <a:gd name="connsiteX4" fmla="*/ 1354540 w 1354540"/>
              <a:gd name="connsiteY4" fmla="*/ 0 h 1276066"/>
              <a:gd name="connsiteX0" fmla="*/ 3412 w 1210575"/>
              <a:gd name="connsiteY0" fmla="*/ 743803 h 1272654"/>
              <a:gd name="connsiteX1" fmla="*/ 0 w 1210575"/>
              <a:gd name="connsiteY1" fmla="*/ 1272654 h 1272654"/>
              <a:gd name="connsiteX2" fmla="*/ 1108880 w 1210575"/>
              <a:gd name="connsiteY2" fmla="*/ 1269242 h 1272654"/>
              <a:gd name="connsiteX3" fmla="*/ 1105469 w 1210575"/>
              <a:gd name="connsiteY3" fmla="*/ 0 h 1272654"/>
              <a:gd name="connsiteX4" fmla="*/ 1210575 w 1210575"/>
              <a:gd name="connsiteY4" fmla="*/ 7215 h 1272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0575" h="1272654">
                <a:moveTo>
                  <a:pt x="3412" y="743803"/>
                </a:moveTo>
                <a:cubicBezTo>
                  <a:pt x="2275" y="920087"/>
                  <a:pt x="1137" y="1096370"/>
                  <a:pt x="0" y="1272654"/>
                </a:cubicBezTo>
                <a:lnTo>
                  <a:pt x="1108880" y="1269242"/>
                </a:lnTo>
                <a:lnTo>
                  <a:pt x="1105469" y="0"/>
                </a:lnTo>
                <a:lnTo>
                  <a:pt x="1210575" y="7215"/>
                </a:ln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629FE9D-D1D4-F650-655C-9086FFE637EB}"/>
              </a:ext>
            </a:extLst>
          </p:cNvPr>
          <p:cNvGrpSpPr/>
          <p:nvPr/>
        </p:nvGrpSpPr>
        <p:grpSpPr>
          <a:xfrm>
            <a:off x="4077335" y="2100543"/>
            <a:ext cx="2146365" cy="1509215"/>
            <a:chOff x="6312882" y="4575046"/>
            <a:chExt cx="2146365" cy="15092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8F0224-AD12-C640-D2B4-6D1C710645D8}"/>
                </a:ext>
              </a:extLst>
            </p:cNvPr>
            <p:cNvGrpSpPr/>
            <p:nvPr/>
          </p:nvGrpSpPr>
          <p:grpSpPr>
            <a:xfrm>
              <a:off x="6312882" y="4575046"/>
              <a:ext cx="2146365" cy="1509215"/>
              <a:chOff x="4062792" y="2332020"/>
              <a:chExt cx="2146365" cy="150921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3B919BF1-645F-A7BE-7BB9-401F0870BA37}"/>
                  </a:ext>
                </a:extLst>
              </p:cNvPr>
              <p:cNvGrpSpPr/>
              <p:nvPr/>
            </p:nvGrpSpPr>
            <p:grpSpPr>
              <a:xfrm>
                <a:off x="4062792" y="2332020"/>
                <a:ext cx="1890219" cy="1509215"/>
                <a:chOff x="4062792" y="2332020"/>
                <a:chExt cx="1890219" cy="1509215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F9C65B6-A0F6-1B90-D92D-E2EDF4C60962}"/>
                    </a:ext>
                  </a:extLst>
                </p:cNvPr>
                <p:cNvCxnSpPr/>
                <p:nvPr/>
              </p:nvCxnSpPr>
              <p:spPr bwMode="auto">
                <a:xfrm flipV="1">
                  <a:off x="4062792" y="3568494"/>
                  <a:ext cx="1608804" cy="5684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14" name="Trapezoid 13">
                  <a:extLst>
                    <a:ext uri="{FF2B5EF4-FFF2-40B4-BE49-F238E27FC236}">
                      <a16:creationId xmlns:a16="http://schemas.microsoft.com/office/drawing/2014/main" id="{70E62182-21A6-7DB5-2CF8-361E702446E2}"/>
                    </a:ext>
                  </a:extLst>
                </p:cNvPr>
                <p:cNvSpPr/>
                <p:nvPr/>
              </p:nvSpPr>
              <p:spPr bwMode="auto">
                <a:xfrm rot="5400000">
                  <a:off x="5057423" y="2945647"/>
                  <a:ext cx="1509215" cy="281961"/>
                </a:xfrm>
                <a:prstGeom prst="trapezoid">
                  <a:avLst/>
                </a:prstGeom>
                <a:solidFill>
                  <a:schemeClr val="bg2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037254F-5AE4-BBFE-C644-284D11616CD5}"/>
                    </a:ext>
                  </a:extLst>
                </p:cNvPr>
                <p:cNvSpPr txBox="1"/>
                <p:nvPr/>
              </p:nvSpPr>
              <p:spPr>
                <a:xfrm>
                  <a:off x="5627714" y="2567829"/>
                  <a:ext cx="2503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1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E56DD6E-17B0-9AA4-E671-02FB3C706447}"/>
                    </a:ext>
                  </a:extLst>
                </p:cNvPr>
                <p:cNvSpPr txBox="1"/>
                <p:nvPr/>
              </p:nvSpPr>
              <p:spPr>
                <a:xfrm>
                  <a:off x="5634588" y="3413201"/>
                  <a:ext cx="2503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800" dirty="0"/>
                    <a:t>0</a:t>
                  </a:r>
                </a:p>
              </p:txBody>
            </p: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B0F7845-11C5-6D0E-3FC1-E59FE993EA8A}"/>
                    </a:ext>
                  </a:extLst>
                </p:cNvPr>
                <p:cNvCxnSpPr/>
                <p:nvPr/>
              </p:nvCxnSpPr>
              <p:spPr>
                <a:xfrm>
                  <a:off x="5244816" y="2667770"/>
                  <a:ext cx="443495" cy="300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Freeform 28">
                  <a:extLst>
                    <a:ext uri="{FF2B5EF4-FFF2-40B4-BE49-F238E27FC236}">
                      <a16:creationId xmlns:a16="http://schemas.microsoft.com/office/drawing/2014/main" id="{80F7063F-EE60-1489-04D7-CB54F151E643}"/>
                    </a:ext>
                  </a:extLst>
                </p:cNvPr>
                <p:cNvSpPr/>
                <p:nvPr/>
              </p:nvSpPr>
              <p:spPr bwMode="auto">
                <a:xfrm>
                  <a:off x="4425417" y="2659455"/>
                  <a:ext cx="279806" cy="926518"/>
                </a:xfrm>
                <a:custGeom>
                  <a:avLst/>
                  <a:gdLst>
                    <a:gd name="connsiteX0" fmla="*/ 0 w 341832"/>
                    <a:gd name="connsiteY0" fmla="*/ 427290 h 427290"/>
                    <a:gd name="connsiteX1" fmla="*/ 17091 w 341832"/>
                    <a:gd name="connsiteY1" fmla="*/ 0 h 427290"/>
                    <a:gd name="connsiteX2" fmla="*/ 341832 w 341832"/>
                    <a:gd name="connsiteY2" fmla="*/ 8546 h 427290"/>
                    <a:gd name="connsiteX0" fmla="*/ 17092 w 324741"/>
                    <a:gd name="connsiteY0" fmla="*/ 427290 h 427290"/>
                    <a:gd name="connsiteX1" fmla="*/ 0 w 324741"/>
                    <a:gd name="connsiteY1" fmla="*/ 0 h 427290"/>
                    <a:gd name="connsiteX2" fmla="*/ 324741 w 324741"/>
                    <a:gd name="connsiteY2" fmla="*/ 8546 h 427290"/>
                    <a:gd name="connsiteX0" fmla="*/ 0 w 328792"/>
                    <a:gd name="connsiteY0" fmla="*/ 427290 h 427290"/>
                    <a:gd name="connsiteX1" fmla="*/ 4051 w 328792"/>
                    <a:gd name="connsiteY1" fmla="*/ 0 h 427290"/>
                    <a:gd name="connsiteX2" fmla="*/ 328792 w 328792"/>
                    <a:gd name="connsiteY2" fmla="*/ 8546 h 42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8792" h="427290">
                      <a:moveTo>
                        <a:pt x="0" y="427290"/>
                      </a:moveTo>
                      <a:cubicBezTo>
                        <a:pt x="1350" y="284860"/>
                        <a:pt x="2701" y="142430"/>
                        <a:pt x="4051" y="0"/>
                      </a:cubicBezTo>
                      <a:lnTo>
                        <a:pt x="328792" y="8546"/>
                      </a:lnTo>
                    </a:path>
                  </a:pathLst>
                </a:cu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90000"/>
                    </a:lnSpc>
                    <a:spcBef>
                      <a:spcPct val="25000"/>
                    </a:spcBef>
                    <a:spcAft>
                      <a:spcPct val="0"/>
                    </a:spcAft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tabLst/>
                  </a:pPr>
                  <a:endParaRPr kumimoji="0" 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itchFamily="34" charset="0"/>
                  </a:endParaRPr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3B7B2BF-8971-8FCC-BC16-05176A527622}"/>
                  </a:ext>
                </a:extLst>
              </p:cNvPr>
              <p:cNvCxnSpPr/>
              <p:nvPr/>
            </p:nvCxnSpPr>
            <p:spPr bwMode="auto">
              <a:xfrm flipV="1">
                <a:off x="5946844" y="3181973"/>
                <a:ext cx="262313" cy="420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0835929-DC47-1B14-01BD-F8366AA46C18}"/>
                </a:ext>
              </a:extLst>
            </p:cNvPr>
            <p:cNvSpPr txBox="1"/>
            <p:nvPr/>
          </p:nvSpPr>
          <p:spPr>
            <a:xfrm>
              <a:off x="6939589" y="4709178"/>
              <a:ext cx="548963" cy="369332"/>
            </a:xfrm>
            <a:prstGeom prst="rect">
              <a:avLst/>
            </a:prstGeom>
            <a:solidFill>
              <a:schemeClr val="tx1">
                <a:lumMod val="40000"/>
                <a:lumOff val="60000"/>
              </a:schemeClr>
            </a:solidFill>
            <a:ln w="19050"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+1</a:t>
              </a:r>
            </a:p>
          </p:txBody>
        </p:sp>
      </p:grpSp>
      <p:sp>
        <p:nvSpPr>
          <p:cNvPr id="112" name="Rectangle 111"/>
          <p:cNvSpPr/>
          <p:nvPr/>
        </p:nvSpPr>
        <p:spPr bwMode="auto">
          <a:xfrm>
            <a:off x="3565965" y="3181724"/>
            <a:ext cx="568218" cy="3429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tabLst/>
            </a:pPr>
            <a:r>
              <a:rPr lang="en-US" sz="1200" dirty="0" err="1">
                <a:latin typeface="+mj-lt"/>
                <a:cs typeface="Courier New" panose="02070309020205020404" pitchFamily="49" charset="0"/>
              </a:rPr>
              <a:t>cnt</a:t>
            </a:r>
            <a:endParaRPr kumimoji="0" 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6252FB-BB3F-602B-14BE-16BA2EF31830}"/>
              </a:ext>
            </a:extLst>
          </p:cNvPr>
          <p:cNvSpPr txBox="1"/>
          <p:nvPr/>
        </p:nvSpPr>
        <p:spPr>
          <a:xfrm>
            <a:off x="6400800" y="4415780"/>
            <a:ext cx="24863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If the user calls read and </a:t>
            </a:r>
            <a:r>
              <a:rPr lang="en-US" dirty="0" err="1">
                <a:latin typeface="Comic Sans MS" panose="030F0702030302020204" pitchFamily="66" charset="0"/>
              </a:rPr>
              <a:t>inc</a:t>
            </a:r>
            <a:r>
              <a:rPr lang="en-US" dirty="0">
                <a:latin typeface="Comic Sans MS" panose="030F0702030302020204" pitchFamily="66" charset="0"/>
              </a:rPr>
              <a:t> together, what value will read get?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D77E91-444A-91E6-B1F3-17EEE65598D8}"/>
              </a:ext>
            </a:extLst>
          </p:cNvPr>
          <p:cNvSpPr txBox="1"/>
          <p:nvPr/>
        </p:nvSpPr>
        <p:spPr>
          <a:xfrm>
            <a:off x="6938853" y="5939331"/>
            <a:ext cx="1948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The old value of </a:t>
            </a:r>
            <a:r>
              <a:rPr lang="en-US" dirty="0" err="1">
                <a:latin typeface="Comic Sans MS" panose="030F0702030302020204" pitchFamily="66" charset="0"/>
              </a:rPr>
              <a:t>cnt</a:t>
            </a:r>
            <a:r>
              <a:rPr lang="en-US" dirty="0"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6990D0-AE99-4E53-ACBB-34539897C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43F048-3912-4016-8BB7-8704ADF1268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3194D79-A8CD-4FE0-8E0A-E044FB14B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0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2060" grpId="0" animBg="1"/>
      <p:bldP spid="55" grpId="0" animBg="1"/>
      <p:bldP spid="112" grpId="0" animBg="1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Another example: GCD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7D8C-5981-4A1D-ADFE-986AE787FC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1DBEB-C6A9-416A-B9F3-8843F23C9E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4E8A2-1463-4CE8-A62B-D9BAAC206B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2DBA8F0E-D6DA-4224-82EA-C9BF982C3C9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7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A hardware module for computing GCD</a:t>
            </a:r>
          </a:p>
        </p:txBody>
      </p:sp>
      <p:sp>
        <p:nvSpPr>
          <p:cNvPr id="15616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69950" y="1612101"/>
            <a:ext cx="7772400" cy="468471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000" dirty="0"/>
              <a:t>Euclid’s algorithm for computing the Greatest Common Divisor (GCD):</a:t>
            </a:r>
          </a:p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000" dirty="0"/>
              <a:t>	15	6</a:t>
            </a:r>
          </a:p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000" dirty="0"/>
              <a:t>	 9	6	</a:t>
            </a:r>
            <a:r>
              <a:rPr lang="en-US" sz="2000" i="1" dirty="0">
                <a:solidFill>
                  <a:srgbClr val="F23838"/>
                </a:solidFill>
              </a:rPr>
              <a:t>subtract</a:t>
            </a:r>
            <a:endParaRPr lang="en-US" sz="2000" dirty="0"/>
          </a:p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000" dirty="0"/>
              <a:t>	 3	6	</a:t>
            </a:r>
            <a:r>
              <a:rPr lang="en-US" sz="2000" i="1" dirty="0">
                <a:solidFill>
                  <a:srgbClr val="F23838"/>
                </a:solidFill>
              </a:rPr>
              <a:t>subtract</a:t>
            </a:r>
            <a:endParaRPr lang="en-US" sz="2000" dirty="0"/>
          </a:p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000" dirty="0"/>
              <a:t>	 6	3	   </a:t>
            </a:r>
            <a:r>
              <a:rPr lang="en-US" sz="2000" i="1" dirty="0">
                <a:solidFill>
                  <a:srgbClr val="F23838"/>
                </a:solidFill>
              </a:rPr>
              <a:t>swap</a:t>
            </a:r>
            <a:endParaRPr lang="en-US" sz="2000" dirty="0"/>
          </a:p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000" dirty="0"/>
              <a:t>	 3	3	</a:t>
            </a:r>
            <a:r>
              <a:rPr lang="en-US" sz="2000" i="1" dirty="0">
                <a:solidFill>
                  <a:srgbClr val="F23838"/>
                </a:solidFill>
              </a:rPr>
              <a:t>subtract</a:t>
            </a:r>
            <a:endParaRPr lang="en-US" sz="2000" dirty="0"/>
          </a:p>
          <a:p>
            <a:pPr marL="0" indent="0" eaLnBrk="1" hangingPunct="1">
              <a:lnSpc>
                <a:spcPct val="90000"/>
              </a:lnSpc>
              <a:buFont typeface="Wingdings" pitchFamily="-96" charset="2"/>
              <a:buNone/>
              <a:tabLst>
                <a:tab pos="1828800" algn="l"/>
                <a:tab pos="4572000" algn="l"/>
                <a:tab pos="5892800" algn="l"/>
              </a:tabLst>
            </a:pPr>
            <a:r>
              <a:rPr lang="en-US" sz="2000" dirty="0"/>
              <a:t>	 0	3</a:t>
            </a:r>
            <a:r>
              <a:rPr lang="en-US" sz="2000" dirty="0">
                <a:solidFill>
                  <a:srgbClr val="F23838"/>
                </a:solidFill>
              </a:rPr>
              <a:t>	</a:t>
            </a:r>
            <a:r>
              <a:rPr lang="en-US" sz="2000" i="1" dirty="0">
                <a:solidFill>
                  <a:srgbClr val="F23838"/>
                </a:solidFill>
              </a:rPr>
              <a:t>subtract</a:t>
            </a:r>
            <a:endParaRPr lang="en-US" sz="2000" dirty="0">
              <a:solidFill>
                <a:srgbClr val="F23838"/>
              </a:solidFill>
            </a:endParaRPr>
          </a:p>
        </p:txBody>
      </p:sp>
      <p:sp>
        <p:nvSpPr>
          <p:cNvPr id="1561604" name="Oval 4"/>
          <p:cNvSpPr>
            <a:spLocks noChangeArrowheads="1"/>
          </p:cNvSpPr>
          <p:nvPr/>
        </p:nvSpPr>
        <p:spPr bwMode="auto">
          <a:xfrm>
            <a:off x="5240307" y="3916631"/>
            <a:ext cx="730250" cy="347898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245" name="Freeform 5"/>
          <p:cNvSpPr>
            <a:spLocks/>
          </p:cNvSpPr>
          <p:nvPr/>
        </p:nvSpPr>
        <p:spPr bwMode="auto">
          <a:xfrm>
            <a:off x="2743200" y="5450676"/>
            <a:ext cx="630238" cy="569913"/>
          </a:xfrm>
          <a:custGeom>
            <a:avLst/>
            <a:gdLst>
              <a:gd name="T0" fmla="*/ 2147483647 w 397"/>
              <a:gd name="T1" fmla="*/ 2147483647 h 359"/>
              <a:gd name="T2" fmla="*/ 2147483647 w 397"/>
              <a:gd name="T3" fmla="*/ 2147483647 h 359"/>
              <a:gd name="T4" fmla="*/ 2147483647 w 397"/>
              <a:gd name="T5" fmla="*/ 2147483647 h 359"/>
              <a:gd name="T6" fmla="*/ 2147483647 w 397"/>
              <a:gd name="T7" fmla="*/ 2147483647 h 359"/>
              <a:gd name="T8" fmla="*/ 0 w 397"/>
              <a:gd name="T9" fmla="*/ 2147483647 h 359"/>
              <a:gd name="T10" fmla="*/ 2147483647 w 397"/>
              <a:gd name="T11" fmla="*/ 2147483647 h 359"/>
              <a:gd name="T12" fmla="*/ 2147483647 w 397"/>
              <a:gd name="T13" fmla="*/ 2147483647 h 3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7"/>
              <a:gd name="T22" fmla="*/ 0 h 359"/>
              <a:gd name="T23" fmla="*/ 397 w 397"/>
              <a:gd name="T24" fmla="*/ 359 h 35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7" h="359">
                <a:moveTo>
                  <a:pt x="64" y="30"/>
                </a:moveTo>
                <a:cubicBezTo>
                  <a:pt x="185" y="37"/>
                  <a:pt x="282" y="0"/>
                  <a:pt x="346" y="94"/>
                </a:cubicBezTo>
                <a:cubicBezTo>
                  <a:pt x="372" y="180"/>
                  <a:pt x="397" y="265"/>
                  <a:pt x="294" y="299"/>
                </a:cubicBezTo>
                <a:cubicBezTo>
                  <a:pt x="245" y="332"/>
                  <a:pt x="213" y="339"/>
                  <a:pt x="154" y="350"/>
                </a:cubicBezTo>
                <a:cubicBezTo>
                  <a:pt x="37" y="336"/>
                  <a:pt x="23" y="359"/>
                  <a:pt x="0" y="248"/>
                </a:cubicBezTo>
                <a:cubicBezTo>
                  <a:pt x="4" y="235"/>
                  <a:pt x="4" y="219"/>
                  <a:pt x="13" y="210"/>
                </a:cubicBezTo>
                <a:cubicBezTo>
                  <a:pt x="35" y="188"/>
                  <a:pt x="90" y="158"/>
                  <a:pt x="90" y="158"/>
                </a:cubicBezTo>
              </a:path>
            </a:pathLst>
          </a:custGeom>
          <a:noFill/>
          <a:ln w="3175" cap="flat" cmpd="sng">
            <a:noFill/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61606" name="Text Box 6"/>
          <p:cNvSpPr txBox="1">
            <a:spLocks noChangeArrowheads="1"/>
          </p:cNvSpPr>
          <p:nvPr/>
        </p:nvSpPr>
        <p:spPr bwMode="auto">
          <a:xfrm>
            <a:off x="3878232" y="4028720"/>
            <a:ext cx="1727200" cy="40011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 algn="ctr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i="1" dirty="0">
                <a:solidFill>
                  <a:srgbClr val="F23838"/>
                </a:solidFill>
              </a:rPr>
              <a:t>answer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19354" y="4583152"/>
            <a:ext cx="7104926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gcd</a:t>
            </a:r>
            <a:r>
              <a:rPr lang="en-US" dirty="0"/>
              <a:t> (</a:t>
            </a:r>
            <a:r>
              <a:rPr lang="en-US" dirty="0" err="1"/>
              <a:t>a,b</a:t>
            </a:r>
            <a:r>
              <a:rPr lang="en-US" dirty="0"/>
              <a:t>) = if a==0 then b			\\ stop</a:t>
            </a:r>
          </a:p>
          <a:p>
            <a:r>
              <a:rPr lang="en-US" dirty="0"/>
              <a:t>                  else if a&gt;=b then </a:t>
            </a:r>
            <a:r>
              <a:rPr lang="en-US" dirty="0" err="1"/>
              <a:t>gcd</a:t>
            </a:r>
            <a:r>
              <a:rPr lang="en-US" dirty="0"/>
              <a:t>(a-</a:t>
            </a:r>
            <a:r>
              <a:rPr lang="en-US" dirty="0" err="1"/>
              <a:t>b,b</a:t>
            </a:r>
            <a:r>
              <a:rPr lang="en-US" dirty="0"/>
              <a:t>)	\\ subtract </a:t>
            </a:r>
          </a:p>
          <a:p>
            <a:r>
              <a:rPr lang="en-US" dirty="0"/>
              <a:t>                  else </a:t>
            </a:r>
            <a:r>
              <a:rPr lang="en-US" dirty="0" err="1"/>
              <a:t>gcd</a:t>
            </a:r>
            <a:r>
              <a:rPr lang="en-US" dirty="0"/>
              <a:t> (</a:t>
            </a:r>
            <a:r>
              <a:rPr lang="en-US" dirty="0" err="1"/>
              <a:t>b,a</a:t>
            </a:r>
            <a:r>
              <a:rPr lang="en-US" dirty="0"/>
              <a:t>)			\\ swap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0E36C-05C1-57D0-2CBA-0782D66F30C6}"/>
              </a:ext>
            </a:extLst>
          </p:cNvPr>
          <p:cNvSpPr txBox="1"/>
          <p:nvPr/>
        </p:nvSpPr>
        <p:spPr>
          <a:xfrm>
            <a:off x="1375317" y="5824967"/>
            <a:ext cx="6748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Number of steps to compute the answer are input dependent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CBCF7E9-0FF8-43B3-9A91-4468167F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A235CB0-ADFE-427D-8160-9DE889AD423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BE2D4B-5486-4F62-AA50-F75802A8B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1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1604" grpId="0" animBg="1"/>
      <p:bldP spid="1561606" grpId="0"/>
      <p:bldP spid="2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GCD module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36951" y="1800750"/>
            <a:ext cx="1418639" cy="1820288"/>
            <a:chOff x="4582507" y="1479430"/>
            <a:chExt cx="1418639" cy="1820288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4595555" y="1499493"/>
              <a:ext cx="1403709" cy="180022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4582507" y="1604169"/>
              <a:ext cx="345772" cy="633413"/>
              <a:chOff x="4570395" y="1604169"/>
              <a:chExt cx="345772" cy="633413"/>
            </a:xfrm>
          </p:grpSpPr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22759" y="1755082"/>
                <a:ext cx="603050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  <a:cs typeface="Arial" charset="0"/>
                  </a:rPr>
                  <a:t>start</a:t>
                </a:r>
              </a:p>
            </p:txBody>
          </p:sp>
        </p:grpSp>
        <p:sp>
          <p:nvSpPr>
            <p:cNvPr id="9" name="Text Box 32"/>
            <p:cNvSpPr txBox="1">
              <a:spLocks noChangeArrowheads="1"/>
            </p:cNvSpPr>
            <p:nvPr/>
          </p:nvSpPr>
          <p:spPr bwMode="auto">
            <a:xfrm>
              <a:off x="5026580" y="2104601"/>
              <a:ext cx="58702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400" dirty="0">
                  <a:latin typeface="+mn-lt"/>
                  <a:cs typeface="Arial" charset="0"/>
                </a:rPr>
                <a:t>GCD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582508" y="2472930"/>
              <a:ext cx="345772" cy="667848"/>
              <a:chOff x="4570395" y="1569734"/>
              <a:chExt cx="345772" cy="667848"/>
            </a:xfrm>
          </p:grpSpPr>
          <p:sp>
            <p:nvSpPr>
              <p:cNvPr id="17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8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419553" y="1720576"/>
                <a:ext cx="60946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  <a:cs typeface="Arial" charset="0"/>
                  </a:rPr>
                  <a:t>busy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55374" y="1479430"/>
              <a:ext cx="328143" cy="1029897"/>
              <a:chOff x="4570396" y="1478430"/>
              <a:chExt cx="328143" cy="1029897"/>
            </a:xfrm>
          </p:grpSpPr>
          <p:sp>
            <p:nvSpPr>
              <p:cNvPr id="15" name="Rectangle 9"/>
              <p:cNvSpPr>
                <a:spLocks noChangeArrowheads="1"/>
              </p:cNvSpPr>
              <p:nvPr/>
            </p:nvSpPr>
            <p:spPr bwMode="auto">
              <a:xfrm>
                <a:off x="4608391" y="1545899"/>
                <a:ext cx="290148" cy="88793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6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209336" y="1839490"/>
                <a:ext cx="1029897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 err="1">
                    <a:latin typeface="+mn-lt"/>
                    <a:cs typeface="Arial" charset="0"/>
                  </a:rPr>
                  <a:t>getResult</a:t>
                </a:r>
                <a:endParaRPr lang="en-US" sz="1400" dirty="0">
                  <a:latin typeface="+mn-lt"/>
                  <a:cs typeface="Arial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655375" y="2465956"/>
              <a:ext cx="345771" cy="694422"/>
              <a:chOff x="4570396" y="1561760"/>
              <a:chExt cx="345771" cy="694422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584642" y="1604169"/>
                <a:ext cx="331525" cy="633413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4" name="Text Box 29"/>
              <p:cNvSpPr txBox="1">
                <a:spLocks noChangeArrowheads="1"/>
              </p:cNvSpPr>
              <p:nvPr/>
            </p:nvSpPr>
            <p:spPr bwMode="auto">
              <a:xfrm rot="16200000">
                <a:off x="4377074" y="1755082"/>
                <a:ext cx="694422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  <a:cs typeface="Arial" charset="0"/>
                  </a:rPr>
                  <a:t>ready</a:t>
                </a:r>
              </a:p>
            </p:txBody>
          </p:sp>
        </p:grpSp>
      </p:grpSp>
      <p:cxnSp>
        <p:nvCxnSpPr>
          <p:cNvPr id="21" name="Straight Arrow Connector 20"/>
          <p:cNvCxnSpPr/>
          <p:nvPr/>
        </p:nvCxnSpPr>
        <p:spPr bwMode="auto">
          <a:xfrm>
            <a:off x="1241875" y="2134947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/>
          <p:cNvCxnSpPr/>
          <p:nvPr/>
        </p:nvCxnSpPr>
        <p:spPr bwMode="auto">
          <a:xfrm>
            <a:off x="1260368" y="2381462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775046" y="2189655"/>
            <a:ext cx="4363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err="1">
                <a:solidFill>
                  <a:srgbClr val="FF0000"/>
                </a:solidFill>
                <a:latin typeface="+mn-lt"/>
                <a:cs typeface="Arial" charset="0"/>
              </a:rPr>
              <a:t>en</a:t>
            </a:r>
            <a:endParaRPr lang="en-US" sz="1600" i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cxnSp>
        <p:nvCxnSpPr>
          <p:cNvPr id="52" name="Straight Arrow Connector 51"/>
          <p:cNvCxnSpPr/>
          <p:nvPr/>
        </p:nvCxnSpPr>
        <p:spPr bwMode="auto">
          <a:xfrm>
            <a:off x="3131842" y="2164275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3153178" y="2419497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/>
          <p:cNvCxnSpPr/>
          <p:nvPr/>
        </p:nvCxnSpPr>
        <p:spPr bwMode="auto">
          <a:xfrm>
            <a:off x="3158084" y="3165696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H="1">
            <a:off x="1229036" y="3133486"/>
            <a:ext cx="484852" cy="378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3617409" y="2201192"/>
            <a:ext cx="4363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 err="1">
                <a:solidFill>
                  <a:srgbClr val="FF0000"/>
                </a:solidFill>
                <a:latin typeface="+mn-lt"/>
                <a:cs typeface="Arial" charset="0"/>
              </a:rPr>
              <a:t>en</a:t>
            </a:r>
            <a:endParaRPr lang="en-US" sz="1600" i="1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4155982" y="1640087"/>
            <a:ext cx="4966586" cy="230832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interface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GCD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800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method Action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start (Bit#(32) a,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 Bit#(32) b)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1800" b="0" dirty="0">
              <a:latin typeface="Courier New" pitchFamily="49" charset="0"/>
              <a:cs typeface="Times New Roman" pitchFamily="-96" charset="0"/>
            </a:endParaRP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ActionValue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#(Bit#(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32))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                 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0" dirty="0" err="1">
                <a:latin typeface="Courier New" pitchFamily="49" charset="0"/>
                <a:cs typeface="Courier New" pitchFamily="49" charset="0"/>
              </a:rPr>
              <a:t>getResult</a:t>
            </a:r>
            <a:r>
              <a:rPr lang="en-US" sz="1800" b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Bool busy;</a:t>
            </a:r>
          </a:p>
          <a:p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method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ready;</a:t>
            </a:r>
            <a:endParaRPr lang="en-US" sz="1800" b="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endinterface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38325" y="4206987"/>
            <a:ext cx="6105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GCD can be started if the module is not </a:t>
            </a:r>
            <a:r>
              <a:rPr lang="en-US" i="1" dirty="0"/>
              <a:t>busy</a:t>
            </a:r>
            <a:r>
              <a:rPr lang="en-US" dirty="0"/>
              <a:t>; Results can be read when </a:t>
            </a:r>
            <a:r>
              <a:rPr lang="en-US" i="1" dirty="0"/>
              <a:t>ready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554571" y="1994998"/>
            <a:ext cx="63992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>
                <a:latin typeface="+mn-lt"/>
                <a:cs typeface="Arial" charset="0"/>
              </a:rPr>
              <a:t>data</a:t>
            </a: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221715" y="1851101"/>
            <a:ext cx="7681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sz="1600" i="1" dirty="0">
                <a:latin typeface="+mn-lt"/>
                <a:cs typeface="Arial" charset="0"/>
              </a:rPr>
              <a:t>result</a:t>
            </a:r>
          </a:p>
        </p:txBody>
      </p:sp>
      <p:cxnSp>
        <p:nvCxnSpPr>
          <p:cNvPr id="33" name="Straight Arrow Connector 32"/>
          <p:cNvCxnSpPr/>
          <p:nvPr/>
        </p:nvCxnSpPr>
        <p:spPr bwMode="auto">
          <a:xfrm>
            <a:off x="1243178" y="2283351"/>
            <a:ext cx="508079" cy="1"/>
          </a:xfrm>
          <a:prstGeom prst="straightConnector1">
            <a:avLst/>
          </a:prstGeom>
          <a:noFill/>
          <a:ln w="28575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25C98-FDE0-4458-924B-0B1DEE4C3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AB3E3-D8CE-4486-A8FA-9701FB0D14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3A2CD5F-CBF7-486C-99D2-94802D399A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0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4299" y="1513830"/>
            <a:ext cx="8094428" cy="5094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mkGCD</a:t>
            </a:r>
            <a:r>
              <a:rPr lang="en-US" sz="1800" dirty="0">
                <a:latin typeface="Courier New" pitchFamily="49" charset="0"/>
              </a:rPr>
              <a:t> (GCD);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#(Bit#(32)) x &lt;- </a:t>
            </a:r>
            <a:r>
              <a:rPr lang="en-US" sz="1800" dirty="0" err="1">
                <a:latin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</a:rPr>
              <a:t>(0);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#(Bit#(32)) y &lt;- </a:t>
            </a:r>
            <a:r>
              <a:rPr lang="en-US" sz="1800" dirty="0" err="1">
                <a:latin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</a:rPr>
              <a:t>(0);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#(Bool) </a:t>
            </a:r>
            <a:r>
              <a:rPr lang="en-US" sz="1800" dirty="0" err="1">
                <a:latin typeface="Courier New" pitchFamily="49" charset="0"/>
              </a:rPr>
              <a:t>busy_flag</a:t>
            </a:r>
            <a:r>
              <a:rPr lang="en-US" sz="1800" dirty="0">
                <a:latin typeface="Courier New" pitchFamily="49" charset="0"/>
              </a:rPr>
              <a:t> &lt;- </a:t>
            </a:r>
            <a:r>
              <a:rPr lang="en-US" sz="1800" dirty="0" err="1">
                <a:latin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</a:rPr>
              <a:t>(False);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rule </a:t>
            </a:r>
            <a:r>
              <a:rPr lang="en-US" sz="1800" dirty="0" err="1">
                <a:latin typeface="Courier New" pitchFamily="49" charset="0"/>
              </a:rPr>
              <a:t>gcd</a:t>
            </a:r>
            <a:r>
              <a:rPr lang="en-US" sz="1800" dirty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if</a:t>
            </a:r>
            <a:r>
              <a:rPr lang="en-US" sz="1800" dirty="0">
                <a:latin typeface="Courier New" pitchFamily="49" charset="0"/>
              </a:rPr>
              <a:t> (x &gt;= y) </a:t>
            </a:r>
            <a:r>
              <a:rPr lang="en-US" sz="1800" b="1" dirty="0">
                <a:latin typeface="Courier New" pitchFamily="49" charset="0"/>
              </a:rPr>
              <a:t>begin </a:t>
            </a:r>
            <a:r>
              <a:rPr lang="en-US" sz="1800" dirty="0">
                <a:latin typeface="Courier New" pitchFamily="49" charset="0"/>
              </a:rPr>
              <a:t>x &lt;= x – y; </a:t>
            </a:r>
            <a:r>
              <a:rPr lang="en-US" sz="1800" b="1" dirty="0">
                <a:latin typeface="Courier New" pitchFamily="49" charset="0"/>
              </a:rPr>
              <a:t>end </a:t>
            </a:r>
            <a:r>
              <a:rPr lang="en-US" sz="1800" dirty="0">
                <a:latin typeface="Courier New" pitchFamily="49" charset="0"/>
              </a:rPr>
              <a:t>//subtract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 else if </a:t>
            </a:r>
            <a:r>
              <a:rPr lang="en-US" sz="1800" dirty="0">
                <a:latin typeface="Courier New" pitchFamily="49" charset="0"/>
              </a:rPr>
              <a:t>(x != 0) </a:t>
            </a:r>
            <a:r>
              <a:rPr lang="en-US" sz="1800" b="1" dirty="0">
                <a:latin typeface="Courier New" pitchFamily="49" charset="0"/>
              </a:rPr>
              <a:t>begin </a:t>
            </a:r>
            <a:r>
              <a:rPr lang="en-US" sz="1800" dirty="0">
                <a:latin typeface="Courier New" pitchFamily="49" charset="0"/>
              </a:rPr>
              <a:t>x &lt;= y; y &lt;= x; </a:t>
            </a:r>
            <a:r>
              <a:rPr lang="en-US" sz="1800" b="1" dirty="0">
                <a:latin typeface="Courier New" pitchFamily="49" charset="0"/>
              </a:rPr>
              <a:t>end </a:t>
            </a:r>
            <a:r>
              <a:rPr lang="en-US" sz="1800" dirty="0">
                <a:latin typeface="Courier New" pitchFamily="49" charset="0"/>
              </a:rPr>
              <a:t>//swap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sz="1800" b="1" dirty="0" err="1">
                <a:latin typeface="Courier New" pitchFamily="49" charset="0"/>
              </a:rPr>
              <a:t>endrule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method Action </a:t>
            </a:r>
            <a:r>
              <a:rPr lang="en-US" sz="1800" dirty="0">
                <a:latin typeface="Courier New" pitchFamily="49" charset="0"/>
              </a:rPr>
              <a:t>start(Bit#(32) a, Bit#(32) b);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x &lt;= a; y &lt;= b; </a:t>
            </a:r>
            <a:r>
              <a:rPr lang="en-US" sz="1800" dirty="0" err="1">
                <a:latin typeface="Courier New" pitchFamily="49" charset="0"/>
              </a:rPr>
              <a:t>busy_flag</a:t>
            </a:r>
            <a:r>
              <a:rPr lang="en-US" sz="1800" dirty="0">
                <a:latin typeface="Courier New" pitchFamily="49" charset="0"/>
              </a:rPr>
              <a:t> &lt;= True;                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ActionValue</a:t>
            </a:r>
            <a:r>
              <a:rPr lang="en-US" sz="1800" dirty="0">
                <a:latin typeface="Courier New" pitchFamily="49" charset="0"/>
              </a:rPr>
              <a:t>#</a:t>
            </a:r>
            <a:r>
              <a:rPr lang="en-US" altLang="zh-TW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>
                <a:latin typeface="Courier New" pitchFamily="49" charset="0"/>
              </a:rPr>
              <a:t>Bit#(32)) </a:t>
            </a:r>
            <a:r>
              <a:rPr lang="en-US" sz="1800" dirty="0" err="1">
                <a:latin typeface="Courier New" pitchFamily="49" charset="0"/>
              </a:rPr>
              <a:t>getResult</a:t>
            </a:r>
            <a:r>
              <a:rPr lang="en-US" sz="1800" dirty="0">
                <a:latin typeface="Courier New" pitchFamily="49" charset="0"/>
              </a:rPr>
              <a:t>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busy_flag</a:t>
            </a:r>
            <a:r>
              <a:rPr lang="en-US" sz="1800" dirty="0">
                <a:latin typeface="Courier New" pitchFamily="49" charset="0"/>
              </a:rPr>
              <a:t> &lt;= False;</a:t>
            </a:r>
            <a:r>
              <a:rPr lang="en-US" sz="1800" b="1" dirty="0">
                <a:latin typeface="Courier New" pitchFamily="49" charset="0"/>
              </a:rPr>
              <a:t> return</a:t>
            </a:r>
            <a:r>
              <a:rPr lang="en-US" sz="1800" dirty="0">
                <a:latin typeface="Courier New" pitchFamily="49" charset="0"/>
              </a:rPr>
              <a:t> y;     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method </a:t>
            </a:r>
            <a:r>
              <a:rPr lang="en-US" sz="1800" dirty="0">
                <a:latin typeface="Courier New" pitchFamily="49" charset="0"/>
              </a:rPr>
              <a:t>busy = </a:t>
            </a:r>
            <a:r>
              <a:rPr lang="en-US" sz="1800" dirty="0" err="1">
                <a:latin typeface="Courier New" pitchFamily="49" charset="0"/>
              </a:rPr>
              <a:t>busy_flag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method </a:t>
            </a:r>
            <a:r>
              <a:rPr lang="en-US" sz="1800" dirty="0">
                <a:latin typeface="Courier New" pitchFamily="49" charset="0"/>
              </a:rPr>
              <a:t>ready = x==0;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>
                <a:latin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04299" y="341398"/>
            <a:ext cx="7772400" cy="1143000"/>
          </a:xfrm>
        </p:spPr>
        <p:txBody>
          <a:bodyPr/>
          <a:lstStyle/>
          <a:p>
            <a:r>
              <a:rPr lang="en-US" dirty="0"/>
              <a:t>GCD in BSV</a:t>
            </a: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7338802" y="3863074"/>
            <a:ext cx="1739900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-96" charset="2"/>
              <a:buNone/>
            </a:pPr>
            <a:r>
              <a:rPr lang="en-US" sz="1600" dirty="0"/>
              <a:t>Assume b /= 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175850" y="5141343"/>
            <a:ext cx="3838754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/>
              <a:t> should be called only if the module is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busy</a:t>
            </a:r>
            <a:r>
              <a:rPr lang="en-US" dirty="0"/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getResult</a:t>
            </a:r>
            <a:r>
              <a:rPr lang="en-US" dirty="0"/>
              <a:t> should be called only when ready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4CB48C-41E9-477D-810F-4B9376D1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February 8, 2024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FE665-76C5-416B-8722-D79D59EE152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6.1920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A0F01-E5DC-4195-A6FD-FFDD4B7C2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L02-</a:t>
            </a:r>
            <a:fld id="{4F9502F6-954B-46E9-AC05-33DEDF4CA0B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3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1" grpId="0" animBg="1"/>
    </p:bld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73711</TotalTime>
  <Words>3981</Words>
  <Application>Microsoft Office PowerPoint</Application>
  <PresentationFormat>On-screen Show (4:3)</PresentationFormat>
  <Paragraphs>807</Paragraphs>
  <Slides>40</Slides>
  <Notes>22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Comic Sans MS</vt:lpstr>
      <vt:lpstr>Courier New</vt:lpstr>
      <vt:lpstr>Tahoma</vt:lpstr>
      <vt:lpstr>Times New Roman</vt:lpstr>
      <vt:lpstr>Verdana</vt:lpstr>
      <vt:lpstr>Wingdings</vt:lpstr>
      <vt:lpstr>Blueprint</vt:lpstr>
      <vt:lpstr>PowerPoint Presentation</vt:lpstr>
      <vt:lpstr>Modulo-4 counter</vt:lpstr>
      <vt:lpstr>Modulo-4 counter in BSV</vt:lpstr>
      <vt:lpstr>Modules</vt:lpstr>
      <vt:lpstr>Inside the Modulo-4 counter</vt:lpstr>
      <vt:lpstr>Another example: GCD</vt:lpstr>
      <vt:lpstr>A hardware module for computing GCD</vt:lpstr>
      <vt:lpstr>GCD module</vt:lpstr>
      <vt:lpstr>GCD in BSV</vt:lpstr>
      <vt:lpstr>Rule</vt:lpstr>
      <vt:lpstr>Parallel Composition of Actions &amp; Double-Writes</vt:lpstr>
      <vt:lpstr>Calling the GCD module</vt:lpstr>
      <vt:lpstr>Guarded interfaces</vt:lpstr>
      <vt:lpstr>GCD with and without guards</vt:lpstr>
      <vt:lpstr>GCD with guarded interfaces implementation</vt:lpstr>
      <vt:lpstr>Defining FIFOs and it’s uses</vt:lpstr>
      <vt:lpstr>FIFO Module Interface with Guards</vt:lpstr>
      <vt:lpstr>One-Element FIFO Implementation with guards</vt:lpstr>
      <vt:lpstr>Guards vs Ifs</vt:lpstr>
      <vt:lpstr>Rules with guards</vt:lpstr>
      <vt:lpstr>Streaming the GCD module with guarded interfaces</vt:lpstr>
      <vt:lpstr>Design Alternatives</vt:lpstr>
      <vt:lpstr>Pipelined circuit</vt:lpstr>
      <vt:lpstr>PowerPoint Presentation</vt:lpstr>
      <vt:lpstr>Expressing a loop using registers</vt:lpstr>
      <vt:lpstr>Expressing a “loop computation” in BSV</vt:lpstr>
      <vt:lpstr>Combinational 32-bit multiply</vt:lpstr>
      <vt:lpstr>  Sequential Circuit for Multiply</vt:lpstr>
      <vt:lpstr>Dynamic selection requires a mux</vt:lpstr>
      <vt:lpstr>Replacing repeated selections by shifts</vt:lpstr>
      <vt:lpstr>Circuit for Sequential Multiply</vt:lpstr>
      <vt:lpstr>Circuit analysis</vt:lpstr>
      <vt:lpstr>Packaging Multiply as a Latency-Insensitive Module</vt:lpstr>
      <vt:lpstr>Multiply Module</vt:lpstr>
      <vt:lpstr>Circuit for Sequential Multiply</vt:lpstr>
      <vt:lpstr>Duplicate modules to increase throughput</vt:lpstr>
      <vt:lpstr>Duplicate modules to increase throughput</vt:lpstr>
      <vt:lpstr>Takeaway</vt:lpstr>
      <vt:lpstr>Switch red messages go into redQ, green into greenQ</vt:lpstr>
      <vt:lpstr>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Concurrency Analysis</dc:subject>
  <dc:creator>Arvind</dc:creator>
  <cp:lastModifiedBy>arvind arvind</cp:lastModifiedBy>
  <cp:revision>1410</cp:revision>
  <cp:lastPrinted>2015-09-15T23:41:59Z</cp:lastPrinted>
  <dcterms:created xsi:type="dcterms:W3CDTF">2003-01-21T19:25:41Z</dcterms:created>
  <dcterms:modified xsi:type="dcterms:W3CDTF">2024-02-06T03:33:27Z</dcterms:modified>
</cp:coreProperties>
</file>